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32"/>
  </p:handoutMasterIdLst>
  <p:sldIdLst>
    <p:sldId id="367" r:id="rId3"/>
    <p:sldId id="318" r:id="rId4"/>
    <p:sldId id="293" r:id="rId5"/>
    <p:sldId id="319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4" r:id="rId15"/>
    <p:sldId id="323" r:id="rId16"/>
    <p:sldId id="324" r:id="rId17"/>
    <p:sldId id="396" r:id="rId18"/>
    <p:sldId id="354" r:id="rId19"/>
    <p:sldId id="333" r:id="rId20"/>
    <p:sldId id="337" r:id="rId21"/>
    <p:sldId id="342" r:id="rId22"/>
    <p:sldId id="343" r:id="rId23"/>
    <p:sldId id="348" r:id="rId24"/>
    <p:sldId id="349" r:id="rId25"/>
    <p:sldId id="351" r:id="rId26"/>
    <p:sldId id="353" r:id="rId28"/>
    <p:sldId id="341" r:id="rId29"/>
    <p:sldId id="394" r:id="rId30"/>
    <p:sldId id="317" r:id="rId31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3366"/>
    <a:srgbClr val="00CC66"/>
    <a:srgbClr val="FFCC66"/>
    <a:srgbClr val="FFCC00"/>
    <a:srgbClr val="FF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1"/>
    <p:restoredTop sz="94672"/>
  </p:normalViewPr>
  <p:slideViewPr>
    <p:cSldViewPr showGuide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spcBef>
                <a:spcPct val="20000"/>
              </a:spcBef>
              <a:buFontTx/>
              <a:buChar char="•"/>
              <a:defRPr kumimoji="1" sz="120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spcBef>
                <a:spcPct val="20000"/>
              </a:spcBef>
              <a:buFontTx/>
              <a:buChar char="•"/>
              <a:defRPr kumimoji="1" sz="120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spcBef>
                <a:spcPct val="20000"/>
              </a:spcBef>
              <a:buFontTx/>
              <a:buChar char="•"/>
              <a:defRPr kumimoji="1" sz="120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spcBef>
                <a:spcPct val="20000"/>
              </a:spcBef>
              <a:buFontTx/>
              <a:buChar char="•"/>
              <a:defRPr kumimoji="1" sz="120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fld id="{02BA8121-7911-D749-BA9A-324FB62B206C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8A171A-53B1-FB4F-A5E6-4EBDD1C885C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 eaLnBrk="0" hangingPunct="0">
              <a:buFont typeface="Arial" panose="020B0604020202020204" pitchFamily="34" charset="0"/>
              <a:buChar char="•"/>
            </a:pPr>
            <a:r>
              <a:rPr lang="zh-CN" altLang="en-US" sz="1200"/>
              <a:t>*</a:t>
            </a:r>
            <a:endParaRPr lang="zh-CN" altLang="en-US" sz="1200"/>
          </a:p>
        </p:txBody>
      </p:sp>
      <p:sp>
        <p:nvSpPr>
          <p:cNvPr id="28674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8675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p>
            <a:pPr lvl="0"/>
            <a:r>
              <a:rPr lang="en-US" altLang="zh-CN"/>
              <a:t>Logical Link Control. Higher of the two data link layer sublayers defined by the  IEEE. The LLC sublayer handles error control, flow control, framing, and MAC-sublayer addressing. The most prevalent LLC protocol is IEEE 802.2, which   includes both connectionless and connection-oriented variants. See also data link   layer and MAC. 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DCD30B-4028-F446-84DD-41FE5EBD020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DCD30B-4028-F446-84DD-41FE5EBD020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6688" y="333375"/>
            <a:ext cx="1943100" cy="59753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80075" cy="59753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DCD30B-4028-F446-84DD-41FE5EBD020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772400" cy="6477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125538"/>
            <a:ext cx="7773988" cy="2514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0" y="3792538"/>
            <a:ext cx="7773988" cy="2516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DCD30B-4028-F446-84DD-41FE5EBD020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DCD30B-4028-F446-84DD-41FE5EBD020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DCD30B-4028-F446-84DD-41FE5EBD020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8100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8115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DCD30B-4028-F446-84DD-41FE5EBD020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DCD30B-4028-F446-84DD-41FE5EBD020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DCD30B-4028-F446-84DD-41FE5EBD020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DCD30B-4028-F446-84DD-41FE5EBD020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DCD30B-4028-F446-84DD-41FE5EBD020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华文细黑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DCD30B-4028-F446-84DD-41FE5EBD020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4213" y="333375"/>
            <a:ext cx="7772400" cy="647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125538"/>
            <a:ext cx="7773988" cy="5183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en-US" altLang="zh-CN"/>
              <a:t>Click to edit Master text styles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FontTx/>
              <a:buNone/>
              <a:defRPr sz="1400"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spcBef>
                <a:spcPct val="0"/>
              </a:spcBef>
              <a:buFontTx/>
              <a:buNone/>
              <a:defRPr sz="1400"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FontTx/>
              <a:buNone/>
              <a:defRPr sz="140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DCD30B-4028-F446-84DD-41FE5EBD020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611188" y="981075"/>
            <a:ext cx="7958138" cy="71438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0 w 1000"/>
              <a:gd name="T11" fmla="*/ 0 h 1000"/>
              <a:gd name="T12" fmla="*/ 1000 w 1000"/>
              <a:gd name="T13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32" name="Line 8"/>
          <p:cNvSpPr/>
          <p:nvPr userDrawn="1"/>
        </p:nvSpPr>
        <p:spPr>
          <a:xfrm flipV="1">
            <a:off x="539750" y="6308725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033" name="Picture 9" descr="CCNL-LOGO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39750" y="6381750"/>
            <a:ext cx="2952750" cy="296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" name="Picture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948488" y="6381750"/>
            <a:ext cx="1473200" cy="314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4284663" y="6381750"/>
            <a:ext cx="792163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041C39-C806-A94B-B417-8F83EEDAC8D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itchFamily="34" charset="0"/>
                <a:ea typeface="宋体" pitchFamily="2" charset="-122"/>
                <a:cs typeface="+mn-cs"/>
                <a:sym typeface="+mn-ea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ea typeface="宋体" pitchFamily="2" charset="-122"/>
              <a:cs typeface="+mn-cs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宋体" charset="0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entury Gothic" pitchFamily="34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entury Gothic" pitchFamily="34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entury Gothic" pitchFamily="34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entury Gothic" pitchFamily="34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entury Gothic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entury Gothic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entury Gothic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华文细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华文细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华文细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华文细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华文细黑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3"/>
          <p:cNvSpPr>
            <a:spLocks noGrp="1"/>
          </p:cNvSpPr>
          <p:nvPr>
            <p:ph type="subTitle" idx="1"/>
          </p:nvPr>
        </p:nvSpPr>
        <p:spPr>
          <a:xfrm>
            <a:off x="684213" y="3357563"/>
            <a:ext cx="8208962" cy="2808287"/>
          </a:xfrm>
          <a:solidFill>
            <a:schemeClr val="accent2"/>
          </a:solidFill>
          <a:ln>
            <a:solidFill>
              <a:srgbClr val="FF0000"/>
            </a:solidFill>
            <a:miter/>
          </a:ln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ClrTx/>
              <a:buSzTx/>
              <a:buFontTx/>
            </a:pPr>
            <a:r>
              <a:rPr lang="zh-CN" altLang="en-US" sz="2400">
                <a:solidFill>
                  <a:schemeClr val="bg1"/>
                </a:solidFill>
                <a:latin typeface="+mn-lt"/>
                <a:ea typeface="+mn-ea"/>
                <a:cs typeface="华文细黑" charset="0"/>
              </a:rPr>
              <a:t>王昊翔 </a:t>
            </a:r>
            <a:endParaRPr lang="en-US" altLang="zh-CN" sz="2400">
              <a:solidFill>
                <a:schemeClr val="bg1"/>
              </a:solidFill>
              <a:latin typeface="+mn-lt"/>
              <a:ea typeface="+mn-ea"/>
              <a:cs typeface="华文细黑" charset="0"/>
            </a:endParaRPr>
          </a:p>
          <a:p>
            <a:pPr>
              <a:lnSpc>
                <a:spcPct val="80000"/>
              </a:lnSpc>
              <a:buClrTx/>
              <a:buSzTx/>
              <a:buFontTx/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+mn-ea"/>
                <a:cs typeface="华文细黑" charset="0"/>
              </a:rPr>
              <a:t>WANG  Haoxiang</a:t>
            </a:r>
            <a:endParaRPr lang="en-US" altLang="zh-CN" sz="2400">
              <a:solidFill>
                <a:schemeClr val="bg1"/>
              </a:solidFill>
              <a:latin typeface="+mn-lt"/>
              <a:ea typeface="+mn-ea"/>
              <a:cs typeface="华文细黑" charset="0"/>
            </a:endParaRPr>
          </a:p>
          <a:p>
            <a:pPr>
              <a:lnSpc>
                <a:spcPct val="80000"/>
              </a:lnSpc>
              <a:buClrTx/>
              <a:buSzTx/>
              <a:buFontTx/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+mn-ea"/>
                <a:cs typeface="华文细黑" charset="0"/>
              </a:rPr>
              <a:t>hxwang@scut.edu.cn</a:t>
            </a:r>
            <a:endParaRPr lang="en-US" altLang="zh-CN" sz="2400">
              <a:solidFill>
                <a:schemeClr val="bg1"/>
              </a:solidFill>
              <a:latin typeface="+mn-lt"/>
              <a:ea typeface="+mn-ea"/>
              <a:cs typeface="华文细黑" charset="0"/>
            </a:endParaRPr>
          </a:p>
          <a:p>
            <a:pPr>
              <a:lnSpc>
                <a:spcPct val="80000"/>
              </a:lnSpc>
              <a:buClrTx/>
              <a:buSzTx/>
              <a:buFontTx/>
            </a:pPr>
            <a:r>
              <a:rPr lang="zh-CN" altLang="en-US" sz="2400">
                <a:solidFill>
                  <a:schemeClr val="bg1"/>
                </a:solidFill>
                <a:latin typeface="+mn-lt"/>
                <a:ea typeface="+mn-ea"/>
                <a:cs typeface="华文细黑" charset="0"/>
              </a:rPr>
              <a:t>       </a:t>
            </a:r>
            <a:r>
              <a:rPr lang="en-US" altLang="zh-CN" sz="2400">
                <a:solidFill>
                  <a:schemeClr val="bg1"/>
                </a:solidFill>
                <a:latin typeface="+mn-lt"/>
                <a:ea typeface="+mn-ea"/>
                <a:cs typeface="华文细黑" charset="0"/>
              </a:rPr>
              <a:t> </a:t>
            </a:r>
            <a:endParaRPr lang="en-US" altLang="zh-CN" sz="2400">
              <a:solidFill>
                <a:schemeClr val="bg1"/>
              </a:solidFill>
              <a:latin typeface="+mn-lt"/>
              <a:ea typeface="+mn-ea"/>
              <a:cs typeface="华文细黑" charset="0"/>
            </a:endParaRPr>
          </a:p>
          <a:p>
            <a:pPr>
              <a:lnSpc>
                <a:spcPct val="80000"/>
              </a:lnSpc>
              <a:buClrTx/>
              <a:buSzTx/>
              <a:buFontTx/>
            </a:pPr>
            <a:r>
              <a:rPr lang="en-US" altLang="zh-CN" sz="1600">
                <a:solidFill>
                  <a:schemeClr val="bg1"/>
                </a:solidFill>
                <a:latin typeface="+mn-lt"/>
                <a:ea typeface="宋体" pitchFamily="2" charset="-122"/>
                <a:cs typeface="华文细黑" charset="0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Century Gothic" pitchFamily="34" charset="0"/>
                <a:ea typeface="+mn-ea"/>
                <a:cs typeface="华文细黑" charset="0"/>
              </a:rPr>
              <a:t>School of Computer Science &amp; Engineering</a:t>
            </a:r>
            <a:endParaRPr lang="en-US" altLang="zh-CN" sz="2400">
              <a:solidFill>
                <a:schemeClr val="bg1"/>
              </a:solidFill>
              <a:latin typeface="Century Gothic" pitchFamily="34" charset="0"/>
              <a:ea typeface="+mn-ea"/>
              <a:cs typeface="华文细黑" charset="0"/>
            </a:endParaRPr>
          </a:p>
          <a:p>
            <a:pPr>
              <a:lnSpc>
                <a:spcPct val="80000"/>
              </a:lnSpc>
              <a:buClrTx/>
              <a:buSzTx/>
              <a:buFontTx/>
            </a:pPr>
            <a:r>
              <a:rPr lang="zh-CN" altLang="en-US" sz="2400" b="1">
                <a:solidFill>
                  <a:schemeClr val="bg1"/>
                </a:solidFill>
                <a:latin typeface="Century Gothic" pitchFamily="34" charset="0"/>
                <a:ea typeface="+mn-ea"/>
                <a:cs typeface="华文细黑" charset="0"/>
              </a:rPr>
              <a:t>国家双语教学试点项目  </a:t>
            </a:r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cs typeface="华文细黑" charset="0"/>
              </a:rPr>
              <a:t>广东省精品课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cs typeface="华文细黑" charset="0"/>
            </a:endParaRPr>
          </a:p>
        </p:txBody>
      </p:sp>
      <p:sp>
        <p:nvSpPr>
          <p:cNvPr id="4098" name="Text Box 5"/>
          <p:cNvSpPr txBox="1"/>
          <p:nvPr/>
        </p:nvSpPr>
        <p:spPr>
          <a:xfrm>
            <a:off x="611188" y="1441450"/>
            <a:ext cx="7180262" cy="13223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>
              <a:spcBef>
                <a:spcPct val="20000"/>
              </a:spcBef>
            </a:pPr>
            <a:r>
              <a:rPr lang="en-US" altLang="zh-CN" b="1">
                <a:solidFill>
                  <a:schemeClr val="accent2"/>
                </a:solidFill>
                <a:latin typeface="Century Gothic" pitchFamily="34" charset="0"/>
              </a:rPr>
              <a:t>COMPUTER NETWORKS 2022: Fall</a:t>
            </a:r>
            <a:endParaRPr lang="en-US" altLang="zh-CN" sz="2400" b="1">
              <a:solidFill>
                <a:schemeClr val="accent2"/>
              </a:solidFill>
              <a:latin typeface="Century Gothic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4000" b="1">
                <a:solidFill>
                  <a:schemeClr val="accent2"/>
                </a:solidFill>
                <a:latin typeface="Century Gothic" pitchFamily="34" charset="0"/>
              </a:rPr>
              <a:t>		- </a:t>
            </a:r>
            <a:r>
              <a:rPr lang="en-US" altLang="zh-CN" b="1">
                <a:solidFill>
                  <a:schemeClr val="accent2"/>
                </a:solidFill>
                <a:latin typeface="Century Gothic" pitchFamily="34" charset="0"/>
              </a:rPr>
              <a:t>Chapter1.2:  Architecture</a:t>
            </a:r>
            <a:endParaRPr lang="en-US" altLang="zh-CN" b="1">
              <a:solidFill>
                <a:schemeClr val="accent2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/>
              <a:t>OSI Model Network Layer</a:t>
            </a:r>
            <a:endParaRPr lang="en-US" altLang="zh-CN"/>
          </a:p>
        </p:txBody>
      </p:sp>
      <p:pic>
        <p:nvPicPr>
          <p:cNvPr id="13314" name="Picture 3" descr="still2-9e"/>
          <p:cNvPicPr>
            <a:picLocks noChangeAspect="1"/>
          </p:cNvPicPr>
          <p:nvPr/>
        </p:nvPicPr>
        <p:blipFill>
          <a:blip r:embed="rId1"/>
          <a:srcRect t="14954" b="6546"/>
          <a:stretch>
            <a:fillRect/>
          </a:stretch>
        </p:blipFill>
        <p:spPr>
          <a:xfrm>
            <a:off x="611188" y="1268413"/>
            <a:ext cx="8064500" cy="4949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/>
              <a:t>OSI Model Data Link Layer</a:t>
            </a:r>
            <a:endParaRPr lang="en-US" altLang="zh-CN"/>
          </a:p>
        </p:txBody>
      </p:sp>
      <p:pic>
        <p:nvPicPr>
          <p:cNvPr id="14338" name="Picture 3" descr="still2-9f"/>
          <p:cNvPicPr>
            <a:picLocks noChangeAspect="1"/>
          </p:cNvPicPr>
          <p:nvPr/>
        </p:nvPicPr>
        <p:blipFill>
          <a:blip r:embed="rId1"/>
          <a:srcRect t="15974" b="4126"/>
          <a:stretch>
            <a:fillRect/>
          </a:stretch>
        </p:blipFill>
        <p:spPr>
          <a:xfrm>
            <a:off x="611188" y="1241425"/>
            <a:ext cx="7993062" cy="4994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/>
              <a:t>OSI Model Physical Layer</a:t>
            </a:r>
            <a:endParaRPr lang="en-US" altLang="zh-CN"/>
          </a:p>
        </p:txBody>
      </p:sp>
      <p:pic>
        <p:nvPicPr>
          <p:cNvPr id="15362" name="Picture 3" descr="still2-9g"/>
          <p:cNvPicPr>
            <a:picLocks noChangeAspect="1"/>
          </p:cNvPicPr>
          <p:nvPr/>
        </p:nvPicPr>
        <p:blipFill>
          <a:blip r:embed="rId1"/>
          <a:srcRect t="17151" b="4126"/>
          <a:stretch>
            <a:fillRect/>
          </a:stretch>
        </p:blipFill>
        <p:spPr>
          <a:xfrm>
            <a:off x="611188" y="1268413"/>
            <a:ext cx="7991475" cy="49196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5" name="Picture 2" descr="still2-10b"/>
          <p:cNvPicPr>
            <a:picLocks noChangeAspect="1"/>
          </p:cNvPicPr>
          <p:nvPr/>
        </p:nvPicPr>
        <p:blipFill>
          <a:blip r:embed="rId1"/>
          <a:srcRect t="8795" b="9406"/>
          <a:stretch>
            <a:fillRect/>
          </a:stretch>
        </p:blipFill>
        <p:spPr>
          <a:xfrm>
            <a:off x="539750" y="1196975"/>
            <a:ext cx="7993063" cy="4745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6" name="Rectangle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/>
              <a:t>Peer-to-Peer Communications</a:t>
            </a:r>
            <a:endParaRPr lang="en-US" altLang="zh-CN"/>
          </a:p>
        </p:txBody>
      </p:sp>
      <p:sp>
        <p:nvSpPr>
          <p:cNvPr id="16387" name="Text Box 4"/>
          <p:cNvSpPr txBox="1"/>
          <p:nvPr/>
        </p:nvSpPr>
        <p:spPr>
          <a:xfrm>
            <a:off x="1619250" y="5734050"/>
            <a:ext cx="62309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>
              <a:spcBef>
                <a:spcPct val="20000"/>
              </a:spcBef>
            </a:pPr>
            <a:r>
              <a:rPr lang="en-US" altLang="zh-CN" b="1">
                <a:solidFill>
                  <a:schemeClr val="accent2"/>
                </a:solidFill>
                <a:latin typeface="Century Gothic" pitchFamily="34" charset="0"/>
              </a:rPr>
              <a:t>Protocol is the most important !</a:t>
            </a:r>
            <a:endParaRPr lang="en-US" altLang="zh-CN" b="1">
              <a:solidFill>
                <a:schemeClr val="accent2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/>
              <a:t>Service Primitives</a:t>
            </a:r>
            <a:endParaRPr lang="zh-CN" altLang="en-US"/>
          </a:p>
        </p:txBody>
      </p:sp>
      <p:sp>
        <p:nvSpPr>
          <p:cNvPr id="17410" name="AutoShape 4" descr="graphics/01fig17.gif"/>
          <p:cNvSpPr>
            <a:spLocks noChangeAspect="1"/>
          </p:cNvSpPr>
          <p:nvPr/>
        </p:nvSpPr>
        <p:spPr>
          <a:xfrm>
            <a:off x="2611438" y="2732088"/>
            <a:ext cx="3921125" cy="1393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indent="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7411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1341438"/>
            <a:ext cx="7086600" cy="2520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/>
          </p:nvPr>
        </p:nvSpPr>
        <p:spPr>
          <a:xfrm>
            <a:off x="684213" y="333375"/>
            <a:ext cx="8064500" cy="6477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/>
              <a:t>Discussion (3)</a:t>
            </a:r>
            <a:endParaRPr lang="zh-CN" altLang="en-US" sz="36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0263" y="1484313"/>
            <a:ext cx="7773988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华文细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  <a:cs typeface="华文细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华文细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华文细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华文细黑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华文细黑" charset="0"/>
                <a:sym typeface="+mn-ea"/>
              </a:rPr>
              <a:t>OSI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华文细黑" charset="0"/>
                <a:sym typeface="+mn-ea"/>
              </a:rPr>
              <a:t> </a:t>
            </a:r>
            <a:r>
              <a:rPr kumimoji="1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华文细黑" charset="0"/>
                <a:sym typeface="+mn-ea"/>
              </a:rPr>
              <a:t>v.s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华文细黑" charset="0"/>
                <a:sym typeface="+mn-ea"/>
              </a:rPr>
              <a:t>.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华文细黑" charset="0"/>
                <a:sym typeface="+mn-ea"/>
              </a:rPr>
              <a:t> 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华文细黑" charset="0"/>
                <a:sym typeface="+mn-ea"/>
              </a:rPr>
              <a:t>TCP/IP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华文细黑" charset="0"/>
                <a:sym typeface="+mn-ea"/>
              </a:rPr>
              <a:t>?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华文细黑" charset="0"/>
              <a:sym typeface="+mn-ea"/>
            </a:endParaRPr>
          </a:p>
        </p:txBody>
      </p:sp>
      <p:pic>
        <p:nvPicPr>
          <p:cNvPr id="1843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2349500"/>
            <a:ext cx="6794500" cy="3314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7" name="Picture 2" descr="d0120203b"/>
          <p:cNvPicPr>
            <a:picLocks noChangeAspect="1"/>
          </p:cNvPicPr>
          <p:nvPr/>
        </p:nvPicPr>
        <p:blipFill>
          <a:blip r:embed="rId1"/>
          <a:srcRect t="5983" b="13684"/>
          <a:stretch>
            <a:fillRect/>
          </a:stretch>
        </p:blipFill>
        <p:spPr>
          <a:xfrm>
            <a:off x="611188" y="1196975"/>
            <a:ext cx="7705725" cy="505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58" name="Rectangle 4"/>
          <p:cNvSpPr/>
          <p:nvPr/>
        </p:nvSpPr>
        <p:spPr>
          <a:xfrm>
            <a:off x="684213" y="333375"/>
            <a:ext cx="8064500" cy="647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indent="0" eaLnBrk="0" hangingPunct="0"/>
            <a:r>
              <a:rPr lang="en-US" altLang="zh-CN" sz="3600" b="1">
                <a:solidFill>
                  <a:schemeClr val="tx2"/>
                </a:solidFill>
                <a:latin typeface="Century Gothic" pitchFamily="34" charset="0"/>
              </a:rPr>
              <a:t>OSI: XNS, Novell-IPX, MS-NetBEUI</a:t>
            </a:r>
            <a:endParaRPr lang="zh-CN" altLang="en-US" sz="3600" b="1">
              <a:solidFill>
                <a:schemeClr val="tx2"/>
              </a:solidFill>
              <a:latin typeface="Century Gothic" pitchFamily="34" charset="0"/>
            </a:endParaRPr>
          </a:p>
        </p:txBody>
      </p:sp>
      <p:sp>
        <p:nvSpPr>
          <p:cNvPr id="19459" name="Text Box 5"/>
          <p:cNvSpPr txBox="1"/>
          <p:nvPr/>
        </p:nvSpPr>
        <p:spPr>
          <a:xfrm>
            <a:off x="539750" y="5734050"/>
            <a:ext cx="80645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 eaLnBrk="0" hangingPunct="0">
              <a:spcBef>
                <a:spcPct val="20000"/>
              </a:spcBef>
            </a:pPr>
            <a:r>
              <a:rPr lang="en-US" altLang="zh-CN" b="1">
                <a:solidFill>
                  <a:schemeClr val="accent2"/>
                </a:solidFill>
                <a:latin typeface="Century Gothic" pitchFamily="34" charset="0"/>
              </a:rPr>
              <a:t>Physical + DataLink Layers :Ethernet</a:t>
            </a:r>
            <a:endParaRPr lang="en-US" altLang="zh-CN" b="1">
              <a:solidFill>
                <a:schemeClr val="accent2"/>
              </a:solidFill>
              <a:latin typeface="Century Gothic" pitchFamily="34" charset="0"/>
            </a:endParaRPr>
          </a:p>
        </p:txBody>
      </p:sp>
      <p:sp>
        <p:nvSpPr>
          <p:cNvPr id="19460" name="文本框 1"/>
          <p:cNvSpPr txBox="1"/>
          <p:nvPr/>
        </p:nvSpPr>
        <p:spPr>
          <a:xfrm>
            <a:off x="5745163" y="4325938"/>
            <a:ext cx="2354262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0"/>
            <a:r>
              <a:rPr lang="en-US" altLang="zh-CN">
                <a:latin typeface="华文细黑" pitchFamily="2" charset="-122"/>
              </a:rPr>
              <a:t>network itf</a:t>
            </a:r>
            <a:endParaRPr lang="en-US" altLang="zh-CN">
              <a:latin typeface="华文细黑" pitchFamily="2" charset="-122"/>
            </a:endParaRPr>
          </a:p>
        </p:txBody>
      </p:sp>
      <p:sp>
        <p:nvSpPr>
          <p:cNvPr id="19461" name="文本框 1"/>
          <p:cNvSpPr txBox="1"/>
          <p:nvPr/>
        </p:nvSpPr>
        <p:spPr>
          <a:xfrm>
            <a:off x="5788025" y="4910138"/>
            <a:ext cx="2354263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0"/>
            <a:r>
              <a:rPr lang="en-US" altLang="zh-CN">
                <a:latin typeface="华文细黑" pitchFamily="2" charset="-122"/>
              </a:rPr>
              <a:t>itf layer</a:t>
            </a:r>
            <a:endParaRPr lang="en-US" altLang="zh-CN">
              <a:latin typeface="华文细黑" pitchFamily="2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xfrm>
            <a:off x="684213" y="333375"/>
            <a:ext cx="8064500" cy="6477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/>
              <a:t>Discussion (4)</a:t>
            </a:r>
            <a:endParaRPr lang="zh-CN" altLang="en-US" sz="36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0263" y="1484313"/>
            <a:ext cx="7773988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华文细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  <a:cs typeface="华文细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华文细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华文细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华文细黑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华文细黑" charset="0"/>
                <a:sym typeface="+mn-ea"/>
              </a:rPr>
              <a:t>Services </a:t>
            </a:r>
            <a:r>
              <a:rPr kumimoji="1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华文细黑" charset="0"/>
                <a:sym typeface="+mn-ea"/>
              </a:rPr>
              <a:t>v.s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华文细黑" charset="0"/>
                <a:sym typeface="+mn-ea"/>
              </a:rPr>
              <a:t>. Protocols?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华文细黑" charset="0"/>
              <a:sym typeface="+mn-ea"/>
            </a:endParaRPr>
          </a:p>
        </p:txBody>
      </p:sp>
      <p:pic>
        <p:nvPicPr>
          <p:cNvPr id="2048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00" y="2266950"/>
            <a:ext cx="7019925" cy="36496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505" name="Picture 3" descr="still2-10h"/>
          <p:cNvPicPr>
            <a:picLocks noChangeAspect="1"/>
          </p:cNvPicPr>
          <p:nvPr/>
        </p:nvPicPr>
        <p:blipFill>
          <a:blip r:embed="rId1"/>
          <a:srcRect t="15881" b="2315"/>
          <a:stretch>
            <a:fillRect/>
          </a:stretch>
        </p:blipFill>
        <p:spPr>
          <a:xfrm>
            <a:off x="611188" y="1052513"/>
            <a:ext cx="8137525" cy="5203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6" name="Rectangle 5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/>
              <a:t>Information Encapsulation Exp.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29" name="Picture 3" descr="d0130203d"/>
          <p:cNvPicPr>
            <a:picLocks noChangeAspect="1"/>
          </p:cNvPicPr>
          <p:nvPr/>
        </p:nvPicPr>
        <p:blipFill>
          <a:blip r:embed="rId1"/>
          <a:srcRect t="13072" b="10155"/>
          <a:stretch>
            <a:fillRect/>
          </a:stretch>
        </p:blipFill>
        <p:spPr>
          <a:xfrm>
            <a:off x="684213" y="1196975"/>
            <a:ext cx="7343775" cy="4408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0" name="Rectangle 4"/>
          <p:cNvSpPr/>
          <p:nvPr/>
        </p:nvSpPr>
        <p:spPr>
          <a:xfrm>
            <a:off x="5508625" y="3213100"/>
            <a:ext cx="3816350" cy="14652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0" eaLnBrk="0" hangingPunct="0"/>
            <a:r>
              <a:rPr lang="en-US" altLang="zh-CN" sz="1800">
                <a:solidFill>
                  <a:schemeClr val="accent2"/>
                </a:solidFill>
                <a:latin typeface="Century Gothic" pitchFamily="34" charset="0"/>
              </a:rPr>
              <a:t>file transport protocol </a:t>
            </a:r>
            <a:endParaRPr lang="en-US" altLang="zh-CN" sz="1800">
              <a:solidFill>
                <a:schemeClr val="accent2"/>
              </a:solidFill>
              <a:latin typeface="Century Gothic" pitchFamily="34" charset="0"/>
            </a:endParaRPr>
          </a:p>
          <a:p>
            <a:pPr indent="0" eaLnBrk="0" hangingPunct="0"/>
            <a:r>
              <a:rPr lang="en-US" altLang="zh-CN" sz="1800">
                <a:solidFill>
                  <a:schemeClr val="accent2"/>
                </a:solidFill>
                <a:latin typeface="Century Gothic" pitchFamily="34" charset="0"/>
              </a:rPr>
              <a:t>hypertext transfer protocol</a:t>
            </a:r>
            <a:endParaRPr lang="en-US" altLang="zh-CN" sz="1800">
              <a:solidFill>
                <a:schemeClr val="accent2"/>
              </a:solidFill>
              <a:latin typeface="Century Gothic" pitchFamily="34" charset="0"/>
            </a:endParaRPr>
          </a:p>
          <a:p>
            <a:pPr indent="0" eaLnBrk="0" hangingPunct="0"/>
            <a:r>
              <a:rPr lang="en-US" altLang="zh-CN" sz="1800">
                <a:solidFill>
                  <a:schemeClr val="accent2"/>
                </a:solidFill>
                <a:latin typeface="Century Gothic" pitchFamily="34" charset="0"/>
              </a:rPr>
              <a:t>simple mail transport protocol </a:t>
            </a:r>
            <a:endParaRPr lang="en-US" altLang="zh-CN" sz="1800">
              <a:solidFill>
                <a:schemeClr val="accent2"/>
              </a:solidFill>
              <a:latin typeface="Century Gothic" pitchFamily="34" charset="0"/>
            </a:endParaRPr>
          </a:p>
          <a:p>
            <a:pPr indent="0" eaLnBrk="0" hangingPunct="0"/>
            <a:r>
              <a:rPr lang="en-US" altLang="zh-CN" sz="1800">
                <a:solidFill>
                  <a:schemeClr val="accent2"/>
                </a:solidFill>
                <a:latin typeface="Century Gothic" pitchFamily="34" charset="0"/>
              </a:rPr>
              <a:t>domain name service </a:t>
            </a:r>
            <a:endParaRPr lang="en-US" altLang="zh-CN" sz="1800">
              <a:solidFill>
                <a:schemeClr val="accent2"/>
              </a:solidFill>
              <a:latin typeface="Century Gothic" pitchFamily="34" charset="0"/>
            </a:endParaRPr>
          </a:p>
          <a:p>
            <a:pPr indent="0" eaLnBrk="0" hangingPunct="0"/>
            <a:r>
              <a:rPr lang="en-US" altLang="zh-CN" sz="1800">
                <a:solidFill>
                  <a:schemeClr val="accent2"/>
                </a:solidFill>
                <a:latin typeface="Century Gothic" pitchFamily="34" charset="0"/>
              </a:rPr>
              <a:t>trivial file transport protocol </a:t>
            </a:r>
            <a:endParaRPr lang="en-US" altLang="zh-CN" sz="1800">
              <a:solidFill>
                <a:schemeClr val="accent2"/>
              </a:solidFill>
              <a:latin typeface="Century Gothic" pitchFamily="34" charset="0"/>
            </a:endParaRPr>
          </a:p>
        </p:txBody>
      </p:sp>
      <p:sp>
        <p:nvSpPr>
          <p:cNvPr id="22531" name="Rectangle 5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sz="3600"/>
              <a:t>Protocol Graph: TCP/IP</a:t>
            </a:r>
            <a:endParaRPr lang="zh-CN" altLang="en-US" sz="3600"/>
          </a:p>
        </p:txBody>
      </p:sp>
      <p:sp>
        <p:nvSpPr>
          <p:cNvPr id="22532" name="Text Box 6"/>
          <p:cNvSpPr txBox="1"/>
          <p:nvPr/>
        </p:nvSpPr>
        <p:spPr>
          <a:xfrm>
            <a:off x="395288" y="5734050"/>
            <a:ext cx="85852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>
              <a:spcBef>
                <a:spcPct val="20000"/>
              </a:spcBef>
            </a:pPr>
            <a:r>
              <a:rPr lang="en-US" altLang="zh-CN" b="1">
                <a:solidFill>
                  <a:schemeClr val="accent2"/>
                </a:solidFill>
                <a:latin typeface="Century Gothic" pitchFamily="34" charset="0"/>
              </a:rPr>
              <a:t>You can add more and more applications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sz="3600"/>
              <a:t>Contents</a:t>
            </a:r>
            <a:endParaRPr lang="en-US" altLang="zh-CN" sz="3600"/>
          </a:p>
        </p:txBody>
      </p:sp>
      <p:sp>
        <p:nvSpPr>
          <p:cNvPr id="512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/>
              <a:t>How to design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Layered Model</a:t>
            </a:r>
            <a:endParaRPr lang="en-US" altLang="zh-CN"/>
          </a:p>
          <a:p>
            <a:pPr lvl="1"/>
            <a:r>
              <a:rPr lang="en-US" altLang="zh-CN"/>
              <a:t>OSI</a:t>
            </a:r>
            <a:endParaRPr lang="en-US" altLang="zh-CN"/>
          </a:p>
          <a:p>
            <a:pPr lvl="1"/>
            <a:r>
              <a:rPr lang="en-US" altLang="zh-CN"/>
              <a:t>TCP/IP of Internet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Standardization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553" name="Picture 2" descr="layer 7"/>
          <p:cNvPicPr>
            <a:picLocks noChangeAspect="1"/>
          </p:cNvPicPr>
          <p:nvPr/>
        </p:nvPicPr>
        <p:blipFill>
          <a:blip r:embed="rId1"/>
          <a:srcRect t="8937" b="3159"/>
          <a:stretch>
            <a:fillRect/>
          </a:stretch>
        </p:blipFill>
        <p:spPr>
          <a:xfrm>
            <a:off x="684213" y="1125538"/>
            <a:ext cx="7775575" cy="3887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4" name="Rectangle 3"/>
          <p:cNvSpPr/>
          <p:nvPr/>
        </p:nvSpPr>
        <p:spPr>
          <a:xfrm>
            <a:off x="395288" y="4941888"/>
            <a:ext cx="8435975" cy="1311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0" eaLnBrk="0" hangingPunct="0"/>
            <a:r>
              <a:rPr lang="en-US" altLang="zh-CN" sz="2000" b="1">
                <a:solidFill>
                  <a:schemeClr val="accent2"/>
                </a:solidFill>
                <a:latin typeface="Century Gothic" pitchFamily="34" charset="0"/>
              </a:rPr>
              <a:t>They operate at all 7 layers of the OSI model. They perform the entire process of encapsulation and decapsulation to do their job of  sending  e-mails, printing reports, scanning pictures, or accessing database.</a:t>
            </a:r>
            <a:r>
              <a:rPr lang="en-US" altLang="zh-CN" sz="2000" b="1">
                <a:latin typeface="Century Gothic" pitchFamily="34" charset="0"/>
              </a:rPr>
              <a:t> </a:t>
            </a:r>
            <a:endParaRPr lang="en-US" altLang="zh-CN" sz="2000" b="1">
              <a:latin typeface="Century Gothic" pitchFamily="34" charset="0"/>
            </a:endParaRPr>
          </a:p>
        </p:txBody>
      </p:sp>
      <p:sp>
        <p:nvSpPr>
          <p:cNvPr id="23555" name="Rectangle 4"/>
          <p:cNvSpPr/>
          <p:nvPr/>
        </p:nvSpPr>
        <p:spPr>
          <a:xfrm>
            <a:off x="684213" y="333375"/>
            <a:ext cx="7772400" cy="647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indent="0" eaLnBrk="0" hangingPunct="0"/>
            <a:r>
              <a:rPr lang="en-US" altLang="zh-CN" sz="4000" b="1">
                <a:solidFill>
                  <a:schemeClr val="tx2"/>
                </a:solidFill>
                <a:latin typeface="Century Gothic" pitchFamily="34" charset="0"/>
              </a:rPr>
              <a:t>Example: Client/Server</a:t>
            </a:r>
            <a:endParaRPr lang="en-US" altLang="zh-CN" sz="4000" b="1">
              <a:solidFill>
                <a:schemeClr val="tx2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/>
          <p:nvPr/>
        </p:nvSpPr>
        <p:spPr>
          <a:xfrm>
            <a:off x="684213" y="5300663"/>
            <a:ext cx="8064500" cy="9159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0" eaLnBrk="0" hangingPunct="0"/>
            <a:r>
              <a:rPr lang="en-US" altLang="zh-CN" sz="1800" b="1">
                <a:solidFill>
                  <a:schemeClr val="accent2"/>
                </a:solidFill>
                <a:latin typeface="Century Gothic" pitchFamily="34" charset="0"/>
              </a:rPr>
              <a:t>A network interface card  (NIC card or NIC) is a small printed circuit board  that fits into the expansion slot of a bus on a computer’s motherboard or peripheral device network adapter.</a:t>
            </a:r>
            <a:r>
              <a:rPr lang="en-US" altLang="zh-CN" sz="1800" b="1">
                <a:latin typeface="Century Gothic" pitchFamily="34" charset="0"/>
              </a:rPr>
              <a:t> </a:t>
            </a:r>
            <a:endParaRPr lang="en-US" altLang="zh-CN" sz="1800" b="1">
              <a:latin typeface="Century Gothic" pitchFamily="34" charset="0"/>
            </a:endParaRPr>
          </a:p>
        </p:txBody>
      </p:sp>
      <p:pic>
        <p:nvPicPr>
          <p:cNvPr id="24578" name="Picture 4" descr="NIC OSI layer"/>
          <p:cNvPicPr>
            <a:picLocks noChangeAspect="1"/>
          </p:cNvPicPr>
          <p:nvPr/>
        </p:nvPicPr>
        <p:blipFill>
          <a:blip r:embed="rId1"/>
          <a:srcRect t="6882"/>
          <a:stretch>
            <a:fillRect/>
          </a:stretch>
        </p:blipFill>
        <p:spPr>
          <a:xfrm>
            <a:off x="684213" y="1125538"/>
            <a:ext cx="7559675" cy="4175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9" name="Rectangle 5"/>
          <p:cNvSpPr/>
          <p:nvPr/>
        </p:nvSpPr>
        <p:spPr>
          <a:xfrm>
            <a:off x="3429000" y="2571750"/>
            <a:ext cx="260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0" eaLnBrk="0" hangingPunct="0"/>
            <a:r>
              <a:rPr lang="zh-CN" altLang="en-US" sz="2400">
                <a:latin typeface="Times New Roman" panose="02020603050405020304" pitchFamily="18" charset="0"/>
              </a:rPr>
              <a:t>.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4580" name="Rectangle 8"/>
          <p:cNvSpPr/>
          <p:nvPr/>
        </p:nvSpPr>
        <p:spPr>
          <a:xfrm>
            <a:off x="684213" y="333375"/>
            <a:ext cx="7772400" cy="647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indent="0" eaLnBrk="0" hangingPunct="0"/>
            <a:r>
              <a:rPr lang="en-US" altLang="zh-CN" sz="4000" b="1">
                <a:solidFill>
                  <a:schemeClr val="tx2"/>
                </a:solidFill>
                <a:latin typeface="Century Gothic" pitchFamily="34" charset="0"/>
              </a:rPr>
              <a:t>Example: NIC</a:t>
            </a:r>
            <a:endParaRPr lang="en-US" altLang="zh-CN" sz="4000" b="1">
              <a:solidFill>
                <a:schemeClr val="tx2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601" name="Picture 3" descr="Switch"/>
          <p:cNvPicPr>
            <a:picLocks noChangeAspect="1"/>
          </p:cNvPicPr>
          <p:nvPr/>
        </p:nvPicPr>
        <p:blipFill>
          <a:blip r:embed="rId1"/>
          <a:srcRect t="10089" b="3159"/>
          <a:stretch>
            <a:fillRect/>
          </a:stretch>
        </p:blipFill>
        <p:spPr>
          <a:xfrm>
            <a:off x="539750" y="1125538"/>
            <a:ext cx="7921625" cy="4391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2" name="Rectangle 5"/>
          <p:cNvSpPr/>
          <p:nvPr/>
        </p:nvSpPr>
        <p:spPr>
          <a:xfrm>
            <a:off x="684213" y="5589588"/>
            <a:ext cx="7777162" cy="6413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indent="0" eaLnBrk="0" hangingPunct="0"/>
            <a:r>
              <a:rPr lang="en-US" altLang="zh-CN" sz="1800" b="1">
                <a:solidFill>
                  <a:schemeClr val="accent2"/>
                </a:solidFill>
                <a:latin typeface="Century Gothic" pitchFamily="34" charset="0"/>
              </a:rPr>
              <a:t>It switches packets from incoming ports (interfaces) to outgoing ports, while providing each port with full bandwidth</a:t>
            </a:r>
            <a:endParaRPr lang="en-US" altLang="zh-CN" sz="1600" b="1">
              <a:solidFill>
                <a:schemeClr val="accent2"/>
              </a:solidFill>
              <a:latin typeface="Century Gothic" pitchFamily="34" charset="0"/>
            </a:endParaRPr>
          </a:p>
        </p:txBody>
      </p:sp>
      <p:sp>
        <p:nvSpPr>
          <p:cNvPr id="25603" name="Rectangle 6"/>
          <p:cNvSpPr/>
          <p:nvPr/>
        </p:nvSpPr>
        <p:spPr>
          <a:xfrm>
            <a:off x="684213" y="333375"/>
            <a:ext cx="7772400" cy="647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indent="0" eaLnBrk="0" hangingPunct="0"/>
            <a:r>
              <a:rPr lang="en-US" altLang="zh-CN" sz="4000" b="1">
                <a:solidFill>
                  <a:schemeClr val="tx2"/>
                </a:solidFill>
                <a:latin typeface="Century Gothic" pitchFamily="34" charset="0"/>
              </a:rPr>
              <a:t>Example: Switch</a:t>
            </a:r>
            <a:endParaRPr lang="en-US" altLang="zh-CN" sz="4000" b="1">
              <a:solidFill>
                <a:schemeClr val="tx2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/>
          <p:nvPr/>
        </p:nvSpPr>
        <p:spPr>
          <a:xfrm>
            <a:off x="684213" y="5734050"/>
            <a:ext cx="78486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0" eaLnBrk="0" hangingPunct="0"/>
            <a:r>
              <a:rPr lang="en-US" altLang="zh-CN" sz="1800" b="1">
                <a:solidFill>
                  <a:schemeClr val="accent2"/>
                </a:solidFill>
                <a:latin typeface="Century Gothic" pitchFamily="34" charset="0"/>
              </a:rPr>
              <a:t>The symbol for a router is suggestive of its two primary purposes path selection, and switching of router routes, and packets.</a:t>
            </a:r>
            <a:endParaRPr lang="zh-CN" altLang="en-US" sz="1800" b="1">
              <a:solidFill>
                <a:schemeClr val="accent2"/>
              </a:solidFill>
              <a:latin typeface="Century Gothic" pitchFamily="34" charset="0"/>
            </a:endParaRPr>
          </a:p>
        </p:txBody>
      </p:sp>
      <p:pic>
        <p:nvPicPr>
          <p:cNvPr id="26626" name="Picture 3" descr="Router"/>
          <p:cNvPicPr>
            <a:picLocks noChangeAspect="1"/>
          </p:cNvPicPr>
          <p:nvPr/>
        </p:nvPicPr>
        <p:blipFill>
          <a:blip r:embed="rId1"/>
          <a:srcRect t="10249" b="4218"/>
          <a:stretch>
            <a:fillRect/>
          </a:stretch>
        </p:blipFill>
        <p:spPr>
          <a:xfrm>
            <a:off x="611188" y="1125538"/>
            <a:ext cx="7848600" cy="46720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7" name="Rectangle 4"/>
          <p:cNvSpPr/>
          <p:nvPr/>
        </p:nvSpPr>
        <p:spPr>
          <a:xfrm>
            <a:off x="684213" y="333375"/>
            <a:ext cx="7772400" cy="647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indent="0" eaLnBrk="0" hangingPunct="0"/>
            <a:r>
              <a:rPr lang="en-US" altLang="zh-CN" sz="4000" b="1">
                <a:solidFill>
                  <a:schemeClr val="tx2"/>
                </a:solidFill>
                <a:latin typeface="Century Gothic" pitchFamily="34" charset="0"/>
              </a:rPr>
              <a:t>Example: Router</a:t>
            </a:r>
            <a:endParaRPr lang="en-US" altLang="zh-CN" sz="4000" b="1">
              <a:solidFill>
                <a:schemeClr val="tx2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649" name="Picture 3" descr="OSI LAN specs"/>
          <p:cNvPicPr>
            <a:picLocks noChangeAspect="1"/>
          </p:cNvPicPr>
          <p:nvPr/>
        </p:nvPicPr>
        <p:blipFill>
          <a:blip r:embed="rId1"/>
          <a:srcRect l="48216" b="7368"/>
          <a:stretch>
            <a:fillRect/>
          </a:stretch>
        </p:blipFill>
        <p:spPr>
          <a:xfrm>
            <a:off x="1979613" y="1125538"/>
            <a:ext cx="4519612" cy="5113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0" name="Rectangle 7"/>
          <p:cNvSpPr/>
          <p:nvPr/>
        </p:nvSpPr>
        <p:spPr>
          <a:xfrm>
            <a:off x="684213" y="333375"/>
            <a:ext cx="7772400" cy="647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indent="0" eaLnBrk="0" hangingPunct="0"/>
            <a:r>
              <a:rPr lang="en-US" altLang="zh-CN" sz="4000" b="1">
                <a:solidFill>
                  <a:schemeClr val="tx2"/>
                </a:solidFill>
                <a:latin typeface="Century Gothic" pitchFamily="34" charset="0"/>
              </a:rPr>
              <a:t>TCP/IP protocols</a:t>
            </a:r>
            <a:r>
              <a:rPr lang="en-US" altLang="zh-CN" sz="4000" b="1">
                <a:solidFill>
                  <a:schemeClr val="tx2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4000" b="1">
                <a:solidFill>
                  <a:schemeClr val="tx2"/>
                </a:solidFill>
                <a:latin typeface="Century Gothic" pitchFamily="34" charset="0"/>
              </a:rPr>
              <a:t> friend</a:t>
            </a:r>
            <a:endParaRPr lang="en-US" altLang="zh-CN" sz="4000" b="1">
              <a:solidFill>
                <a:schemeClr val="tx2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/>
              <a:t>The IEEE 802 working groups</a:t>
            </a:r>
            <a:endParaRPr lang="en-US" altLang="zh-CN"/>
          </a:p>
        </p:txBody>
      </p:sp>
      <p:pic>
        <p:nvPicPr>
          <p:cNvPr id="29698" name="Picture 3" descr="1-38"/>
          <p:cNvPicPr>
            <a:picLocks noChangeAspect="1"/>
          </p:cNvPicPr>
          <p:nvPr/>
        </p:nvPicPr>
        <p:blipFill>
          <a:blip r:embed="rId1"/>
          <a:srcRect l="13138"/>
          <a:stretch>
            <a:fillRect/>
          </a:stretch>
        </p:blipFill>
        <p:spPr>
          <a:xfrm>
            <a:off x="684213" y="1196975"/>
            <a:ext cx="7704137" cy="4895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/>
              <a:t>Network Standardization</a:t>
            </a:r>
            <a:endParaRPr lang="zh-CN" altLang="en-US"/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>
          <a:xfrm>
            <a:off x="684213" y="1125538"/>
            <a:ext cx="8208962" cy="5183187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2800"/>
              <a:t>ITU (International Telecommunication Union)</a:t>
            </a:r>
            <a:endParaRPr lang="en-US" altLang="zh-CN" sz="2800"/>
          </a:p>
          <a:p>
            <a:r>
              <a:rPr lang="en-US" altLang="zh-CN" sz="2800"/>
              <a:t>ISO (International Standards Organization )</a:t>
            </a:r>
            <a:endParaRPr lang="en-US" altLang="zh-CN" sz="2800"/>
          </a:p>
          <a:p>
            <a:r>
              <a:rPr lang="en-US" altLang="zh-CN" sz="2800"/>
              <a:t>ANSI (American National Standards Institute)</a:t>
            </a:r>
            <a:endParaRPr lang="en-US" altLang="zh-CN" sz="2800"/>
          </a:p>
          <a:p>
            <a:r>
              <a:rPr lang="en-US" altLang="zh-CN" sz="2800"/>
              <a:t>NIST (National Institute of Standards and Technology)</a:t>
            </a:r>
            <a:endParaRPr lang="en-US" altLang="zh-CN" sz="2800"/>
          </a:p>
          <a:p>
            <a:r>
              <a:rPr lang="en-US" altLang="zh-CN" sz="2800"/>
              <a:t>IEEE (Institute of Electrical and Electronics Engineers)</a:t>
            </a:r>
            <a:endParaRPr lang="en-US" altLang="zh-CN" sz="2800"/>
          </a:p>
          <a:p>
            <a:r>
              <a:rPr lang="en-US" altLang="zh-CN" sz="2800"/>
              <a:t>RFCs  (Request For Comments). </a:t>
            </a:r>
            <a:endParaRPr lang="en-US" altLang="zh-CN" sz="2800"/>
          </a:p>
          <a:p>
            <a:r>
              <a:rPr lang="en-US" altLang="zh-CN" sz="2800"/>
              <a:t>IRTF (Internet Research Task Force)</a:t>
            </a:r>
            <a:endParaRPr lang="zh-CN" altLang="en-US" sz="280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/>
              <a:t>Presentation 1</a:t>
            </a:r>
            <a:endParaRPr lang="en-US" altLang="zh-CN"/>
          </a:p>
        </p:txBody>
      </p:sp>
      <p:sp>
        <p:nvSpPr>
          <p:cNvPr id="43010" name="Rectangle 3"/>
          <p:cNvSpPr>
            <a:spLocks noGrp="1"/>
          </p:cNvSpPr>
          <p:nvPr>
            <p:ph idx="1"/>
          </p:nvPr>
        </p:nvSpPr>
        <p:spPr>
          <a:xfrm>
            <a:off x="684213" y="1125538"/>
            <a:ext cx="8208963" cy="5183188"/>
          </a:xfrm>
        </p:spPr>
        <p:txBody>
          <a:bodyPr vert="horz" wrap="square" lIns="91440" tIns="45720" rIns="91440" bIns="45720" anchor="t"/>
          <a:p>
            <a:pPr fontAlgn="base"/>
            <a:endParaRPr lang="zh-CN" altLang="en-US" sz="2450" strike="noStrike" noProof="1"/>
          </a:p>
          <a:p>
            <a:pPr fontAlgn="base"/>
            <a:endParaRPr lang="zh-CN" altLang="en-US" sz="2450" strike="noStrike" noProof="1"/>
          </a:p>
          <a:p>
            <a:pPr fontAlgn="base"/>
            <a:endParaRPr lang="zh-CN" altLang="en-US" sz="2450" strike="noStrike" noProof="1"/>
          </a:p>
          <a:p>
            <a:pPr fontAlgn="base"/>
            <a:endParaRPr lang="zh-CN" altLang="en-US" sz="2450" strike="noStrike" noProof="1"/>
          </a:p>
          <a:p>
            <a:pPr lvl="0" fontAlgn="base"/>
            <a:r>
              <a:rPr lang="en-US" altLang="zh-CN" sz="2800" strike="noStrike" noProof="1"/>
              <a:t>For a good talk</a:t>
            </a:r>
            <a:endParaRPr lang="en-US" altLang="zh-CN" sz="2800" strike="noStrike" noProof="1"/>
          </a:p>
          <a:p>
            <a:pPr lvl="1" fontAlgn="base"/>
            <a:r>
              <a:rPr lang="en-US" altLang="zh-CN" sz="2450" strike="noStrike" noProof="1"/>
              <a:t>Orgonization: Structure, acknowledge or refs.</a:t>
            </a:r>
            <a:endParaRPr lang="en-US" altLang="zh-CN" sz="2450" strike="noStrike" noProof="1"/>
          </a:p>
          <a:p>
            <a:pPr lvl="1" fontAlgn="base"/>
            <a:r>
              <a:rPr lang="en-US" altLang="zh-CN" sz="2450" strike="noStrike" noProof="1"/>
              <a:t>Presentation</a:t>
            </a:r>
            <a:r>
              <a:rPr lang="zh-CN" altLang="en-US" sz="2450" strike="noStrike" noProof="1"/>
              <a:t>：</a:t>
            </a:r>
            <a:r>
              <a:rPr lang="en-US" altLang="zh-CN" sz="2450" strike="noStrike" noProof="1"/>
              <a:t>Visually; </a:t>
            </a:r>
            <a:r>
              <a:rPr lang="zh-CN" altLang="en-US" sz="2450" strike="noStrike" noProof="1"/>
              <a:t>orally</a:t>
            </a:r>
            <a:r>
              <a:rPr lang="en-US" altLang="zh-CN" sz="2450" strike="noStrike" noProof="1"/>
              <a:t>; body language...</a:t>
            </a:r>
            <a:endParaRPr lang="zh-CN" altLang="en-US" sz="2450" strike="noStrike" noProof="1"/>
          </a:p>
          <a:p>
            <a:pPr lvl="1" fontAlgn="base"/>
            <a:r>
              <a:rPr lang="en-US" altLang="zh-CN" sz="2450" strike="noStrike" noProof="1"/>
              <a:t>Timing: ~20mins(15-20 min?)</a:t>
            </a:r>
            <a:endParaRPr lang="en-US" altLang="zh-CN" sz="2450" strike="noStrike" noProof="1"/>
          </a:p>
          <a:p>
            <a:pPr lvl="1" fontAlgn="base"/>
            <a:r>
              <a:rPr lang="en-US" altLang="zh-CN" sz="2450" strike="noStrike" noProof="1"/>
              <a:t>Q&amp;A</a:t>
            </a:r>
            <a:endParaRPr lang="en-US" altLang="zh-CN" sz="2450" strike="noStrike" noProof="1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sz="3600">
                <a:solidFill>
                  <a:srgbClr val="FF0000"/>
                </a:solidFill>
              </a:rPr>
              <a:t>Many thanks:</a:t>
            </a:r>
            <a:endParaRPr lang="zh-CN" altLang="en-US" sz="3600">
              <a:solidFill>
                <a:srgbClr val="FF0000"/>
              </a:solidFill>
            </a:endParaRPr>
          </a:p>
        </p:txBody>
      </p:sp>
      <p:sp>
        <p:nvSpPr>
          <p:cNvPr id="3277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/>
              <a:t>    	</a:t>
            </a:r>
            <a:endParaRPr lang="en-US" altLang="zh-CN"/>
          </a:p>
          <a:p>
            <a:pPr>
              <a:buNone/>
            </a:pPr>
            <a:r>
              <a:rPr lang="en-US" altLang="zh-CN"/>
              <a:t>		Cisco Academy.</a:t>
            </a:r>
            <a:endParaRPr lang="en-US" altLang="zh-CN"/>
          </a:p>
          <a:p>
            <a:pPr>
              <a:buNone/>
            </a:pPr>
            <a:endParaRPr lang="en-US" altLang="zh-CN"/>
          </a:p>
          <a:p>
            <a:pPr>
              <a:buNone/>
            </a:pPr>
            <a:endParaRPr lang="en-US" altLang="zh-CN"/>
          </a:p>
          <a:p>
            <a:pPr>
              <a:buNone/>
            </a:pPr>
            <a:r>
              <a:rPr lang="en-US" altLang="zh-CN"/>
              <a:t>Your task:</a:t>
            </a:r>
            <a:endParaRPr lang="en-US" altLang="zh-CN"/>
          </a:p>
          <a:p>
            <a:pPr>
              <a:buNone/>
            </a:pPr>
            <a:r>
              <a:rPr lang="en-US" altLang="zh-CN"/>
              <a:t>Yuketang &amp;</a:t>
            </a:r>
            <a:endParaRPr lang="en-US" altLang="zh-CN"/>
          </a:p>
          <a:p>
            <a:pPr>
              <a:buNone/>
            </a:pPr>
            <a:r>
              <a:rPr lang="en-US" altLang="zh-CN"/>
              <a:t>Layered Structure </a:t>
            </a:r>
            <a:r>
              <a:rPr lang="zh-CN" altLang="en-US"/>
              <a:t>？</a:t>
            </a:r>
            <a:r>
              <a:rPr lang="en-US" altLang="zh-CN"/>
              <a:t>&amp;</a:t>
            </a:r>
            <a:endParaRPr lang="en-US" altLang="zh-CN"/>
          </a:p>
          <a:p>
            <a:pPr>
              <a:buNone/>
            </a:pPr>
            <a:r>
              <a:rPr lang="en-US" altLang="zh-CN"/>
              <a:t>Compare TCP/IP and OSI ?</a:t>
            </a:r>
            <a:endParaRPr lang="zh-CN" altLang="en-US"/>
          </a:p>
          <a:p>
            <a:pPr>
              <a:buNone/>
            </a:pPr>
            <a:endParaRPr lang="en-US" altLang="zh-CN"/>
          </a:p>
          <a:p>
            <a:pPr>
              <a:buNone/>
            </a:pPr>
            <a:r>
              <a:rPr lang="en-US" altLang="zh-CN"/>
              <a:t>		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/>
              <a:t>Design Issues for the </a:t>
            </a:r>
            <a:r>
              <a:rPr lang="en-US" altLang="zh-CN">
                <a:solidFill>
                  <a:schemeClr val="accent2"/>
                </a:solidFill>
              </a:rPr>
              <a:t>Networks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614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Addressing</a:t>
            </a:r>
            <a:endParaRPr lang="en-US" altLang="zh-CN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Error control </a:t>
            </a:r>
            <a:endParaRPr lang="en-US" altLang="zh-CN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flow control</a:t>
            </a:r>
            <a:endParaRPr lang="en-US" altLang="zh-CN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routing</a:t>
            </a:r>
            <a:endParaRPr lang="zh-CN" altLang="en-US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multiplexing and de-multiplexing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/>
              <a:t>Network Architecture</a:t>
            </a:r>
            <a:endParaRPr lang="zh-CN" altLang="en-US"/>
          </a:p>
        </p:txBody>
      </p:sp>
      <p:sp>
        <p:nvSpPr>
          <p:cNvPr id="76805" name="Text Box 5"/>
          <p:cNvSpPr txBox="1"/>
          <p:nvPr/>
        </p:nvSpPr>
        <p:spPr>
          <a:xfrm>
            <a:off x="611188" y="1125538"/>
            <a:ext cx="7848600" cy="48037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p>
            <a:pPr indent="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latin typeface="Century Gothic" pitchFamily="34" charset="0"/>
                <a:ea typeface="华文细黑" pitchFamily="2" charset="-122"/>
              </a:rPr>
              <a:t> </a:t>
            </a:r>
            <a:r>
              <a:rPr lang="en-US" altLang="zh-CN" sz="4000">
                <a:solidFill>
                  <a:srgbClr val="FF0000"/>
                </a:solidFill>
                <a:latin typeface="Century Gothic" pitchFamily="34" charset="0"/>
                <a:ea typeface="华文细黑" pitchFamily="2" charset="-122"/>
              </a:rPr>
              <a:t>Layered Network Model</a:t>
            </a:r>
            <a:endParaRPr lang="en-US" altLang="zh-CN" sz="4000">
              <a:solidFill>
                <a:srgbClr val="FF0000"/>
              </a:solidFill>
              <a:latin typeface="Century Gothic" pitchFamily="34" charset="0"/>
              <a:ea typeface="华文细黑" pitchFamily="2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2800">
                <a:latin typeface="Century Gothic" pitchFamily="34" charset="0"/>
                <a:ea typeface="华文细黑" pitchFamily="2" charset="-122"/>
              </a:rPr>
              <a:t> </a:t>
            </a:r>
            <a:endParaRPr lang="en-US" altLang="zh-CN" sz="2800">
              <a:latin typeface="Century Gothic" pitchFamily="34" charset="0"/>
              <a:ea typeface="华文细黑" pitchFamily="2" charset="-122"/>
            </a:endParaRPr>
          </a:p>
          <a:p>
            <a:pPr indent="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latin typeface="Century Gothic" pitchFamily="34" charset="0"/>
                <a:ea typeface="华文细黑" pitchFamily="2" charset="-122"/>
              </a:rPr>
              <a:t> What is the Protocol</a:t>
            </a:r>
            <a:endParaRPr lang="en-US" altLang="zh-CN" sz="2800">
              <a:latin typeface="Century Gothic" pitchFamily="34" charset="0"/>
              <a:ea typeface="华文细黑" pitchFamily="2" charset="-122"/>
            </a:endParaRPr>
          </a:p>
          <a:p>
            <a:pPr indent="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latin typeface="Century Gothic" pitchFamily="34" charset="0"/>
                <a:ea typeface="华文细黑" pitchFamily="2" charset="-122"/>
              </a:rPr>
              <a:t> What is the </a:t>
            </a:r>
            <a:r>
              <a:rPr lang="en-US" altLang="zh-CN" sz="2800">
                <a:solidFill>
                  <a:schemeClr val="accent2"/>
                </a:solidFill>
                <a:latin typeface="Century Gothic" pitchFamily="34" charset="0"/>
                <a:ea typeface="华文细黑" pitchFamily="2" charset="-122"/>
              </a:rPr>
              <a:t>Service</a:t>
            </a:r>
            <a:r>
              <a:rPr lang="en-US" altLang="zh-CN" sz="2800">
                <a:latin typeface="Century Gothic" pitchFamily="34" charset="0"/>
                <a:ea typeface="华文细黑" pitchFamily="2" charset="-122"/>
              </a:rPr>
              <a:t>, Service Primitives</a:t>
            </a:r>
            <a:endParaRPr lang="en-US" altLang="zh-CN" sz="2800">
              <a:latin typeface="Century Gothic" pitchFamily="34" charset="0"/>
              <a:ea typeface="华文细黑" pitchFamily="2" charset="-122"/>
            </a:endParaRPr>
          </a:p>
          <a:p>
            <a:pPr indent="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latin typeface="Century Gothic" pitchFamily="34" charset="0"/>
                <a:ea typeface="华文细黑" pitchFamily="2" charset="-122"/>
              </a:rPr>
              <a:t> Relationship of Services and Protocols</a:t>
            </a:r>
            <a:endParaRPr lang="en-US" altLang="zh-CN" sz="2800">
              <a:latin typeface="Century Gothic" pitchFamily="34" charset="0"/>
              <a:ea typeface="华文细黑" pitchFamily="2" charset="-122"/>
            </a:endParaRPr>
          </a:p>
          <a:p>
            <a:pPr indent="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800">
              <a:latin typeface="Century Gothic" pitchFamily="34" charset="0"/>
              <a:ea typeface="华文细黑" pitchFamily="2" charset="-122"/>
            </a:endParaRPr>
          </a:p>
          <a:p>
            <a:pPr indent="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800">
              <a:latin typeface="Century Gothic" pitchFamily="34" charset="0"/>
              <a:ea typeface="华文细黑" pitchFamily="2" charset="-122"/>
            </a:endParaRPr>
          </a:p>
          <a:p>
            <a:pPr indent="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800">
              <a:latin typeface="Century Gothic" pitchFamily="34" charset="0"/>
              <a:ea typeface="华文细黑" pitchFamily="2" charset="-122"/>
            </a:endParaRPr>
          </a:p>
          <a:p>
            <a:pPr indent="0" algn="ctr" eaLnBrk="0" hangingPunct="0">
              <a:spcBef>
                <a:spcPct val="20000"/>
              </a:spcBef>
            </a:pPr>
            <a:r>
              <a:rPr lang="zh-CN" altLang="en-US" sz="2800">
                <a:latin typeface="Century Gothic" pitchFamily="34" charset="0"/>
                <a:ea typeface="华文细黑" pitchFamily="2" charset="-122"/>
              </a:rPr>
              <a:t>   </a:t>
            </a:r>
            <a:r>
              <a:rPr lang="en-US" altLang="zh-CN" sz="2800" b="1">
                <a:solidFill>
                  <a:schemeClr val="accent2"/>
                </a:solidFill>
                <a:latin typeface="Century Gothic" pitchFamily="34" charset="0"/>
                <a:ea typeface="华文细黑" pitchFamily="2" charset="-122"/>
              </a:rPr>
              <a:t>Software</a:t>
            </a:r>
            <a:r>
              <a:rPr lang="zh-CN" altLang="en-US" sz="2800" b="1">
                <a:solidFill>
                  <a:schemeClr val="accent2"/>
                </a:solidFill>
                <a:latin typeface="Century Gothic" pitchFamily="34" charset="0"/>
                <a:ea typeface="华文细黑" pitchFamily="2" charset="-122"/>
              </a:rPr>
              <a:t>、</a:t>
            </a:r>
            <a:r>
              <a:rPr lang="en-US" altLang="zh-CN" sz="2800" b="1">
                <a:solidFill>
                  <a:schemeClr val="accent2"/>
                </a:solidFill>
                <a:latin typeface="Century Gothic" pitchFamily="34" charset="0"/>
                <a:ea typeface="华文细黑" pitchFamily="2" charset="-122"/>
              </a:rPr>
              <a:t>Soften and Programmable</a:t>
            </a:r>
            <a:endParaRPr lang="en-US" altLang="zh-CN" sz="2800" b="1">
              <a:solidFill>
                <a:schemeClr val="accent2"/>
              </a:solidFill>
              <a:latin typeface="Century Gothic" pitchFamily="34" charset="0"/>
              <a:ea typeface="华文细黑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Picture 2" descr="ddstill2-8d"/>
          <p:cNvPicPr>
            <a:picLocks noChangeAspect="1"/>
          </p:cNvPicPr>
          <p:nvPr/>
        </p:nvPicPr>
        <p:blipFill>
          <a:blip r:embed="rId1"/>
          <a:srcRect t="19157" b="3279"/>
          <a:stretch>
            <a:fillRect/>
          </a:stretch>
        </p:blipFill>
        <p:spPr>
          <a:xfrm>
            <a:off x="539750" y="1341438"/>
            <a:ext cx="8135938" cy="45354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4" name="Rectangle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/>
              <a:t>Layered Network Model (OSI)</a:t>
            </a:r>
            <a:endParaRPr lang="zh-CN" altLang="en-US"/>
          </a:p>
        </p:txBody>
      </p:sp>
      <p:sp>
        <p:nvSpPr>
          <p:cNvPr id="8195" name="Text Box 4"/>
          <p:cNvSpPr txBox="1"/>
          <p:nvPr/>
        </p:nvSpPr>
        <p:spPr>
          <a:xfrm>
            <a:off x="3851275" y="5589588"/>
            <a:ext cx="3476625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>
              <a:spcBef>
                <a:spcPct val="20000"/>
              </a:spcBef>
            </a:pPr>
            <a:r>
              <a:rPr lang="en-US" altLang="zh-CN" b="1">
                <a:solidFill>
                  <a:schemeClr val="accent2"/>
                </a:solidFill>
                <a:latin typeface="Century Gothic" pitchFamily="34" charset="0"/>
              </a:rPr>
              <a:t>Support varieties</a:t>
            </a:r>
            <a:endParaRPr lang="en-US" altLang="zh-CN" b="1">
              <a:solidFill>
                <a:schemeClr val="accent2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/>
              <a:t>OSI Model Application Layer</a:t>
            </a:r>
            <a:endParaRPr lang="en-US" altLang="zh-CN"/>
          </a:p>
        </p:txBody>
      </p:sp>
      <p:pic>
        <p:nvPicPr>
          <p:cNvPr id="9218" name="Picture 3" descr="still2-9a"/>
          <p:cNvPicPr>
            <a:picLocks noChangeAspect="1"/>
          </p:cNvPicPr>
          <p:nvPr/>
        </p:nvPicPr>
        <p:blipFill>
          <a:blip r:embed="rId1"/>
          <a:srcRect t="16798" b="6216"/>
          <a:stretch>
            <a:fillRect/>
          </a:stretch>
        </p:blipFill>
        <p:spPr>
          <a:xfrm>
            <a:off x="684213" y="1125538"/>
            <a:ext cx="7848600" cy="5156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/>
              <a:t>OSI Model Presentation Layer</a:t>
            </a:r>
            <a:endParaRPr lang="en-US" altLang="zh-CN"/>
          </a:p>
        </p:txBody>
      </p:sp>
      <p:pic>
        <p:nvPicPr>
          <p:cNvPr id="10242" name="Picture 3" descr="still2-9b"/>
          <p:cNvPicPr>
            <a:picLocks noChangeAspect="1"/>
          </p:cNvPicPr>
          <p:nvPr/>
        </p:nvPicPr>
        <p:blipFill>
          <a:blip r:embed="rId1"/>
          <a:srcRect t="16800" b="5072"/>
          <a:stretch>
            <a:fillRect/>
          </a:stretch>
        </p:blipFill>
        <p:spPr>
          <a:xfrm>
            <a:off x="468313" y="1125538"/>
            <a:ext cx="8280400" cy="5059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/>
              <a:t>OSI Model Session Layer </a:t>
            </a:r>
            <a:endParaRPr lang="en-US" altLang="zh-CN"/>
          </a:p>
        </p:txBody>
      </p:sp>
      <p:pic>
        <p:nvPicPr>
          <p:cNvPr id="11266" name="Picture 3" descr="still2-9c"/>
          <p:cNvPicPr>
            <a:picLocks noChangeAspect="1"/>
          </p:cNvPicPr>
          <p:nvPr/>
        </p:nvPicPr>
        <p:blipFill>
          <a:blip r:embed="rId1"/>
          <a:srcRect t="16805" b="5698"/>
          <a:stretch>
            <a:fillRect/>
          </a:stretch>
        </p:blipFill>
        <p:spPr>
          <a:xfrm>
            <a:off x="539750" y="1196975"/>
            <a:ext cx="8064500" cy="48879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/>
              <a:t>OSI Model Transport Layer </a:t>
            </a:r>
            <a:endParaRPr lang="en-US" altLang="zh-CN"/>
          </a:p>
        </p:txBody>
      </p:sp>
      <p:pic>
        <p:nvPicPr>
          <p:cNvPr id="12290" name="Picture 3" descr="still2-9d"/>
          <p:cNvPicPr>
            <a:picLocks noChangeAspect="1"/>
          </p:cNvPicPr>
          <p:nvPr/>
        </p:nvPicPr>
        <p:blipFill>
          <a:blip r:embed="rId1"/>
          <a:srcRect t="15720" b="5339"/>
          <a:stretch>
            <a:fillRect/>
          </a:stretch>
        </p:blipFill>
        <p:spPr>
          <a:xfrm>
            <a:off x="611188" y="1196975"/>
            <a:ext cx="8208962" cy="50657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TIMING" val="|0.0|0.0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Century Gothic"/>
        <a:ea typeface="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2528</Words>
  <Application>WPS 表格</Application>
  <PresentationFormat>ȫʾ(4:3)</PresentationFormat>
  <Paragraphs>153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9" baseType="lpstr">
      <vt:lpstr>Arial</vt:lpstr>
      <vt:lpstr>宋体</vt:lpstr>
      <vt:lpstr>Wingdings</vt:lpstr>
      <vt:lpstr>方正书宋_GBK</vt:lpstr>
      <vt:lpstr>Times New Roman</vt:lpstr>
      <vt:lpstr>汉仪书宋二KW</vt:lpstr>
      <vt:lpstr>Century Gothic</vt:lpstr>
      <vt:lpstr>苹方-简</vt:lpstr>
      <vt:lpstr>华文细黑</vt:lpstr>
      <vt:lpstr>黑体-简</vt:lpstr>
      <vt:lpstr>+mn-ea</vt:lpstr>
      <vt:lpstr>Thonburi</vt:lpstr>
      <vt:lpstr>宋体</vt:lpstr>
      <vt:lpstr>华文细黑</vt:lpstr>
      <vt:lpstr>微软雅黑</vt:lpstr>
      <vt:lpstr>汉仪旗黑</vt:lpstr>
      <vt:lpstr>汉仪旗黑KW</vt:lpstr>
      <vt:lpstr>Arial Unicode MS</vt:lpstr>
      <vt:lpstr>儷黑 Pro</vt:lpstr>
      <vt:lpstr>汉仪中黑KW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South China University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CN-1.2</dc:title>
  <dc:creator>Ling Zhang</dc:creator>
  <cp:lastModifiedBy>王better翔</cp:lastModifiedBy>
  <cp:revision>87</cp:revision>
  <dcterms:created xsi:type="dcterms:W3CDTF">2023-08-27T10:27:13Z</dcterms:created>
  <dcterms:modified xsi:type="dcterms:W3CDTF">2023-08-27T10:27:13Z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2052-5.4.1.7920</vt:lpwstr>
  </property>
  <property fmtid="{D5CDD505-2E9C-101B-9397-08002B2CF9AE}" pid="3" name="ICV">
    <vt:lpwstr>755D3FA2B77B78710125EB6421B6A709_43</vt:lpwstr>
  </property>
</Properties>
</file>