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28"/>
  </p:handoutMasterIdLst>
  <p:sldIdLst>
    <p:sldId id="535" r:id="rId3"/>
    <p:sldId id="475" r:id="rId4"/>
    <p:sldId id="478" r:id="rId5"/>
    <p:sldId id="479" r:id="rId6"/>
    <p:sldId id="480" r:id="rId7"/>
    <p:sldId id="481" r:id="rId8"/>
    <p:sldId id="482" r:id="rId9"/>
    <p:sldId id="483" r:id="rId10"/>
    <p:sldId id="487" r:id="rId11"/>
    <p:sldId id="491" r:id="rId13"/>
    <p:sldId id="492" r:id="rId14"/>
    <p:sldId id="503" r:id="rId15"/>
    <p:sldId id="504" r:id="rId16"/>
    <p:sldId id="508" r:id="rId17"/>
    <p:sldId id="517" r:id="rId18"/>
    <p:sldId id="518" r:id="rId19"/>
    <p:sldId id="519" r:id="rId20"/>
    <p:sldId id="523" r:id="rId21"/>
    <p:sldId id="529" r:id="rId22"/>
    <p:sldId id="530" r:id="rId23"/>
    <p:sldId id="531" r:id="rId24"/>
    <p:sldId id="532" r:id="rId25"/>
    <p:sldId id="581" r:id="rId26"/>
    <p:sldId id="534" r:id="rId2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99CC"/>
    <a:srgbClr val="003366"/>
    <a:srgbClr val="00CC66"/>
    <a:srgbClr val="FFCC66"/>
    <a:srgbClr val="FFCC00"/>
    <a:srgbClr val="FF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9"/>
    <p:restoredTop sz="94648"/>
  </p:normalViewPr>
  <p:slideViewPr>
    <p:cSldViewPr showGuides="1">
      <p:cViewPr varScale="1">
        <p:scale>
          <a:sx n="107" d="100"/>
          <a:sy n="107" d="100"/>
        </p:scale>
        <p:origin x="1760" y="160"/>
      </p:cViewPr>
      <p:guideLst>
        <p:guide orient="horz" pos="21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AE1A80-81EB-7D4A-87D0-D2FB1844EBBB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p>
            <a:pPr lvl="0"/>
            <a:r>
              <a:rPr lang="zh-CN" altLang="en-US"/>
              <a:t>单击此处编辑母版文本样式</a:t>
            </a:r>
            <a:endParaRPr lang="zh-CN" altLang="zh-CN"/>
          </a:p>
          <a:p>
            <a:pPr lvl="1"/>
            <a:r>
              <a:rPr lang="zh-CN" altLang="en-US"/>
              <a:t>第二级</a:t>
            </a:r>
            <a:endParaRPr lang="zh-CN" altLang="zh-CN"/>
          </a:p>
          <a:p>
            <a:pPr lvl="2"/>
            <a:r>
              <a:rPr lang="zh-CN" altLang="en-US"/>
              <a:t>第三级</a:t>
            </a:r>
            <a:endParaRPr lang="zh-CN" altLang="zh-CN"/>
          </a:p>
          <a:p>
            <a:pPr lvl="3"/>
            <a:r>
              <a:rPr lang="zh-CN" altLang="en-US"/>
              <a:t>第四级</a:t>
            </a:r>
            <a:endParaRPr lang="zh-CN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69D76F-32BE-414C-8099-7601DB6DD07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13315" name="Rectangle 3"/>
          <p:cNvSpPr>
            <a:spLocks noGrp="1" noRot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r>
              <a:rPr lang="en-US" altLang="zh-CN"/>
              <a:t>A digital signal is a sequence of discrete, discontinuous voltage pulses. Each pulse is a signal element. Binary data are transmitted by encoding each data bit into signal elements. One-to-one correspondence between data bit and signal elements. Similarly, a digital bit stream can be encoded onto an analog signal as a sequence of signal elements. Each signal element is pulse of constant frequency, phase and amplitude.</a:t>
            </a:r>
            <a:endParaRPr lang="en-US" altLang="zh-CN"/>
          </a:p>
          <a:p>
            <a:pPr lvl="0"/>
            <a:r>
              <a:rPr lang="en-US" altLang="zh-CN"/>
              <a:t>The duration of a bit is the amount of time it takes for the transmitter to emit the bit. At which the signal level is changed.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 noRot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r>
              <a:rPr lang="en-US" altLang="zh-CN"/>
              <a:t>The case of transmitting digital data using analog signals. Public telephone network is designed to receive, switch and transmit analog signal in the voice-frequency range 300-3400Hz. Some digital devices attached to the telephone network via a modem (modulator-demodulator), which converts digital data to analog signals, vice verse.</a:t>
            </a:r>
            <a:endParaRPr lang="en-US" altLang="zh-CN"/>
          </a:p>
          <a:p>
            <a:pPr lvl="0"/>
            <a:r>
              <a:rPr lang="en-US" altLang="zh-CN"/>
              <a:t>Three encoding or modulation techniques.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E1B7BB-5595-184F-A61A-C7BBD2E9331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E1B7BB-5595-184F-A61A-C7BBD2E9331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6688" y="333375"/>
            <a:ext cx="1943100" cy="59753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80075" cy="59753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E1B7BB-5595-184F-A61A-C7BBD2E9331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E1B7BB-5595-184F-A61A-C7BBD2E9331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E1B7BB-5595-184F-A61A-C7BBD2E9331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100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15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E1B7BB-5595-184F-A61A-C7BBD2E9331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E1B7BB-5595-184F-A61A-C7BBD2E9331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E1B7BB-5595-184F-A61A-C7BBD2E9331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E1B7BB-5595-184F-A61A-C7BBD2E9331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E1B7BB-5595-184F-A61A-C7BBD2E9331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华文细黑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E1B7BB-5595-184F-A61A-C7BBD2E9331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647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125538"/>
            <a:ext cx="7773988" cy="5183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E1B7BB-5595-184F-A61A-C7BBD2E9331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1" name="AutoShape 7"/>
          <p:cNvSpPr/>
          <p:nvPr/>
        </p:nvSpPr>
        <p:spPr>
          <a:xfrm>
            <a:off x="611188" y="981075"/>
            <a:ext cx="7958137" cy="71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2" name="Line 8"/>
          <p:cNvSpPr/>
          <p:nvPr/>
        </p:nvSpPr>
        <p:spPr>
          <a:xfrm flipV="1">
            <a:off x="539750" y="6308725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33" name="Picture 9" descr="CCNL-LOGO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9750" y="6381750"/>
            <a:ext cx="2952750" cy="296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48488" y="6381750"/>
            <a:ext cx="1473200" cy="314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4284663" y="6381750"/>
            <a:ext cx="792163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D7F1E4-BCCB-2440-9833-D23284D4565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itchFamily="34" charset="0"/>
                <a:ea typeface="宋体" pitchFamily="2" charset="-122"/>
                <a:cs typeface="+mn-cs"/>
                <a:sym typeface="+mn-ea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ea typeface="宋体" pitchFamily="2" charset="-122"/>
              <a:cs typeface="+mn-cs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宋体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Microsoft Sans Serif" panose="020B0604020202020204" pitchFamily="34" charset="0"/>
          <a:ea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Microsoft Sans Serif" panose="020B0604020202020204" pitchFamily="34" charset="0"/>
          <a:ea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Microsoft Sans Serif" panose="020B0604020202020204" pitchFamily="34" charset="0"/>
          <a:ea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Microsoft Sans Serif" panose="020B0604020202020204" pitchFamily="34" charset="0"/>
          <a:ea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Microsoft Sans Serif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Microsoft Sans Serif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Microsoft Sans Serif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华文细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华文细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华文细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华文细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华文细黑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3"/>
          <p:cNvSpPr>
            <a:spLocks noGrp="1"/>
          </p:cNvSpPr>
          <p:nvPr>
            <p:ph type="subTitle" idx="1"/>
          </p:nvPr>
        </p:nvSpPr>
        <p:spPr>
          <a:xfrm>
            <a:off x="684213" y="3357563"/>
            <a:ext cx="8208962" cy="2808287"/>
          </a:xfrm>
          <a:solidFill>
            <a:schemeClr val="accent2"/>
          </a:solidFill>
          <a:ln>
            <a:solidFill>
              <a:srgbClr val="FF0000"/>
            </a:solidFill>
            <a:miter/>
          </a:ln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ClrTx/>
              <a:buSzTx/>
              <a:buFontTx/>
            </a:pPr>
            <a:r>
              <a:rPr kumimoji="1" lang="zh-CN" altLang="en-US" sz="2400">
                <a:solidFill>
                  <a:schemeClr val="bg1"/>
                </a:solidFill>
                <a:latin typeface="+mn-lt"/>
                <a:ea typeface="+mn-ea"/>
                <a:cs typeface="华文细黑" charset="0"/>
              </a:rPr>
              <a:t>王昊翔 </a:t>
            </a:r>
            <a:endParaRPr kumimoji="1" lang="en-US" altLang="zh-CN" sz="2400">
              <a:solidFill>
                <a:schemeClr val="bg1"/>
              </a:solidFill>
              <a:latin typeface="+mn-lt"/>
              <a:ea typeface="+mn-ea"/>
              <a:cs typeface="华文细黑" charset="0"/>
            </a:endParaRPr>
          </a:p>
          <a:p>
            <a:pPr>
              <a:lnSpc>
                <a:spcPct val="80000"/>
              </a:lnSpc>
              <a:buClrTx/>
              <a:buSzTx/>
              <a:buFontTx/>
            </a:pPr>
            <a:r>
              <a:rPr kumimoji="1" lang="en-US" altLang="zh-CN" sz="2400">
                <a:solidFill>
                  <a:schemeClr val="bg1"/>
                </a:solidFill>
                <a:latin typeface="+mn-lt"/>
                <a:ea typeface="+mn-ea"/>
                <a:cs typeface="华文细黑" charset="0"/>
              </a:rPr>
              <a:t>WANG  Haoxiang</a:t>
            </a:r>
            <a:endParaRPr kumimoji="1" lang="en-US" altLang="zh-CN" sz="2400">
              <a:solidFill>
                <a:schemeClr val="bg1"/>
              </a:solidFill>
              <a:latin typeface="+mn-lt"/>
              <a:ea typeface="+mn-ea"/>
              <a:cs typeface="华文细黑" charset="0"/>
            </a:endParaRPr>
          </a:p>
          <a:p>
            <a:pPr>
              <a:lnSpc>
                <a:spcPct val="80000"/>
              </a:lnSpc>
              <a:buClrTx/>
              <a:buSzTx/>
              <a:buFontTx/>
            </a:pPr>
            <a:r>
              <a:rPr kumimoji="1" lang="en-US" altLang="zh-CN" sz="2400">
                <a:solidFill>
                  <a:schemeClr val="bg1"/>
                </a:solidFill>
                <a:latin typeface="+mn-lt"/>
                <a:ea typeface="+mn-ea"/>
                <a:cs typeface="华文细黑" charset="0"/>
              </a:rPr>
              <a:t>hxwang@scut.edu.cn</a:t>
            </a:r>
            <a:endParaRPr kumimoji="1" lang="en-US" altLang="zh-CN" sz="2400">
              <a:solidFill>
                <a:schemeClr val="bg1"/>
              </a:solidFill>
              <a:latin typeface="+mn-lt"/>
              <a:ea typeface="+mn-ea"/>
              <a:cs typeface="华文细黑" charset="0"/>
            </a:endParaRPr>
          </a:p>
          <a:p>
            <a:pPr>
              <a:lnSpc>
                <a:spcPct val="80000"/>
              </a:lnSpc>
              <a:buClrTx/>
              <a:buSzTx/>
              <a:buFontTx/>
            </a:pPr>
            <a:r>
              <a:rPr kumimoji="1" lang="zh-CN" altLang="en-US" sz="2400">
                <a:solidFill>
                  <a:schemeClr val="bg1"/>
                </a:solidFill>
                <a:latin typeface="+mn-lt"/>
                <a:ea typeface="+mn-ea"/>
                <a:cs typeface="华文细黑" charset="0"/>
              </a:rPr>
              <a:t>       </a:t>
            </a:r>
            <a:r>
              <a:rPr kumimoji="1" lang="en-US" altLang="zh-CN" sz="2400">
                <a:solidFill>
                  <a:schemeClr val="bg1"/>
                </a:solidFill>
                <a:latin typeface="+mn-lt"/>
                <a:ea typeface="+mn-ea"/>
                <a:cs typeface="华文细黑" charset="0"/>
              </a:rPr>
              <a:t> </a:t>
            </a:r>
            <a:endParaRPr kumimoji="1" lang="en-US" altLang="zh-CN" sz="2400">
              <a:solidFill>
                <a:schemeClr val="bg1"/>
              </a:solidFill>
              <a:latin typeface="+mn-lt"/>
              <a:ea typeface="+mn-ea"/>
              <a:cs typeface="华文细黑" charset="0"/>
            </a:endParaRPr>
          </a:p>
          <a:p>
            <a:pPr>
              <a:lnSpc>
                <a:spcPct val="80000"/>
              </a:lnSpc>
              <a:buClrTx/>
              <a:buSzTx/>
              <a:buFontTx/>
            </a:pPr>
            <a:r>
              <a:rPr kumimoji="1" lang="en-US" altLang="zh-CN" sz="1600">
                <a:solidFill>
                  <a:schemeClr val="bg1"/>
                </a:solidFill>
                <a:latin typeface="+mn-lt"/>
                <a:ea typeface="宋体" pitchFamily="2" charset="-122"/>
                <a:cs typeface="华文细黑" charset="0"/>
              </a:rPr>
              <a:t> </a:t>
            </a:r>
            <a:r>
              <a:rPr kumimoji="1" lang="en-US" altLang="zh-CN" sz="2400">
                <a:solidFill>
                  <a:schemeClr val="bg1"/>
                </a:solidFill>
                <a:latin typeface="Century Gothic" pitchFamily="34" charset="0"/>
                <a:ea typeface="+mn-ea"/>
                <a:cs typeface="华文细黑" charset="0"/>
              </a:rPr>
              <a:t>School of Computer Science &amp; Engineering</a:t>
            </a:r>
            <a:endParaRPr kumimoji="1" lang="en-US" altLang="zh-CN" sz="2400">
              <a:solidFill>
                <a:schemeClr val="bg1"/>
              </a:solidFill>
              <a:latin typeface="Century Gothic" pitchFamily="34" charset="0"/>
              <a:ea typeface="+mn-ea"/>
              <a:cs typeface="华文细黑" charset="0"/>
            </a:endParaRPr>
          </a:p>
          <a:p>
            <a:pPr>
              <a:lnSpc>
                <a:spcPct val="80000"/>
              </a:lnSpc>
              <a:buClrTx/>
              <a:buSzTx/>
              <a:buFontTx/>
            </a:pPr>
            <a:r>
              <a:rPr kumimoji="1" lang="zh-CN" altLang="en-US" sz="2400" b="1">
                <a:solidFill>
                  <a:schemeClr val="bg1"/>
                </a:solidFill>
                <a:latin typeface="Century Gothic" pitchFamily="34" charset="0"/>
                <a:ea typeface="+mn-ea"/>
                <a:cs typeface="华文细黑" charset="0"/>
              </a:rPr>
              <a:t>国家双语教学试点项目  </a:t>
            </a:r>
            <a:r>
              <a:rPr kumimoji="1" lang="zh-CN" altLang="en-US" sz="2400" b="1">
                <a:solidFill>
                  <a:schemeClr val="bg1"/>
                </a:solidFill>
                <a:latin typeface="+mn-lt"/>
                <a:ea typeface="+mn-ea"/>
                <a:cs typeface="华文细黑" charset="0"/>
              </a:rPr>
              <a:t>广东省精品课</a:t>
            </a:r>
            <a:endParaRPr kumimoji="1" lang="zh-CN" altLang="en-US" sz="2400" b="1">
              <a:solidFill>
                <a:schemeClr val="bg1"/>
              </a:solidFill>
              <a:latin typeface="+mn-lt"/>
              <a:ea typeface="+mn-ea"/>
              <a:cs typeface="华文细黑" charset="0"/>
            </a:endParaRPr>
          </a:p>
        </p:txBody>
      </p:sp>
      <p:sp>
        <p:nvSpPr>
          <p:cNvPr id="4098" name="Text Box 5"/>
          <p:cNvSpPr txBox="1"/>
          <p:nvPr/>
        </p:nvSpPr>
        <p:spPr>
          <a:xfrm>
            <a:off x="1214438" y="1500188"/>
            <a:ext cx="6459537" cy="1630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Century Gothic" pitchFamily="34" charset="0"/>
              </a:rPr>
              <a:t>COMPUTER NETWORKS 2023 Fall</a:t>
            </a:r>
            <a:endParaRPr lang="en-US" altLang="zh-CN" sz="2400" b="1">
              <a:solidFill>
                <a:schemeClr val="accent2"/>
              </a:solidFill>
              <a:latin typeface="Century Gothic" pitchFamily="34" charset="0"/>
            </a:endParaRPr>
          </a:p>
          <a:p>
            <a:pPr marL="342900" indent="-342900" algn="ctr" eaLnBrk="0" hangingPunct="0"/>
            <a:r>
              <a:rPr lang="en-US" altLang="zh-CN" sz="4000" b="1">
                <a:solidFill>
                  <a:schemeClr val="accent2"/>
                </a:solidFill>
                <a:latin typeface="Century Gothic" pitchFamily="34" charset="0"/>
              </a:rPr>
              <a:t>		- </a:t>
            </a:r>
            <a:r>
              <a:rPr lang="en-US" altLang="zh-CN" b="1">
                <a:solidFill>
                  <a:schemeClr val="accent2"/>
                </a:solidFill>
                <a:latin typeface="Century Gothic" pitchFamily="34" charset="0"/>
              </a:rPr>
              <a:t>Chapter 2. The Physical Layer 2</a:t>
            </a:r>
            <a:endParaRPr lang="en-US" altLang="zh-CN" b="1">
              <a:solidFill>
                <a:schemeClr val="accent2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3600"/>
              <a:t>Basic Encoding Techniques</a:t>
            </a:r>
            <a:endParaRPr lang="en-US" altLang="zh-CN" sz="3600"/>
          </a:p>
        </p:txBody>
      </p:sp>
      <p:sp>
        <p:nvSpPr>
          <p:cNvPr id="1433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3600">
                <a:latin typeface="Times New Roman" panose="02020603050405020304" pitchFamily="18" charset="0"/>
                <a:ea typeface="宋体" pitchFamily="2" charset="-122"/>
              </a:rPr>
              <a:t>Digital data to analog signal</a:t>
            </a:r>
            <a:endParaRPr lang="en-US" altLang="zh-CN" sz="3600">
              <a:latin typeface="Times New Roman" panose="02020603050405020304" pitchFamily="18" charset="0"/>
              <a:ea typeface="宋体" pitchFamily="2" charset="-122"/>
            </a:endParaRPr>
          </a:p>
          <a:p>
            <a:pPr lvl="1"/>
            <a:r>
              <a:rPr lang="en-US" altLang="zh-CN" sz="3200">
                <a:latin typeface="Times New Roman" panose="02020603050405020304" pitchFamily="18" charset="0"/>
                <a:ea typeface="宋体" pitchFamily="2" charset="-122"/>
              </a:rPr>
              <a:t>Amplitude-shift keying (ASK)</a:t>
            </a:r>
            <a:endParaRPr lang="en-US" altLang="zh-CN" sz="3200">
              <a:latin typeface="Times New Roman" panose="02020603050405020304" pitchFamily="18" charset="0"/>
              <a:ea typeface="宋体" pitchFamily="2" charset="-122"/>
            </a:endParaRPr>
          </a:p>
          <a:p>
            <a:pPr lvl="2"/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Amplitude difference of carrier frequency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lvl="1"/>
            <a:r>
              <a:rPr lang="en-US" altLang="zh-CN" sz="3200">
                <a:latin typeface="Times New Roman" panose="02020603050405020304" pitchFamily="18" charset="0"/>
                <a:ea typeface="宋体" pitchFamily="2" charset="-122"/>
              </a:rPr>
              <a:t>Frequency-shift keying (FSK)</a:t>
            </a:r>
            <a:endParaRPr lang="en-US" altLang="zh-CN" sz="3200">
              <a:latin typeface="Times New Roman" panose="02020603050405020304" pitchFamily="18" charset="0"/>
              <a:ea typeface="宋体" pitchFamily="2" charset="-122"/>
            </a:endParaRPr>
          </a:p>
          <a:p>
            <a:pPr lvl="2"/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Frequency difference near carrier frequency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lvl="1"/>
            <a:r>
              <a:rPr lang="en-US" altLang="zh-CN" sz="3200">
                <a:latin typeface="Times New Roman" panose="02020603050405020304" pitchFamily="18" charset="0"/>
                <a:ea typeface="宋体" pitchFamily="2" charset="-122"/>
              </a:rPr>
              <a:t>Phase-shift keying (PSK)</a:t>
            </a:r>
            <a:endParaRPr lang="en-US" altLang="zh-CN" sz="3200">
              <a:latin typeface="Times New Roman" panose="02020603050405020304" pitchFamily="18" charset="0"/>
              <a:ea typeface="宋体" pitchFamily="2" charset="-122"/>
            </a:endParaRPr>
          </a:p>
          <a:p>
            <a:pPr lvl="2"/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Phase of carrier signal shifted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3600"/>
              <a:t>Modulation of analog signals</a:t>
            </a:r>
            <a:endParaRPr lang="en-US" altLang="zh-CN" sz="3600"/>
          </a:p>
        </p:txBody>
      </p:sp>
      <p:sp>
        <p:nvSpPr>
          <p:cNvPr id="16386" name="Rectangle 3"/>
          <p:cNvSpPr>
            <a:spLocks noGrp="1"/>
          </p:cNvSpPr>
          <p:nvPr>
            <p:ph sz="half" idx="1"/>
          </p:nvPr>
        </p:nvSpPr>
        <p:spPr>
          <a:xfrm>
            <a:off x="395288" y="5661025"/>
            <a:ext cx="4232275" cy="1150938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  <a:buNone/>
            </a:pPr>
            <a:r>
              <a:rPr kumimoji="1" lang="zh-CN" altLang="zh-CN" sz="1800">
                <a:latin typeface="+mn-lt"/>
                <a:ea typeface="宋体" pitchFamily="2" charset="-122"/>
                <a:cs typeface="华文细黑" charset="0"/>
              </a:rPr>
              <a:t> </a:t>
            </a:r>
            <a:r>
              <a:rPr kumimoji="1" lang="zh-CN" altLang="zh-CN" sz="1800">
                <a:solidFill>
                  <a:schemeClr val="accent2"/>
                </a:solidFill>
                <a:latin typeface="+mn-lt"/>
                <a:ea typeface="宋体" pitchFamily="2" charset="-122"/>
                <a:cs typeface="华文细黑" charset="0"/>
              </a:rPr>
              <a:t>(a)</a:t>
            </a:r>
            <a:r>
              <a:rPr kumimoji="1" lang="zh-CN" altLang="zh-CN" sz="1800">
                <a:latin typeface="+mn-lt"/>
                <a:ea typeface="宋体" pitchFamily="2" charset="-122"/>
                <a:cs typeface="华文细黑" charset="0"/>
              </a:rPr>
              <a:t> A binary signal</a:t>
            </a:r>
            <a:endParaRPr kumimoji="1" lang="zh-CN" altLang="zh-CN" sz="1800">
              <a:latin typeface="+mn-lt"/>
              <a:ea typeface="宋体" pitchFamily="2" charset="-122"/>
              <a:cs typeface="华文细黑" charset="0"/>
            </a:endParaRPr>
          </a:p>
          <a:p>
            <a:pPr>
              <a:buClrTx/>
              <a:buSzTx/>
              <a:buFontTx/>
              <a:buNone/>
            </a:pPr>
            <a:r>
              <a:rPr kumimoji="1" lang="zh-CN" altLang="zh-CN" sz="1800">
                <a:latin typeface="+mn-lt"/>
                <a:ea typeface="宋体" pitchFamily="2" charset="-122"/>
                <a:cs typeface="华文细黑" charset="0"/>
              </a:rPr>
              <a:t> </a:t>
            </a:r>
            <a:r>
              <a:rPr kumimoji="1" lang="zh-CN" altLang="zh-CN" sz="1800">
                <a:solidFill>
                  <a:schemeClr val="accent2"/>
                </a:solidFill>
                <a:latin typeface="+mn-lt"/>
                <a:ea typeface="宋体" pitchFamily="2" charset="-122"/>
                <a:cs typeface="华文细黑" charset="0"/>
              </a:rPr>
              <a:t>(b)</a:t>
            </a:r>
            <a:r>
              <a:rPr kumimoji="1" lang="zh-CN" altLang="zh-CN" sz="1800">
                <a:latin typeface="+mn-lt"/>
                <a:ea typeface="宋体" pitchFamily="2" charset="-122"/>
                <a:cs typeface="华文细黑" charset="0"/>
              </a:rPr>
              <a:t> Amplitude modulation</a:t>
            </a:r>
            <a:endParaRPr kumimoji="1" lang="zh-CN" altLang="zh-CN" sz="1800">
              <a:latin typeface="+mn-lt"/>
              <a:ea typeface="宋体" pitchFamily="2" charset="-122"/>
              <a:cs typeface="华文细黑" charset="0"/>
            </a:endParaRPr>
          </a:p>
        </p:txBody>
      </p:sp>
      <p:sp>
        <p:nvSpPr>
          <p:cNvPr id="16387" name="Rectangle 4"/>
          <p:cNvSpPr>
            <a:spLocks noGrp="1"/>
          </p:cNvSpPr>
          <p:nvPr>
            <p:ph sz="half" idx="2"/>
          </p:nvPr>
        </p:nvSpPr>
        <p:spPr>
          <a:xfrm>
            <a:off x="4859338" y="5661025"/>
            <a:ext cx="4030662" cy="936625"/>
          </a:xfrm>
        </p:spPr>
        <p:txBody>
          <a:bodyPr vert="horz" wrap="square" lIns="91440" tIns="45720" rIns="91440" bIns="45720" anchor="t" anchorCtr="0"/>
          <a:p>
            <a:pPr marL="381000" indent="-381000"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accent2"/>
                </a:solidFill>
                <a:latin typeface="+mn-lt"/>
                <a:ea typeface="宋体" pitchFamily="2" charset="-122"/>
                <a:cs typeface="华文细黑" charset="0"/>
              </a:rPr>
              <a:t>(c)</a:t>
            </a:r>
            <a:r>
              <a:rPr kumimoji="1" lang="en-US" altLang="zh-CN" sz="1800">
                <a:latin typeface="+mn-lt"/>
                <a:ea typeface="宋体" pitchFamily="2" charset="-122"/>
                <a:cs typeface="华文细黑" charset="0"/>
              </a:rPr>
              <a:t> Frequency modulation</a:t>
            </a:r>
            <a:endParaRPr kumimoji="1" lang="en-US" altLang="zh-CN" sz="1800">
              <a:latin typeface="+mn-lt"/>
              <a:ea typeface="宋体" pitchFamily="2" charset="-122"/>
              <a:cs typeface="华文细黑" charset="0"/>
            </a:endParaRPr>
          </a:p>
          <a:p>
            <a:pPr marL="381000" indent="-381000"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accent2"/>
                </a:solidFill>
                <a:latin typeface="+mn-lt"/>
                <a:ea typeface="宋体" pitchFamily="2" charset="-122"/>
                <a:cs typeface="华文细黑" charset="0"/>
              </a:rPr>
              <a:t>(d)</a:t>
            </a:r>
            <a:r>
              <a:rPr kumimoji="1" lang="en-US" altLang="zh-CN" sz="1800">
                <a:latin typeface="+mn-lt"/>
                <a:ea typeface="宋体" pitchFamily="2" charset="-122"/>
                <a:cs typeface="华文细黑" charset="0"/>
              </a:rPr>
              <a:t> Phase modulation</a:t>
            </a:r>
            <a:endParaRPr kumimoji="1" lang="en-US" altLang="zh-CN" sz="1800">
              <a:latin typeface="+mn-lt"/>
              <a:ea typeface="宋体" pitchFamily="2" charset="-122"/>
              <a:cs typeface="华文细黑" charset="0"/>
            </a:endParaRPr>
          </a:p>
        </p:txBody>
      </p:sp>
      <p:pic>
        <p:nvPicPr>
          <p:cNvPr id="16388" name="Picture 5" descr="2-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813" y="1341438"/>
            <a:ext cx="5235575" cy="4295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Modems</a:t>
            </a:r>
            <a:endParaRPr lang="en-US" altLang="zh-CN"/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xfrm>
            <a:off x="395288" y="1196975"/>
            <a:ext cx="8428037" cy="5135563"/>
          </a:xfrm>
        </p:spPr>
        <p:txBody>
          <a:bodyPr vert="horz" wrap="square" lIns="91440" tIns="45720" rIns="91440" bIns="45720" anchor="t" anchorCtr="0"/>
          <a:p>
            <a:r>
              <a:rPr lang="en-US" altLang="zh-CN" sz="2800">
                <a:ea typeface="宋体" pitchFamily="2" charset="-122"/>
              </a:rPr>
              <a:t>The number of samples/symbols per second is measured in </a:t>
            </a:r>
            <a:r>
              <a:rPr lang="en-US" altLang="zh-CN" sz="2800" b="1">
                <a:ea typeface="宋体" pitchFamily="2" charset="-122"/>
              </a:rPr>
              <a:t>baud</a:t>
            </a:r>
            <a:r>
              <a:rPr lang="en-US" altLang="zh-CN" sz="2800">
                <a:ea typeface="宋体" pitchFamily="2" charset="-122"/>
              </a:rPr>
              <a:t>.</a:t>
            </a:r>
            <a:endParaRPr lang="en-US" altLang="zh-CN" sz="2800">
              <a:ea typeface="宋体" pitchFamily="2" charset="-122"/>
            </a:endParaRPr>
          </a:p>
          <a:p>
            <a:r>
              <a:rPr lang="en-US" altLang="zh-CN" sz="2800">
                <a:ea typeface="宋体" pitchFamily="2" charset="-122"/>
              </a:rPr>
              <a:t>In </a:t>
            </a:r>
            <a:r>
              <a:rPr lang="en-US" altLang="zh-CN" sz="2800" b="1">
                <a:ea typeface="宋体" pitchFamily="2" charset="-122"/>
              </a:rPr>
              <a:t>quadrature phase-shift keying</a:t>
            </a:r>
            <a:r>
              <a:rPr lang="en-US" altLang="zh-CN" sz="2800">
                <a:ea typeface="宋体" pitchFamily="2" charset="-122"/>
              </a:rPr>
              <a:t> (</a:t>
            </a:r>
            <a:r>
              <a:rPr lang="en-US" altLang="zh-CN" sz="2800" b="1">
                <a:ea typeface="宋体" pitchFamily="2" charset="-122"/>
              </a:rPr>
              <a:t>QPSK</a:t>
            </a:r>
            <a:r>
              <a:rPr lang="zh-CN" altLang="en-US" sz="2800"/>
              <a:t>四相</a:t>
            </a:r>
            <a:r>
              <a:rPr lang="en-US" altLang="zh-CN" sz="2800"/>
              <a:t>/</a:t>
            </a:r>
            <a:r>
              <a:rPr lang="zh-CN" altLang="en-US" sz="2800"/>
              <a:t>正交相移键控</a:t>
            </a:r>
            <a:r>
              <a:rPr lang="en-US" altLang="zh-CN" sz="2800">
                <a:ea typeface="宋体" pitchFamily="2" charset="-122"/>
              </a:rPr>
              <a:t>), the four angles, usually out of phase by 90°, are used to transmit 2 bits/symbol. The bit rate is twice the baud rate.</a:t>
            </a:r>
            <a:endParaRPr lang="en-US" altLang="zh-CN" sz="2800">
              <a:ea typeface="宋体" pitchFamily="2" charset="-122"/>
            </a:endParaRPr>
          </a:p>
          <a:p>
            <a:r>
              <a:rPr lang="en-US" altLang="zh-CN" sz="2800" b="1">
                <a:ea typeface="宋体" pitchFamily="2" charset="-122"/>
              </a:rPr>
              <a:t>QAM-64 </a:t>
            </a:r>
            <a:r>
              <a:rPr lang="en-US" altLang="zh-CN" sz="2800">
                <a:ea typeface="宋体" pitchFamily="2" charset="-122"/>
              </a:rPr>
              <a:t>(Quadratrue Amplitude Modulation</a:t>
            </a:r>
            <a:r>
              <a:rPr lang="zh-CN" altLang="en-US" sz="2800"/>
              <a:t>正交幅度调制</a:t>
            </a:r>
            <a:r>
              <a:rPr lang="en-US" altLang="zh-CN" sz="2800">
                <a:ea typeface="宋体" pitchFamily="2" charset="-122"/>
              </a:rPr>
              <a:t>-64) allows 64 different combinations, so 6 bits can be transmitted per symbol. </a:t>
            </a:r>
            <a:endParaRPr lang="en-US" altLang="zh-CN" sz="28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Modems</a:t>
            </a:r>
            <a:endParaRPr lang="en-US" altLang="zh-CN"/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976313" y="4462463"/>
            <a:ext cx="6313487" cy="1660525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>
                <a:solidFill>
                  <a:schemeClr val="accent2"/>
                </a:solidFill>
                <a:ea typeface="宋体" pitchFamily="2" charset="-122"/>
              </a:rPr>
              <a:t>Constellation Diagrams:</a:t>
            </a:r>
            <a:endParaRPr lang="en-US" altLang="zh-CN" sz="2000">
              <a:solidFill>
                <a:schemeClr val="accent2"/>
              </a:solidFill>
              <a:ea typeface="宋体" pitchFamily="2" charset="-122"/>
            </a:endParaRPr>
          </a:p>
          <a:p>
            <a:pPr>
              <a:buNone/>
            </a:pPr>
            <a:r>
              <a:rPr lang="en-US" altLang="zh-CN" sz="2000">
                <a:solidFill>
                  <a:schemeClr val="accent2"/>
                </a:solidFill>
                <a:ea typeface="宋体" pitchFamily="2" charset="-122"/>
              </a:rPr>
              <a:t>(a)</a:t>
            </a:r>
            <a:r>
              <a:rPr lang="en-US" altLang="zh-CN" sz="2000">
                <a:ea typeface="宋体" pitchFamily="2" charset="-122"/>
              </a:rPr>
              <a:t> QPSK.</a:t>
            </a:r>
            <a:endParaRPr lang="en-US" altLang="zh-CN" sz="2000">
              <a:ea typeface="宋体" pitchFamily="2" charset="-122"/>
            </a:endParaRPr>
          </a:p>
          <a:p>
            <a:pPr>
              <a:buNone/>
            </a:pPr>
            <a:r>
              <a:rPr lang="en-US" altLang="zh-CN" sz="2000">
                <a:solidFill>
                  <a:schemeClr val="accent2"/>
                </a:solidFill>
                <a:ea typeface="宋体" pitchFamily="2" charset="-122"/>
              </a:rPr>
              <a:t>(b)</a:t>
            </a:r>
            <a:r>
              <a:rPr lang="en-US" altLang="zh-CN" sz="2000">
                <a:ea typeface="宋体" pitchFamily="2" charset="-122"/>
              </a:rPr>
              <a:t> QAM-16.</a:t>
            </a:r>
            <a:endParaRPr lang="en-US" altLang="zh-CN" sz="2000">
              <a:ea typeface="宋体" pitchFamily="2" charset="-122"/>
            </a:endParaRPr>
          </a:p>
          <a:p>
            <a:pPr>
              <a:buNone/>
            </a:pPr>
            <a:r>
              <a:rPr lang="en-US" altLang="zh-CN" sz="2000">
                <a:solidFill>
                  <a:schemeClr val="accent2"/>
                </a:solidFill>
                <a:ea typeface="宋体" pitchFamily="2" charset="-122"/>
              </a:rPr>
              <a:t>(c)</a:t>
            </a:r>
            <a:r>
              <a:rPr lang="en-US" altLang="zh-CN" sz="2000">
                <a:ea typeface="宋体" pitchFamily="2" charset="-122"/>
              </a:rPr>
              <a:t> QAM-64.</a:t>
            </a:r>
            <a:endParaRPr lang="en-US" altLang="zh-CN" sz="2000">
              <a:ea typeface="宋体" pitchFamily="2" charset="-122"/>
            </a:endParaRPr>
          </a:p>
        </p:txBody>
      </p:sp>
      <p:pic>
        <p:nvPicPr>
          <p:cNvPr id="18435" name="Picture 4" descr="2-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412875"/>
            <a:ext cx="8040688" cy="2722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Modems</a:t>
            </a:r>
            <a:endParaRPr lang="en-US" altLang="zh-CN"/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>
          <a:xfrm>
            <a:off x="395288" y="1125538"/>
            <a:ext cx="8467725" cy="4551362"/>
          </a:xfrm>
        </p:spPr>
        <p:txBody>
          <a:bodyPr vert="horz" wrap="square" lIns="91440" tIns="45720" rIns="91440" bIns="45720" anchor="t" anchorCtr="0"/>
          <a:p>
            <a:r>
              <a:rPr lang="en-US" altLang="zh-CN" sz="2800">
                <a:ea typeface="宋体" pitchFamily="2" charset="-122"/>
              </a:rPr>
              <a:t>A connection that allows traffic in both directions simultaneously is called </a:t>
            </a:r>
            <a:r>
              <a:rPr lang="en-US" altLang="zh-CN" sz="2800" b="1">
                <a:ea typeface="宋体" pitchFamily="2" charset="-122"/>
              </a:rPr>
              <a:t>full duplex</a:t>
            </a:r>
            <a:r>
              <a:rPr lang="en-US" altLang="zh-CN" sz="2800">
                <a:ea typeface="宋体" pitchFamily="2" charset="-122"/>
              </a:rPr>
              <a:t>.</a:t>
            </a:r>
            <a:endParaRPr lang="en-US" altLang="zh-CN" sz="2800">
              <a:ea typeface="宋体" pitchFamily="2" charset="-122"/>
            </a:endParaRPr>
          </a:p>
          <a:p>
            <a:r>
              <a:rPr lang="en-US" altLang="zh-CN" sz="2800">
                <a:ea typeface="宋体" pitchFamily="2" charset="-122"/>
              </a:rPr>
              <a:t>A connection that allows traffic either way, but only one way at a time is called </a:t>
            </a:r>
            <a:r>
              <a:rPr lang="en-US" altLang="zh-CN" sz="2800" b="1">
                <a:ea typeface="宋体" pitchFamily="2" charset="-122"/>
              </a:rPr>
              <a:t>half duplex</a:t>
            </a:r>
            <a:r>
              <a:rPr lang="en-US" altLang="zh-CN" sz="2800">
                <a:ea typeface="宋体" pitchFamily="2" charset="-122"/>
              </a:rPr>
              <a:t>.</a:t>
            </a:r>
            <a:endParaRPr lang="en-US" altLang="zh-CN" sz="2800">
              <a:ea typeface="宋体" pitchFamily="2" charset="-122"/>
            </a:endParaRPr>
          </a:p>
          <a:p>
            <a:r>
              <a:rPr lang="en-US" altLang="zh-CN" sz="2800">
                <a:ea typeface="宋体" pitchFamily="2" charset="-122"/>
              </a:rPr>
              <a:t>A connection that allows traffic only one way is called </a:t>
            </a:r>
            <a:r>
              <a:rPr lang="en-US" altLang="zh-CN" sz="2800" b="1">
                <a:ea typeface="宋体" pitchFamily="2" charset="-122"/>
              </a:rPr>
              <a:t>simplex</a:t>
            </a:r>
            <a:r>
              <a:rPr lang="en-US" altLang="zh-CN" sz="2800">
                <a:ea typeface="宋体" pitchFamily="2" charset="-122"/>
              </a:rPr>
              <a:t>.</a:t>
            </a:r>
            <a:endParaRPr lang="en-US" altLang="zh-CN" sz="28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Trunks and Multiplexing</a:t>
            </a:r>
            <a:endParaRPr lang="en-US" altLang="zh-CN"/>
          </a:p>
        </p:txBody>
      </p:sp>
      <p:sp>
        <p:nvSpPr>
          <p:cNvPr id="20482" name="Rectangle 3"/>
          <p:cNvSpPr>
            <a:spLocks noGrp="1"/>
          </p:cNvSpPr>
          <p:nvPr>
            <p:ph idx="1"/>
          </p:nvPr>
        </p:nvSpPr>
        <p:spPr>
          <a:xfrm>
            <a:off x="395288" y="1268413"/>
            <a:ext cx="8467725" cy="4868862"/>
          </a:xfrm>
        </p:spPr>
        <p:txBody>
          <a:bodyPr vert="horz" wrap="square" lIns="91440" tIns="45720" rIns="91440" bIns="45720" anchor="t" anchorCtr="0"/>
          <a:p>
            <a:r>
              <a:rPr lang="en-US" altLang="zh-CN" sz="2800">
                <a:ea typeface="宋体" pitchFamily="2" charset="-122"/>
              </a:rPr>
              <a:t>Two categories of multiplexing schemes are used to multiplex many conversations over a single physical trunk:</a:t>
            </a:r>
            <a:endParaRPr lang="en-US" altLang="zh-CN" sz="2800">
              <a:ea typeface="宋体" pitchFamily="2" charset="-122"/>
            </a:endParaRPr>
          </a:p>
          <a:p>
            <a:pPr lvl="1"/>
            <a:r>
              <a:rPr lang="en-US" altLang="zh-CN" sz="2400">
                <a:ea typeface="宋体" pitchFamily="2" charset="-122"/>
              </a:rPr>
              <a:t>In </a:t>
            </a:r>
            <a:r>
              <a:rPr lang="en-US" altLang="zh-CN" sz="2400" b="1">
                <a:ea typeface="宋体" pitchFamily="2" charset="-122"/>
              </a:rPr>
              <a:t>FDM</a:t>
            </a:r>
            <a:r>
              <a:rPr lang="en-US" altLang="zh-CN" sz="2400">
                <a:ea typeface="宋体" pitchFamily="2" charset="-122"/>
              </a:rPr>
              <a:t> (</a:t>
            </a:r>
            <a:r>
              <a:rPr lang="en-US" altLang="zh-CN" sz="2400" b="1">
                <a:ea typeface="宋体" pitchFamily="2" charset="-122"/>
              </a:rPr>
              <a:t>Frequency Division multiplexing</a:t>
            </a:r>
            <a:r>
              <a:rPr lang="en-US" altLang="zh-CN" sz="2400">
                <a:ea typeface="宋体" pitchFamily="2" charset="-122"/>
              </a:rPr>
              <a:t>), the frequency spectrum is divided into frequency bands. For fiber optic channels, </a:t>
            </a:r>
            <a:r>
              <a:rPr lang="en-US" altLang="zh-CN" sz="2400" b="1">
                <a:ea typeface="宋体" pitchFamily="2" charset="-122"/>
              </a:rPr>
              <a:t>WDM</a:t>
            </a:r>
            <a:r>
              <a:rPr lang="en-US" altLang="zh-CN" sz="2400">
                <a:ea typeface="宋体" pitchFamily="2" charset="-122"/>
              </a:rPr>
              <a:t> (</a:t>
            </a:r>
            <a:r>
              <a:rPr lang="en-US" altLang="zh-CN" sz="2400" b="1">
                <a:ea typeface="宋体" pitchFamily="2" charset="-122"/>
              </a:rPr>
              <a:t>Wavelength Division Multiplexing</a:t>
            </a:r>
            <a:r>
              <a:rPr lang="en-US" altLang="zh-CN" sz="2400">
                <a:ea typeface="宋体" pitchFamily="2" charset="-122"/>
              </a:rPr>
              <a:t>) is used.</a:t>
            </a:r>
            <a:endParaRPr lang="en-US" altLang="zh-CN" sz="2400">
              <a:ea typeface="宋体" pitchFamily="2" charset="-122"/>
            </a:endParaRPr>
          </a:p>
          <a:p>
            <a:pPr lvl="1"/>
            <a:r>
              <a:rPr lang="en-US" altLang="zh-CN" sz="2400">
                <a:ea typeface="宋体" pitchFamily="2" charset="-122"/>
              </a:rPr>
              <a:t>In </a:t>
            </a:r>
            <a:r>
              <a:rPr lang="en-US" altLang="zh-CN" sz="2400" b="1">
                <a:ea typeface="宋体" pitchFamily="2" charset="-122"/>
              </a:rPr>
              <a:t>TDM</a:t>
            </a:r>
            <a:r>
              <a:rPr lang="en-US" altLang="zh-CN" sz="2400">
                <a:ea typeface="宋体" pitchFamily="2" charset="-122"/>
              </a:rPr>
              <a:t> (</a:t>
            </a:r>
            <a:r>
              <a:rPr lang="en-US" altLang="zh-CN" sz="2400" b="1">
                <a:ea typeface="宋体" pitchFamily="2" charset="-122"/>
              </a:rPr>
              <a:t>Time Division Multiplexing</a:t>
            </a:r>
            <a:r>
              <a:rPr lang="en-US" altLang="zh-CN" sz="2400">
                <a:ea typeface="宋体" pitchFamily="2" charset="-122"/>
              </a:rPr>
              <a:t>), the entire bandwidth is used for a chunk of time period. </a:t>
            </a:r>
            <a:endParaRPr lang="en-US" altLang="zh-CN" sz="2400">
              <a:ea typeface="宋体" pitchFamily="2" charset="-122"/>
            </a:endParaRPr>
          </a:p>
          <a:p>
            <a:pPr lvl="1"/>
            <a:endParaRPr lang="en-US" altLang="zh-CN" sz="24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Frequency Division Multiplexing</a:t>
            </a:r>
            <a:endParaRPr lang="en-US" altLang="zh-CN"/>
          </a:p>
        </p:txBody>
      </p:sp>
      <p:sp>
        <p:nvSpPr>
          <p:cNvPr id="21506" name="Rectangle 3"/>
          <p:cNvSpPr>
            <a:spLocks noGrp="1"/>
          </p:cNvSpPr>
          <p:nvPr>
            <p:ph idx="1"/>
          </p:nvPr>
        </p:nvSpPr>
        <p:spPr>
          <a:xfrm>
            <a:off x="900113" y="4913313"/>
            <a:ext cx="7302500" cy="1260475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(a)</a:t>
            </a:r>
            <a:r>
              <a:rPr lang="en-US" altLang="zh-CN" sz="2400">
                <a:ea typeface="宋体" pitchFamily="2" charset="-122"/>
              </a:rPr>
              <a:t> The original bandwidths.</a:t>
            </a:r>
            <a:endParaRPr lang="en-US" altLang="zh-CN" sz="2400">
              <a:ea typeface="宋体" pitchFamily="2" charset="-122"/>
            </a:endParaRPr>
          </a:p>
          <a:p>
            <a:pPr>
              <a:buNone/>
            </a:pPr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(b)</a:t>
            </a:r>
            <a:r>
              <a:rPr lang="en-US" altLang="zh-CN" sz="2400">
                <a:ea typeface="宋体" pitchFamily="2" charset="-122"/>
              </a:rPr>
              <a:t> The bandwidths raised in frequency.</a:t>
            </a:r>
            <a:endParaRPr lang="en-US" altLang="zh-CN" sz="2400">
              <a:ea typeface="宋体" pitchFamily="2" charset="-122"/>
            </a:endParaRPr>
          </a:p>
          <a:p>
            <a:pPr>
              <a:buNone/>
            </a:pPr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(b)</a:t>
            </a:r>
            <a:r>
              <a:rPr lang="en-US" altLang="zh-CN" sz="2400">
                <a:ea typeface="宋体" pitchFamily="2" charset="-122"/>
              </a:rPr>
              <a:t> The multiplexed channel.</a:t>
            </a:r>
            <a:endParaRPr lang="en-US" altLang="zh-CN" sz="2400">
              <a:ea typeface="宋体" pitchFamily="2" charset="-122"/>
            </a:endParaRPr>
          </a:p>
        </p:txBody>
      </p:sp>
      <p:pic>
        <p:nvPicPr>
          <p:cNvPr id="21507" name="Picture 4" descr="2-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1196975"/>
            <a:ext cx="6007100" cy="3621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Wavelength Division Multiplexing</a:t>
            </a:r>
            <a:endParaRPr lang="en-US" altLang="zh-CN"/>
          </a:p>
        </p:txBody>
      </p:sp>
      <p:sp>
        <p:nvSpPr>
          <p:cNvPr id="225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algn="ctr">
              <a:buNone/>
            </a:pPr>
            <a:r>
              <a:rPr lang="en-US" altLang="zh-CN">
                <a:ea typeface="宋体" pitchFamily="2" charset="-122"/>
              </a:rPr>
              <a:t>Wavelength division multiplexing.</a:t>
            </a:r>
            <a:endParaRPr lang="en-US" altLang="zh-CN">
              <a:ea typeface="宋体" pitchFamily="2" charset="-122"/>
            </a:endParaRPr>
          </a:p>
        </p:txBody>
      </p:sp>
      <p:pic>
        <p:nvPicPr>
          <p:cNvPr id="22531" name="Picture 4" descr="2-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916113"/>
            <a:ext cx="7599363" cy="4022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Time Division Multiplexing</a:t>
            </a:r>
            <a:endParaRPr lang="en-US" altLang="zh-CN"/>
          </a:p>
        </p:txBody>
      </p:sp>
      <p:sp>
        <p:nvSpPr>
          <p:cNvPr id="2355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algn="ctr">
              <a:buNone/>
            </a:pPr>
            <a:r>
              <a:rPr lang="en-US" altLang="zh-CN" sz="2800">
                <a:ea typeface="宋体" pitchFamily="2" charset="-122"/>
              </a:rPr>
              <a:t>Multiplexing T1 streams into higher carriers.</a:t>
            </a:r>
            <a:endParaRPr lang="en-US" altLang="zh-CN" sz="2800">
              <a:ea typeface="宋体" pitchFamily="2" charset="-122"/>
            </a:endParaRPr>
          </a:p>
        </p:txBody>
      </p:sp>
      <p:pic>
        <p:nvPicPr>
          <p:cNvPr id="23555" name="Picture 4" descr="2-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088" y="2100263"/>
            <a:ext cx="8255000" cy="23701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Switching</a:t>
            </a:r>
            <a:endParaRPr lang="en-US" altLang="zh-CN"/>
          </a:p>
        </p:txBody>
      </p:sp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395288" y="1125538"/>
            <a:ext cx="8467725" cy="4765675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400" b="1">
                <a:ea typeface="宋体" pitchFamily="2" charset="-122"/>
              </a:rPr>
              <a:t>Circuit switching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–</a:t>
            </a:r>
            <a:r>
              <a:rPr lang="en-US" altLang="zh-CN" sz="2400">
                <a:ea typeface="宋体" pitchFamily="2" charset="-122"/>
              </a:rPr>
              <a:t> seek out a physical path from sender to receiver. An end-to-end path must be (conceptually) established before data is sent.</a:t>
            </a:r>
            <a:endParaRPr lang="en-US" altLang="zh-CN" sz="240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>
                <a:ea typeface="宋体" pitchFamily="2" charset="-122"/>
              </a:rPr>
              <a:t>Message switching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–</a:t>
            </a:r>
            <a:r>
              <a:rPr lang="en-US" altLang="zh-CN" sz="2400">
                <a:ea typeface="宋体" pitchFamily="2" charset="-122"/>
              </a:rPr>
              <a:t> no path is established in advance. The message is stored in the first switching office and forwarded later one hop at a time.</a:t>
            </a:r>
            <a:endParaRPr lang="en-US" altLang="zh-CN" sz="240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itchFamily="2" charset="-122"/>
              </a:rPr>
              <a:t>Example: store-and-forward network</a:t>
            </a:r>
            <a:endParaRPr lang="en-US" altLang="zh-CN" sz="200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itchFamily="2" charset="-122"/>
              </a:rPr>
              <a:t>Problem: No restriction of block size</a:t>
            </a:r>
            <a:endParaRPr lang="en-US" altLang="zh-CN" sz="200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>
                <a:ea typeface="宋体" pitchFamily="2" charset="-122"/>
              </a:rPr>
              <a:t>Packet switching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–</a:t>
            </a:r>
            <a:r>
              <a:rPr lang="en-US" altLang="zh-CN" sz="2400">
                <a:ea typeface="宋体" pitchFamily="2" charset="-122"/>
              </a:rPr>
              <a:t> place a restriction on block size, to allow packets to be buffered in main memory at the switching office.</a:t>
            </a:r>
            <a:endParaRPr lang="en-US" altLang="zh-CN" sz="240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itchFamily="2" charset="-122"/>
              </a:rPr>
              <a:t>Advantages:</a:t>
            </a:r>
            <a:endParaRPr lang="en-US" altLang="zh-CN" sz="2000">
              <a:ea typeface="宋体" pitchFamily="2" charset="-122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1600">
                <a:ea typeface="宋体" pitchFamily="2" charset="-122"/>
              </a:rPr>
              <a:t>Well-suited for interactive traffic</a:t>
            </a:r>
            <a:endParaRPr lang="en-US" altLang="zh-CN" sz="1600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1600">
                <a:ea typeface="宋体" pitchFamily="2" charset="-122"/>
              </a:rPr>
              <a:t>Improved response time and throughput</a:t>
            </a:r>
            <a:endParaRPr lang="en-US" altLang="zh-CN" sz="18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title"/>
          </p:nvPr>
        </p:nvSpPr>
        <p:spPr>
          <a:xfrm>
            <a:off x="539750" y="333375"/>
            <a:ext cx="8459788" cy="647700"/>
          </a:xfrm>
        </p:spPr>
        <p:txBody>
          <a:bodyPr vert="horz" wrap="square" lIns="91440" tIns="45720" rIns="91440" bIns="45720" anchor="ctr" anchorCtr="0"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5122" name="Rectangle 3"/>
          <p:cNvSpPr>
            <a:spLocks noGrp="1"/>
          </p:cNvSpPr>
          <p:nvPr>
            <p:ph idx="1"/>
          </p:nvPr>
        </p:nvSpPr>
        <p:spPr>
          <a:xfrm>
            <a:off x="396875" y="1484313"/>
            <a:ext cx="8428038" cy="5051425"/>
          </a:xfrm>
        </p:spPr>
        <p:txBody>
          <a:bodyPr vert="horz" wrap="square" lIns="91440" tIns="45720" rIns="91440" bIns="45720" anchor="t" anchorCtr="0"/>
          <a:p>
            <a:r>
              <a:rPr lang="en-US" altLang="zh-CN" sz="2800">
                <a:ea typeface="宋体" pitchFamily="2" charset="-122"/>
              </a:rPr>
              <a:t>Structure of the Telephone System</a:t>
            </a:r>
            <a:endParaRPr lang="en-US" altLang="zh-CN" sz="2800">
              <a:ea typeface="宋体" pitchFamily="2" charset="-122"/>
            </a:endParaRPr>
          </a:p>
          <a:p>
            <a:r>
              <a:rPr lang="en-US" altLang="zh-CN" sz="2800">
                <a:ea typeface="宋体" pitchFamily="2" charset="-122"/>
              </a:rPr>
              <a:t>The Local Loop: Modems, ADSL and Wireless</a:t>
            </a:r>
            <a:endParaRPr lang="en-US" altLang="zh-CN" sz="2800">
              <a:ea typeface="宋体" pitchFamily="2" charset="-122"/>
            </a:endParaRPr>
          </a:p>
          <a:p>
            <a:r>
              <a:rPr lang="en-US" altLang="zh-CN" sz="2800">
                <a:ea typeface="宋体" pitchFamily="2" charset="-122"/>
              </a:rPr>
              <a:t>Trunks and Multiplexing</a:t>
            </a:r>
            <a:endParaRPr lang="en-US" altLang="zh-CN" sz="2800">
              <a:ea typeface="宋体" pitchFamily="2" charset="-122"/>
            </a:endParaRPr>
          </a:p>
          <a:p>
            <a:r>
              <a:rPr lang="en-US" altLang="zh-CN" sz="2800">
                <a:ea typeface="宋体" pitchFamily="2" charset="-122"/>
              </a:rPr>
              <a:t>Switching</a:t>
            </a:r>
            <a:endParaRPr lang="en-US" altLang="zh-CN" sz="28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Circuit Switching</a:t>
            </a:r>
            <a:endParaRPr lang="en-US" altLang="zh-CN"/>
          </a:p>
        </p:txBody>
      </p:sp>
      <p:sp>
        <p:nvSpPr>
          <p:cNvPr id="25602" name="Rectangle 3"/>
          <p:cNvSpPr>
            <a:spLocks noGrp="1"/>
          </p:cNvSpPr>
          <p:nvPr>
            <p:ph idx="1"/>
          </p:nvPr>
        </p:nvSpPr>
        <p:spPr>
          <a:xfrm>
            <a:off x="2392363" y="5576888"/>
            <a:ext cx="4843462" cy="976312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>
                <a:solidFill>
                  <a:schemeClr val="accent2"/>
                </a:solidFill>
                <a:ea typeface="宋体" pitchFamily="2" charset="-122"/>
              </a:rPr>
              <a:t>(a)</a:t>
            </a:r>
            <a:r>
              <a:rPr lang="en-US" altLang="zh-CN" sz="2000">
                <a:ea typeface="宋体" pitchFamily="2" charset="-122"/>
              </a:rPr>
              <a:t> Circuit switching.</a:t>
            </a:r>
            <a:endParaRPr lang="en-US" altLang="zh-CN" sz="2000">
              <a:ea typeface="宋体" pitchFamily="2" charset="-122"/>
            </a:endParaRPr>
          </a:p>
          <a:p>
            <a:pPr>
              <a:buNone/>
            </a:pPr>
            <a:r>
              <a:rPr lang="en-US" altLang="zh-CN" sz="2000">
                <a:solidFill>
                  <a:schemeClr val="accent2"/>
                </a:solidFill>
                <a:ea typeface="宋体" pitchFamily="2" charset="-122"/>
              </a:rPr>
              <a:t>(b)</a:t>
            </a:r>
            <a:r>
              <a:rPr lang="en-US" altLang="zh-CN" sz="2000">
                <a:ea typeface="宋体" pitchFamily="2" charset="-122"/>
              </a:rPr>
              <a:t> Packet switching.</a:t>
            </a:r>
            <a:endParaRPr lang="en-US" altLang="zh-CN" sz="2000">
              <a:ea typeface="宋体" pitchFamily="2" charset="-122"/>
            </a:endParaRPr>
          </a:p>
        </p:txBody>
      </p:sp>
      <p:pic>
        <p:nvPicPr>
          <p:cNvPr id="25603" name="Picture 4" descr="2-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838" y="1238250"/>
            <a:ext cx="6981825" cy="4156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Message Switching</a:t>
            </a:r>
            <a:endParaRPr lang="en-US" altLang="zh-CN"/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>
          <a:xfrm>
            <a:off x="250825" y="5949950"/>
            <a:ext cx="8724900" cy="612775"/>
          </a:xfrm>
        </p:spPr>
        <p:txBody>
          <a:bodyPr vert="horz" wrap="square" lIns="91440" tIns="45720" rIns="91440" bIns="45720" anchor="t" anchorCtr="0"/>
          <a:p>
            <a:pPr algn="ctr">
              <a:buNone/>
            </a:pPr>
            <a:r>
              <a:rPr lang="en-US" altLang="zh-CN" sz="1800">
                <a:solidFill>
                  <a:schemeClr val="accent2"/>
                </a:solidFill>
                <a:ea typeface="宋体" pitchFamily="2" charset="-122"/>
              </a:rPr>
              <a:t>(a)</a:t>
            </a:r>
            <a:r>
              <a:rPr lang="en-US" altLang="zh-CN" sz="1800">
                <a:ea typeface="宋体" pitchFamily="2" charset="-122"/>
              </a:rPr>
              <a:t> Circuit switching   </a:t>
            </a:r>
            <a:r>
              <a:rPr lang="en-US" altLang="zh-CN" sz="1800">
                <a:solidFill>
                  <a:schemeClr val="accent2"/>
                </a:solidFill>
                <a:ea typeface="宋体" pitchFamily="2" charset="-122"/>
              </a:rPr>
              <a:t>(b)</a:t>
            </a:r>
            <a:r>
              <a:rPr lang="en-US" altLang="zh-CN" sz="1800">
                <a:ea typeface="宋体" pitchFamily="2" charset="-122"/>
              </a:rPr>
              <a:t> Message switching   </a:t>
            </a:r>
            <a:r>
              <a:rPr lang="en-US" altLang="zh-CN" sz="1800">
                <a:solidFill>
                  <a:schemeClr val="accent2"/>
                </a:solidFill>
                <a:ea typeface="宋体" pitchFamily="2" charset="-122"/>
              </a:rPr>
              <a:t>(c) </a:t>
            </a:r>
            <a:r>
              <a:rPr lang="en-US" altLang="zh-CN" sz="1800">
                <a:ea typeface="宋体" pitchFamily="2" charset="-122"/>
              </a:rPr>
              <a:t>Packet switching</a:t>
            </a:r>
            <a:endParaRPr lang="en-US" altLang="zh-CN" sz="1800">
              <a:ea typeface="宋体" pitchFamily="2" charset="-122"/>
            </a:endParaRPr>
          </a:p>
        </p:txBody>
      </p:sp>
      <p:pic>
        <p:nvPicPr>
          <p:cNvPr id="26627" name="Picture 4" descr="2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0988" y="1090613"/>
            <a:ext cx="5468937" cy="4765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Packet Switching</a:t>
            </a:r>
            <a:endParaRPr lang="en-US" altLang="zh-CN"/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xfrm>
            <a:off x="0" y="5805488"/>
            <a:ext cx="9144000" cy="838200"/>
          </a:xfrm>
        </p:spPr>
        <p:txBody>
          <a:bodyPr vert="horz" wrap="square" lIns="91440" tIns="45720" rIns="91440" bIns="45720" anchor="t" anchorCtr="0"/>
          <a:p>
            <a:pPr algn="ctr">
              <a:buNone/>
            </a:pPr>
            <a:r>
              <a:rPr lang="en-US" altLang="zh-CN" sz="2000">
                <a:ea typeface="宋体" pitchFamily="2" charset="-122"/>
              </a:rPr>
              <a:t>A comparison of circuit switched and packet-switched networks.</a:t>
            </a:r>
            <a:endParaRPr lang="en-US" altLang="zh-CN" sz="2000">
              <a:ea typeface="宋体" pitchFamily="2" charset="-122"/>
            </a:endParaRPr>
          </a:p>
        </p:txBody>
      </p:sp>
      <p:pic>
        <p:nvPicPr>
          <p:cNvPr id="27651" name="Picture 4" descr="2-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513" y="1452563"/>
            <a:ext cx="7653337" cy="3897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 idx="4294967295"/>
          </p:nvPr>
        </p:nvSpPr>
        <p:spPr>
          <a:xfrm>
            <a:off x="684213" y="142875"/>
            <a:ext cx="7772400" cy="647700"/>
          </a:xfrm>
        </p:spPr>
        <p:txBody>
          <a:bodyPr vert="horz" wrap="square" lIns="91440" tIns="45720" rIns="91440" bIns="45720" anchor="ctr" anchorCtr="0"/>
          <a:p>
            <a:r>
              <a:rPr lang="en-US" altLang="zh-CN" sz="3600"/>
              <a:t>Presentations</a:t>
            </a:r>
            <a:endParaRPr lang="en-US" altLang="zh-CN" sz="3600"/>
          </a:p>
        </p:txBody>
      </p:sp>
      <p:sp>
        <p:nvSpPr>
          <p:cNvPr id="28674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/>
              <a:t>Wireless Transmission</a:t>
            </a:r>
            <a:endParaRPr lang="en-US" altLang="zh-CN"/>
          </a:p>
          <a:p>
            <a:r>
              <a:rPr lang="en-US" altLang="zh-CN">
                <a:sym typeface="华文细黑" pitchFamily="2" charset="-122"/>
              </a:rPr>
              <a:t>Mobile telephone system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 idx="4294967295"/>
          </p:nvPr>
        </p:nvSpPr>
        <p:spPr>
          <a:xfrm>
            <a:off x="684213" y="142875"/>
            <a:ext cx="7772400" cy="647700"/>
          </a:xfrm>
        </p:spPr>
        <p:txBody>
          <a:bodyPr vert="horz" wrap="square" lIns="91440" tIns="45720" rIns="91440" bIns="45720" anchor="ctr" anchorCtr="0"/>
          <a:p>
            <a:r>
              <a:rPr lang="en-US" altLang="zh-CN" sz="3600"/>
              <a:t>Presentation</a:t>
            </a:r>
            <a:endParaRPr lang="en-US" altLang="zh-CN" sz="3600"/>
          </a:p>
        </p:txBody>
      </p:sp>
      <p:sp>
        <p:nvSpPr>
          <p:cNvPr id="29698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Picture 2" descr="2-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13" y="3213100"/>
            <a:ext cx="6659562" cy="2119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Rectangle 3"/>
          <p:cNvSpPr>
            <a:spLocks noGrp="1"/>
          </p:cNvSpPr>
          <p:nvPr>
            <p:ph type="title"/>
          </p:nvPr>
        </p:nvSpPr>
        <p:spPr>
          <a:xfrm>
            <a:off x="684213" y="333375"/>
            <a:ext cx="8280400" cy="647700"/>
          </a:xfrm>
        </p:spPr>
        <p:txBody>
          <a:bodyPr vert="horz" wrap="square" lIns="91440" tIns="45720" rIns="91440" bIns="45720" anchor="ctr" anchorCtr="0"/>
          <a:p>
            <a:r>
              <a:rPr lang="en-US" altLang="zh-CN" sz="3600"/>
              <a:t>Structure of the Telephone System</a:t>
            </a:r>
            <a:endParaRPr lang="en-US" altLang="zh-CN" sz="3600"/>
          </a:p>
        </p:txBody>
      </p:sp>
      <p:sp>
        <p:nvSpPr>
          <p:cNvPr id="6147" name="Rectangle 4"/>
          <p:cNvSpPr>
            <a:spLocks noGrp="1"/>
          </p:cNvSpPr>
          <p:nvPr>
            <p:ph idx="1"/>
          </p:nvPr>
        </p:nvSpPr>
        <p:spPr>
          <a:xfrm>
            <a:off x="1042988" y="5229225"/>
            <a:ext cx="7202487" cy="1182688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>
                <a:solidFill>
                  <a:schemeClr val="accent2"/>
                </a:solidFill>
                <a:ea typeface="宋体" pitchFamily="2" charset="-122"/>
              </a:rPr>
              <a:t>(a)</a:t>
            </a:r>
            <a:r>
              <a:rPr lang="en-US" altLang="zh-CN" sz="2000">
                <a:ea typeface="宋体" pitchFamily="2" charset="-122"/>
              </a:rPr>
              <a:t> Fully-interconnected network.</a:t>
            </a:r>
            <a:endParaRPr lang="en-US" altLang="zh-CN" sz="2000">
              <a:ea typeface="宋体" pitchFamily="2" charset="-122"/>
            </a:endParaRPr>
          </a:p>
          <a:p>
            <a:pPr>
              <a:buNone/>
            </a:pPr>
            <a:r>
              <a:rPr lang="en-US" altLang="zh-CN" sz="2000">
                <a:solidFill>
                  <a:schemeClr val="accent2"/>
                </a:solidFill>
                <a:ea typeface="宋体" pitchFamily="2" charset="-122"/>
              </a:rPr>
              <a:t>(b)</a:t>
            </a:r>
            <a:r>
              <a:rPr lang="en-US" altLang="zh-CN" sz="2000">
                <a:ea typeface="宋体" pitchFamily="2" charset="-122"/>
              </a:rPr>
              <a:t> Centralized switch.</a:t>
            </a:r>
            <a:endParaRPr lang="en-US" altLang="zh-CN" sz="2000">
              <a:ea typeface="宋体" pitchFamily="2" charset="-122"/>
            </a:endParaRPr>
          </a:p>
          <a:p>
            <a:pPr>
              <a:buNone/>
            </a:pPr>
            <a:r>
              <a:rPr lang="en-US" altLang="zh-CN" sz="2000">
                <a:solidFill>
                  <a:schemeClr val="accent2"/>
                </a:solidFill>
                <a:ea typeface="宋体" pitchFamily="2" charset="-122"/>
              </a:rPr>
              <a:t>(c)</a:t>
            </a:r>
            <a:r>
              <a:rPr lang="en-US" altLang="zh-CN" sz="2000">
                <a:ea typeface="宋体" pitchFamily="2" charset="-122"/>
              </a:rPr>
              <a:t>  Two-level hierarchy.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6148" name="Rectangle 5"/>
          <p:cNvSpPr/>
          <p:nvPr/>
        </p:nvSpPr>
        <p:spPr>
          <a:xfrm>
            <a:off x="396875" y="1046163"/>
            <a:ext cx="8428038" cy="15668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en-US" altLang="zh-CN" sz="2400">
                <a:latin typeface="Georgia" panose="02040502050405020303" pitchFamily="18" charset="0"/>
              </a:rPr>
              <a:t>The </a:t>
            </a:r>
            <a:r>
              <a:rPr lang="en-US" altLang="zh-CN" sz="2400" b="1">
                <a:latin typeface="Georgia" panose="02040502050405020303" pitchFamily="18" charset="0"/>
              </a:rPr>
              <a:t>PSTN</a:t>
            </a:r>
            <a:r>
              <a:rPr lang="en-US" altLang="zh-CN" sz="2400">
                <a:latin typeface="Georgia" panose="02040502050405020303" pitchFamily="18" charset="0"/>
              </a:rPr>
              <a:t> (Public Switched Telephone Network) is the world's collection of interconnected voice-oriented public telephone networks. It's also referred to as the </a:t>
            </a:r>
            <a:r>
              <a:rPr lang="en-US" altLang="zh-CN" sz="2400" b="1">
                <a:latin typeface="Georgia" panose="02040502050405020303" pitchFamily="18" charset="0"/>
              </a:rPr>
              <a:t>POTS</a:t>
            </a:r>
            <a:r>
              <a:rPr lang="en-US" altLang="zh-CN" sz="2400">
                <a:latin typeface="Georgia" panose="02040502050405020303" pitchFamily="18" charset="0"/>
              </a:rPr>
              <a:t> (Plain Old Telephone Service). </a:t>
            </a:r>
            <a:endParaRPr lang="en-US" altLang="zh-CN" sz="240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xfrm>
            <a:off x="539750" y="333375"/>
            <a:ext cx="8459788" cy="647700"/>
          </a:xfrm>
        </p:spPr>
        <p:txBody>
          <a:bodyPr vert="horz" wrap="square" lIns="91440" tIns="45720" rIns="91440" bIns="45720" anchor="ctr" anchorCtr="0"/>
          <a:p>
            <a:r>
              <a:rPr lang="en-US" altLang="zh-CN"/>
              <a:t>Structure of the Telephone System</a:t>
            </a:r>
            <a:endParaRPr lang="en-US" altLang="zh-CN"/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algn="ctr">
              <a:buNone/>
            </a:pPr>
            <a:r>
              <a:rPr lang="en-US" altLang="zh-CN" sz="2400">
                <a:ea typeface="宋体" pitchFamily="2" charset="-122"/>
              </a:rPr>
              <a:t>A typical circuit route for a medium-distance call.</a:t>
            </a:r>
            <a:endParaRPr lang="en-US" altLang="zh-CN" sz="2400">
              <a:ea typeface="宋体" pitchFamily="2" charset="-122"/>
            </a:endParaRPr>
          </a:p>
        </p:txBody>
      </p:sp>
      <p:pic>
        <p:nvPicPr>
          <p:cNvPr id="7171" name="Picture 4" descr="2-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825" y="2301875"/>
            <a:ext cx="8054975" cy="2205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xfrm>
            <a:off x="395288" y="333375"/>
            <a:ext cx="8748712" cy="647700"/>
          </a:xfrm>
        </p:spPr>
        <p:txBody>
          <a:bodyPr vert="horz" wrap="square" lIns="91440" tIns="45720" rIns="91440" bIns="45720" anchor="ctr" anchorCtr="0"/>
          <a:p>
            <a:r>
              <a:rPr lang="en-US" altLang="zh-CN" sz="3600"/>
              <a:t>Components of the Telephone System</a:t>
            </a:r>
            <a:endParaRPr lang="en-US" altLang="zh-CN" sz="3600"/>
          </a:p>
        </p:txBody>
      </p:sp>
      <p:sp>
        <p:nvSpPr>
          <p:cNvPr id="8194" name="Rectangle 3"/>
          <p:cNvSpPr>
            <a:spLocks noGrp="1"/>
          </p:cNvSpPr>
          <p:nvPr>
            <p:ph idx="1"/>
          </p:nvPr>
        </p:nvSpPr>
        <p:spPr>
          <a:xfrm>
            <a:off x="396875" y="1363663"/>
            <a:ext cx="8428038" cy="5172075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itchFamily="2" charset="-122"/>
              </a:rPr>
              <a:t>Local loops</a:t>
            </a:r>
            <a:endParaRPr lang="en-US" altLang="zh-CN">
              <a:ea typeface="宋体" pitchFamily="2" charset="-122"/>
            </a:endParaRPr>
          </a:p>
          <a:p>
            <a:pPr lvl="1">
              <a:buSzPct val="85000"/>
            </a:pPr>
            <a:r>
              <a:rPr lang="en-US" altLang="zh-CN">
                <a:ea typeface="宋体" pitchFamily="2" charset="-122"/>
              </a:rPr>
              <a:t>Analog twisted pairs going to houses and businesses</a:t>
            </a:r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Trunks</a:t>
            </a:r>
            <a:endParaRPr lang="en-US" altLang="zh-CN">
              <a:ea typeface="宋体" pitchFamily="2" charset="-122"/>
            </a:endParaRPr>
          </a:p>
          <a:p>
            <a:pPr lvl="1">
              <a:buSzPct val="85000"/>
            </a:pPr>
            <a:r>
              <a:rPr lang="en-US" altLang="zh-CN">
                <a:ea typeface="宋体" pitchFamily="2" charset="-122"/>
              </a:rPr>
              <a:t>Digital fiber optics connecting the switching offices</a:t>
            </a:r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Switching offices</a:t>
            </a:r>
            <a:endParaRPr lang="en-US" altLang="zh-CN">
              <a:ea typeface="宋体" pitchFamily="2" charset="-122"/>
            </a:endParaRPr>
          </a:p>
          <a:p>
            <a:pPr lvl="1">
              <a:buSzPct val="85000"/>
            </a:pPr>
            <a:r>
              <a:rPr lang="en-US" altLang="zh-CN">
                <a:ea typeface="宋体" pitchFamily="2" charset="-122"/>
              </a:rPr>
              <a:t>Where calls are moved from one trunk to another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xfrm>
            <a:off x="539750" y="260350"/>
            <a:ext cx="9144000" cy="625475"/>
          </a:xfrm>
        </p:spPr>
        <p:txBody>
          <a:bodyPr vert="horz" wrap="square" lIns="91440" tIns="45720" rIns="91440" bIns="45720" anchor="ctr" anchorCtr="0"/>
          <a:p>
            <a:r>
              <a:rPr lang="en-US" altLang="zh-CN" sz="3600"/>
              <a:t>The Local Loop</a:t>
            </a:r>
            <a:endParaRPr lang="en-US" altLang="zh-CN" sz="3600"/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>
          <a:xfrm>
            <a:off x="395288" y="1268413"/>
            <a:ext cx="8428037" cy="5094287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itchFamily="2" charset="-122"/>
              </a:rPr>
              <a:t>Transmission lines suffer from three major problems: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Attenuation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Delay distortion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Noise</a:t>
            </a:r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The square waves used in digital signals have a wide frequency spectrum (usually, high frequency) and thus are subject to strong attenuation and delay distortion. 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xfrm>
            <a:off x="684213" y="188913"/>
            <a:ext cx="7231062" cy="674687"/>
          </a:xfrm>
        </p:spPr>
        <p:txBody>
          <a:bodyPr vert="horz" wrap="square" lIns="91440" tIns="45720" rIns="91440" bIns="45720" anchor="ctr" anchorCtr="0"/>
          <a:p>
            <a:r>
              <a:rPr lang="en-US" altLang="zh-CN" sz="3600"/>
              <a:t>Modems</a:t>
            </a:r>
            <a:endParaRPr lang="en-US" altLang="zh-CN" sz="3600"/>
          </a:p>
        </p:txBody>
      </p:sp>
      <p:sp>
        <p:nvSpPr>
          <p:cNvPr id="1024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400">
                <a:ea typeface="宋体" pitchFamily="2" charset="-122"/>
              </a:rPr>
              <a:t>The use of both analog and digital transmissions for a computer to computer call.  Conversion is done by the modems and codecs.</a:t>
            </a:r>
            <a:endParaRPr lang="en-US" altLang="zh-CN" sz="2400">
              <a:ea typeface="宋体" pitchFamily="2" charset="-122"/>
            </a:endParaRPr>
          </a:p>
        </p:txBody>
      </p:sp>
      <p:pic>
        <p:nvPicPr>
          <p:cNvPr id="10243" name="Picture 4" descr="2-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2565400"/>
            <a:ext cx="6480175" cy="3595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3600"/>
              <a:t>Modems</a:t>
            </a:r>
            <a:endParaRPr lang="en-US" altLang="zh-CN" sz="3600"/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xfrm>
            <a:off x="396875" y="1443038"/>
            <a:ext cx="8428038" cy="5135562"/>
          </a:xfrm>
        </p:spPr>
        <p:txBody>
          <a:bodyPr vert="horz" wrap="square" lIns="91440" tIns="45720" rIns="91440" bIns="45720" anchor="t" anchorCtr="0"/>
          <a:p>
            <a:r>
              <a:rPr lang="en-US" altLang="zh-CN" sz="2800">
                <a:ea typeface="宋体" pitchFamily="2" charset="-122"/>
              </a:rPr>
              <a:t>The modulation is introduced to solve this problem.</a:t>
            </a:r>
            <a:endParaRPr lang="en-US" altLang="zh-CN" sz="2800">
              <a:ea typeface="宋体" pitchFamily="2" charset="-122"/>
            </a:endParaRPr>
          </a:p>
          <a:p>
            <a:pPr lvl="1"/>
            <a:r>
              <a:rPr lang="en-US" altLang="zh-CN" sz="2400">
                <a:ea typeface="宋体" pitchFamily="2" charset="-122"/>
              </a:rPr>
              <a:t>Amplitude: two different amplitudes are used to represent 0 and 1.</a:t>
            </a:r>
            <a:endParaRPr lang="en-US" altLang="zh-CN" sz="2400">
              <a:ea typeface="宋体" pitchFamily="2" charset="-122"/>
            </a:endParaRPr>
          </a:p>
          <a:p>
            <a:pPr lvl="1"/>
            <a:r>
              <a:rPr lang="en-US" altLang="zh-CN" sz="2400">
                <a:ea typeface="宋体" pitchFamily="2" charset="-122"/>
              </a:rPr>
              <a:t>Frequency: different tones are used.</a:t>
            </a:r>
            <a:endParaRPr lang="en-US" altLang="zh-CN" sz="2400">
              <a:ea typeface="宋体" pitchFamily="2" charset="-122"/>
            </a:endParaRPr>
          </a:p>
          <a:p>
            <a:pPr lvl="1"/>
            <a:r>
              <a:rPr lang="en-US" altLang="zh-CN" sz="2400">
                <a:ea typeface="宋体" pitchFamily="2" charset="-122"/>
              </a:rPr>
              <a:t>Phase: the wave is systematically shifted (45, 135, 225, or 315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º</a:t>
            </a:r>
            <a:r>
              <a:rPr lang="en-US" altLang="zh-CN" sz="2400">
                <a:ea typeface="宋体" pitchFamily="2" charset="-122"/>
              </a:rPr>
              <a:t>). </a:t>
            </a:r>
            <a:endParaRPr lang="en-US" altLang="zh-CN" sz="2400">
              <a:ea typeface="宋体" pitchFamily="2" charset="-122"/>
            </a:endParaRPr>
          </a:p>
          <a:p>
            <a:r>
              <a:rPr lang="en-US" altLang="zh-CN" sz="2800">
                <a:ea typeface="宋体" pitchFamily="2" charset="-122"/>
              </a:rPr>
              <a:t>A </a:t>
            </a:r>
            <a:r>
              <a:rPr lang="en-US" altLang="zh-CN" sz="2800" b="1">
                <a:ea typeface="宋体" pitchFamily="2" charset="-122"/>
              </a:rPr>
              <a:t>modem</a:t>
            </a:r>
            <a:r>
              <a:rPr lang="en-US" altLang="zh-CN" sz="2800">
                <a:ea typeface="宋体" pitchFamily="2" charset="-122"/>
              </a:rPr>
              <a:t> (modulator-demodulator) is a device that modulates outgoing </a:t>
            </a:r>
            <a:r>
              <a:rPr lang="zh-CN" altLang="zh-CN" sz="2800">
                <a:ea typeface="宋体" pitchFamily="2" charset="-122"/>
              </a:rPr>
              <a:t>digital signals to analog signals. </a:t>
            </a:r>
            <a:endParaRPr lang="zh-CN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/>
              <a:t>Terms</a:t>
            </a:r>
            <a:endParaRPr lang="en-US" altLang="zh-CN"/>
          </a:p>
        </p:txBody>
      </p:sp>
      <p:sp>
        <p:nvSpPr>
          <p:cNvPr id="1229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itchFamily="2" charset="-122"/>
              </a:rPr>
              <a:t>Data element, bits, a signal binary 0 or 1</a:t>
            </a:r>
            <a:endParaRPr lang="en-US" altLang="zh-CN">
              <a:ea typeface="宋体" pitchFamily="2" charset="-122"/>
            </a:endParaRPr>
          </a:p>
          <a:p>
            <a:pPr>
              <a:buNone/>
            </a:pPr>
            <a:endParaRPr lang="en-US" altLang="zh-CN" sz="1200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Data rate, bits per second, the rate at which data elements are transmitted.</a:t>
            </a:r>
            <a:endParaRPr lang="en-US" altLang="zh-CN">
              <a:ea typeface="宋体" pitchFamily="2" charset="-122"/>
            </a:endParaRPr>
          </a:p>
          <a:p>
            <a:endParaRPr lang="en-US" altLang="zh-CN" sz="1200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Signal elements/Symbol </a:t>
            </a:r>
            <a:endParaRPr lang="en-US" altLang="zh-CN">
              <a:ea typeface="宋体" pitchFamily="2" charset="-122"/>
            </a:endParaRPr>
          </a:p>
          <a:p>
            <a:endParaRPr lang="en-US" altLang="zh-CN" sz="1200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Signal rate or modulation rate, signal elements per second (baud), the rate at which signal elements are transmitted.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Microsoft Sans Serif"/>
        <a:ea typeface=""/>
        <a:cs typeface=""/>
      </a:majorFont>
      <a:minorFont>
        <a:latin typeface="Georgia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4445</Words>
  <Application>WPS 文字</Application>
  <PresentationFormat>ȫʾ(4:3)</PresentationFormat>
  <Paragraphs>160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汉仪书宋二KW</vt:lpstr>
      <vt:lpstr>Century Gothic</vt:lpstr>
      <vt:lpstr>宋体</vt:lpstr>
      <vt:lpstr>Microsoft Sans Serif</vt:lpstr>
      <vt:lpstr>华文细黑</vt:lpstr>
      <vt:lpstr>黑体-简</vt:lpstr>
      <vt:lpstr>Georgia</vt:lpstr>
      <vt:lpstr>华文细黑</vt:lpstr>
      <vt:lpstr>苹方-简</vt:lpstr>
      <vt:lpstr>微软雅黑</vt:lpstr>
      <vt:lpstr>汉仪旗黑</vt:lpstr>
      <vt:lpstr>Arial Unicode MS</vt:lpstr>
      <vt:lpstr>默认设计模板</vt:lpstr>
      <vt:lpstr>PowerPoint 演示文稿</vt:lpstr>
      <vt:lpstr>Outline</vt:lpstr>
      <vt:lpstr>Structure of the Telephone System</vt:lpstr>
      <vt:lpstr>Structure of the Telephone System</vt:lpstr>
      <vt:lpstr>Components of the Telephone System</vt:lpstr>
      <vt:lpstr>The Local Loop</vt:lpstr>
      <vt:lpstr>Modems</vt:lpstr>
      <vt:lpstr>Modems</vt:lpstr>
      <vt:lpstr>Terms</vt:lpstr>
      <vt:lpstr>Basic Encoding Techniques</vt:lpstr>
      <vt:lpstr>Modulation of analog signals</vt:lpstr>
      <vt:lpstr>Modems</vt:lpstr>
      <vt:lpstr>Modems</vt:lpstr>
      <vt:lpstr>Modems</vt:lpstr>
      <vt:lpstr>Trunks and Multiplexing</vt:lpstr>
      <vt:lpstr>Frequency Division Multiplexing</vt:lpstr>
      <vt:lpstr>Wavelength Division Multiplexing</vt:lpstr>
      <vt:lpstr>Time Division Multiplexing</vt:lpstr>
      <vt:lpstr>Switching</vt:lpstr>
      <vt:lpstr>Circuit Switching</vt:lpstr>
      <vt:lpstr>Message Switching</vt:lpstr>
      <vt:lpstr>Packet Switching</vt:lpstr>
      <vt:lpstr>Presentations</vt:lpstr>
      <vt:lpstr>Presentation</vt:lpstr>
    </vt:vector>
  </TitlesOfParts>
  <Company>Grand Forks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Red River High School</dc:creator>
  <cp:lastModifiedBy>王better翔</cp:lastModifiedBy>
  <cp:revision>141</cp:revision>
  <cp:lastPrinted>2023-09-07T05:58:00Z</cp:lastPrinted>
  <dcterms:created xsi:type="dcterms:W3CDTF">2023-09-07T05:58:00Z</dcterms:created>
  <dcterms:modified xsi:type="dcterms:W3CDTF">2023-09-07T05:58:00Z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2052-5.5.1.7991</vt:lpwstr>
  </property>
  <property fmtid="{D5CDD505-2E9C-101B-9397-08002B2CF9AE}" pid="3" name="ICV">
    <vt:lpwstr>66E4713413768BEB8349F464A31E9D27_43</vt:lpwstr>
  </property>
</Properties>
</file>