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9" r:id="rId3"/>
    <p:sldId id="374" r:id="rId4"/>
    <p:sldId id="375" r:id="rId5"/>
    <p:sldId id="376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6B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17437-35B1-494A-9887-188647F632C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zh-CN"/>
          </a:p>
          <a:p>
            <a:pPr lvl="1" indent="0"/>
            <a:r>
              <a:rPr lang="zh-CN" altLang="en-US"/>
              <a:t>第二级</a:t>
            </a:r>
            <a:endParaRPr lang="zh-CN" altLang="zh-CN"/>
          </a:p>
          <a:p>
            <a:pPr lvl="2" indent="0"/>
            <a:r>
              <a:rPr lang="zh-CN" altLang="en-US"/>
              <a:t>第三级</a:t>
            </a:r>
            <a:endParaRPr lang="zh-CN" altLang="zh-CN"/>
          </a:p>
          <a:p>
            <a:pPr lvl="3" indent="0"/>
            <a:r>
              <a:rPr lang="zh-CN" altLang="en-US"/>
              <a:t>第四级</a:t>
            </a:r>
            <a:endParaRPr lang="zh-CN" altLang="zh-CN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78030-4F87-7B4D-98BC-A589AD2517C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688" y="333375"/>
            <a:ext cx="1943100" cy="59753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80075" cy="59753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15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3988" cy="518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579851-357B-9340-BB53-AB25A6A7FCA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1" name="AutoShape 7"/>
          <p:cNvSpPr/>
          <p:nvPr userDrawn="1"/>
        </p:nvSpPr>
        <p:spPr>
          <a:xfrm>
            <a:off x="611188" y="981075"/>
            <a:ext cx="7958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364575832"/>
              </a:cxn>
              <a:cxn ang="0">
                <a:pos x="0" y="364575832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 userDrawn="1"/>
        </p:nvSpPr>
        <p:spPr>
          <a:xfrm flipV="1">
            <a:off x="539750" y="6308725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 descr="CCNL-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0" y="6381750"/>
            <a:ext cx="2952750" cy="29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48488" y="6381750"/>
            <a:ext cx="1473200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84663" y="6381750"/>
            <a:ext cx="7921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4CFBBF-B346-3247-82A2-CCBCB624117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宋体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王昊翔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宋体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WANG  Haoxiang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宋体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hxwang@scut.edu.cn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宋体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       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宋体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1600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Century Gothic" pitchFamily="34" charset="0"/>
                <a:ea typeface="+mn-ea"/>
                <a:cs typeface="宋体" charset="0"/>
              </a:rPr>
              <a:t>School of Computer Science &amp; Engineering</a:t>
            </a:r>
            <a:endParaRPr kumimoji="1" lang="en-US" altLang="zh-CN" sz="2400">
              <a:solidFill>
                <a:schemeClr val="bg1"/>
              </a:solidFill>
              <a:latin typeface="Century Gothic" pitchFamily="34" charset="0"/>
              <a:ea typeface="+mn-ea"/>
              <a:cs typeface="宋体" charset="0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 b="1">
                <a:solidFill>
                  <a:schemeClr val="bg1"/>
                </a:solidFill>
                <a:latin typeface="Century Gothic" pitchFamily="34" charset="0"/>
                <a:ea typeface="+mn-ea"/>
                <a:cs typeface="宋体" charset="0"/>
              </a:rPr>
              <a:t>国家双语教学试点项目  </a:t>
            </a:r>
            <a:r>
              <a:rPr kumimoji="1" lang="zh-CN" altLang="en-US" sz="2400" b="1">
                <a:solidFill>
                  <a:schemeClr val="bg1"/>
                </a:solidFill>
                <a:latin typeface="+mn-lt"/>
                <a:ea typeface="+mn-ea"/>
                <a:cs typeface="宋体" charset="0"/>
              </a:rPr>
              <a:t>广东省精品课</a:t>
            </a:r>
            <a:endParaRPr kumimoji="1" lang="zh-CN" altLang="en-US" sz="2400" b="1">
              <a:solidFill>
                <a:schemeClr val="bg1"/>
              </a:solidFill>
              <a:latin typeface="+mn-lt"/>
              <a:ea typeface="+mn-ea"/>
              <a:cs typeface="宋体" charset="0"/>
            </a:endParaRPr>
          </a:p>
        </p:txBody>
      </p:sp>
      <p:sp>
        <p:nvSpPr>
          <p:cNvPr id="4098" name="Text Box 5"/>
          <p:cNvSpPr txBox="1"/>
          <p:nvPr/>
        </p:nvSpPr>
        <p:spPr>
          <a:xfrm>
            <a:off x="1214438" y="1500188"/>
            <a:ext cx="6459537" cy="1137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</a:rPr>
              <a:t>COMPUTER NETWORKS 2023 Fall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</a:rPr>
              <a:t>		- </a:t>
            </a:r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Chapter 2. The Physical Layer 3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7"/>
          <p:cNvSpPr txBox="1"/>
          <p:nvPr/>
        </p:nvSpPr>
        <p:spPr>
          <a:xfrm>
            <a:off x="1000125" y="1285875"/>
            <a:ext cx="5092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CDMA: Code Division Multiple Access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2" name="Text Box 8"/>
          <p:cNvSpPr txBox="1"/>
          <p:nvPr/>
        </p:nvSpPr>
        <p:spPr>
          <a:xfrm>
            <a:off x="1000125" y="1857375"/>
            <a:ext cx="7580313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In an airport lounge with many pairs of people conversing:</a:t>
            </a:r>
            <a:endParaRPr lang="en-US" altLang="zh-CN">
              <a:latin typeface="Tahoma" panose="020B0604030504040204" pitchFamily="34" charset="0"/>
            </a:endParaRPr>
          </a:p>
          <a:p>
            <a:pPr indent="0"/>
            <a:r>
              <a:rPr lang="en-US" altLang="zh-CN">
                <a:latin typeface="Tahoma" panose="020B0604030504040204" pitchFamily="34" charset="0"/>
              </a:rPr>
              <a:t>TDMA: take turns speaking</a:t>
            </a:r>
            <a:endParaRPr lang="en-US" altLang="zh-CN">
              <a:latin typeface="Tahoma" panose="020B0604030504040204" pitchFamily="34" charset="0"/>
            </a:endParaRPr>
          </a:p>
          <a:p>
            <a:pPr indent="0"/>
            <a:r>
              <a:rPr lang="en-US" altLang="zh-CN">
                <a:latin typeface="Tahoma" panose="020B0604030504040204" pitchFamily="34" charset="0"/>
              </a:rPr>
              <a:t>FDMA: people in widely separated clumps, each clump holding its own conversation</a:t>
            </a:r>
            <a:endParaRPr lang="en-US" altLang="zh-CN">
              <a:latin typeface="Tahoma" panose="020B0604030504040204" pitchFamily="34" charset="0"/>
            </a:endParaRPr>
          </a:p>
          <a:p>
            <a:pPr indent="0"/>
            <a:r>
              <a:rPr lang="en-US" altLang="zh-CN">
                <a:latin typeface="Tahoma" panose="020B0604030504040204" pitchFamily="34" charset="0"/>
              </a:rPr>
              <a:t>CDMA: all talking at once, but with each pair in a different language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123" name="Text Box 9"/>
          <p:cNvSpPr txBox="1"/>
          <p:nvPr/>
        </p:nvSpPr>
        <p:spPr>
          <a:xfrm>
            <a:off x="857250" y="4714875"/>
            <a:ext cx="75088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/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The key to the CDMA is to be able to extract the desired signal while rejecting everything else as random noise.</a:t>
            </a:r>
            <a:endParaRPr lang="en-US" altLang="zh-CN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文字方塊 3"/>
          <p:cNvSpPr txBox="1"/>
          <p:nvPr/>
        </p:nvSpPr>
        <p:spPr>
          <a:xfrm>
            <a:off x="214313" y="285750"/>
            <a:ext cx="70151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Second Generation Mobile Phones:  Digital Voice</a:t>
            </a:r>
            <a:endParaRPr lang="zh-TW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7"/>
          <p:cNvSpPr txBox="1"/>
          <p:nvPr/>
        </p:nvSpPr>
        <p:spPr>
          <a:xfrm>
            <a:off x="950913" y="1865313"/>
            <a:ext cx="5092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CDMA: Code Division Multiple Access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6" name="Text Box 8"/>
          <p:cNvSpPr txBox="1"/>
          <p:nvPr/>
        </p:nvSpPr>
        <p:spPr>
          <a:xfrm>
            <a:off x="1166813" y="2513013"/>
            <a:ext cx="7653337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In CDMA, each bit time is subdivided into m short intervals called </a:t>
            </a:r>
            <a:r>
              <a:rPr lang="en-US" altLang="zh-CN" b="1">
                <a:latin typeface="Tahoma" panose="020B0604030504040204" pitchFamily="34" charset="0"/>
              </a:rPr>
              <a:t>chips</a:t>
            </a:r>
            <a:r>
              <a:rPr lang="en-US" altLang="zh-CN">
                <a:latin typeface="Tahoma" panose="020B0604030504040204" pitchFamily="34" charset="0"/>
              </a:rPr>
              <a:t>. Typically, there are 64 or 128 chips per bit.</a:t>
            </a:r>
            <a:endParaRPr lang="en-US" altLang="zh-CN">
              <a:latin typeface="Tahoma" panose="020B0604030504040204" pitchFamily="34" charset="0"/>
            </a:endParaRPr>
          </a:p>
          <a:p>
            <a:pPr indent="0"/>
            <a:endParaRPr lang="en-US" altLang="zh-CN">
              <a:latin typeface="Tahoma" panose="020B0604030504040204" pitchFamily="34" charset="0"/>
            </a:endParaRPr>
          </a:p>
          <a:p>
            <a:pPr indent="0"/>
            <a:r>
              <a:rPr lang="en-US" altLang="zh-CN">
                <a:latin typeface="Tahoma" panose="020B0604030504040204" pitchFamily="34" charset="0"/>
              </a:rPr>
              <a:t>Each station is assigned a unique m-bit code called a chip sequence. To transmit a </a:t>
            </a:r>
            <a:r>
              <a:rPr lang="en-US" altLang="zh-CN" b="1">
                <a:latin typeface="Tahoma" panose="020B0604030504040204" pitchFamily="34" charset="0"/>
              </a:rPr>
              <a:t>1 bit, it sends its chip sequence</a:t>
            </a:r>
            <a:r>
              <a:rPr lang="en-US" altLang="zh-CN">
                <a:latin typeface="Tahoma" panose="020B0604030504040204" pitchFamily="34" charset="0"/>
              </a:rPr>
              <a:t>. To transmit a </a:t>
            </a:r>
            <a:r>
              <a:rPr lang="en-US" altLang="zh-CN" b="1">
                <a:latin typeface="Tahoma" panose="020B0604030504040204" pitchFamily="34" charset="0"/>
              </a:rPr>
              <a:t>0 bit, it sends the 1’s complement</a:t>
            </a:r>
            <a:r>
              <a:rPr lang="en-US" altLang="zh-CN">
                <a:latin typeface="Tahoma" panose="020B0604030504040204" pitchFamily="34" charset="0"/>
              </a:rPr>
              <a:t> of its chip sequence.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7" name="文字方塊 3"/>
          <p:cNvSpPr txBox="1"/>
          <p:nvPr/>
        </p:nvSpPr>
        <p:spPr>
          <a:xfrm>
            <a:off x="214313" y="285750"/>
            <a:ext cx="70151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Second Generation Mobile Phones:  Digital Voice</a:t>
            </a:r>
            <a:endParaRPr lang="zh-TW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7"/>
          <p:cNvSpPr txBox="1"/>
          <p:nvPr/>
        </p:nvSpPr>
        <p:spPr>
          <a:xfrm>
            <a:off x="2571750" y="1214438"/>
            <a:ext cx="5092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CDMA: Code Division Multiple Access</a:t>
            </a:r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7170" name="Picture 8" descr="2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714500"/>
            <a:ext cx="5111750" cy="4637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9"/>
          <p:cNvSpPr/>
          <p:nvPr/>
        </p:nvSpPr>
        <p:spPr>
          <a:xfrm>
            <a:off x="4000500" y="4643438"/>
            <a:ext cx="4572000" cy="131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/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(a)</a:t>
            </a:r>
            <a:r>
              <a:rPr lang="en-US" altLang="zh-CN" sz="2000">
                <a:latin typeface="Tahoma" panose="020B0604030504040204" pitchFamily="34" charset="0"/>
              </a:rPr>
              <a:t> Binary chip sequences for four stations</a:t>
            </a:r>
            <a:endParaRPr lang="en-US" altLang="zh-CN" sz="2000">
              <a:latin typeface="Tahoma" panose="020B0604030504040204" pitchFamily="34" charset="0"/>
            </a:endParaRPr>
          </a:p>
          <a:p>
            <a:pPr indent="0"/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(b)</a:t>
            </a:r>
            <a:r>
              <a:rPr lang="en-US" altLang="zh-CN" sz="2000">
                <a:latin typeface="Tahoma" panose="020B0604030504040204" pitchFamily="34" charset="0"/>
              </a:rPr>
              <a:t> Bipolar chip sequences </a:t>
            </a:r>
            <a:endParaRPr lang="en-US" altLang="zh-CN" sz="2000">
              <a:latin typeface="Tahoma" panose="020B0604030504040204" pitchFamily="34" charset="0"/>
            </a:endParaRPr>
          </a:p>
          <a:p>
            <a:pPr indent="0"/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(c)</a:t>
            </a:r>
            <a:r>
              <a:rPr lang="en-US" altLang="zh-CN" sz="2000">
                <a:latin typeface="Tahoma" panose="020B0604030504040204" pitchFamily="34" charset="0"/>
              </a:rPr>
              <a:t> Six examples of transmissions</a:t>
            </a:r>
            <a:endParaRPr lang="en-US" altLang="zh-CN" sz="2000">
              <a:latin typeface="Tahoma" panose="020B0604030504040204" pitchFamily="34" charset="0"/>
            </a:endParaRPr>
          </a:p>
          <a:p>
            <a:pPr indent="0"/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</a:rPr>
              <a:t>(d)</a:t>
            </a:r>
            <a:r>
              <a:rPr lang="en-US" altLang="zh-CN" sz="2000">
                <a:latin typeface="Tahoma" panose="020B0604030504040204" pitchFamily="34" charset="0"/>
              </a:rPr>
              <a:t> Recovery of station C’s signal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7172" name="文字方塊 3"/>
          <p:cNvSpPr txBox="1"/>
          <p:nvPr/>
        </p:nvSpPr>
        <p:spPr>
          <a:xfrm>
            <a:off x="214313" y="285750"/>
            <a:ext cx="70151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>
                <a:latin typeface="Tahoma" panose="020B0604030504040204" pitchFamily="34" charset="0"/>
              </a:rPr>
              <a:t>Second Generation Mobile Phones:  Digital Voice</a:t>
            </a:r>
            <a:endParaRPr lang="zh-TW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icrosoft Sans Serif"/>
        <a:ea typeface="宋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WPS 演示</Application>
  <PresentationFormat>ȫʾ(4:3)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方正书宋_GBK</vt:lpstr>
      <vt:lpstr>Tahoma</vt:lpstr>
      <vt:lpstr>汉仪书宋二KW</vt:lpstr>
      <vt:lpstr>Microsoft Sans Serif</vt:lpstr>
      <vt:lpstr>Georgia</vt:lpstr>
      <vt:lpstr>Times New Roman</vt:lpstr>
      <vt:lpstr>Century Gothic</vt:lpstr>
      <vt:lpstr>苹方-简</vt:lpstr>
      <vt:lpstr>宋体</vt:lpstr>
      <vt:lpstr>微软雅黑</vt:lpstr>
      <vt:lpstr>汉仪旗黑</vt:lpstr>
      <vt:lpstr>汉仪旗黑KW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and Networks</dc:title>
  <dc:creator>Thomas Fronckowiak Jr.</dc:creator>
  <cp:lastModifiedBy>王better翔</cp:lastModifiedBy>
  <cp:revision>125</cp:revision>
  <dcterms:created xsi:type="dcterms:W3CDTF">2023-09-03T08:53:40Z</dcterms:created>
  <dcterms:modified xsi:type="dcterms:W3CDTF">2023-09-03T08:53:40Z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6E3A94CBC7F70AD79449F46475D66D32_43</vt:lpwstr>
  </property>
</Properties>
</file>