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3"/>
  </p:notesMasterIdLst>
  <p:handoutMasterIdLst>
    <p:handoutMasterId r:id="rId44"/>
  </p:handoutMasterIdLst>
  <p:sldIdLst>
    <p:sldId id="605" r:id="rId4"/>
    <p:sldId id="504" r:id="rId5"/>
    <p:sldId id="503" r:id="rId6"/>
    <p:sldId id="452" r:id="rId7"/>
    <p:sldId id="481" r:id="rId8"/>
    <p:sldId id="505" r:id="rId9"/>
    <p:sldId id="291" r:id="rId10"/>
    <p:sldId id="457" r:id="rId11"/>
    <p:sldId id="506" r:id="rId12"/>
    <p:sldId id="507" r:id="rId13"/>
    <p:sldId id="509" r:id="rId14"/>
    <p:sldId id="490" r:id="rId15"/>
    <p:sldId id="510" r:id="rId16"/>
    <p:sldId id="511" r:id="rId17"/>
    <p:sldId id="512" r:id="rId18"/>
    <p:sldId id="513" r:id="rId19"/>
    <p:sldId id="514" r:id="rId20"/>
    <p:sldId id="515" r:id="rId21"/>
    <p:sldId id="463" r:id="rId22"/>
    <p:sldId id="516" r:id="rId23"/>
    <p:sldId id="520" r:id="rId24"/>
    <p:sldId id="521" r:id="rId25"/>
    <p:sldId id="522" r:id="rId26"/>
    <p:sldId id="526" r:id="rId27"/>
    <p:sldId id="527" r:id="rId28"/>
    <p:sldId id="528" r:id="rId29"/>
    <p:sldId id="529" r:id="rId30"/>
    <p:sldId id="546" r:id="rId31"/>
    <p:sldId id="498" r:id="rId32"/>
    <p:sldId id="499" r:id="rId33"/>
    <p:sldId id="549" r:id="rId34"/>
    <p:sldId id="550" r:id="rId35"/>
    <p:sldId id="553" r:id="rId36"/>
    <p:sldId id="558" r:id="rId37"/>
    <p:sldId id="554" r:id="rId38"/>
    <p:sldId id="555" r:id="rId39"/>
    <p:sldId id="475" r:id="rId40"/>
    <p:sldId id="476" r:id="rId41"/>
    <p:sldId id="412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00"/>
    <a:srgbClr val="FF33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749"/>
    <p:restoredTop sz="94672"/>
  </p:normalViewPr>
  <p:slideViewPr>
    <p:cSldViewPr showGuides="1">
      <p:cViewPr varScale="1">
        <p:scale>
          <a:sx n="124" d="100"/>
          <a:sy n="124" d="100"/>
        </p:scale>
        <p:origin x="1560" y="168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0252EF-8EEA-4445-80E7-60D2AD961191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 indent="0"/>
            <a:r>
              <a:rPr lang="zh-CN" altLang="zh-CN"/>
              <a:t>第二级</a:t>
            </a:r>
            <a:endParaRPr lang="zh-CN" altLang="zh-CN"/>
          </a:p>
          <a:p>
            <a:pPr lvl="2" indent="0"/>
            <a:r>
              <a:rPr lang="zh-CN" altLang="zh-CN"/>
              <a:t>第三级</a:t>
            </a:r>
            <a:endParaRPr lang="zh-CN" altLang="zh-CN"/>
          </a:p>
          <a:p>
            <a:pPr lvl="3" indent="0"/>
            <a:r>
              <a:rPr lang="zh-CN" altLang="zh-CN"/>
              <a:t>第四级</a:t>
            </a:r>
            <a:endParaRPr lang="zh-CN" altLang="zh-CN"/>
          </a:p>
          <a:p>
            <a:pPr lvl="4" indent="0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22E76A-E349-C549-8703-F6E98F9BFAE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22E1EF-6DA6-EB40-AF31-8CF47A1D8AA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22E1EF-6DA6-EB40-AF31-8CF47A1D8AA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22E1EF-6DA6-EB40-AF31-8CF47A1D8AA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D9BDF6-631A-D740-A9C5-8A361BA0FB6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D9BDF6-631A-D740-A9C5-8A361BA0FB6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D9BDF6-631A-D740-A9C5-8A361BA0FB6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D9BDF6-631A-D740-A9C5-8A361BA0FB6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D9BDF6-631A-D740-A9C5-8A361BA0FB6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D9BDF6-631A-D740-A9C5-8A361BA0FB6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D9BDF6-631A-D740-A9C5-8A361BA0FB6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D9BDF6-631A-D740-A9C5-8A361BA0FB6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22E1EF-6DA6-EB40-AF31-8CF47A1D8AA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D9BDF6-631A-D740-A9C5-8A361BA0FB6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D9BDF6-631A-D740-A9C5-8A361BA0FB6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D9BDF6-631A-D740-A9C5-8A361BA0FB6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22E1EF-6DA6-EB40-AF31-8CF47A1D8AA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22E1EF-6DA6-EB40-AF31-8CF47A1D8AA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22E1EF-6DA6-EB40-AF31-8CF47A1D8AA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22E1EF-6DA6-EB40-AF31-8CF47A1D8AA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22E1EF-6DA6-EB40-AF31-8CF47A1D8AA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22E1EF-6DA6-EB40-AF31-8CF47A1D8AA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22E1EF-6DA6-EB40-AF31-8CF47A1D8AA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268413"/>
            <a:ext cx="8001000" cy="4751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469900"/>
            <a:r>
              <a:rPr lang="zh-CN" altLang="zh-CN"/>
              <a:t>单击此处编辑母版文本样式</a:t>
            </a:r>
            <a:endParaRPr lang="zh-CN" altLang="zh-CN"/>
          </a:p>
          <a:p>
            <a:pPr lvl="1" indent="-436245"/>
            <a:r>
              <a:rPr lang="zh-CN" altLang="zh-CN"/>
              <a:t>第二级</a:t>
            </a:r>
            <a:endParaRPr lang="zh-CN" altLang="zh-CN"/>
          </a:p>
          <a:p>
            <a:pPr lvl="2" indent="-394970"/>
            <a:r>
              <a:rPr lang="zh-CN" altLang="zh-CN"/>
              <a:t>第三级</a:t>
            </a:r>
            <a:endParaRPr lang="zh-CN" altLang="zh-CN"/>
          </a:p>
          <a:p>
            <a:pPr lvl="3" indent="-387350"/>
            <a:r>
              <a:rPr lang="zh-CN" altLang="zh-CN"/>
              <a:t>第四级</a:t>
            </a:r>
            <a:endParaRPr lang="zh-CN" altLang="zh-CN"/>
          </a:p>
          <a:p>
            <a:pPr lvl="4" indent="-398780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AutoShape 4"/>
          <p:cNvSpPr/>
          <p:nvPr/>
        </p:nvSpPr>
        <p:spPr>
          <a:xfrm>
            <a:off x="598488" y="1158875"/>
            <a:ext cx="7958137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11998573"/>
              </a:cxn>
              <a:cxn ang="0">
                <a:pos x="0" y="11998573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22E1EF-6DA6-EB40-AF31-8CF47A1D8AA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84663" y="6302375"/>
            <a:ext cx="685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B80BEE-9572-0549-8040-AECBCDC7808A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  <a:sym typeface="+mn-ea"/>
              </a:rPr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  <a:sym typeface="+mn-ea"/>
            </a:endParaRPr>
          </a:p>
        </p:txBody>
      </p:sp>
      <p:pic>
        <p:nvPicPr>
          <p:cNvPr id="1034" name="Picture 10" descr="CCNL-LOGO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9750" y="6308725"/>
            <a:ext cx="334645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53200" y="6248400"/>
            <a:ext cx="1905000" cy="4064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4"/>
          <p:cNvSpPr/>
          <p:nvPr/>
        </p:nvSpPr>
        <p:spPr>
          <a:xfrm>
            <a:off x="598488" y="1158875"/>
            <a:ext cx="7958137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11998573"/>
              </a:cxn>
              <a:cxn ang="0">
                <a:pos x="0" y="11998573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4284663" y="6302375"/>
            <a:ext cx="685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536E99-CAB8-4240-8277-644A2F9E6BDC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  <a:sym typeface="+mn-ea"/>
              </a:rPr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  <a:sym typeface="+mn-ea"/>
            </a:endParaRPr>
          </a:p>
        </p:txBody>
      </p:sp>
      <p:pic>
        <p:nvPicPr>
          <p:cNvPr id="2053" name="Picture 10" descr="CCNL-LOGO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9750" y="6308725"/>
            <a:ext cx="334645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53200" y="6248400"/>
            <a:ext cx="19050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5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11998573"/>
              </a:cxn>
              <a:cxn ang="0">
                <a:pos x="0" y="11998573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2056" name="Picture 8" descr="CCNL-LOGO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9750" y="6308725"/>
            <a:ext cx="334645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53200" y="6248400"/>
            <a:ext cx="19050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2059" name="Rectangle 3"/>
          <p:cNvSpPr>
            <a:spLocks noGrp="1"/>
          </p:cNvSpPr>
          <p:nvPr>
            <p:ph type="body"/>
          </p:nvPr>
        </p:nvSpPr>
        <p:spPr>
          <a:xfrm>
            <a:off x="566738" y="1268413"/>
            <a:ext cx="8001000" cy="4751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469900"/>
            <a:r>
              <a:rPr lang="zh-CN" altLang="zh-CN"/>
              <a:t>单击此处编辑母版文本样式</a:t>
            </a:r>
            <a:endParaRPr lang="zh-CN" altLang="zh-CN"/>
          </a:p>
          <a:p>
            <a:pPr lvl="1" indent="-436245"/>
            <a:r>
              <a:rPr lang="zh-CN" altLang="zh-CN"/>
              <a:t>第二级</a:t>
            </a:r>
            <a:endParaRPr lang="zh-CN" altLang="zh-CN"/>
          </a:p>
          <a:p>
            <a:pPr lvl="2" indent="-394970"/>
            <a:r>
              <a:rPr lang="zh-CN" altLang="zh-CN"/>
              <a:t>第三级</a:t>
            </a:r>
            <a:endParaRPr lang="zh-CN" altLang="zh-CN"/>
          </a:p>
          <a:p>
            <a:pPr lvl="3" indent="-387350"/>
            <a:r>
              <a:rPr lang="zh-CN" altLang="zh-CN"/>
              <a:t>第四级</a:t>
            </a:r>
            <a:endParaRPr lang="zh-CN" altLang="zh-CN"/>
          </a:p>
          <a:p>
            <a:pPr lvl="4" indent="-398780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0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D9BDF6-631A-D740-A9C5-8A361BA0FB6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pitchFamily="66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3"/>
          <p:cNvSpPr>
            <a:spLocks noGrp="1"/>
          </p:cNvSpPr>
          <p:nvPr>
            <p:ph type="subTitle" idx="1"/>
          </p:nvPr>
        </p:nvSpPr>
        <p:spPr>
          <a:xfrm>
            <a:off x="684213" y="3357563"/>
            <a:ext cx="8208962" cy="2808287"/>
          </a:xfrm>
          <a:solidFill>
            <a:schemeClr val="accent2"/>
          </a:solidFill>
          <a:ln>
            <a:solidFill>
              <a:srgbClr val="FF0000"/>
            </a:solidFill>
            <a:miter/>
          </a:ln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SzTx/>
            </a:pPr>
            <a:r>
              <a:rPr lang="zh-CN" altLang="en-US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王昊翔 </a:t>
            </a:r>
            <a:endParaRPr lang="en-US" altLang="zh-CN" sz="2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buSzTx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WANG  Haoxiang</a:t>
            </a:r>
            <a:endParaRPr lang="en-US" altLang="zh-CN" sz="2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buSzTx/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hxwang@scut.edu.cn</a:t>
            </a:r>
            <a:endParaRPr lang="en-US" altLang="zh-CN" sz="2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buSzTx/>
            </a:pPr>
            <a:r>
              <a:rPr lang="zh-CN" altLang="en-US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zh-CN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2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buSzTx/>
            </a:pPr>
            <a:r>
              <a:rPr lang="en-US" altLang="zh-CN" sz="16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Century Gothic" pitchFamily="34" charset="0"/>
                <a:ea typeface="+mn-ea"/>
                <a:cs typeface="+mn-cs"/>
              </a:rPr>
              <a:t>School of Computer Science &amp; Engineering</a:t>
            </a:r>
            <a:endParaRPr lang="en-US" altLang="zh-CN" sz="2400">
              <a:solidFill>
                <a:schemeClr val="bg1"/>
              </a:solidFill>
              <a:latin typeface="Century Gothic" pitchFamily="34" charset="0"/>
              <a:ea typeface="+mn-ea"/>
              <a:cs typeface="+mn-cs"/>
            </a:endParaRPr>
          </a:p>
          <a:p>
            <a:pPr>
              <a:lnSpc>
                <a:spcPct val="80000"/>
              </a:lnSpc>
              <a:buSzTx/>
            </a:pPr>
            <a:r>
              <a:rPr lang="zh-CN" altLang="en-US" sz="2400">
                <a:solidFill>
                  <a:schemeClr val="bg1"/>
                </a:solidFill>
                <a:latin typeface="Century Gothic" pitchFamily="34" charset="0"/>
                <a:ea typeface="+mn-ea"/>
                <a:cs typeface="+mn-cs"/>
              </a:rPr>
              <a:t>国家双语教学试点项目  </a:t>
            </a:r>
            <a:r>
              <a:rPr lang="zh-CN" altLang="en-US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广东省精品课</a:t>
            </a:r>
            <a:endParaRPr lang="zh-CN" altLang="en-US" sz="2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22" name="Text Box 5"/>
          <p:cNvSpPr txBox="1"/>
          <p:nvPr/>
        </p:nvSpPr>
        <p:spPr>
          <a:xfrm>
            <a:off x="1214438" y="1930400"/>
            <a:ext cx="6459537" cy="11372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COMPUTER NETWORKS 2023 Fall</a:t>
            </a:r>
            <a:endParaRPr lang="en-US" altLang="zh-CN" b="1">
              <a:solidFill>
                <a:schemeClr val="accent2"/>
              </a:solidFill>
              <a:latin typeface="Century Gothic" pitchFamily="34" charset="0"/>
              <a:ea typeface="宋体" pitchFamily="2" charset="-122"/>
            </a:endParaRPr>
          </a:p>
          <a:p>
            <a:pPr marL="342900" indent="-342900" algn="ctr" eaLnBrk="0" hangingPunct="0"/>
            <a:r>
              <a:rPr lang="en-US" altLang="zh-CN" sz="40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		- </a:t>
            </a:r>
            <a:r>
              <a:rPr lang="en-US" altLang="zh-CN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Chapter 3. Data Link Layer 1</a:t>
            </a:r>
            <a:endParaRPr lang="en-US" altLang="zh-CN" b="1">
              <a:solidFill>
                <a:schemeClr val="accent2"/>
              </a:solidFill>
              <a:latin typeface="Century Gothic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CA" altLang="zh-CN" sz="3400"/>
              <a:t>Acknowledged Connectionless Service</a:t>
            </a:r>
            <a:endParaRPr lang="en-US" altLang="zh-CN" sz="3400"/>
          </a:p>
        </p:txBody>
      </p:sp>
      <p:sp>
        <p:nvSpPr>
          <p:cNvPr id="14338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CA" altLang="zh-CN" sz="2800"/>
              <a:t>The receiver acknowledges the arrival of each frame.</a:t>
            </a:r>
            <a:endParaRPr lang="en-CA" altLang="zh-CN" sz="2800"/>
          </a:p>
          <a:p>
            <a:pPr lvl="1" indent="-436245" eaLnBrk="1" hangingPunct="1">
              <a:lnSpc>
                <a:spcPct val="110000"/>
              </a:lnSpc>
            </a:pPr>
            <a:r>
              <a:rPr lang="en-CA" altLang="zh-CN" sz="2400"/>
              <a:t>If it hasn</a:t>
            </a:r>
            <a:r>
              <a:rPr lang="en-CA" altLang="zh-CN" sz="2400">
                <a:latin typeface="Arial" panose="020B0604020202020204" pitchFamily="34" charset="0"/>
              </a:rPr>
              <a:t>’</a:t>
            </a:r>
            <a:r>
              <a:rPr lang="en-CA" altLang="zh-CN" sz="2400"/>
              <a:t>t arrived correctly (or within a specified time interval), it can be resent.</a:t>
            </a:r>
            <a:endParaRPr lang="en-CA" altLang="zh-CN" sz="2400"/>
          </a:p>
          <a:p>
            <a:pPr eaLnBrk="1" hangingPunct="1">
              <a:lnSpc>
                <a:spcPct val="110000"/>
              </a:lnSpc>
            </a:pPr>
            <a:r>
              <a:rPr lang="en-CA" altLang="zh-CN" sz="2800"/>
              <a:t>This is a useful service when the connection is unreliable (such as wireless systems)</a:t>
            </a:r>
            <a:endParaRPr lang="en-CA" altLang="zh-CN" sz="2800"/>
          </a:p>
          <a:p>
            <a:pPr eaLnBrk="1" hangingPunct="1">
              <a:lnSpc>
                <a:spcPct val="110000"/>
              </a:lnSpc>
            </a:pPr>
            <a:r>
              <a:rPr lang="en-CA" altLang="zh-CN" sz="2800"/>
              <a:t>There is no requirement for such an acknowledgement service to be implemented by the data link layer.</a:t>
            </a:r>
            <a:endParaRPr lang="en-US" altLang="zh-CN" sz="2600"/>
          </a:p>
        </p:txBody>
      </p:sp>
      <p:sp>
        <p:nvSpPr>
          <p:cNvPr id="13316" name="Line 4"/>
          <p:cNvSpPr/>
          <p:nvPr/>
        </p:nvSpPr>
        <p:spPr>
          <a:xfrm>
            <a:off x="3059113" y="1773238"/>
            <a:ext cx="1943100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>
          <a:xfrm>
            <a:off x="574675" y="304800"/>
            <a:ext cx="8318500" cy="8207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CA" altLang="zh-CN" sz="3000"/>
              <a:t>Acknowledged Connection-Oriented Service</a:t>
            </a:r>
            <a:endParaRPr lang="en-US" altLang="zh-CN" sz="3000"/>
          </a:p>
        </p:txBody>
      </p:sp>
      <p:sp>
        <p:nvSpPr>
          <p:cNvPr id="15362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CA" altLang="zh-CN" sz="2800"/>
              <a:t>A connection is established between the two machines, and the frames are then transmitted.</a:t>
            </a:r>
            <a:endParaRPr lang="en-CA" altLang="zh-CN" sz="2800"/>
          </a:p>
          <a:p>
            <a:pPr eaLnBrk="1" hangingPunct="1">
              <a:lnSpc>
                <a:spcPct val="110000"/>
              </a:lnSpc>
            </a:pPr>
            <a:r>
              <a:rPr lang="en-US" altLang="zh-CN" sz="2800"/>
              <a:t>Each frame sent over the connection is numbered </a:t>
            </a:r>
            <a:r>
              <a:rPr lang="en-CA" altLang="zh-CN" sz="2800"/>
              <a:t>and each frame is acknowledged.</a:t>
            </a:r>
            <a:endParaRPr lang="en-CA" altLang="zh-CN" sz="2800"/>
          </a:p>
          <a:p>
            <a:pPr eaLnBrk="1" hangingPunct="1">
              <a:lnSpc>
                <a:spcPct val="110000"/>
              </a:lnSpc>
            </a:pPr>
            <a:r>
              <a:rPr lang="en-CA" altLang="zh-CN" sz="2800"/>
              <a:t>The frames are guaranteed to arrive only once and in order.</a:t>
            </a:r>
            <a:endParaRPr lang="en-CA" altLang="zh-CN" sz="2800"/>
          </a:p>
          <a:p>
            <a:pPr eaLnBrk="1" hangingPunct="1">
              <a:lnSpc>
                <a:spcPct val="110000"/>
              </a:lnSpc>
            </a:pPr>
            <a:r>
              <a:rPr lang="en-CA" altLang="zh-CN" sz="2800"/>
              <a:t>The connection is released once the communication is complete.</a:t>
            </a:r>
            <a:endParaRPr lang="en-CA" altLang="zh-CN" sz="2800"/>
          </a:p>
          <a:p>
            <a:pPr eaLnBrk="1" hangingPunct="1">
              <a:lnSpc>
                <a:spcPct val="110000"/>
              </a:lnSpc>
            </a:pPr>
            <a:r>
              <a:rPr lang="en-CA" altLang="zh-CN" sz="2800"/>
              <a:t>This is the same as a </a:t>
            </a:r>
            <a:r>
              <a:rPr lang="en-CA" altLang="zh-CN" sz="2800">
                <a:latin typeface="Arial" panose="020B0604020202020204" pitchFamily="34" charset="0"/>
              </a:rPr>
              <a:t>“</a:t>
            </a:r>
            <a:r>
              <a:rPr lang="en-CA" altLang="zh-CN" sz="2800"/>
              <a:t>reliable</a:t>
            </a:r>
            <a:r>
              <a:rPr lang="en-CA" altLang="zh-CN" sz="2800">
                <a:latin typeface="Arial" panose="020B0604020202020204" pitchFamily="34" charset="0"/>
              </a:rPr>
              <a:t>”</a:t>
            </a:r>
            <a:r>
              <a:rPr lang="en-CA" altLang="zh-CN" sz="2800"/>
              <a:t> bit stream.</a:t>
            </a:r>
            <a:endParaRPr lang="en-US" altLang="zh-CN" sz="2600"/>
          </a:p>
        </p:txBody>
      </p:sp>
      <p:sp>
        <p:nvSpPr>
          <p:cNvPr id="14340" name="Freeform 4"/>
          <p:cNvSpPr/>
          <p:nvPr/>
        </p:nvSpPr>
        <p:spPr>
          <a:xfrm>
            <a:off x="3059113" y="476250"/>
            <a:ext cx="4176712" cy="13684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578" h="582">
                <a:moveTo>
                  <a:pt x="408" y="265"/>
                </a:moveTo>
                <a:cubicBezTo>
                  <a:pt x="298" y="284"/>
                  <a:pt x="189" y="303"/>
                  <a:pt x="136" y="265"/>
                </a:cubicBezTo>
                <a:cubicBezTo>
                  <a:pt x="83" y="227"/>
                  <a:pt x="53" y="76"/>
                  <a:pt x="91" y="38"/>
                </a:cubicBezTo>
                <a:cubicBezTo>
                  <a:pt x="129" y="0"/>
                  <a:pt x="0" y="38"/>
                  <a:pt x="363" y="38"/>
                </a:cubicBezTo>
                <a:cubicBezTo>
                  <a:pt x="726" y="38"/>
                  <a:pt x="1958" y="0"/>
                  <a:pt x="2268" y="38"/>
                </a:cubicBezTo>
                <a:cubicBezTo>
                  <a:pt x="2578" y="76"/>
                  <a:pt x="2540" y="227"/>
                  <a:pt x="2223" y="265"/>
                </a:cubicBezTo>
                <a:cubicBezTo>
                  <a:pt x="1906" y="303"/>
                  <a:pt x="635" y="212"/>
                  <a:pt x="363" y="265"/>
                </a:cubicBezTo>
                <a:cubicBezTo>
                  <a:pt x="91" y="318"/>
                  <a:pt x="545" y="522"/>
                  <a:pt x="590" y="582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1" name="Line 5"/>
          <p:cNvSpPr/>
          <p:nvPr/>
        </p:nvSpPr>
        <p:spPr>
          <a:xfrm>
            <a:off x="3924300" y="2781300"/>
            <a:ext cx="2663825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Data Flow Over Two Routers</a:t>
            </a:r>
            <a:endParaRPr lang="en-US" altLang="zh-CN" sz="1600"/>
          </a:p>
        </p:txBody>
      </p:sp>
      <p:sp>
        <p:nvSpPr>
          <p:cNvPr id="16386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zh-CN"/>
          </a:p>
        </p:txBody>
      </p:sp>
      <p:pic>
        <p:nvPicPr>
          <p:cNvPr id="16387" name="Picture 4" descr="3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989138"/>
            <a:ext cx="6888163" cy="3444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Framing </a:t>
            </a:r>
            <a:endParaRPr lang="en-US" altLang="zh-CN" sz="2200"/>
          </a:p>
        </p:txBody>
      </p:sp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/>
              <a:t>The data link layer must use the service provided by the physical layer in order to provide service to the network layer.</a:t>
            </a:r>
            <a:endParaRPr lang="en-US" altLang="zh-CN"/>
          </a:p>
          <a:p>
            <a:pPr eaLnBrk="1" hangingPunct="1"/>
            <a:r>
              <a:rPr lang="en-CA" altLang="zh-CN" sz="2800"/>
              <a:t>The Physical Layer is only able to put a raw bit stream on the transmission media.</a:t>
            </a:r>
            <a:endParaRPr lang="en-CA" altLang="zh-CN" sz="2800"/>
          </a:p>
          <a:p>
            <a:pPr eaLnBrk="1" hangingPunct="1"/>
            <a:r>
              <a:rPr lang="en-US" altLang="zh-CN"/>
              <a:t>Bit stream is not guaranteed to be error free.</a:t>
            </a:r>
            <a:endParaRPr lang="en-US" altLang="zh-CN"/>
          </a:p>
          <a:p>
            <a:pPr eaLnBrk="1" hangingPunct="1"/>
            <a:r>
              <a:rPr lang="en-US" altLang="zh-CN"/>
              <a:t>It is up to the data link layer to detect and, if necessary, correct errors.</a:t>
            </a:r>
            <a:endParaRPr lang="en-US" altLang="zh-CN"/>
          </a:p>
        </p:txBody>
      </p:sp>
      <p:sp>
        <p:nvSpPr>
          <p:cNvPr id="16388" name="Line 4"/>
          <p:cNvSpPr/>
          <p:nvPr/>
        </p:nvSpPr>
        <p:spPr>
          <a:xfrm>
            <a:off x="4284663" y="1844675"/>
            <a:ext cx="3167062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89" name="Line 5"/>
          <p:cNvSpPr/>
          <p:nvPr/>
        </p:nvSpPr>
        <p:spPr>
          <a:xfrm>
            <a:off x="7164388" y="3573463"/>
            <a:ext cx="1150937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0" name="Line 6"/>
          <p:cNvSpPr/>
          <p:nvPr/>
        </p:nvSpPr>
        <p:spPr>
          <a:xfrm>
            <a:off x="1116013" y="4076700"/>
            <a:ext cx="1150937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1" name="Line 7"/>
          <p:cNvSpPr/>
          <p:nvPr/>
        </p:nvSpPr>
        <p:spPr>
          <a:xfrm>
            <a:off x="1187450" y="5373688"/>
            <a:ext cx="4392613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Framing(cont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d)  </a:t>
            </a:r>
            <a:endParaRPr lang="en-US" altLang="zh-CN" sz="2200"/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CA" altLang="zh-CN" sz="2600"/>
              <a:t>The DDL can be able to break up the bit stream into </a:t>
            </a:r>
            <a:r>
              <a:rPr lang="en-US" altLang="zh-CN" sz="2600"/>
              <a:t>discrete </a:t>
            </a:r>
            <a:r>
              <a:rPr lang="en-CA" altLang="zh-CN" sz="2600"/>
              <a:t>frames.</a:t>
            </a:r>
            <a:endParaRPr lang="en-CA" altLang="zh-CN" sz="2600"/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Compute the checksum for each frame and the checksum is recomputed when a frame arrives at the destination.</a:t>
            </a:r>
            <a:endParaRPr lang="en-CA" altLang="zh-CN" sz="2600"/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Breaking the bit stream up into frames is somewhat difficult.</a:t>
            </a:r>
            <a:endParaRPr lang="en-US" altLang="zh-CN" sz="26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/>
              <a:t>Time gaps</a:t>
            </a:r>
            <a:endParaRPr lang="en-US" altLang="zh-CN" sz="2200"/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We need to look at other methods of denoting the start and finish of a frame.</a:t>
            </a:r>
            <a:endParaRPr lang="en-US" altLang="zh-CN" sz="2600"/>
          </a:p>
        </p:txBody>
      </p:sp>
      <p:sp>
        <p:nvSpPr>
          <p:cNvPr id="17412" name="Line 4"/>
          <p:cNvSpPr/>
          <p:nvPr/>
        </p:nvSpPr>
        <p:spPr>
          <a:xfrm>
            <a:off x="4572000" y="1773238"/>
            <a:ext cx="3240088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Four framing method </a:t>
            </a:r>
            <a:endParaRPr lang="en-US" altLang="zh-CN" sz="2600"/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/>
              <a:t>Character count</a:t>
            </a:r>
            <a:r>
              <a:rPr lang="zh-CN" altLang="zh-CN"/>
              <a:t>（字符计数法）</a:t>
            </a:r>
            <a:endParaRPr lang="zh-CN" altLang="zh-CN"/>
          </a:p>
          <a:p>
            <a:pPr eaLnBrk="1" hangingPunct="1"/>
            <a:r>
              <a:rPr lang="en-US" altLang="zh-CN"/>
              <a:t>Flag bytes with </a:t>
            </a:r>
            <a:r>
              <a:rPr lang="en-US" altLang="zh-CN">
                <a:solidFill>
                  <a:srgbClr val="FF0000"/>
                </a:solidFill>
              </a:rPr>
              <a:t>byte</a:t>
            </a:r>
            <a:r>
              <a:rPr lang="en-US" altLang="zh-CN"/>
              <a:t> stuffing</a:t>
            </a:r>
            <a:r>
              <a:rPr lang="zh-CN" altLang="zh-CN"/>
              <a:t>（带字节</a:t>
            </a:r>
            <a:r>
              <a:rPr lang="en-US" altLang="zh-CN"/>
              <a:t>/</a:t>
            </a:r>
            <a:r>
              <a:rPr lang="zh-CN" altLang="zh-CN"/>
              <a:t>字符填充的分界符法）</a:t>
            </a:r>
            <a:endParaRPr lang="zh-CN" altLang="zh-CN"/>
          </a:p>
          <a:p>
            <a:pPr eaLnBrk="1" hangingPunct="1"/>
            <a:r>
              <a:rPr lang="en-US" altLang="zh-CN"/>
              <a:t>Starting and ending flags, with </a:t>
            </a:r>
            <a:r>
              <a:rPr lang="en-US" altLang="zh-CN">
                <a:solidFill>
                  <a:srgbClr val="FF0000"/>
                </a:solidFill>
              </a:rPr>
              <a:t>bit</a:t>
            </a:r>
            <a:r>
              <a:rPr lang="en-US" altLang="zh-CN"/>
              <a:t> stuffing</a:t>
            </a:r>
            <a:r>
              <a:rPr lang="zh-CN" altLang="zh-CN"/>
              <a:t>（带位填充的分界标志法）</a:t>
            </a:r>
            <a:endParaRPr lang="zh-CN" altLang="zh-CN"/>
          </a:p>
          <a:p>
            <a:pPr eaLnBrk="1" hangingPunct="1"/>
            <a:r>
              <a:rPr lang="en-US" altLang="zh-CN"/>
              <a:t>Physical layer coding violations</a:t>
            </a:r>
            <a:r>
              <a:rPr lang="zh-CN" altLang="zh-CN"/>
              <a:t>（物理层编码违例法）</a:t>
            </a:r>
            <a:endParaRPr lang="zh-CN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600"/>
              <a:t>Character count </a:t>
            </a:r>
            <a:endParaRPr lang="en-US" altLang="zh-CN" sz="2600"/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>
          <a:xfrm>
            <a:off x="566738" y="1341438"/>
            <a:ext cx="8001000" cy="47513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b="0"/>
              <a:t>Insert time gaps between frames,</a:t>
            </a:r>
            <a:r>
              <a:rPr lang="en-US" altLang="zh-CN" b="0">
                <a:solidFill>
                  <a:srgbClr val="FF3300"/>
                </a:solidFill>
              </a:rPr>
              <a:t>impossible</a:t>
            </a:r>
            <a:endParaRPr lang="en-US" altLang="zh-CN" b="0">
              <a:solidFill>
                <a:srgbClr val="FF33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b="0"/>
              <a:t>Uses a field in the header to specify the number of characters in the frame </a:t>
            </a:r>
            <a:endParaRPr lang="en-US" altLang="zh-CN" b="0"/>
          </a:p>
          <a:p>
            <a:pPr eaLnBrk="1" hangingPunct="1">
              <a:lnSpc>
                <a:spcPct val="100000"/>
              </a:lnSpc>
            </a:pPr>
            <a:r>
              <a:rPr lang="en-US" altLang="zh-CN" b="0"/>
              <a:t>Problem</a:t>
            </a:r>
            <a:endParaRPr lang="en-US" altLang="zh-CN" b="0"/>
          </a:p>
        </p:txBody>
      </p:sp>
      <p:pic>
        <p:nvPicPr>
          <p:cNvPr id="20483" name="Picture 4" descr="3-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3500438"/>
            <a:ext cx="8135937" cy="259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Rectangle 5"/>
          <p:cNvSpPr/>
          <p:nvPr/>
        </p:nvSpPr>
        <p:spPr>
          <a:xfrm>
            <a:off x="719138" y="3871913"/>
            <a:ext cx="363537" cy="360362"/>
          </a:xfrm>
          <a:prstGeom prst="rect">
            <a:avLst/>
          </a:prstGeom>
          <a:noFill/>
          <a:ln w="38100" cap="flat" cmpd="sng">
            <a:solidFill>
              <a:srgbClr val="CC33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pic>
        <p:nvPicPr>
          <p:cNvPr id="20485" name="Picture 6" descr="3-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3500438"/>
            <a:ext cx="8135937" cy="259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6" name="Rectangle 7"/>
          <p:cNvSpPr/>
          <p:nvPr/>
        </p:nvSpPr>
        <p:spPr>
          <a:xfrm>
            <a:off x="719138" y="3871913"/>
            <a:ext cx="363537" cy="360362"/>
          </a:xfrm>
          <a:prstGeom prst="rect">
            <a:avLst/>
          </a:prstGeom>
          <a:noFill/>
          <a:ln w="38100" cap="flat" cmpd="sng">
            <a:solidFill>
              <a:srgbClr val="CC33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0487" name="Rectangle 8"/>
          <p:cNvSpPr/>
          <p:nvPr/>
        </p:nvSpPr>
        <p:spPr>
          <a:xfrm>
            <a:off x="2195513" y="3933825"/>
            <a:ext cx="363537" cy="360363"/>
          </a:xfrm>
          <a:prstGeom prst="rect">
            <a:avLst/>
          </a:prstGeom>
          <a:noFill/>
          <a:ln w="38100" cap="flat" cmpd="sng">
            <a:solidFill>
              <a:srgbClr val="CC33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0488" name="Rectangle 9"/>
          <p:cNvSpPr/>
          <p:nvPr/>
        </p:nvSpPr>
        <p:spPr>
          <a:xfrm>
            <a:off x="3635375" y="3933825"/>
            <a:ext cx="363538" cy="360363"/>
          </a:xfrm>
          <a:prstGeom prst="rect">
            <a:avLst/>
          </a:prstGeom>
          <a:noFill/>
          <a:ln w="38100" cap="flat" cmpd="sng">
            <a:solidFill>
              <a:srgbClr val="CC33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0489" name="Rectangle 10"/>
          <p:cNvSpPr/>
          <p:nvPr/>
        </p:nvSpPr>
        <p:spPr>
          <a:xfrm>
            <a:off x="5940425" y="3860800"/>
            <a:ext cx="363538" cy="360363"/>
          </a:xfrm>
          <a:prstGeom prst="rect">
            <a:avLst/>
          </a:prstGeom>
          <a:noFill/>
          <a:ln w="38100" cap="flat" cmpd="sng">
            <a:solidFill>
              <a:srgbClr val="CC33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0490" name="Rectangle 11"/>
          <p:cNvSpPr/>
          <p:nvPr/>
        </p:nvSpPr>
        <p:spPr>
          <a:xfrm>
            <a:off x="684213" y="5300663"/>
            <a:ext cx="363537" cy="360362"/>
          </a:xfrm>
          <a:prstGeom prst="rect">
            <a:avLst/>
          </a:prstGeom>
          <a:noFill/>
          <a:ln w="38100" cap="flat" cmpd="sng">
            <a:solidFill>
              <a:srgbClr val="CC33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0491" name="Rectangle 12"/>
          <p:cNvSpPr/>
          <p:nvPr/>
        </p:nvSpPr>
        <p:spPr>
          <a:xfrm>
            <a:off x="2192338" y="5300663"/>
            <a:ext cx="363537" cy="360362"/>
          </a:xfrm>
          <a:prstGeom prst="rect">
            <a:avLst/>
          </a:prstGeom>
          <a:noFill/>
          <a:ln w="38100" cap="flat" cmpd="sng">
            <a:solidFill>
              <a:srgbClr val="CC33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9469" name="Line 15"/>
          <p:cNvSpPr/>
          <p:nvPr/>
        </p:nvSpPr>
        <p:spPr>
          <a:xfrm>
            <a:off x="2411413" y="4365625"/>
            <a:ext cx="0" cy="935038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CA" altLang="zh-CN" sz="3800"/>
              <a:t>Flag Bytes with byte stuffing </a:t>
            </a:r>
            <a:endParaRPr lang="en-US" altLang="zh-CN" sz="2000"/>
          </a:p>
        </p:txBody>
      </p:sp>
      <p:sp>
        <p:nvSpPr>
          <p:cNvPr id="21506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zh-CN"/>
          </a:p>
        </p:txBody>
      </p:sp>
      <p:pic>
        <p:nvPicPr>
          <p:cNvPr id="21507" name="Picture 4" descr="3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1844675"/>
            <a:ext cx="5945188" cy="3765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Rectangle 5"/>
          <p:cNvSpPr/>
          <p:nvPr/>
        </p:nvSpPr>
        <p:spPr>
          <a:xfrm>
            <a:off x="2049463" y="2873375"/>
            <a:ext cx="434975" cy="504825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09" name="Rectangle 6"/>
          <p:cNvSpPr/>
          <p:nvPr/>
        </p:nvSpPr>
        <p:spPr>
          <a:xfrm>
            <a:off x="2051050" y="3451225"/>
            <a:ext cx="433388" cy="503238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10" name="Rectangle 7"/>
          <p:cNvSpPr/>
          <p:nvPr/>
        </p:nvSpPr>
        <p:spPr>
          <a:xfrm>
            <a:off x="2051050" y="4098925"/>
            <a:ext cx="433388" cy="503238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11" name="Rectangle 8"/>
          <p:cNvSpPr/>
          <p:nvPr/>
        </p:nvSpPr>
        <p:spPr>
          <a:xfrm>
            <a:off x="2555875" y="4098925"/>
            <a:ext cx="433388" cy="503238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12" name="Rectangle 9"/>
          <p:cNvSpPr/>
          <p:nvPr/>
        </p:nvSpPr>
        <p:spPr>
          <a:xfrm>
            <a:off x="2051050" y="4746625"/>
            <a:ext cx="433388" cy="503238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13" name="Rectangle 10"/>
          <p:cNvSpPr/>
          <p:nvPr/>
        </p:nvSpPr>
        <p:spPr>
          <a:xfrm>
            <a:off x="2555875" y="4746625"/>
            <a:ext cx="433388" cy="503238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14" name="Rectangle 11"/>
          <p:cNvSpPr/>
          <p:nvPr/>
        </p:nvSpPr>
        <p:spPr>
          <a:xfrm>
            <a:off x="4787900" y="2874963"/>
            <a:ext cx="434975" cy="504825"/>
          </a:xfrm>
          <a:prstGeom prst="rect">
            <a:avLst/>
          </a:prstGeom>
          <a:noFill/>
          <a:ln w="57150" cap="flat" cmpd="sng">
            <a:solidFill>
              <a:srgbClr val="0099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15" name="Rectangle 12"/>
          <p:cNvSpPr/>
          <p:nvPr/>
        </p:nvSpPr>
        <p:spPr>
          <a:xfrm>
            <a:off x="4787900" y="3451225"/>
            <a:ext cx="434975" cy="504825"/>
          </a:xfrm>
          <a:prstGeom prst="rect">
            <a:avLst/>
          </a:prstGeom>
          <a:noFill/>
          <a:ln w="57150" cap="flat" cmpd="sng">
            <a:solidFill>
              <a:srgbClr val="0099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16" name="Rectangle 13"/>
          <p:cNvSpPr/>
          <p:nvPr/>
        </p:nvSpPr>
        <p:spPr>
          <a:xfrm>
            <a:off x="5292725" y="3451225"/>
            <a:ext cx="433388" cy="503238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17" name="Rectangle 14"/>
          <p:cNvSpPr/>
          <p:nvPr/>
        </p:nvSpPr>
        <p:spPr>
          <a:xfrm>
            <a:off x="5292725" y="4098925"/>
            <a:ext cx="433388" cy="503238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18" name="Rectangle 15"/>
          <p:cNvSpPr/>
          <p:nvPr/>
        </p:nvSpPr>
        <p:spPr>
          <a:xfrm>
            <a:off x="6443663" y="4098925"/>
            <a:ext cx="433387" cy="503238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19" name="Rectangle 16"/>
          <p:cNvSpPr/>
          <p:nvPr/>
        </p:nvSpPr>
        <p:spPr>
          <a:xfrm>
            <a:off x="5292725" y="4746625"/>
            <a:ext cx="433388" cy="503238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20" name="Rectangle 17"/>
          <p:cNvSpPr/>
          <p:nvPr/>
        </p:nvSpPr>
        <p:spPr>
          <a:xfrm>
            <a:off x="6443663" y="4746625"/>
            <a:ext cx="433387" cy="503238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21" name="Rectangle 18"/>
          <p:cNvSpPr/>
          <p:nvPr/>
        </p:nvSpPr>
        <p:spPr>
          <a:xfrm>
            <a:off x="4787900" y="4098925"/>
            <a:ext cx="434975" cy="504825"/>
          </a:xfrm>
          <a:prstGeom prst="rect">
            <a:avLst/>
          </a:prstGeom>
          <a:noFill/>
          <a:ln w="57150" cap="flat" cmpd="sng">
            <a:solidFill>
              <a:srgbClr val="0099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22" name="Rectangle 19"/>
          <p:cNvSpPr/>
          <p:nvPr/>
        </p:nvSpPr>
        <p:spPr>
          <a:xfrm>
            <a:off x="4787900" y="4675188"/>
            <a:ext cx="434975" cy="504825"/>
          </a:xfrm>
          <a:prstGeom prst="rect">
            <a:avLst/>
          </a:prstGeom>
          <a:noFill/>
          <a:ln w="57150" cap="flat" cmpd="sng">
            <a:solidFill>
              <a:srgbClr val="0099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23" name="Rectangle 20"/>
          <p:cNvSpPr/>
          <p:nvPr/>
        </p:nvSpPr>
        <p:spPr>
          <a:xfrm>
            <a:off x="5867400" y="4098925"/>
            <a:ext cx="434975" cy="504825"/>
          </a:xfrm>
          <a:prstGeom prst="rect">
            <a:avLst/>
          </a:prstGeom>
          <a:noFill/>
          <a:ln w="57150" cap="flat" cmpd="sng">
            <a:solidFill>
              <a:srgbClr val="0099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524" name="Rectangle 21"/>
          <p:cNvSpPr/>
          <p:nvPr/>
        </p:nvSpPr>
        <p:spPr>
          <a:xfrm>
            <a:off x="5867400" y="4675188"/>
            <a:ext cx="434975" cy="504825"/>
          </a:xfrm>
          <a:prstGeom prst="rect">
            <a:avLst/>
          </a:prstGeom>
          <a:noFill/>
          <a:ln w="57150" cap="flat" cmpd="sng">
            <a:solidFill>
              <a:srgbClr val="0099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0502" name="Line 22"/>
          <p:cNvSpPr/>
          <p:nvPr/>
        </p:nvSpPr>
        <p:spPr>
          <a:xfrm>
            <a:off x="3132138" y="3151188"/>
            <a:ext cx="1008062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503" name="Line 23"/>
          <p:cNvSpPr/>
          <p:nvPr/>
        </p:nvSpPr>
        <p:spPr>
          <a:xfrm>
            <a:off x="3143250" y="3749675"/>
            <a:ext cx="1008063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504" name="Line 24"/>
          <p:cNvSpPr/>
          <p:nvPr/>
        </p:nvSpPr>
        <p:spPr>
          <a:xfrm>
            <a:off x="3635375" y="4386263"/>
            <a:ext cx="576263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505" name="Line 25"/>
          <p:cNvSpPr/>
          <p:nvPr/>
        </p:nvSpPr>
        <p:spPr>
          <a:xfrm>
            <a:off x="3635375" y="4989513"/>
            <a:ext cx="576263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CA" altLang="zh-CN"/>
              <a:t>Flag Bytes with bit stuffing </a:t>
            </a:r>
            <a:endParaRPr lang="en-US" altLang="zh-CN" sz="2400"/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sz="2600"/>
              <a:t>Allows data frames to contain an arbitrary number of bits and allows character codes with an arbitrary number of bits per character.</a:t>
            </a:r>
            <a:endParaRPr lang="en-US" altLang="zh-CN" sz="2600"/>
          </a:p>
          <a:p>
            <a:pPr eaLnBrk="1" hangingPunct="1">
              <a:lnSpc>
                <a:spcPct val="100000"/>
              </a:lnSpc>
            </a:pPr>
            <a:r>
              <a:rPr lang="en-US" altLang="zh-CN" sz="2600"/>
              <a:t>Each frame begins and ends with a special bit pattern, </a:t>
            </a:r>
            <a:r>
              <a:rPr lang="en-US" altLang="zh-CN" sz="2600">
                <a:solidFill>
                  <a:srgbClr val="FF0000"/>
                </a:solidFill>
              </a:rPr>
              <a:t>01111110</a:t>
            </a:r>
            <a:r>
              <a:rPr lang="en-US" altLang="zh-CN" sz="2600"/>
              <a:t> (in fact, a flag byte). </a:t>
            </a:r>
            <a:endParaRPr lang="en-US" altLang="zh-CN" sz="2600"/>
          </a:p>
          <a:p>
            <a:pPr eaLnBrk="1" hangingPunct="1">
              <a:lnSpc>
                <a:spcPct val="100000"/>
              </a:lnSpc>
            </a:pPr>
            <a:r>
              <a:rPr lang="en-US" altLang="zh-CN" sz="2600"/>
              <a:t>Whenever the sender's data link layer encounters </a:t>
            </a:r>
            <a:r>
              <a:rPr lang="en-US" altLang="zh-CN" sz="2600">
                <a:solidFill>
                  <a:srgbClr val="FF0000"/>
                </a:solidFill>
              </a:rPr>
              <a:t>five</a:t>
            </a:r>
            <a:r>
              <a:rPr lang="en-US" altLang="zh-CN" sz="2600"/>
              <a:t> consecutive </a:t>
            </a:r>
            <a:r>
              <a:rPr lang="en-US" altLang="zh-CN" sz="2600">
                <a:solidFill>
                  <a:srgbClr val="FF0000"/>
                </a:solidFill>
              </a:rPr>
              <a:t>1</a:t>
            </a:r>
            <a:r>
              <a:rPr lang="en-US" altLang="zh-CN" sz="2600"/>
              <a:t>s in the data, it automatically stuffs a </a:t>
            </a:r>
            <a:r>
              <a:rPr lang="en-US" altLang="zh-CN" sz="2600">
                <a:solidFill>
                  <a:srgbClr val="FF0000"/>
                </a:solidFill>
              </a:rPr>
              <a:t>0</a:t>
            </a:r>
            <a:r>
              <a:rPr lang="en-US" altLang="zh-CN" sz="2600"/>
              <a:t> bit into the outgoing bit stream.</a:t>
            </a:r>
            <a:endParaRPr lang="en-US" altLang="zh-CN" sz="2600"/>
          </a:p>
          <a:p>
            <a:pPr eaLnBrk="1" hangingPunct="1">
              <a:lnSpc>
                <a:spcPct val="100000"/>
              </a:lnSpc>
            </a:pPr>
            <a:r>
              <a:rPr lang="en-US" altLang="zh-CN" sz="2600"/>
              <a:t>With bit stuffing, the boundary between two frames can be unambiguously recognized by the flag pattern. </a:t>
            </a:r>
            <a:endParaRPr lang="en-US" altLang="zh-CN" sz="2600"/>
          </a:p>
        </p:txBody>
      </p:sp>
      <p:sp>
        <p:nvSpPr>
          <p:cNvPr id="21508" name="Line 4"/>
          <p:cNvSpPr/>
          <p:nvPr/>
        </p:nvSpPr>
        <p:spPr>
          <a:xfrm>
            <a:off x="5364163" y="1700213"/>
            <a:ext cx="3095625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9" name="Line 5"/>
          <p:cNvSpPr/>
          <p:nvPr/>
        </p:nvSpPr>
        <p:spPr>
          <a:xfrm>
            <a:off x="1116013" y="2133600"/>
            <a:ext cx="935037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Picture 21" descr="3-06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684213" y="2603500"/>
            <a:ext cx="8064500" cy="3130550"/>
          </a:xfrm>
          <a:ln/>
        </p:spPr>
      </p:pic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800"/>
              <a:t>Example </a:t>
            </a:r>
            <a:endParaRPr lang="en-US" altLang="zh-CN" sz="2100"/>
          </a:p>
        </p:txBody>
      </p:sp>
      <p:sp>
        <p:nvSpPr>
          <p:cNvPr id="23555" name="AutoShape 5" descr="graphics/03fig01.gif"/>
          <p:cNvSpPr>
            <a:spLocks noChangeAspect="1"/>
          </p:cNvSpPr>
          <p:nvPr/>
        </p:nvSpPr>
        <p:spPr>
          <a:xfrm>
            <a:off x="2514600" y="2733675"/>
            <a:ext cx="4114800" cy="1390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3556" name="AutoShape 7" descr="graphics/03fig01.gif"/>
          <p:cNvSpPr>
            <a:spLocks noChangeAspect="1"/>
          </p:cNvSpPr>
          <p:nvPr/>
        </p:nvSpPr>
        <p:spPr>
          <a:xfrm>
            <a:off x="155575" y="46038"/>
            <a:ext cx="4114800" cy="1390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3557" name="AutoShape 9" descr="graphics/03fig01.gif"/>
          <p:cNvSpPr>
            <a:spLocks noChangeAspect="1"/>
          </p:cNvSpPr>
          <p:nvPr/>
        </p:nvSpPr>
        <p:spPr>
          <a:xfrm>
            <a:off x="155575" y="46038"/>
            <a:ext cx="4114800" cy="1390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3558" name="Rectangle 14"/>
          <p:cNvSpPr/>
          <p:nvPr/>
        </p:nvSpPr>
        <p:spPr>
          <a:xfrm>
            <a:off x="2341563" y="2565400"/>
            <a:ext cx="1366837" cy="431800"/>
          </a:xfrm>
          <a:prstGeom prst="rect">
            <a:avLst/>
          </a:prstGeom>
          <a:solidFill>
            <a:srgbClr val="FF0000">
              <a:alpha val="0"/>
            </a:srgbClr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 algn="ctr"/>
            <a:endParaRPr lang="zh-CN" altLang="zh-CN" sz="1800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3559" name="Rectangle 15"/>
          <p:cNvSpPr/>
          <p:nvPr/>
        </p:nvSpPr>
        <p:spPr>
          <a:xfrm>
            <a:off x="3781425" y="2565400"/>
            <a:ext cx="1295400" cy="431800"/>
          </a:xfrm>
          <a:prstGeom prst="rect">
            <a:avLst/>
          </a:prstGeom>
          <a:solidFill>
            <a:srgbClr val="FF0000">
              <a:alpha val="0"/>
            </a:srgbClr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 algn="ctr"/>
            <a:endParaRPr lang="zh-CN" altLang="zh-CN" sz="1800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3560" name="Rectangle 16"/>
          <p:cNvSpPr/>
          <p:nvPr/>
        </p:nvSpPr>
        <p:spPr>
          <a:xfrm>
            <a:off x="5221288" y="2565400"/>
            <a:ext cx="1295400" cy="431800"/>
          </a:xfrm>
          <a:prstGeom prst="rect">
            <a:avLst/>
          </a:prstGeom>
          <a:solidFill>
            <a:srgbClr val="FF0000">
              <a:alpha val="0"/>
            </a:srgbClr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 algn="ctr"/>
            <a:endParaRPr lang="zh-CN" altLang="zh-CN" sz="1800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3561" name="Rectangle 17"/>
          <p:cNvSpPr/>
          <p:nvPr/>
        </p:nvSpPr>
        <p:spPr>
          <a:xfrm>
            <a:off x="2413000" y="3573463"/>
            <a:ext cx="1295400" cy="431800"/>
          </a:xfrm>
          <a:prstGeom prst="rect">
            <a:avLst/>
          </a:prstGeom>
          <a:solidFill>
            <a:srgbClr val="FF0000">
              <a:alpha val="0"/>
            </a:srgbClr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 algn="ctr"/>
            <a:endParaRPr lang="zh-CN" altLang="zh-CN" sz="1800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3562" name="Rectangle 18"/>
          <p:cNvSpPr/>
          <p:nvPr/>
        </p:nvSpPr>
        <p:spPr>
          <a:xfrm>
            <a:off x="4140200" y="3573463"/>
            <a:ext cx="1295400" cy="431800"/>
          </a:xfrm>
          <a:prstGeom prst="rect">
            <a:avLst/>
          </a:prstGeom>
          <a:solidFill>
            <a:srgbClr val="FF0000">
              <a:alpha val="0"/>
            </a:srgbClr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 algn="ctr"/>
            <a:endParaRPr lang="zh-CN" altLang="zh-CN" sz="1800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3563" name="Rectangle 19"/>
          <p:cNvSpPr/>
          <p:nvPr/>
        </p:nvSpPr>
        <p:spPr>
          <a:xfrm>
            <a:off x="5724525" y="3573463"/>
            <a:ext cx="1439863" cy="431800"/>
          </a:xfrm>
          <a:prstGeom prst="rect">
            <a:avLst/>
          </a:prstGeom>
          <a:solidFill>
            <a:srgbClr val="FF0000">
              <a:alpha val="0"/>
            </a:srgbClr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 algn="ctr"/>
            <a:endParaRPr lang="zh-CN" altLang="zh-CN" sz="1800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23564" name="Oval 22"/>
          <p:cNvSpPr/>
          <p:nvPr/>
        </p:nvSpPr>
        <p:spPr>
          <a:xfrm>
            <a:off x="3779838" y="3429000"/>
            <a:ext cx="287337" cy="936625"/>
          </a:xfrm>
          <a:prstGeom prst="ellipse">
            <a:avLst/>
          </a:prstGeom>
          <a:noFill/>
          <a:ln w="25400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3565" name="Oval 23"/>
          <p:cNvSpPr/>
          <p:nvPr/>
        </p:nvSpPr>
        <p:spPr>
          <a:xfrm>
            <a:off x="5435600" y="3357563"/>
            <a:ext cx="287338" cy="936625"/>
          </a:xfrm>
          <a:prstGeom prst="ellipse">
            <a:avLst/>
          </a:prstGeom>
          <a:noFill/>
          <a:ln w="25400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3566" name="Oval 24"/>
          <p:cNvSpPr/>
          <p:nvPr/>
        </p:nvSpPr>
        <p:spPr>
          <a:xfrm>
            <a:off x="7164388" y="3357563"/>
            <a:ext cx="287337" cy="936625"/>
          </a:xfrm>
          <a:prstGeom prst="ellipse">
            <a:avLst/>
          </a:prstGeom>
          <a:noFill/>
          <a:ln w="25400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Contents presented in Chap1&amp;2</a:t>
            </a:r>
            <a:endParaRPr lang="en-US" altLang="zh-CN"/>
          </a:p>
        </p:txBody>
      </p:sp>
      <p:sp>
        <p:nvSpPr>
          <p:cNvPr id="6146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sz="2000"/>
              <a:t>Chapter 1</a:t>
            </a:r>
            <a:endParaRPr lang="en-US" altLang="zh-CN" sz="20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Services vs. Protocols</a:t>
            </a:r>
            <a:endParaRPr lang="en-US" altLang="zh-CN" sz="19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>
                <a:solidFill>
                  <a:srgbClr val="FF3300"/>
                </a:solidFill>
              </a:rPr>
              <a:t>Reference Models(Encapsulation)</a:t>
            </a:r>
            <a:endParaRPr lang="en-US" altLang="zh-CN" sz="1900">
              <a:solidFill>
                <a:srgbClr val="FF3300"/>
              </a:solidFill>
            </a:endParaRP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Example Networks</a:t>
            </a:r>
            <a:endParaRPr lang="en-US" altLang="zh-CN" sz="19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Networks Standardization</a:t>
            </a:r>
            <a:endParaRPr lang="en-US" altLang="zh-CN" sz="1900"/>
          </a:p>
          <a:p>
            <a:pPr eaLnBrk="1" hangingPunct="1">
              <a:lnSpc>
                <a:spcPct val="100000"/>
              </a:lnSpc>
            </a:pPr>
            <a:r>
              <a:rPr lang="en-US" altLang="zh-CN" sz="2000"/>
              <a:t>Chapter 2</a:t>
            </a:r>
            <a:endParaRPr lang="en-US" altLang="zh-CN" sz="20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>
                <a:solidFill>
                  <a:srgbClr val="FF3300"/>
                </a:solidFill>
              </a:rPr>
              <a:t>Theoretical Basis</a:t>
            </a:r>
            <a:endParaRPr lang="en-US" altLang="zh-CN" sz="1900">
              <a:solidFill>
                <a:srgbClr val="FF3300"/>
              </a:solidFill>
            </a:endParaRP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Three transmission media</a:t>
            </a:r>
            <a:endParaRPr lang="en-US" altLang="zh-CN" sz="1900"/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1700">
                <a:solidFill>
                  <a:srgbClr val="FF3300"/>
                </a:solidFill>
              </a:rPr>
              <a:t>Guided transmission</a:t>
            </a:r>
            <a:endParaRPr lang="en-US" altLang="zh-CN" sz="1700">
              <a:solidFill>
                <a:srgbClr val="FF3300"/>
              </a:solidFill>
            </a:endParaRPr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1700"/>
              <a:t>Wireless transmission</a:t>
            </a:r>
            <a:endParaRPr lang="en-US" altLang="zh-CN" sz="1700"/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1700"/>
              <a:t>Communication satellites</a:t>
            </a:r>
            <a:endParaRPr lang="en-US" altLang="zh-CN" sz="17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Three communication system</a:t>
            </a:r>
            <a:endParaRPr lang="en-US" altLang="zh-CN" sz="1900"/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1900">
                <a:solidFill>
                  <a:srgbClr val="FF3300"/>
                </a:solidFill>
              </a:rPr>
              <a:t>Public Switched Telephone Network</a:t>
            </a:r>
            <a:endParaRPr lang="en-US" altLang="zh-CN" sz="1900"/>
          </a:p>
        </p:txBody>
      </p:sp>
      <p:pic>
        <p:nvPicPr>
          <p:cNvPr id="6147" name="Picture 4" descr="1-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4076700"/>
            <a:ext cx="2305050" cy="19637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5040313" y="1268413"/>
          <a:ext cx="3995737" cy="274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952875" imgH="2714625" progId="Paint.Picture">
                  <p:embed/>
                </p:oleObj>
              </mc:Choice>
              <mc:Fallback>
                <p:oleObj name="" r:id="rId2" imgW="3952875" imgH="27146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0313" y="1268413"/>
                        <a:ext cx="3995737" cy="2744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Physical layer coding violations</a:t>
            </a:r>
            <a:endParaRPr lang="en-US" altLang="zh-CN"/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zh-CN" sz="2600"/>
              <a:t>物理层编码违例法</a:t>
            </a:r>
            <a:endParaRPr lang="zh-CN" altLang="zh-CN" sz="2600"/>
          </a:p>
          <a:p>
            <a:pPr eaLnBrk="1" hangingPunct="1"/>
            <a:r>
              <a:rPr lang="en-US" altLang="zh-CN" sz="2600"/>
              <a:t>Only applicable to networks in which the encoding on the physical medium contains some redundancy. </a:t>
            </a:r>
            <a:endParaRPr lang="en-US" altLang="zh-CN" sz="2600"/>
          </a:p>
          <a:p>
            <a:pPr eaLnBrk="1" hangingPunct="1"/>
            <a:r>
              <a:rPr lang="en-US" altLang="zh-CN" sz="2600"/>
              <a:t>For example, some LANs encode 1 bit of data by using 2 physical bits. Normally, a 1 bit is a high-low pair and a 0 bit is a low-high pair. </a:t>
            </a:r>
            <a:endParaRPr lang="en-US" altLang="zh-CN" sz="2600"/>
          </a:p>
          <a:p>
            <a:pPr eaLnBrk="1" hangingPunct="1"/>
            <a:r>
              <a:rPr lang="en-CA" altLang="zh-CN" sz="2600">
                <a:solidFill>
                  <a:srgbClr val="FF0000"/>
                </a:solidFill>
              </a:rPr>
              <a:t>Most DLL protocols use a combination of character count with another method for extra safety</a:t>
            </a:r>
            <a:r>
              <a:rPr lang="en-CA" altLang="zh-CN" sz="2600"/>
              <a:t>. This increases the chances of catching an error.</a:t>
            </a:r>
            <a:endParaRPr lang="en-US" altLang="zh-CN"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CA" altLang="zh-CN"/>
              <a:t>Error Control </a:t>
            </a:r>
            <a:endParaRPr lang="en-US" altLang="zh-CN" sz="3000"/>
          </a:p>
        </p:txBody>
      </p:sp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CA" altLang="zh-CN" sz="2600"/>
              <a:t>We use byte stuffing, bit stuffing and checksum as a method for detecting and determining errors in the data that we send.</a:t>
            </a:r>
            <a:endParaRPr lang="en-CA" altLang="zh-CN" sz="2600"/>
          </a:p>
          <a:p>
            <a:pPr eaLnBrk="1" hangingPunct="1">
              <a:lnSpc>
                <a:spcPct val="100000"/>
              </a:lnSpc>
            </a:pPr>
            <a:r>
              <a:rPr lang="en-CA" altLang="zh-CN" sz="2600"/>
              <a:t>We also have to deal with making sure that the frames make it to their destination.</a:t>
            </a:r>
            <a:endParaRPr lang="en-CA" altLang="zh-CN" sz="2600"/>
          </a:p>
          <a:p>
            <a:pPr eaLnBrk="1" hangingPunct="1">
              <a:lnSpc>
                <a:spcPct val="100000"/>
              </a:lnSpc>
            </a:pPr>
            <a:r>
              <a:rPr lang="en-CA" altLang="zh-CN" sz="2600"/>
              <a:t>The receiver sends back a control frame acknowledging the received frame and the condition of the frame.</a:t>
            </a:r>
            <a:endParaRPr lang="en-CA" altLang="zh-CN" sz="2600"/>
          </a:p>
          <a:p>
            <a:pPr eaLnBrk="1" hangingPunct="1">
              <a:lnSpc>
                <a:spcPct val="100000"/>
              </a:lnSpc>
            </a:pPr>
            <a:r>
              <a:rPr lang="en-CA" altLang="zh-CN" sz="2600"/>
              <a:t>A timeout can occur if the acknowledgement doesn</a:t>
            </a:r>
            <a:r>
              <a:rPr lang="en-CA" altLang="zh-CN" sz="2600">
                <a:latin typeface="Arial" panose="020B0604020202020204" pitchFamily="34" charset="0"/>
              </a:rPr>
              <a:t>’</a:t>
            </a:r>
            <a:r>
              <a:rPr lang="en-CA" altLang="zh-CN" sz="2600"/>
              <a:t>t arrive, resulting in the frame being resent.</a:t>
            </a:r>
            <a:endParaRPr lang="en-CA" altLang="zh-CN" sz="26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/>
              <a:t>Timeout interval</a:t>
            </a:r>
            <a:endParaRPr lang="en-US" altLang="zh-CN" sz="2200"/>
          </a:p>
        </p:txBody>
      </p:sp>
      <p:sp>
        <p:nvSpPr>
          <p:cNvPr id="24580" name="Line 4"/>
          <p:cNvSpPr/>
          <p:nvPr/>
        </p:nvSpPr>
        <p:spPr>
          <a:xfrm>
            <a:off x="3348038" y="3357563"/>
            <a:ext cx="2663825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81" name="Line 5"/>
          <p:cNvSpPr/>
          <p:nvPr/>
        </p:nvSpPr>
        <p:spPr>
          <a:xfrm>
            <a:off x="1116013" y="4292600"/>
            <a:ext cx="2232025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CA" altLang="zh-CN"/>
              <a:t>Error Control (cont</a:t>
            </a:r>
            <a:r>
              <a:rPr lang="en-CA" altLang="zh-CN">
                <a:latin typeface="Arial" panose="020B0604020202020204" pitchFamily="34" charset="0"/>
              </a:rPr>
              <a:t>’</a:t>
            </a:r>
            <a:r>
              <a:rPr lang="en-CA" altLang="zh-CN"/>
              <a:t>d)</a:t>
            </a:r>
            <a:endParaRPr lang="en-US" altLang="zh-CN"/>
          </a:p>
        </p:txBody>
      </p:sp>
      <p:sp>
        <p:nvSpPr>
          <p:cNvPr id="26626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CA" altLang="zh-CN" sz="2600"/>
              <a:t>Resending the frame can also cause problems </a:t>
            </a:r>
            <a:r>
              <a:rPr lang="en-CA" altLang="zh-CN" sz="2600">
                <a:latin typeface="Arial" panose="020B0604020202020204" pitchFamily="34" charset="0"/>
              </a:rPr>
              <a:t>–</a:t>
            </a:r>
            <a:r>
              <a:rPr lang="en-CA" altLang="zh-CN" sz="2600"/>
              <a:t> what happens when the same frame is received twice or more times?</a:t>
            </a:r>
            <a:endParaRPr lang="en-CA" altLang="zh-CN" sz="2600"/>
          </a:p>
          <a:p>
            <a:pPr eaLnBrk="1" hangingPunct="1">
              <a:lnSpc>
                <a:spcPct val="100000"/>
              </a:lnSpc>
            </a:pPr>
            <a:r>
              <a:rPr lang="en-CA" altLang="zh-CN" sz="2600"/>
              <a:t>We can also sequentially number the frames to prevent this problem.</a:t>
            </a:r>
            <a:endParaRPr lang="en-CA" altLang="zh-CN" sz="2600"/>
          </a:p>
          <a:p>
            <a:pPr eaLnBrk="1" hangingPunct="1">
              <a:lnSpc>
                <a:spcPct val="100000"/>
              </a:lnSpc>
            </a:pPr>
            <a:r>
              <a:rPr lang="en-CA" altLang="zh-CN" sz="2600"/>
              <a:t>There are many different ways to do this type of error control (and it can be done at different levels as well). </a:t>
            </a:r>
            <a:endParaRPr lang="en-CA" altLang="zh-CN" sz="2600"/>
          </a:p>
          <a:p>
            <a:pPr eaLnBrk="1" hangingPunct="1">
              <a:lnSpc>
                <a:spcPct val="100000"/>
              </a:lnSpc>
            </a:pPr>
            <a:r>
              <a:rPr lang="en-US" altLang="zh-CN" sz="2600">
                <a:solidFill>
                  <a:srgbClr val="FF0000"/>
                </a:solidFill>
              </a:rPr>
              <a:t>Managing the timers and sequence numbers are important parts of the data link layer's duties.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5604" name="Line 4"/>
          <p:cNvSpPr/>
          <p:nvPr/>
        </p:nvSpPr>
        <p:spPr>
          <a:xfrm>
            <a:off x="1187450" y="2492375"/>
            <a:ext cx="2663825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05" name="Line 5"/>
          <p:cNvSpPr/>
          <p:nvPr/>
        </p:nvSpPr>
        <p:spPr>
          <a:xfrm>
            <a:off x="2916238" y="2997200"/>
            <a:ext cx="4464050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>
          <a:xfrm>
            <a:off x="574675" y="376238"/>
            <a:ext cx="8001000" cy="8207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CA" altLang="zh-CN"/>
              <a:t>Flow Control </a:t>
            </a:r>
            <a:endParaRPr lang="en-US" altLang="zh-CN" sz="3000"/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CA" altLang="zh-CN"/>
              <a:t>We must deal with the issue where the sender is sending data at a higher rate than the receiver can receive the data.</a:t>
            </a:r>
            <a:endParaRPr lang="en-CA" altLang="zh-CN"/>
          </a:p>
          <a:p>
            <a:pPr eaLnBrk="1" hangingPunct="1">
              <a:lnSpc>
                <a:spcPct val="90000"/>
              </a:lnSpc>
            </a:pPr>
            <a:r>
              <a:rPr lang="en-CA" altLang="zh-CN"/>
              <a:t>There are two approaches to this problem:</a:t>
            </a:r>
            <a:endParaRPr lang="en-CA" altLang="zh-CN"/>
          </a:p>
          <a:p>
            <a:pPr lvl="1" indent="-436245" eaLnBrk="1" hangingPunct="1">
              <a:lnSpc>
                <a:spcPct val="90000"/>
              </a:lnSpc>
            </a:pPr>
            <a:r>
              <a:rPr lang="en-CA" altLang="zh-CN"/>
              <a:t>feedback-based flow control</a:t>
            </a:r>
            <a:endParaRPr lang="en-CA" altLang="zh-CN"/>
          </a:p>
          <a:p>
            <a:pPr lvl="2" indent="-394970" eaLnBrk="1" hangingPunct="1">
              <a:lnSpc>
                <a:spcPct val="90000"/>
              </a:lnSpc>
            </a:pPr>
            <a:r>
              <a:rPr lang="en-CA" altLang="zh-CN"/>
              <a:t>feedback is used to tell the sender how the receiver is doing </a:t>
            </a:r>
            <a:r>
              <a:rPr lang="en-CA" altLang="zh-CN" b="0"/>
              <a:t>or</a:t>
            </a:r>
            <a:r>
              <a:rPr lang="en-CA" altLang="zh-CN"/>
              <a:t> to send another frame</a:t>
            </a:r>
            <a:endParaRPr lang="en-CA" altLang="zh-CN"/>
          </a:p>
          <a:p>
            <a:pPr lvl="1" indent="-436245" eaLnBrk="1" hangingPunct="1">
              <a:lnSpc>
                <a:spcPct val="90000"/>
              </a:lnSpc>
            </a:pPr>
            <a:r>
              <a:rPr lang="en-CA" altLang="zh-CN"/>
              <a:t>rate-based flow control</a:t>
            </a:r>
            <a:endParaRPr lang="en-CA" altLang="zh-CN"/>
          </a:p>
          <a:p>
            <a:pPr lvl="2" indent="-394970" eaLnBrk="1" hangingPunct="1">
              <a:lnSpc>
                <a:spcPct val="90000"/>
              </a:lnSpc>
            </a:pPr>
            <a:r>
              <a:rPr lang="en-CA" altLang="zh-CN"/>
              <a:t>the transfer rate is fixed by the sender</a:t>
            </a:r>
            <a:endParaRPr lang="en-CA" altLang="zh-CN"/>
          </a:p>
          <a:p>
            <a:pPr lvl="2" indent="-394970" eaLnBrk="1" hangingPunct="1">
              <a:lnSpc>
                <a:spcPct val="90000"/>
              </a:lnSpc>
            </a:pPr>
            <a:r>
              <a:rPr lang="en-CA" altLang="zh-CN"/>
              <a:t>this is </a:t>
            </a:r>
            <a:r>
              <a:rPr lang="en-CA" altLang="zh-CN">
                <a:solidFill>
                  <a:schemeClr val="accent2"/>
                </a:solidFill>
              </a:rPr>
              <a:t>never</a:t>
            </a:r>
            <a:r>
              <a:rPr lang="en-CA" altLang="zh-CN"/>
              <a:t> used  in the DLL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 idx="4294967295"/>
          </p:nvPr>
        </p:nvSpPr>
        <p:spPr>
          <a:xfrm>
            <a:off x="574675" y="304800"/>
            <a:ext cx="8318500" cy="8207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000"/>
              <a:t>Why do we need </a:t>
            </a:r>
            <a:br>
              <a:rPr lang="en-US" altLang="zh-CN" sz="3000"/>
            </a:br>
            <a:r>
              <a:rPr lang="en-US" altLang="zh-CN" sz="3000"/>
              <a:t>Error Detection And Correction?</a:t>
            </a:r>
            <a:endParaRPr lang="en-US" altLang="zh-CN" sz="1800"/>
          </a:p>
        </p:txBody>
      </p:sp>
      <p:sp>
        <p:nvSpPr>
          <p:cNvPr id="28674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/>
              <a:t>The local loops are still analog twisted copper pairs and errors are still common.</a:t>
            </a:r>
            <a:endParaRPr lang="en-US" altLang="zh-CN"/>
          </a:p>
          <a:p>
            <a:pPr eaLnBrk="1" hangingPunct="1"/>
            <a:r>
              <a:rPr lang="en-US" altLang="zh-CN"/>
              <a:t>Wireless communication is becoming more common, and the error rates are orders of magnitude worse than on the interoffice fiber trunks.</a:t>
            </a:r>
            <a:endParaRPr lang="en-US" altLang="zh-CN"/>
          </a:p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Transmission errors are going to be with us for many years to come.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Types of Error </a:t>
            </a:r>
            <a:endParaRPr lang="en-US" altLang="zh-CN" sz="2600">
              <a:solidFill>
                <a:schemeClr val="tx1"/>
              </a:solidFill>
            </a:endParaRPr>
          </a:p>
        </p:txBody>
      </p:sp>
      <p:sp>
        <p:nvSpPr>
          <p:cNvPr id="29698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/>
              <a:t>Errors come in bursts</a:t>
            </a:r>
            <a:endParaRPr lang="en-US" altLang="zh-CN"/>
          </a:p>
          <a:p>
            <a:pPr eaLnBrk="1" hangingPunct="1"/>
            <a:r>
              <a:rPr lang="en-US" altLang="zh-CN"/>
              <a:t>Independent single-bit errors</a:t>
            </a:r>
            <a:endParaRPr lang="en-US" altLang="zh-CN"/>
          </a:p>
          <a:p>
            <a:pPr eaLnBrk="1" hangingPunct="1"/>
            <a:r>
              <a:rPr lang="en-US" altLang="zh-CN"/>
              <a:t>Example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block size is 1000 bits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error rate is 0.001 per bit</a:t>
            </a:r>
            <a:endParaRPr lang="en-US" altLang="zh-CN"/>
          </a:p>
          <a:p>
            <a:pPr eaLnBrk="1" hangingPunct="1"/>
            <a:r>
              <a:rPr lang="en-US" altLang="zh-CN"/>
              <a:t>Burst errors are much harder to correct than isolated errors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CA" altLang="zh-CN" sz="4600"/>
              <a:t>Error Processing</a:t>
            </a:r>
            <a:endParaRPr lang="en-US" altLang="zh-CN" sz="4600"/>
          </a:p>
        </p:txBody>
      </p:sp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CA" altLang="zh-CN" sz="2400">
                <a:solidFill>
                  <a:srgbClr val="FF0000"/>
                </a:solidFill>
              </a:rPr>
              <a:t>Error-correcting codes</a:t>
            </a:r>
            <a:endParaRPr lang="en-CA" altLang="zh-CN" sz="2400">
              <a:solidFill>
                <a:srgbClr val="FF0000"/>
              </a:solidFill>
            </a:endParaRPr>
          </a:p>
          <a:p>
            <a:pPr lvl="1" indent="-436245" eaLnBrk="1" hangingPunct="1"/>
            <a:r>
              <a:rPr lang="en-US" altLang="zh-CN" sz="2000"/>
              <a:t>Include enough redundant information along with each block of data sent.</a:t>
            </a:r>
            <a:endParaRPr lang="en-US" altLang="zh-CN" sz="2000"/>
          </a:p>
          <a:p>
            <a:pPr lvl="1" indent="-436245" eaLnBrk="1" hangingPunct="1"/>
            <a:r>
              <a:rPr lang="en-US" altLang="zh-CN" sz="2000"/>
              <a:t>The receiver can deduce the transmitted data</a:t>
            </a:r>
            <a:endParaRPr lang="en-US" altLang="zh-CN" sz="2000"/>
          </a:p>
          <a:p>
            <a:pPr lvl="1" indent="-436245" eaLnBrk="1" hangingPunct="1"/>
            <a:r>
              <a:rPr lang="en-US" altLang="zh-CN" sz="2000"/>
              <a:t>The use of error-correcting codes is often referred to as </a:t>
            </a:r>
            <a:r>
              <a:rPr lang="en-US" altLang="zh-CN" sz="2000">
                <a:solidFill>
                  <a:schemeClr val="accent2"/>
                </a:solidFill>
              </a:rPr>
              <a:t>forward error correction(</a:t>
            </a:r>
            <a:r>
              <a:rPr lang="zh-CN" altLang="zh-CN" sz="2000">
                <a:solidFill>
                  <a:schemeClr val="accent2"/>
                </a:solidFill>
              </a:rPr>
              <a:t>前向纠错</a:t>
            </a:r>
            <a:r>
              <a:rPr lang="en-US" altLang="zh-CN" sz="2000">
                <a:solidFill>
                  <a:schemeClr val="accent2"/>
                </a:solidFill>
              </a:rPr>
              <a:t>)</a:t>
            </a:r>
            <a:r>
              <a:rPr lang="en-US" altLang="zh-CN" sz="2000"/>
              <a:t>.</a:t>
            </a:r>
            <a:endParaRPr lang="en-CA" altLang="zh-CN" sz="2000"/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Error-detecting codes</a:t>
            </a:r>
            <a:endParaRPr lang="en-US" altLang="zh-CN" sz="2400">
              <a:solidFill>
                <a:srgbClr val="FF0000"/>
              </a:solidFill>
            </a:endParaRPr>
          </a:p>
          <a:p>
            <a:pPr lvl="1" indent="-436245" eaLnBrk="1" hangingPunct="1"/>
            <a:r>
              <a:rPr lang="en-US" altLang="zh-CN" sz="2000"/>
              <a:t>Include only enough redundancy</a:t>
            </a:r>
            <a:endParaRPr lang="en-US" altLang="zh-CN" sz="2000"/>
          </a:p>
          <a:p>
            <a:pPr lvl="1" indent="-436245" eaLnBrk="1" hangingPunct="1"/>
            <a:r>
              <a:rPr lang="en-US" altLang="zh-CN" sz="2000"/>
              <a:t>Allow the receiver to deduce that an error occurred, but not correct error, and just have it request a retransmission.</a:t>
            </a:r>
            <a:endParaRPr lang="en-US" altLang="zh-CN" sz="2000"/>
          </a:p>
        </p:txBody>
      </p:sp>
      <p:sp>
        <p:nvSpPr>
          <p:cNvPr id="29700" name="Line 4"/>
          <p:cNvSpPr/>
          <p:nvPr/>
        </p:nvSpPr>
        <p:spPr>
          <a:xfrm>
            <a:off x="2484438" y="2205038"/>
            <a:ext cx="3167062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01" name="Line 5"/>
          <p:cNvSpPr/>
          <p:nvPr/>
        </p:nvSpPr>
        <p:spPr>
          <a:xfrm>
            <a:off x="3419475" y="2997200"/>
            <a:ext cx="2952750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02" name="Line 6"/>
          <p:cNvSpPr/>
          <p:nvPr/>
        </p:nvSpPr>
        <p:spPr>
          <a:xfrm>
            <a:off x="2411413" y="4724400"/>
            <a:ext cx="2736850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03" name="Line 7"/>
          <p:cNvSpPr/>
          <p:nvPr/>
        </p:nvSpPr>
        <p:spPr>
          <a:xfrm>
            <a:off x="3563938" y="5516563"/>
            <a:ext cx="3816350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CA" altLang="zh-CN"/>
              <a:t>Error Processing (cont</a:t>
            </a:r>
            <a:r>
              <a:rPr lang="en-CA" altLang="zh-CN">
                <a:latin typeface="Arial" panose="020B0604020202020204" pitchFamily="34" charset="0"/>
              </a:rPr>
              <a:t>’</a:t>
            </a:r>
            <a:r>
              <a:rPr lang="en-CA" altLang="zh-CN"/>
              <a:t>d)</a:t>
            </a:r>
            <a:endParaRPr lang="en-US" altLang="zh-CN"/>
          </a:p>
        </p:txBody>
      </p:sp>
      <p:sp>
        <p:nvSpPr>
          <p:cNvPr id="31746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3200"/>
              <a:t>Each of the two techniques  is applicable to different circumstances.</a:t>
            </a:r>
            <a:endParaRPr lang="en-CA" altLang="zh-CN" sz="3200"/>
          </a:p>
          <a:p>
            <a:pPr eaLnBrk="1" hangingPunct="1">
              <a:lnSpc>
                <a:spcPct val="90000"/>
              </a:lnSpc>
            </a:pPr>
            <a:r>
              <a:rPr lang="en-CA" altLang="zh-CN" sz="3200"/>
              <a:t>Error-correcting code</a:t>
            </a:r>
            <a:endParaRPr lang="en-CA" altLang="zh-CN" sz="3200"/>
          </a:p>
          <a:p>
            <a:pPr lvl="1" indent="-436245" eaLnBrk="1" hangingPunct="1">
              <a:lnSpc>
                <a:spcPct val="90000"/>
              </a:lnSpc>
            </a:pPr>
            <a:r>
              <a:rPr lang="en-CA" altLang="zh-CN" sz="2800"/>
              <a:t>The overhead is high but it reduces the need to resend frames.</a:t>
            </a:r>
            <a:endParaRPr lang="en-CA" altLang="zh-CN" sz="2800"/>
          </a:p>
          <a:p>
            <a:pPr lvl="1" indent="-436245" eaLnBrk="1" hangingPunct="1">
              <a:lnSpc>
                <a:spcPct val="90000"/>
              </a:lnSpc>
            </a:pPr>
            <a:r>
              <a:rPr lang="en-CA" altLang="zh-CN" sz="2800"/>
              <a:t>best suited for networks with high error (wireless).</a:t>
            </a:r>
            <a:endParaRPr lang="en-CA" altLang="zh-CN" sz="2800"/>
          </a:p>
          <a:p>
            <a:pPr eaLnBrk="1" hangingPunct="1">
              <a:lnSpc>
                <a:spcPct val="90000"/>
              </a:lnSpc>
            </a:pPr>
            <a:r>
              <a:rPr lang="en-CA" altLang="zh-CN" sz="3200"/>
              <a:t>Error-detecting code</a:t>
            </a:r>
            <a:endParaRPr lang="en-CA" altLang="zh-CN" sz="32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800"/>
              <a:t>suite for highly reliable channel, such as fiber</a:t>
            </a:r>
            <a:endParaRPr lang="en-US" altLang="zh-CN" sz="28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3000"/>
              <a:t>just retransmit when errors are found</a:t>
            </a:r>
            <a:endParaRPr lang="en-CA" altLang="zh-CN" sz="3000"/>
          </a:p>
        </p:txBody>
      </p:sp>
      <p:sp>
        <p:nvSpPr>
          <p:cNvPr id="30724" name="Line 4"/>
          <p:cNvSpPr/>
          <p:nvPr/>
        </p:nvSpPr>
        <p:spPr>
          <a:xfrm>
            <a:off x="1619250" y="2205038"/>
            <a:ext cx="4032250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25" name="Line 5"/>
          <p:cNvSpPr/>
          <p:nvPr/>
        </p:nvSpPr>
        <p:spPr>
          <a:xfrm>
            <a:off x="2411413" y="4076700"/>
            <a:ext cx="5113337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26" name="Line 6"/>
          <p:cNvSpPr/>
          <p:nvPr/>
        </p:nvSpPr>
        <p:spPr>
          <a:xfrm>
            <a:off x="1547813" y="5445125"/>
            <a:ext cx="6769100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500"/>
              <a:t>Presentation</a:t>
            </a:r>
            <a:endParaRPr lang="en-US" altLang="zh-CN" sz="3500"/>
          </a:p>
        </p:txBody>
      </p:sp>
      <p:sp>
        <p:nvSpPr>
          <p:cNvPr id="32770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US" altLang="zh-CN"/>
              <a:t>Error correction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 sz="2500"/>
              <a:t>Hamming encoding</a:t>
            </a:r>
            <a:endParaRPr lang="en-US" altLang="zh-CN" sz="2500"/>
          </a:p>
          <a:p>
            <a:pPr eaLnBrk="1" hangingPunct="1">
              <a:lnSpc>
                <a:spcPct val="110000"/>
              </a:lnSpc>
            </a:pPr>
            <a:endParaRPr lang="en-US" altLang="zh-CN" sz="2500"/>
          </a:p>
          <a:p>
            <a:pPr eaLnBrk="1" hangingPunct="1">
              <a:lnSpc>
                <a:spcPct val="110000"/>
              </a:lnSpc>
            </a:pPr>
            <a:endParaRPr lang="en-US" altLang="zh-CN" sz="2500"/>
          </a:p>
          <a:p>
            <a:pPr eaLnBrk="1" hangingPunct="1">
              <a:lnSpc>
                <a:spcPct val="110000"/>
              </a:lnSpc>
            </a:pPr>
            <a:r>
              <a:rPr lang="en-US" altLang="zh-CN" sz="2500"/>
              <a:t>detect d bits errors</a:t>
            </a:r>
            <a:endParaRPr lang="en-US" altLang="zh-CN" sz="2500"/>
          </a:p>
          <a:p>
            <a:pPr eaLnBrk="1" hangingPunct="1">
              <a:lnSpc>
                <a:spcPct val="110000"/>
              </a:lnSpc>
            </a:pPr>
            <a:r>
              <a:rPr lang="en-US" altLang="zh-CN" sz="2500"/>
              <a:t>correct d bits errors</a:t>
            </a:r>
            <a:endParaRPr lang="en-US" altLang="zh-CN" sz="2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Do exercise</a:t>
            </a:r>
            <a:r>
              <a:rPr lang="zh-CN" altLang="zh-CN" sz="2900"/>
              <a:t>（</a:t>
            </a:r>
            <a:r>
              <a:rPr lang="en-US" altLang="zh-CN" sz="2900"/>
              <a:t>1/2</a:t>
            </a:r>
            <a:r>
              <a:rPr lang="zh-CN" altLang="zh-CN" sz="2900"/>
              <a:t>）</a:t>
            </a:r>
            <a:endParaRPr lang="zh-CN" altLang="zh-CN" sz="2900"/>
          </a:p>
        </p:txBody>
      </p:sp>
      <p:sp>
        <p:nvSpPr>
          <p:cNvPr id="3379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66738" y="1268413"/>
            <a:ext cx="7343775" cy="1512887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>
                <a:schemeClr val="accent2"/>
              </a:buClr>
              <a:buSzTx/>
              <a:buFont typeface="Wingdings" panose="05000000000000000000" pitchFamily="2" charset="2"/>
              <a:defRPr sz="2800"/>
            </a:lvl1pPr>
            <a:lvl2pPr lvl="1">
              <a:buClr>
                <a:schemeClr val="accent2"/>
              </a:buClr>
              <a:buSzTx/>
              <a:buFont typeface="Wingdings" panose="05000000000000000000" pitchFamily="2" charset="2"/>
              <a:defRPr sz="2400"/>
            </a:lvl2pPr>
            <a:lvl3pPr lvl="2">
              <a:buClr>
                <a:schemeClr val="accent2"/>
              </a:buClr>
              <a:buSzTx/>
              <a:buFont typeface="Wingdings" panose="05000000000000000000" pitchFamily="2" charset="2"/>
              <a:defRPr sz="2000"/>
            </a:lvl3pPr>
            <a:lvl4pPr lvl="3">
              <a:buClr>
                <a:schemeClr val="accent2"/>
              </a:buClr>
              <a:buSzTx/>
              <a:buFont typeface="Wingdings" panose="05000000000000000000" pitchFamily="2" charset="2"/>
              <a:defRPr sz="1800"/>
            </a:lvl4pPr>
            <a:lvl5pPr lvl="4">
              <a:buClr>
                <a:schemeClr val="accent2"/>
              </a:buClr>
              <a:buSzTx/>
              <a:buFont typeface="Wingdings" panose="05000000000000000000" pitchFamily="2" charset="2"/>
              <a:defRPr sz="1800"/>
            </a:lvl5pPr>
          </a:lstStyle>
          <a:p>
            <a:pPr lvl="0" indent="-469900" eaLnBrk="1" hangingPunct="1">
              <a:lnSpc>
                <a:spcPct val="110000"/>
              </a:lnSpc>
            </a:pPr>
            <a:r>
              <a:rPr lang="en-US" altLang="zh-CN" sz="2600"/>
              <a:t>Original data: </a:t>
            </a:r>
            <a:r>
              <a:rPr lang="en-US" altLang="zh-CN" sz="2600" b="0"/>
              <a:t>10101111,even</a:t>
            </a:r>
            <a:r>
              <a:rPr lang="en-US" altLang="zh-CN" sz="2600"/>
              <a:t>-parity Hamming code, if hope to correct one single error,  What is the Hamming code for it?</a:t>
            </a:r>
            <a:endParaRPr lang="en-US" altLang="zh-CN" sz="2600"/>
          </a:p>
        </p:txBody>
      </p:sp>
      <p:sp>
        <p:nvSpPr>
          <p:cNvPr id="50180" name="Rectangle 4"/>
          <p:cNvSpPr/>
          <p:nvPr/>
        </p:nvSpPr>
        <p:spPr>
          <a:xfrm>
            <a:off x="539750" y="2565400"/>
            <a:ext cx="8604250" cy="3457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000">
                <a:latin typeface="Times New Roman" panose="02020603050405020304" pitchFamily="18" charset="0"/>
                <a:ea typeface="宋体" pitchFamily="2" charset="-122"/>
              </a:rPr>
              <a:t>Solution</a:t>
            </a:r>
            <a:r>
              <a:rPr lang="zh-CN" altLang="zh-CN" sz="3000">
                <a:latin typeface="Times New Roman" panose="02020603050405020304" pitchFamily="18" charset="0"/>
                <a:ea typeface="宋体" pitchFamily="2" charset="-122"/>
              </a:rPr>
              <a:t>：</a:t>
            </a:r>
            <a:r>
              <a:rPr lang="en-US" altLang="zh-CN" sz="3000">
                <a:latin typeface="Times New Roman" panose="02020603050405020304" pitchFamily="18" charset="0"/>
                <a:ea typeface="宋体" pitchFamily="2" charset="-122"/>
              </a:rPr>
              <a:t>m=8</a:t>
            </a:r>
            <a:r>
              <a:rPr lang="zh-CN" altLang="zh-CN" sz="3000"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  <a:ea typeface="宋体" pitchFamily="2" charset="-122"/>
              </a:rPr>
              <a:t>According                     </a:t>
            </a:r>
            <a:r>
              <a:rPr lang="zh-CN" altLang="zh-CN" sz="3000">
                <a:latin typeface="Times New Roman" panose="02020603050405020304" pitchFamily="18" charset="0"/>
                <a:ea typeface="宋体" pitchFamily="2" charset="-122"/>
              </a:rPr>
              <a:t>：</a:t>
            </a:r>
            <a:endParaRPr lang="zh-CN" altLang="zh-CN" sz="3000"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r=4</a:t>
            </a:r>
            <a:r>
              <a:rPr lang="zh-CN" altLang="zh-CN" sz="2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， </a:t>
            </a:r>
            <a:r>
              <a:rPr lang="en-US" altLang="zh-CN" sz="26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??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en-US" altLang="zh-CN" sz="26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?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010</a:t>
            </a:r>
            <a:r>
              <a:rPr lang="en-US" altLang="zh-CN" sz="26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?</a:t>
            </a:r>
            <a:r>
              <a:rPr lang="en-US" altLang="zh-CN" sz="2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1111</a:t>
            </a:r>
            <a:endParaRPr lang="en-US" altLang="zh-CN" sz="260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   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P1=B1⊕B3⊕B5⊕B7⊕B9⊕B11 =∑(0,1,0,0,1,1)=1 P2=B2⊕B3⊕B6⊕B7⊕B10⊕B11=∑(0,1,1,0,1,1)=0</a:t>
            </a:r>
            <a:b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</a:b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P3=B4⊕B5⊕B6⊕B7 ⊕B12 =∑(0,0,1,0,1)=0 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200" b="1">
                <a:latin typeface="Times New Roman" panose="02020603050405020304" pitchFamily="18" charset="0"/>
                <a:ea typeface="宋体" pitchFamily="2" charset="-122"/>
              </a:rPr>
              <a:t>             P4=B8⊕B9⊕B10⊕B11⊕B12 =∑(0,1,1,1,1)=0</a:t>
            </a:r>
            <a:endParaRPr lang="en-US" altLang="zh-CN" sz="2200" b="1">
              <a:latin typeface="Times New Roman" panose="02020603050405020304" pitchFamily="18" charset="0"/>
              <a:ea typeface="宋体" pitchFamily="2" charset="-122"/>
            </a:endParaRPr>
          </a:p>
          <a:p>
            <a: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200" b="1">
                <a:latin typeface="Times New Roman" panose="02020603050405020304" pitchFamily="18" charset="0"/>
                <a:ea typeface="宋体" pitchFamily="2" charset="-122"/>
              </a:rPr>
              <a:t>     So, Hamming code is: </a:t>
            </a:r>
            <a:r>
              <a:rPr lang="en-US" altLang="zh-CN" sz="30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10</a:t>
            </a:r>
            <a:r>
              <a:rPr lang="en-US" altLang="zh-CN" sz="300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en-US" altLang="zh-CN" sz="30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en-US" altLang="zh-CN" sz="3000">
                <a:latin typeface="Times New Roman" panose="02020603050405020304" pitchFamily="18" charset="0"/>
                <a:ea typeface="宋体" pitchFamily="2" charset="-122"/>
              </a:rPr>
              <a:t>010</a:t>
            </a:r>
            <a:r>
              <a:rPr lang="en-US" altLang="zh-CN" sz="300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</a:rPr>
              <a:t>0</a:t>
            </a:r>
            <a:r>
              <a:rPr lang="en-US" altLang="zh-CN" sz="3000">
                <a:latin typeface="Times New Roman" panose="02020603050405020304" pitchFamily="18" charset="0"/>
                <a:ea typeface="宋体" pitchFamily="2" charset="-122"/>
              </a:rPr>
              <a:t>1111</a:t>
            </a:r>
            <a:endParaRPr lang="en-US" altLang="zh-CN" sz="300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73732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24525" y="2708275"/>
          <a:ext cx="18526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29005" imgH="229235" progId="Equation.3">
                  <p:embed/>
                </p:oleObj>
              </mc:Choice>
              <mc:Fallback>
                <p:oleObj name="" r:id="rId1" imgW="929005" imgH="22923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24525" y="2708275"/>
                        <a:ext cx="1852613" cy="514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Main object of the chapter3 </a:t>
            </a:r>
            <a:endParaRPr lang="en-US" altLang="zh-CN" sz="2400"/>
          </a:p>
        </p:txBody>
      </p:sp>
      <p:sp>
        <p:nvSpPr>
          <p:cNvPr id="717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66738" y="1268413"/>
            <a:ext cx="8326437" cy="4751387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>
                <a:schemeClr val="accent2"/>
              </a:buClr>
              <a:buSzTx/>
              <a:buFont typeface="Wingdings" panose="05000000000000000000" pitchFamily="2" charset="2"/>
              <a:defRPr sz="2800"/>
            </a:lvl1pPr>
            <a:lvl2pPr lvl="1">
              <a:buClr>
                <a:schemeClr val="accent2"/>
              </a:buClr>
              <a:buSzTx/>
              <a:buFont typeface="Wingdings" panose="05000000000000000000" pitchFamily="2" charset="2"/>
              <a:defRPr sz="2400"/>
            </a:lvl2pPr>
            <a:lvl3pPr lvl="2">
              <a:buClr>
                <a:schemeClr val="accent2"/>
              </a:buClr>
              <a:buSzTx/>
              <a:buFont typeface="Wingdings" panose="05000000000000000000" pitchFamily="2" charset="2"/>
              <a:defRPr sz="2000"/>
            </a:lvl3pPr>
            <a:lvl4pPr lvl="3">
              <a:buClr>
                <a:schemeClr val="accent2"/>
              </a:buClr>
              <a:buSzTx/>
              <a:buFont typeface="Wingdings" panose="05000000000000000000" pitchFamily="2" charset="2"/>
              <a:defRPr sz="1800"/>
            </a:lvl4pPr>
            <a:lvl5pPr lvl="4">
              <a:buClr>
                <a:schemeClr val="accent2"/>
              </a:buClr>
              <a:buSzTx/>
              <a:buFont typeface="Wingdings" panose="05000000000000000000" pitchFamily="2" charset="2"/>
              <a:defRPr sz="1800"/>
            </a:lvl5pPr>
          </a:lstStyle>
          <a:p>
            <a:pPr lvl="0" indent="-469900" eaLnBrk="1" hangingPunct="1">
              <a:lnSpc>
                <a:spcPct val="110000"/>
              </a:lnSpc>
            </a:pPr>
            <a:r>
              <a:rPr lang="en-CA" altLang="zh-CN" sz="2600"/>
              <a:t>The DLL is responsible for taking the </a:t>
            </a:r>
            <a:r>
              <a:rPr lang="en-CA" altLang="zh-CN" sz="2600">
                <a:solidFill>
                  <a:srgbClr val="FF0000"/>
                </a:solidFill>
              </a:rPr>
              <a:t>packets</a:t>
            </a:r>
            <a:r>
              <a:rPr lang="en-CA" altLang="zh-CN" sz="2600"/>
              <a:t> of information that it receives from the Network Layer and putting them into </a:t>
            </a:r>
            <a:r>
              <a:rPr lang="en-CA" altLang="zh-CN" sz="2600">
                <a:solidFill>
                  <a:srgbClr val="FF0000"/>
                </a:solidFill>
              </a:rPr>
              <a:t>frames</a:t>
            </a:r>
            <a:r>
              <a:rPr lang="en-CA" altLang="zh-CN" sz="2600" b="0"/>
              <a:t> </a:t>
            </a:r>
            <a:r>
              <a:rPr lang="en-CA" altLang="zh-CN" sz="2600"/>
              <a:t>for transmission.</a:t>
            </a:r>
            <a:endParaRPr lang="en-CA" altLang="zh-CN" sz="2600"/>
          </a:p>
          <a:p>
            <a:pPr lvl="0" indent="-469900" eaLnBrk="1" hangingPunct="1">
              <a:lnSpc>
                <a:spcPct val="110000"/>
              </a:lnSpc>
            </a:pPr>
            <a:r>
              <a:rPr lang="en-CA" altLang="zh-CN" sz="2600"/>
              <a:t>Each frame holds the </a:t>
            </a:r>
            <a:r>
              <a:rPr lang="en-CA" altLang="zh-CN" sz="2600">
                <a:solidFill>
                  <a:srgbClr val="FF0000"/>
                </a:solidFill>
              </a:rPr>
              <a:t>payload</a:t>
            </a:r>
            <a:r>
              <a:rPr lang="en-CA" altLang="zh-CN" sz="2600"/>
              <a:t> plus a </a:t>
            </a:r>
            <a:r>
              <a:rPr lang="en-CA" altLang="zh-CN" sz="2600">
                <a:solidFill>
                  <a:srgbClr val="FF0000"/>
                </a:solidFill>
              </a:rPr>
              <a:t>header</a:t>
            </a:r>
            <a:r>
              <a:rPr lang="en-CA" altLang="zh-CN" sz="2600"/>
              <a:t> and a </a:t>
            </a:r>
            <a:r>
              <a:rPr lang="en-CA" altLang="zh-CN" sz="2600">
                <a:solidFill>
                  <a:srgbClr val="FF0000"/>
                </a:solidFill>
              </a:rPr>
              <a:t>trailer</a:t>
            </a:r>
            <a:r>
              <a:rPr lang="en-CA" altLang="zh-CN" sz="2600"/>
              <a:t> (overhead). </a:t>
            </a:r>
            <a:endParaRPr lang="en-CA" altLang="zh-CN" sz="2600"/>
          </a:p>
          <a:p>
            <a:pPr lvl="0" indent="-469900" eaLnBrk="1" hangingPunct="1">
              <a:lnSpc>
                <a:spcPct val="110000"/>
              </a:lnSpc>
            </a:pPr>
            <a:r>
              <a:rPr lang="en-CA" altLang="zh-CN" sz="2600"/>
              <a:t>It is the frames that are transmitted over the physical layer.</a:t>
            </a:r>
            <a:endParaRPr lang="en-US" altLang="zh-CN" sz="3000"/>
          </a:p>
          <a:p>
            <a:pPr lvl="0" indent="-469900" eaLnBrk="1" hangingPunct="1">
              <a:lnSpc>
                <a:spcPct val="130000"/>
              </a:lnSpc>
            </a:pPr>
            <a:r>
              <a:rPr lang="en-US" altLang="zh-CN" sz="3000"/>
              <a:t>Achieving reliable, efficient communication between two adjacent machines.</a:t>
            </a:r>
            <a:endParaRPr lang="en-US" altLang="zh-CN" sz="3000"/>
          </a:p>
        </p:txBody>
      </p:sp>
      <p:sp>
        <p:nvSpPr>
          <p:cNvPr id="6148" name="Line 9"/>
          <p:cNvSpPr/>
          <p:nvPr/>
        </p:nvSpPr>
        <p:spPr>
          <a:xfrm>
            <a:off x="1187450" y="4076700"/>
            <a:ext cx="2089150" cy="0"/>
          </a:xfrm>
          <a:prstGeom prst="line">
            <a:avLst/>
          </a:prstGeom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Line 10"/>
          <p:cNvSpPr/>
          <p:nvPr/>
        </p:nvSpPr>
        <p:spPr>
          <a:xfrm>
            <a:off x="2916238" y="5229225"/>
            <a:ext cx="5256212" cy="0"/>
          </a:xfrm>
          <a:prstGeom prst="line">
            <a:avLst/>
          </a:prstGeom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Do exercise</a:t>
            </a:r>
            <a:r>
              <a:rPr lang="zh-CN" altLang="zh-CN" sz="2900"/>
              <a:t>（</a:t>
            </a:r>
            <a:r>
              <a:rPr lang="en-US" altLang="zh-CN" sz="2900"/>
              <a:t>2/2</a:t>
            </a:r>
            <a:r>
              <a:rPr lang="zh-CN" altLang="zh-CN" sz="2900"/>
              <a:t>）</a:t>
            </a:r>
            <a:endParaRPr lang="zh-CN" altLang="zh-CN" sz="2900"/>
          </a:p>
        </p:txBody>
      </p:sp>
      <p:sp>
        <p:nvSpPr>
          <p:cNvPr id="34818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341438"/>
            <a:ext cx="7772400" cy="187166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200"/>
              <a:t>All conditions is as above, if receiver has received a codeword like</a:t>
            </a:r>
            <a:r>
              <a:rPr lang="zh-CN" altLang="zh-CN" sz="2200"/>
              <a:t>：</a:t>
            </a:r>
            <a:r>
              <a:rPr lang="en-US" altLang="zh-CN" sz="2200">
                <a:solidFill>
                  <a:srgbClr val="FF0000"/>
                </a:solidFill>
              </a:rPr>
              <a:t>1 0 0 1 1 0 0 0 1 1 0 0</a:t>
            </a:r>
            <a:r>
              <a:rPr lang="en-US" altLang="zh-CN" sz="2200"/>
              <a:t> (m=8,r=4</a:t>
            </a:r>
            <a:r>
              <a:rPr lang="zh-CN" altLang="zh-CN" sz="2200"/>
              <a:t>），</a:t>
            </a:r>
            <a:r>
              <a:rPr lang="en-US" altLang="zh-CN" sz="2200"/>
              <a:t>Question: Is the codeword is correct or not? What is the corresponding correct one if wrong?</a:t>
            </a:r>
            <a:endParaRPr lang="en-US" altLang="zh-CN" sz="2200"/>
          </a:p>
        </p:txBody>
      </p:sp>
      <p:sp>
        <p:nvSpPr>
          <p:cNvPr id="51204" name="Rectangle 4"/>
          <p:cNvSpPr/>
          <p:nvPr/>
        </p:nvSpPr>
        <p:spPr>
          <a:xfrm>
            <a:off x="684213" y="3068638"/>
            <a:ext cx="7772400" cy="2130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600" b="1">
                <a:latin typeface="Times New Roman" panose="02020603050405020304" pitchFamily="18" charset="0"/>
                <a:ea typeface="宋体" pitchFamily="2" charset="-122"/>
              </a:rPr>
              <a:t>Solution</a:t>
            </a:r>
            <a:r>
              <a:rPr lang="zh-CN" altLang="zh-CN" sz="2600" b="1">
                <a:latin typeface="Times New Roman" panose="02020603050405020304" pitchFamily="18" charset="0"/>
                <a:ea typeface="宋体" pitchFamily="2" charset="-122"/>
              </a:rPr>
              <a:t>：</a:t>
            </a:r>
            <a:endParaRPr lang="zh-CN" altLang="zh-CN" sz="2600" b="1"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      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P1=B1⊕B3⊕B5⊕B7⊕B9⊕B11 =∑(1,0,1,0,1,0)=1 P2=B2⊕B3⊕B6⊕B7⊕B10⊕B11=∑(0,0,0,0,1,0)=1</a:t>
            </a:r>
            <a:b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</a:b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P3=B4⊕B5⊕B6⊕B7 ⊕B12 =∑(1,1,0,0,0)=0              P4=B8⊕B9⊕B10⊕B11⊕B12 =∑(0,1,1,0,0)=0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So, Counter=</a:t>
            </a:r>
            <a:r>
              <a:rPr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1+2=3</a:t>
            </a:r>
            <a:r>
              <a:rPr lang="zh-CN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the 3rd bit is wrong, correct one is</a:t>
            </a:r>
            <a:r>
              <a:rPr lang="zh-CN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：</a:t>
            </a:r>
            <a:endParaRPr lang="zh-CN" altLang="zh-CN" sz="22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  <a:p>
            <a:pPr marL="908050" lvl="1" indent="-436245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1 0 </a:t>
            </a:r>
            <a:r>
              <a:rPr lang="en-US" altLang="zh-CN" sz="2200" b="1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rPr>
              <a:t>1 </a:t>
            </a:r>
            <a:r>
              <a:rPr lang="en-US" altLang="zh-CN" sz="2200" b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rPr>
              <a:t>1 1 0 0 0 1 1 0 0</a:t>
            </a:r>
            <a:endParaRPr lang="en-US" altLang="zh-CN" sz="2200" b="1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CA" altLang="zh-CN"/>
              <a:t>Error Detection </a:t>
            </a:r>
            <a:endParaRPr lang="en-US" altLang="zh-CN" sz="3000"/>
          </a:p>
        </p:txBody>
      </p:sp>
      <p:sp>
        <p:nvSpPr>
          <p:cNvPr id="35842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CA" altLang="zh-CN" sz="2800" b="0"/>
              <a:t>Error-detecting codes</a:t>
            </a:r>
            <a:r>
              <a:rPr lang="en-CA" altLang="zh-CN" sz="2800"/>
              <a:t> only include enough data to let the receiver determine whether the data is faulty.</a:t>
            </a:r>
            <a:endParaRPr lang="en-CA" altLang="zh-CN" sz="2800"/>
          </a:p>
          <a:p>
            <a:pPr eaLnBrk="1" hangingPunct="1"/>
            <a:r>
              <a:rPr lang="en-US" altLang="zh-CN" sz="2800"/>
              <a:t>If the error rate of physical link is much lower, error detection and retransmission is usually more efficient.</a:t>
            </a:r>
            <a:endParaRPr lang="en-US" altLang="zh-CN" sz="2800"/>
          </a:p>
          <a:p>
            <a:pPr lvl="1" indent="-436245" eaLnBrk="1" hangingPunct="1"/>
            <a:r>
              <a:rPr lang="en-US" altLang="zh-CN" sz="2300"/>
              <a:t>copper wire or fiber</a:t>
            </a:r>
            <a:endParaRPr lang="en-US" altLang="zh-CN" sz="2300"/>
          </a:p>
        </p:txBody>
      </p:sp>
      <p:sp>
        <p:nvSpPr>
          <p:cNvPr id="52228" name="Line 4"/>
          <p:cNvSpPr/>
          <p:nvPr/>
        </p:nvSpPr>
        <p:spPr>
          <a:xfrm>
            <a:off x="4284663" y="1844675"/>
            <a:ext cx="3671887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29" name="Line 5"/>
          <p:cNvSpPr/>
          <p:nvPr/>
        </p:nvSpPr>
        <p:spPr>
          <a:xfrm>
            <a:off x="1187450" y="4005263"/>
            <a:ext cx="6624638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/>
              <a:t>How efficient, an example </a:t>
            </a:r>
            <a:endParaRPr lang="en-US" altLang="zh-CN" sz="2400"/>
          </a:p>
        </p:txBody>
      </p:sp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600"/>
              <a:t>For comparison, consider a channel with error rate of 10</a:t>
            </a:r>
            <a:r>
              <a:rPr lang="en-US" altLang="zh-CN" sz="2600" baseline="30000"/>
              <a:t>-6</a:t>
            </a:r>
            <a:r>
              <a:rPr lang="en-US" altLang="zh-CN" sz="2600"/>
              <a:t> per bit. Let block size be 1000 bits. </a:t>
            </a:r>
            <a:endParaRPr lang="en-US" altLang="zh-CN" sz="2600"/>
          </a:p>
          <a:p>
            <a:pPr lvl="1" indent="-436245" eaLnBrk="1" hangingPunct="1"/>
            <a:r>
              <a:rPr lang="en-US" altLang="zh-CN" sz="2200"/>
              <a:t>To correct a single error (by Hamming code), </a:t>
            </a:r>
            <a:r>
              <a:rPr lang="en-US" altLang="zh-CN" sz="2200">
                <a:solidFill>
                  <a:srgbClr val="FF0000"/>
                </a:solidFill>
              </a:rPr>
              <a:t>10</a:t>
            </a:r>
            <a:r>
              <a:rPr lang="en-US" altLang="zh-CN" sz="2200"/>
              <a:t> check bits per block are needed. To transmit 1000 blocks, </a:t>
            </a:r>
            <a:r>
              <a:rPr lang="en-US" altLang="zh-CN" sz="2200">
                <a:solidFill>
                  <a:srgbClr val="FF0000"/>
                </a:solidFill>
              </a:rPr>
              <a:t>10,000</a:t>
            </a:r>
            <a:r>
              <a:rPr lang="en-US" altLang="zh-CN" sz="2200"/>
              <a:t> check bits (overhead) are required. 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To detect a single error, a single parity bit per block will suffice. To transmit 1000 blocks, only one extra  block (due to the error rate of 10-</a:t>
            </a:r>
            <a:r>
              <a:rPr lang="en-US" altLang="zh-CN" sz="2200" baseline="30000"/>
              <a:t>6</a:t>
            </a:r>
            <a:r>
              <a:rPr lang="en-US" altLang="zh-CN" sz="2200"/>
              <a:t> per bit) will have to be retransmitted, giving the overhead</a:t>
            </a:r>
            <a:r>
              <a:rPr lang="zh-CN" altLang="zh-CN" sz="2200"/>
              <a:t>（开销） </a:t>
            </a:r>
            <a:r>
              <a:rPr lang="en-US" altLang="zh-CN" sz="2200"/>
              <a:t>of only </a:t>
            </a:r>
            <a:r>
              <a:rPr lang="en-US" altLang="zh-CN" sz="2200">
                <a:solidFill>
                  <a:srgbClr val="FF0000"/>
                </a:solidFill>
              </a:rPr>
              <a:t>2001</a:t>
            </a:r>
            <a:r>
              <a:rPr lang="en-US" altLang="zh-CN" sz="2200"/>
              <a:t> (= 1000*1 + 1001) bits. </a:t>
            </a:r>
            <a:endParaRPr lang="en-US" altLang="zh-CN" sz="220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800"/>
              <a:t>Polynomial Code(</a:t>
            </a:r>
            <a:r>
              <a:rPr lang="zh-CN" altLang="zh-CN" sz="3800"/>
              <a:t>多项式编码</a:t>
            </a:r>
            <a:r>
              <a:rPr lang="en-US" altLang="zh-CN" sz="3800"/>
              <a:t>)</a:t>
            </a:r>
            <a:endParaRPr lang="en-US" altLang="zh-CN" sz="3800"/>
          </a:p>
        </p:txBody>
      </p:sp>
      <p:sp>
        <p:nvSpPr>
          <p:cNvPr id="37890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100"/>
              <a:t>Also known as a </a:t>
            </a:r>
            <a:r>
              <a:rPr lang="en-US" altLang="zh-CN" sz="2100">
                <a:solidFill>
                  <a:srgbClr val="FF0000"/>
                </a:solidFill>
              </a:rPr>
              <a:t>CRC</a:t>
            </a:r>
            <a:r>
              <a:rPr lang="en-US" altLang="zh-CN" sz="2100"/>
              <a:t> (</a:t>
            </a:r>
            <a:r>
              <a:rPr lang="en-US" altLang="zh-CN" sz="2100">
                <a:solidFill>
                  <a:srgbClr val="FF0000"/>
                </a:solidFill>
              </a:rPr>
              <a:t>Cyclic Redundancy Check</a:t>
            </a:r>
            <a:r>
              <a:rPr lang="zh-CN" altLang="zh-CN" sz="2100">
                <a:solidFill>
                  <a:srgbClr val="FF0000"/>
                </a:solidFill>
              </a:rPr>
              <a:t>，循环冗余校验码</a:t>
            </a:r>
            <a:r>
              <a:rPr lang="en-US" altLang="zh-CN" sz="2100"/>
              <a:t>). </a:t>
            </a:r>
            <a:endParaRPr lang="en-US" altLang="zh-CN" sz="2100"/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Based upon treating bit strings as representations of polynomials with coefficients of 0 and 1 </a:t>
            </a:r>
            <a:endParaRPr lang="en-US" altLang="zh-CN" sz="21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000"/>
              <a:t>Example: 110001</a:t>
            </a:r>
            <a:endParaRPr lang="en-US" altLang="zh-CN" sz="20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000"/>
              <a:t>five-degree six-term polynomial</a:t>
            </a:r>
            <a:r>
              <a:rPr lang="zh-CN" altLang="zh-CN" sz="2000"/>
              <a:t>（</a:t>
            </a:r>
            <a:r>
              <a:rPr lang="en-US" altLang="zh-CN" sz="2000"/>
              <a:t>6</a:t>
            </a:r>
            <a:r>
              <a:rPr lang="zh-CN" altLang="zh-CN" sz="2000"/>
              <a:t>项</a:t>
            </a:r>
            <a:r>
              <a:rPr lang="en-US" altLang="zh-CN" sz="2000"/>
              <a:t>5</a:t>
            </a:r>
            <a:r>
              <a:rPr lang="zh-CN" altLang="zh-CN" sz="2000"/>
              <a:t>阶多项式）</a:t>
            </a:r>
            <a:endParaRPr lang="zh-CN" altLang="zh-CN" sz="20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1*x</a:t>
            </a:r>
            <a:r>
              <a:rPr lang="en-US" altLang="zh-CN" sz="2000" baseline="30000">
                <a:solidFill>
                  <a:srgbClr val="FF0000"/>
                </a:solidFill>
              </a:rPr>
              <a:t>5</a:t>
            </a:r>
            <a:r>
              <a:rPr lang="en-US" altLang="zh-CN" sz="2000">
                <a:solidFill>
                  <a:srgbClr val="FF0000"/>
                </a:solidFill>
              </a:rPr>
              <a:t> + 1*x</a:t>
            </a:r>
            <a:r>
              <a:rPr lang="en-US" altLang="zh-CN" sz="2000" baseline="30000">
                <a:solidFill>
                  <a:srgbClr val="FF0000"/>
                </a:solidFill>
              </a:rPr>
              <a:t>4</a:t>
            </a:r>
            <a:r>
              <a:rPr lang="en-US" altLang="zh-CN" sz="2000">
                <a:solidFill>
                  <a:srgbClr val="FF0000"/>
                </a:solidFill>
              </a:rPr>
              <a:t>+0*x</a:t>
            </a:r>
            <a:r>
              <a:rPr lang="en-US" altLang="zh-CN" sz="2000" baseline="30000">
                <a:solidFill>
                  <a:srgbClr val="FF0000"/>
                </a:solidFill>
              </a:rPr>
              <a:t>3</a:t>
            </a:r>
            <a:r>
              <a:rPr lang="en-US" altLang="zh-CN" sz="2000">
                <a:solidFill>
                  <a:srgbClr val="FF0000"/>
                </a:solidFill>
              </a:rPr>
              <a:t>+0*x</a:t>
            </a:r>
            <a:r>
              <a:rPr lang="en-US" altLang="zh-CN" sz="2000" baseline="30000">
                <a:solidFill>
                  <a:srgbClr val="FF0000"/>
                </a:solidFill>
              </a:rPr>
              <a:t>2</a:t>
            </a:r>
            <a:r>
              <a:rPr lang="en-US" altLang="zh-CN" sz="2000">
                <a:solidFill>
                  <a:srgbClr val="FF0000"/>
                </a:solidFill>
              </a:rPr>
              <a:t>+0*x</a:t>
            </a:r>
            <a:r>
              <a:rPr lang="en-US" altLang="zh-CN" sz="2000" baseline="30000">
                <a:solidFill>
                  <a:srgbClr val="FF0000"/>
                </a:solidFill>
              </a:rPr>
              <a:t>1</a:t>
            </a:r>
            <a:r>
              <a:rPr lang="en-US" altLang="zh-CN" sz="2000">
                <a:solidFill>
                  <a:srgbClr val="FF0000"/>
                </a:solidFill>
              </a:rPr>
              <a:t>+1*x</a:t>
            </a:r>
            <a:r>
              <a:rPr lang="en-US" altLang="zh-CN" sz="2000" baseline="30000">
                <a:solidFill>
                  <a:srgbClr val="FF0000"/>
                </a:solidFill>
              </a:rPr>
              <a:t>0</a:t>
            </a:r>
            <a:r>
              <a:rPr lang="en-US" altLang="zh-CN" sz="2000">
                <a:solidFill>
                  <a:srgbClr val="FF0000"/>
                </a:solidFill>
              </a:rPr>
              <a:t>=x</a:t>
            </a:r>
            <a:r>
              <a:rPr lang="en-US" altLang="zh-CN" sz="2000" baseline="30000">
                <a:solidFill>
                  <a:srgbClr val="FF0000"/>
                </a:solidFill>
              </a:rPr>
              <a:t>5</a:t>
            </a:r>
            <a:r>
              <a:rPr lang="en-US" altLang="zh-CN" sz="2000">
                <a:solidFill>
                  <a:srgbClr val="FF0000"/>
                </a:solidFill>
              </a:rPr>
              <a:t>+x</a:t>
            </a:r>
            <a:r>
              <a:rPr lang="en-US" altLang="zh-CN" sz="2000" baseline="30000">
                <a:solidFill>
                  <a:srgbClr val="FF0000"/>
                </a:solidFill>
              </a:rPr>
              <a:t>4</a:t>
            </a:r>
            <a:r>
              <a:rPr lang="en-US" altLang="zh-CN" sz="2000">
                <a:solidFill>
                  <a:srgbClr val="FF0000"/>
                </a:solidFill>
              </a:rPr>
              <a:t>+1</a:t>
            </a:r>
            <a:endParaRPr lang="en-US" altLang="zh-CN" sz="20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Polynomial arithmetic is done modulo 2. Both addition and subtraction are identical to EXCLUSIVE OR</a:t>
            </a:r>
            <a:r>
              <a:rPr lang="zh-CN" altLang="zh-CN" sz="2100"/>
              <a:t>（等同于异或）</a:t>
            </a:r>
            <a:r>
              <a:rPr lang="en-US" altLang="zh-CN" sz="2100"/>
              <a:t>: </a:t>
            </a:r>
            <a:endParaRPr lang="en-US" altLang="zh-CN" sz="2100"/>
          </a:p>
          <a:p>
            <a:pPr lvl="2" indent="-394970" eaLnBrk="1" hangingPunct="1">
              <a:lnSpc>
                <a:spcPct val="90000"/>
              </a:lnSpc>
            </a:pPr>
            <a:r>
              <a:rPr lang="en-US" altLang="zh-CN" sz="1800"/>
              <a:t>         10011011                    01010101 </a:t>
            </a:r>
            <a:endParaRPr lang="en-US" altLang="zh-CN" sz="1800"/>
          </a:p>
          <a:p>
            <a:pPr lvl="2" indent="-394970" eaLnBrk="1" hangingPunct="1">
              <a:lnSpc>
                <a:spcPct val="90000"/>
              </a:lnSpc>
            </a:pPr>
            <a:r>
              <a:rPr lang="en-US" altLang="zh-CN" sz="1800"/>
              <a:t>      + 11001010                 - 10101111 </a:t>
            </a:r>
            <a:endParaRPr lang="en-US" altLang="zh-CN" sz="1800"/>
          </a:p>
          <a:p>
            <a:pPr lvl="2" indent="-394970" eaLnBrk="1" hangingPunct="1">
              <a:lnSpc>
                <a:spcPct val="90000"/>
              </a:lnSpc>
            </a:pPr>
            <a:r>
              <a:rPr lang="en-US" altLang="zh-CN" sz="1800"/>
              <a:t>      ---------------               ---------------  </a:t>
            </a:r>
            <a:endParaRPr lang="en-US" altLang="zh-CN" sz="1800"/>
          </a:p>
          <a:p>
            <a:pPr lvl="2" indent="-394970" eaLnBrk="1" hangingPunct="1">
              <a:lnSpc>
                <a:spcPct val="90000"/>
              </a:lnSpc>
            </a:pPr>
            <a:r>
              <a:rPr lang="en-US" altLang="zh-CN" sz="1800"/>
              <a:t>          01010001                  11111010</a:t>
            </a:r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/>
          <p:nvPr/>
        </p:nvSpPr>
        <p:spPr>
          <a:xfrm>
            <a:off x="1116013" y="1412875"/>
            <a:ext cx="7164387" cy="4968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u"/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Modulo 2 addition &amp; substraction:  XOR logic</a:t>
            </a:r>
            <a:endParaRPr lang="en-US" altLang="zh-CN" sz="2000" b="1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                                0⊕0=0; 0⊕1=1; </a:t>
            </a:r>
            <a:endParaRPr lang="en-US" altLang="zh-CN" sz="2000" b="1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                                1⊕0=1; 1⊕1=0.</a:t>
            </a:r>
            <a:endParaRPr lang="en-US" altLang="zh-CN" sz="2000" b="1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endParaRPr lang="en-US" altLang="zh-CN" sz="2000" b="1">
              <a:latin typeface="Times New Roman" panose="02020603050405020304" pitchFamily="18" charset="0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Char char="–"/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Modulo 2 mltiplication:                     --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</a:rPr>
              <a:t>Modulo 2 division</a:t>
            </a: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:</a:t>
            </a:r>
            <a:r>
              <a:rPr lang="en-US" altLang="zh-CN" sz="1600" b="1">
                <a:latin typeface="Times New Roman" panose="02020603050405020304" pitchFamily="18" charset="0"/>
                <a:ea typeface="宋体" pitchFamily="2" charset="-122"/>
              </a:rPr>
              <a:t>   </a:t>
            </a:r>
            <a:endParaRPr lang="en-US" altLang="zh-CN" sz="1600" b="1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1600" b="1">
                <a:latin typeface="Times New Roman" panose="02020603050405020304" pitchFamily="18" charset="0"/>
                <a:ea typeface="宋体" pitchFamily="2" charset="-122"/>
              </a:rPr>
              <a:t>                                                                   </a:t>
            </a:r>
            <a:endParaRPr lang="en-US" altLang="zh-CN" sz="1600" b="1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            1 0 1 0                                            1 0 1/ 1 0 0 0 0</a:t>
            </a:r>
            <a:endParaRPr lang="en-US" altLang="zh-CN" sz="2000" b="1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      ×     </a:t>
            </a:r>
            <a:r>
              <a:rPr lang="en-US" altLang="zh-CN" sz="2000" b="1" u="sng">
                <a:latin typeface="Times New Roman" panose="02020603050405020304" pitchFamily="18" charset="0"/>
                <a:ea typeface="宋体" pitchFamily="2" charset="-122"/>
              </a:rPr>
              <a:t>1 0 1</a:t>
            </a: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                                                      </a:t>
            </a:r>
            <a:r>
              <a:rPr lang="en-US" altLang="zh-CN" sz="2000" b="1" u="sng">
                <a:latin typeface="Times New Roman" panose="02020603050405020304" pitchFamily="18" charset="0"/>
                <a:ea typeface="宋体" pitchFamily="2" charset="-122"/>
              </a:rPr>
              <a:t>1 0 1</a:t>
            </a:r>
            <a:endParaRPr lang="en-US" altLang="zh-CN" sz="2000" b="1" u="sng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            1 0 1 0                                                         0 1 0 </a:t>
            </a:r>
            <a:endParaRPr lang="en-US" altLang="zh-CN" sz="2000" b="1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         0 0 0 0                                                            </a:t>
            </a:r>
            <a:r>
              <a:rPr lang="en-US" altLang="zh-CN" sz="2000" b="1" u="sng">
                <a:latin typeface="Times New Roman" panose="02020603050405020304" pitchFamily="18" charset="0"/>
                <a:ea typeface="宋体" pitchFamily="2" charset="-122"/>
              </a:rPr>
              <a:t>0 0 0</a:t>
            </a:r>
            <a:endParaRPr lang="en-US" altLang="zh-CN" sz="2000" b="1" u="sng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      </a:t>
            </a:r>
            <a:r>
              <a:rPr lang="en-US" altLang="zh-CN" sz="2000" b="1" u="sng">
                <a:latin typeface="Times New Roman" panose="02020603050405020304" pitchFamily="18" charset="0"/>
                <a:ea typeface="宋体" pitchFamily="2" charset="-122"/>
              </a:rPr>
              <a:t>1 0 1 0</a:t>
            </a: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                                                                   1 0 0</a:t>
            </a:r>
            <a:endParaRPr lang="en-US" altLang="zh-CN" sz="2000" b="1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      1 0 0 0 1 0                                                             </a:t>
            </a:r>
            <a:r>
              <a:rPr lang="en-US" altLang="zh-CN" sz="2000" b="1" u="sng">
                <a:latin typeface="Times New Roman" panose="02020603050405020304" pitchFamily="18" charset="0"/>
                <a:ea typeface="宋体" pitchFamily="2" charset="-122"/>
              </a:rPr>
              <a:t>1 0 1</a:t>
            </a:r>
            <a:endParaRPr lang="en-US" altLang="zh-CN" sz="2000" b="1" u="sng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                                                                                       0 1</a:t>
            </a:r>
            <a:endParaRPr lang="en-US" altLang="zh-CN" sz="20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8914" name="Text Box 3"/>
          <p:cNvSpPr txBox="1"/>
          <p:nvPr/>
        </p:nvSpPr>
        <p:spPr>
          <a:xfrm>
            <a:off x="6804025" y="3284538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itchFamily="2" charset="-122"/>
              </a:rPr>
              <a:t>1 0 1</a:t>
            </a:r>
            <a:endParaRPr lang="en-US" altLang="zh-CN" sz="2000" b="1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8915" name="Line 4"/>
          <p:cNvSpPr/>
          <p:nvPr/>
        </p:nvSpPr>
        <p:spPr>
          <a:xfrm flipV="1">
            <a:off x="6502400" y="3644900"/>
            <a:ext cx="10795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16" name="Text Box 5"/>
          <p:cNvSpPr txBox="1"/>
          <p:nvPr/>
        </p:nvSpPr>
        <p:spPr>
          <a:xfrm>
            <a:off x="611188" y="404813"/>
            <a:ext cx="78486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eaLnBrk="0" hangingPunct="0"/>
            <a:r>
              <a:rPr lang="en-US" altLang="zh-CN" sz="40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rPr>
              <a:t>What is modulo 2</a:t>
            </a:r>
            <a:r>
              <a:rPr lang="zh-CN" altLang="zh-CN" sz="4000">
                <a:solidFill>
                  <a:schemeClr val="tx2"/>
                </a:solidFill>
                <a:latin typeface="Tahoma" panose="020B0604030504040204" pitchFamily="34" charset="0"/>
                <a:ea typeface="宋体" pitchFamily="2" charset="-122"/>
              </a:rPr>
              <a:t>？</a:t>
            </a:r>
            <a:endParaRPr lang="zh-CN" altLang="zh-CN" sz="4000">
              <a:solidFill>
                <a:schemeClr val="tx2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Polynomial Code (cont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d)</a:t>
            </a:r>
            <a:endParaRPr lang="en-US" altLang="zh-CN"/>
          </a:p>
        </p:txBody>
      </p:sp>
      <p:sp>
        <p:nvSpPr>
          <p:cNvPr id="39938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/>
              <a:t>The basic idea of the CRC method: </a:t>
            </a:r>
            <a:endParaRPr lang="en-US" altLang="zh-CN" sz="2400"/>
          </a:p>
          <a:p>
            <a:pPr lvl="1" indent="-436245" eaLnBrk="1" hangingPunct="1"/>
            <a:r>
              <a:rPr lang="en-US" altLang="zh-CN" sz="2400"/>
              <a:t>The sender and receiver agree upon a </a:t>
            </a:r>
            <a:r>
              <a:rPr lang="en-US" altLang="zh-CN" sz="2400">
                <a:solidFill>
                  <a:srgbClr val="FF0000"/>
                </a:solidFill>
              </a:rPr>
              <a:t>generator polynomial</a:t>
            </a:r>
            <a:r>
              <a:rPr lang="zh-CN" altLang="zh-CN" sz="2400">
                <a:solidFill>
                  <a:srgbClr val="FF0000"/>
                </a:solidFill>
              </a:rPr>
              <a:t>（生成多项式）</a:t>
            </a:r>
            <a:r>
              <a:rPr lang="en-US" altLang="zh-CN" sz="2400"/>
              <a:t>, G(x), in advance. </a:t>
            </a:r>
            <a:endParaRPr lang="en-US" altLang="zh-CN" sz="2400"/>
          </a:p>
          <a:p>
            <a:pPr lvl="1" indent="-436245" eaLnBrk="1" hangingPunct="1"/>
            <a:r>
              <a:rPr lang="en-US" altLang="zh-CN" sz="2400"/>
              <a:t>The sender appends a </a:t>
            </a:r>
            <a:r>
              <a:rPr lang="en-US" altLang="zh-CN" sz="2400">
                <a:solidFill>
                  <a:srgbClr val="FF0000"/>
                </a:solidFill>
              </a:rPr>
              <a:t>checksum</a:t>
            </a:r>
            <a:r>
              <a:rPr lang="en-US" altLang="zh-CN" sz="2400"/>
              <a:t> to the end of the frame in such a way that the polynomial represented by the checksummed frame is divisible by G(x). </a:t>
            </a:r>
            <a:endParaRPr lang="en-US" altLang="zh-CN" sz="2400"/>
          </a:p>
          <a:p>
            <a:pPr lvl="1" indent="-436245" eaLnBrk="1" hangingPunct="1"/>
            <a:r>
              <a:rPr lang="en-US" altLang="zh-CN" sz="2400"/>
              <a:t>When the receiver gets the frame, it tries dividing it by the same G(x). If there is a remainder, there must have been an error and a retransmission will be requested. </a:t>
            </a:r>
            <a:endParaRPr lang="en-US" altLang="zh-CN" sz="2400"/>
          </a:p>
        </p:txBody>
      </p:sp>
      <p:sp>
        <p:nvSpPr>
          <p:cNvPr id="56324" name="Line 4"/>
          <p:cNvSpPr/>
          <p:nvPr/>
        </p:nvSpPr>
        <p:spPr>
          <a:xfrm>
            <a:off x="3779838" y="5084763"/>
            <a:ext cx="4608512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25" name="Line 5"/>
          <p:cNvSpPr/>
          <p:nvPr/>
        </p:nvSpPr>
        <p:spPr>
          <a:xfrm>
            <a:off x="1547813" y="5516563"/>
            <a:ext cx="2447925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400"/>
              <a:t>Algorithm For Computing Checksum </a:t>
            </a:r>
            <a:endParaRPr lang="en-US" altLang="zh-CN" sz="2000"/>
          </a:p>
        </p:txBody>
      </p:sp>
      <p:sp>
        <p:nvSpPr>
          <p:cNvPr id="40962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/>
              <a:t>Let </a:t>
            </a:r>
            <a:r>
              <a:rPr lang="en-US" altLang="zh-CN" sz="2800">
                <a:solidFill>
                  <a:srgbClr val="FF0000"/>
                </a:solidFill>
              </a:rPr>
              <a:t>r </a:t>
            </a:r>
            <a:r>
              <a:rPr lang="en-US" altLang="zh-CN" sz="2800"/>
              <a:t>be the degree of G(x). Append </a:t>
            </a:r>
            <a:r>
              <a:rPr lang="en-US" altLang="zh-CN" sz="2800">
                <a:solidFill>
                  <a:srgbClr val="FF0000"/>
                </a:solidFill>
              </a:rPr>
              <a:t>r</a:t>
            </a:r>
            <a:r>
              <a:rPr lang="en-US" altLang="zh-CN" sz="2800"/>
              <a:t> zero bits to the low-order end of the frame so it now contains </a:t>
            </a:r>
            <a:r>
              <a:rPr lang="en-US" altLang="zh-CN" sz="2800">
                <a:solidFill>
                  <a:srgbClr val="FF0000"/>
                </a:solidFill>
              </a:rPr>
              <a:t>m + r</a:t>
            </a:r>
            <a:r>
              <a:rPr lang="en-US" altLang="zh-CN" sz="2800"/>
              <a:t> bits and corresponds to the polynomial </a:t>
            </a:r>
            <a:r>
              <a:rPr lang="en-US" altLang="zh-CN" sz="2800">
                <a:solidFill>
                  <a:srgbClr val="FF0000"/>
                </a:solidFill>
              </a:rPr>
              <a:t>x</a:t>
            </a:r>
            <a:r>
              <a:rPr lang="en-US" altLang="zh-CN" sz="2800" baseline="30000">
                <a:solidFill>
                  <a:srgbClr val="FF0000"/>
                </a:solidFill>
              </a:rPr>
              <a:t>r</a:t>
            </a:r>
            <a:r>
              <a:rPr lang="en-US" altLang="zh-CN" sz="2800">
                <a:solidFill>
                  <a:srgbClr val="FF0000"/>
                </a:solidFill>
              </a:rPr>
              <a:t>M(x)</a:t>
            </a:r>
            <a:r>
              <a:rPr lang="en-US" altLang="zh-CN" sz="2800"/>
              <a:t>.</a:t>
            </a:r>
            <a:endParaRPr lang="en-US" altLang="zh-CN" sz="280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/>
              <a:t>Divide the bit string corresponding to </a:t>
            </a:r>
            <a:r>
              <a:rPr lang="en-US" altLang="zh-CN" sz="2800">
                <a:solidFill>
                  <a:srgbClr val="FF0000"/>
                </a:solidFill>
              </a:rPr>
              <a:t>G(x)</a:t>
            </a:r>
            <a:r>
              <a:rPr lang="en-US" altLang="zh-CN" sz="2800"/>
              <a:t> into the bit string corresponding to </a:t>
            </a:r>
            <a:r>
              <a:rPr lang="en-US" altLang="zh-CN" sz="2800">
                <a:solidFill>
                  <a:srgbClr val="FF0000"/>
                </a:solidFill>
              </a:rPr>
              <a:t>x</a:t>
            </a:r>
            <a:r>
              <a:rPr lang="en-US" altLang="zh-CN" sz="2800" baseline="30000">
                <a:solidFill>
                  <a:srgbClr val="FF0000"/>
                </a:solidFill>
              </a:rPr>
              <a:t>r</a:t>
            </a:r>
            <a:r>
              <a:rPr lang="en-US" altLang="zh-CN" sz="2800">
                <a:solidFill>
                  <a:srgbClr val="FF0000"/>
                </a:solidFill>
              </a:rPr>
              <a:t>M(x)</a:t>
            </a:r>
            <a:r>
              <a:rPr lang="en-US" altLang="zh-CN" sz="2800"/>
              <a:t>, using modulo 2 division.</a:t>
            </a:r>
            <a:endParaRPr lang="en-US" altLang="zh-CN" sz="280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/>
              <a:t>Subtract the remainder (which is always </a:t>
            </a:r>
            <a:r>
              <a:rPr lang="en-US" altLang="zh-CN" sz="2800">
                <a:solidFill>
                  <a:srgbClr val="FF0000"/>
                </a:solidFill>
              </a:rPr>
              <a:t>r</a:t>
            </a:r>
            <a:r>
              <a:rPr lang="en-US" altLang="zh-CN" sz="2800"/>
              <a:t> or fewer bits) from the bit string corresponding to </a:t>
            </a:r>
            <a:r>
              <a:rPr lang="en-US" altLang="zh-CN" sz="2800">
                <a:solidFill>
                  <a:srgbClr val="FF0000"/>
                </a:solidFill>
              </a:rPr>
              <a:t>x</a:t>
            </a:r>
            <a:r>
              <a:rPr lang="en-US" altLang="zh-CN" sz="2800" baseline="30000">
                <a:solidFill>
                  <a:srgbClr val="FF0000"/>
                </a:solidFill>
              </a:rPr>
              <a:t>r</a:t>
            </a:r>
            <a:r>
              <a:rPr lang="en-US" altLang="zh-CN" sz="2800">
                <a:solidFill>
                  <a:srgbClr val="FF0000"/>
                </a:solidFill>
              </a:rPr>
              <a:t>M(x)</a:t>
            </a:r>
            <a:r>
              <a:rPr lang="en-US" altLang="zh-CN" sz="2800"/>
              <a:t> using modulo 2 subtraction. The result is the checksummed frame to be transmitted. Call its polynomial </a:t>
            </a:r>
            <a:r>
              <a:rPr lang="en-US" altLang="zh-CN" sz="2800">
                <a:solidFill>
                  <a:srgbClr val="FF0000"/>
                </a:solidFill>
              </a:rPr>
              <a:t>T(x)</a:t>
            </a:r>
            <a:r>
              <a:rPr lang="en-US" altLang="zh-CN" sz="2800"/>
              <a:t>.</a:t>
            </a:r>
            <a:endParaRPr lang="en-US" altLang="zh-CN" sz="280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An example of CRC</a:t>
            </a:r>
            <a:endParaRPr lang="en-US" altLang="zh-CN"/>
          </a:p>
        </p:txBody>
      </p:sp>
      <p:sp>
        <p:nvSpPr>
          <p:cNvPr id="41986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341438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US" altLang="zh-CN"/>
              <a:t>Frame: 1101011011</a:t>
            </a:r>
            <a:r>
              <a:rPr lang="zh-CN" altLang="zh-CN"/>
              <a:t>（</a:t>
            </a:r>
            <a:r>
              <a:rPr lang="en-US" altLang="zh-CN"/>
              <a:t>m=10</a:t>
            </a:r>
            <a:r>
              <a:rPr lang="zh-CN" altLang="zh-CN"/>
              <a:t>） </a:t>
            </a:r>
            <a:endParaRPr lang="zh-CN" altLang="zh-CN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/>
              <a:t>   </a:t>
            </a:r>
            <a:r>
              <a:rPr lang="en-US" altLang="zh-CN"/>
              <a:t>M(x)= x</a:t>
            </a:r>
            <a:r>
              <a:rPr lang="en-US" altLang="zh-CN" baseline="30000"/>
              <a:t>9</a:t>
            </a:r>
            <a:r>
              <a:rPr lang="en-US" altLang="zh-CN"/>
              <a:t>+x</a:t>
            </a:r>
            <a:r>
              <a:rPr lang="en-US" altLang="zh-CN" baseline="30000"/>
              <a:t>8</a:t>
            </a:r>
            <a:r>
              <a:rPr lang="en-US" altLang="zh-CN"/>
              <a:t>+x</a:t>
            </a:r>
            <a:r>
              <a:rPr lang="en-US" altLang="zh-CN" baseline="30000"/>
              <a:t>6</a:t>
            </a:r>
            <a:r>
              <a:rPr lang="en-US" altLang="zh-CN"/>
              <a:t>+x</a:t>
            </a:r>
            <a:r>
              <a:rPr lang="en-US" altLang="zh-CN" baseline="30000"/>
              <a:t>4</a:t>
            </a:r>
            <a:r>
              <a:rPr lang="en-US" altLang="zh-CN"/>
              <a:t>+x</a:t>
            </a:r>
            <a:r>
              <a:rPr lang="en-US" altLang="zh-CN" baseline="30000"/>
              <a:t>3</a:t>
            </a:r>
            <a:r>
              <a:rPr lang="en-US" altLang="zh-CN"/>
              <a:t>+x+1 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G(x)=x</a:t>
            </a:r>
            <a:r>
              <a:rPr lang="en-US" altLang="zh-CN" baseline="30000"/>
              <a:t>4</a:t>
            </a:r>
            <a:r>
              <a:rPr lang="en-US" altLang="zh-CN"/>
              <a:t>+x+1 </a:t>
            </a:r>
            <a:r>
              <a:rPr lang="zh-CN" altLang="zh-CN"/>
              <a:t>（</a:t>
            </a:r>
            <a:r>
              <a:rPr lang="en-US" altLang="zh-CN"/>
              <a:t>r=4</a:t>
            </a:r>
            <a:r>
              <a:rPr lang="zh-CN" altLang="zh-CN"/>
              <a:t>阶）</a:t>
            </a:r>
            <a:endParaRPr lang="zh-CN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x</a:t>
            </a:r>
            <a:r>
              <a:rPr lang="en-US" altLang="zh-CN" baseline="30000"/>
              <a:t>4</a:t>
            </a:r>
            <a:r>
              <a:rPr lang="en-US" altLang="zh-CN"/>
              <a:t>M(x)  </a:t>
            </a:r>
            <a:r>
              <a:rPr lang="zh-CN" altLang="zh-CN" sz="1700"/>
              <a:t>（相当于在原码字后加</a:t>
            </a:r>
            <a:r>
              <a:rPr lang="en-US" altLang="zh-CN" sz="1700"/>
              <a:t>r</a:t>
            </a:r>
            <a:r>
              <a:rPr lang="zh-CN" altLang="zh-CN" sz="1700"/>
              <a:t>个</a:t>
            </a:r>
            <a:r>
              <a:rPr lang="en-US" altLang="zh-CN" sz="1700"/>
              <a:t>0</a:t>
            </a:r>
            <a:r>
              <a:rPr lang="zh-CN" altLang="zh-CN" sz="1700"/>
              <a:t>）</a:t>
            </a:r>
            <a:r>
              <a:rPr lang="en-US" altLang="zh-CN"/>
              <a:t>=x</a:t>
            </a:r>
            <a:r>
              <a:rPr lang="en-US" altLang="zh-CN" baseline="30000"/>
              <a:t>4</a:t>
            </a:r>
            <a:r>
              <a:rPr lang="en-US" altLang="zh-CN"/>
              <a:t>(x</a:t>
            </a:r>
            <a:r>
              <a:rPr lang="en-US" altLang="zh-CN" baseline="30000"/>
              <a:t>9</a:t>
            </a:r>
            <a:r>
              <a:rPr lang="en-US" altLang="zh-CN"/>
              <a:t>+x</a:t>
            </a:r>
            <a:r>
              <a:rPr lang="en-US" altLang="zh-CN" baseline="30000"/>
              <a:t>8</a:t>
            </a:r>
            <a:r>
              <a:rPr lang="en-US" altLang="zh-CN"/>
              <a:t>+x</a:t>
            </a:r>
            <a:r>
              <a:rPr lang="en-US" altLang="zh-CN" baseline="30000"/>
              <a:t>6</a:t>
            </a:r>
            <a:r>
              <a:rPr lang="en-US" altLang="zh-CN"/>
              <a:t>+x</a:t>
            </a:r>
            <a:r>
              <a:rPr lang="en-US" altLang="zh-CN" baseline="30000"/>
              <a:t>4</a:t>
            </a:r>
            <a:r>
              <a:rPr lang="en-US" altLang="zh-CN"/>
              <a:t>+x</a:t>
            </a:r>
            <a:r>
              <a:rPr lang="en-US" altLang="zh-CN" baseline="30000"/>
              <a:t>3</a:t>
            </a:r>
            <a:r>
              <a:rPr lang="en-US" altLang="zh-CN"/>
              <a:t>+x+1) =x</a:t>
            </a:r>
            <a:r>
              <a:rPr lang="en-US" altLang="zh-CN" baseline="30000"/>
              <a:t>13</a:t>
            </a:r>
            <a:r>
              <a:rPr lang="en-US" altLang="zh-CN"/>
              <a:t>+x</a:t>
            </a:r>
            <a:r>
              <a:rPr lang="en-US" altLang="zh-CN" baseline="30000"/>
              <a:t>12</a:t>
            </a:r>
            <a:r>
              <a:rPr lang="en-US" altLang="zh-CN"/>
              <a:t>+x</a:t>
            </a:r>
            <a:r>
              <a:rPr lang="en-US" altLang="zh-CN" baseline="30000"/>
              <a:t>10</a:t>
            </a:r>
            <a:r>
              <a:rPr lang="en-US" altLang="zh-CN"/>
              <a:t>+x</a:t>
            </a:r>
            <a:r>
              <a:rPr lang="en-US" altLang="zh-CN" baseline="30000"/>
              <a:t>8</a:t>
            </a:r>
            <a:r>
              <a:rPr lang="en-US" altLang="zh-CN"/>
              <a:t>+x</a:t>
            </a:r>
            <a:r>
              <a:rPr lang="en-US" altLang="zh-CN" baseline="30000"/>
              <a:t>7</a:t>
            </a:r>
            <a:r>
              <a:rPr lang="en-US" altLang="zh-CN"/>
              <a:t>+x</a:t>
            </a:r>
            <a:r>
              <a:rPr lang="en-US" altLang="zh-CN" baseline="30000"/>
              <a:t>5</a:t>
            </a:r>
            <a:r>
              <a:rPr lang="en-US" altLang="zh-CN"/>
              <a:t>+x</a:t>
            </a:r>
            <a:r>
              <a:rPr lang="en-US" altLang="zh-CN" baseline="30000"/>
              <a:t>4</a:t>
            </a:r>
            <a:r>
              <a:rPr lang="en-US" altLang="zh-CN"/>
              <a:t> 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x</a:t>
            </a:r>
            <a:r>
              <a:rPr lang="en-US" altLang="zh-CN" baseline="30000"/>
              <a:t>4</a:t>
            </a:r>
            <a:r>
              <a:rPr lang="en-US" altLang="zh-CN"/>
              <a:t>M(x)- reminder(x</a:t>
            </a:r>
            <a:r>
              <a:rPr lang="en-US" altLang="zh-CN" baseline="30000"/>
              <a:t>4</a:t>
            </a:r>
            <a:r>
              <a:rPr lang="en-US" altLang="zh-CN"/>
              <a:t>M(x)/ G(x))=?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An example of CRC</a:t>
            </a:r>
            <a:r>
              <a:rPr lang="zh-CN" altLang="zh-CN"/>
              <a:t>（</a:t>
            </a:r>
            <a:r>
              <a:rPr lang="en-US" altLang="zh-CN"/>
              <a:t>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</a:t>
            </a:r>
            <a:r>
              <a:rPr lang="zh-CN" altLang="zh-CN"/>
              <a:t>）</a:t>
            </a:r>
            <a:endParaRPr lang="zh-CN" altLang="zh-CN"/>
          </a:p>
        </p:txBody>
      </p:sp>
      <p:sp>
        <p:nvSpPr>
          <p:cNvPr id="43010" name="Rectangle 7"/>
          <p:cNvSpPr/>
          <p:nvPr/>
        </p:nvSpPr>
        <p:spPr>
          <a:xfrm>
            <a:off x="7524750" y="5876925"/>
            <a:ext cx="142875" cy="288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  <p:pic>
        <p:nvPicPr>
          <p:cNvPr id="43011" name="Picture 9" descr="3-08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331913" y="1268413"/>
            <a:ext cx="6911975" cy="4751387"/>
          </a:xfrm>
          <a:ln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Summary of this lecture</a:t>
            </a:r>
            <a:endParaRPr lang="en-US" altLang="zh-CN"/>
          </a:p>
        </p:txBody>
      </p:sp>
      <p:sp>
        <p:nvSpPr>
          <p:cNvPr id="44034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/>
              <a:t>Learn functions of DLL</a:t>
            </a:r>
            <a:endParaRPr lang="en-US" altLang="zh-CN"/>
          </a:p>
          <a:p>
            <a:pPr eaLnBrk="1" hangingPunct="1"/>
            <a:r>
              <a:rPr lang="en-US" altLang="zh-CN"/>
              <a:t>Learn  and Master framing method</a:t>
            </a:r>
            <a:endParaRPr lang="en-US" altLang="zh-CN"/>
          </a:p>
          <a:p>
            <a:pPr algn="just" eaLnBrk="1" hangingPunct="1"/>
            <a:r>
              <a:rPr lang="en-US" altLang="zh-CN"/>
              <a:t>Master error detection and correction methods</a:t>
            </a:r>
            <a:endParaRPr lang="en-US" altLang="zh-CN"/>
          </a:p>
          <a:p>
            <a:pPr lvl="1" indent="-436245" algn="just" eaLnBrk="1" hangingPunct="1"/>
            <a:r>
              <a:rPr lang="en-US" altLang="zh-CN"/>
              <a:t>Hamming code</a:t>
            </a:r>
            <a:r>
              <a:rPr lang="zh-CN" altLang="zh-CN"/>
              <a:t>海明码</a:t>
            </a:r>
            <a:endParaRPr lang="zh-CN" altLang="zh-CN"/>
          </a:p>
          <a:p>
            <a:pPr lvl="1" indent="-436245" eaLnBrk="1" hangingPunct="1"/>
            <a:r>
              <a:rPr lang="en-US" altLang="zh-CN"/>
              <a:t>Polynomial code(CRC)</a:t>
            </a:r>
            <a:endParaRPr lang="en-US" altLang="zh-CN"/>
          </a:p>
          <a:p>
            <a:pPr lvl="1" indent="-436245" eaLnBrk="1" hangingPunct="1"/>
            <a:endParaRPr lang="en-US" altLang="zh-CN" sz="2200"/>
          </a:p>
        </p:txBody>
      </p:sp>
      <p:pic>
        <p:nvPicPr>
          <p:cNvPr id="44035" name="Picture 4" descr="dw_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25" y="4581525"/>
            <a:ext cx="1728788" cy="1036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Main Functions of DLL </a:t>
            </a:r>
            <a:endParaRPr lang="en-US" altLang="zh-CN" sz="2500"/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CA" altLang="zh-CN"/>
              <a:t>Provide a well-defined </a:t>
            </a:r>
            <a:r>
              <a:rPr lang="en-US" altLang="zh-CN"/>
              <a:t>service </a:t>
            </a:r>
            <a:r>
              <a:rPr lang="en-CA" altLang="zh-CN"/>
              <a:t>interface to the network layer.</a:t>
            </a:r>
            <a:endParaRPr lang="en-CA" altLang="zh-CN"/>
          </a:p>
          <a:p>
            <a:pPr eaLnBrk="1" hangingPunct="1">
              <a:lnSpc>
                <a:spcPct val="90000"/>
              </a:lnSpc>
            </a:pPr>
            <a:r>
              <a:rPr lang="en-CA" altLang="zh-CN"/>
              <a:t>Deal with transmission errors.</a:t>
            </a:r>
            <a:endParaRPr lang="en-CA" altLang="zh-CN"/>
          </a:p>
          <a:p>
            <a:pPr eaLnBrk="1" hangingPunct="1">
              <a:lnSpc>
                <a:spcPct val="90000"/>
              </a:lnSpc>
            </a:pPr>
            <a:r>
              <a:rPr lang="en-CA" altLang="zh-CN"/>
              <a:t>Regulate the flow of data , so that slow receivers are not </a:t>
            </a:r>
            <a:r>
              <a:rPr lang="en-US" altLang="zh-CN"/>
              <a:t>swamped</a:t>
            </a:r>
            <a:r>
              <a:rPr lang="en-CA" altLang="zh-CN"/>
              <a:t>.</a:t>
            </a:r>
            <a:endParaRPr lang="en-US" altLang="zh-CN"/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2484438" y="3597275"/>
          <a:ext cx="3671887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952875" imgH="2714625" progId="Paint.Picture">
                  <p:embed/>
                </p:oleObj>
              </mc:Choice>
              <mc:Fallback>
                <p:oleObj name="" r:id="rId1" imgW="3952875" imgH="27146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3597275"/>
                        <a:ext cx="3671887" cy="2522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/>
          <p:cNvSpPr/>
          <p:nvPr/>
        </p:nvSpPr>
        <p:spPr>
          <a:xfrm>
            <a:off x="2124075" y="5373688"/>
            <a:ext cx="4392613" cy="31908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/>
            <a:endParaRPr lang="zh-CN" altLang="zh-CN"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 idx="4294967295"/>
          </p:nvPr>
        </p:nvSpPr>
        <p:spPr>
          <a:xfrm>
            <a:off x="574675" y="304800"/>
            <a:ext cx="8174038" cy="8207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000" b="1">
                <a:latin typeface="Times New Roman" panose="02020603050405020304" pitchFamily="18" charset="0"/>
              </a:rPr>
              <a:t>Relationship between packets and frames </a:t>
            </a:r>
            <a:endParaRPr lang="en-US" altLang="zh-CN" sz="2000"/>
          </a:p>
        </p:txBody>
      </p:sp>
      <p:pic>
        <p:nvPicPr>
          <p:cNvPr id="9218" name="Picture 7" descr="3-01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611188" y="1268413"/>
            <a:ext cx="5545137" cy="1851025"/>
          </a:xfrm>
          <a:ln/>
        </p:spPr>
      </p:pic>
      <p:pic>
        <p:nvPicPr>
          <p:cNvPr id="9219" name="Picture 8" descr="3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75" y="3213100"/>
            <a:ext cx="4895850" cy="2976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/>
              <a:t>Data Link Layer Design Issues</a:t>
            </a:r>
            <a:endParaRPr lang="en-CA" altLang="zh-CN"/>
          </a:p>
          <a:p>
            <a:pPr eaLnBrk="1" hangingPunct="1"/>
            <a:r>
              <a:rPr lang="en-CA" altLang="zh-CN"/>
              <a:t>Error Detection and Correction</a:t>
            </a:r>
            <a:endParaRPr lang="en-CA" altLang="zh-CN"/>
          </a:p>
          <a:p>
            <a:pPr eaLnBrk="1" hangingPunct="1"/>
            <a:r>
              <a:rPr lang="en-CA" altLang="zh-CN"/>
              <a:t>Elementary Data Link Protocols</a:t>
            </a:r>
            <a:endParaRPr lang="en-CA" altLang="zh-CN"/>
          </a:p>
          <a:p>
            <a:pPr eaLnBrk="1" hangingPunct="1"/>
            <a:r>
              <a:rPr lang="en-CA" altLang="zh-CN"/>
              <a:t>Sliding Window Protocols</a:t>
            </a:r>
            <a:endParaRPr lang="en-CA" altLang="zh-CN"/>
          </a:p>
          <a:p>
            <a:pPr eaLnBrk="1" hangingPunct="1"/>
            <a:r>
              <a:rPr lang="en-US" altLang="zh-CN"/>
              <a:t>Example Data Link Protocols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Contents of this lecture</a:t>
            </a:r>
            <a:endParaRPr lang="en-US" altLang="zh-CN"/>
          </a:p>
        </p:txBody>
      </p:sp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/>
              <a:t>Overview of data link layer</a:t>
            </a:r>
            <a:endParaRPr lang="en-US" altLang="zh-CN"/>
          </a:p>
          <a:p>
            <a:pPr eaLnBrk="1" hangingPunct="1"/>
            <a:r>
              <a:rPr lang="en-US" altLang="zh-CN"/>
              <a:t>Learn Framing methods</a:t>
            </a:r>
            <a:endParaRPr lang="en-US" altLang="zh-CN"/>
          </a:p>
          <a:p>
            <a:pPr algn="just" eaLnBrk="1" hangingPunct="1"/>
            <a:r>
              <a:rPr lang="en-US" altLang="zh-CN"/>
              <a:t>Learn error-detection and error-control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Hamming code</a:t>
            </a:r>
            <a:r>
              <a:rPr lang="zh-CN" altLang="zh-CN"/>
              <a:t>（海明码）</a:t>
            </a:r>
            <a:endParaRPr lang="zh-CN" altLang="zh-CN"/>
          </a:p>
          <a:p>
            <a:pPr lvl="1" indent="-436245" eaLnBrk="1" hangingPunct="1"/>
            <a:r>
              <a:rPr lang="en-US" altLang="zh-CN"/>
              <a:t>Cyclic Redundancy Check</a:t>
            </a:r>
            <a:r>
              <a:rPr lang="zh-CN" altLang="zh-CN"/>
              <a:t>（循环冗余码</a:t>
            </a:r>
            <a:r>
              <a:rPr lang="en-US" altLang="zh-CN"/>
              <a:t>CRC</a:t>
            </a:r>
            <a:r>
              <a:rPr lang="zh-CN" altLang="zh-CN"/>
              <a:t>）</a:t>
            </a:r>
            <a:endParaRPr lang="zh-CN" altLang="zh-CN"/>
          </a:p>
        </p:txBody>
      </p:sp>
      <p:pic>
        <p:nvPicPr>
          <p:cNvPr id="11267" name="Picture 1028" descr="ANI_0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475" y="4508500"/>
            <a:ext cx="1584325" cy="1584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Service provided by DLL</a:t>
            </a:r>
            <a:endParaRPr lang="en-US" altLang="zh-CN" sz="2200"/>
          </a:p>
        </p:txBody>
      </p:sp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CA" altLang="zh-CN" sz="2600"/>
              <a:t>The data link layer can offer many kinds of service.</a:t>
            </a:r>
            <a:endParaRPr lang="en-CA" altLang="zh-CN" sz="2600"/>
          </a:p>
          <a:p>
            <a:pPr eaLnBrk="1" hangingPunct="1">
              <a:lnSpc>
                <a:spcPct val="110000"/>
              </a:lnSpc>
            </a:pPr>
            <a:r>
              <a:rPr lang="en-CA" altLang="zh-CN" sz="2600"/>
              <a:t>The actual offered services can vary from system to system. </a:t>
            </a:r>
            <a:endParaRPr lang="en-CA" altLang="zh-CN" sz="2600"/>
          </a:p>
          <a:p>
            <a:pPr eaLnBrk="1" hangingPunct="1">
              <a:lnSpc>
                <a:spcPct val="110000"/>
              </a:lnSpc>
            </a:pPr>
            <a:r>
              <a:rPr lang="en-CA" altLang="zh-CN" sz="2600"/>
              <a:t>Three common services:</a:t>
            </a:r>
            <a:endParaRPr lang="en-CA" altLang="zh-CN" sz="2600"/>
          </a:p>
          <a:p>
            <a:pPr lvl="1" indent="-436245" eaLnBrk="1" hangingPunct="1">
              <a:lnSpc>
                <a:spcPct val="110000"/>
              </a:lnSpc>
            </a:pPr>
            <a:r>
              <a:rPr lang="en-CA" altLang="zh-CN" sz="2200"/>
              <a:t>Unacknowledged connectionless service.</a:t>
            </a:r>
            <a:endParaRPr lang="en-CA" altLang="zh-CN" sz="2200"/>
          </a:p>
          <a:p>
            <a:pPr lvl="2" indent="-394970" eaLnBrk="1" hangingPunct="1">
              <a:lnSpc>
                <a:spcPct val="110000"/>
              </a:lnSpc>
            </a:pPr>
            <a:r>
              <a:rPr lang="zh-CN" altLang="zh-CN"/>
              <a:t>无确认的无连接服务</a:t>
            </a:r>
            <a:endParaRPr lang="zh-CN" altLang="zh-CN"/>
          </a:p>
          <a:p>
            <a:pPr lvl="1" indent="-436245" eaLnBrk="1" hangingPunct="1">
              <a:lnSpc>
                <a:spcPct val="110000"/>
              </a:lnSpc>
            </a:pPr>
            <a:r>
              <a:rPr lang="en-CA" altLang="zh-CN" sz="2200"/>
              <a:t>Acknowledged connectionless service.</a:t>
            </a:r>
            <a:endParaRPr lang="en-CA" altLang="zh-CN" sz="2200"/>
          </a:p>
          <a:p>
            <a:pPr lvl="2" indent="-394970" eaLnBrk="1" hangingPunct="1">
              <a:lnSpc>
                <a:spcPct val="110000"/>
              </a:lnSpc>
            </a:pPr>
            <a:r>
              <a:rPr lang="zh-CN" altLang="zh-CN" sz="2400"/>
              <a:t>有确认的无连接服务</a:t>
            </a:r>
            <a:endParaRPr lang="en-CA" altLang="zh-CN"/>
          </a:p>
          <a:p>
            <a:pPr lvl="1" indent="-436245" eaLnBrk="1" hangingPunct="1">
              <a:lnSpc>
                <a:spcPct val="110000"/>
              </a:lnSpc>
            </a:pPr>
            <a:r>
              <a:rPr lang="en-CA" altLang="zh-CN" sz="2200"/>
              <a:t>Acknowledged connection-oriented service.</a:t>
            </a:r>
            <a:endParaRPr lang="en-CA" altLang="zh-CN" sz="2200"/>
          </a:p>
          <a:p>
            <a:pPr lvl="2" indent="-394970" eaLnBrk="1" hangingPunct="1">
              <a:lnSpc>
                <a:spcPct val="110000"/>
              </a:lnSpc>
            </a:pPr>
            <a:r>
              <a:rPr lang="zh-CN" altLang="zh-CN" sz="2400"/>
              <a:t>有确认的面向连接服务</a:t>
            </a:r>
            <a:endParaRPr lang="zh-CN" altLang="zh-CN" sz="2100"/>
          </a:p>
        </p:txBody>
      </p:sp>
      <p:pic>
        <p:nvPicPr>
          <p:cNvPr id="12291" name="Picture 4" descr="ANI_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5825" y="4437063"/>
            <a:ext cx="952500" cy="95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>
          <a:xfrm>
            <a:off x="323850" y="304800"/>
            <a:ext cx="8820150" cy="8207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CA" altLang="zh-CN" sz="3400"/>
              <a:t>Unacknowledged connectionless service</a:t>
            </a:r>
            <a:r>
              <a:rPr lang="en-US" altLang="zh-CN" sz="2200"/>
              <a:t> </a:t>
            </a:r>
            <a:endParaRPr lang="en-US" altLang="zh-CN" sz="2000"/>
          </a:p>
        </p:txBody>
      </p:sp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US" altLang="zh-CN" sz="2600"/>
              <a:t>The source machine send independent frames to the destination machine, and there is no</a:t>
            </a:r>
            <a:r>
              <a:rPr lang="en-CA" altLang="zh-CN" sz="2600"/>
              <a:t> acknowledgement from the destination machine.</a:t>
            </a:r>
            <a:endParaRPr lang="en-CA" altLang="zh-CN" sz="2600"/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No logical connection is established beforehand or released afterward.</a:t>
            </a:r>
            <a:endParaRPr lang="en-CA" altLang="zh-CN" sz="2600"/>
          </a:p>
          <a:p>
            <a:pPr eaLnBrk="1" hangingPunct="1">
              <a:lnSpc>
                <a:spcPct val="110000"/>
              </a:lnSpc>
            </a:pPr>
            <a:r>
              <a:rPr lang="en-CA" altLang="zh-CN" sz="2600"/>
              <a:t>The DLL will make no attempt to detect the loss of or recover a lost frame.</a:t>
            </a:r>
            <a:endParaRPr lang="en-CA" altLang="zh-CN" sz="2600"/>
          </a:p>
          <a:p>
            <a:pPr eaLnBrk="1" hangingPunct="1">
              <a:lnSpc>
                <a:spcPct val="110000"/>
              </a:lnSpc>
            </a:pPr>
            <a:r>
              <a:rPr lang="en-CA" altLang="zh-CN" sz="2600"/>
              <a:t>This service is useful for low error rate networks and for real-time traffic where late data is worse than no data.</a:t>
            </a:r>
            <a:endParaRPr lang="en-US" altLang="zh-CN" sz="2600"/>
          </a:p>
        </p:txBody>
      </p:sp>
      <p:sp>
        <p:nvSpPr>
          <p:cNvPr id="12292" name="Freeform 5"/>
          <p:cNvSpPr/>
          <p:nvPr/>
        </p:nvSpPr>
        <p:spPr>
          <a:xfrm>
            <a:off x="179388" y="549275"/>
            <a:ext cx="3816350" cy="1079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578" h="582">
                <a:moveTo>
                  <a:pt x="408" y="265"/>
                </a:moveTo>
                <a:cubicBezTo>
                  <a:pt x="298" y="284"/>
                  <a:pt x="189" y="303"/>
                  <a:pt x="136" y="265"/>
                </a:cubicBezTo>
                <a:cubicBezTo>
                  <a:pt x="83" y="227"/>
                  <a:pt x="53" y="76"/>
                  <a:pt x="91" y="38"/>
                </a:cubicBezTo>
                <a:cubicBezTo>
                  <a:pt x="129" y="0"/>
                  <a:pt x="0" y="38"/>
                  <a:pt x="363" y="38"/>
                </a:cubicBezTo>
                <a:cubicBezTo>
                  <a:pt x="726" y="38"/>
                  <a:pt x="1958" y="0"/>
                  <a:pt x="2268" y="38"/>
                </a:cubicBezTo>
                <a:cubicBezTo>
                  <a:pt x="2578" y="76"/>
                  <a:pt x="2540" y="227"/>
                  <a:pt x="2223" y="265"/>
                </a:cubicBezTo>
                <a:cubicBezTo>
                  <a:pt x="1906" y="303"/>
                  <a:pt x="635" y="212"/>
                  <a:pt x="363" y="265"/>
                </a:cubicBezTo>
                <a:cubicBezTo>
                  <a:pt x="91" y="318"/>
                  <a:pt x="545" y="522"/>
                  <a:pt x="590" y="582"/>
                </a:cubicBezTo>
              </a:path>
            </a:pathLst>
          </a:custGeom>
          <a:noFill/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" name="Group 5"/>
          <p:cNvGrpSpPr/>
          <p:nvPr/>
        </p:nvGrpSpPr>
        <p:grpSpPr>
          <a:xfrm>
            <a:off x="587375" y="476250"/>
            <a:ext cx="6626225" cy="2665413"/>
            <a:chOff x="0" y="0"/>
            <a:chExt cx="4174" cy="1679"/>
          </a:xfrm>
        </p:grpSpPr>
        <p:sp>
          <p:nvSpPr>
            <p:cNvPr id="13317" name="Freeform 8"/>
            <p:cNvSpPr/>
            <p:nvPr/>
          </p:nvSpPr>
          <p:spPr>
            <a:xfrm>
              <a:off x="1875" y="0"/>
              <a:ext cx="2299" cy="385"/>
            </a:xfrm>
            <a:custGeom>
              <a:avLst/>
              <a:gdLst/>
              <a:ahLst/>
              <a:cxnLst>
                <a:cxn ang="0">
                  <a:pos x="325" y="355"/>
                </a:cxn>
                <a:cxn ang="0">
                  <a:pos x="189" y="355"/>
                </a:cxn>
                <a:cxn ang="0">
                  <a:pos x="144" y="174"/>
                </a:cxn>
                <a:cxn ang="0">
                  <a:pos x="280" y="83"/>
                </a:cxn>
                <a:cxn ang="0">
                  <a:pos x="1822" y="38"/>
                </a:cxn>
                <a:cxn ang="0">
                  <a:pos x="2049" y="310"/>
                </a:cxn>
                <a:cxn ang="0">
                  <a:pos x="325" y="355"/>
                </a:cxn>
              </a:cxnLst>
              <a:pathLst>
                <a:path w="2299" h="385">
                  <a:moveTo>
                    <a:pt x="325" y="355"/>
                  </a:moveTo>
                  <a:cubicBezTo>
                    <a:pt x="15" y="362"/>
                    <a:pt x="219" y="385"/>
                    <a:pt x="189" y="355"/>
                  </a:cubicBezTo>
                  <a:cubicBezTo>
                    <a:pt x="159" y="325"/>
                    <a:pt x="129" y="219"/>
                    <a:pt x="144" y="174"/>
                  </a:cubicBezTo>
                  <a:cubicBezTo>
                    <a:pt x="159" y="129"/>
                    <a:pt x="0" y="106"/>
                    <a:pt x="280" y="83"/>
                  </a:cubicBezTo>
                  <a:cubicBezTo>
                    <a:pt x="560" y="60"/>
                    <a:pt x="1527" y="0"/>
                    <a:pt x="1822" y="38"/>
                  </a:cubicBezTo>
                  <a:cubicBezTo>
                    <a:pt x="2117" y="76"/>
                    <a:pt x="2299" y="257"/>
                    <a:pt x="2049" y="310"/>
                  </a:cubicBezTo>
                  <a:cubicBezTo>
                    <a:pt x="1799" y="363"/>
                    <a:pt x="635" y="348"/>
                    <a:pt x="325" y="35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18" name="Freeform 9"/>
            <p:cNvSpPr/>
            <p:nvPr/>
          </p:nvSpPr>
          <p:spPr>
            <a:xfrm>
              <a:off x="0" y="363"/>
              <a:ext cx="2056" cy="1316"/>
            </a:xfrm>
            <a:custGeom>
              <a:avLst/>
              <a:gdLst/>
              <a:ahLst/>
              <a:cxnLst>
                <a:cxn ang="0">
                  <a:pos x="2056" y="0"/>
                </a:cxn>
                <a:cxn ang="0">
                  <a:pos x="287" y="1089"/>
                </a:cxn>
                <a:cxn ang="0">
                  <a:pos x="333" y="1316"/>
                </a:cxn>
              </a:cxnLst>
              <a:pathLst>
                <a:path w="2056" h="1316">
                  <a:moveTo>
                    <a:pt x="2056" y="0"/>
                  </a:moveTo>
                  <a:cubicBezTo>
                    <a:pt x="1315" y="435"/>
                    <a:pt x="574" y="870"/>
                    <a:pt x="287" y="1089"/>
                  </a:cubicBezTo>
                  <a:cubicBezTo>
                    <a:pt x="0" y="1308"/>
                    <a:pt x="325" y="1278"/>
                    <a:pt x="333" y="1316"/>
                  </a:cubicBez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296" name="Line 11"/>
          <p:cNvSpPr/>
          <p:nvPr/>
        </p:nvSpPr>
        <p:spPr>
          <a:xfrm>
            <a:off x="3995738" y="4076700"/>
            <a:ext cx="1943100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7" name="Line 12"/>
          <p:cNvSpPr/>
          <p:nvPr/>
        </p:nvSpPr>
        <p:spPr>
          <a:xfrm>
            <a:off x="4643438" y="5013325"/>
            <a:ext cx="1943100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8" name="Line 13"/>
          <p:cNvSpPr/>
          <p:nvPr/>
        </p:nvSpPr>
        <p:spPr>
          <a:xfrm>
            <a:off x="2339975" y="5445125"/>
            <a:ext cx="2087563" cy="0"/>
          </a:xfrm>
          <a:prstGeom prst="line">
            <a:avLst/>
          </a:prstGeom>
          <a:ln w="5715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Comic Sans MS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Comic Sans MS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11790</Words>
  <Application>WPS 演示</Application>
  <PresentationFormat>ȫʾ(4:3)</PresentationFormat>
  <Paragraphs>303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77" baseType="lpstr">
      <vt:lpstr>Arial</vt:lpstr>
      <vt:lpstr>宋体</vt:lpstr>
      <vt:lpstr>Wingdings</vt:lpstr>
      <vt:lpstr>方正书宋_GBK</vt:lpstr>
      <vt:lpstr>Tahoma</vt:lpstr>
      <vt:lpstr>汉仪书宋二KW</vt:lpstr>
      <vt:lpstr>Comic Sans MS</vt:lpstr>
      <vt:lpstr>Times New Roman</vt:lpstr>
      <vt:lpstr>Verdana</vt:lpstr>
      <vt:lpstr>微软雅黑</vt:lpstr>
      <vt:lpstr>汉仪旗黑</vt:lpstr>
      <vt:lpstr>汉仪旗黑KW</vt:lpstr>
      <vt:lpstr>宋体</vt:lpstr>
      <vt:lpstr>Arial Unicode MS</vt:lpstr>
      <vt:lpstr>Century Gothic</vt:lpstr>
      <vt:lpstr>苹方-简</vt:lpstr>
      <vt:lpstr>兰亭黑-简</vt:lpstr>
      <vt:lpstr>汉仪中黑KW</vt:lpstr>
      <vt:lpstr>华文楷体</vt:lpstr>
      <vt:lpstr>汉仪楷体简</vt:lpstr>
      <vt:lpstr>圆体-繁</vt:lpstr>
      <vt:lpstr>圆体-简</vt:lpstr>
      <vt:lpstr>华文黑体</vt:lpstr>
      <vt:lpstr>娃娃体-简</vt:lpstr>
      <vt:lpstr>Avenir</vt:lpstr>
      <vt:lpstr>Arial Narrow</vt:lpstr>
      <vt:lpstr>Arial Hebrew</vt:lpstr>
      <vt:lpstr>Athelas</vt:lpstr>
      <vt:lpstr>Arial Hebrew Scholar</vt:lpstr>
      <vt:lpstr>宋体-简</vt:lpstr>
      <vt:lpstr>华文宋体</vt:lpstr>
      <vt:lpstr>华文细黑</vt:lpstr>
      <vt:lpstr>黑体-简</vt:lpstr>
      <vt:lpstr>1_Profile</vt:lpstr>
      <vt:lpstr>2_Profile</vt:lpstr>
      <vt:lpstr>Paint.Picture</vt:lpstr>
      <vt:lpstr>Paint.Picture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http://www.udi.com.cn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õƬ 1</dc:title>
  <dc:creator>SHARP</dc:creator>
  <cp:lastModifiedBy>王better翔</cp:lastModifiedBy>
  <cp:revision>514</cp:revision>
  <dcterms:created xsi:type="dcterms:W3CDTF">2023-09-10T07:16:34Z</dcterms:created>
  <dcterms:modified xsi:type="dcterms:W3CDTF">2023-09-10T07:16:34Z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4634B199BC571D1F526DFD64B23D214E_43</vt:lpwstr>
  </property>
</Properties>
</file>