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9"/>
  </p:handoutMasterIdLst>
  <p:sldIdLst>
    <p:sldId id="349" r:id="rId3"/>
    <p:sldId id="313" r:id="rId4"/>
    <p:sldId id="265" r:id="rId5"/>
    <p:sldId id="262" r:id="rId6"/>
    <p:sldId id="276" r:id="rId7"/>
    <p:sldId id="302" r:id="rId8"/>
    <p:sldId id="308" r:id="rId9"/>
    <p:sldId id="309" r:id="rId11"/>
    <p:sldId id="314" r:id="rId12"/>
    <p:sldId id="304" r:id="rId13"/>
    <p:sldId id="310" r:id="rId14"/>
    <p:sldId id="325" r:id="rId15"/>
    <p:sldId id="305" r:id="rId16"/>
    <p:sldId id="274" r:id="rId17"/>
    <p:sldId id="316" r:id="rId18"/>
    <p:sldId id="317" r:id="rId19"/>
    <p:sldId id="282" r:id="rId20"/>
    <p:sldId id="318" r:id="rId21"/>
    <p:sldId id="320" r:id="rId22"/>
    <p:sldId id="291" r:id="rId23"/>
    <p:sldId id="280" r:id="rId24"/>
    <p:sldId id="319" r:id="rId25"/>
    <p:sldId id="284" r:id="rId26"/>
    <p:sldId id="285" r:id="rId27"/>
    <p:sldId id="287" r:id="rId28"/>
    <p:sldId id="300" r:id="rId29"/>
    <p:sldId id="307" r:id="rId30"/>
    <p:sldId id="322" r:id="rId31"/>
    <p:sldId id="294" r:id="rId32"/>
    <p:sldId id="321" r:id="rId33"/>
    <p:sldId id="299" r:id="rId34"/>
    <p:sldId id="289" r:id="rId35"/>
    <p:sldId id="323" r:id="rId36"/>
    <p:sldId id="324" r:id="rId37"/>
    <p:sldId id="260" r:id="rId38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Verdana" panose="020B060403050404020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53087-E8A1-3046-BA2B-5C9620950527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E3145B-5A4B-444B-AAFF-ACA7FBBD553E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2290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7890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ln/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 algn="r" defTabSz="990600"/>
            <a:r>
              <a:rPr lang="en-US" altLang="zh-CN" sz="1300">
                <a:latin typeface="Arial" panose="020B0604020202020204" pitchFamily="34" charset="0"/>
              </a:rPr>
              <a:t>*</a:t>
            </a:r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9048" tIns="49524" rIns="99048" bIns="49524" anchor="t" anchorCtr="0"/>
          <a:p>
            <a:pPr lvl="0" eaLnBrk="1" hangingPunct="1"/>
            <a:r>
              <a:rPr lang="zh-CN" altLang="en-US"/>
              <a:t>被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314299689"/>
              </a:cxn>
              <a:cxn ang="0">
                <a:pos x="0" y="1314299689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51" name="Picture 8" descr="CCNL-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2ED918-6F31-754B-8602-FBE9C699B94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268413"/>
            <a:ext cx="8001000" cy="4751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/>
          <p:nvPr/>
        </p:nvSpPr>
        <p:spPr>
          <a:xfrm>
            <a:off x="598488" y="1158875"/>
            <a:ext cx="795813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314299689"/>
              </a:cxn>
              <a:cxn ang="0">
                <a:pos x="0" y="1314299689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Verdana" panose="020B0604030504040204" charset="0"/>
                <a:ea typeface="宋体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39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18F0C8-4D4C-9141-B289-3B8316E8F0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charset="0"/>
              <a:ea typeface="宋体" pitchFamily="2" charset="-122"/>
              <a:cs typeface="+mn-cs"/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4284663" y="6302375"/>
            <a:ext cx="6858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F53B59-023F-214F-90EC-26575C930FAD}" type="slidenum"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  <a:sym typeface="+mn-ea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  <a:sym typeface="+mn-ea"/>
            </a:endParaRPr>
          </a:p>
        </p:txBody>
      </p:sp>
      <p:pic>
        <p:nvPicPr>
          <p:cNvPr id="1034" name="Picture 10" descr="CCNL-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9750" y="6308725"/>
            <a:ext cx="334645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6248400"/>
            <a:ext cx="19050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omic Sans MS" panose="030F070203030202020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omic Sans MS" panose="030F070203030202020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3" cy="2808288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王昊翔 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WANG  Haoxiang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Arial Hebrew" charset="0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Arial Hebrew" charset="0"/>
                <a:ea typeface="圆体-简" panose="02010600040101010101" charset="-122"/>
                <a:cs typeface="宋体" charset="0"/>
              </a:rPr>
              <a:t>hxwang@scut.edu.cn</a:t>
            </a:r>
            <a:endParaRPr kumimoji="0" lang="en-US" altLang="zh-CN" sz="24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      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endParaRPr kumimoji="0" lang="en-US" altLang="zh-CN" sz="24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6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School of Computer Science &amp; Engineering</a:t>
            </a:r>
            <a:endParaRPr kumimoji="0" lang="en-US" altLang="zh-CN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bg1"/>
                </a:solidFill>
                <a:latin typeface="圆体-简" panose="02010600040101010101" charset="-122"/>
                <a:ea typeface="圆体-简" panose="02010600040101010101" charset="-122"/>
                <a:cs typeface="宋体" charset="0"/>
              </a:rPr>
              <a:t>国家双语教学试点项目  广东省精品课</a:t>
            </a:r>
            <a:endParaRPr kumimoji="0" lang="zh-CN" altLang="en-US" sz="2000" b="1" i="0" u="none" strike="noStrike" kern="0" cap="none" spc="0" normalizeH="0" baseline="0" noProof="1">
              <a:solidFill>
                <a:schemeClr val="bg1"/>
              </a:solidFill>
              <a:latin typeface="圆体-简" panose="02010600040101010101" charset="-122"/>
              <a:ea typeface="圆体-简" panose="02010600040101010101" charset="-122"/>
              <a:cs typeface="宋体" charset="0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1214438" y="1716088"/>
            <a:ext cx="6459537" cy="169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COMPUTER NETWORKS</a:t>
            </a:r>
            <a:endParaRPr lang="en-US" altLang="zh-CN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  <a:p>
            <a:pPr marL="342900" indent="-342900" algn="ctr" eaLnBrk="0" hangingPunct="0"/>
            <a:r>
              <a:rPr lang="en-US" altLang="zh-CN" sz="40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		- </a:t>
            </a:r>
            <a:r>
              <a:rPr lang="en-US" altLang="zh-CN" sz="24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Chapter4 Medium Access Control Sublayer 2</a:t>
            </a:r>
            <a:endParaRPr lang="en-US" altLang="zh-CN" sz="2400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Ethernet encoding</a:t>
            </a:r>
            <a:r>
              <a:rPr lang="en-US" altLang="zh-CN" sz="3000"/>
              <a:t>(cont</a:t>
            </a:r>
            <a:r>
              <a:rPr lang="en-US" altLang="zh-CN" sz="3000">
                <a:latin typeface="Arial" panose="020B0604020202020204" pitchFamily="34" charset="0"/>
              </a:rPr>
              <a:t>’</a:t>
            </a:r>
            <a:r>
              <a:rPr lang="en-US" altLang="zh-CN" sz="3000"/>
              <a:t>d)</a:t>
            </a:r>
            <a:endParaRPr lang="en-US" altLang="zh-CN" sz="200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100"/>
              <a:t>Do not use binary encoding 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All Ethernet do use </a:t>
            </a:r>
            <a:r>
              <a:rPr lang="en-US" altLang="zh-CN" sz="2100">
                <a:solidFill>
                  <a:schemeClr val="accent2"/>
                </a:solidFill>
              </a:rPr>
              <a:t>Manchester encoding</a:t>
            </a:r>
            <a:endParaRPr lang="en-US" altLang="zh-CN" sz="2100">
              <a:solidFill>
                <a:schemeClr val="accent2"/>
              </a:solidFill>
            </a:endParaRPr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Each bit period is divided into </a:t>
            </a:r>
            <a:r>
              <a:rPr lang="en-US" altLang="zh-CN" sz="2200">
                <a:solidFill>
                  <a:schemeClr val="accent2"/>
                </a:solidFill>
              </a:rPr>
              <a:t>two</a:t>
            </a:r>
            <a:r>
              <a:rPr lang="en-US" altLang="zh-CN" sz="2200">
                <a:solidFill>
                  <a:srgbClr val="FF0000"/>
                </a:solidFill>
              </a:rPr>
              <a:t> </a:t>
            </a:r>
            <a:r>
              <a:rPr lang="en-US" altLang="zh-CN" sz="2200"/>
              <a:t>equal intervals.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A binary 1 bit is sent by having the voltage set high during the first interval and low in the second one.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A binary 0 is just the reverse: </a:t>
            </a:r>
            <a:r>
              <a:rPr lang="en-US" altLang="zh-CN" sz="2200">
                <a:solidFill>
                  <a:schemeClr val="accent2"/>
                </a:solidFill>
              </a:rPr>
              <a:t>first low and then high</a:t>
            </a:r>
            <a:r>
              <a:rPr lang="en-US" altLang="zh-CN" sz="2200"/>
              <a:t>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Every bit period has a transition in the middle, making it easy for the receiver to synchronize with the sender.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But requires twice as much bandwidth as straight binary encoding.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Differentia Manchester encoding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802.5 does use</a:t>
            </a:r>
            <a:endParaRPr lang="en-US" altLang="zh-CN" sz="2000"/>
          </a:p>
        </p:txBody>
      </p:sp>
      <p:sp>
        <p:nvSpPr>
          <p:cNvPr id="68612" name="Line 4"/>
          <p:cNvSpPr/>
          <p:nvPr/>
        </p:nvSpPr>
        <p:spPr>
          <a:xfrm>
            <a:off x="1547813" y="2420938"/>
            <a:ext cx="59769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13" name="Line 5"/>
          <p:cNvSpPr/>
          <p:nvPr/>
        </p:nvSpPr>
        <p:spPr>
          <a:xfrm>
            <a:off x="4284663" y="4365625"/>
            <a:ext cx="35274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Manchester encoding</a:t>
            </a:r>
            <a:endParaRPr lang="en-US" altLang="zh-CN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+0.85 volt: high signal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-0.85 volt: low signal</a:t>
            </a:r>
            <a:endParaRPr lang="en-US" altLang="zh-CN" sz="2000"/>
          </a:p>
          <a:p>
            <a:pPr lvl="1" indent="-436245" eaLnBrk="1" hangingPunct="1">
              <a:lnSpc>
                <a:spcPct val="110000"/>
              </a:lnSpc>
            </a:pPr>
            <a:r>
              <a:rPr lang="en-US" altLang="zh-CN" sz="2000"/>
              <a:t>0 volt: DC value</a:t>
            </a:r>
            <a:endParaRPr lang="en-US" altLang="zh-CN" sz="20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Bit rate: b = 10 Mbps</a:t>
            </a:r>
            <a:endParaRPr lang="en-US" altLang="zh-CN" sz="2100"/>
          </a:p>
          <a:p>
            <a:pPr eaLnBrk="1" hangingPunct="1">
              <a:lnSpc>
                <a:spcPct val="110000"/>
              </a:lnSpc>
            </a:pPr>
            <a:r>
              <a:rPr lang="en-US" altLang="zh-CN" sz="2100"/>
              <a:t>Baud: B = 20 MHz</a:t>
            </a:r>
            <a:r>
              <a:rPr lang="zh-CN" altLang="en-US" sz="2100"/>
              <a:t>（信号的变化频率）</a:t>
            </a:r>
            <a:endParaRPr lang="zh-CN" altLang="en-US" sz="2100"/>
          </a:p>
          <a:p>
            <a:pPr eaLnBrk="1" hangingPunct="1">
              <a:lnSpc>
                <a:spcPct val="110000"/>
              </a:lnSpc>
            </a:pPr>
            <a:endParaRPr lang="en-US" altLang="zh-CN" sz="21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00113" y="1484313"/>
          <a:ext cx="6324600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615430" imgH="2667000" progId="Word.Document.8">
                  <p:embed/>
                </p:oleObj>
              </mc:Choice>
              <mc:Fallback>
                <p:oleObj name="" r:id="rId1" imgW="6615430" imgH="26670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6324600" cy="254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74675" y="376238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Manchester encoding </a:t>
            </a:r>
            <a:endParaRPr lang="en-US" altLang="zh-CN"/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563" y="1700213"/>
            <a:ext cx="8001000" cy="3451225"/>
          </a:xfr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845978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IEEE 802 standard </a:t>
            </a:r>
            <a:r>
              <a:rPr lang="en-US" altLang="zh-CN" sz="3400"/>
              <a:t>(chapter 1)</a:t>
            </a:r>
            <a:endParaRPr lang="en-US" altLang="zh-CN" sz="3400"/>
          </a:p>
        </p:txBody>
      </p:sp>
      <p:pic>
        <p:nvPicPr>
          <p:cNvPr id="19459" name="Picture 3" descr="1-38"/>
          <p:cNvPicPr>
            <a:picLocks noChangeAspect="1"/>
          </p:cNvPicPr>
          <p:nvPr/>
        </p:nvPicPr>
        <p:blipFill>
          <a:blip r:embed="rId1"/>
          <a:srcRect l="13138"/>
          <a:stretch>
            <a:fillRect/>
          </a:stretch>
        </p:blipFill>
        <p:spPr>
          <a:xfrm>
            <a:off x="1403350" y="1412875"/>
            <a:ext cx="6192838" cy="473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Picture 6" descr="1-38"/>
          <p:cNvPicPr>
            <a:picLocks noChangeAspect="1"/>
          </p:cNvPicPr>
          <p:nvPr/>
        </p:nvPicPr>
        <p:blipFill>
          <a:blip r:embed="rId1"/>
          <a:srcRect l="13138"/>
          <a:stretch>
            <a:fillRect/>
          </a:stretch>
        </p:blipFill>
        <p:spPr>
          <a:xfrm>
            <a:off x="1403350" y="1412875"/>
            <a:ext cx="6192838" cy="473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Rectangle 7"/>
          <p:cNvSpPr/>
          <p:nvPr/>
        </p:nvSpPr>
        <p:spPr>
          <a:xfrm>
            <a:off x="1187450" y="1989138"/>
            <a:ext cx="6769100" cy="50323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 b="1"/>
              <a:t>Ethernet </a:t>
            </a:r>
            <a:r>
              <a:rPr lang="en-US" altLang="zh-CN" sz="3800"/>
              <a:t>MAC </a:t>
            </a:r>
            <a:r>
              <a:rPr lang="en-US" altLang="zh-CN" sz="3800" b="1"/>
              <a:t>sublayer protocol</a:t>
            </a:r>
            <a:endParaRPr lang="en-US" altLang="zh-CN" sz="3800" b="1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341438"/>
            <a:ext cx="8001000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None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charset="0"/>
              </a:rPr>
              <a:t>There are two different MAC 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charset="0"/>
              </a:rPr>
              <a:t>sublayer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charset="0"/>
              </a:rPr>
              <a:t> protocols: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charset="0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DIX (DEC, Intel, Xerox)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was introduced first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was most widely used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IEEE 802.3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was introduced later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o"/>
              <a:defRPr/>
            </a:pPr>
            <a:r>
              <a:rPr kumimoji="0" lang="en-US" altLang="zh-CN" sz="2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was not so widely used (due to the de facto DIX standard and abundance of available hardware)</a:t>
            </a:r>
            <a:endParaRPr kumimoji="0" lang="en-US" altLang="zh-CN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n"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They are close enough that it makes little difference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795963" y="3500438"/>
            <a:ext cx="2952750" cy="1800225"/>
            <a:chOff x="3651" y="2205"/>
            <a:chExt cx="1860" cy="1134"/>
          </a:xfrm>
        </p:grpSpPr>
        <p:sp>
          <p:nvSpPr>
            <p:cNvPr id="20485" name="Oval 4"/>
            <p:cNvSpPr/>
            <p:nvPr/>
          </p:nvSpPr>
          <p:spPr>
            <a:xfrm>
              <a:off x="3651" y="2840"/>
              <a:ext cx="1724" cy="499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>
                <a:latin typeface="Verdana" panose="020B0604030504040204" charset="0"/>
                <a:ea typeface="宋体" pitchFamily="2" charset="-122"/>
              </a:endParaRPr>
            </a:p>
          </p:txBody>
        </p:sp>
        <p:sp>
          <p:nvSpPr>
            <p:cNvPr id="20486" name="AutoShape 6"/>
            <p:cNvSpPr/>
            <p:nvPr/>
          </p:nvSpPr>
          <p:spPr>
            <a:xfrm>
              <a:off x="4014" y="2205"/>
              <a:ext cx="1497" cy="318"/>
            </a:xfrm>
            <a:prstGeom prst="wedgeEllipseCallout">
              <a:avLst>
                <a:gd name="adj1" fmla="val -24884"/>
                <a:gd name="adj2" fmla="val 145597"/>
              </a:avLst>
            </a:prstGeom>
            <a:solidFill>
              <a:srgbClr val="FEFE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r>
                <a:rPr lang="zh-CN" altLang="en-US" sz="2400" b="1">
                  <a:solidFill>
                    <a:schemeClr val="accent2"/>
                  </a:solidFill>
                  <a:latin typeface="Verdana" panose="020B0604030504040204" charset="0"/>
                  <a:ea typeface="宋体" pitchFamily="2" charset="-122"/>
                </a:rPr>
                <a:t>事实标准</a:t>
              </a:r>
              <a:endParaRPr lang="zh-CN" altLang="en-US" sz="2400" b="1">
                <a:solidFill>
                  <a:schemeClr val="accent2"/>
                </a:solidFill>
                <a:latin typeface="Verdana" panose="020B060403050404020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74675" y="376238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400" b="1"/>
              <a:t>Comparison of IEEE 802.3 and Ethernet frame  </a:t>
            </a:r>
            <a:endParaRPr lang="en-US" altLang="zh-CN" sz="2200" b="1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200"/>
              <a:t>(a) </a:t>
            </a:r>
            <a:r>
              <a:rPr lang="en-US" altLang="zh-CN" sz="2200">
                <a:solidFill>
                  <a:srgbClr val="FF0000"/>
                </a:solidFill>
              </a:rPr>
              <a:t>Preamble</a:t>
            </a:r>
            <a:r>
              <a:rPr lang="en-US" altLang="zh-CN" sz="2200"/>
              <a:t> of 8 bytes, each with the bit pattern 10101010. For synchronization between the sender and the receiver.</a:t>
            </a:r>
            <a:endParaRPr lang="en-US" altLang="zh-CN" sz="2200"/>
          </a:p>
          <a:p>
            <a:pPr eaLnBrk="1" hangingPunct="1"/>
            <a:r>
              <a:rPr lang="en-US" altLang="zh-CN" sz="2200"/>
              <a:t>(b) </a:t>
            </a:r>
            <a:r>
              <a:rPr lang="en-US" altLang="zh-CN" sz="2200">
                <a:solidFill>
                  <a:srgbClr val="FF0000"/>
                </a:solidFill>
              </a:rPr>
              <a:t>Preamble</a:t>
            </a:r>
            <a:r>
              <a:rPr lang="en-US" altLang="zh-CN" sz="2200"/>
              <a:t> of 7 bytes and a </a:t>
            </a:r>
            <a:r>
              <a:rPr lang="en-US" altLang="zh-CN" sz="2200">
                <a:solidFill>
                  <a:srgbClr val="FF0000"/>
                </a:solidFill>
              </a:rPr>
              <a:t>Start of frame</a:t>
            </a:r>
            <a:r>
              <a:rPr lang="en-US" altLang="zh-CN" sz="2200"/>
              <a:t> (SOF) byte containing 10101011 to denote the start of the frame, and it is useful for compatibility with 802.4 and 802.5.</a:t>
            </a:r>
            <a:endParaRPr lang="en-US" altLang="zh-CN" sz="2200"/>
          </a:p>
        </p:txBody>
      </p:sp>
      <p:pic>
        <p:nvPicPr>
          <p:cNvPr id="21508" name="Picture 4" descr="4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860800"/>
            <a:ext cx="8007350" cy="2112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Oval 5"/>
          <p:cNvSpPr/>
          <p:nvPr/>
        </p:nvSpPr>
        <p:spPr>
          <a:xfrm>
            <a:off x="2124075" y="3933825"/>
            <a:ext cx="361950" cy="2232025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21510" name="Oval 6"/>
          <p:cNvSpPr/>
          <p:nvPr/>
        </p:nvSpPr>
        <p:spPr>
          <a:xfrm>
            <a:off x="4284663" y="3933825"/>
            <a:ext cx="719137" cy="2232025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21511" name="AutoShape 7"/>
          <p:cNvSpPr/>
          <p:nvPr/>
        </p:nvSpPr>
        <p:spPr>
          <a:xfrm>
            <a:off x="179388" y="3716338"/>
            <a:ext cx="1655762" cy="431800"/>
          </a:xfrm>
          <a:prstGeom prst="wedgeEllipseCallout">
            <a:avLst>
              <a:gd name="adj1" fmla="val -5130"/>
              <a:gd name="adj2" fmla="val 144486"/>
            </a:avLst>
          </a:prstGeom>
          <a:solidFill>
            <a:srgbClr val="FEFE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>
                <a:solidFill>
                  <a:schemeClr val="accent2"/>
                </a:solidFill>
                <a:latin typeface="Verdana" panose="020B0604030504040204" charset="0"/>
                <a:ea typeface="宋体" pitchFamily="2" charset="-122"/>
              </a:rPr>
              <a:t>Ethernet</a:t>
            </a:r>
            <a:endParaRPr lang="en-US" altLang="zh-CN">
              <a:solidFill>
                <a:schemeClr val="accent2"/>
              </a:solidFill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21512" name="AutoShape 8"/>
          <p:cNvSpPr/>
          <p:nvPr/>
        </p:nvSpPr>
        <p:spPr>
          <a:xfrm>
            <a:off x="179388" y="5805488"/>
            <a:ext cx="1655762" cy="431800"/>
          </a:xfrm>
          <a:prstGeom prst="wedgeEllipseCallout">
            <a:avLst>
              <a:gd name="adj1" fmla="val -1583"/>
              <a:gd name="adj2" fmla="val -78310"/>
            </a:avLst>
          </a:prstGeom>
          <a:solidFill>
            <a:srgbClr val="FEFE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>
                <a:solidFill>
                  <a:schemeClr val="accent2"/>
                </a:solidFill>
                <a:latin typeface="Verdana" panose="020B0604030504040204" charset="0"/>
                <a:ea typeface="宋体" pitchFamily="2" charset="-122"/>
              </a:rPr>
              <a:t>802.3</a:t>
            </a:r>
            <a:endParaRPr lang="en-US" altLang="zh-CN">
              <a:solidFill>
                <a:schemeClr val="accent2"/>
              </a:solidFill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Destination/Source address </a:t>
            </a:r>
            <a:endParaRPr lang="en-US" altLang="zh-CN" sz="2200" b="1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600"/>
              <a:t>10-Mbps baseband standard use only the 6-byte addresses.</a:t>
            </a:r>
            <a:endParaRPr lang="en-US" altLang="zh-CN" sz="26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Ordinary address</a:t>
            </a:r>
            <a:r>
              <a:rPr lang="en-US" altLang="zh-CN" sz="2200"/>
              <a:t>: the high-order bit value is 0. 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Multicast address</a:t>
            </a:r>
            <a:r>
              <a:rPr lang="en-US" altLang="zh-CN" sz="2200"/>
              <a:t>: the high-order bit value is 1. 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Broadcast address</a:t>
            </a:r>
            <a:r>
              <a:rPr lang="en-US" altLang="zh-CN" sz="2200"/>
              <a:t>: all bits have a value of 1. 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Local address</a:t>
            </a:r>
            <a:r>
              <a:rPr lang="en-US" altLang="zh-CN" sz="2200"/>
              <a:t>: assigned by local network administrator, distinguished by the second high-order bit (46) value 0. </a:t>
            </a:r>
            <a:endParaRPr lang="en-US" altLang="zh-CN" sz="2200"/>
          </a:p>
          <a:p>
            <a:pPr lvl="2" indent="-394970" eaLnBrk="1" hangingPunct="1">
              <a:lnSpc>
                <a:spcPct val="100000"/>
              </a:lnSpc>
            </a:pPr>
            <a:r>
              <a:rPr lang="en-US" altLang="zh-CN" sz="2100"/>
              <a:t>For bit 47, 0 means single station address and 1 means group stations address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>
                <a:solidFill>
                  <a:srgbClr val="FF0000"/>
                </a:solidFill>
              </a:rPr>
              <a:t>Global address</a:t>
            </a:r>
            <a:r>
              <a:rPr lang="en-US" altLang="zh-CN" sz="2200"/>
              <a:t> ( about 7 X 10</a:t>
            </a:r>
            <a:r>
              <a:rPr lang="en-US" altLang="zh-CN" sz="2200" baseline="30000"/>
              <a:t>13</a:t>
            </a:r>
            <a:r>
              <a:rPr lang="en-US" altLang="zh-CN" sz="2200"/>
              <a:t>): assigned by IEEE to ensure world wide uniqueness, distinguished by the second high-order bit (46) value 1. </a:t>
            </a:r>
            <a:endParaRPr lang="en-US" altLang="zh-CN" sz="2200"/>
          </a:p>
          <a:p>
            <a:pPr eaLnBrk="1" hangingPunct="1">
              <a:lnSpc>
                <a:spcPct val="100000"/>
              </a:lnSpc>
            </a:pPr>
            <a:endParaRPr lang="en-US" altLang="zh-CN"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MAC address (physical address)</a:t>
            </a:r>
            <a:endParaRPr lang="en-US" altLang="zh-CN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01000" cy="4267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600">
                <a:ea typeface="楷体_GB2312" pitchFamily="49" charset="-122"/>
              </a:rPr>
              <a:t>Ethernet MAC Address = Manufacture ID (</a:t>
            </a:r>
            <a:r>
              <a:rPr lang="en-US" altLang="zh-CN" sz="1600">
                <a:ea typeface="楷体_GB2312" pitchFamily="49" charset="-122"/>
              </a:rPr>
              <a:t>OUI</a:t>
            </a:r>
            <a:r>
              <a:rPr lang="zh-CN" altLang="en-US" sz="1600">
                <a:ea typeface="楷体_GB2312" pitchFamily="49" charset="-122"/>
              </a:rPr>
              <a:t>，</a:t>
            </a:r>
            <a:r>
              <a:rPr lang="en-US" altLang="zh-CN" sz="1800"/>
              <a:t>Organizationally Unique Identifier</a:t>
            </a:r>
            <a:r>
              <a:rPr lang="en-US" altLang="zh-CN"/>
              <a:t> </a:t>
            </a:r>
            <a:r>
              <a:rPr lang="en-US" altLang="zh-CN" sz="2600">
                <a:ea typeface="楷体_GB2312" pitchFamily="49" charset="-122"/>
              </a:rPr>
              <a:t>) + NIC ID=24bit + 24bit</a:t>
            </a:r>
            <a:endParaRPr lang="en-US" altLang="zh-CN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ea typeface="楷体_GB2312" pitchFamily="49" charset="-122"/>
              </a:rPr>
              <a:t>First 24 bits</a:t>
            </a:r>
            <a:r>
              <a:rPr lang="zh-CN" altLang="en-US" sz="2600">
                <a:ea typeface="楷体_GB2312" pitchFamily="49" charset="-122"/>
              </a:rPr>
              <a:t>：</a:t>
            </a:r>
            <a:endParaRPr lang="zh-CN" altLang="en-US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600">
                <a:ea typeface="楷体_GB2312" pitchFamily="49" charset="-122"/>
              </a:rPr>
              <a:t>              </a:t>
            </a:r>
            <a:r>
              <a:rPr lang="en-US" altLang="zh-CN" sz="2600">
                <a:ea typeface="楷体_GB2312" pitchFamily="49" charset="-122"/>
              </a:rPr>
              <a:t>Cisco    00-00-0c</a:t>
            </a:r>
            <a:endParaRPr lang="en-US" altLang="zh-CN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>
                <a:ea typeface="楷体_GB2312" pitchFamily="49" charset="-122"/>
              </a:rPr>
              <a:t>              Novell   00-00-1B</a:t>
            </a:r>
            <a:r>
              <a:rPr lang="zh-CN" altLang="en-US" sz="2600">
                <a:ea typeface="楷体_GB2312" pitchFamily="49" charset="-122"/>
              </a:rPr>
              <a:t>、</a:t>
            </a:r>
            <a:r>
              <a:rPr lang="en-US" altLang="zh-CN" sz="2600">
                <a:ea typeface="楷体_GB2312" pitchFamily="49" charset="-122"/>
              </a:rPr>
              <a:t>00-00-D8</a:t>
            </a:r>
            <a:endParaRPr lang="en-US" altLang="zh-CN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>
                <a:ea typeface="楷体_GB2312" pitchFamily="49" charset="-122"/>
              </a:rPr>
              <a:t>              3Com    00-20-AF</a:t>
            </a:r>
            <a:r>
              <a:rPr lang="zh-CN" altLang="en-US" sz="2600">
                <a:ea typeface="楷体_GB2312" pitchFamily="49" charset="-122"/>
              </a:rPr>
              <a:t>、</a:t>
            </a:r>
            <a:r>
              <a:rPr lang="en-US" altLang="zh-CN" sz="2600">
                <a:solidFill>
                  <a:schemeClr val="accent2"/>
                </a:solidFill>
                <a:ea typeface="楷体_GB2312" pitchFamily="49" charset="-122"/>
              </a:rPr>
              <a:t>00-60-8C</a:t>
            </a:r>
            <a:endParaRPr lang="en-US" altLang="zh-CN" sz="26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>
                <a:ea typeface="楷体_GB2312" pitchFamily="49" charset="-122"/>
              </a:rPr>
              <a:t>               IBM     08-00-5A</a:t>
            </a:r>
            <a:endParaRPr lang="en-US" altLang="zh-CN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600">
                <a:ea typeface="楷体_GB2312" pitchFamily="49" charset="-122"/>
              </a:rPr>
              <a:t>An example</a:t>
            </a:r>
            <a:endParaRPr lang="en-US" altLang="zh-CN" sz="260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>
                <a:ea typeface="楷体_GB2312" pitchFamily="49" charset="-122"/>
              </a:rPr>
              <a:t>     </a:t>
            </a:r>
            <a:r>
              <a:rPr lang="en-US" altLang="zh-CN" sz="2600">
                <a:solidFill>
                  <a:schemeClr val="accent2"/>
                </a:solidFill>
                <a:ea typeface="楷体_GB2312" pitchFamily="49" charset="-122"/>
              </a:rPr>
              <a:t>00-60-8C</a:t>
            </a:r>
            <a:r>
              <a:rPr lang="en-US" altLang="zh-CN" sz="2600">
                <a:solidFill>
                  <a:srgbClr val="FF0000"/>
                </a:solidFill>
                <a:ea typeface="楷体_GB2312" pitchFamily="49" charset="-122"/>
              </a:rPr>
              <a:t>-01-28-12</a:t>
            </a:r>
            <a:endParaRPr lang="en-US" altLang="zh-CN" sz="26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CA" altLang="zh-CN"/>
              <a:t>The Type/Length Field</a:t>
            </a:r>
            <a:endParaRPr lang="en-US" altLang="zh-CN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600"/>
              <a:t>In DIX, the </a:t>
            </a:r>
            <a:r>
              <a:rPr lang="en-US" altLang="zh-CN" sz="2600">
                <a:solidFill>
                  <a:srgbClr val="FF0000"/>
                </a:solidFill>
              </a:rPr>
              <a:t>type</a:t>
            </a:r>
            <a:r>
              <a:rPr lang="en-US" altLang="zh-CN" sz="2600"/>
              <a:t> field specifies which network-layer process to give the frame to (for supporting multi-protocols at network-layer).</a:t>
            </a:r>
            <a:endParaRPr lang="en-US" altLang="zh-CN" sz="26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But DIX is the format commonly used, and the field is often used as a type field.</a:t>
            </a:r>
            <a:endParaRPr lang="en-US" altLang="zh-CN" sz="22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In IEEE 802.3, the </a:t>
            </a:r>
            <a:r>
              <a:rPr lang="en-US" altLang="zh-CN" sz="2600">
                <a:solidFill>
                  <a:srgbClr val="FF0000"/>
                </a:solidFill>
              </a:rPr>
              <a:t>length</a:t>
            </a:r>
            <a:r>
              <a:rPr lang="en-US" altLang="zh-CN" sz="2600"/>
              <a:t> field is the length of the data field.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How to distinguish this field?  </a:t>
            </a:r>
            <a:endParaRPr lang="en-US" altLang="zh-CN" sz="26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Any number in the field less than or equal to 1536(0x600) can be interpreted as Length, and any number greater than 1536 can be interpreted as Type.</a:t>
            </a:r>
            <a:endParaRPr lang="en-US" altLang="zh-CN" sz="2200"/>
          </a:p>
        </p:txBody>
      </p:sp>
      <p:sp>
        <p:nvSpPr>
          <p:cNvPr id="94212" name="Line 4"/>
          <p:cNvSpPr/>
          <p:nvPr/>
        </p:nvSpPr>
        <p:spPr>
          <a:xfrm>
            <a:off x="2339975" y="1700213"/>
            <a:ext cx="597693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13" name="Line 5"/>
          <p:cNvSpPr/>
          <p:nvPr/>
        </p:nvSpPr>
        <p:spPr>
          <a:xfrm>
            <a:off x="3348038" y="3716338"/>
            <a:ext cx="388778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421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78500"/>
            <a:ext cx="8893175" cy="107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Data field </a:t>
            </a:r>
            <a:endParaRPr lang="en-US" altLang="zh-CN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8001000" cy="4749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600"/>
              <a:t>Data field: &lt;= </a:t>
            </a:r>
            <a:r>
              <a:rPr lang="en-US" altLang="zh-CN" sz="2600">
                <a:solidFill>
                  <a:srgbClr val="FF0000"/>
                </a:solidFill>
              </a:rPr>
              <a:t>1500</a:t>
            </a:r>
            <a:r>
              <a:rPr lang="en-US" altLang="zh-CN" sz="2600"/>
              <a:t> bytes.</a:t>
            </a:r>
            <a:endParaRPr lang="en-US" altLang="zh-CN" sz="26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 Ethernet requires that valid frames must be at least </a:t>
            </a:r>
            <a:r>
              <a:rPr lang="en-US" altLang="zh-CN" sz="2600">
                <a:solidFill>
                  <a:srgbClr val="FF0000"/>
                </a:solidFill>
              </a:rPr>
              <a:t>64 </a:t>
            </a:r>
            <a:r>
              <a:rPr lang="en-US" altLang="zh-CN" sz="2600"/>
              <a:t>bytes long.</a:t>
            </a:r>
            <a:endParaRPr lang="en-US" altLang="zh-CN" sz="26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Keeping a minimum frame length will result in the sender being able to detect if a collision has occurred by forcing the transmission to take more than </a:t>
            </a:r>
            <a:r>
              <a:rPr lang="en-US" altLang="zh-CN" sz="2200">
                <a:solidFill>
                  <a:srgbClr val="FF0000"/>
                </a:solidFill>
              </a:rPr>
              <a:t>2τ</a:t>
            </a:r>
            <a:r>
              <a:rPr lang="en-US" altLang="zh-CN" sz="2200"/>
              <a:t> in time.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200"/>
              <a:t>where round trip time ~= </a:t>
            </a:r>
            <a:r>
              <a:rPr lang="en-US" altLang="zh-CN" sz="2200">
                <a:solidFill>
                  <a:srgbClr val="FF0000"/>
                </a:solidFill>
              </a:rPr>
              <a:t>50 μsec</a:t>
            </a:r>
            <a:r>
              <a:rPr lang="en-US" altLang="zh-CN" sz="2200"/>
              <a:t> (the line rate is 10Mbps and the maximum distance is 5km)</a:t>
            </a:r>
            <a:endParaRPr lang="en-US" altLang="zh-CN" sz="2200"/>
          </a:p>
          <a:p>
            <a:pPr eaLnBrk="1" hangingPunct="1">
              <a:lnSpc>
                <a:spcPct val="100000"/>
              </a:lnSpc>
            </a:pPr>
            <a:r>
              <a:rPr lang="en-US" altLang="zh-CN" sz="2600"/>
              <a:t>If the data portion of a frame is less than </a:t>
            </a:r>
            <a:r>
              <a:rPr lang="en-US" altLang="zh-CN" sz="2600">
                <a:solidFill>
                  <a:srgbClr val="FF0000"/>
                </a:solidFill>
              </a:rPr>
              <a:t>36</a:t>
            </a:r>
            <a:r>
              <a:rPr lang="en-US" altLang="zh-CN" sz="2600"/>
              <a:t> bytes, the </a:t>
            </a:r>
            <a:r>
              <a:rPr lang="en-US" altLang="zh-CN" sz="2600">
                <a:solidFill>
                  <a:srgbClr val="FF0000"/>
                </a:solidFill>
              </a:rPr>
              <a:t>Pad</a:t>
            </a:r>
            <a:r>
              <a:rPr lang="en-US" altLang="zh-CN" sz="2600"/>
              <a:t> field is used to fill out the frame to the minimum size.</a:t>
            </a:r>
            <a:endParaRPr lang="en-US" altLang="zh-CN" sz="2600"/>
          </a:p>
        </p:txBody>
      </p:sp>
      <p:sp>
        <p:nvSpPr>
          <p:cNvPr id="96260" name="Line 4"/>
          <p:cNvSpPr/>
          <p:nvPr/>
        </p:nvSpPr>
        <p:spPr>
          <a:xfrm>
            <a:off x="1116013" y="1700213"/>
            <a:ext cx="36004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61" name="Line 5"/>
          <p:cNvSpPr/>
          <p:nvPr/>
        </p:nvSpPr>
        <p:spPr>
          <a:xfrm>
            <a:off x="6300788" y="2205038"/>
            <a:ext cx="21590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262" name="Line 6"/>
          <p:cNvSpPr/>
          <p:nvPr/>
        </p:nvSpPr>
        <p:spPr>
          <a:xfrm>
            <a:off x="1116013" y="2565400"/>
            <a:ext cx="1152525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6263" name="Picture 7" descr="4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724400"/>
            <a:ext cx="8007350" cy="2112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Contents of this lecture</a:t>
            </a:r>
            <a:endParaRPr lang="en-US" altLang="zh-CN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Learn </a:t>
            </a:r>
            <a:r>
              <a:rPr lang="en-US" altLang="zh-CN" b="0"/>
              <a:t>IEEE802 standard</a:t>
            </a:r>
            <a:endParaRPr lang="en-US" altLang="zh-CN"/>
          </a:p>
          <a:p>
            <a:pPr eaLnBrk="1" hangingPunct="1"/>
            <a:r>
              <a:rPr lang="en-US" altLang="zh-CN"/>
              <a:t>Master Ethernet</a:t>
            </a:r>
            <a:r>
              <a:rPr lang="en-US" altLang="zh-CN" b="0"/>
              <a:t>/IEEE802.3 principle</a:t>
            </a:r>
            <a:endParaRPr lang="en-US" altLang="zh-CN"/>
          </a:p>
          <a:p>
            <a:pPr eaLnBrk="1" hangingPunct="1"/>
            <a:r>
              <a:rPr lang="en-US" altLang="zh-CN"/>
              <a:t>Master Ethernet</a:t>
            </a:r>
            <a:r>
              <a:rPr lang="en-US" altLang="zh-CN" b="0"/>
              <a:t>/IEEE802.3 frame format</a:t>
            </a:r>
            <a:endParaRPr lang="en-US" altLang="zh-CN"/>
          </a:p>
          <a:p>
            <a:pPr eaLnBrk="1" hangingPunct="1"/>
            <a:r>
              <a:rPr lang="en-US" altLang="zh-CN"/>
              <a:t>Learn characteristics of  Ethernet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Why length</a:t>
            </a:r>
            <a:r>
              <a:rPr lang="en-US" altLang="zh-CN">
                <a:sym typeface="Symbol" charset="2"/>
              </a:rPr>
              <a:t> 64 Byte? </a:t>
            </a:r>
            <a:endParaRPr lang="en-US" altLang="zh-CN" sz="2000">
              <a:sym typeface="Symbol" charset="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sz="2600">
                <a:sym typeface="Symbol" charset="2"/>
              </a:rPr>
              <a:t>CSMA/CD require</a:t>
            </a:r>
            <a:endParaRPr lang="en-US" altLang="zh-CN" sz="2600">
              <a:sym typeface="Symbol" charset="2"/>
            </a:endParaRP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sym typeface="Symbol" charset="2"/>
              </a:rPr>
              <a:t>Sending time the frame need  </a:t>
            </a:r>
            <a:r>
              <a:rPr lang="en-US" altLang="zh-CN" sz="2200"/>
              <a:t>2</a:t>
            </a:r>
            <a:r>
              <a:rPr lang="en-US" altLang="zh-CN" sz="2200">
                <a:sym typeface="Symbol" charset="2"/>
              </a:rPr>
              <a:t></a:t>
            </a:r>
            <a:endParaRPr lang="en-US" altLang="zh-CN" sz="2200">
              <a:sym typeface="Symbol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600">
                <a:sym typeface="Symbol" charset="2"/>
              </a:rPr>
              <a:t>Ethernet</a:t>
            </a:r>
            <a:r>
              <a:rPr lang="zh-CN" altLang="en-US" sz="2600">
                <a:sym typeface="Symbol" charset="2"/>
              </a:rPr>
              <a:t>（</a:t>
            </a:r>
            <a:r>
              <a:rPr lang="en-US" altLang="zh-CN" sz="2600">
                <a:sym typeface="Symbol" charset="2"/>
              </a:rPr>
              <a:t>802.3</a:t>
            </a:r>
            <a:r>
              <a:rPr lang="zh-CN" altLang="en-US" sz="2600">
                <a:sym typeface="Symbol" charset="2"/>
              </a:rPr>
              <a:t>），</a:t>
            </a:r>
            <a:r>
              <a:rPr lang="en-US" altLang="zh-CN" sz="2600">
                <a:sym typeface="Symbol" charset="2"/>
              </a:rPr>
              <a:t>10Mbps LAN</a:t>
            </a:r>
            <a:endParaRPr lang="en-US" altLang="zh-CN" sz="2600">
              <a:sym typeface="Symbol" charset="2"/>
            </a:endParaRPr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sym typeface="Symbol" charset="2"/>
              </a:rPr>
              <a:t>Time slot</a:t>
            </a:r>
            <a:r>
              <a:rPr lang="zh-CN" altLang="en-US" sz="2200">
                <a:sym typeface="Symbol" charset="2"/>
              </a:rPr>
              <a:t>：</a:t>
            </a:r>
            <a:r>
              <a:rPr lang="en-US" altLang="zh-CN" sz="2200">
                <a:sym typeface="Symbol" charset="2"/>
              </a:rPr>
              <a:t>2 =  51.2</a:t>
            </a:r>
            <a:r>
              <a:rPr lang="en-US" altLang="zh-CN" sz="2200">
                <a:solidFill>
                  <a:srgbClr val="FF0000"/>
                </a:solidFill>
              </a:rPr>
              <a:t>μs</a:t>
            </a:r>
            <a:endParaRPr lang="en-US" altLang="zh-CN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/>
              <a:t>The shortest frame</a:t>
            </a:r>
            <a:r>
              <a:rPr lang="zh-CN" altLang="en-US" sz="2200"/>
              <a:t>：</a:t>
            </a:r>
            <a:r>
              <a:rPr lang="en-US" altLang="zh-CN" sz="2200">
                <a:sym typeface="Symbol" charset="2"/>
              </a:rPr>
              <a:t>10Mbps× 2/8 = 64 Byte</a:t>
            </a:r>
            <a:endParaRPr lang="en-US" altLang="zh-CN" sz="2200">
              <a:sym typeface="Symbol" charset="2"/>
            </a:endParaRPr>
          </a:p>
          <a:p>
            <a:pPr lvl="2" indent="-394970" eaLnBrk="1" hangingPunct="1">
              <a:lnSpc>
                <a:spcPct val="130000"/>
              </a:lnSpc>
            </a:pPr>
            <a:r>
              <a:rPr lang="zh-CN" altLang="en-US" sz="2100">
                <a:sym typeface="Symbol" charset="2"/>
              </a:rPr>
              <a:t>或者：（</a:t>
            </a:r>
            <a:r>
              <a:rPr lang="en-US" altLang="zh-CN" sz="2100">
                <a:sym typeface="Symbol" charset="2"/>
              </a:rPr>
              <a:t>51200/100ns</a:t>
            </a:r>
            <a:r>
              <a:rPr lang="zh-CN" altLang="en-US" sz="2100">
                <a:sym typeface="Symbol" charset="2"/>
              </a:rPr>
              <a:t>）</a:t>
            </a:r>
            <a:r>
              <a:rPr lang="en-US" altLang="zh-CN" sz="2100">
                <a:sym typeface="Symbol" charset="2"/>
              </a:rPr>
              <a:t>/8=64Byte</a:t>
            </a:r>
            <a:endParaRPr lang="en-US" altLang="zh-CN" sz="2100">
              <a:sym typeface="Symbol" charset="2"/>
            </a:endParaRPr>
          </a:p>
        </p:txBody>
      </p:sp>
      <p:pic>
        <p:nvPicPr>
          <p:cNvPr id="26628" name="Picture 4" descr="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4365625"/>
            <a:ext cx="5183188" cy="2297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CSMA/CD</a:t>
            </a:r>
            <a:endParaRPr lang="en-US" altLang="zh-CN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341438"/>
            <a:ext cx="6481762" cy="4760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7" name="AutoShape 5"/>
          <p:cNvSpPr/>
          <p:nvPr/>
        </p:nvSpPr>
        <p:spPr>
          <a:xfrm>
            <a:off x="4787900" y="1412875"/>
            <a:ext cx="1800225" cy="649288"/>
          </a:xfrm>
          <a:prstGeom prst="wedgeRoundRectCallout">
            <a:avLst>
              <a:gd name="adj1" fmla="val -47972"/>
              <a:gd name="adj2" fmla="val 70051"/>
              <a:gd name="adj3" fmla="val 16667"/>
            </a:avLst>
          </a:prstGeom>
          <a:solidFill>
            <a:srgbClr val="FEFE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Verdana" panose="020B0604030504040204" charset="0"/>
                <a:ea typeface="宋体" pitchFamily="2" charset="-122"/>
              </a:rPr>
              <a:t>先听后发</a:t>
            </a:r>
            <a:endParaRPr lang="zh-CN" altLang="en-US" sz="2800" b="1">
              <a:solidFill>
                <a:schemeClr val="accent2"/>
              </a:solidFill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33799" name="AutoShape 7"/>
          <p:cNvSpPr/>
          <p:nvPr/>
        </p:nvSpPr>
        <p:spPr>
          <a:xfrm>
            <a:off x="4427538" y="3068638"/>
            <a:ext cx="1800225" cy="649287"/>
          </a:xfrm>
          <a:prstGeom prst="wedgeRoundRectCallout">
            <a:avLst>
              <a:gd name="adj1" fmla="val -47972"/>
              <a:gd name="adj2" fmla="val 70051"/>
              <a:gd name="adj3" fmla="val 16667"/>
            </a:avLst>
          </a:prstGeom>
          <a:solidFill>
            <a:srgbClr val="FEFE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b="1">
                <a:solidFill>
                  <a:schemeClr val="accent2"/>
                </a:solidFill>
                <a:latin typeface="Verdana" panose="020B0604030504040204" charset="0"/>
                <a:ea typeface="宋体" pitchFamily="2" charset="-122"/>
              </a:rPr>
              <a:t>边发边听</a:t>
            </a:r>
            <a:endParaRPr lang="zh-CN" altLang="en-US" sz="2800" b="1">
              <a:solidFill>
                <a:schemeClr val="accent2"/>
              </a:solidFill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Binary Exponential Backoff </a:t>
            </a:r>
            <a:endParaRPr lang="en-US" altLang="zh-CN" sz="260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zh-CN" altLang="en-US" sz="2100"/>
              <a:t>二进制指数回退算法</a:t>
            </a:r>
            <a:endParaRPr lang="zh-CN" altLang="en-US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After a collision, the station waits for a random time and try again. How the randomization is done</a:t>
            </a:r>
            <a:r>
              <a:rPr lang="en-US" altLang="zh-CN" sz="2100">
                <a:latin typeface="Arial" panose="020B0604020202020204" pitchFamily="34" charset="0"/>
              </a:rPr>
              <a:t> </a:t>
            </a:r>
            <a:r>
              <a:rPr lang="en-US" altLang="zh-CN" sz="2100"/>
              <a:t>?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Time is divided into discrete slots whose length is equal to the worst case round trip propagation time (2τ).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After the first collision, each station waits either </a:t>
            </a:r>
            <a:r>
              <a:rPr lang="en-US" altLang="zh-CN" sz="1900">
                <a:solidFill>
                  <a:schemeClr val="accent2"/>
                </a:solidFill>
              </a:rPr>
              <a:t>0 or 1</a:t>
            </a:r>
            <a:r>
              <a:rPr lang="en-US" altLang="zh-CN" sz="1900"/>
              <a:t> slot time at random.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After the second collision, each station waits either </a:t>
            </a:r>
            <a:r>
              <a:rPr lang="en-US" altLang="zh-CN" sz="1900">
                <a:solidFill>
                  <a:schemeClr val="accent2"/>
                </a:solidFill>
              </a:rPr>
              <a:t>0, 1, 2, or 3</a:t>
            </a:r>
            <a:r>
              <a:rPr lang="en-US" altLang="zh-CN" sz="1900"/>
              <a:t> slot times at random.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After i collisions, a random number between </a:t>
            </a:r>
            <a:r>
              <a:rPr lang="en-US" altLang="zh-CN" sz="1900">
                <a:solidFill>
                  <a:srgbClr val="FF0000"/>
                </a:solidFill>
              </a:rPr>
              <a:t>0 and 2</a:t>
            </a:r>
            <a:r>
              <a:rPr lang="en-US" altLang="zh-CN" sz="1900" baseline="30000">
                <a:solidFill>
                  <a:srgbClr val="FF0000"/>
                </a:solidFill>
              </a:rPr>
              <a:t>i</a:t>
            </a:r>
            <a:r>
              <a:rPr lang="en-US" altLang="zh-CN" sz="1900">
                <a:solidFill>
                  <a:srgbClr val="FF0000"/>
                </a:solidFill>
              </a:rPr>
              <a:t> </a:t>
            </a:r>
            <a:r>
              <a:rPr lang="en-US" altLang="zh-CN" sz="1900">
                <a:solidFill>
                  <a:srgbClr val="FF0000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1900">
                <a:solidFill>
                  <a:srgbClr val="FF0000"/>
                </a:solidFill>
              </a:rPr>
              <a:t> 1</a:t>
            </a:r>
            <a:r>
              <a:rPr lang="en-US" altLang="zh-CN" sz="1900"/>
              <a:t> is chosen, and that number of slots is skipped.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After 10 collisions have been reached, the randomization interval is frozen at </a:t>
            </a:r>
            <a:r>
              <a:rPr lang="en-US" altLang="zh-CN" sz="1900">
                <a:solidFill>
                  <a:srgbClr val="FF0000"/>
                </a:solidFill>
              </a:rPr>
              <a:t>1023 </a:t>
            </a:r>
            <a:r>
              <a:rPr lang="en-US" altLang="zh-CN" sz="1900"/>
              <a:t>slots.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After </a:t>
            </a:r>
            <a:r>
              <a:rPr lang="en-US" altLang="zh-CN" sz="1900">
                <a:solidFill>
                  <a:srgbClr val="FF0000"/>
                </a:solidFill>
              </a:rPr>
              <a:t>16</a:t>
            </a:r>
            <a:r>
              <a:rPr lang="en-US" altLang="zh-CN" sz="1900"/>
              <a:t> collisions, the controller gives up and reports failure.</a:t>
            </a:r>
            <a:endParaRPr lang="en-US" altLang="zh-CN" sz="1900"/>
          </a:p>
        </p:txBody>
      </p:sp>
      <p:sp>
        <p:nvSpPr>
          <p:cNvPr id="95236" name="Line 4"/>
          <p:cNvSpPr/>
          <p:nvPr/>
        </p:nvSpPr>
        <p:spPr>
          <a:xfrm>
            <a:off x="1547813" y="3429000"/>
            <a:ext cx="5976937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37" name="Line 5"/>
          <p:cNvSpPr/>
          <p:nvPr/>
        </p:nvSpPr>
        <p:spPr>
          <a:xfrm>
            <a:off x="1619250" y="4005263"/>
            <a:ext cx="62658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238" name="Line 6"/>
          <p:cNvSpPr/>
          <p:nvPr/>
        </p:nvSpPr>
        <p:spPr>
          <a:xfrm>
            <a:off x="1619250" y="4652963"/>
            <a:ext cx="62658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Random time </a:t>
            </a:r>
            <a:endParaRPr lang="en-US" altLang="zh-CN" sz="260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sp>
        <p:nvSpPr>
          <p:cNvPr id="30724" name="Text Box 4"/>
          <p:cNvSpPr txBox="1"/>
          <p:nvPr/>
        </p:nvSpPr>
        <p:spPr>
          <a:xfrm>
            <a:off x="0" y="1916113"/>
            <a:ext cx="4324350" cy="44497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Retry 	Random Time Range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-1 = 0....1 x 51.2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2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2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3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3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0....7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4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4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0....15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5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5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0....31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6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6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0....63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7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7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= 0....127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 baseline="-25000">
              <a:latin typeface="Tahoma" panose="020B0604030504040204" charset="0"/>
              <a:ea typeface="宋体" pitchFamily="2" charset="-122"/>
            </a:endParaRPr>
          </a:p>
          <a:p>
            <a:pPr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8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8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= 0...255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r>
              <a:rPr lang="en-US" altLang="zh-CN" sz="2400" b="1">
                <a:latin typeface="Tahoma" panose="020B0604030504040204" charset="0"/>
                <a:ea typeface="宋体" pitchFamily="2" charset="-122"/>
              </a:rPr>
              <a:t> </a:t>
            </a:r>
            <a:br>
              <a:rPr lang="en-US" altLang="zh-CN" sz="2000" b="1">
                <a:latin typeface="Tahoma" panose="020B0604030504040204" charset="0"/>
                <a:ea typeface="宋体" pitchFamily="2" charset="-122"/>
              </a:rPr>
            </a:b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4473575" y="1962150"/>
            <a:ext cx="4670425" cy="4054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Retry 	Random Time Range 	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9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9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0...511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10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10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 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11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11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12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12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13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13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14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14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15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15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>
              <a:latin typeface="Tahoma" panose="020B0604030504040204" charset="0"/>
              <a:ea typeface="宋体" pitchFamily="2" charset="-122"/>
            </a:endParaRPr>
          </a:p>
          <a:p>
            <a:pPr marL="57150" indent="-57150" defTabSz="914400" eaLnBrk="0" hangingPunct="0">
              <a:spcBef>
                <a:spcPct val="50000"/>
              </a:spcBef>
              <a:tabLst>
                <a:tab pos="850900" algn="l"/>
              </a:tabLst>
            </a:pP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16	2</a:t>
            </a:r>
            <a:r>
              <a:rPr lang="en-US" altLang="zh-CN" sz="2000" b="1" baseline="30000">
                <a:latin typeface="Tahoma" panose="020B0604030504040204" charset="0"/>
                <a:ea typeface="宋体" pitchFamily="2" charset="-122"/>
              </a:rPr>
              <a:t>16</a:t>
            </a:r>
            <a:r>
              <a:rPr lang="en-US" altLang="zh-CN" b="1">
                <a:latin typeface="Verdana" panose="020B0604030504040204" charset="0"/>
                <a:ea typeface="宋体" pitchFamily="2" charset="-122"/>
              </a:rPr>
              <a:t>-1</a:t>
            </a:r>
            <a:r>
              <a:rPr lang="en-US" altLang="zh-CN" sz="2000" b="1">
                <a:latin typeface="Tahoma" panose="020B0604030504040204" charset="0"/>
                <a:ea typeface="宋体" pitchFamily="2" charset="-122"/>
              </a:rPr>
              <a:t> = 0....1023 x 51.2 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  <a:sym typeface="Symbol" charset="2"/>
              </a:rPr>
              <a:t></a:t>
            </a:r>
            <a:r>
              <a:rPr lang="en-US" altLang="zh-CN" sz="2000" b="1" baseline="-25000">
                <a:latin typeface="Tahoma" panose="020B0604030504040204" charset="0"/>
                <a:ea typeface="宋体" pitchFamily="2" charset="-122"/>
              </a:rPr>
              <a:t>sec</a:t>
            </a:r>
            <a:endParaRPr lang="en-US" altLang="zh-CN" sz="2000" b="1" baseline="-25000">
              <a:latin typeface="Tahoma" panose="020B0604030504040204" charset="0"/>
              <a:ea typeface="宋体" pitchFamily="2" charset="-122"/>
            </a:endParaRPr>
          </a:p>
        </p:txBody>
      </p:sp>
      <p:sp>
        <p:nvSpPr>
          <p:cNvPr id="30726" name="Line 6"/>
          <p:cNvSpPr/>
          <p:nvPr/>
        </p:nvSpPr>
        <p:spPr>
          <a:xfrm>
            <a:off x="4356100" y="2852738"/>
            <a:ext cx="47879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Pay attention</a:t>
            </a:r>
            <a:endParaRPr lang="en-US" altLang="zh-CN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0"/>
              <a:t>After i</a:t>
            </a:r>
            <a:r>
              <a:rPr lang="en-US" altLang="zh-CN"/>
              <a:t>th collision</a:t>
            </a:r>
            <a:r>
              <a:rPr lang="zh-CN" altLang="en-US"/>
              <a:t>：</a:t>
            </a:r>
            <a:endParaRPr lang="zh-CN" altLang="en-US"/>
          </a:p>
          <a:p>
            <a:pPr lvl="1" indent="-436245" eaLnBrk="1" hangingPunct="1"/>
            <a:r>
              <a:rPr lang="en-US" altLang="zh-CN" b="0"/>
              <a:t>When 0 &lt; i </a:t>
            </a:r>
            <a:r>
              <a:rPr lang="en-US" altLang="zh-CN"/>
              <a:t>≦</a:t>
            </a:r>
            <a:r>
              <a:rPr lang="en-US" altLang="zh-CN" b="0"/>
              <a:t>10 </a:t>
            </a:r>
            <a:r>
              <a:rPr lang="zh-CN" altLang="en-US" b="0"/>
              <a:t>，</a:t>
            </a:r>
            <a:r>
              <a:rPr lang="en-US" altLang="zh-CN"/>
              <a:t>wait </a:t>
            </a:r>
            <a:r>
              <a:rPr lang="en-US" altLang="zh-CN" b="0"/>
              <a:t>( 0</a:t>
            </a:r>
            <a:r>
              <a:rPr lang="zh-CN" altLang="en-US"/>
              <a:t>～</a:t>
            </a:r>
            <a:r>
              <a:rPr lang="en-US" altLang="zh-CN" b="0"/>
              <a:t>2</a:t>
            </a:r>
            <a:r>
              <a:rPr lang="en-US" altLang="zh-CN" b="0" baseline="30000"/>
              <a:t>i</a:t>
            </a:r>
            <a:r>
              <a:rPr lang="zh-CN" altLang="en-US"/>
              <a:t>－</a:t>
            </a:r>
            <a:r>
              <a:rPr lang="en-US" altLang="zh-CN" b="0"/>
              <a:t>1) </a:t>
            </a:r>
            <a:r>
              <a:rPr lang="en-US" altLang="zh-CN"/>
              <a:t>×</a:t>
            </a:r>
            <a:r>
              <a:rPr lang="en-US" altLang="zh-CN" b="0"/>
              <a:t>2</a:t>
            </a:r>
            <a:r>
              <a:rPr lang="en-US" altLang="zh-CN"/>
              <a:t>τ</a:t>
            </a:r>
            <a:endParaRPr lang="en-US" altLang="zh-CN"/>
          </a:p>
          <a:p>
            <a:pPr lvl="1" indent="-436245" eaLnBrk="1" hangingPunct="1"/>
            <a:r>
              <a:rPr lang="en-US" altLang="zh-CN" b="0"/>
              <a:t>When 10 &lt; i &lt; 16 </a:t>
            </a:r>
            <a:r>
              <a:rPr lang="zh-CN" altLang="en-US"/>
              <a:t>，</a:t>
            </a:r>
            <a:r>
              <a:rPr lang="en-US" altLang="zh-CN"/>
              <a:t>wait</a:t>
            </a:r>
            <a:r>
              <a:rPr lang="zh-CN" altLang="en-US"/>
              <a:t>（</a:t>
            </a:r>
            <a:r>
              <a:rPr lang="en-US" altLang="zh-CN"/>
              <a:t>0~</a:t>
            </a:r>
            <a:r>
              <a:rPr lang="en-US" altLang="zh-CN" b="0"/>
              <a:t>1023</a:t>
            </a:r>
            <a:r>
              <a:rPr lang="zh-CN" altLang="en-US" b="0"/>
              <a:t>） </a:t>
            </a:r>
            <a:r>
              <a:rPr lang="en-US" altLang="zh-CN"/>
              <a:t>×</a:t>
            </a:r>
            <a:r>
              <a:rPr lang="en-US" altLang="zh-CN" b="0"/>
              <a:t>2</a:t>
            </a:r>
            <a:r>
              <a:rPr lang="en-US" altLang="zh-CN"/>
              <a:t>τ</a:t>
            </a:r>
            <a:endParaRPr lang="en-US" altLang="zh-CN"/>
          </a:p>
          <a:p>
            <a:pPr lvl="1" indent="-436245" eaLnBrk="1" hangingPunct="1"/>
            <a:r>
              <a:rPr lang="en-US" altLang="zh-CN" b="0"/>
              <a:t>When i &gt; 16 </a:t>
            </a:r>
            <a:r>
              <a:rPr lang="zh-CN" altLang="en-US" b="0"/>
              <a:t>，</a:t>
            </a:r>
            <a:r>
              <a:rPr lang="en-US" altLang="zh-CN" b="0"/>
              <a:t>give up sending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Ethernet performance </a:t>
            </a:r>
            <a:endParaRPr lang="en-US" altLang="zh-CN" sz="2600"/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1916113"/>
            <a:ext cx="5381625" cy="398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Typical Ethernet</a:t>
            </a:r>
            <a:endParaRPr lang="en-US" altLang="zh-CN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10base2</a:t>
            </a:r>
            <a:endParaRPr lang="en-US" altLang="zh-CN"/>
          </a:p>
          <a:p>
            <a:pPr eaLnBrk="1" hangingPunct="1"/>
            <a:r>
              <a:rPr lang="en-US" altLang="zh-CN"/>
              <a:t>10base5</a:t>
            </a:r>
            <a:endParaRPr lang="en-US" altLang="zh-CN"/>
          </a:p>
          <a:p>
            <a:pPr eaLnBrk="1" hangingPunct="1"/>
            <a:r>
              <a:rPr lang="en-US" altLang="zh-CN"/>
              <a:t>10base-T</a:t>
            </a:r>
            <a:endParaRPr lang="en-US" altLang="zh-CN"/>
          </a:p>
          <a:p>
            <a:pPr eaLnBrk="1" hangingPunct="1"/>
            <a:r>
              <a:rPr lang="en-US" altLang="zh-CN"/>
              <a:t>Improve performance </a:t>
            </a:r>
            <a:endParaRPr lang="en-US" altLang="zh-CN" sz="2600"/>
          </a:p>
          <a:p>
            <a:pPr lvl="1" indent="-436245" eaLnBrk="1" hangingPunct="1"/>
            <a:r>
              <a:rPr lang="en-US" altLang="zh-CN"/>
              <a:t>Up to 100Mbps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Switched network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Switched Ethernet </a:t>
            </a:r>
            <a:endParaRPr lang="en-US" altLang="zh-CN" sz="260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200"/>
              <a:t>The heart of the system is a switch containing a high-speed (typically over 1 Gbps) </a:t>
            </a:r>
            <a:r>
              <a:rPr lang="en-US" altLang="zh-CN" sz="2200">
                <a:solidFill>
                  <a:srgbClr val="FF0000"/>
                </a:solidFill>
              </a:rPr>
              <a:t>backplane</a:t>
            </a:r>
            <a:r>
              <a:rPr lang="en-US" altLang="zh-CN" sz="2200"/>
              <a:t> and room for multiple </a:t>
            </a:r>
            <a:r>
              <a:rPr lang="en-US" altLang="zh-CN" sz="2200">
                <a:solidFill>
                  <a:srgbClr val="FF0000"/>
                </a:solidFill>
              </a:rPr>
              <a:t>plug-in cards</a:t>
            </a:r>
            <a:r>
              <a:rPr lang="en-US" altLang="zh-CN" sz="2200"/>
              <a:t> (typically 4 to 32)</a:t>
            </a:r>
            <a:endParaRPr lang="en-US" altLang="zh-CN" sz="2200"/>
          </a:p>
          <a:p>
            <a:pPr eaLnBrk="1" hangingPunct="1">
              <a:lnSpc>
                <a:spcPct val="100000"/>
              </a:lnSpc>
            </a:pPr>
            <a:r>
              <a:rPr lang="en-US" altLang="zh-CN" sz="2200"/>
              <a:t>The plug-in card checks to see if the frame is destined for one of the other stations connected to the same card.</a:t>
            </a:r>
            <a:endParaRPr lang="en-US" altLang="zh-CN" sz="22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If so, the frame is copied to the destination station.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If not, the frame is sent over the high-speed backplane to the destination station's card.</a:t>
            </a:r>
            <a:endParaRPr lang="en-US" altLang="zh-CN" sz="2000"/>
          </a:p>
          <a:p>
            <a:pPr eaLnBrk="1" hangingPunct="1">
              <a:lnSpc>
                <a:spcPct val="100000"/>
              </a:lnSpc>
            </a:pPr>
            <a:endParaRPr lang="en-US" altLang="zh-CN" sz="2200"/>
          </a:p>
        </p:txBody>
      </p:sp>
      <p:pic>
        <p:nvPicPr>
          <p:cNvPr id="34820" name="Picture 4" descr="4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4121150"/>
            <a:ext cx="5616575" cy="254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Switched Ethernet (cont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d)</a:t>
            </a:r>
            <a:endParaRPr lang="en-US" altLang="zh-CN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100"/>
              <a:t>What happens if two machines attached to the same plug-in card transmit frames at the same time</a:t>
            </a:r>
            <a:r>
              <a:rPr lang="en-US" altLang="zh-CN" sz="2100">
                <a:latin typeface="Arial" panose="020B0604020202020204" pitchFamily="34" charset="0"/>
              </a:rPr>
              <a:t> </a:t>
            </a:r>
            <a:r>
              <a:rPr lang="en-US" altLang="zh-CN" sz="2100"/>
              <a:t>?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>
                <a:solidFill>
                  <a:srgbClr val="FF0000"/>
                </a:solidFill>
              </a:rPr>
              <a:t>Case 1: </a:t>
            </a:r>
            <a:r>
              <a:rPr lang="en-US" altLang="zh-CN" sz="2100"/>
              <a:t>all the ports on the card are wired together to form a local on-card LAN: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At any instant, only one transmission per card is permitted, but all the cards can be transmitting in parallel.	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Each card forms its own collision domain, independent of the others.</a:t>
            </a:r>
            <a:endParaRPr lang="en-US" altLang="zh-CN" sz="1900"/>
          </a:p>
          <a:p>
            <a:pPr eaLnBrk="1" hangingPunct="1">
              <a:lnSpc>
                <a:spcPct val="100000"/>
              </a:lnSpc>
            </a:pPr>
            <a:r>
              <a:rPr lang="en-US" altLang="zh-CN" sz="2100">
                <a:solidFill>
                  <a:srgbClr val="FF0000"/>
                </a:solidFill>
              </a:rPr>
              <a:t>Case 2:</a:t>
            </a:r>
            <a:r>
              <a:rPr lang="en-US" altLang="zh-CN" sz="2100"/>
              <a:t> each input port can buffer incoming frames in the card's on-board RAM.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All input ports can receive (and transmit) frames at the same time -  </a:t>
            </a:r>
            <a:r>
              <a:rPr lang="en-US" altLang="zh-CN" sz="1900">
                <a:solidFill>
                  <a:srgbClr val="FF0000"/>
                </a:solidFill>
              </a:rPr>
              <a:t>parallel and full-duplex</a:t>
            </a:r>
            <a:r>
              <a:rPr lang="en-US" altLang="zh-CN" sz="1900"/>
              <a:t>.</a:t>
            </a:r>
            <a:endParaRPr lang="en-US" altLang="zh-CN" sz="19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1900"/>
              <a:t>Each port is a separate collision domain, so collisions do not occur. </a:t>
            </a:r>
            <a:endParaRPr lang="en-US" altLang="zh-CN"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574675" y="376238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100Mbps Ethernet</a:t>
            </a:r>
            <a:r>
              <a:rPr lang="en-US" altLang="zh-CN" sz="3800">
                <a:latin typeface="Arial" panose="020B0604020202020204" pitchFamily="34" charset="0"/>
              </a:rPr>
              <a:t>—</a:t>
            </a:r>
            <a:r>
              <a:rPr lang="en-US" altLang="zh-CN" sz="3800"/>
              <a:t>802.3u  </a:t>
            </a:r>
            <a:endParaRPr lang="en-US" altLang="zh-CN" sz="220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100"/>
              <a:t>Fast Ethernet (</a:t>
            </a:r>
            <a:r>
              <a:rPr lang="en-US" altLang="zh-CN" sz="2100">
                <a:solidFill>
                  <a:srgbClr val="FF0000"/>
                </a:solidFill>
              </a:rPr>
              <a:t>IEEE 802.3u</a:t>
            </a:r>
            <a:r>
              <a:rPr lang="en-US" altLang="zh-CN" sz="2100"/>
              <a:t>) was officially approved by IEEE in June 1995. </a:t>
            </a:r>
            <a:endParaRPr lang="en-US" altLang="zh-CN" sz="21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000"/>
              <a:t>backward compatible</a:t>
            </a:r>
            <a:endParaRPr lang="en-US" altLang="zh-CN" sz="20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The old packet formats, interfaces, and procedural rules are kept</a:t>
            </a:r>
            <a:endParaRPr lang="en-US" altLang="zh-CN" sz="1800"/>
          </a:p>
          <a:p>
            <a:pPr lvl="1" indent="-436245" eaLnBrk="1" hangingPunct="1">
              <a:lnSpc>
                <a:spcPct val="90000"/>
              </a:lnSpc>
            </a:pPr>
            <a:r>
              <a:rPr lang="en-US" altLang="zh-CN" sz="2000"/>
              <a:t>Faster</a:t>
            </a:r>
            <a:endParaRPr lang="en-US" altLang="zh-CN" sz="2000"/>
          </a:p>
          <a:p>
            <a:pPr lvl="2" indent="-394970" eaLnBrk="1" hangingPunct="1">
              <a:lnSpc>
                <a:spcPct val="90000"/>
              </a:lnSpc>
            </a:pPr>
            <a:r>
              <a:rPr lang="en-US" altLang="zh-CN" sz="1800"/>
              <a:t>The bit time is reduced from 100 (10 Mbps) nsec to 10 nsec (100 Mbps).</a:t>
            </a:r>
            <a:endParaRPr lang="en-US" altLang="zh-CN" sz="18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Fast Ethernet uses hubs or switches to wire up computers, just like 10Base-T wiring.</a:t>
            </a:r>
            <a:endParaRPr lang="en-US" altLang="zh-CN" sz="21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Fast Ethernet allows the following three  types of wire.</a:t>
            </a:r>
            <a:endParaRPr lang="en-US" altLang="zh-CN" sz="2100"/>
          </a:p>
          <a:p>
            <a:pPr eaLnBrk="1" hangingPunct="1">
              <a:lnSpc>
                <a:spcPct val="90000"/>
              </a:lnSpc>
            </a:pPr>
            <a:endParaRPr lang="en-US" altLang="zh-CN" sz="1900"/>
          </a:p>
        </p:txBody>
      </p:sp>
      <p:pic>
        <p:nvPicPr>
          <p:cNvPr id="36868" name="Picture 5" descr="4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4581525"/>
            <a:ext cx="8154987" cy="1544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br>
              <a:rPr lang="en-US" altLang="zh-CN" sz="3800"/>
            </a:br>
            <a:r>
              <a:rPr lang="en-US" altLang="zh-CN" sz="3800" b="1"/>
              <a:t>IEEE802.3/Ethernet</a:t>
            </a:r>
            <a:r>
              <a:rPr lang="en-US" altLang="zh-CN" sz="3800"/>
              <a:t> &amp; </a:t>
            </a:r>
            <a:r>
              <a:rPr lang="en-US" altLang="zh-CN" sz="3800" b="1"/>
              <a:t>OSI RM</a:t>
            </a:r>
            <a:endParaRPr lang="en-US" altLang="zh-CN" sz="380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060575"/>
            <a:ext cx="7848600" cy="394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Oval 5"/>
          <p:cNvSpPr/>
          <p:nvPr/>
        </p:nvSpPr>
        <p:spPr>
          <a:xfrm>
            <a:off x="5003800" y="2708275"/>
            <a:ext cx="647700" cy="3241675"/>
          </a:xfrm>
          <a:prstGeom prst="ellipse">
            <a:avLst/>
          </a:prstGeom>
          <a:noFill/>
          <a:ln w="571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  <p:sp>
        <p:nvSpPr>
          <p:cNvPr id="16390" name="Oval 6"/>
          <p:cNvSpPr/>
          <p:nvPr/>
        </p:nvSpPr>
        <p:spPr>
          <a:xfrm>
            <a:off x="5724525" y="3357563"/>
            <a:ext cx="647700" cy="2592387"/>
          </a:xfrm>
          <a:prstGeom prst="ellipse">
            <a:avLst/>
          </a:prstGeom>
          <a:noFill/>
          <a:ln w="57150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800"/>
              <a:t>Gigabit Ethernet</a:t>
            </a:r>
            <a:r>
              <a:rPr lang="zh-CN" altLang="en-US" sz="3800"/>
              <a:t>（吉比特以太网）</a:t>
            </a:r>
            <a:endParaRPr lang="zh-CN" altLang="en-US" sz="380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100"/>
              <a:t>Gigabit Ethernet (</a:t>
            </a:r>
            <a:r>
              <a:rPr lang="en-US" altLang="zh-CN" sz="2100">
                <a:solidFill>
                  <a:srgbClr val="FF0000"/>
                </a:solidFill>
              </a:rPr>
              <a:t>IEEE 802.3z</a:t>
            </a:r>
            <a:r>
              <a:rPr lang="en-US" altLang="zh-CN" sz="2100"/>
              <a:t>) was ratified by IEEE in 1998.</a:t>
            </a:r>
            <a:endParaRPr lang="en-US" altLang="zh-CN" sz="2100"/>
          </a:p>
          <a:p>
            <a:pPr lvl="1" indent="-436245" eaLnBrk="1" hangingPunct="1"/>
            <a:r>
              <a:rPr lang="en-US" altLang="zh-CN" sz="1900"/>
              <a:t>backward compatible</a:t>
            </a:r>
            <a:endParaRPr lang="en-US" altLang="zh-CN" sz="1900"/>
          </a:p>
          <a:p>
            <a:pPr lvl="1" indent="-436245" eaLnBrk="1" hangingPunct="1"/>
            <a:r>
              <a:rPr lang="en-US" altLang="zh-CN" sz="1900"/>
              <a:t>faster than the existing </a:t>
            </a:r>
            <a:r>
              <a:rPr lang="en-US" altLang="zh-CN" sz="1900">
                <a:solidFill>
                  <a:srgbClr val="FF0000"/>
                </a:solidFill>
              </a:rPr>
              <a:t>802.3</a:t>
            </a:r>
            <a:r>
              <a:rPr lang="en-US" altLang="zh-CN" sz="1900"/>
              <a:t> and </a:t>
            </a:r>
            <a:r>
              <a:rPr lang="en-US" altLang="zh-CN" sz="1900">
                <a:solidFill>
                  <a:srgbClr val="FF0000"/>
                </a:solidFill>
              </a:rPr>
              <a:t>802.3u</a:t>
            </a:r>
            <a:r>
              <a:rPr lang="en-US" altLang="zh-CN" sz="1900"/>
              <a:t> standards. </a:t>
            </a:r>
            <a:endParaRPr lang="en-US" altLang="zh-CN" sz="1900"/>
          </a:p>
          <a:p>
            <a:pPr eaLnBrk="1" hangingPunct="1"/>
            <a:r>
              <a:rPr lang="en-US" altLang="zh-CN" sz="2100"/>
              <a:t>All configurations of  Gigabit Ethernet are point-to-point rather than multidrop.</a:t>
            </a:r>
            <a:endParaRPr lang="en-US" altLang="zh-CN" sz="2100"/>
          </a:p>
          <a:p>
            <a:pPr eaLnBrk="1" hangingPunct="1"/>
            <a:r>
              <a:rPr lang="en-US" altLang="zh-CN" sz="2100"/>
              <a:t>Gigabit Ethernet supports two different modes of operation</a:t>
            </a:r>
            <a:endParaRPr lang="en-US" altLang="zh-CN" sz="2100"/>
          </a:p>
          <a:p>
            <a:pPr lvl="1" indent="-436245" eaLnBrk="1" hangingPunct="1"/>
            <a:r>
              <a:rPr lang="en-US" altLang="zh-CN" sz="1900">
                <a:solidFill>
                  <a:srgbClr val="FF0000"/>
                </a:solidFill>
              </a:rPr>
              <a:t>full-duplex:</a:t>
            </a:r>
            <a:r>
              <a:rPr lang="en-US" altLang="zh-CN" sz="1900"/>
              <a:t> switch-based connection</a:t>
            </a:r>
            <a:endParaRPr lang="en-US" altLang="zh-CN" sz="1900"/>
          </a:p>
          <a:p>
            <a:pPr lvl="1" indent="-436245" eaLnBrk="1" hangingPunct="1"/>
            <a:r>
              <a:rPr lang="en-US" altLang="zh-CN" sz="1900">
                <a:solidFill>
                  <a:srgbClr val="FF0000"/>
                </a:solidFill>
              </a:rPr>
              <a:t>half-duplex: </a:t>
            </a:r>
            <a:r>
              <a:rPr lang="en-US" altLang="zh-CN" sz="1900"/>
              <a:t>hub-based connection</a:t>
            </a:r>
            <a:endParaRPr lang="en-US" altLang="zh-CN" sz="1900"/>
          </a:p>
          <a:p>
            <a:pPr eaLnBrk="1" hangingPunct="1"/>
            <a:r>
              <a:rPr lang="en-US" altLang="zh-CN" sz="2100"/>
              <a:t>Gigabit Ethernet supports flow control: one end can send a special control frame to the other end  telling it to pause for some period of time</a:t>
            </a:r>
            <a:endParaRPr lang="en-US" altLang="zh-CN" sz="2100"/>
          </a:p>
        </p:txBody>
      </p:sp>
      <p:sp>
        <p:nvSpPr>
          <p:cNvPr id="97284" name="Oval 4"/>
          <p:cNvSpPr/>
          <p:nvPr/>
        </p:nvSpPr>
        <p:spPr>
          <a:xfrm>
            <a:off x="4500563" y="1196975"/>
            <a:ext cx="215900" cy="576263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Verdana" panose="020B06040305040402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199925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How to solve</a:t>
            </a:r>
            <a:r>
              <a:rPr lang="zh-CN" altLang="en-US"/>
              <a:t>？ </a:t>
            </a:r>
            <a:endParaRPr lang="en-US" altLang="zh-CN" sz="260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carrier extension</a:t>
            </a:r>
            <a:r>
              <a:rPr lang="zh-CN" altLang="en-US" sz="2600"/>
              <a:t>（载荷扩充）</a:t>
            </a:r>
            <a:endParaRPr lang="zh-CN" altLang="en-US" sz="2600"/>
          </a:p>
          <a:p>
            <a:pPr lvl="1" indent="-436245" eaLnBrk="1" hangingPunct="1"/>
            <a:r>
              <a:rPr lang="en-US" altLang="zh-CN">
                <a:solidFill>
                  <a:schemeClr val="accent2"/>
                </a:solidFill>
              </a:rPr>
              <a:t>padding</a:t>
            </a:r>
            <a:r>
              <a:rPr lang="en-US" altLang="zh-CN"/>
              <a:t> the frame to 512 bytes </a:t>
            </a:r>
            <a:r>
              <a:rPr lang="en-US" altLang="zh-CN" sz="2400"/>
              <a:t>(8)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So</a:t>
            </a:r>
            <a:r>
              <a:rPr lang="zh-CN" altLang="en-US" sz="2400"/>
              <a:t>，</a:t>
            </a:r>
            <a:r>
              <a:rPr lang="en-US" altLang="zh-CN" sz="2400"/>
              <a:t>the maximum distance can be 200m=25*8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disadvantage</a:t>
            </a:r>
            <a:r>
              <a:rPr lang="zh-CN" altLang="en-US" sz="2400"/>
              <a:t>：</a:t>
            </a:r>
            <a:r>
              <a:rPr lang="en-US" altLang="zh-CN" sz="2400"/>
              <a:t>line utility is low </a:t>
            </a:r>
            <a:r>
              <a:rPr lang="zh-CN" altLang="en-US" sz="2400"/>
              <a:t>，</a:t>
            </a:r>
            <a:r>
              <a:rPr lang="en-US" altLang="zh-CN" sz="2400"/>
              <a:t>just 9%</a:t>
            </a:r>
            <a:r>
              <a:rPr lang="zh-CN" altLang="en-US" sz="2400"/>
              <a:t>（</a:t>
            </a:r>
            <a:r>
              <a:rPr lang="en-US" altLang="zh-CN" sz="2400"/>
              <a:t>46/512</a:t>
            </a:r>
            <a:r>
              <a:rPr lang="zh-CN" altLang="en-US" sz="2400"/>
              <a:t>）</a:t>
            </a:r>
            <a:endParaRPr lang="en-US" altLang="zh-CN" sz="1600"/>
          </a:p>
          <a:p>
            <a:pPr eaLnBrk="1" hangingPunct="1"/>
            <a:r>
              <a:rPr lang="en-US" altLang="zh-CN" sz="2600"/>
              <a:t>frame bursting </a:t>
            </a:r>
            <a:r>
              <a:rPr lang="zh-CN" altLang="en-US" sz="2600"/>
              <a:t>（帧串）</a:t>
            </a:r>
            <a:endParaRPr lang="zh-CN" altLang="en-US" sz="2600"/>
          </a:p>
          <a:p>
            <a:pPr lvl="1" indent="-436245" eaLnBrk="1" hangingPunct="1"/>
            <a:r>
              <a:rPr lang="en-US" altLang="zh-CN"/>
              <a:t>transmit multiple frames in a single transmission</a:t>
            </a:r>
            <a:r>
              <a:rPr lang="en-US" altLang="zh-CN" sz="2400"/>
              <a:t> </a:t>
            </a:r>
            <a:endParaRPr lang="en-US" altLang="zh-CN" sz="2400"/>
          </a:p>
          <a:p>
            <a:pPr lvl="1" indent="-436245" eaLnBrk="1" hangingPunct="1"/>
            <a:r>
              <a:rPr lang="en-US" altLang="zh-CN" sz="2400"/>
              <a:t>Improve line utility</a:t>
            </a:r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/>
              <a:t>IEEE802.2</a:t>
            </a:r>
            <a:endParaRPr lang="en-US" altLang="zh-CN" sz="1600" b="1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100"/>
              <a:t>LLC run on top of Ethernet and the other 802 protocols.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LLC hides the differences between the various kinds of 802 networks by providing a </a:t>
            </a:r>
            <a:r>
              <a:rPr lang="en-US" altLang="zh-CN" sz="2100">
                <a:solidFill>
                  <a:srgbClr val="FF0000"/>
                </a:solidFill>
              </a:rPr>
              <a:t>single</a:t>
            </a:r>
            <a:r>
              <a:rPr lang="en-US" altLang="zh-CN" sz="2100"/>
              <a:t> format and interface to the network layer. </a:t>
            </a:r>
            <a:endParaRPr lang="en-US" altLang="zh-CN" sz="21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LLC provides </a:t>
            </a:r>
            <a:r>
              <a:rPr lang="en-US" altLang="zh-CN" sz="2100">
                <a:solidFill>
                  <a:srgbClr val="FF0000"/>
                </a:solidFill>
              </a:rPr>
              <a:t>three</a:t>
            </a:r>
            <a:r>
              <a:rPr lang="en-US" altLang="zh-CN" sz="2100"/>
              <a:t> service options: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unreliable datagram service,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acknowledged datagram service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reliable connection-oriented service.</a:t>
            </a:r>
            <a:endParaRPr lang="en-US" altLang="zh-CN" sz="2000"/>
          </a:p>
          <a:p>
            <a:pPr eaLnBrk="1" hangingPunct="1">
              <a:lnSpc>
                <a:spcPct val="100000"/>
              </a:lnSpc>
            </a:pPr>
            <a:r>
              <a:rPr lang="en-US" altLang="zh-CN" sz="2100"/>
              <a:t>The LLC header contains </a:t>
            </a:r>
            <a:r>
              <a:rPr lang="en-US" altLang="zh-CN" sz="2100">
                <a:solidFill>
                  <a:srgbClr val="FF0000"/>
                </a:solidFill>
              </a:rPr>
              <a:t>three</a:t>
            </a:r>
            <a:r>
              <a:rPr lang="en-US" altLang="zh-CN" sz="2100"/>
              <a:t> fields:</a:t>
            </a:r>
            <a:endParaRPr lang="en-US" altLang="zh-CN" sz="21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 destination access point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 source access point</a:t>
            </a:r>
            <a:endParaRPr lang="en-US" altLang="zh-CN" sz="2000"/>
          </a:p>
          <a:p>
            <a:pPr lvl="1" indent="-436245" eaLnBrk="1" hangingPunct="1">
              <a:lnSpc>
                <a:spcPct val="100000"/>
              </a:lnSpc>
            </a:pPr>
            <a:r>
              <a:rPr lang="en-US" altLang="zh-CN" sz="2000"/>
              <a:t>a control field. </a:t>
            </a:r>
            <a:endParaRPr lang="en-US" altLang="zh-C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Logical Link Control</a:t>
            </a:r>
            <a:endParaRPr lang="en-US" altLang="zh-CN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43012" name="Picture 4" descr="4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63713"/>
            <a:ext cx="7777163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600"/>
              <a:t>Learn </a:t>
            </a:r>
            <a:r>
              <a:rPr lang="en-US" altLang="zh-CN" sz="2600" b="0"/>
              <a:t>IEEE802 standard</a:t>
            </a:r>
            <a:endParaRPr lang="en-US" altLang="zh-CN" sz="2600"/>
          </a:p>
          <a:p>
            <a:pPr eaLnBrk="1" hangingPunct="1"/>
            <a:r>
              <a:rPr lang="en-US" altLang="zh-CN" sz="2600"/>
              <a:t>Master Ethernet</a:t>
            </a:r>
            <a:r>
              <a:rPr lang="en-US" altLang="zh-CN" sz="2600" b="0"/>
              <a:t>/IEEE802.3 MAC principle</a:t>
            </a:r>
            <a:endParaRPr lang="en-US" altLang="zh-CN" sz="2600" b="0"/>
          </a:p>
          <a:p>
            <a:pPr lvl="1" indent="-436245" eaLnBrk="1" hangingPunct="1"/>
            <a:r>
              <a:rPr lang="en-US" altLang="zh-CN" sz="2200"/>
              <a:t>Binary exponential backoff</a:t>
            </a:r>
            <a:endParaRPr lang="en-US" altLang="zh-CN" sz="2200"/>
          </a:p>
          <a:p>
            <a:pPr eaLnBrk="1" hangingPunct="1"/>
            <a:r>
              <a:rPr lang="en-US" altLang="zh-CN" sz="2600"/>
              <a:t>Master Ethernet</a:t>
            </a:r>
            <a:r>
              <a:rPr lang="en-US" altLang="zh-CN" sz="2600" b="0"/>
              <a:t>/IEEE802.3 frame format</a:t>
            </a:r>
            <a:endParaRPr lang="en-US" altLang="zh-CN" sz="2600" b="0"/>
          </a:p>
          <a:p>
            <a:pPr lvl="1" indent="-436245" eaLnBrk="1" hangingPunct="1"/>
            <a:r>
              <a:rPr lang="en-US" altLang="zh-CN" sz="2200"/>
              <a:t>Difference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64byte~1518byte</a:t>
            </a:r>
            <a:endParaRPr lang="en-US" altLang="zh-CN" sz="2200"/>
          </a:p>
          <a:p>
            <a:pPr eaLnBrk="1" hangingPunct="1"/>
            <a:r>
              <a:rPr lang="en-US" altLang="zh-CN" sz="2600"/>
              <a:t>Learn characteristics of  Ethernet</a:t>
            </a:r>
            <a:endParaRPr lang="en-US" altLang="zh-CN" sz="2600"/>
          </a:p>
          <a:p>
            <a:pPr lvl="1" indent="-436245" eaLnBrk="1" hangingPunct="1"/>
            <a:r>
              <a:rPr lang="en-US" altLang="zh-CN" sz="2200"/>
              <a:t>10Base-T</a:t>
            </a:r>
            <a:endParaRPr lang="en-US" altLang="zh-CN" sz="2200"/>
          </a:p>
          <a:p>
            <a:pPr lvl="1" indent="-436245" eaLnBrk="1" hangingPunct="1"/>
            <a:r>
              <a:rPr lang="en-US" altLang="zh-CN" sz="2200"/>
              <a:t>Faster Ethernet</a:t>
            </a:r>
            <a:endParaRPr lang="en-US" altLang="zh-CN"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971550" y="2565400"/>
            <a:ext cx="8001000" cy="12160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8200"/>
              <a:t>Thanks</a:t>
            </a:r>
            <a:r>
              <a:rPr lang="zh-CN" altLang="en-US" sz="8200"/>
              <a:t>！</a:t>
            </a:r>
            <a:endParaRPr lang="zh-CN" altLang="en-US" sz="8200"/>
          </a:p>
        </p:txBody>
      </p:sp>
      <p:pic>
        <p:nvPicPr>
          <p:cNvPr id="45059" name="Picture 4" descr="cof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3933825"/>
            <a:ext cx="1944687" cy="1470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/>
              <a:t>IEEE Ethernet naming rule</a:t>
            </a:r>
            <a:endParaRPr lang="en-US" altLang="zh-CN" sz="240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sz="2600" b="0"/>
              <a:t>10Base2</a:t>
            </a:r>
            <a:r>
              <a:rPr lang="zh-CN" altLang="en-US" sz="2600"/>
              <a:t>（</a:t>
            </a:r>
            <a:r>
              <a:rPr lang="en-US" altLang="zh-CN" sz="2600" b="0"/>
              <a:t>IEEE 802.3a</a:t>
            </a:r>
            <a:r>
              <a:rPr lang="zh-CN" altLang="en-US" sz="2600"/>
              <a:t>）</a:t>
            </a:r>
            <a:endParaRPr lang="zh-CN" altLang="en-US" sz="26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 b="0"/>
              <a:t>10</a:t>
            </a:r>
            <a:r>
              <a:rPr lang="zh-CN" altLang="en-US" sz="2200"/>
              <a:t>：</a:t>
            </a:r>
            <a:r>
              <a:rPr lang="en-US" altLang="zh-CN" sz="2200"/>
              <a:t>baseband</a:t>
            </a:r>
            <a:r>
              <a:rPr lang="zh-CN" altLang="en-US" sz="2200"/>
              <a:t>（</a:t>
            </a:r>
            <a:r>
              <a:rPr lang="en-US" altLang="zh-CN" sz="2200"/>
              <a:t>unit: Mbps</a:t>
            </a:r>
            <a:r>
              <a:rPr lang="zh-CN" altLang="en-US" sz="2200"/>
              <a:t>）</a:t>
            </a:r>
            <a:endParaRPr lang="zh-CN" altLang="en-US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 b="0"/>
              <a:t>Base</a:t>
            </a:r>
            <a:r>
              <a:rPr lang="zh-CN" altLang="en-US" sz="2200"/>
              <a:t>：</a:t>
            </a:r>
            <a:r>
              <a:rPr lang="en-US" altLang="zh-CN" sz="2200"/>
              <a:t>baseband transmission  (</a:t>
            </a:r>
            <a:r>
              <a:rPr lang="zh-CN" altLang="en-US" sz="2200"/>
              <a:t>基带传输</a:t>
            </a:r>
            <a:r>
              <a:rPr lang="en-US" altLang="zh-CN" sz="2200"/>
              <a:t>)</a:t>
            </a:r>
            <a:endParaRPr lang="en-US" altLang="zh-CN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 b="0"/>
              <a:t>2</a:t>
            </a:r>
            <a:r>
              <a:rPr lang="zh-CN" altLang="en-US" sz="2200"/>
              <a:t>（或</a:t>
            </a:r>
            <a:r>
              <a:rPr lang="en-US" altLang="zh-CN" sz="2200" b="0"/>
              <a:t>5</a:t>
            </a:r>
            <a:r>
              <a:rPr lang="zh-CN" altLang="en-US" sz="2200"/>
              <a:t>）：</a:t>
            </a:r>
            <a:r>
              <a:rPr lang="en-US" altLang="zh-CN" sz="2200"/>
              <a:t>support segment </a:t>
            </a:r>
            <a:r>
              <a:rPr lang="zh-CN" altLang="en-US" sz="2200"/>
              <a:t>（</a:t>
            </a:r>
            <a:r>
              <a:rPr lang="en-US" altLang="zh-CN" sz="2200"/>
              <a:t>100</a:t>
            </a:r>
            <a:r>
              <a:rPr lang="zh-CN" altLang="en-US" sz="2200"/>
              <a:t>米为单位，四舍五入）</a:t>
            </a:r>
            <a:endParaRPr lang="zh-CN" altLang="en-US" sz="2200"/>
          </a:p>
          <a:p>
            <a:pPr eaLnBrk="1" hangingPunct="1">
              <a:lnSpc>
                <a:spcPct val="130000"/>
              </a:lnSpc>
            </a:pPr>
            <a:r>
              <a:rPr lang="en-US" altLang="zh-CN" sz="2600" b="0"/>
              <a:t>10Base-TX</a:t>
            </a:r>
            <a:r>
              <a:rPr lang="zh-CN" altLang="en-US" sz="2600"/>
              <a:t>（</a:t>
            </a:r>
            <a:r>
              <a:rPr lang="en-US" altLang="zh-CN" sz="2600" b="0"/>
              <a:t>IEEE 802.3X</a:t>
            </a:r>
            <a:r>
              <a:rPr lang="zh-CN" altLang="en-US" sz="2600"/>
              <a:t>）</a:t>
            </a:r>
            <a:endParaRPr lang="zh-CN" altLang="en-US" sz="26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 b="0"/>
              <a:t>T</a:t>
            </a:r>
            <a:r>
              <a:rPr lang="zh-CN" altLang="en-US" sz="2200"/>
              <a:t>：</a:t>
            </a:r>
            <a:r>
              <a:rPr lang="en-US" altLang="zh-CN" sz="2200"/>
              <a:t>copper UTP</a:t>
            </a:r>
            <a:endParaRPr lang="en-US" altLang="zh-CN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>
                <a:latin typeface="Arial" panose="020B0604020202020204" pitchFamily="34" charset="0"/>
              </a:rPr>
              <a:t>–</a:t>
            </a:r>
            <a:r>
              <a:rPr lang="en-US" altLang="zh-CN" sz="2200" b="0"/>
              <a:t>F</a:t>
            </a:r>
            <a:r>
              <a:rPr lang="zh-CN" altLang="en-US" sz="2200"/>
              <a:t>：</a:t>
            </a:r>
            <a:r>
              <a:rPr lang="en-US" altLang="zh-CN" sz="2200"/>
              <a:t>fiber</a:t>
            </a:r>
            <a:endParaRPr lang="en-US" altLang="zh-CN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Ethernet cabling </a:t>
            </a:r>
            <a:endParaRPr lang="en-US" altLang="zh-CN" sz="260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/>
          </a:p>
        </p:txBody>
      </p:sp>
      <p:pic>
        <p:nvPicPr>
          <p:cNvPr id="9220" name="Picture 5" descr="4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8413"/>
            <a:ext cx="8878888" cy="196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6" descr="4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3213100"/>
            <a:ext cx="5616575" cy="266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100"/>
              <a:t>Detecting problem in thick or thin coax</a:t>
            </a:r>
            <a:r>
              <a:rPr lang="en-US" altLang="zh-CN" sz="800"/>
              <a:t>  </a:t>
            </a:r>
            <a:endParaRPr lang="en-US" altLang="zh-CN" sz="180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sz="2600"/>
              <a:t>Detecting cable breaks, excessive length (</a:t>
            </a:r>
            <a:r>
              <a:rPr lang="zh-CN" altLang="en-US" sz="2600"/>
              <a:t>超长</a:t>
            </a:r>
            <a:r>
              <a:rPr lang="en-US" altLang="zh-CN" sz="2600"/>
              <a:t>), bad taps</a:t>
            </a:r>
            <a:r>
              <a:rPr lang="zh-CN" altLang="en-US" sz="2600"/>
              <a:t>， </a:t>
            </a:r>
            <a:r>
              <a:rPr lang="en-US" altLang="zh-CN" sz="2600"/>
              <a:t>or loose connector can be a major problem with thick coax or thin coax.</a:t>
            </a:r>
            <a:endParaRPr lang="en-US" altLang="zh-CN" sz="2600"/>
          </a:p>
          <a:p>
            <a:pPr eaLnBrk="1" hangingPunct="1">
              <a:lnSpc>
                <a:spcPct val="130000"/>
              </a:lnSpc>
            </a:pPr>
            <a:r>
              <a:rPr lang="en-US" altLang="zh-CN" sz="2600"/>
              <a:t>time domain reflectometry </a:t>
            </a:r>
            <a:r>
              <a:rPr lang="zh-CN" altLang="en-US" sz="2600"/>
              <a:t>（时间域反射计）</a:t>
            </a:r>
            <a:endParaRPr lang="zh-CN" altLang="en-US" sz="26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/>
              <a:t>Send pusle</a:t>
            </a:r>
            <a:endParaRPr lang="en-US" altLang="zh-CN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/>
              <a:t>Timing the interval between sending and receiving the echo</a:t>
            </a:r>
            <a:endParaRPr lang="en-US" altLang="zh-CN" sz="2200"/>
          </a:p>
          <a:p>
            <a:pPr lvl="1" indent="-436245" eaLnBrk="1" hangingPunct="1">
              <a:lnSpc>
                <a:spcPct val="130000"/>
              </a:lnSpc>
            </a:pPr>
            <a:r>
              <a:rPr lang="en-US" altLang="zh-CN" sz="2200"/>
              <a:t>Localize the origin of the echo</a:t>
            </a:r>
            <a:endParaRPr lang="en-US" altLang="zh-CN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Topology of 10Base-T </a:t>
            </a:r>
            <a:endParaRPr lang="en-US" altLang="zh-CN" sz="260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5334000"/>
            <a:ext cx="7696200" cy="1066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00000"/>
              </a:lnSpc>
            </a:pPr>
            <a:r>
              <a:rPr lang="en-US" altLang="zh-CN" sz="2200"/>
              <a:t>Physical topology is star</a:t>
            </a:r>
            <a:endParaRPr lang="en-US" altLang="zh-CN" sz="2200"/>
          </a:p>
          <a:p>
            <a:pPr eaLnBrk="1" hangingPunct="1">
              <a:lnSpc>
                <a:spcPct val="100000"/>
              </a:lnSpc>
            </a:pPr>
            <a:r>
              <a:rPr lang="en-US" altLang="zh-CN" sz="2200"/>
              <a:t>Logical topology is bus</a:t>
            </a:r>
            <a:r>
              <a:rPr lang="zh-CN" altLang="en-US" sz="2200"/>
              <a:t>（</a:t>
            </a:r>
            <a:r>
              <a:rPr lang="en-US" altLang="zh-CN" sz="2200"/>
              <a:t>compete the  bus</a:t>
            </a:r>
            <a:r>
              <a:rPr lang="zh-CN" altLang="en-US" sz="2200"/>
              <a:t>）</a:t>
            </a:r>
            <a:endParaRPr lang="zh-CN" altLang="en-US" sz="2200"/>
          </a:p>
        </p:txBody>
      </p:sp>
      <p:graphicFrame>
        <p:nvGraphicFramePr>
          <p:cNvPr id="11268" name="Object 4"/>
          <p:cNvGraphicFramePr/>
          <p:nvPr/>
        </p:nvGraphicFramePr>
        <p:xfrm>
          <a:off x="4724400" y="1676400"/>
          <a:ext cx="3700463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137025" imgH="2148205" progId="Visio.Drawing.5">
                  <p:embed/>
                </p:oleObj>
              </mc:Choice>
              <mc:Fallback>
                <p:oleObj name="" r:id="rId1" imgW="4137025" imgH="2148205" progId="Visio.Drawing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1676400"/>
                        <a:ext cx="3700463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/>
        </p:nvGraphicFramePr>
        <p:xfrm>
          <a:off x="533400" y="1752600"/>
          <a:ext cx="4379913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432175" imgH="2952115" progId="Visio.Drawing.5">
                  <p:embed/>
                </p:oleObj>
              </mc:Choice>
              <mc:Fallback>
                <p:oleObj name="" r:id="rId3" imgW="3432175" imgH="2952115" progId="Visio.Drawing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4379913" cy="286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/>
          <p:nvPr/>
        </p:nvSpPr>
        <p:spPr>
          <a:xfrm>
            <a:off x="1752600" y="4572000"/>
            <a:ext cx="31067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Physical topology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1271" name="Text Box 7"/>
          <p:cNvSpPr txBox="1"/>
          <p:nvPr/>
        </p:nvSpPr>
        <p:spPr>
          <a:xfrm>
            <a:off x="5943600" y="4572000"/>
            <a:ext cx="30210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charset="0"/>
                <a:ea typeface="宋体" pitchFamily="2" charset="-122"/>
              </a:rPr>
              <a:t>Logical topology</a:t>
            </a:r>
            <a:endParaRPr lang="en-US" altLang="zh-CN" sz="2400" b="1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Characteristics of 10Base-T</a:t>
            </a:r>
            <a:endParaRPr lang="en-US" altLang="zh-CN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8001000" cy="4267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/>
              <a:t>Advantage 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Installation-cost is lower than coax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Plug and play, constructing network is flexible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Star topology, easy to separate trouble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open</a:t>
            </a:r>
            <a:endParaRPr lang="en-US" altLang="zh-CN"/>
          </a:p>
          <a:p>
            <a:pPr eaLnBrk="1" hangingPunct="1"/>
            <a:r>
              <a:rPr lang="en-US" altLang="zh-CN"/>
              <a:t>Problem</a:t>
            </a:r>
            <a:endParaRPr lang="en-US" altLang="zh-CN"/>
          </a:p>
          <a:p>
            <a:pPr lvl="1" indent="-436245" eaLnBrk="1" hangingPunct="1"/>
            <a:r>
              <a:rPr lang="en-US" altLang="zh-CN"/>
              <a:t>Many users share a </a:t>
            </a:r>
            <a:r>
              <a:rPr lang="en-US" altLang="zh-CN">
                <a:solidFill>
                  <a:srgbClr val="FF3300"/>
                </a:solidFill>
              </a:rPr>
              <a:t>10M</a:t>
            </a:r>
            <a:r>
              <a:rPr lang="en-US" altLang="zh-CN"/>
              <a:t> bus (channel)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Verdana" panose="020B0604030504040204" charset="0"/>
                <a:ea typeface="宋体" pitchFamily="2" charset="-122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/>
              <a:t>*</a:t>
            </a:r>
            <a:endParaRPr lang="en-US" altLang="zh-CN" sz="120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/>
              <a:t>Ethernet encoding</a:t>
            </a:r>
            <a:endParaRPr lang="en-US" altLang="zh-CN" sz="220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sz="2400"/>
              <a:t>None of the Ethernet versions use straight binary encoding with 0 volts for a 0 bit and 5 volts for a 1 bit since it leads to ambiguities: it cannot tell the difference between an </a:t>
            </a:r>
            <a:r>
              <a:rPr lang="en-US" altLang="zh-CN" sz="2400">
                <a:solidFill>
                  <a:srgbClr val="FF0000"/>
                </a:solidFill>
              </a:rPr>
              <a:t>idle sender</a:t>
            </a:r>
            <a:r>
              <a:rPr lang="en-US" altLang="zh-CN" sz="2400"/>
              <a:t> (0 volts) and a </a:t>
            </a:r>
            <a:r>
              <a:rPr lang="en-US" altLang="zh-CN" sz="2400">
                <a:solidFill>
                  <a:srgbClr val="FF0000"/>
                </a:solidFill>
              </a:rPr>
              <a:t>0 bit</a:t>
            </a:r>
            <a:r>
              <a:rPr lang="en-US" altLang="zh-CN" sz="2400"/>
              <a:t> (0 volts). </a:t>
            </a:r>
            <a:endParaRPr lang="en-US" altLang="zh-CN" sz="2400"/>
          </a:p>
          <a:p>
            <a:pPr eaLnBrk="1" hangingPunct="1">
              <a:lnSpc>
                <a:spcPct val="110000"/>
              </a:lnSpc>
            </a:pPr>
            <a:r>
              <a:rPr lang="en-US" altLang="zh-CN" sz="2400"/>
              <a:t>We can use -1 volts for a 0 and +1 volts for a 1, but this also runs into trouble if the receiver samples the line at a slightly different rate than the sender is sending the data.</a:t>
            </a:r>
            <a:endParaRPr lang="en-US" altLang="zh-CN" sz="2400"/>
          </a:p>
          <a:p>
            <a:pPr eaLnBrk="1" hangingPunct="1">
              <a:lnSpc>
                <a:spcPct val="110000"/>
              </a:lnSpc>
            </a:pPr>
            <a:r>
              <a:rPr lang="en-US" altLang="zh-CN" sz="2400"/>
              <a:t>What is needed is a way for receivers to unambiguously determine the </a:t>
            </a:r>
            <a:r>
              <a:rPr lang="en-US" altLang="zh-CN" sz="2400">
                <a:solidFill>
                  <a:srgbClr val="FF0000"/>
                </a:solidFill>
              </a:rPr>
              <a:t>start, end, or middle</a:t>
            </a:r>
            <a:r>
              <a:rPr lang="en-US" altLang="zh-CN" sz="2400"/>
              <a:t> of each bit without reference to an external clock. </a:t>
            </a:r>
            <a:endParaRPr lang="en-US" altLang="zh-CN" sz="2400"/>
          </a:p>
        </p:txBody>
      </p:sp>
      <p:sp>
        <p:nvSpPr>
          <p:cNvPr id="88068" name="Line 4"/>
          <p:cNvSpPr/>
          <p:nvPr/>
        </p:nvSpPr>
        <p:spPr>
          <a:xfrm>
            <a:off x="5580063" y="1700213"/>
            <a:ext cx="1871662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069" name="Line 5"/>
          <p:cNvSpPr/>
          <p:nvPr/>
        </p:nvSpPr>
        <p:spPr>
          <a:xfrm>
            <a:off x="1187450" y="2133600"/>
            <a:ext cx="1223963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070" name="Line 6"/>
          <p:cNvSpPr/>
          <p:nvPr/>
        </p:nvSpPr>
        <p:spPr>
          <a:xfrm>
            <a:off x="1187450" y="4221163"/>
            <a:ext cx="27368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omic Sans MS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9492</Words>
  <Application>WPS 演示</Application>
  <PresentationFormat>全屏显示(4:3)</PresentationFormat>
  <Paragraphs>370</Paragraphs>
  <Slides>35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64" baseType="lpstr">
      <vt:lpstr>Arial</vt:lpstr>
      <vt:lpstr>宋体</vt:lpstr>
      <vt:lpstr>Wingdings</vt:lpstr>
      <vt:lpstr>汉仪书宋二KW</vt:lpstr>
      <vt:lpstr>方正书宋_GBK</vt:lpstr>
      <vt:lpstr>Verdana</vt:lpstr>
      <vt:lpstr>Comic Sans MS</vt:lpstr>
      <vt:lpstr>Times New Roman</vt:lpstr>
      <vt:lpstr>楷体_GB2312</vt:lpstr>
      <vt:lpstr>汉仪楷体简</vt:lpstr>
      <vt:lpstr>Symbol</vt:lpstr>
      <vt:lpstr>Kingsoft Sign</vt:lpstr>
      <vt:lpstr>Tahoma</vt:lpstr>
      <vt:lpstr>宋体</vt:lpstr>
      <vt:lpstr>Wingdings</vt:lpstr>
      <vt:lpstr>汉仪楷体KW</vt:lpstr>
      <vt:lpstr>微软雅黑</vt:lpstr>
      <vt:lpstr>汉仪旗黑</vt:lpstr>
      <vt:lpstr>汉仪旗黑KW</vt:lpstr>
      <vt:lpstr>Arial Unicode MS</vt:lpstr>
      <vt:lpstr>宋体-简</vt:lpstr>
      <vt:lpstr>圆体-简</vt:lpstr>
      <vt:lpstr>Arial Hebrew</vt:lpstr>
      <vt:lpstr>Century Gothic</vt:lpstr>
      <vt:lpstr>苹方-简</vt:lpstr>
      <vt:lpstr>1_Profile</vt:lpstr>
      <vt:lpstr>Visio.Drawing.5</vt:lpstr>
      <vt:lpstr>Visio.Drawing.5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泰勒系统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£</dc:title>
  <dc:creator>dcampus</dc:creator>
  <cp:lastModifiedBy>王better翔</cp:lastModifiedBy>
  <cp:revision>205</cp:revision>
  <dcterms:created xsi:type="dcterms:W3CDTF">2023-09-25T07:24:25Z</dcterms:created>
  <dcterms:modified xsi:type="dcterms:W3CDTF">2023-09-25T07:24:25Z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DB2F907D07D1FE6CA935116539CB8505_43</vt:lpwstr>
  </property>
</Properties>
</file>