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96" r:id="rId2"/>
    <p:sldId id="297" r:id="rId3"/>
    <p:sldId id="301" r:id="rId4"/>
    <p:sldId id="293" r:id="rId5"/>
    <p:sldId id="294" r:id="rId6"/>
    <p:sldId id="295" r:id="rId7"/>
    <p:sldId id="269" r:id="rId8"/>
    <p:sldId id="286" r:id="rId9"/>
    <p:sldId id="288" r:id="rId10"/>
    <p:sldId id="289" r:id="rId11"/>
    <p:sldId id="290" r:id="rId12"/>
    <p:sldId id="291" r:id="rId13"/>
    <p:sldId id="277" r:id="rId14"/>
    <p:sldId id="278" r:id="rId15"/>
    <p:sldId id="279" r:id="rId16"/>
    <p:sldId id="280" r:id="rId17"/>
    <p:sldId id="281" r:id="rId18"/>
    <p:sldId id="282" r:id="rId19"/>
    <p:sldId id="283" r:id="rId20"/>
    <p:sldId id="284" r:id="rId21"/>
    <p:sldId id="285" r:id="rId22"/>
    <p:sldId id="265" r:id="rId23"/>
    <p:sldId id="272" r:id="rId24"/>
    <p:sldId id="273" r:id="rId25"/>
    <p:sldId id="267" r:id="rId26"/>
    <p:sldId id="275" r:id="rId27"/>
    <p:sldId id="270" r:id="rId28"/>
    <p:sldId id="271" r:id="rId29"/>
    <p:sldId id="268" r:id="rId30"/>
    <p:sldId id="266" r:id="rId31"/>
    <p:sldId id="257" r:id="rId32"/>
    <p:sldId id="299" r:id="rId33"/>
    <p:sldId id="300" r:id="rId34"/>
    <p:sldId id="298" r:id="rId35"/>
    <p:sldId id="274" r:id="rId3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喆 杜" initials="喆杜" lastIdx="1" clrIdx="0">
    <p:extLst>
      <p:ext uri="{19B8F6BF-5375-455C-9EA6-DF929625EA0E}">
        <p15:presenceInfo xmlns:p15="http://schemas.microsoft.com/office/powerpoint/2012/main" userId="d8e33872e506fd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4" autoAdjust="0"/>
    <p:restoredTop sz="94706" autoAdjust="0"/>
  </p:normalViewPr>
  <p:slideViewPr>
    <p:cSldViewPr snapToGrid="0">
      <p:cViewPr varScale="1">
        <p:scale>
          <a:sx n="84" d="100"/>
          <a:sy n="84" d="100"/>
        </p:scale>
        <p:origin x="88" y="72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2023年11月6日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2023年11月6日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a:t>
            </a:fld>
            <a:endParaRPr lang="zh-CN" altLang="en-US" dirty="0"/>
          </a:p>
        </p:txBody>
      </p:sp>
    </p:spTree>
    <p:extLst>
      <p:ext uri="{BB962C8B-B14F-4D97-AF65-F5344CB8AC3E}">
        <p14:creationId xmlns:p14="http://schemas.microsoft.com/office/powerpoint/2010/main" val="1818207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10</a:t>
            </a:fld>
            <a:endParaRPr lang="zh-CN" altLang="en-US" dirty="0"/>
          </a:p>
        </p:txBody>
      </p:sp>
    </p:spTree>
    <p:extLst>
      <p:ext uri="{BB962C8B-B14F-4D97-AF65-F5344CB8AC3E}">
        <p14:creationId xmlns:p14="http://schemas.microsoft.com/office/powerpoint/2010/main" val="4221400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11</a:t>
            </a:fld>
            <a:endParaRPr lang="zh-CN" altLang="en-US" dirty="0"/>
          </a:p>
        </p:txBody>
      </p:sp>
    </p:spTree>
    <p:extLst>
      <p:ext uri="{BB962C8B-B14F-4D97-AF65-F5344CB8AC3E}">
        <p14:creationId xmlns:p14="http://schemas.microsoft.com/office/powerpoint/2010/main" val="2115992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12</a:t>
            </a:fld>
            <a:endParaRPr lang="zh-CN" altLang="en-US" dirty="0"/>
          </a:p>
        </p:txBody>
      </p:sp>
    </p:spTree>
    <p:extLst>
      <p:ext uri="{BB962C8B-B14F-4D97-AF65-F5344CB8AC3E}">
        <p14:creationId xmlns:p14="http://schemas.microsoft.com/office/powerpoint/2010/main" val="2935842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13</a:t>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14</a:t>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15</a:t>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16</a:t>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17</a:t>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18</a:t>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19</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2</a:t>
            </a:fld>
            <a:endParaRPr lang="zh-CN" altLang="en-US" dirty="0"/>
          </a:p>
        </p:txBody>
      </p:sp>
    </p:spTree>
    <p:extLst>
      <p:ext uri="{BB962C8B-B14F-4D97-AF65-F5344CB8AC3E}">
        <p14:creationId xmlns:p14="http://schemas.microsoft.com/office/powerpoint/2010/main" val="2719871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20</a:t>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21</a:t>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22</a:t>
            </a:fld>
            <a:endParaRPr lang="zh-CN" altLang="en-US" dirty="0"/>
          </a:p>
        </p:txBody>
      </p:sp>
    </p:spTree>
    <p:extLst>
      <p:ext uri="{BB962C8B-B14F-4D97-AF65-F5344CB8AC3E}">
        <p14:creationId xmlns:p14="http://schemas.microsoft.com/office/powerpoint/2010/main" val="775659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23</a:t>
            </a:fld>
            <a:endParaRPr lang="zh-CN" altLang="en-US" dirty="0"/>
          </a:p>
        </p:txBody>
      </p:sp>
    </p:spTree>
    <p:extLst>
      <p:ext uri="{BB962C8B-B14F-4D97-AF65-F5344CB8AC3E}">
        <p14:creationId xmlns:p14="http://schemas.microsoft.com/office/powerpoint/2010/main" val="1978640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24</a:t>
            </a:fld>
            <a:endParaRPr lang="zh-CN" altLang="en-US" dirty="0"/>
          </a:p>
        </p:txBody>
      </p:sp>
    </p:spTree>
    <p:extLst>
      <p:ext uri="{BB962C8B-B14F-4D97-AF65-F5344CB8AC3E}">
        <p14:creationId xmlns:p14="http://schemas.microsoft.com/office/powerpoint/2010/main" val="3671438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25</a:t>
            </a:fld>
            <a:endParaRPr lang="zh-CN" altLang="en-US" dirty="0"/>
          </a:p>
        </p:txBody>
      </p:sp>
    </p:spTree>
    <p:extLst>
      <p:ext uri="{BB962C8B-B14F-4D97-AF65-F5344CB8AC3E}">
        <p14:creationId xmlns:p14="http://schemas.microsoft.com/office/powerpoint/2010/main" val="640096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26</a:t>
            </a:fld>
            <a:endParaRPr lang="zh-CN" altLang="en-US" dirty="0"/>
          </a:p>
        </p:txBody>
      </p:sp>
    </p:spTree>
    <p:extLst>
      <p:ext uri="{BB962C8B-B14F-4D97-AF65-F5344CB8AC3E}">
        <p14:creationId xmlns:p14="http://schemas.microsoft.com/office/powerpoint/2010/main" val="786682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27</a:t>
            </a:fld>
            <a:endParaRPr lang="zh-CN" altLang="en-US" dirty="0"/>
          </a:p>
        </p:txBody>
      </p:sp>
    </p:spTree>
    <p:extLst>
      <p:ext uri="{BB962C8B-B14F-4D97-AF65-F5344CB8AC3E}">
        <p14:creationId xmlns:p14="http://schemas.microsoft.com/office/powerpoint/2010/main" val="3950201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29</a:t>
            </a:fld>
            <a:endParaRPr lang="zh-CN" altLang="en-US" dirty="0"/>
          </a:p>
        </p:txBody>
      </p:sp>
    </p:spTree>
    <p:extLst>
      <p:ext uri="{BB962C8B-B14F-4D97-AF65-F5344CB8AC3E}">
        <p14:creationId xmlns:p14="http://schemas.microsoft.com/office/powerpoint/2010/main" val="22647012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30</a:t>
            </a:fld>
            <a:endParaRPr lang="zh-CN" altLang="en-US" dirty="0"/>
          </a:p>
        </p:txBody>
      </p:sp>
    </p:spTree>
    <p:extLst>
      <p:ext uri="{BB962C8B-B14F-4D97-AF65-F5344CB8AC3E}">
        <p14:creationId xmlns:p14="http://schemas.microsoft.com/office/powerpoint/2010/main" val="1978640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3</a:t>
            </a:fld>
            <a:endParaRPr lang="zh-CN" altLang="en-US" dirty="0"/>
          </a:p>
        </p:txBody>
      </p:sp>
    </p:spTree>
    <p:extLst>
      <p:ext uri="{BB962C8B-B14F-4D97-AF65-F5344CB8AC3E}">
        <p14:creationId xmlns:p14="http://schemas.microsoft.com/office/powerpoint/2010/main" val="3371033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rtlCol="0"/>
          <a:lstStyle/>
          <a:p>
            <a:pPr rtl="0"/>
            <a:fld id="{82869989-EB00-4EE7-BCB5-25BDC5BB29F8}" type="slidenum">
              <a:rPr lang="en-US" altLang="zh-CN" smtClean="0"/>
              <a:t>31</a:t>
            </a:fld>
            <a:endParaRPr lang="zh-CN" altLang="en-US" dirty="0"/>
          </a:p>
        </p:txBody>
      </p:sp>
    </p:spTree>
    <p:extLst>
      <p:ext uri="{BB962C8B-B14F-4D97-AF65-F5344CB8AC3E}">
        <p14:creationId xmlns:p14="http://schemas.microsoft.com/office/powerpoint/2010/main" val="1980303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32</a:t>
            </a:fld>
            <a:endParaRPr lang="zh-CN" altLang="en-US" dirty="0"/>
          </a:p>
        </p:txBody>
      </p:sp>
    </p:spTree>
    <p:extLst>
      <p:ext uri="{BB962C8B-B14F-4D97-AF65-F5344CB8AC3E}">
        <p14:creationId xmlns:p14="http://schemas.microsoft.com/office/powerpoint/2010/main" val="6670172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33</a:t>
            </a:fld>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34</a:t>
            </a:fld>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35</a:t>
            </a:fld>
            <a:endParaRPr lang="zh-CN" altLang="en-US" dirty="0"/>
          </a:p>
        </p:txBody>
      </p:sp>
    </p:spTree>
    <p:extLst>
      <p:ext uri="{BB962C8B-B14F-4D97-AF65-F5344CB8AC3E}">
        <p14:creationId xmlns:p14="http://schemas.microsoft.com/office/powerpoint/2010/main" val="2264701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4</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5</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6</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7</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8</a:t>
            </a:fld>
            <a:endParaRPr lang="zh-CN" altLang="en-US" dirty="0"/>
          </a:p>
        </p:txBody>
      </p:sp>
    </p:spTree>
    <p:extLst>
      <p:ext uri="{BB962C8B-B14F-4D97-AF65-F5344CB8AC3E}">
        <p14:creationId xmlns:p14="http://schemas.microsoft.com/office/powerpoint/2010/main" val="775659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9</a:t>
            </a:fld>
            <a:endParaRPr lang="zh-CN" altLang="en-US" dirty="0"/>
          </a:p>
        </p:txBody>
      </p:sp>
    </p:spTree>
    <p:extLst>
      <p:ext uri="{BB962C8B-B14F-4D97-AF65-F5344CB8AC3E}">
        <p14:creationId xmlns:p14="http://schemas.microsoft.com/office/powerpoint/2010/main" val="640096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5449DBDA-CE7C-4E9D-B055-39B80B798BAE}" type="datetime2">
              <a:rPr lang="zh-CN" altLang="en-US" smtClean="0"/>
              <a:pPr/>
              <a:t>2023年11月6日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209314" y="489856"/>
            <a:ext cx="1687286" cy="5301343"/>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295399" y="489856"/>
            <a:ext cx="7587344" cy="5301343"/>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EF210B5A-AA01-419B-805F-32B7A7B038C7}" type="datetime2">
              <a:rPr lang="zh-CN" altLang="en-US" smtClean="0"/>
              <a:pPr/>
              <a:t>2023年11月6日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5B21F106-0919-44CF-AC0D-F9106B3B2262}" type="datetime2">
              <a:rPr lang="zh-CN" altLang="en-US" smtClean="0"/>
              <a:pPr/>
              <a:t>2023年11月6日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单击此处编辑母版文本样式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内容占位符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C45AD5DA-9C90-409A-AEC4-BF5AF7FBB0A8}" type="datetime2">
              <a:rPr lang="zh-CN" altLang="en-US" smtClean="0"/>
              <a:pPr/>
              <a:t>2023年11月6日</a:t>
            </a:fld>
            <a:endParaRPr lang="zh-CN" altLang="en-US" dirty="0"/>
          </a:p>
        </p:txBody>
      </p:sp>
      <p:sp>
        <p:nvSpPr>
          <p:cNvPr id="7" name="灯片编号占位符 6"/>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2954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文本占位符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3246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C804EAB-EB04-4910-A5F0-0C86B02F191A}" type="datetime2">
              <a:rPr lang="zh-CN" altLang="en-US" smtClean="0"/>
              <a:pPr/>
              <a:t>2023年11月6日</a:t>
            </a:fld>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F188EC63-E32B-433A-83B8-71B34F175A78}" type="datetime2">
              <a:rPr lang="zh-CN" altLang="en-US" smtClean="0"/>
              <a:pPr/>
              <a:t>2023年11月6日</a:t>
            </a:fld>
            <a:endParaRPr lang="zh-CN" altLang="en-US" dirty="0"/>
          </a:p>
        </p:txBody>
      </p:sp>
      <p:sp>
        <p:nvSpPr>
          <p:cNvPr id="5" name="灯片编号占位符 4"/>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接连接符​​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接连接符​​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接连接符​​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接连接符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接连接符​​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接连接符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接连接符​​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页脚占位符 212"/>
          <p:cNvSpPr>
            <a:spLocks noGrp="1"/>
          </p:cNvSpPr>
          <p:nvPr>
            <p:ph type="ftr" sz="quarter" idx="11"/>
          </p:nvPr>
        </p:nvSpPr>
        <p:spPr/>
        <p:txBody>
          <a:bodyPr rtlCol="0"/>
          <a:lstStyle/>
          <a:p>
            <a:pPr rtl="0"/>
            <a:r>
              <a:rPr lang="zh-CN" altLang="en-US" dirty="0"/>
              <a:t>添加页脚</a:t>
            </a:r>
          </a:p>
        </p:txBody>
      </p:sp>
      <p:sp>
        <p:nvSpPr>
          <p:cNvPr id="212" name="日期占位符 211"/>
          <p:cNvSpPr>
            <a:spLocks noGrp="1"/>
          </p:cNvSpPr>
          <p:nvPr>
            <p:ph type="dt" sz="half" idx="10"/>
          </p:nvPr>
        </p:nvSpPr>
        <p:spPr/>
        <p:txBody>
          <a:bodyPr rtlCol="0"/>
          <a:lstStyle>
            <a:lvl1pPr>
              <a:defRPr/>
            </a:lvl1pPr>
          </a:lstStyle>
          <a:p>
            <a:fld id="{4AC140E9-DB3B-4723-837F-C99C9DC2784C}" type="datetime2">
              <a:rPr lang="zh-CN" altLang="en-US" smtClean="0"/>
              <a:pPr/>
              <a:t>2023年11月6日</a:t>
            </a:fld>
            <a:endParaRPr lang="zh-CN" altLang="en-US" dirty="0"/>
          </a:p>
        </p:txBody>
      </p:sp>
      <p:sp>
        <p:nvSpPr>
          <p:cNvPr id="214" name="幻灯片编号占位符 213"/>
          <p:cNvSpPr>
            <a:spLocks noGrp="1"/>
          </p:cNvSpPr>
          <p:nvPr>
            <p:ph type="sldNum" sz="quarter" idx="12"/>
          </p:nvPr>
        </p:nvSpPr>
        <p:spPr/>
        <p:txBody>
          <a:bodyPr rtlCol="0"/>
          <a:lstStyle/>
          <a:p>
            <a:pPr rtl="0"/>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2023年11月6日</a:t>
            </a:fld>
            <a:endParaRPr lang="zh-CN" altLang="en-US" dirty="0"/>
          </a:p>
        </p:txBody>
      </p:sp>
      <p:sp>
        <p:nvSpPr>
          <p:cNvPr id="8" name="幻灯片编号占位符 7"/>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接连接符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接连接符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接连接符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接连接符​​(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接连接符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412" y="-159"/>
            <a:ext cx="7315200" cy="6858000"/>
          </a:xfrm>
        </p:spPr>
        <p:txBody>
          <a:bodyPr tIns="457200" rtlCol="0">
            <a:normAutofit/>
          </a:bodyPr>
          <a:lstStyle>
            <a:lvl1pPr marL="0" indent="0" algn="ctr">
              <a:buNone/>
              <a:defRPr sz="20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195943"/>
            <a:ext cx="12192002" cy="6858000"/>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2"/>
          </p:nvPr>
        </p:nvSpPr>
        <p:spPr>
          <a:xfrm>
            <a:off x="8992717" y="6289679"/>
            <a:ext cx="1267271"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842AB2F4-CB8F-4035-AA58-04A5ACD03934}" type="datetime2">
              <a:rPr lang="zh-CN" altLang="en-US" smtClean="0"/>
              <a:pPr/>
              <a:t>2023年11月6日</a:t>
            </a:fld>
            <a:endParaRPr lang="zh-CN" altLang="en-US" dirty="0"/>
          </a:p>
        </p:txBody>
      </p:sp>
      <p:sp>
        <p:nvSpPr>
          <p:cNvPr id="6" name="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hyperlink" Target="https://www.example.com/"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0999" y="2422821"/>
            <a:ext cx="11054938" cy="2743200"/>
          </a:xfrm>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Intro to TCP</a:t>
            </a:r>
            <a:br>
              <a:rPr lang="en-US" altLang="zh-CN" dirty="0">
                <a:latin typeface="微软雅黑" panose="020B0503020204020204" pitchFamily="34" charset="-122"/>
                <a:ea typeface="微软雅黑" panose="020B0503020204020204" pitchFamily="34" charset="-122"/>
                <a:sym typeface="Arial" panose="020B0604020202020204" pitchFamily="34" charset="0"/>
              </a:rPr>
            </a:br>
            <a:r>
              <a:rPr lang="en-US" altLang="zh-CN" dirty="0">
                <a:latin typeface="微软雅黑" panose="020B0503020204020204" pitchFamily="34" charset="-122"/>
                <a:ea typeface="微软雅黑" panose="020B0503020204020204" pitchFamily="34" charset="-122"/>
                <a:sym typeface="Arial" panose="020B0604020202020204" pitchFamily="34" charset="0"/>
              </a:rPr>
              <a:t> </a:t>
            </a:r>
            <a:r>
              <a:rPr lang="en-US" altLang="zh-CN" sz="4800" dirty="0">
                <a:latin typeface="微软雅黑" panose="020B0503020204020204" pitchFamily="34" charset="-122"/>
                <a:ea typeface="微软雅黑" panose="020B0503020204020204" pitchFamily="34" charset="-122"/>
                <a:sym typeface="Arial" panose="020B0604020202020204" pitchFamily="34" charset="0"/>
              </a:rPr>
              <a:t>- working principles and examples</a:t>
            </a:r>
          </a:p>
        </p:txBody>
      </p:sp>
      <p:sp>
        <p:nvSpPr>
          <p:cNvPr id="3" name="文本占位符 2"/>
          <p:cNvSpPr>
            <a:spLocks noGrp="1"/>
          </p:cNvSpPr>
          <p:nvPr>
            <p:ph type="body" idx="1"/>
          </p:nvPr>
        </p:nvSpPr>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 </a:t>
            </a:r>
          </a:p>
        </p:txBody>
      </p:sp>
    </p:spTree>
    <p:extLst>
      <p:ext uri="{BB962C8B-B14F-4D97-AF65-F5344CB8AC3E}">
        <p14:creationId xmlns:p14="http://schemas.microsoft.com/office/powerpoint/2010/main" val="420723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0768" y="312871"/>
            <a:ext cx="9601200" cy="1142385"/>
          </a:xfrm>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Three-way Handshake</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内容占位符 5"/>
          <p:cNvSpPr>
            <a:spLocks noGrp="1"/>
          </p:cNvSpPr>
          <p:nvPr>
            <p:ph sz="quarter" idx="4"/>
          </p:nvPr>
        </p:nvSpPr>
        <p:spPr>
          <a:xfrm>
            <a:off x="6294698" y="1612792"/>
            <a:ext cx="5261658" cy="4144962"/>
          </a:xfrm>
        </p:spPr>
        <p:txBody>
          <a:bodyPr rtlCol="0">
            <a:normAutofit/>
          </a:bodyPr>
          <a:lstStyle/>
          <a:p>
            <a:pPr rtl="0">
              <a:lnSpc>
                <a:spcPct val="130000"/>
              </a:lnSpc>
              <a:buFont typeface="Wingdings" panose="05000000000000000000" pitchFamily="2" charset="2"/>
              <a:buChar char="l"/>
            </a:pPr>
            <a:r>
              <a:rPr lang="en-US" altLang="zh-CN" sz="1400" b="1" dirty="0">
                <a:sym typeface="Arial" panose="020B0604020202020204" pitchFamily="34" charset="0"/>
              </a:rPr>
              <a:t>First handshake</a:t>
            </a:r>
            <a:r>
              <a:rPr lang="en-US" altLang="zh-CN" sz="1400" b="1" dirty="0">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ym typeface="Arial" panose="020B0604020202020204" pitchFamily="34" charset="0"/>
              </a:rPr>
              <a:t>T</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he client's application process opens on its own initiative and sends a request message segment to the server.  In its header: </a:t>
            </a:r>
            <a:r>
              <a:rPr lang="en-US" altLang="zh-CN" sz="1400" b="1" dirty="0">
                <a:latin typeface="微软雅黑" panose="020B0503020204020204" pitchFamily="34" charset="-122"/>
                <a:ea typeface="微软雅黑" panose="020B0503020204020204" pitchFamily="34" charset="-122"/>
                <a:sym typeface="Arial" panose="020B0604020202020204" pitchFamily="34" charset="0"/>
              </a:rPr>
              <a:t>SYN = 1, seq = x</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a:t>
            </a:r>
          </a:p>
          <a:p>
            <a:pPr rtl="0">
              <a:lnSpc>
                <a:spcPct val="1300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sym typeface="Arial" panose="020B0604020202020204" pitchFamily="34" charset="0"/>
              </a:rPr>
              <a:t>Second handshake: </a:t>
            </a:r>
            <a:r>
              <a:rPr lang="en-US" altLang="zh-CN" sz="1400" dirty="0">
                <a:sym typeface="Arial" panose="020B0604020202020204" pitchFamily="34" charset="0"/>
              </a:rPr>
              <a:t>T</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he server application process is opened passively. If it agrees to the client's request, it sends back an acknowledgement message with the following in its header: </a:t>
            </a:r>
            <a:r>
              <a:rPr lang="en-US" altLang="zh-CN" sz="1400" b="1" dirty="0">
                <a:latin typeface="微软雅黑" panose="020B0503020204020204" pitchFamily="34" charset="-122"/>
                <a:ea typeface="微软雅黑" panose="020B0503020204020204" pitchFamily="34" charset="-122"/>
                <a:sym typeface="Arial" panose="020B0604020202020204" pitchFamily="34" charset="0"/>
              </a:rPr>
              <a:t>SYN=1,ACK=1,ack=x+1,seq=y</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 </a:t>
            </a:r>
          </a:p>
          <a:p>
            <a:pPr rtl="0">
              <a:lnSpc>
                <a:spcPct val="1300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sym typeface="Arial" panose="020B0604020202020204" pitchFamily="34" charset="0"/>
              </a:rPr>
              <a:t>Third handshake: </a:t>
            </a:r>
            <a:r>
              <a:rPr lang="en-US" altLang="zh-CN" sz="1400" dirty="0">
                <a:sym typeface="Arial" panose="020B0604020202020204" pitchFamily="34" charset="0"/>
              </a:rPr>
              <a:t>A</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fter the client receives the acknowledgement message, it informs the upper application process that the connection has been established. Then it sends an acknowledgement message to the server with its header: </a:t>
            </a:r>
            <a:r>
              <a:rPr lang="en-US" altLang="zh-CN" sz="1400" b="1" dirty="0">
                <a:latin typeface="微软雅黑" panose="020B0503020204020204" pitchFamily="34" charset="-122"/>
                <a:ea typeface="微软雅黑" panose="020B0503020204020204" pitchFamily="34" charset="-122"/>
                <a:sym typeface="Arial" panose="020B0604020202020204" pitchFamily="34" charset="0"/>
              </a:rPr>
              <a:t>ACK=1,ack=y+1</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 </a:t>
            </a:r>
          </a:p>
        </p:txBody>
      </p:sp>
      <p:sp>
        <p:nvSpPr>
          <p:cNvPr id="5" name="AutoShape 2" descr="TCP 3-Way Handshake Process - GeeksforGeeks">
            <a:extLst>
              <a:ext uri="{FF2B5EF4-FFF2-40B4-BE49-F238E27FC236}">
                <a16:creationId xmlns:a16="http://schemas.microsoft.com/office/drawing/2014/main" id="{BBA737AA-AE27-2018-6EC6-D225A941E8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BD816B4D-C8F1-5824-67A5-B77D76F947BC}"/>
              </a:ext>
            </a:extLst>
          </p:cNvPr>
          <p:cNvPicPr>
            <a:picLocks noChangeAspect="1"/>
          </p:cNvPicPr>
          <p:nvPr/>
        </p:nvPicPr>
        <p:blipFill>
          <a:blip r:embed="rId3"/>
          <a:stretch>
            <a:fillRect/>
          </a:stretch>
        </p:blipFill>
        <p:spPr>
          <a:xfrm>
            <a:off x="810768" y="1615946"/>
            <a:ext cx="5029200" cy="3992814"/>
          </a:xfrm>
          <a:prstGeom prst="rect">
            <a:avLst/>
          </a:prstGeom>
        </p:spPr>
      </p:pic>
    </p:spTree>
    <p:extLst>
      <p:ext uri="{BB962C8B-B14F-4D97-AF65-F5344CB8AC3E}">
        <p14:creationId xmlns:p14="http://schemas.microsoft.com/office/powerpoint/2010/main" val="360898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320" y="259152"/>
            <a:ext cx="9601200" cy="1142385"/>
          </a:xfrm>
        </p:spPr>
        <p:txBody>
          <a:bodyPr rtlCol="0"/>
          <a:lstStyle/>
          <a:p>
            <a:pPr rtl="0"/>
            <a:r>
              <a:rPr lang="en-US" altLang="zh-CN" dirty="0">
                <a:sym typeface="Arial" panose="020B0604020202020204" pitchFamily="34" charset="0"/>
              </a:rPr>
              <a:t>Four</a:t>
            </a:r>
            <a:r>
              <a:rPr lang="en-US" altLang="zh-CN" dirty="0">
                <a:latin typeface="微软雅黑" panose="020B0503020204020204" pitchFamily="34" charset="-122"/>
                <a:ea typeface="微软雅黑" panose="020B0503020204020204" pitchFamily="34" charset="-122"/>
                <a:sym typeface="Arial" panose="020B0604020202020204" pitchFamily="34" charset="0"/>
              </a:rPr>
              <a:t>-way </a:t>
            </a:r>
            <a:r>
              <a:rPr lang="en-US" altLang="zh-CN" dirty="0" err="1">
                <a:latin typeface="微软雅黑" panose="020B0503020204020204" pitchFamily="34" charset="-122"/>
                <a:ea typeface="微软雅黑" panose="020B0503020204020204" pitchFamily="34" charset="-122"/>
                <a:sym typeface="Arial" panose="020B0604020202020204" pitchFamily="34" charset="0"/>
              </a:rPr>
              <a:t>Wavehand</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内容占位符 5"/>
          <p:cNvSpPr>
            <a:spLocks noGrp="1"/>
          </p:cNvSpPr>
          <p:nvPr>
            <p:ph sz="quarter" idx="4"/>
          </p:nvPr>
        </p:nvSpPr>
        <p:spPr>
          <a:xfrm>
            <a:off x="6528965" y="1096562"/>
            <a:ext cx="4834360" cy="4144962"/>
          </a:xfrm>
        </p:spPr>
        <p:txBody>
          <a:bodyPr rtlCol="0">
            <a:noAutofit/>
          </a:bodyPr>
          <a:lstStyle/>
          <a:p>
            <a:pPr rtl="0">
              <a:lnSpc>
                <a:spcPct val="130000"/>
              </a:lnSpc>
              <a:buFont typeface="Wingdings" panose="05000000000000000000" pitchFamily="2" charset="2"/>
              <a:buChar char="l"/>
            </a:pPr>
            <a:r>
              <a:rPr lang="en-US" altLang="zh-CN" sz="1200" b="1" dirty="0">
                <a:sym typeface="Arial" panose="020B0604020202020204" pitchFamily="34" charset="0"/>
              </a:rPr>
              <a:t>First wave: </a:t>
            </a:r>
            <a:r>
              <a:rPr lang="en-US" altLang="zh-CN" sz="1200" dirty="0">
                <a:sym typeface="Arial" panose="020B0604020202020204" pitchFamily="34" charset="0"/>
              </a:rPr>
              <a:t>After the end of data transmission, the client application process sends out a connection release message segment and stops sending data, with its header</a:t>
            </a:r>
            <a:r>
              <a:rPr lang="en-US" altLang="zh-CN" sz="1200" b="1" dirty="0">
                <a:sym typeface="Arial" panose="020B0604020202020204" pitchFamily="34" charset="0"/>
              </a:rPr>
              <a:t>: FIN=1, seq=u</a:t>
            </a:r>
            <a:r>
              <a:rPr lang="en-US" altLang="zh-CN" sz="1200" dirty="0">
                <a:sym typeface="Arial" panose="020B0604020202020204" pitchFamily="34" charset="0"/>
              </a:rPr>
              <a:t>.</a:t>
            </a:r>
          </a:p>
          <a:p>
            <a:pPr rtl="0">
              <a:lnSpc>
                <a:spcPct val="130000"/>
              </a:lnSpc>
              <a:buFont typeface="Wingdings" panose="05000000000000000000" pitchFamily="2" charset="2"/>
              <a:buChar char="l"/>
            </a:pPr>
            <a:r>
              <a:rPr lang="en-US" altLang="zh-CN" sz="1200" b="1" dirty="0">
                <a:sym typeface="Arial" panose="020B0604020202020204" pitchFamily="34" charset="0"/>
              </a:rPr>
              <a:t>The second wave</a:t>
            </a:r>
            <a:r>
              <a:rPr lang="en-US" altLang="zh-CN" sz="1200" dirty="0">
                <a:sym typeface="Arial" panose="020B0604020202020204" pitchFamily="34" charset="0"/>
              </a:rPr>
              <a:t>: After the server receives the connection release message segment, it sends out an acknowledgement message with its header</a:t>
            </a:r>
            <a:r>
              <a:rPr lang="en-US" altLang="zh-CN" sz="1200" b="1" dirty="0">
                <a:sym typeface="Arial" panose="020B0604020202020204" pitchFamily="34" charset="0"/>
              </a:rPr>
              <a:t>: ack=u+1,seq=v</a:t>
            </a:r>
            <a:r>
              <a:rPr lang="en-US" altLang="zh-CN" sz="1200" dirty="0">
                <a:sym typeface="Arial" panose="020B0604020202020204" pitchFamily="34" charset="0"/>
              </a:rPr>
              <a:t>. At this point, the connection enters a nearly-closed state.</a:t>
            </a:r>
          </a:p>
          <a:p>
            <a:pPr rtl="0">
              <a:lnSpc>
                <a:spcPct val="130000"/>
              </a:lnSpc>
              <a:buFont typeface="Wingdings" panose="05000000000000000000" pitchFamily="2" charset="2"/>
              <a:buChar char="l"/>
            </a:pPr>
            <a:r>
              <a:rPr lang="en-US" altLang="zh-CN" sz="1200" b="1" dirty="0">
                <a:sym typeface="Arial" panose="020B0604020202020204" pitchFamily="34" charset="0"/>
              </a:rPr>
              <a:t>Third wave</a:t>
            </a:r>
            <a:r>
              <a:rPr lang="en-US" altLang="zh-CN" sz="1200" dirty="0">
                <a:sym typeface="Arial" panose="020B0604020202020204" pitchFamily="34" charset="0"/>
              </a:rPr>
              <a:t>: If the server no longer has data to send to the client, its application process notifies the server to release the TCP connection. The header of the last message sent by the server at this stage should be: </a:t>
            </a:r>
            <a:r>
              <a:rPr lang="en-US" altLang="zh-CN" sz="1200" b="1" dirty="0">
                <a:sym typeface="Arial" panose="020B0604020202020204" pitchFamily="34" charset="0"/>
              </a:rPr>
              <a:t>FIN=1,ACK=1,seq=w, ack=u+1</a:t>
            </a:r>
            <a:r>
              <a:rPr lang="en-US" altLang="zh-CN" sz="1200" dirty="0">
                <a:sym typeface="Arial" panose="020B0604020202020204" pitchFamily="34" charset="0"/>
              </a:rPr>
              <a:t>.</a:t>
            </a:r>
          </a:p>
          <a:p>
            <a:pPr rtl="0">
              <a:lnSpc>
                <a:spcPct val="130000"/>
              </a:lnSpc>
              <a:buFont typeface="Wingdings" panose="05000000000000000000" pitchFamily="2" charset="2"/>
              <a:buChar char="l"/>
            </a:pPr>
            <a:r>
              <a:rPr lang="en-US" altLang="zh-CN" sz="1200" b="1" dirty="0">
                <a:sym typeface="Arial" panose="020B0604020202020204" pitchFamily="34" charset="0"/>
              </a:rPr>
              <a:t>Fourth wave: </a:t>
            </a:r>
            <a:r>
              <a:rPr lang="en-US" altLang="zh-CN" sz="1200" dirty="0">
                <a:sym typeface="Arial" panose="020B0604020202020204" pitchFamily="34" charset="0"/>
              </a:rPr>
              <a:t>After the client receives the connection release message segment, it must send an acknowledgement: ACK=1,seq=u+1,ack=w+1. </a:t>
            </a:r>
            <a:r>
              <a:rPr lang="en-US" altLang="zh-CN" sz="1200" b="1" dirty="0">
                <a:sym typeface="Arial" panose="020B0604020202020204" pitchFamily="34" charset="0"/>
              </a:rPr>
              <a:t>After 2MSL (maximum message-side lifetime), this TCP connection is over.</a:t>
            </a:r>
            <a:endParaRPr lang="en-US" altLang="zh-CN" sz="12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AutoShape 2" descr="TCP 3-Way Handshake Process - GeeksforGeeks">
            <a:extLst>
              <a:ext uri="{FF2B5EF4-FFF2-40B4-BE49-F238E27FC236}">
                <a16:creationId xmlns:a16="http://schemas.microsoft.com/office/drawing/2014/main" id="{BBA737AA-AE27-2018-6EC6-D225A941E8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A0DBAA0A-11AD-E603-52ED-C378E655CC01}"/>
              </a:ext>
            </a:extLst>
          </p:cNvPr>
          <p:cNvPicPr>
            <a:picLocks noChangeAspect="1"/>
          </p:cNvPicPr>
          <p:nvPr/>
        </p:nvPicPr>
        <p:blipFill>
          <a:blip r:embed="rId3"/>
          <a:stretch>
            <a:fillRect/>
          </a:stretch>
        </p:blipFill>
        <p:spPr>
          <a:xfrm>
            <a:off x="828675" y="1524826"/>
            <a:ext cx="5267325" cy="4324350"/>
          </a:xfrm>
          <a:prstGeom prst="rect">
            <a:avLst/>
          </a:prstGeom>
        </p:spPr>
      </p:pic>
    </p:spTree>
    <p:extLst>
      <p:ext uri="{BB962C8B-B14F-4D97-AF65-F5344CB8AC3E}">
        <p14:creationId xmlns:p14="http://schemas.microsoft.com/office/powerpoint/2010/main" val="792605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4072269"/>
            <a:ext cx="9601200" cy="1212503"/>
          </a:xfrm>
        </p:spPr>
        <p:txBody>
          <a:bodyPr rtlCol="0"/>
          <a:lstStyle/>
          <a:p>
            <a:pPr rtl="0"/>
            <a:r>
              <a:rPr lang="en-US" altLang="zh-CN" sz="6000" dirty="0">
                <a:latin typeface="微软雅黑" panose="020B0503020204020204" pitchFamily="34" charset="-122"/>
                <a:ea typeface="微软雅黑" panose="020B0503020204020204" pitchFamily="34" charset="-122"/>
                <a:sym typeface="Arial" panose="020B0604020202020204" pitchFamily="34" charset="0"/>
              </a:rPr>
              <a:t>Reliable transmission</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8487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custDataLst>
              <p:tags r:id="rId1"/>
            </p:custDataLst>
          </p:nvPr>
        </p:nvSpPr>
        <p:spPr>
          <a:xfrm>
            <a:off x="224790" y="1969135"/>
            <a:ext cx="11429365" cy="227774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rtl="0"/>
            <a:r>
              <a:rPr lang="en-US" sz="3100" b="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sz="3100" b="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TCP (Transmission Control Protocol) was specifically designed to provide a </a:t>
            </a:r>
            <a:r>
              <a:rPr sz="3100" b="0"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reliable end-to-end byte stream over an unreliable internetwork</a:t>
            </a:r>
            <a:r>
              <a:rPr lang="zh-CN" sz="3100" b="0"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3100" b="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which means the byte stream received by the receiver is identical to the byte stream sent by the sender.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5295" y="758190"/>
            <a:ext cx="11980545" cy="706755"/>
          </a:xfrm>
          <a:prstGeom prst="rect">
            <a:avLst/>
          </a:prstGeom>
          <a:noFill/>
        </p:spPr>
        <p:txBody>
          <a:bodyPr wrap="square" rtlCol="0" anchor="t">
            <a:spAutoFit/>
          </a:bodyPr>
          <a:lstStyle/>
          <a:p>
            <a:r>
              <a:rPr lang="zh-CN" altLang="en-US" sz="4000">
                <a:latin typeface="微软雅黑" panose="020B0503020204020204" pitchFamily="34" charset="-122"/>
                <a:ea typeface="微软雅黑" panose="020B0503020204020204" pitchFamily="34" charset="-122"/>
              </a:rPr>
              <a:t>How to ensure the reliability of transmission</a:t>
            </a:r>
            <a:r>
              <a:rPr lang="en-US" altLang="zh-CN" sz="4000">
                <a:latin typeface="微软雅黑" panose="020B0503020204020204" pitchFamily="34" charset="-122"/>
                <a:ea typeface="微软雅黑" panose="020B0503020204020204" pitchFamily="34" charset="-122"/>
              </a:rPr>
              <a:t>?</a:t>
            </a:r>
          </a:p>
        </p:txBody>
      </p:sp>
      <p:sp>
        <p:nvSpPr>
          <p:cNvPr id="4" name="文本框 3"/>
          <p:cNvSpPr txBox="1"/>
          <p:nvPr/>
        </p:nvSpPr>
        <p:spPr>
          <a:xfrm>
            <a:off x="1691005" y="2085975"/>
            <a:ext cx="9272270" cy="3322955"/>
          </a:xfrm>
          <a:prstGeom prst="rect">
            <a:avLst/>
          </a:prstGeom>
          <a:noFill/>
        </p:spPr>
        <p:txBody>
          <a:bodyPr wrap="square" rtlCol="0" anchor="t">
            <a:spAutoFit/>
          </a:bodyPr>
          <a:lstStyle/>
          <a:p>
            <a:pPr marL="285750" indent="-285750" fontAlgn="auto">
              <a:lnSpc>
                <a:spcPct val="150000"/>
              </a:lnSpc>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Checksum</a:t>
            </a:r>
          </a:p>
          <a:p>
            <a:pPr marL="285750" indent="-285750" fontAlgn="auto">
              <a:lnSpc>
                <a:spcPct val="150000"/>
              </a:lnSpc>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Serial number and confirmation response</a:t>
            </a:r>
          </a:p>
          <a:p>
            <a:pPr marL="285750" indent="-285750" fontAlgn="auto">
              <a:lnSpc>
                <a:spcPct val="150000"/>
              </a:lnSpc>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Retransmission</a:t>
            </a:r>
          </a:p>
          <a:p>
            <a:pPr marL="285750" indent="-285750" fontAlgn="auto">
              <a:lnSpc>
                <a:spcPct val="150000"/>
              </a:lnSpc>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Flow Control (Sliding Window Protocol)</a:t>
            </a:r>
          </a:p>
          <a:p>
            <a:pPr marL="285750" indent="-285750" fontAlgn="auto">
              <a:lnSpc>
                <a:spcPct val="150000"/>
              </a:lnSpc>
              <a:buFont typeface="Arial" panose="020B0604020202020204" pitchFamily="34" charset="0"/>
              <a:buChar char="•"/>
            </a:pPr>
            <a:r>
              <a:rPr lang="en-US" altLang="zh-CN" sz="2800">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ongestion control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3875" y="135890"/>
            <a:ext cx="6096000" cy="1106805"/>
          </a:xfrm>
          <a:prstGeom prst="rect">
            <a:avLst/>
          </a:prstGeom>
          <a:noFill/>
        </p:spPr>
        <p:txBody>
          <a:bodyPr wrap="square" rtlCol="0" anchor="t">
            <a:spAutoFit/>
          </a:bodyPr>
          <a:lstStyle/>
          <a:p>
            <a:pPr indent="0" fontAlgn="auto">
              <a:lnSpc>
                <a:spcPct val="150000"/>
              </a:lnSpc>
              <a:buFont typeface="Arial" panose="020B0604020202020204" pitchFamily="34" charset="0"/>
              <a:buNone/>
            </a:pPr>
            <a:r>
              <a:rPr lang="zh-CN" altLang="en-US" sz="4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Checksum</a:t>
            </a:r>
          </a:p>
        </p:txBody>
      </p:sp>
      <p:sp>
        <p:nvSpPr>
          <p:cNvPr id="3" name="文本框 2"/>
          <p:cNvSpPr txBox="1"/>
          <p:nvPr/>
        </p:nvSpPr>
        <p:spPr>
          <a:xfrm>
            <a:off x="660400" y="1695450"/>
            <a:ext cx="11395710" cy="4584700"/>
          </a:xfrm>
          <a:prstGeom prst="rect">
            <a:avLst/>
          </a:prstGeom>
          <a:noFill/>
        </p:spPr>
        <p:txBody>
          <a:bodyPr wrap="square" rtlCol="0" anchor="t">
            <a:spAutoFit/>
          </a:bodyPr>
          <a:lstStyle/>
          <a:p>
            <a:r>
              <a:rPr lang="en-US" altLang="zh-CN" sz="3200"/>
              <a:t>    </a:t>
            </a:r>
            <a:r>
              <a:rPr lang="zh-CN" altLang="en-US" sz="3200"/>
              <a:t>When calculating the checksum, TCP needs to add a 12 byte pseudo header</a:t>
            </a:r>
            <a:r>
              <a:rPr lang="en-US" altLang="zh-CN" sz="3200"/>
              <a:t>, includes:</a:t>
            </a:r>
          </a:p>
          <a:p>
            <a:endParaRPr lang="en-US" altLang="zh-CN" sz="3200"/>
          </a:p>
          <a:p>
            <a:pPr marL="285750" indent="-285750">
              <a:buFont typeface="Arial" panose="020B0604020202020204" pitchFamily="34" charset="0"/>
              <a:buChar char="•"/>
            </a:pPr>
            <a:r>
              <a:rPr lang="en-US" altLang="zh-CN" sz="3200"/>
              <a:t>Source IP Address</a:t>
            </a:r>
          </a:p>
          <a:p>
            <a:pPr marL="285750" indent="-285750">
              <a:buFont typeface="Arial" panose="020B0604020202020204" pitchFamily="34" charset="0"/>
              <a:buChar char="•"/>
            </a:pPr>
            <a:r>
              <a:rPr lang="en-US" altLang="zh-CN" sz="3200"/>
              <a:t>Destination IP address</a:t>
            </a:r>
          </a:p>
          <a:p>
            <a:pPr marL="285750" indent="-285750">
              <a:buFont typeface="Arial" panose="020B0604020202020204" pitchFamily="34" charset="0"/>
              <a:buChar char="•"/>
            </a:pPr>
            <a:r>
              <a:rPr lang="en-US" altLang="zh-CN" sz="3200"/>
              <a:t>Reserved Bytes (Set to 0)</a:t>
            </a:r>
          </a:p>
          <a:p>
            <a:pPr marL="285750" indent="-285750">
              <a:buFont typeface="Arial" panose="020B0604020202020204" pitchFamily="34" charset="0"/>
              <a:buChar char="•"/>
            </a:pPr>
            <a:r>
              <a:rPr lang="en-US" altLang="zh-CN" sz="3200"/>
              <a:t>Transport layer protocol number (TCP is 6)</a:t>
            </a:r>
          </a:p>
          <a:p>
            <a:pPr marL="285750" indent="-285750">
              <a:buFont typeface="Arial" panose="020B0604020202020204" pitchFamily="34" charset="0"/>
              <a:buChar char="•"/>
            </a:pPr>
            <a:r>
              <a:rPr lang="en-US" altLang="zh-CN" sz="3200"/>
              <a:t>TCP message length (header+data)</a:t>
            </a:r>
          </a:p>
          <a:p>
            <a:endParaRPr lang="en-US" altLang="zh-CN"/>
          </a:p>
          <a:p>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3875" y="135890"/>
            <a:ext cx="6096000" cy="1106805"/>
          </a:xfrm>
          <a:prstGeom prst="rect">
            <a:avLst/>
          </a:prstGeom>
          <a:noFill/>
        </p:spPr>
        <p:txBody>
          <a:bodyPr wrap="square" rtlCol="0" anchor="t">
            <a:spAutoFit/>
          </a:bodyPr>
          <a:lstStyle/>
          <a:p>
            <a:pPr indent="0" fontAlgn="auto">
              <a:lnSpc>
                <a:spcPct val="150000"/>
              </a:lnSpc>
              <a:buFont typeface="Arial" panose="020B0604020202020204" pitchFamily="34" charset="0"/>
              <a:buNone/>
            </a:pPr>
            <a:r>
              <a:rPr lang="zh-CN" altLang="en-US" sz="4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Checksum</a:t>
            </a:r>
          </a:p>
        </p:txBody>
      </p:sp>
      <p:sp>
        <p:nvSpPr>
          <p:cNvPr id="3" name="文本框 2"/>
          <p:cNvSpPr txBox="1"/>
          <p:nvPr/>
        </p:nvSpPr>
        <p:spPr>
          <a:xfrm>
            <a:off x="660400" y="1813560"/>
            <a:ext cx="11395710" cy="4030980"/>
          </a:xfrm>
          <a:prstGeom prst="rect">
            <a:avLst/>
          </a:prstGeom>
          <a:noFill/>
        </p:spPr>
        <p:txBody>
          <a:bodyPr wrap="square" rtlCol="0" anchor="t">
            <a:spAutoFit/>
          </a:bodyPr>
          <a:lstStyle/>
          <a:p>
            <a:r>
              <a:rPr lang="en-US" altLang="zh-CN" sz="3200"/>
              <a:t>Purpose of the pseudo header: </a:t>
            </a:r>
          </a:p>
          <a:p>
            <a:r>
              <a:rPr lang="en-US" altLang="zh-CN" sz="3200"/>
              <a:t>    Increase the error detection capability of TCP checksum, such as checking whether TCP packet was sent to correct object based on the destination IP address, and checking whether the transport layer protocol is selected correctly based on the transport layer protocol number.</a:t>
            </a:r>
          </a:p>
          <a:p>
            <a:endParaRPr lang="en-US" altLang="zh-CN" sz="3200"/>
          </a:p>
          <a:p>
            <a:r>
              <a:rPr lang="en-US" altLang="zh-CN" sz="3200"/>
              <a:t>The pseudo header is </a:t>
            </a:r>
            <a:r>
              <a:rPr lang="en-US" altLang="zh-CN" sz="3200">
                <a:solidFill>
                  <a:srgbClr val="C00000"/>
                </a:solidFill>
              </a:rPr>
              <a:t>only used during verification</a:t>
            </a:r>
            <a:r>
              <a:rPr lang="en-US" altLang="zh-CN" sz="320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100" y="304165"/>
            <a:ext cx="10744200" cy="922020"/>
          </a:xfrm>
          <a:prstGeom prst="rect">
            <a:avLst/>
          </a:prstGeom>
          <a:noFill/>
        </p:spPr>
        <p:txBody>
          <a:bodyPr wrap="square" rtlCol="0" anchor="t">
            <a:spAutoFit/>
          </a:bodyPr>
          <a:lstStyle/>
          <a:p>
            <a:pPr indent="0" fontAlgn="auto">
              <a:lnSpc>
                <a:spcPct val="150000"/>
              </a:lnSpc>
              <a:buFont typeface="Arial" panose="020B0604020202020204" pitchFamily="34" charset="0"/>
              <a:buNone/>
            </a:pPr>
            <a:r>
              <a:rPr lang="zh-CN" altLang="en-US" sz="3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Serial number and confirmation response</a:t>
            </a:r>
          </a:p>
        </p:txBody>
      </p:sp>
      <p:pic>
        <p:nvPicPr>
          <p:cNvPr id="104" name="图片 103"/>
          <p:cNvPicPr/>
          <p:nvPr>
            <p:custDataLst>
              <p:tags r:id="rId1"/>
            </p:custDataLst>
          </p:nvPr>
        </p:nvPicPr>
        <p:blipFill>
          <a:blip r:embed="rId4"/>
          <a:stretch>
            <a:fillRect/>
          </a:stretch>
        </p:blipFill>
        <p:spPr>
          <a:xfrm>
            <a:off x="3005138" y="1226185"/>
            <a:ext cx="5191125" cy="550545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3875" y="135890"/>
            <a:ext cx="11231245" cy="1106805"/>
          </a:xfrm>
          <a:prstGeom prst="rect">
            <a:avLst/>
          </a:prstGeom>
          <a:noFill/>
        </p:spPr>
        <p:txBody>
          <a:bodyPr wrap="square" rtlCol="0" anchor="t">
            <a:spAutoFit/>
          </a:bodyPr>
          <a:lstStyle/>
          <a:p>
            <a:pPr indent="0" fontAlgn="auto">
              <a:lnSpc>
                <a:spcPct val="150000"/>
              </a:lnSpc>
              <a:buFont typeface="Arial" panose="020B0604020202020204" pitchFamily="34" charset="0"/>
              <a:buNone/>
            </a:pPr>
            <a:r>
              <a:rPr lang="zh-CN" altLang="en-US" sz="4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Retransmission</a:t>
            </a:r>
            <a:r>
              <a:rPr lang="en-US" altLang="zh-CN" sz="4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3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Timeout Retransmission</a:t>
            </a:r>
          </a:p>
        </p:txBody>
      </p:sp>
      <p:sp>
        <p:nvSpPr>
          <p:cNvPr id="4" name="文本框 3"/>
          <p:cNvSpPr txBox="1"/>
          <p:nvPr/>
        </p:nvSpPr>
        <p:spPr>
          <a:xfrm>
            <a:off x="368935" y="1816100"/>
            <a:ext cx="11606530" cy="2553335"/>
          </a:xfrm>
          <a:prstGeom prst="rect">
            <a:avLst/>
          </a:prstGeom>
          <a:noFill/>
        </p:spPr>
        <p:txBody>
          <a:bodyPr wrap="square" rtlCol="0" anchor="t">
            <a:spAutoFit/>
          </a:bodyPr>
          <a:lstStyle/>
          <a:p>
            <a:endParaRPr lang="zh-CN" altLang="en-US" sz="3200"/>
          </a:p>
          <a:p>
            <a:r>
              <a:rPr lang="en-US" altLang="zh-CN" sz="3200"/>
              <a:t>    </a:t>
            </a:r>
            <a:r>
              <a:rPr lang="zh-CN" altLang="en-US" sz="3200"/>
              <a:t>When sending a message, the TCP sender sets a timer. If no ACK confirmation message is received from the receiver within the specified time, the sender will retransmit the already sent message segment</a:t>
            </a:r>
            <a:r>
              <a:rPr lang="en-US" altLang="zh-CN" sz="320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3875" y="135890"/>
            <a:ext cx="11231245" cy="1106805"/>
          </a:xfrm>
          <a:prstGeom prst="rect">
            <a:avLst/>
          </a:prstGeom>
          <a:noFill/>
        </p:spPr>
        <p:txBody>
          <a:bodyPr wrap="square" rtlCol="0" anchor="t">
            <a:spAutoFit/>
          </a:bodyPr>
          <a:lstStyle/>
          <a:p>
            <a:pPr indent="0" fontAlgn="auto">
              <a:lnSpc>
                <a:spcPct val="150000"/>
              </a:lnSpc>
              <a:buFont typeface="Arial" panose="020B0604020202020204" pitchFamily="34" charset="0"/>
              <a:buNone/>
            </a:pPr>
            <a:r>
              <a:rPr lang="zh-CN" altLang="en-US" sz="4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Retransmission</a:t>
            </a:r>
            <a:r>
              <a:rPr lang="en-US" altLang="zh-CN" sz="4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3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Timeout Retransmission</a:t>
            </a:r>
          </a:p>
        </p:txBody>
      </p:sp>
      <p:pic>
        <p:nvPicPr>
          <p:cNvPr id="100" name="图片 99"/>
          <p:cNvPicPr/>
          <p:nvPr>
            <p:custDataLst>
              <p:tags r:id="rId1"/>
            </p:custDataLst>
          </p:nvPr>
        </p:nvPicPr>
        <p:blipFill>
          <a:blip r:embed="rId5"/>
          <a:stretch>
            <a:fillRect/>
          </a:stretch>
        </p:blipFill>
        <p:spPr>
          <a:xfrm>
            <a:off x="1058545" y="1085850"/>
            <a:ext cx="4497070" cy="4117340"/>
          </a:xfrm>
          <a:prstGeom prst="rect">
            <a:avLst/>
          </a:prstGeom>
          <a:noFill/>
          <a:ln w="9525">
            <a:noFill/>
          </a:ln>
        </p:spPr>
      </p:pic>
      <p:pic>
        <p:nvPicPr>
          <p:cNvPr id="101" name="图片 100"/>
          <p:cNvPicPr/>
          <p:nvPr>
            <p:custDataLst>
              <p:tags r:id="rId2"/>
            </p:custDataLst>
          </p:nvPr>
        </p:nvPicPr>
        <p:blipFill>
          <a:blip r:embed="rId6"/>
          <a:stretch>
            <a:fillRect/>
          </a:stretch>
        </p:blipFill>
        <p:spPr>
          <a:xfrm>
            <a:off x="6572250" y="1087120"/>
            <a:ext cx="4295140" cy="4116070"/>
          </a:xfrm>
          <a:prstGeom prst="rect">
            <a:avLst/>
          </a:prstGeom>
          <a:noFill/>
          <a:ln w="9525">
            <a:noFill/>
          </a:ln>
        </p:spPr>
      </p:pic>
      <p:sp>
        <p:nvSpPr>
          <p:cNvPr id="3" name="文本框 2"/>
          <p:cNvSpPr txBox="1"/>
          <p:nvPr/>
        </p:nvSpPr>
        <p:spPr>
          <a:xfrm>
            <a:off x="1292225" y="5313045"/>
            <a:ext cx="6096000" cy="460375"/>
          </a:xfrm>
          <a:prstGeom prst="rect">
            <a:avLst/>
          </a:prstGeom>
          <a:noFill/>
        </p:spPr>
        <p:txBody>
          <a:bodyPr wrap="square" rtlCol="0" anchor="t">
            <a:spAutoFit/>
          </a:bodyPr>
          <a:lstStyle/>
          <a:p>
            <a:r>
              <a:rPr lang="zh-CN" altLang="en-US" sz="2400">
                <a:latin typeface="微软雅黑" panose="020B0503020204020204" pitchFamily="34" charset="-122"/>
                <a:ea typeface="微软雅黑" panose="020B0503020204020204" pitchFamily="34" charset="-122"/>
              </a:rPr>
              <a:t>Message segment loss</a:t>
            </a:r>
          </a:p>
        </p:txBody>
      </p:sp>
      <p:sp>
        <p:nvSpPr>
          <p:cNvPr id="5" name="文本框 4"/>
          <p:cNvSpPr txBox="1"/>
          <p:nvPr/>
        </p:nvSpPr>
        <p:spPr>
          <a:xfrm>
            <a:off x="6396990" y="5313045"/>
            <a:ext cx="6096000" cy="460375"/>
          </a:xfrm>
          <a:prstGeom prst="rect">
            <a:avLst/>
          </a:prstGeom>
          <a:noFill/>
        </p:spPr>
        <p:txBody>
          <a:bodyPr wrap="square" rtlCol="0" anchor="t">
            <a:spAutoFit/>
          </a:bodyPr>
          <a:lstStyle/>
          <a:p>
            <a:r>
              <a:rPr lang="zh-CN" altLang="en-US" sz="2400">
                <a:latin typeface="微软雅黑" panose="020B0503020204020204" pitchFamily="34" charset="-122"/>
                <a:ea typeface="微软雅黑" panose="020B0503020204020204" pitchFamily="34" charset="-122"/>
              </a:rPr>
              <a:t>ACK confirmation message lost</a:t>
            </a:r>
          </a:p>
        </p:txBody>
      </p:sp>
      <p:sp>
        <p:nvSpPr>
          <p:cNvPr id="6" name="文本框 5"/>
          <p:cNvSpPr txBox="1"/>
          <p:nvPr/>
        </p:nvSpPr>
        <p:spPr>
          <a:xfrm>
            <a:off x="1133475" y="6009005"/>
            <a:ext cx="10271760" cy="583565"/>
          </a:xfrm>
          <a:prstGeom prst="rect">
            <a:avLst/>
          </a:prstGeom>
          <a:noFill/>
        </p:spPr>
        <p:txBody>
          <a:bodyPr wrap="square" rtlCol="0" anchor="t">
            <a:spAutoFit/>
          </a:bodyPr>
          <a:lstStyle/>
          <a:p>
            <a:r>
              <a:rPr lang="zh-CN" altLang="en-US" sz="3200">
                <a:latin typeface="微软雅黑" panose="020B0503020204020204" pitchFamily="34" charset="-122"/>
                <a:ea typeface="微软雅黑" panose="020B0503020204020204" pitchFamily="34" charset="-122"/>
              </a:rPr>
              <a:t>Problem: The timeout period is relatively long</a:t>
            </a:r>
            <a:r>
              <a:rPr lang="en-US" altLang="zh-CN" sz="3200">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511" y="-305772"/>
            <a:ext cx="9601200" cy="1142385"/>
          </a:xfrm>
        </p:spPr>
        <p:txBody>
          <a:bodyPr rtlCol="0"/>
          <a:lstStyle/>
          <a:p>
            <a:pPr rtl="0"/>
            <a:r>
              <a:rPr lang="en-US" altLang="zh-CN" dirty="0">
                <a:sym typeface="Arial" panose="020B0604020202020204" pitchFamily="34" charset="0"/>
              </a:rPr>
              <a:t>Contents</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内容占位符 5"/>
          <p:cNvSpPr>
            <a:spLocks noGrp="1"/>
          </p:cNvSpPr>
          <p:nvPr>
            <p:ph sz="quarter" idx="4"/>
          </p:nvPr>
        </p:nvSpPr>
        <p:spPr>
          <a:xfrm>
            <a:off x="928513" y="1240373"/>
            <a:ext cx="10730132" cy="4752951"/>
          </a:xfrm>
        </p:spPr>
        <p:txBody>
          <a:bodyPr rtlCol="0">
            <a:normAutofit fontScale="97500"/>
          </a:bodyPr>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TCP service and </a:t>
            </a:r>
            <a:r>
              <a:rPr lang="en-US" altLang="zh-CN" dirty="0">
                <a:latin typeface="微软雅黑" panose="020B0503020204020204" pitchFamily="34" charset="-122"/>
                <a:ea typeface="微软雅黑" panose="020B0503020204020204" pitchFamily="34" charset="-122"/>
                <a:sym typeface="Arial" panose="020B0604020202020204" pitchFamily="34" charset="0"/>
              </a:rPr>
              <a:t>buffer</a:t>
            </a:r>
          </a:p>
          <a:p>
            <a:pPr rtl="0"/>
            <a:r>
              <a:rPr lang="en-US" altLang="zh-CN" sz="2000" dirty="0">
                <a:latin typeface="微软雅黑" panose="020B0503020204020204" pitchFamily="34" charset="-122"/>
                <a:ea typeface="微软雅黑" panose="020B0503020204020204" pitchFamily="34" charset="-122"/>
                <a:sym typeface="Arial" panose="020B0604020202020204" pitchFamily="34" charset="0"/>
              </a:rPr>
              <a:t>TCP</a:t>
            </a:r>
            <a:r>
              <a:rPr lang="zh-CN" altLang="en-US" sz="2000" dirty="0">
                <a:latin typeface="微软雅黑" panose="020B0503020204020204" pitchFamily="34" charset="-122"/>
                <a:ea typeface="微软雅黑" panose="020B0503020204020204" pitchFamily="34" charset="-122"/>
                <a:sym typeface="Arial" panose="020B0604020202020204" pitchFamily="34" charset="0"/>
              </a:rPr>
              <a:t>‘</a:t>
            </a:r>
            <a:r>
              <a:rPr lang="en-US" altLang="zh-CN" sz="2000" dirty="0">
                <a:latin typeface="微软雅黑" panose="020B0503020204020204" pitchFamily="34" charset="-122"/>
                <a:ea typeface="微软雅黑" panose="020B0503020204020204" pitchFamily="34" charset="-122"/>
                <a:sym typeface="Arial" panose="020B0604020202020204" pitchFamily="34" charset="0"/>
              </a:rPr>
              <a:t>s Establishment &amp; Release</a:t>
            </a:r>
          </a:p>
          <a:p>
            <a:pPr rtl="0"/>
            <a:r>
              <a:rPr lang="en-US" altLang="zh-CN" sz="2000" dirty="0">
                <a:latin typeface="微软雅黑" panose="020B0503020204020204" pitchFamily="34" charset="-122"/>
                <a:ea typeface="微软雅黑" panose="020B0503020204020204" pitchFamily="34" charset="-122"/>
                <a:sym typeface="Arial" panose="020B0604020202020204" pitchFamily="34" charset="0"/>
              </a:rPr>
              <a:t>Reliable transmission</a:t>
            </a:r>
            <a:endParaRPr lang="en-US" altLang="zh-CN" dirty="0">
              <a:sym typeface="Arial" panose="020B0604020202020204" pitchFamily="34" charset="0"/>
            </a:endParaRPr>
          </a:p>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TCP Flow Control</a:t>
            </a:r>
          </a:p>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Congestion control of TCP</a:t>
            </a:r>
          </a:p>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Application of TCP</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995546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3875" y="135890"/>
            <a:ext cx="12185650" cy="2122805"/>
          </a:xfrm>
          <a:prstGeom prst="rect">
            <a:avLst/>
          </a:prstGeom>
          <a:noFill/>
        </p:spPr>
        <p:txBody>
          <a:bodyPr wrap="square" rtlCol="0" anchor="t">
            <a:spAutoFit/>
          </a:bodyPr>
          <a:lstStyle/>
          <a:p>
            <a:pPr indent="0" fontAlgn="auto">
              <a:lnSpc>
                <a:spcPct val="150000"/>
              </a:lnSpc>
              <a:buFont typeface="Arial" panose="020B0604020202020204" pitchFamily="34" charset="0"/>
              <a:buNone/>
            </a:pPr>
            <a:r>
              <a:rPr lang="zh-CN" altLang="en-US" sz="4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Retransmission</a:t>
            </a:r>
            <a:r>
              <a:rPr lang="en-US" altLang="zh-CN" sz="4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3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Fast Retransmission</a:t>
            </a:r>
            <a:endParaRPr lang="en-US" altLang="zh-CN" sz="4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fontAlgn="auto">
              <a:lnSpc>
                <a:spcPct val="150000"/>
              </a:lnSpc>
              <a:buFont typeface="Arial" panose="020B0604020202020204" pitchFamily="34" charset="0"/>
              <a:buNone/>
            </a:pPr>
            <a:endParaRPr lang="zh-CN" altLang="en-US" sz="4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523875" y="1743710"/>
            <a:ext cx="11216640" cy="4092575"/>
          </a:xfrm>
          <a:prstGeom prst="rect">
            <a:avLst/>
          </a:prstGeom>
          <a:noFill/>
        </p:spPr>
        <p:txBody>
          <a:bodyPr wrap="square" rtlCol="0" anchor="t">
            <a:spAutoFit/>
          </a:bodyPr>
          <a:lstStyle/>
          <a:p>
            <a:r>
              <a:rPr lang="zh-CN" altLang="en-US" sz="3200">
                <a:latin typeface="微软雅黑" panose="020B0503020204020204" pitchFamily="34" charset="-122"/>
                <a:ea typeface="微软雅黑" panose="020B0503020204020204" pitchFamily="34" charset="-122"/>
              </a:rPr>
              <a:t>Fast retransmission is not time</a:t>
            </a:r>
            <a:r>
              <a:rPr lang="en-US" altLang="zh-CN" sz="3200">
                <a:latin typeface="微软雅黑" panose="020B0503020204020204" pitchFamily="34" charset="-122"/>
                <a:ea typeface="微软雅黑" panose="020B0503020204020204" pitchFamily="34" charset="-122"/>
              </a:rPr>
              <a:t>-</a:t>
            </a:r>
            <a:r>
              <a:rPr lang="zh-CN" altLang="en-US" sz="3200">
                <a:latin typeface="微软雅黑" panose="020B0503020204020204" pitchFamily="34" charset="-122"/>
                <a:ea typeface="微软雅黑" panose="020B0503020204020204" pitchFamily="34" charset="-122"/>
              </a:rPr>
              <a:t>driven, but data-driven</a:t>
            </a:r>
          </a:p>
          <a:p>
            <a:endParaRPr lang="zh-CN" altLang="en-US" sz="3200">
              <a:latin typeface="微软雅黑" panose="020B0503020204020204" pitchFamily="34" charset="-122"/>
              <a:ea typeface="微软雅黑" panose="020B0503020204020204" pitchFamily="34" charset="-122"/>
            </a:endParaRPr>
          </a:p>
          <a:p>
            <a:r>
              <a:rPr lang="zh-CN" altLang="en-US" sz="2800">
                <a:latin typeface="微软雅黑" panose="020B0503020204020204" pitchFamily="34" charset="-122"/>
                <a:ea typeface="微软雅黑" panose="020B0503020204020204" pitchFamily="34" charset="-122"/>
              </a:rPr>
              <a:t>Principle: Whenever the receiver receives an out of sequence message segment larger than the expected sequence number, it sends a redundant ACK to the sender, indicating the sequence number of the next expected byte</a:t>
            </a:r>
            <a:r>
              <a:rPr lang="en-US" altLang="zh-CN" sz="2800">
                <a:latin typeface="微软雅黑" panose="020B0503020204020204" pitchFamily="34" charset="-122"/>
                <a:ea typeface="微软雅黑" panose="020B0503020204020204" pitchFamily="34" charset="-122"/>
              </a:rPr>
              <a:t>.When the TCP sender receives redundant confirmation from the receiver (three duplicates) before reaching the retransmission time, it must retransmit the already sent message segment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3875" y="135890"/>
            <a:ext cx="12185650" cy="2122805"/>
          </a:xfrm>
          <a:prstGeom prst="rect">
            <a:avLst/>
          </a:prstGeom>
          <a:noFill/>
        </p:spPr>
        <p:txBody>
          <a:bodyPr wrap="square" rtlCol="0" anchor="t">
            <a:spAutoFit/>
          </a:bodyPr>
          <a:lstStyle/>
          <a:p>
            <a:pPr indent="0" fontAlgn="auto">
              <a:lnSpc>
                <a:spcPct val="150000"/>
              </a:lnSpc>
              <a:buFont typeface="Arial" panose="020B0604020202020204" pitchFamily="34" charset="0"/>
              <a:buNone/>
            </a:pPr>
            <a:r>
              <a:rPr lang="zh-CN" altLang="en-US" sz="4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Retransmission</a:t>
            </a:r>
            <a:r>
              <a:rPr lang="en-US" altLang="zh-CN" sz="4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32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Fast Retransmission</a:t>
            </a:r>
            <a:endParaRPr lang="en-US" altLang="zh-CN" sz="4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fontAlgn="auto">
              <a:lnSpc>
                <a:spcPct val="150000"/>
              </a:lnSpc>
              <a:buFont typeface="Arial" panose="020B0604020202020204" pitchFamily="34" charset="0"/>
              <a:buNone/>
            </a:pPr>
            <a:endParaRPr lang="zh-CN" altLang="en-US" sz="4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02" name="图片 101"/>
          <p:cNvPicPr/>
          <p:nvPr>
            <p:custDataLst>
              <p:tags r:id="rId1"/>
            </p:custDataLst>
          </p:nvPr>
        </p:nvPicPr>
        <p:blipFill>
          <a:blip r:embed="rId5"/>
          <a:stretch>
            <a:fillRect/>
          </a:stretch>
        </p:blipFill>
        <p:spPr>
          <a:xfrm>
            <a:off x="1377950" y="1207770"/>
            <a:ext cx="4250690" cy="5543550"/>
          </a:xfrm>
          <a:prstGeom prst="rect">
            <a:avLst/>
          </a:prstGeom>
          <a:noFill/>
          <a:ln w="9525">
            <a:noFill/>
          </a:ln>
        </p:spPr>
      </p:pic>
      <p:pic>
        <p:nvPicPr>
          <p:cNvPr id="103" name="图片 102"/>
          <p:cNvPicPr/>
          <p:nvPr>
            <p:custDataLst>
              <p:tags r:id="rId2"/>
            </p:custDataLst>
          </p:nvPr>
        </p:nvPicPr>
        <p:blipFill>
          <a:blip r:embed="rId6"/>
          <a:stretch>
            <a:fillRect/>
          </a:stretch>
        </p:blipFill>
        <p:spPr>
          <a:xfrm>
            <a:off x="6164580" y="2905760"/>
            <a:ext cx="5636895" cy="172974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TCP Flow Control</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56485"/>
            <a:ext cx="9601200" cy="1142385"/>
          </a:xfrm>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Sliding window</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占位符 2"/>
          <p:cNvSpPr>
            <a:spLocks noGrp="1"/>
          </p:cNvSpPr>
          <p:nvPr>
            <p:ph type="body" idx="1"/>
          </p:nvPr>
        </p:nvSpPr>
        <p:spPr>
          <a:xfrm>
            <a:off x="1295400" y="1832731"/>
            <a:ext cx="5521846" cy="626941"/>
          </a:xfrm>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Sending Window</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pic>
        <p:nvPicPr>
          <p:cNvPr id="1026" name="Picture 2">
            <a:extLst>
              <a:ext uri="{FF2B5EF4-FFF2-40B4-BE49-F238E27FC236}">
                <a16:creationId xmlns:a16="http://schemas.microsoft.com/office/drawing/2014/main" id="{508AF149-901D-D0D8-F44E-855BBEC412A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295400" y="2459672"/>
            <a:ext cx="8751125" cy="3580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89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56485"/>
            <a:ext cx="9601200" cy="1142385"/>
          </a:xfrm>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Sliding window</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占位符 2"/>
          <p:cNvSpPr>
            <a:spLocks noGrp="1"/>
          </p:cNvSpPr>
          <p:nvPr>
            <p:ph type="body" idx="1"/>
          </p:nvPr>
        </p:nvSpPr>
        <p:spPr>
          <a:xfrm>
            <a:off x="1433946" y="1466847"/>
            <a:ext cx="5521846" cy="626941"/>
          </a:xfrm>
        </p:spPr>
        <p:txBody>
          <a:bodyPr rtlCol="0"/>
          <a:lstStyle/>
          <a:p>
            <a:pPr rtl="0"/>
            <a:r>
              <a:rPr lang="en-US" altLang="zh-CN" dirty="0">
                <a:sym typeface="Arial" panose="020B0604020202020204" pitchFamily="34" charset="0"/>
              </a:rPr>
              <a:t>Receiving</a:t>
            </a:r>
            <a:r>
              <a:rPr lang="en-US" altLang="zh-CN" dirty="0">
                <a:latin typeface="微软雅黑" panose="020B0503020204020204" pitchFamily="34" charset="-122"/>
                <a:ea typeface="微软雅黑" panose="020B0503020204020204" pitchFamily="34" charset="-122"/>
                <a:sym typeface="Arial" panose="020B0604020202020204" pitchFamily="34" charset="0"/>
              </a:rPr>
              <a:t> Window</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pic>
        <p:nvPicPr>
          <p:cNvPr id="5" name="图片 4">
            <a:extLst>
              <a:ext uri="{FF2B5EF4-FFF2-40B4-BE49-F238E27FC236}">
                <a16:creationId xmlns:a16="http://schemas.microsoft.com/office/drawing/2014/main" id="{E8FE7F95-5D3E-9426-4954-4D82FD134F53}"/>
              </a:ext>
            </a:extLst>
          </p:cNvPr>
          <p:cNvPicPr>
            <a:picLocks noChangeAspect="1"/>
          </p:cNvPicPr>
          <p:nvPr/>
        </p:nvPicPr>
        <p:blipFill>
          <a:blip r:embed="rId3"/>
          <a:stretch>
            <a:fillRect/>
          </a:stretch>
        </p:blipFill>
        <p:spPr>
          <a:xfrm>
            <a:off x="1433947" y="2093788"/>
            <a:ext cx="7045036" cy="3986589"/>
          </a:xfrm>
          <a:prstGeom prst="rect">
            <a:avLst/>
          </a:prstGeom>
        </p:spPr>
      </p:pic>
    </p:spTree>
    <p:extLst>
      <p:ext uri="{BB962C8B-B14F-4D97-AF65-F5344CB8AC3E}">
        <p14:creationId xmlns:p14="http://schemas.microsoft.com/office/powerpoint/2010/main" val="423753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0"/>
            <a:ext cx="9601200" cy="1142385"/>
          </a:xfrm>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Flow Control</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框 2">
            <a:extLst>
              <a:ext uri="{FF2B5EF4-FFF2-40B4-BE49-F238E27FC236}">
                <a16:creationId xmlns:a16="http://schemas.microsoft.com/office/drawing/2014/main" id="{087D806F-B54C-FD3A-F6FA-190F2B045E54}"/>
              </a:ext>
            </a:extLst>
          </p:cNvPr>
          <p:cNvSpPr txBox="1"/>
          <p:nvPr/>
        </p:nvSpPr>
        <p:spPr>
          <a:xfrm>
            <a:off x="1295400" y="1142385"/>
            <a:ext cx="10028382" cy="923330"/>
          </a:xfrm>
          <a:prstGeom prst="rect">
            <a:avLst/>
          </a:prstGeom>
          <a:noFill/>
        </p:spPr>
        <p:txBody>
          <a:bodyPr wrap="square" rtlCol="0">
            <a:spAutoFit/>
          </a:bodyPr>
          <a:lstStyle/>
          <a:p>
            <a:r>
              <a:rPr lang="en-US" altLang="zh-CN" dirty="0"/>
              <a:t>During the communication process, the receiver dynamically adjusts the size of the sender's sending window according to the size of its own receiving buffer, and the sender's sending window takes the smallest value of the receiving window </a:t>
            </a:r>
            <a:r>
              <a:rPr lang="en-US" altLang="zh-CN" dirty="0" err="1"/>
              <a:t>rwnd</a:t>
            </a:r>
            <a:r>
              <a:rPr lang="en-US" altLang="zh-CN" dirty="0"/>
              <a:t> and the congestion window </a:t>
            </a:r>
            <a:r>
              <a:rPr lang="en-US" altLang="zh-CN" dirty="0" err="1"/>
              <a:t>cwnd</a:t>
            </a:r>
            <a:r>
              <a:rPr lang="en-US" altLang="zh-CN" dirty="0"/>
              <a:t>.</a:t>
            </a:r>
          </a:p>
        </p:txBody>
      </p:sp>
      <p:pic>
        <p:nvPicPr>
          <p:cNvPr id="5" name="图片 4">
            <a:extLst>
              <a:ext uri="{FF2B5EF4-FFF2-40B4-BE49-F238E27FC236}">
                <a16:creationId xmlns:a16="http://schemas.microsoft.com/office/drawing/2014/main" id="{00CE3B70-103D-6120-ECD3-F350DD8EF37D}"/>
              </a:ext>
            </a:extLst>
          </p:cNvPr>
          <p:cNvPicPr>
            <a:picLocks noChangeAspect="1"/>
          </p:cNvPicPr>
          <p:nvPr/>
        </p:nvPicPr>
        <p:blipFill>
          <a:blip r:embed="rId3"/>
          <a:stretch>
            <a:fillRect/>
          </a:stretch>
        </p:blipFill>
        <p:spPr>
          <a:xfrm>
            <a:off x="5789303" y="2045985"/>
            <a:ext cx="2582801" cy="4132481"/>
          </a:xfrm>
          <a:prstGeom prst="rect">
            <a:avLst/>
          </a:prstGeom>
        </p:spPr>
      </p:pic>
      <p:pic>
        <p:nvPicPr>
          <p:cNvPr id="7" name="图片 6">
            <a:extLst>
              <a:ext uri="{FF2B5EF4-FFF2-40B4-BE49-F238E27FC236}">
                <a16:creationId xmlns:a16="http://schemas.microsoft.com/office/drawing/2014/main" id="{AD089117-65DD-E8C2-BC19-CE583805D094}"/>
              </a:ext>
            </a:extLst>
          </p:cNvPr>
          <p:cNvPicPr>
            <a:picLocks noChangeAspect="1"/>
          </p:cNvPicPr>
          <p:nvPr/>
        </p:nvPicPr>
        <p:blipFill>
          <a:blip r:embed="rId4"/>
          <a:stretch>
            <a:fillRect/>
          </a:stretch>
        </p:blipFill>
        <p:spPr>
          <a:xfrm>
            <a:off x="1295400" y="2065715"/>
            <a:ext cx="3147291" cy="4019991"/>
          </a:xfrm>
          <a:prstGeom prst="rect">
            <a:avLst/>
          </a:prstGeom>
        </p:spPr>
      </p:pic>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8428" y="3841736"/>
            <a:ext cx="10283456" cy="1297564"/>
          </a:xfrm>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Congestion control of TCP</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3063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45606" y="1956391"/>
            <a:ext cx="4585508" cy="835506"/>
          </a:xfrm>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Congestion control of TCP</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图片占位符 4"/>
          <p:cNvSpPr>
            <a:spLocks noGrp="1"/>
          </p:cNvSpPr>
          <p:nvPr>
            <p:ph type="pic" idx="1"/>
          </p:nvPr>
        </p:nvSpPr>
        <p:spPr>
          <a:xfrm>
            <a:off x="201839" y="72577"/>
            <a:ext cx="7071797" cy="6858000"/>
          </a:xfrm>
        </p:spPr>
        <p:txBody>
          <a:bodyPr/>
          <a:lstStyle/>
          <a:p>
            <a:pPr algn="l"/>
            <a:r>
              <a:rPr lang="en-US" altLang="zh-CN" dirty="0"/>
              <a:t>   During a certain period of time, if the demand for a resource in the network exceeds the available portion of the resource, the network performance will deteriorate. This situation is called congestion.</a:t>
            </a:r>
          </a:p>
          <a:p>
            <a:pPr algn="l"/>
            <a:r>
              <a:rPr lang="en-US" altLang="zh-CN" dirty="0"/>
              <a:t>  If congestion occurs without control, the throughput of the whole network will decrease with the increase of input load.</a:t>
            </a:r>
          </a:p>
          <a:p>
            <a:pPr algn="l"/>
            <a:endParaRPr lang="zh-CN" altLang="en-US" dirty="0"/>
          </a:p>
        </p:txBody>
      </p:sp>
      <p:pic>
        <p:nvPicPr>
          <p:cNvPr id="4" name="图片 3">
            <a:extLst>
              <a:ext uri="{FF2B5EF4-FFF2-40B4-BE49-F238E27FC236}">
                <a16:creationId xmlns:a16="http://schemas.microsoft.com/office/drawing/2014/main" id="{BD7BD338-8E59-E9C0-38D9-EAE65E25C74D}"/>
              </a:ext>
            </a:extLst>
          </p:cNvPr>
          <p:cNvPicPr>
            <a:picLocks noChangeAspect="1"/>
          </p:cNvPicPr>
          <p:nvPr/>
        </p:nvPicPr>
        <p:blipFill>
          <a:blip r:embed="rId3"/>
          <a:stretch>
            <a:fillRect/>
          </a:stretch>
        </p:blipFill>
        <p:spPr>
          <a:xfrm>
            <a:off x="540304" y="3835966"/>
            <a:ext cx="6134145" cy="2895621"/>
          </a:xfrm>
          <a:prstGeom prst="rect">
            <a:avLst/>
          </a:prstGeom>
        </p:spPr>
      </p:pic>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5DC22-875F-D610-686A-3E6F3360E85F}"/>
              </a:ext>
            </a:extLst>
          </p:cNvPr>
          <p:cNvSpPr>
            <a:spLocks noGrp="1"/>
          </p:cNvSpPr>
          <p:nvPr>
            <p:ph type="title"/>
          </p:nvPr>
        </p:nvSpPr>
        <p:spPr>
          <a:xfrm>
            <a:off x="7815800" y="1606000"/>
            <a:ext cx="3790604" cy="1028700"/>
          </a:xfrm>
        </p:spPr>
        <p:txBody>
          <a:bodyPr>
            <a:normAutofit/>
          </a:bodyPr>
          <a:lstStyle/>
          <a:p>
            <a:r>
              <a:rPr lang="en-US" altLang="zh-CN" sz="2800" dirty="0"/>
              <a:t>Four Congestion Control Algorithms</a:t>
            </a:r>
            <a:endParaRPr lang="zh-CN" altLang="en-US" sz="2800" dirty="0"/>
          </a:p>
        </p:txBody>
      </p:sp>
      <p:sp>
        <p:nvSpPr>
          <p:cNvPr id="3" name="图片占位符 2">
            <a:extLst>
              <a:ext uri="{FF2B5EF4-FFF2-40B4-BE49-F238E27FC236}">
                <a16:creationId xmlns:a16="http://schemas.microsoft.com/office/drawing/2014/main" id="{4B6AEDE8-375E-E898-7F40-8CF08A7211B4}"/>
              </a:ext>
            </a:extLst>
          </p:cNvPr>
          <p:cNvSpPr>
            <a:spLocks noGrp="1"/>
          </p:cNvSpPr>
          <p:nvPr>
            <p:ph type="pic" idx="1"/>
          </p:nvPr>
        </p:nvSpPr>
        <p:spPr/>
        <p:txBody>
          <a:bodyPr/>
          <a:lstStyle/>
          <a:p>
            <a:pPr algn="l"/>
            <a:r>
              <a:rPr lang="en-US" altLang="zh-CN" dirty="0"/>
              <a:t>	</a:t>
            </a:r>
          </a:p>
          <a:p>
            <a:pPr algn="l"/>
            <a:endParaRPr lang="en-US" altLang="zh-CN" dirty="0"/>
          </a:p>
          <a:p>
            <a:pPr algn="l"/>
            <a:endParaRPr lang="en-US" altLang="zh-CN" dirty="0"/>
          </a:p>
          <a:p>
            <a:pPr algn="l"/>
            <a:r>
              <a:rPr lang="en-US" altLang="zh-CN" dirty="0"/>
              <a:t>   The following describes the basic principles of these four congestion control algorithms, assuming the following conditions:</a:t>
            </a:r>
          </a:p>
          <a:p>
            <a:pPr algn="l"/>
            <a:r>
              <a:rPr lang="en-US" altLang="zh-CN" dirty="0"/>
              <a:t>  1.Data is transmitted in one direction, while only confirmation is transmitted in the other direction.</a:t>
            </a:r>
          </a:p>
          <a:p>
            <a:pPr algn="l"/>
            <a:r>
              <a:rPr lang="en-US" altLang="zh-CN" dirty="0"/>
              <a:t>  2.There is always enough cache space on the receiver, so the size of the sender's sending window is determined by the congestion of the network.</a:t>
            </a:r>
          </a:p>
          <a:p>
            <a:pPr algn="l"/>
            <a:r>
              <a:rPr lang="en-US" altLang="zh-CN" dirty="0"/>
              <a:t>  3.The number of MSS in the maximum packet segment is used as the unit for discussing problems, not in bytes.</a:t>
            </a:r>
            <a:endParaRPr lang="zh-CN" altLang="en-US" dirty="0"/>
          </a:p>
        </p:txBody>
      </p:sp>
      <p:sp>
        <p:nvSpPr>
          <p:cNvPr id="6" name="矩形 5">
            <a:extLst>
              <a:ext uri="{FF2B5EF4-FFF2-40B4-BE49-F238E27FC236}">
                <a16:creationId xmlns:a16="http://schemas.microsoft.com/office/drawing/2014/main" id="{3C4214A1-4CB1-09CD-8697-8CD483048599}"/>
              </a:ext>
            </a:extLst>
          </p:cNvPr>
          <p:cNvSpPr/>
          <p:nvPr/>
        </p:nvSpPr>
        <p:spPr>
          <a:xfrm>
            <a:off x="439882" y="290946"/>
            <a:ext cx="1524000" cy="9144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Slow-start</a:t>
            </a:r>
            <a:endParaRPr lang="zh-CN" altLang="en-US" dirty="0"/>
          </a:p>
        </p:txBody>
      </p:sp>
      <p:sp>
        <p:nvSpPr>
          <p:cNvPr id="7" name="矩形 6">
            <a:extLst>
              <a:ext uri="{FF2B5EF4-FFF2-40B4-BE49-F238E27FC236}">
                <a16:creationId xmlns:a16="http://schemas.microsoft.com/office/drawing/2014/main" id="{76999882-6613-B847-9D3D-126F2A1D26B3}"/>
              </a:ext>
            </a:extLst>
          </p:cNvPr>
          <p:cNvSpPr/>
          <p:nvPr/>
        </p:nvSpPr>
        <p:spPr>
          <a:xfrm>
            <a:off x="2083378" y="290946"/>
            <a:ext cx="1524000" cy="9144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dirty="0"/>
              <a:t>Congestion avoidance</a:t>
            </a:r>
            <a:endParaRPr lang="zh-CN" altLang="en-US" dirty="0"/>
          </a:p>
        </p:txBody>
      </p:sp>
      <p:sp>
        <p:nvSpPr>
          <p:cNvPr id="8" name="矩形 7">
            <a:extLst>
              <a:ext uri="{FF2B5EF4-FFF2-40B4-BE49-F238E27FC236}">
                <a16:creationId xmlns:a16="http://schemas.microsoft.com/office/drawing/2014/main" id="{FB3D56E6-2E4C-A852-8612-160984A0D658}"/>
              </a:ext>
            </a:extLst>
          </p:cNvPr>
          <p:cNvSpPr/>
          <p:nvPr/>
        </p:nvSpPr>
        <p:spPr>
          <a:xfrm>
            <a:off x="3777096" y="290947"/>
            <a:ext cx="1524000" cy="91440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dirty="0"/>
              <a:t>Fast retransmit</a:t>
            </a:r>
            <a:endParaRPr lang="zh-CN" altLang="en-US" dirty="0"/>
          </a:p>
        </p:txBody>
      </p:sp>
      <p:sp>
        <p:nvSpPr>
          <p:cNvPr id="9" name="矩形 8">
            <a:extLst>
              <a:ext uri="{FF2B5EF4-FFF2-40B4-BE49-F238E27FC236}">
                <a16:creationId xmlns:a16="http://schemas.microsoft.com/office/drawing/2014/main" id="{74FB5515-108B-EAD0-032F-A8C0606AA005}"/>
              </a:ext>
            </a:extLst>
          </p:cNvPr>
          <p:cNvSpPr/>
          <p:nvPr/>
        </p:nvSpPr>
        <p:spPr>
          <a:xfrm>
            <a:off x="5590310" y="290946"/>
            <a:ext cx="1524000" cy="9144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Fast recovery</a:t>
            </a:r>
            <a:endParaRPr lang="zh-CN" altLang="en-US" dirty="0"/>
          </a:p>
        </p:txBody>
      </p:sp>
    </p:spTree>
    <p:extLst>
      <p:ext uri="{BB962C8B-B14F-4D97-AF65-F5344CB8AC3E}">
        <p14:creationId xmlns:p14="http://schemas.microsoft.com/office/powerpoint/2010/main" val="291084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A529286-E1FF-C69F-93D0-2CEA8B8B0198}"/>
              </a:ext>
            </a:extLst>
          </p:cNvPr>
          <p:cNvPicPr>
            <a:picLocks noChangeAspect="1"/>
          </p:cNvPicPr>
          <p:nvPr/>
        </p:nvPicPr>
        <p:blipFill>
          <a:blip r:embed="rId3"/>
          <a:stretch>
            <a:fillRect/>
          </a:stretch>
        </p:blipFill>
        <p:spPr>
          <a:xfrm>
            <a:off x="642937" y="4447876"/>
            <a:ext cx="6495185" cy="2178532"/>
          </a:xfrm>
          <a:prstGeom prst="rect">
            <a:avLst/>
          </a:prstGeom>
        </p:spPr>
      </p:pic>
      <p:sp>
        <p:nvSpPr>
          <p:cNvPr id="3" name="文本框 2">
            <a:extLst>
              <a:ext uri="{FF2B5EF4-FFF2-40B4-BE49-F238E27FC236}">
                <a16:creationId xmlns:a16="http://schemas.microsoft.com/office/drawing/2014/main" id="{67FC525F-EED2-380B-F906-1430230463EE}"/>
              </a:ext>
            </a:extLst>
          </p:cNvPr>
          <p:cNvSpPr txBox="1"/>
          <p:nvPr/>
        </p:nvSpPr>
        <p:spPr>
          <a:xfrm>
            <a:off x="89622" y="662123"/>
            <a:ext cx="6102060" cy="2462213"/>
          </a:xfrm>
          <a:prstGeom prst="rect">
            <a:avLst/>
          </a:prstGeom>
          <a:noFill/>
        </p:spPr>
        <p:txBody>
          <a:bodyPr wrap="square">
            <a:spAutoFit/>
          </a:bodyPr>
          <a:lstStyle/>
          <a:p>
            <a:r>
              <a:rPr lang="en-US" altLang="zh-CN" sz="1400" dirty="0"/>
              <a:t> </a:t>
            </a:r>
            <a:r>
              <a:rPr lang="zh-CN" altLang="en-US" sz="2000" dirty="0"/>
              <a:t>The core idea of slow start is to gradually increase the congestion window size exponentially from small to large, and reduce the congestion window if the network is congested.</a:t>
            </a:r>
          </a:p>
          <a:p>
            <a:r>
              <a:rPr lang="zh-CN" altLang="en-US" sz="2000" dirty="0"/>
              <a:t>The basis for determining network congestion is that the acknowledgement packets that should arrive are not received on time</a:t>
            </a:r>
            <a:r>
              <a:rPr lang="en-US" altLang="zh-CN" sz="2000" dirty="0"/>
              <a:t>.</a:t>
            </a:r>
            <a:endParaRPr lang="zh-CN" altLang="en-US" sz="2000" dirty="0"/>
          </a:p>
          <a:p>
            <a:r>
              <a:rPr lang="en-US" altLang="zh-CN" sz="1400" dirty="0"/>
              <a:t>   </a:t>
            </a:r>
            <a:endParaRPr lang="zh-CN" altLang="en-US" sz="1400" dirty="0"/>
          </a:p>
        </p:txBody>
      </p:sp>
      <p:sp>
        <p:nvSpPr>
          <p:cNvPr id="4" name="文本框 3">
            <a:extLst>
              <a:ext uri="{FF2B5EF4-FFF2-40B4-BE49-F238E27FC236}">
                <a16:creationId xmlns:a16="http://schemas.microsoft.com/office/drawing/2014/main" id="{283E3D61-C624-ECFC-440A-54019708AC92}"/>
              </a:ext>
            </a:extLst>
          </p:cNvPr>
          <p:cNvSpPr txBox="1"/>
          <p:nvPr/>
        </p:nvSpPr>
        <p:spPr>
          <a:xfrm>
            <a:off x="6504149" y="816867"/>
            <a:ext cx="5214937" cy="3477875"/>
          </a:xfrm>
          <a:prstGeom prst="rect">
            <a:avLst/>
          </a:prstGeom>
          <a:noFill/>
        </p:spPr>
        <p:txBody>
          <a:bodyPr wrap="square">
            <a:spAutoFit/>
          </a:bodyPr>
          <a:lstStyle/>
          <a:p>
            <a:r>
              <a:rPr lang="zh-CN" altLang="en-US" sz="1600" dirty="0"/>
              <a:t>  </a:t>
            </a:r>
            <a:r>
              <a:rPr lang="zh-CN" altLang="en-US" sz="2000" dirty="0"/>
              <a:t>The congestion avoidance algorithm allows the congestion window to grow slowly. After each round trip time , the congestion window of the sender is increased by 1 instead of doubling, and the congestion window grows slowly according to a linear law.</a:t>
            </a:r>
          </a:p>
          <a:p>
            <a:r>
              <a:rPr lang="zh-CN" altLang="en-US" sz="2000" dirty="0"/>
              <a:t>  Whether during the slow start period or the congestion avoidance period, as long as the network is congested, ssthresh is set to half the size of the current sending window, and then restart the slow start algorithm. </a:t>
            </a:r>
          </a:p>
        </p:txBody>
      </p:sp>
      <p:sp>
        <p:nvSpPr>
          <p:cNvPr id="5" name="矩形 4">
            <a:extLst>
              <a:ext uri="{FF2B5EF4-FFF2-40B4-BE49-F238E27FC236}">
                <a16:creationId xmlns:a16="http://schemas.microsoft.com/office/drawing/2014/main" id="{5A6C8451-1C57-30A6-8F76-1458C065C5AE}"/>
              </a:ext>
            </a:extLst>
          </p:cNvPr>
          <p:cNvSpPr/>
          <p:nvPr/>
        </p:nvSpPr>
        <p:spPr>
          <a:xfrm>
            <a:off x="213015" y="129061"/>
            <a:ext cx="1714500" cy="51257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Slow-start</a:t>
            </a:r>
            <a:endParaRPr lang="zh-CN" altLang="en-US" dirty="0"/>
          </a:p>
        </p:txBody>
      </p:sp>
      <p:sp>
        <p:nvSpPr>
          <p:cNvPr id="6" name="矩形 5">
            <a:extLst>
              <a:ext uri="{FF2B5EF4-FFF2-40B4-BE49-F238E27FC236}">
                <a16:creationId xmlns:a16="http://schemas.microsoft.com/office/drawing/2014/main" id="{1C0B2A56-207F-5ACF-75E1-68614DE82316}"/>
              </a:ext>
            </a:extLst>
          </p:cNvPr>
          <p:cNvSpPr/>
          <p:nvPr/>
        </p:nvSpPr>
        <p:spPr>
          <a:xfrm>
            <a:off x="6665336" y="129061"/>
            <a:ext cx="2670464" cy="59747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dirty="0"/>
              <a:t>Congestion avoidance</a:t>
            </a:r>
            <a:endParaRPr lang="zh-CN" altLang="en-US" dirty="0"/>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511" y="-305772"/>
            <a:ext cx="9601200" cy="1142385"/>
          </a:xfrm>
        </p:spPr>
        <p:txBody>
          <a:bodyPr rtlCol="0"/>
          <a:lstStyle/>
          <a:p>
            <a:pPr rtl="0"/>
            <a:r>
              <a:rPr lang="en-US" altLang="zh-CN" dirty="0">
                <a:sym typeface="Arial" panose="020B0604020202020204" pitchFamily="34" charset="0"/>
              </a:rPr>
              <a:t>Crew Member</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内容占位符 5"/>
          <p:cNvSpPr>
            <a:spLocks noGrp="1"/>
          </p:cNvSpPr>
          <p:nvPr>
            <p:ph sz="quarter" idx="4"/>
          </p:nvPr>
        </p:nvSpPr>
        <p:spPr>
          <a:xfrm>
            <a:off x="928513" y="1240373"/>
            <a:ext cx="10730132" cy="4752951"/>
          </a:xfrm>
        </p:spPr>
        <p:txBody>
          <a:bodyPr rtlCol="0">
            <a:normAutofit fontScale="97500"/>
          </a:bodyPr>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202130430379 </a:t>
            </a:r>
            <a:r>
              <a:rPr lang="zh-CN" altLang="en-US" dirty="0">
                <a:latin typeface="微软雅黑" panose="020B0503020204020204" pitchFamily="34" charset="-122"/>
                <a:ea typeface="微软雅黑" panose="020B0503020204020204" pitchFamily="34" charset="-122"/>
                <a:sym typeface="Arial" panose="020B0604020202020204" pitchFamily="34" charset="0"/>
              </a:rPr>
              <a:t>杜喆 </a:t>
            </a:r>
            <a:endParaRPr lang="en-US" altLang="zh-CN" sz="2000" dirty="0">
              <a:latin typeface="微软雅黑" panose="020B0503020204020204" pitchFamily="34" charset="-122"/>
              <a:ea typeface="微软雅黑" panose="020B0503020204020204" pitchFamily="34" charset="-122"/>
              <a:sym typeface="Arial" panose="020B0604020202020204" pitchFamily="34" charset="0"/>
            </a:endParaRPr>
          </a:p>
          <a:p>
            <a:pPr rtl="0"/>
            <a:r>
              <a:rPr lang="en-US" altLang="zh-CN" sz="2000" dirty="0">
                <a:latin typeface="微软雅黑" panose="020B0503020204020204" pitchFamily="34" charset="-122"/>
                <a:ea typeface="微软雅黑" panose="020B0503020204020204" pitchFamily="34" charset="-122"/>
                <a:sym typeface="Arial" panose="020B0604020202020204" pitchFamily="34" charset="0"/>
              </a:rPr>
              <a:t>202130561134 </a:t>
            </a:r>
            <a:r>
              <a:rPr lang="zh-CN" altLang="en-US" sz="2000" dirty="0">
                <a:latin typeface="微软雅黑" panose="020B0503020204020204" pitchFamily="34" charset="-122"/>
                <a:ea typeface="微软雅黑" panose="020B0503020204020204" pitchFamily="34" charset="-122"/>
                <a:sym typeface="Arial" panose="020B0604020202020204" pitchFamily="34" charset="0"/>
              </a:rPr>
              <a:t>周楠钧</a:t>
            </a:r>
            <a:endParaRPr lang="en-US" altLang="zh-CN" sz="2000" dirty="0">
              <a:latin typeface="微软雅黑" panose="020B0503020204020204" pitchFamily="34" charset="-122"/>
              <a:ea typeface="微软雅黑" panose="020B0503020204020204" pitchFamily="34" charset="-122"/>
              <a:sym typeface="Arial" panose="020B0604020202020204" pitchFamily="34" charset="0"/>
            </a:endParaRPr>
          </a:p>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202130430409 </a:t>
            </a:r>
            <a:r>
              <a:rPr lang="zh-CN" altLang="en-US" dirty="0">
                <a:latin typeface="微软雅黑" panose="020B0503020204020204" pitchFamily="34" charset="-122"/>
                <a:ea typeface="微软雅黑" panose="020B0503020204020204" pitchFamily="34" charset="-122"/>
                <a:sym typeface="Arial" panose="020B0604020202020204" pitchFamily="34" charset="0"/>
              </a:rPr>
              <a:t>许琪祥</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202130430096 </a:t>
            </a:r>
            <a:r>
              <a:rPr lang="zh-CN" altLang="en-US" dirty="0">
                <a:latin typeface="微软雅黑" panose="020B0503020204020204" pitchFamily="34" charset="-122"/>
                <a:ea typeface="微软雅黑" panose="020B0503020204020204" pitchFamily="34" charset="-122"/>
                <a:sym typeface="Arial" panose="020B0604020202020204" pitchFamily="34" charset="0"/>
              </a:rPr>
              <a:t>乐沛琳</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202130190990 </a:t>
            </a:r>
            <a:r>
              <a:rPr lang="zh-CN" altLang="en-US" dirty="0">
                <a:latin typeface="微软雅黑" panose="020B0503020204020204" pitchFamily="34" charset="-122"/>
                <a:ea typeface="微软雅黑" panose="020B0503020204020204" pitchFamily="34" charset="-122"/>
                <a:sym typeface="Arial" panose="020B0604020202020204" pitchFamily="34" charset="0"/>
              </a:rPr>
              <a:t>黎志枫 </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202130461601 </a:t>
            </a:r>
            <a:r>
              <a:rPr lang="zh-CN" altLang="en-US" dirty="0">
                <a:latin typeface="微软雅黑" panose="020B0503020204020204" pitchFamily="34" charset="-122"/>
                <a:ea typeface="微软雅黑" panose="020B0503020204020204" pitchFamily="34" charset="-122"/>
                <a:sym typeface="Arial" panose="020B0604020202020204" pitchFamily="34" charset="0"/>
              </a:rPr>
              <a:t>王简 </a:t>
            </a:r>
          </a:p>
        </p:txBody>
      </p:sp>
    </p:spTree>
    <p:extLst>
      <p:ext uri="{BB962C8B-B14F-4D97-AF65-F5344CB8AC3E}">
        <p14:creationId xmlns:p14="http://schemas.microsoft.com/office/powerpoint/2010/main" val="1283434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250531C-DB3D-D0F8-FC68-F834FB0FE7D7}"/>
              </a:ext>
            </a:extLst>
          </p:cNvPr>
          <p:cNvSpPr txBox="1"/>
          <p:nvPr/>
        </p:nvSpPr>
        <p:spPr>
          <a:xfrm>
            <a:off x="250682" y="889843"/>
            <a:ext cx="5983863" cy="3170099"/>
          </a:xfrm>
          <a:prstGeom prst="rect">
            <a:avLst/>
          </a:prstGeom>
          <a:noFill/>
        </p:spPr>
        <p:txBody>
          <a:bodyPr wrap="square">
            <a:spAutoFit/>
          </a:bodyPr>
          <a:lstStyle/>
          <a:p>
            <a:r>
              <a:rPr lang="en-US" altLang="zh-CN" sz="2000" dirty="0"/>
              <a:t>  Fast retransmission requires the receiver to send a duplicate acknowledgement immediately after receiving an out-of-order packet segment, so that the sender knows that a packet is lost.        </a:t>
            </a:r>
          </a:p>
          <a:p>
            <a:r>
              <a:rPr lang="en-US" altLang="zh-CN" sz="2000" dirty="0"/>
              <a:t>  The fast retransmission algorithm stipulates that as long as the sender receives three consecutive duplicate acknowledgements, it should immediately retransmit the packet segment that has not been received by the other party, without waiting for the retransmission timer to expire. </a:t>
            </a:r>
            <a:endParaRPr lang="zh-CN" altLang="en-US" sz="2000" dirty="0"/>
          </a:p>
        </p:txBody>
      </p:sp>
      <p:sp>
        <p:nvSpPr>
          <p:cNvPr id="12" name="文本框 11">
            <a:extLst>
              <a:ext uri="{FF2B5EF4-FFF2-40B4-BE49-F238E27FC236}">
                <a16:creationId xmlns:a16="http://schemas.microsoft.com/office/drawing/2014/main" id="{0A91DBA2-661F-6EC3-0A14-2F976E6D4041}"/>
              </a:ext>
            </a:extLst>
          </p:cNvPr>
          <p:cNvSpPr txBox="1"/>
          <p:nvPr/>
        </p:nvSpPr>
        <p:spPr>
          <a:xfrm>
            <a:off x="6395604" y="958886"/>
            <a:ext cx="5651353" cy="4247317"/>
          </a:xfrm>
          <a:prstGeom prst="rect">
            <a:avLst/>
          </a:prstGeom>
          <a:noFill/>
        </p:spPr>
        <p:txBody>
          <a:bodyPr wrap="square">
            <a:spAutoFit/>
          </a:bodyPr>
          <a:lstStyle/>
          <a:p>
            <a:r>
              <a:rPr lang="zh-CN" altLang="en-US" dirty="0"/>
              <a:t>The fast recovery algorithm is suitable for the combination of fast retransmission algorithm</a:t>
            </a:r>
          </a:p>
          <a:p>
            <a:r>
              <a:rPr lang="zh-CN" altLang="en-US" dirty="0"/>
              <a:t>(1) When the sender receives three consecutive duplicate acknowledgments, perform the "multiplication reduction" algorithm to halve the </a:t>
            </a:r>
            <a:r>
              <a:rPr lang="en-US" altLang="zh-CN" dirty="0"/>
              <a:t>Slow start threshold, </a:t>
            </a:r>
            <a:r>
              <a:rPr lang="zh-CN" altLang="en-US" dirty="0"/>
              <a:t>but then do not perform the slow start algorithm, because if the network is congested, it will not receive several duplicate acknowledgments, so the sender now thinks that the network may not be congested.</a:t>
            </a:r>
          </a:p>
          <a:p>
            <a:r>
              <a:rPr lang="zh-CN" altLang="en-US" dirty="0"/>
              <a:t>(2) At this time, the slow start algorithm is not executed, but the congestion window cwnd is set to the value after ssthresh is halved, and then the congestion avoidance algorithm is executed to make the </a:t>
            </a:r>
            <a:r>
              <a:rPr lang="en-US" altLang="zh-CN" dirty="0"/>
              <a:t>congestion window</a:t>
            </a:r>
            <a:r>
              <a:rPr lang="zh-CN" altLang="en-US" dirty="0"/>
              <a:t> slow larger</a:t>
            </a:r>
          </a:p>
        </p:txBody>
      </p:sp>
      <p:sp>
        <p:nvSpPr>
          <p:cNvPr id="13" name="矩形 12">
            <a:extLst>
              <a:ext uri="{FF2B5EF4-FFF2-40B4-BE49-F238E27FC236}">
                <a16:creationId xmlns:a16="http://schemas.microsoft.com/office/drawing/2014/main" id="{B711DF55-44CE-D39E-966C-2944A7D3706E}"/>
              </a:ext>
            </a:extLst>
          </p:cNvPr>
          <p:cNvSpPr/>
          <p:nvPr/>
        </p:nvSpPr>
        <p:spPr>
          <a:xfrm>
            <a:off x="441615" y="169884"/>
            <a:ext cx="2592530" cy="6679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dirty="0"/>
              <a:t>Fast retransmit</a:t>
            </a:r>
            <a:endParaRPr lang="zh-CN" altLang="en-US" dirty="0"/>
          </a:p>
        </p:txBody>
      </p:sp>
      <p:sp>
        <p:nvSpPr>
          <p:cNvPr id="14" name="矩形 13">
            <a:extLst>
              <a:ext uri="{FF2B5EF4-FFF2-40B4-BE49-F238E27FC236}">
                <a16:creationId xmlns:a16="http://schemas.microsoft.com/office/drawing/2014/main" id="{2B947617-2998-1FBD-3E14-23D6E69B7EF9}"/>
              </a:ext>
            </a:extLst>
          </p:cNvPr>
          <p:cNvSpPr/>
          <p:nvPr/>
        </p:nvSpPr>
        <p:spPr>
          <a:xfrm>
            <a:off x="6467042" y="169884"/>
            <a:ext cx="1928813" cy="6679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Fast recovery</a:t>
            </a:r>
            <a:endParaRPr lang="zh-CN" altLang="en-US" dirty="0"/>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2059" y="587088"/>
            <a:ext cx="2637559" cy="784513"/>
          </a:xfrm>
        </p:spPr>
        <p:txBody>
          <a:bodyPr rtlCol="0">
            <a:normAutofit/>
          </a:bodyPr>
          <a:lstStyle/>
          <a:p>
            <a:pPr rtl="0"/>
            <a:r>
              <a:rPr lang="en-US" altLang="zh-CN" sz="4400" dirty="0">
                <a:latin typeface="Arial" panose="020B0604020202020204" pitchFamily="34" charset="0"/>
                <a:ea typeface="微软雅黑" panose="020B0503020204020204" pitchFamily="34" charset="-122"/>
                <a:sym typeface="Arial" panose="020B0604020202020204" pitchFamily="34" charset="0"/>
              </a:rPr>
              <a:t>Inclusion</a:t>
            </a:r>
            <a:endParaRPr lang="zh-CN" altLang="en-US" sz="4400" dirty="0">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a:extLst>
              <a:ext uri="{FF2B5EF4-FFF2-40B4-BE49-F238E27FC236}">
                <a16:creationId xmlns:a16="http://schemas.microsoft.com/office/drawing/2014/main" id="{18F219E7-1FCC-F9DB-781D-3EB8DD184FB0}"/>
              </a:ext>
            </a:extLst>
          </p:cNvPr>
          <p:cNvPicPr>
            <a:picLocks noChangeAspect="1"/>
          </p:cNvPicPr>
          <p:nvPr/>
        </p:nvPicPr>
        <p:blipFill>
          <a:blip r:embed="rId3"/>
          <a:stretch>
            <a:fillRect/>
          </a:stretch>
        </p:blipFill>
        <p:spPr>
          <a:xfrm>
            <a:off x="730364" y="1567282"/>
            <a:ext cx="9647176" cy="3643757"/>
          </a:xfrm>
          <a:prstGeom prst="rect">
            <a:avLst/>
          </a:prstGeom>
        </p:spPr>
      </p:pic>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987209"/>
            <a:ext cx="10283456" cy="1297564"/>
          </a:xfrm>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Application of TCP</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25991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main-qimg-5d6ee76462bfc2d9ff44c4eb2db4e0b5-lq"/>
          <p:cNvPicPr>
            <a:picLocks noChangeAspect="1"/>
          </p:cNvPicPr>
          <p:nvPr/>
        </p:nvPicPr>
        <p:blipFill>
          <a:blip r:embed="rId3"/>
          <a:stretch>
            <a:fillRect/>
          </a:stretch>
        </p:blipFill>
        <p:spPr>
          <a:xfrm>
            <a:off x="1139825" y="459740"/>
            <a:ext cx="2346325" cy="2625725"/>
          </a:xfrm>
          <a:prstGeom prst="rect">
            <a:avLst/>
          </a:prstGeom>
        </p:spPr>
      </p:pic>
      <p:sp>
        <p:nvSpPr>
          <p:cNvPr id="100" name="文本框 99"/>
          <p:cNvSpPr txBox="1"/>
          <p:nvPr/>
        </p:nvSpPr>
        <p:spPr>
          <a:xfrm>
            <a:off x="4318000" y="960755"/>
            <a:ext cx="5996940" cy="2373630"/>
          </a:xfrm>
          <a:prstGeom prst="rect">
            <a:avLst/>
          </a:prstGeom>
          <a:noFill/>
          <a:ln w="9525">
            <a:noFill/>
          </a:ln>
        </p:spPr>
        <p:txBody>
          <a:bodyPr wrap="square">
            <a:noAutofit/>
          </a:bodyPr>
          <a:lstStyle/>
          <a:p>
            <a:pPr indent="266700"/>
            <a:r>
              <a:rPr lang="en-US" b="0">
                <a:latin typeface="Times New Roman" panose="02020603050405020304" charset="0"/>
                <a:ea typeface="宋体" panose="02010600030101010101" pitchFamily="2" charset="-122"/>
              </a:rPr>
              <a:t>When you open a web browser and enter a URL, such as "</a:t>
            </a:r>
            <a:r>
              <a:rPr lang="en-US" b="0">
                <a:solidFill>
                  <a:srgbClr val="0000FF"/>
                </a:solidFill>
                <a:latin typeface="Times New Roman" panose="02020603050405020304" charset="0"/>
                <a:ea typeface="宋体" panose="02010600030101010101" pitchFamily="2" charset="-122"/>
                <a:hlinkClick r:id="rId4"/>
              </a:rPr>
              <a:t>https://www.example.com</a:t>
            </a:r>
            <a:r>
              <a:rPr lang="en-US" b="0">
                <a:latin typeface="Times New Roman" panose="02020603050405020304" charset="0"/>
                <a:ea typeface="宋体" panose="02010600030101010101" pitchFamily="2" charset="-122"/>
              </a:rPr>
              <a:t>," the browser initiates a TCP connection with the web server that hosts the website. TCP ensures that the data packets containing the web page content are reliably and accurately transmitted between the client (your browser) and the server. The browser sends an HTTP request over the TCP connection, and the server responds with the requested web page data, which is then displayed in your browser.</a:t>
            </a:r>
            <a:endParaRPr lang="en-US" altLang="en-US" b="0">
              <a:latin typeface="Times New Roman" panose="02020603050405020304" charset="0"/>
              <a:ea typeface="宋体" panose="02010600030101010101" pitchFamily="2" charset="-122"/>
            </a:endParaRPr>
          </a:p>
        </p:txBody>
      </p:sp>
      <p:sp>
        <p:nvSpPr>
          <p:cNvPr id="9" name="文本框 8"/>
          <p:cNvSpPr txBox="1"/>
          <p:nvPr/>
        </p:nvSpPr>
        <p:spPr>
          <a:xfrm>
            <a:off x="818515" y="4191000"/>
            <a:ext cx="10172065" cy="1659255"/>
          </a:xfrm>
          <a:prstGeom prst="rect">
            <a:avLst/>
          </a:prstGeom>
          <a:noFill/>
          <a:ln w="9525">
            <a:noFill/>
          </a:ln>
        </p:spPr>
        <p:txBody>
          <a:bodyPr wrap="square">
            <a:noAutofit/>
          </a:bodyPr>
          <a:lstStyle/>
          <a:p>
            <a:pPr indent="266700"/>
            <a:r>
              <a:rPr lang="en-US" b="0">
                <a:latin typeface="Times New Roman" panose="02020603050405020304" charset="0"/>
                <a:ea typeface="宋体" panose="02010600030101010101" pitchFamily="2" charset="-122"/>
              </a:rPr>
              <a:t>TCP is utilized by various instant messaging applications for reliable message delivery and real-time communication. IRC (Internet Relay Chat) is a chat protocol that uses TCP connections to enable multiple users to join chat rooms and exchange messages. XMPP (Extensible Messaging and Presence Protocol) is another protocol commonly used for instant messaging and presence information. It relies on TCP to establish connections between users and enable real-time messaging.</a:t>
            </a:r>
            <a:endParaRPr lang="en-US" altLang="en-US" b="0">
              <a:latin typeface="Times New Roman" panose="02020603050405020304" charset="0"/>
              <a:ea typeface="宋体" panose="02010600030101010101" pitchFamily="2" charset="-122"/>
            </a:endParaRPr>
          </a:p>
        </p:txBody>
      </p:sp>
      <p:sp>
        <p:nvSpPr>
          <p:cNvPr id="10" name="文本框 9"/>
          <p:cNvSpPr txBox="1"/>
          <p:nvPr/>
        </p:nvSpPr>
        <p:spPr>
          <a:xfrm>
            <a:off x="4604385" y="551180"/>
            <a:ext cx="4064000" cy="398780"/>
          </a:xfrm>
          <a:prstGeom prst="rect">
            <a:avLst/>
          </a:prstGeom>
          <a:noFill/>
        </p:spPr>
        <p:txBody>
          <a:bodyPr wrap="square" rtlCol="0">
            <a:spAutoFit/>
          </a:bodyPr>
          <a:lstStyle/>
          <a:p>
            <a:r>
              <a:rPr lang="en-US" altLang="zh-CN" sz="2000" b="1"/>
              <a:t>Web Browsing</a:t>
            </a:r>
          </a:p>
        </p:txBody>
      </p:sp>
      <p:sp>
        <p:nvSpPr>
          <p:cNvPr id="11" name="文本框 10"/>
          <p:cNvSpPr txBox="1"/>
          <p:nvPr/>
        </p:nvSpPr>
        <p:spPr>
          <a:xfrm>
            <a:off x="1139825" y="3611880"/>
            <a:ext cx="2014855" cy="368300"/>
          </a:xfrm>
          <a:prstGeom prst="rect">
            <a:avLst/>
          </a:prstGeom>
          <a:noFill/>
        </p:spPr>
        <p:txBody>
          <a:bodyPr wrap="square" rtlCol="0">
            <a:spAutoFit/>
          </a:bodyPr>
          <a:lstStyle/>
          <a:p>
            <a:r>
              <a:rPr lang="en-US" altLang="zh-CN" b="1"/>
              <a:t>Instant Message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FTP"/>
          <p:cNvPicPr>
            <a:picLocks noChangeAspect="1"/>
          </p:cNvPicPr>
          <p:nvPr/>
        </p:nvPicPr>
        <p:blipFill>
          <a:blip r:embed="rId3"/>
          <a:stretch>
            <a:fillRect/>
          </a:stretch>
        </p:blipFill>
        <p:spPr>
          <a:xfrm>
            <a:off x="126365" y="2708275"/>
            <a:ext cx="6797040" cy="3451860"/>
          </a:xfrm>
          <a:prstGeom prst="rect">
            <a:avLst/>
          </a:prstGeom>
        </p:spPr>
      </p:pic>
      <p:pic>
        <p:nvPicPr>
          <p:cNvPr id="5" name="图片 4" descr="Remotedesktop"/>
          <p:cNvPicPr>
            <a:picLocks noChangeAspect="1"/>
          </p:cNvPicPr>
          <p:nvPr/>
        </p:nvPicPr>
        <p:blipFill>
          <a:blip r:embed="rId4"/>
          <a:stretch>
            <a:fillRect/>
          </a:stretch>
        </p:blipFill>
        <p:spPr>
          <a:xfrm>
            <a:off x="7040880" y="251460"/>
            <a:ext cx="4924425" cy="2400300"/>
          </a:xfrm>
          <a:prstGeom prst="rect">
            <a:avLst/>
          </a:prstGeom>
        </p:spPr>
      </p:pic>
      <p:sp>
        <p:nvSpPr>
          <p:cNvPr id="100" name="文本框 99"/>
          <p:cNvSpPr txBox="1"/>
          <p:nvPr/>
        </p:nvSpPr>
        <p:spPr>
          <a:xfrm>
            <a:off x="126365" y="678180"/>
            <a:ext cx="6598285" cy="2030095"/>
          </a:xfrm>
          <a:prstGeom prst="rect">
            <a:avLst/>
          </a:prstGeom>
          <a:noFill/>
          <a:ln w="9525">
            <a:noFill/>
          </a:ln>
        </p:spPr>
        <p:txBody>
          <a:bodyPr wrap="square">
            <a:spAutoFit/>
          </a:bodyPr>
          <a:lstStyle/>
          <a:p>
            <a:pPr indent="266700"/>
            <a:r>
              <a:rPr lang="en-US" b="0">
                <a:latin typeface="Times New Roman" panose="02020603050405020304" charset="0"/>
                <a:ea typeface="宋体" panose="02010600030101010101" pitchFamily="2" charset="-122"/>
              </a:rPr>
              <a:t>TCP can be employed in remote desktop applications like VNC and RDP. These application allow users to access and control their PC over a network. TCP serves as a bridge between the local and remote systems, enabling the transmission of screen updates, mouse movements, and keyboard inputs. TCP ensures reliable and accurate transmission of these interactions, providing a seamless remote desktop experience.</a:t>
            </a:r>
            <a:endParaRPr lang="en-US" altLang="en-US" b="0">
              <a:latin typeface="Times New Roman" panose="02020603050405020304" charset="0"/>
              <a:ea typeface="宋体" panose="02010600030101010101" pitchFamily="2" charset="-122"/>
            </a:endParaRPr>
          </a:p>
        </p:txBody>
      </p:sp>
      <p:sp>
        <p:nvSpPr>
          <p:cNvPr id="6" name="文本框 5"/>
          <p:cNvSpPr txBox="1"/>
          <p:nvPr/>
        </p:nvSpPr>
        <p:spPr>
          <a:xfrm>
            <a:off x="7378700" y="3521710"/>
            <a:ext cx="4248785" cy="2391410"/>
          </a:xfrm>
          <a:prstGeom prst="rect">
            <a:avLst/>
          </a:prstGeom>
          <a:noFill/>
          <a:ln w="9525">
            <a:noFill/>
          </a:ln>
        </p:spPr>
        <p:txBody>
          <a:bodyPr>
            <a:noAutofit/>
          </a:bodyPr>
          <a:lstStyle/>
          <a:p>
            <a:pPr indent="266700"/>
            <a:r>
              <a:rPr lang="en-US" b="0">
                <a:latin typeface="Times New Roman" panose="02020603050405020304" charset="0"/>
                <a:ea typeface="宋体" panose="02010600030101010101" pitchFamily="2" charset="-122"/>
              </a:rPr>
              <a:t>FTP (File Transfer Protocol) is a widely used protocol for transferring files over networks. It provides a convenient and reliable way to upload and download files between a client and a server. FTP relies on TCP as its underlying transport protocol to ensure the secure and ordered delivery of file data.</a:t>
            </a:r>
            <a:endParaRPr lang="en-US" altLang="en-US" b="0">
              <a:latin typeface="Times New Roman" panose="02020603050405020304" charset="0"/>
              <a:ea typeface="宋体" panose="02010600030101010101" pitchFamily="2" charset="-122"/>
            </a:endParaRPr>
          </a:p>
        </p:txBody>
      </p:sp>
      <p:sp>
        <p:nvSpPr>
          <p:cNvPr id="7" name="文本框 6"/>
          <p:cNvSpPr txBox="1"/>
          <p:nvPr/>
        </p:nvSpPr>
        <p:spPr>
          <a:xfrm>
            <a:off x="456565" y="309880"/>
            <a:ext cx="2974975" cy="398780"/>
          </a:xfrm>
          <a:prstGeom prst="rect">
            <a:avLst/>
          </a:prstGeom>
          <a:noFill/>
        </p:spPr>
        <p:txBody>
          <a:bodyPr wrap="square" rtlCol="0">
            <a:spAutoFit/>
          </a:bodyPr>
          <a:lstStyle/>
          <a:p>
            <a:r>
              <a:rPr lang="en-US" altLang="zh-CN" sz="2000" b="1">
                <a:latin typeface="Times New Roman" panose="02020603050405020304" charset="0"/>
                <a:cs typeface="Times New Roman" panose="02020603050405020304" charset="0"/>
              </a:rPr>
              <a:t>Remote Desktop</a:t>
            </a:r>
          </a:p>
        </p:txBody>
      </p:sp>
      <p:sp>
        <p:nvSpPr>
          <p:cNvPr id="8" name="文本框 7"/>
          <p:cNvSpPr txBox="1"/>
          <p:nvPr/>
        </p:nvSpPr>
        <p:spPr>
          <a:xfrm>
            <a:off x="7563485" y="3152775"/>
            <a:ext cx="4064000" cy="398780"/>
          </a:xfrm>
          <a:prstGeom prst="rect">
            <a:avLst/>
          </a:prstGeom>
          <a:noFill/>
        </p:spPr>
        <p:txBody>
          <a:bodyPr wrap="square" rtlCol="0">
            <a:spAutoFit/>
          </a:bodyPr>
          <a:lstStyle/>
          <a:p>
            <a:r>
              <a:rPr lang="en-US" altLang="zh-CN" sz="2000" b="1">
                <a:latin typeface="Times New Roman" panose="02020603050405020304" charset="0"/>
                <a:cs typeface="Times New Roman" panose="02020603050405020304" charset="0"/>
              </a:rPr>
              <a:t>File Transfer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BC82ED-54D9-4497-9C79-49D9EDEA9660}"/>
              </a:ext>
            </a:extLst>
          </p:cNvPr>
          <p:cNvSpPr txBox="1"/>
          <p:nvPr/>
        </p:nvSpPr>
        <p:spPr>
          <a:xfrm>
            <a:off x="600363" y="689788"/>
            <a:ext cx="11369964" cy="5478423"/>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[Example] A TCP connection has been established between host A and host B. The TCP maximum segment length is 1000 bytes. If the current congestion window of host A is 4000 bytes, after host A sends two consecutive maximum segments to host B, it successfully receives the acknowledgement segment of the first segment sent by host B. The size of the receive window notified in the acknowledgement segment is 2000 bytes, then the maximum number of bytes that host A can still send to host B at this time is</a:t>
            </a:r>
          </a:p>
          <a:p>
            <a:endParaRPr lang="en-US" altLang="zh-CN" sz="2800" dirty="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r>
              <a:rPr lang="en-US" altLang="zh-CN" sz="4000" dirty="0">
                <a:latin typeface="Times New Roman" panose="02020603050405020304" pitchFamily="18" charset="0"/>
                <a:cs typeface="Times New Roman" panose="02020603050405020304" pitchFamily="18" charset="0"/>
              </a:rPr>
              <a:t>a.1000 	b.2000</a:t>
            </a:r>
          </a:p>
          <a:p>
            <a:r>
              <a:rPr lang="en-US" altLang="zh-CN" sz="4000" dirty="0">
                <a:latin typeface="Times New Roman" panose="02020603050405020304" pitchFamily="18" charset="0"/>
                <a:cs typeface="Times New Roman" panose="02020603050405020304" pitchFamily="18" charset="0"/>
              </a:rPr>
              <a:t>c.3000 	d.4000</a:t>
            </a: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931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TCP service and </a:t>
            </a:r>
            <a:r>
              <a:rPr lang="en-US" altLang="zh-CN" dirty="0">
                <a:latin typeface="微软雅黑" panose="020B0503020204020204" pitchFamily="34" charset="-122"/>
                <a:ea typeface="微软雅黑" panose="020B0503020204020204" pitchFamily="34" charset="-122"/>
                <a:sym typeface="Arial" panose="020B0604020202020204" pitchFamily="34" charset="0"/>
              </a:rPr>
              <a:t>buffer</a:t>
            </a:r>
          </a:p>
        </p:txBody>
      </p:sp>
      <p:sp>
        <p:nvSpPr>
          <p:cNvPr id="3" name="文本占位符 2"/>
          <p:cNvSpPr>
            <a:spLocks noGrp="1"/>
          </p:cNvSpPr>
          <p:nvPr>
            <p:ph type="body" idx="1"/>
          </p:nvPr>
        </p:nvSpPr>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4765" y="-305772"/>
            <a:ext cx="9601200" cy="1142385"/>
          </a:xfrm>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Service types</a:t>
            </a:r>
          </a:p>
        </p:txBody>
      </p:sp>
      <p:sp>
        <p:nvSpPr>
          <p:cNvPr id="6" name="内容占位符 5"/>
          <p:cNvSpPr>
            <a:spLocks noGrp="1"/>
          </p:cNvSpPr>
          <p:nvPr>
            <p:ph sz="quarter" idx="4"/>
          </p:nvPr>
        </p:nvSpPr>
        <p:spPr>
          <a:xfrm>
            <a:off x="833511" y="836612"/>
            <a:ext cx="10730132" cy="4752951"/>
          </a:xfrm>
        </p:spPr>
        <p:txBody>
          <a:bodyPr rtlCol="0">
            <a:normAutofit fontScale="90000" lnSpcReduction="10000"/>
          </a:bodyPr>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Data block segmentation: The application data is divided into data blocks that TCP thinks the most suitable for sending.</a:t>
            </a:r>
          </a:p>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Re -sorting: Since the TCP message segment is transmitted as an IP datagram, the arrival of the IP datagram may be disorderly, so the arrival of the TCP message segment may also be lost. If necessary, TCP will re -sort the received data, and hand over the data received to the application layer in a correct order</a:t>
            </a:r>
          </a:p>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Full duplex communication: also known as two -way communication at the same time, that is, both parties to communicate can send and receive information information interaction methods at the same time.</a:t>
            </a:r>
          </a:p>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Reliable transmission: Reliable transmission is performed through verification, serial numbers, confirmation and re -transmission.</a:t>
            </a:r>
          </a:p>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Flow control: Set the size of the receiving window by sliding the window algorithm for traffic control.</a:t>
            </a:r>
          </a:p>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Congee control: Slowly start &amp; congestion avoidance, fast re -transmission &amp; fast recovery algorithm for congestion control.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dirty="0">
                <a:latin typeface="微软雅黑" panose="020B0503020204020204" pitchFamily="34" charset="-122"/>
                <a:ea typeface="微软雅黑" panose="020B0503020204020204" pitchFamily="34" charset="-122"/>
                <a:sym typeface="Arial" panose="020B0604020202020204" pitchFamily="34" charset="0"/>
              </a:rPr>
              <a:t>buffer</a:t>
            </a:r>
          </a:p>
        </p:txBody>
      </p:sp>
      <p:sp>
        <p:nvSpPr>
          <p:cNvPr id="6" name="文本占位符 5"/>
          <p:cNvSpPr>
            <a:spLocks noGrp="1"/>
          </p:cNvSpPr>
          <p:nvPr>
            <p:ph type="body" sz="half" idx="2"/>
          </p:nvPr>
        </p:nvSpPr>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 </a:t>
            </a:r>
          </a:p>
        </p:txBody>
      </p:sp>
      <p:sp>
        <p:nvSpPr>
          <p:cNvPr id="4" name="文本框 3"/>
          <p:cNvSpPr txBox="1"/>
          <p:nvPr/>
        </p:nvSpPr>
        <p:spPr>
          <a:xfrm>
            <a:off x="0" y="77470"/>
            <a:ext cx="7433945" cy="1564005"/>
          </a:xfrm>
          <a:prstGeom prst="rect">
            <a:avLst/>
          </a:prstGeom>
          <a:noFill/>
        </p:spPr>
        <p:txBody>
          <a:bodyPr wrap="square" rtlCol="0">
            <a:noAutofit/>
          </a:bodyPr>
          <a:lstStyle/>
          <a:p>
            <a:r>
              <a:rPr lang="zh-CN" altLang="en-US"/>
              <a:t>Send </a:t>
            </a:r>
            <a:r>
              <a:rPr lang="en-US" altLang="zh-CN"/>
              <a:t>buffer</a:t>
            </a:r>
            <a:r>
              <a:rPr lang="zh-CN" altLang="en-US"/>
              <a:t>: The data prepared and sent but not received by confirmed data</a:t>
            </a:r>
          </a:p>
        </p:txBody>
      </p:sp>
      <p:pic>
        <p:nvPicPr>
          <p:cNvPr id="8" name="图片 7" descr="send"/>
          <p:cNvPicPr>
            <a:picLocks noChangeAspect="1"/>
          </p:cNvPicPr>
          <p:nvPr/>
        </p:nvPicPr>
        <p:blipFill>
          <a:blip r:embed="rId4"/>
          <a:stretch>
            <a:fillRect/>
          </a:stretch>
        </p:blipFill>
        <p:spPr>
          <a:xfrm>
            <a:off x="2030730" y="1027430"/>
            <a:ext cx="3340100" cy="1971675"/>
          </a:xfrm>
          <a:prstGeom prst="rect">
            <a:avLst/>
          </a:prstGeom>
        </p:spPr>
      </p:pic>
      <p:sp>
        <p:nvSpPr>
          <p:cNvPr id="10" name="文本框 9"/>
          <p:cNvSpPr txBox="1"/>
          <p:nvPr>
            <p:custDataLst>
              <p:tags r:id="rId1"/>
            </p:custDataLst>
          </p:nvPr>
        </p:nvSpPr>
        <p:spPr>
          <a:xfrm>
            <a:off x="-17145" y="3429000"/>
            <a:ext cx="7433945" cy="1564005"/>
          </a:xfrm>
          <a:prstGeom prst="rect">
            <a:avLst/>
          </a:prstGeom>
          <a:noFill/>
        </p:spPr>
        <p:txBody>
          <a:bodyPr wrap="square" rtlCol="0">
            <a:noAutofit/>
          </a:bodyPr>
          <a:lstStyle/>
          <a:p>
            <a:r>
              <a:t>Receive </a:t>
            </a:r>
            <a:r>
              <a:rPr lang="en-US"/>
              <a:t>buffer</a:t>
            </a:r>
            <a:r>
              <a:t>: Data read in order but do not accept applications and data that does not arrive in order</a:t>
            </a:r>
          </a:p>
        </p:txBody>
      </p:sp>
      <p:pic>
        <p:nvPicPr>
          <p:cNvPr id="12" name="图片 11" descr="receive"/>
          <p:cNvPicPr>
            <a:picLocks noChangeAspect="1"/>
          </p:cNvPicPr>
          <p:nvPr/>
        </p:nvPicPr>
        <p:blipFill>
          <a:blip r:embed="rId5"/>
          <a:stretch>
            <a:fillRect/>
          </a:stretch>
        </p:blipFill>
        <p:spPr>
          <a:xfrm>
            <a:off x="2047240" y="4469130"/>
            <a:ext cx="3324225" cy="1885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TCP header</a:t>
            </a:r>
          </a:p>
        </p:txBody>
      </p:sp>
      <p:sp>
        <p:nvSpPr>
          <p:cNvPr id="5" name="内容占位符 4"/>
          <p:cNvSpPr>
            <a:spLocks noGrp="1"/>
          </p:cNvSpPr>
          <p:nvPr>
            <p:ph idx="1"/>
          </p:nvPr>
        </p:nvSpPr>
        <p:spPr>
          <a:xfrm>
            <a:off x="0" y="229235"/>
            <a:ext cx="7238365" cy="6933565"/>
          </a:xfrm>
        </p:spPr>
        <p:txBody>
          <a:bodyPr rtlCol="0">
            <a:normAutofit/>
          </a:bodyPr>
          <a:lstStyle/>
          <a:p>
            <a:pPr rtl="0"/>
            <a:r>
              <a:rPr lang="en-US" altLang="zh-CN" sz="1700" dirty="0">
                <a:latin typeface="微软雅黑" panose="020B0503020204020204" pitchFamily="34" charset="-122"/>
                <a:ea typeface="微软雅黑" panose="020B0503020204020204" pitchFamily="34" charset="-122"/>
                <a:sym typeface="Arial" panose="020B0604020202020204" pitchFamily="34" charset="0"/>
              </a:rPr>
              <a:t>Source port and destination port: each accounts for 2 bytes. The port is the service interface of the transmission layer and the application layer. The reuse and split function of the transmission layer must be achieved through the port</a:t>
            </a:r>
          </a:p>
          <a:p>
            <a:pPr rtl="0"/>
            <a:endParaRPr lang="en-US" altLang="zh-CN" sz="1700" dirty="0">
              <a:latin typeface="微软雅黑" panose="020B0503020204020204" pitchFamily="34" charset="-122"/>
              <a:ea typeface="微软雅黑" panose="020B0503020204020204" pitchFamily="34" charset="-122"/>
              <a:sym typeface="Arial" panose="020B0604020202020204" pitchFamily="34" charset="0"/>
            </a:endParaRPr>
          </a:p>
          <a:p>
            <a:pPr rtl="0"/>
            <a:r>
              <a:rPr lang="en-US" altLang="zh-CN" sz="1700" dirty="0">
                <a:latin typeface="微软雅黑" panose="020B0503020204020204" pitchFamily="34" charset="-122"/>
                <a:ea typeface="微软雅黑" panose="020B0503020204020204" pitchFamily="34" charset="-122"/>
                <a:sym typeface="Arial" panose="020B0604020202020204" pitchFamily="34" charset="0"/>
              </a:rPr>
              <a:t>Serial number SEQ: occupy 4 bytes. The serial number of the first byte in the data in the cache.</a:t>
            </a:r>
          </a:p>
          <a:p>
            <a:pPr rtl="0"/>
            <a:endParaRPr lang="en-US" altLang="zh-CN" sz="1700" dirty="0">
              <a:latin typeface="微软雅黑" panose="020B0503020204020204" pitchFamily="34" charset="-122"/>
              <a:ea typeface="微软雅黑" panose="020B0503020204020204" pitchFamily="34" charset="-122"/>
              <a:sym typeface="Arial" panose="020B0604020202020204" pitchFamily="34" charset="0"/>
            </a:endParaRPr>
          </a:p>
          <a:p>
            <a:pPr rtl="0"/>
            <a:r>
              <a:rPr lang="en-US" altLang="zh-CN" sz="1700" dirty="0">
                <a:latin typeface="微软雅黑" panose="020B0503020204020204" pitchFamily="34" charset="-122"/>
                <a:ea typeface="微软雅黑" panose="020B0503020204020204" pitchFamily="34" charset="-122"/>
                <a:sym typeface="Arial" panose="020B0604020202020204" pitchFamily="34" charset="0"/>
              </a:rPr>
              <a:t>Confirm the serial number ACK: occupy 4 bytes. When N-1 and the previous packet segments were received for n, the packet segment with a serial number n is expected to receive the serial number N.</a:t>
            </a:r>
          </a:p>
          <a:p>
            <a:pPr rtl="0"/>
            <a:r>
              <a:rPr lang="en-US" altLang="zh-CN" sz="1700" dirty="0">
                <a:latin typeface="微软雅黑" panose="020B0503020204020204" pitchFamily="34" charset="-122"/>
                <a:ea typeface="微软雅黑" panose="020B0503020204020204" pitchFamily="34" charset="-122"/>
                <a:sym typeface="Arial" panose="020B0604020202020204" pitchFamily="34" charset="0"/>
              </a:rPr>
              <a:t>The first length/data offset: occupy 4 bits. It pointed out that the beginning of the data of the TCP message segment is far from the beginning of the starting point of the TCP packet segment. The unit of "data offset" is 32 -bit (4 bytes as the calculation unit).</a:t>
            </a:r>
          </a:p>
          <a:p>
            <a:pPr rtl="0"/>
            <a:endParaRPr lang="en-US" altLang="zh-CN" sz="1700" dirty="0">
              <a:latin typeface="微软雅黑" panose="020B0503020204020204" pitchFamily="34" charset="-122"/>
              <a:ea typeface="微软雅黑" panose="020B0503020204020204" pitchFamily="34" charset="-122"/>
              <a:sym typeface="Arial" panose="020B0604020202020204" pitchFamily="34" charset="0"/>
            </a:endParaRPr>
          </a:p>
          <a:p>
            <a:pPr rtl="0"/>
            <a:r>
              <a:rPr lang="en-US" altLang="zh-CN" sz="1700" dirty="0">
                <a:latin typeface="微软雅黑" panose="020B0503020204020204" pitchFamily="34" charset="-122"/>
                <a:ea typeface="微软雅黑" panose="020B0503020204020204" pitchFamily="34" charset="-122"/>
                <a:sym typeface="Arial" panose="020B0604020202020204" pitchFamily="34" charset="0"/>
              </a:rPr>
              <a:t>Emergency level URG: At 1, emergency pointers are effective, emergency data is higher priority, and priority is sent.</a:t>
            </a:r>
          </a:p>
          <a:p>
            <a:pPr rtl="0"/>
            <a:endParaRPr lang="en-US" altLang="zh-CN" sz="1700" dirty="0">
              <a:latin typeface="微软雅黑" panose="020B0503020204020204" pitchFamily="34" charset="-122"/>
              <a:ea typeface="微软雅黑" panose="020B0503020204020204" pitchFamily="34" charset="-122"/>
              <a:sym typeface="Arial" panose="020B0604020202020204" pitchFamily="34" charset="0"/>
            </a:endParaRPr>
          </a:p>
          <a:p>
            <a:pPr marL="0" indent="0" rtl="0">
              <a:buNone/>
            </a:pPr>
            <a:endParaRPr lang="en-US" altLang="zh-CN" sz="17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占位符 5"/>
          <p:cNvSpPr>
            <a:spLocks noGrp="1"/>
          </p:cNvSpPr>
          <p:nvPr>
            <p:ph type="body" sz="half" idx="2"/>
          </p:nvPr>
        </p:nvSpPr>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 </a:t>
            </a:r>
          </a:p>
        </p:txBody>
      </p:sp>
      <p:pic>
        <p:nvPicPr>
          <p:cNvPr id="100" name="图片 99"/>
          <p:cNvPicPr/>
          <p:nvPr>
            <p:custDataLst>
              <p:tags r:id="rId1"/>
            </p:custDataLst>
          </p:nvPr>
        </p:nvPicPr>
        <p:blipFill>
          <a:blip r:embed="rId4"/>
          <a:stretch>
            <a:fillRect/>
          </a:stretch>
        </p:blipFill>
        <p:spPr>
          <a:xfrm>
            <a:off x="7408545" y="3128645"/>
            <a:ext cx="4667250" cy="286385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713" y="3429000"/>
            <a:ext cx="10778836" cy="1263491"/>
          </a:xfrm>
        </p:spPr>
        <p:txBody>
          <a:bodyPr rtlCol="0">
            <a:normAutofit/>
          </a:bodyPr>
          <a:lstStyle/>
          <a:p>
            <a:pPr rtl="0"/>
            <a:r>
              <a:rPr lang="en-US" altLang="zh-CN" sz="4800" dirty="0">
                <a:latin typeface="微软雅黑" panose="020B0503020204020204" pitchFamily="34" charset="-122"/>
                <a:ea typeface="微软雅黑" panose="020B0503020204020204" pitchFamily="34" charset="-122"/>
                <a:sym typeface="Arial" panose="020B0604020202020204" pitchFamily="34" charset="0"/>
              </a:rPr>
              <a:t>TCP</a:t>
            </a:r>
            <a:r>
              <a:rPr lang="zh-CN" altLang="en-US" sz="4800" dirty="0">
                <a:latin typeface="微软雅黑" panose="020B0503020204020204" pitchFamily="34" charset="-122"/>
                <a:ea typeface="微软雅黑" panose="020B0503020204020204" pitchFamily="34" charset="-122"/>
                <a:sym typeface="Arial" panose="020B0604020202020204" pitchFamily="34" charset="0"/>
              </a:rPr>
              <a:t>‘</a:t>
            </a:r>
            <a:r>
              <a:rPr lang="en-US" altLang="zh-CN" sz="4800" dirty="0">
                <a:latin typeface="微软雅黑" panose="020B0503020204020204" pitchFamily="34" charset="-122"/>
                <a:ea typeface="微软雅黑" panose="020B0503020204020204" pitchFamily="34" charset="-122"/>
                <a:sym typeface="Arial" panose="020B0604020202020204" pitchFamily="34" charset="0"/>
              </a:rPr>
              <a:t>s Establishment &amp; Release</a:t>
            </a:r>
            <a:endParaRPr lang="zh-CN" altLang="en-US" sz="4800"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0004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577" y="197124"/>
            <a:ext cx="9601200" cy="1142385"/>
          </a:xfrm>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Connection Principle</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框 2">
            <a:extLst>
              <a:ext uri="{FF2B5EF4-FFF2-40B4-BE49-F238E27FC236}">
                <a16:creationId xmlns:a16="http://schemas.microsoft.com/office/drawing/2014/main" id="{2D943E17-BEBA-1E69-894C-F1A7B9E664DE}"/>
              </a:ext>
            </a:extLst>
          </p:cNvPr>
          <p:cNvSpPr txBox="1"/>
          <p:nvPr/>
        </p:nvSpPr>
        <p:spPr>
          <a:xfrm>
            <a:off x="823853" y="1522071"/>
            <a:ext cx="7442522" cy="393223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400" dirty="0">
                <a:latin typeface="微软雅黑" panose="020B0503020204020204" pitchFamily="34" charset="-122"/>
                <a:ea typeface="微软雅黑" panose="020B0503020204020204" pitchFamily="34" charset="-122"/>
              </a:rPr>
              <a:t>A TCP connection is established using a </a:t>
            </a:r>
            <a:r>
              <a:rPr lang="en-US" altLang="zh-CN" sz="1400" b="1" dirty="0">
                <a:latin typeface="微软雅黑" panose="020B0503020204020204" pitchFamily="34" charset="-122"/>
                <a:ea typeface="微软雅黑" panose="020B0503020204020204" pitchFamily="34" charset="-122"/>
              </a:rPr>
              <a:t>client/server </a:t>
            </a:r>
            <a:r>
              <a:rPr lang="en-US" altLang="zh-CN" sz="1400" dirty="0">
                <a:latin typeface="微软雅黑" panose="020B0503020204020204" pitchFamily="34" charset="-122"/>
                <a:ea typeface="微软雅黑" panose="020B0503020204020204" pitchFamily="34" charset="-122"/>
              </a:rPr>
              <a:t>approach, where the application process that actively initiates the connection establishment is called the client, and the application process that passively waits for the connection to be established is called the server. </a:t>
            </a:r>
          </a:p>
          <a:p>
            <a:pPr marL="285750" indent="-285750">
              <a:lnSpc>
                <a:spcPct val="150000"/>
              </a:lnSpc>
              <a:buFont typeface="Wingdings" panose="05000000000000000000" pitchFamily="2" charset="2"/>
              <a:buChar char="l"/>
            </a:pPr>
            <a:r>
              <a:rPr lang="en-US" altLang="zh-CN" sz="1400" dirty="0">
                <a:latin typeface="微软雅黑" panose="020B0503020204020204" pitchFamily="34" charset="-122"/>
                <a:ea typeface="微软雅黑" panose="020B0503020204020204" pitchFamily="34" charset="-122"/>
              </a:rPr>
              <a:t>Transport connections have three phases: </a:t>
            </a:r>
            <a:r>
              <a:rPr lang="en-US" altLang="zh-CN" sz="1400" b="1" dirty="0">
                <a:latin typeface="微软雅黑" panose="020B0503020204020204" pitchFamily="34" charset="-122"/>
                <a:ea typeface="微软雅黑" panose="020B0503020204020204" pitchFamily="34" charset="-122"/>
              </a:rPr>
              <a:t>connection establishment</a:t>
            </a:r>
            <a:r>
              <a:rPr lang="en-US" altLang="zh-CN" sz="1400"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data transfer</a:t>
            </a:r>
            <a:r>
              <a:rPr lang="en-US" altLang="zh-CN" sz="1400"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and connection release</a:t>
            </a:r>
            <a:r>
              <a:rPr lang="en-US" altLang="zh-CN" sz="1400" dirty="0">
                <a:latin typeface="微软雅黑" panose="020B0503020204020204" pitchFamily="34" charset="-122"/>
                <a:ea typeface="微软雅黑" panose="020B0503020204020204" pitchFamily="34" charset="-122"/>
              </a:rPr>
              <a:t>. </a:t>
            </a:r>
          </a:p>
          <a:p>
            <a:pPr marL="285750" indent="-285750">
              <a:lnSpc>
                <a:spcPct val="150000"/>
              </a:lnSpc>
              <a:buFont typeface="Wingdings" panose="05000000000000000000" pitchFamily="2" charset="2"/>
              <a:buChar char="l"/>
            </a:pPr>
            <a:r>
              <a:rPr lang="en-US" altLang="zh-CN" sz="1400" dirty="0">
                <a:latin typeface="微软雅黑" panose="020B0503020204020204" pitchFamily="34" charset="-122"/>
                <a:ea typeface="微软雅黑" panose="020B0503020204020204" pitchFamily="34" charset="-122"/>
              </a:rPr>
              <a:t>Transport connection management is the control of the connection establishment and connection release process, so that it can operate normally, to achieve these purposes: letting the two sides of the communication can be sure of each other's existence, allowing the two sides of the communication to negotiate a number of, and allocating to the transportation of physical resources (buffer size, etc.).</a:t>
            </a:r>
          </a:p>
          <a:p>
            <a:pPr marL="285750" indent="-285750">
              <a:lnSpc>
                <a:spcPct val="1500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Three-way Handshake </a:t>
            </a:r>
            <a:r>
              <a:rPr lang="en-US" altLang="zh-CN" sz="1400"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Four-way </a:t>
            </a:r>
            <a:r>
              <a:rPr lang="en-US" altLang="zh-CN" sz="1400" b="1" dirty="0" err="1">
                <a:latin typeface="微软雅黑" panose="020B0503020204020204" pitchFamily="34" charset="-122"/>
                <a:ea typeface="微软雅黑" panose="020B0503020204020204" pitchFamily="34" charset="-122"/>
              </a:rPr>
              <a:t>Wavehand</a:t>
            </a: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pic>
        <p:nvPicPr>
          <p:cNvPr id="2050" name="Picture 2">
            <a:extLst>
              <a:ext uri="{FF2B5EF4-FFF2-40B4-BE49-F238E27FC236}">
                <a16:creationId xmlns:a16="http://schemas.microsoft.com/office/drawing/2014/main" id="{DD28EC8D-5545-D2DE-1E1A-AAB603CEC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1706" y="1522071"/>
            <a:ext cx="2628900" cy="17335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aving hand&quot; Emoji - Download for free – Iconduck">
            <a:extLst>
              <a:ext uri="{FF2B5EF4-FFF2-40B4-BE49-F238E27FC236}">
                <a16:creationId xmlns:a16="http://schemas.microsoft.com/office/drawing/2014/main" id="{3E464EDD-3E07-84FB-E918-9F9CCD124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9127" y="3438183"/>
            <a:ext cx="2152650"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91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156</TotalTime>
  <Words>2298</Words>
  <Application>Microsoft Office PowerPoint</Application>
  <PresentationFormat>宽屏</PresentationFormat>
  <Paragraphs>174</Paragraphs>
  <Slides>35</Slides>
  <Notes>34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微软雅黑</vt:lpstr>
      <vt:lpstr>Arial</vt:lpstr>
      <vt:lpstr>Times New Roman</vt:lpstr>
      <vt:lpstr>Wingdings</vt:lpstr>
      <vt:lpstr>菱形网格 16x9</vt:lpstr>
      <vt:lpstr>Intro to TCP  - working principles and examples</vt:lpstr>
      <vt:lpstr>Contents</vt:lpstr>
      <vt:lpstr>Crew Member</vt:lpstr>
      <vt:lpstr>TCP service and buffer</vt:lpstr>
      <vt:lpstr>Service types</vt:lpstr>
      <vt:lpstr>buffer</vt:lpstr>
      <vt:lpstr>TCP header</vt:lpstr>
      <vt:lpstr>TCP‘s Establishment &amp; Release</vt:lpstr>
      <vt:lpstr>Connection Principle</vt:lpstr>
      <vt:lpstr>Three-way Handshake</vt:lpstr>
      <vt:lpstr>Four-way Wavehand</vt:lpstr>
      <vt:lpstr>Reliable transmission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TCP Flow Control</vt:lpstr>
      <vt:lpstr>Sliding window</vt:lpstr>
      <vt:lpstr>Sliding window</vt:lpstr>
      <vt:lpstr>Flow Control</vt:lpstr>
      <vt:lpstr>Congestion control of TCP</vt:lpstr>
      <vt:lpstr>Congestion control of TCP</vt:lpstr>
      <vt:lpstr>Four Congestion Control Algorithms</vt:lpstr>
      <vt:lpstr>PowerPoint 演示文稿</vt:lpstr>
      <vt:lpstr>PowerPoint 演示文稿</vt:lpstr>
      <vt:lpstr>Inclusion</vt:lpstr>
      <vt:lpstr>Application of TCP</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喆 杜</dc:creator>
  <cp:lastModifiedBy>喆 杜</cp:lastModifiedBy>
  <cp:revision>20</cp:revision>
  <dcterms:created xsi:type="dcterms:W3CDTF">2023-10-12T06:58:08Z</dcterms:created>
  <dcterms:modified xsi:type="dcterms:W3CDTF">2023-11-06T02:53:06Z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