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Override1.xml" ContentType="application/vnd.openxmlformats-officedocument.themeOverr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82" r:id="rId3"/>
    <p:sldId id="278" r:id="rId4"/>
    <p:sldId id="290" r:id="rId5"/>
    <p:sldId id="335" r:id="rId6"/>
    <p:sldId id="296" r:id="rId7"/>
    <p:sldId id="291" r:id="rId8"/>
    <p:sldId id="341" r:id="rId9"/>
    <p:sldId id="340" r:id="rId10"/>
    <p:sldId id="336" r:id="rId11"/>
    <p:sldId id="344" r:id="rId12"/>
    <p:sldId id="283" r:id="rId13"/>
    <p:sldId id="284" r:id="rId14"/>
    <p:sldId id="285" r:id="rId15"/>
    <p:sldId id="286" r:id="rId16"/>
    <p:sldId id="331" r:id="rId17"/>
    <p:sldId id="332" r:id="rId18"/>
    <p:sldId id="345" r:id="rId19"/>
    <p:sldId id="342" r:id="rId20"/>
    <p:sldId id="334" r:id="rId21"/>
    <p:sldId id="343" r:id="rId22"/>
    <p:sldId id="287" r:id="rId23"/>
    <p:sldId id="289" r:id="rId24"/>
    <p:sldId id="280" r:id="rId25"/>
    <p:sldId id="346" r:id="rId26"/>
    <p:sldId id="338" r:id="rId27"/>
    <p:sldId id="339" r:id="rId28"/>
    <p:sldId id="347" r:id="rId29"/>
    <p:sldId id="348" r:id="rId30"/>
    <p:sldId id="349" r:id="rId31"/>
    <p:sldId id="350" r:id="rId32"/>
    <p:sldId id="351"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E6E6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5345" autoAdjust="0"/>
  </p:normalViewPr>
  <p:slideViewPr>
    <p:cSldViewPr snapToGrid="0">
      <p:cViewPr varScale="1">
        <p:scale>
          <a:sx n="125" d="100"/>
          <a:sy n="125" d="100"/>
        </p:scale>
        <p:origin x="302" y="82"/>
      </p:cViewPr>
      <p:guideLst/>
    </p:cSldViewPr>
  </p:slideViewPr>
  <p:notesTextViewPr>
    <p:cViewPr>
      <p:scale>
        <a:sx n="20" d="100"/>
        <a:sy n="2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BA452-CE0D-45D1-B780-F77C9E3BBE8D}" type="datetimeFigureOut">
              <a:rPr lang="zh-CN" altLang="en-US" smtClean="0"/>
              <a:t>2023/11/5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49EFBA-00BA-4FEA-BEC0-D70D36A955D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32</a:t>
            </a:fld>
            <a:endParaRPr lang="zh-CN" altLang="en-US"/>
          </a:p>
        </p:txBody>
      </p:sp>
    </p:spTree>
    <p:extLst>
      <p:ext uri="{BB962C8B-B14F-4D97-AF65-F5344CB8AC3E}">
        <p14:creationId xmlns:p14="http://schemas.microsoft.com/office/powerpoint/2010/main" val="2211558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25</a:t>
            </a:fld>
            <a:endParaRPr lang="zh-CN" altLang="en-US"/>
          </a:p>
        </p:txBody>
      </p:sp>
    </p:spTree>
    <p:extLst>
      <p:ext uri="{BB962C8B-B14F-4D97-AF65-F5344CB8AC3E}">
        <p14:creationId xmlns:p14="http://schemas.microsoft.com/office/powerpoint/2010/main" val="2211558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26</a:t>
            </a:fld>
            <a:endParaRPr lang="zh-CN" altLang="en-US"/>
          </a:p>
        </p:txBody>
      </p:sp>
    </p:spTree>
    <p:extLst>
      <p:ext uri="{BB962C8B-B14F-4D97-AF65-F5344CB8AC3E}">
        <p14:creationId xmlns:p14="http://schemas.microsoft.com/office/powerpoint/2010/main" val="1846785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27</a:t>
            </a:fld>
            <a:endParaRPr lang="zh-CN" altLang="en-US"/>
          </a:p>
        </p:txBody>
      </p:sp>
    </p:spTree>
    <p:extLst>
      <p:ext uri="{BB962C8B-B14F-4D97-AF65-F5344CB8AC3E}">
        <p14:creationId xmlns:p14="http://schemas.microsoft.com/office/powerpoint/2010/main" val="1709150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28</a:t>
            </a:fld>
            <a:endParaRPr lang="zh-CN" altLang="en-US"/>
          </a:p>
        </p:txBody>
      </p:sp>
    </p:spTree>
    <p:extLst>
      <p:ext uri="{BB962C8B-B14F-4D97-AF65-F5344CB8AC3E}">
        <p14:creationId xmlns:p14="http://schemas.microsoft.com/office/powerpoint/2010/main" val="1487590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29</a:t>
            </a:fld>
            <a:endParaRPr lang="zh-CN" altLang="en-US"/>
          </a:p>
        </p:txBody>
      </p:sp>
    </p:spTree>
    <p:extLst>
      <p:ext uri="{BB962C8B-B14F-4D97-AF65-F5344CB8AC3E}">
        <p14:creationId xmlns:p14="http://schemas.microsoft.com/office/powerpoint/2010/main" val="3652203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30</a:t>
            </a:fld>
            <a:endParaRPr lang="zh-CN" altLang="en-US"/>
          </a:p>
        </p:txBody>
      </p:sp>
    </p:spTree>
    <p:extLst>
      <p:ext uri="{BB962C8B-B14F-4D97-AF65-F5344CB8AC3E}">
        <p14:creationId xmlns:p14="http://schemas.microsoft.com/office/powerpoint/2010/main" val="3843216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31</a:t>
            </a:fld>
            <a:endParaRPr lang="zh-CN" altLang="en-US"/>
          </a:p>
        </p:txBody>
      </p:sp>
    </p:spTree>
    <p:extLst>
      <p:ext uri="{BB962C8B-B14F-4D97-AF65-F5344CB8AC3E}">
        <p14:creationId xmlns:p14="http://schemas.microsoft.com/office/powerpoint/2010/main" val="3472934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1PPT模板网   www.51pptmoban.com">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F797746-5315-42E5-8715-B385B7B51A43}" type="datetime1">
              <a:rPr lang="zh-CN" altLang="en-US" smtClean="0"/>
              <a:t>2023/11/5</a:t>
            </a:fld>
            <a:endParaRPr lang="zh-CN" altLang="en-US" dirty="0"/>
          </a:p>
        </p:txBody>
      </p:sp>
      <p:sp>
        <p:nvSpPr>
          <p:cNvPr id="4" name="页脚占位符 3"/>
          <p:cNvSpPr>
            <a:spLocks noGrp="1"/>
          </p:cNvSpPr>
          <p:nvPr>
            <p:ph type="ftr" sz="quarter" idx="11"/>
          </p:nvPr>
        </p:nvSpPr>
        <p:spPr/>
        <p:txBody>
          <a:bodyPr/>
          <a:lstStyle/>
          <a:p>
            <a:r>
              <a:rPr lang="zh-CN" altLang="en-US">
                <a:latin typeface="阿里巴巴普惠体 2.0 35 Thin" panose="00020600040101010101" pitchFamily="18" charset="-122"/>
                <a:ea typeface="阿里巴巴普惠体 2.0 35 Thin" panose="00020600040101010101" pitchFamily="18" charset="-122"/>
              </a:rPr>
              <a:t>稿定设计</a:t>
            </a:r>
            <a:r>
              <a:rPr lang="en-US" altLang="zh-CN">
                <a:latin typeface="阿里巴巴普惠体 2.0 35 Thin" panose="00020600040101010101" pitchFamily="18" charset="-122"/>
                <a:ea typeface="阿里巴巴普惠体 2.0 35 Thin" panose="00020600040101010101" pitchFamily="18" charset="-122"/>
              </a:rPr>
              <a:t>——</a:t>
            </a:r>
            <a:r>
              <a:rPr lang="zh-CN" altLang="en-US">
                <a:latin typeface="阿里巴巴普惠体 2.0 35 Thin" panose="00020600040101010101" pitchFamily="18" charset="-122"/>
                <a:ea typeface="阿里巴巴普惠体 2.0 35 Thin" panose="00020600040101010101" pitchFamily="18" charset="-122"/>
              </a:rPr>
              <a:t>让设计更简单！</a:t>
            </a: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5" name="灯片编号占位符 4"/>
          <p:cNvSpPr>
            <a:spLocks noGrp="1"/>
          </p:cNvSpPr>
          <p:nvPr>
            <p:ph type="sldNum" sz="quarter" idx="12"/>
          </p:nvPr>
        </p:nvSpPr>
        <p:spPr/>
        <p:txBody>
          <a:bodyPr/>
          <a:lstStyle/>
          <a:p>
            <a:fld id="{4A2702D6-7180-491C-910B-B9B8CEB6939C}"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pic>
        <p:nvPicPr>
          <p:cNvPr id="7" name="图片 6" descr="湖边的雪山&#10;&#10;描述已自动生成"/>
          <p:cNvPicPr>
            <a:picLocks noChangeAspect="1"/>
          </p:cNvPicPr>
          <p:nvPr userDrawn="1"/>
        </p:nvPicPr>
        <p:blipFill rotWithShape="1">
          <a:blip r:embed="rId2" cstate="screen"/>
          <a:srcRect/>
          <a:stretch>
            <a:fillRect/>
          </a:stretch>
        </p:blipFill>
        <p:spPr>
          <a:xfrm>
            <a:off x="-3" y="-1"/>
            <a:ext cx="12214001" cy="6858000"/>
          </a:xfrm>
          <a:prstGeom prst="rect">
            <a:avLst/>
          </a:prstGeom>
        </p:spPr>
      </p:pic>
      <p:sp>
        <p:nvSpPr>
          <p:cNvPr id="8" name="矩形 7"/>
          <p:cNvSpPr/>
          <p:nvPr userDrawn="1"/>
        </p:nvSpPr>
        <p:spPr>
          <a:xfrm>
            <a:off x="0" y="0"/>
            <a:ext cx="12212534" cy="6858000"/>
          </a:xfrm>
          <a:prstGeom prst="rect">
            <a:avLst/>
          </a:prstGeom>
          <a:solidFill>
            <a:schemeClr val="tx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3419765" y="1597794"/>
            <a:ext cx="5352470" cy="1848050"/>
          </a:xfrm>
          <a:prstGeom prst="rect">
            <a:avLst/>
          </a:prstGeom>
          <a:solidFill>
            <a:schemeClr val="tx2">
              <a:alpha val="7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3419765" y="3620479"/>
            <a:ext cx="5352470" cy="537635"/>
          </a:xfrm>
          <a:prstGeom prst="rect">
            <a:avLst/>
          </a:prstGeom>
          <a:solidFill>
            <a:schemeClr val="tx2">
              <a:alpha val="7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471638" y="375385"/>
            <a:ext cx="11348185" cy="6140918"/>
          </a:xfrm>
          <a:prstGeom prst="rect">
            <a:avLst/>
          </a:prstGeom>
          <a:noFill/>
          <a:ln w="635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占位符 15"/>
          <p:cNvSpPr>
            <a:spLocks noGrp="1"/>
          </p:cNvSpPr>
          <p:nvPr>
            <p:ph type="body" sz="quarter" idx="13" hasCustomPrompt="1"/>
          </p:nvPr>
        </p:nvSpPr>
        <p:spPr>
          <a:xfrm>
            <a:off x="3746639" y="1866255"/>
            <a:ext cx="4698722" cy="1311128"/>
          </a:xfrm>
          <a:noFill/>
        </p:spPr>
        <p:txBody>
          <a:bodyPr wrap="none" rtlCol="0">
            <a:spAutoFit/>
          </a:bodyPr>
          <a:lstStyle>
            <a:lvl1pPr marL="0" indent="0" algn="ctr">
              <a:buNone/>
              <a:defRPr lang="zh-CN" altLang="en-US" sz="8800" dirty="0">
                <a:solidFill>
                  <a:schemeClr val="bg1"/>
                </a:solidFill>
              </a:defRPr>
            </a:lvl1pPr>
          </a:lstStyle>
          <a:p>
            <a:pPr marL="0" lvl="0"/>
            <a:r>
              <a:rPr lang="zh-CN" altLang="en-US" dirty="0"/>
              <a:t>报告标题</a:t>
            </a:r>
          </a:p>
        </p:txBody>
      </p:sp>
      <p:sp>
        <p:nvSpPr>
          <p:cNvPr id="18" name="文本占位符 15"/>
          <p:cNvSpPr>
            <a:spLocks noGrp="1"/>
          </p:cNvSpPr>
          <p:nvPr>
            <p:ph type="body" sz="quarter" idx="14" hasCustomPrompt="1"/>
          </p:nvPr>
        </p:nvSpPr>
        <p:spPr>
          <a:xfrm>
            <a:off x="4038284" y="3704630"/>
            <a:ext cx="4115432" cy="369332"/>
          </a:xfrm>
          <a:noFill/>
        </p:spPr>
        <p:txBody>
          <a:bodyPr wrap="square" rtlCol="0">
            <a:spAutoFit/>
          </a:bodyPr>
          <a:lstStyle>
            <a:lvl1pPr marL="0" indent="0" algn="dist">
              <a:buNone/>
              <a:defRPr lang="zh-CN" altLang="en-US" sz="2000" dirty="0">
                <a:solidFill>
                  <a:schemeClr val="bg1"/>
                </a:solidFill>
              </a:defRPr>
            </a:lvl1pPr>
          </a:lstStyle>
          <a:p>
            <a:pPr marL="0" lvl="0" algn="dist"/>
            <a:r>
              <a:rPr lang="en-US" altLang="zh-CN" dirty="0"/>
              <a:t>EDIT REPORT TITLE</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srcRect/>
          <a:stretch>
            <a:fillRect/>
          </a:stretch>
        </p:blipFill>
        <p:spPr>
          <a:xfrm>
            <a:off x="0" y="0"/>
            <a:ext cx="12191514" cy="6858000"/>
          </a:xfrm>
          <a:prstGeom prst="rect">
            <a:avLst/>
          </a:prstGeom>
        </p:spPr>
      </p:pic>
      <p:sp>
        <p:nvSpPr>
          <p:cNvPr id="8" name="矩形 7"/>
          <p:cNvSpPr/>
          <p:nvPr userDrawn="1"/>
        </p:nvSpPr>
        <p:spPr>
          <a:xfrm>
            <a:off x="0" y="0"/>
            <a:ext cx="12212534" cy="68580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平行四边形 8"/>
          <p:cNvSpPr/>
          <p:nvPr userDrawn="1"/>
        </p:nvSpPr>
        <p:spPr>
          <a:xfrm>
            <a:off x="5678905" y="0"/>
            <a:ext cx="6519211" cy="6858000"/>
          </a:xfrm>
          <a:prstGeom prst="parallelogram">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8851915" y="482463"/>
            <a:ext cx="2951449" cy="830997"/>
          </a:xfrm>
          <a:prstGeom prst="rect">
            <a:avLst/>
          </a:prstGeom>
          <a:noFill/>
        </p:spPr>
        <p:txBody>
          <a:bodyPr wrap="none" rtlCol="0">
            <a:spAutoFit/>
          </a:bodyPr>
          <a:lstStyle/>
          <a:p>
            <a:r>
              <a:rPr lang="en-US" altLang="zh-CN" sz="4800" dirty="0">
                <a:solidFill>
                  <a:schemeClr val="tx2"/>
                </a:solidFill>
              </a:rPr>
              <a:t>CONTENT</a:t>
            </a:r>
            <a:endParaRPr lang="zh-CN" altLang="en-US" sz="4800" dirty="0">
              <a:solidFill>
                <a:schemeClr val="tx2"/>
              </a:solidFill>
            </a:endParaRPr>
          </a:p>
        </p:txBody>
      </p:sp>
      <p:sp>
        <p:nvSpPr>
          <p:cNvPr id="12" name="文本框 11"/>
          <p:cNvSpPr txBox="1"/>
          <p:nvPr/>
        </p:nvSpPr>
        <p:spPr>
          <a:xfrm>
            <a:off x="7379943" y="1514481"/>
            <a:ext cx="604653" cy="523220"/>
          </a:xfrm>
          <a:prstGeom prst="rect">
            <a:avLst/>
          </a:prstGeom>
          <a:noFill/>
        </p:spPr>
        <p:txBody>
          <a:bodyPr wrap="none" rtlCol="0">
            <a:spAutoFit/>
          </a:bodyPr>
          <a:lstStyle/>
          <a:p>
            <a:r>
              <a:rPr lang="en-US" altLang="zh-CN" sz="2800" dirty="0">
                <a:solidFill>
                  <a:schemeClr val="tx2"/>
                </a:solidFill>
              </a:rPr>
              <a:t>01</a:t>
            </a:r>
            <a:endParaRPr lang="zh-CN" altLang="en-US" sz="2800" dirty="0">
              <a:solidFill>
                <a:schemeClr val="tx2"/>
              </a:solidFill>
            </a:endParaRPr>
          </a:p>
        </p:txBody>
      </p:sp>
      <p:sp>
        <p:nvSpPr>
          <p:cNvPr id="13" name="矩形 12"/>
          <p:cNvSpPr/>
          <p:nvPr/>
        </p:nvSpPr>
        <p:spPr>
          <a:xfrm>
            <a:off x="8070420" y="1541141"/>
            <a:ext cx="2984500" cy="469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6997605" y="2897607"/>
            <a:ext cx="604653" cy="523220"/>
          </a:xfrm>
          <a:prstGeom prst="rect">
            <a:avLst/>
          </a:prstGeom>
          <a:noFill/>
        </p:spPr>
        <p:txBody>
          <a:bodyPr wrap="none" rtlCol="0">
            <a:spAutoFit/>
          </a:bodyPr>
          <a:lstStyle/>
          <a:p>
            <a:r>
              <a:rPr lang="en-US" altLang="zh-CN" sz="2800" dirty="0">
                <a:solidFill>
                  <a:schemeClr val="tx2"/>
                </a:solidFill>
              </a:rPr>
              <a:t>02</a:t>
            </a:r>
            <a:endParaRPr lang="zh-CN" altLang="en-US" sz="2800" dirty="0">
              <a:solidFill>
                <a:schemeClr val="tx2"/>
              </a:solidFill>
            </a:endParaRPr>
          </a:p>
        </p:txBody>
      </p:sp>
      <p:sp>
        <p:nvSpPr>
          <p:cNvPr id="20" name="文本框 19"/>
          <p:cNvSpPr txBox="1"/>
          <p:nvPr/>
        </p:nvSpPr>
        <p:spPr>
          <a:xfrm>
            <a:off x="6615268" y="4280733"/>
            <a:ext cx="604653" cy="523220"/>
          </a:xfrm>
          <a:prstGeom prst="rect">
            <a:avLst/>
          </a:prstGeom>
          <a:noFill/>
        </p:spPr>
        <p:txBody>
          <a:bodyPr wrap="none" rtlCol="0">
            <a:spAutoFit/>
          </a:bodyPr>
          <a:lstStyle/>
          <a:p>
            <a:r>
              <a:rPr lang="en-US" altLang="zh-CN" sz="2800" dirty="0">
                <a:solidFill>
                  <a:schemeClr val="tx2"/>
                </a:solidFill>
              </a:rPr>
              <a:t>03</a:t>
            </a:r>
            <a:endParaRPr lang="zh-CN" altLang="en-US" sz="2800" dirty="0">
              <a:solidFill>
                <a:schemeClr val="tx2"/>
              </a:solidFill>
            </a:endParaRPr>
          </a:p>
        </p:txBody>
      </p:sp>
      <p:sp>
        <p:nvSpPr>
          <p:cNvPr id="24" name="文本框 23"/>
          <p:cNvSpPr txBox="1"/>
          <p:nvPr/>
        </p:nvSpPr>
        <p:spPr>
          <a:xfrm>
            <a:off x="6232931" y="5663860"/>
            <a:ext cx="604653" cy="523220"/>
          </a:xfrm>
          <a:prstGeom prst="rect">
            <a:avLst/>
          </a:prstGeom>
          <a:noFill/>
        </p:spPr>
        <p:txBody>
          <a:bodyPr wrap="none" rtlCol="0">
            <a:spAutoFit/>
          </a:bodyPr>
          <a:lstStyle/>
          <a:p>
            <a:r>
              <a:rPr lang="en-US" altLang="zh-CN" sz="2800" dirty="0">
                <a:solidFill>
                  <a:schemeClr val="tx2"/>
                </a:solidFill>
              </a:rPr>
              <a:t>04</a:t>
            </a:r>
            <a:endParaRPr lang="zh-CN" altLang="en-US" sz="2800" dirty="0">
              <a:solidFill>
                <a:schemeClr val="tx2"/>
              </a:solidFill>
            </a:endParaRPr>
          </a:p>
        </p:txBody>
      </p:sp>
      <p:sp>
        <p:nvSpPr>
          <p:cNvPr id="28" name="文本占位符 27"/>
          <p:cNvSpPr>
            <a:spLocks noGrp="1"/>
          </p:cNvSpPr>
          <p:nvPr>
            <p:ph type="body" sz="quarter" idx="13" hasCustomPrompt="1"/>
          </p:nvPr>
        </p:nvSpPr>
        <p:spPr>
          <a:xfrm>
            <a:off x="8513918" y="1593529"/>
            <a:ext cx="2097505" cy="365125"/>
          </a:xfrm>
        </p:spPr>
        <p:txBody>
          <a:bodyPr>
            <a:normAutofit/>
          </a:bodyPr>
          <a:lstStyle>
            <a:lvl1pPr marL="0" indent="0" algn="ctr">
              <a:buNone/>
              <a:defRPr sz="1800">
                <a:solidFill>
                  <a:schemeClr val="bg1"/>
                </a:solidFill>
                <a:latin typeface="+mn-ea"/>
                <a:ea typeface="+mn-ea"/>
              </a:defRPr>
            </a:lvl1pPr>
          </a:lstStyle>
          <a:p>
            <a:pPr lvl="0"/>
            <a:r>
              <a:rPr lang="zh-CN" altLang="en-US" dirty="0"/>
              <a:t>编辑节标题</a:t>
            </a:r>
          </a:p>
        </p:txBody>
      </p:sp>
      <p:sp>
        <p:nvSpPr>
          <p:cNvPr id="29" name="文本占位符 27"/>
          <p:cNvSpPr>
            <a:spLocks noGrp="1"/>
          </p:cNvSpPr>
          <p:nvPr>
            <p:ph type="body" sz="quarter" idx="14" hasCustomPrompt="1"/>
          </p:nvPr>
        </p:nvSpPr>
        <p:spPr>
          <a:xfrm>
            <a:off x="8294056" y="2001879"/>
            <a:ext cx="2537227" cy="365125"/>
          </a:xfrm>
        </p:spPr>
        <p:txBody>
          <a:bodyPr>
            <a:normAutofit/>
          </a:bodyPr>
          <a:lstStyle>
            <a:lvl1pPr marL="0" indent="0" algn="ctr">
              <a:buNone/>
              <a:defRPr sz="1800">
                <a:solidFill>
                  <a:schemeClr val="tx2"/>
                </a:solidFill>
                <a:latin typeface="+mn-ea"/>
                <a:ea typeface="+mn-ea"/>
              </a:defRPr>
            </a:lvl1pPr>
          </a:lstStyle>
          <a:p>
            <a:pPr lvl="0"/>
            <a:r>
              <a:rPr lang="en-US" altLang="zh-CN" dirty="0"/>
              <a:t>EDIT SECTION TITLE</a:t>
            </a:r>
            <a:endParaRPr lang="zh-CN" altLang="en-US" dirty="0"/>
          </a:p>
        </p:txBody>
      </p:sp>
      <p:sp>
        <p:nvSpPr>
          <p:cNvPr id="30" name="矩形 29"/>
          <p:cNvSpPr/>
          <p:nvPr userDrawn="1"/>
        </p:nvSpPr>
        <p:spPr>
          <a:xfrm>
            <a:off x="7657881" y="2908881"/>
            <a:ext cx="2984500" cy="469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占位符 27"/>
          <p:cNvSpPr>
            <a:spLocks noGrp="1"/>
          </p:cNvSpPr>
          <p:nvPr>
            <p:ph type="body" sz="quarter" idx="15" hasCustomPrompt="1"/>
          </p:nvPr>
        </p:nvSpPr>
        <p:spPr>
          <a:xfrm>
            <a:off x="8101379" y="2961269"/>
            <a:ext cx="2097505" cy="365125"/>
          </a:xfrm>
        </p:spPr>
        <p:txBody>
          <a:bodyPr>
            <a:normAutofit/>
          </a:bodyPr>
          <a:lstStyle>
            <a:lvl1pPr marL="0" indent="0" algn="ctr">
              <a:buNone/>
              <a:defRPr sz="1800">
                <a:solidFill>
                  <a:schemeClr val="bg1"/>
                </a:solidFill>
                <a:latin typeface="+mn-ea"/>
                <a:ea typeface="+mn-ea"/>
              </a:defRPr>
            </a:lvl1pPr>
          </a:lstStyle>
          <a:p>
            <a:pPr lvl="0"/>
            <a:r>
              <a:rPr lang="zh-CN" altLang="en-US" dirty="0"/>
              <a:t>编辑节标题</a:t>
            </a:r>
          </a:p>
        </p:txBody>
      </p:sp>
      <p:sp>
        <p:nvSpPr>
          <p:cNvPr id="32" name="文本占位符 27"/>
          <p:cNvSpPr>
            <a:spLocks noGrp="1"/>
          </p:cNvSpPr>
          <p:nvPr>
            <p:ph type="body" sz="quarter" idx="16" hasCustomPrompt="1"/>
          </p:nvPr>
        </p:nvSpPr>
        <p:spPr>
          <a:xfrm>
            <a:off x="7881517" y="3369619"/>
            <a:ext cx="2537227" cy="365125"/>
          </a:xfrm>
        </p:spPr>
        <p:txBody>
          <a:bodyPr>
            <a:normAutofit/>
          </a:bodyPr>
          <a:lstStyle>
            <a:lvl1pPr marL="0" indent="0" algn="ctr">
              <a:buNone/>
              <a:defRPr sz="1800">
                <a:solidFill>
                  <a:schemeClr val="tx2"/>
                </a:solidFill>
                <a:latin typeface="+mn-ea"/>
                <a:ea typeface="+mn-ea"/>
              </a:defRPr>
            </a:lvl1pPr>
          </a:lstStyle>
          <a:p>
            <a:pPr lvl="0"/>
            <a:r>
              <a:rPr lang="en-US" altLang="zh-CN" dirty="0"/>
              <a:t>EDIT SECTION TITLE</a:t>
            </a:r>
            <a:endParaRPr lang="zh-CN" altLang="en-US" dirty="0"/>
          </a:p>
        </p:txBody>
      </p:sp>
      <p:sp>
        <p:nvSpPr>
          <p:cNvPr id="33" name="矩形 32"/>
          <p:cNvSpPr/>
          <p:nvPr userDrawn="1"/>
        </p:nvSpPr>
        <p:spPr>
          <a:xfrm>
            <a:off x="7266086" y="4276621"/>
            <a:ext cx="2984500" cy="469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占位符 27"/>
          <p:cNvSpPr>
            <a:spLocks noGrp="1"/>
          </p:cNvSpPr>
          <p:nvPr>
            <p:ph type="body" sz="quarter" idx="17" hasCustomPrompt="1"/>
          </p:nvPr>
        </p:nvSpPr>
        <p:spPr>
          <a:xfrm>
            <a:off x="7709584" y="4329009"/>
            <a:ext cx="2097505" cy="365125"/>
          </a:xfrm>
        </p:spPr>
        <p:txBody>
          <a:bodyPr>
            <a:normAutofit/>
          </a:bodyPr>
          <a:lstStyle>
            <a:lvl1pPr marL="0" indent="0" algn="ctr">
              <a:buNone/>
              <a:defRPr sz="1800">
                <a:solidFill>
                  <a:schemeClr val="bg1"/>
                </a:solidFill>
                <a:latin typeface="+mn-ea"/>
                <a:ea typeface="+mn-ea"/>
              </a:defRPr>
            </a:lvl1pPr>
          </a:lstStyle>
          <a:p>
            <a:pPr lvl="0"/>
            <a:r>
              <a:rPr lang="zh-CN" altLang="en-US" dirty="0"/>
              <a:t>编辑节标题</a:t>
            </a:r>
          </a:p>
        </p:txBody>
      </p:sp>
      <p:sp>
        <p:nvSpPr>
          <p:cNvPr id="35" name="文本占位符 27"/>
          <p:cNvSpPr>
            <a:spLocks noGrp="1"/>
          </p:cNvSpPr>
          <p:nvPr>
            <p:ph type="body" sz="quarter" idx="18" hasCustomPrompt="1"/>
          </p:nvPr>
        </p:nvSpPr>
        <p:spPr>
          <a:xfrm>
            <a:off x="7489722" y="4737359"/>
            <a:ext cx="2537227" cy="365125"/>
          </a:xfrm>
        </p:spPr>
        <p:txBody>
          <a:bodyPr>
            <a:normAutofit/>
          </a:bodyPr>
          <a:lstStyle>
            <a:lvl1pPr marL="0" indent="0" algn="ctr">
              <a:buNone/>
              <a:defRPr sz="1800">
                <a:solidFill>
                  <a:schemeClr val="tx2"/>
                </a:solidFill>
                <a:latin typeface="+mn-ea"/>
                <a:ea typeface="+mn-ea"/>
              </a:defRPr>
            </a:lvl1pPr>
          </a:lstStyle>
          <a:p>
            <a:pPr lvl="0"/>
            <a:r>
              <a:rPr lang="en-US" altLang="zh-CN" dirty="0"/>
              <a:t>EDIT SECTION TITLE</a:t>
            </a:r>
            <a:endParaRPr lang="zh-CN" altLang="en-US" dirty="0"/>
          </a:p>
        </p:txBody>
      </p:sp>
      <p:sp>
        <p:nvSpPr>
          <p:cNvPr id="36" name="矩形 35"/>
          <p:cNvSpPr/>
          <p:nvPr userDrawn="1"/>
        </p:nvSpPr>
        <p:spPr>
          <a:xfrm>
            <a:off x="6889750" y="5644361"/>
            <a:ext cx="2984500" cy="469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占位符 27"/>
          <p:cNvSpPr>
            <a:spLocks noGrp="1"/>
          </p:cNvSpPr>
          <p:nvPr>
            <p:ph type="body" sz="quarter" idx="19" hasCustomPrompt="1"/>
          </p:nvPr>
        </p:nvSpPr>
        <p:spPr>
          <a:xfrm>
            <a:off x="7333248" y="5696749"/>
            <a:ext cx="2097505" cy="365125"/>
          </a:xfrm>
        </p:spPr>
        <p:txBody>
          <a:bodyPr>
            <a:normAutofit/>
          </a:bodyPr>
          <a:lstStyle>
            <a:lvl1pPr marL="0" indent="0" algn="ctr">
              <a:buNone/>
              <a:defRPr sz="1800">
                <a:solidFill>
                  <a:schemeClr val="bg1"/>
                </a:solidFill>
                <a:latin typeface="+mn-ea"/>
                <a:ea typeface="+mn-ea"/>
              </a:defRPr>
            </a:lvl1pPr>
          </a:lstStyle>
          <a:p>
            <a:pPr lvl="0"/>
            <a:r>
              <a:rPr lang="zh-CN" altLang="en-US" dirty="0"/>
              <a:t>编辑节标题</a:t>
            </a:r>
          </a:p>
        </p:txBody>
      </p:sp>
      <p:sp>
        <p:nvSpPr>
          <p:cNvPr id="38" name="文本占位符 27"/>
          <p:cNvSpPr>
            <a:spLocks noGrp="1"/>
          </p:cNvSpPr>
          <p:nvPr>
            <p:ph type="body" sz="quarter" idx="20" hasCustomPrompt="1"/>
          </p:nvPr>
        </p:nvSpPr>
        <p:spPr>
          <a:xfrm>
            <a:off x="7113386" y="6105099"/>
            <a:ext cx="2537227" cy="365125"/>
          </a:xfrm>
        </p:spPr>
        <p:txBody>
          <a:bodyPr>
            <a:normAutofit/>
          </a:bodyPr>
          <a:lstStyle>
            <a:lvl1pPr marL="0" indent="0" algn="ctr">
              <a:buNone/>
              <a:defRPr sz="1800">
                <a:solidFill>
                  <a:schemeClr val="tx2"/>
                </a:solidFill>
                <a:latin typeface="+mn-ea"/>
                <a:ea typeface="+mn-ea"/>
              </a:defRPr>
            </a:lvl1pPr>
          </a:lstStyle>
          <a:p>
            <a:pPr lvl="0"/>
            <a:r>
              <a:rPr lang="en-US" altLang="zh-CN" dirty="0"/>
              <a:t>EDIT SECTION TITLE</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7" name="矩形 6"/>
          <p:cNvSpPr/>
          <p:nvPr userDrawn="1"/>
        </p:nvSpPr>
        <p:spPr>
          <a:xfrm>
            <a:off x="471638" y="375385"/>
            <a:ext cx="11348185" cy="6140918"/>
          </a:xfrm>
          <a:prstGeom prst="rect">
            <a:avLst/>
          </a:prstGeom>
          <a:noFill/>
          <a:ln w="635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rotWithShape="1">
          <a:blip r:embed="rId2" cstate="screen"/>
          <a:srcRect/>
          <a:stretch>
            <a:fillRect/>
          </a:stretch>
        </p:blipFill>
        <p:spPr>
          <a:xfrm>
            <a:off x="0" y="0"/>
            <a:ext cx="12208868" cy="2964582"/>
          </a:xfrm>
          <a:prstGeom prst="rect">
            <a:avLst/>
          </a:prstGeom>
        </p:spPr>
      </p:pic>
      <p:sp>
        <p:nvSpPr>
          <p:cNvPr id="9" name="矩形 8"/>
          <p:cNvSpPr/>
          <p:nvPr userDrawn="1"/>
        </p:nvSpPr>
        <p:spPr>
          <a:xfrm>
            <a:off x="0" y="0"/>
            <a:ext cx="12212534" cy="2964582"/>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占位符 27"/>
          <p:cNvSpPr>
            <a:spLocks noGrp="1"/>
          </p:cNvSpPr>
          <p:nvPr>
            <p:ph type="body" sz="quarter" idx="13" hasCustomPrompt="1"/>
          </p:nvPr>
        </p:nvSpPr>
        <p:spPr>
          <a:xfrm>
            <a:off x="4827387" y="4245220"/>
            <a:ext cx="2537227" cy="535531"/>
          </a:xfrm>
          <a:noFill/>
        </p:spPr>
        <p:txBody>
          <a:bodyPr wrap="square" rtlCol="0">
            <a:spAutoFit/>
          </a:bodyPr>
          <a:lstStyle>
            <a:lvl1pPr marL="0" indent="0" algn="ctr">
              <a:buNone/>
              <a:defRPr lang="zh-CN" altLang="en-US" sz="3200" dirty="0">
                <a:solidFill>
                  <a:schemeClr val="tx2"/>
                </a:solidFill>
              </a:defRPr>
            </a:lvl1pPr>
          </a:lstStyle>
          <a:p>
            <a:pPr marL="0" lvl="0" algn="ctr"/>
            <a:r>
              <a:rPr lang="zh-CN" altLang="en-US" dirty="0"/>
              <a:t>编辑节标题</a:t>
            </a:r>
          </a:p>
        </p:txBody>
      </p:sp>
      <p:sp>
        <p:nvSpPr>
          <p:cNvPr id="14" name="文本占位符 27"/>
          <p:cNvSpPr>
            <a:spLocks noGrp="1"/>
          </p:cNvSpPr>
          <p:nvPr>
            <p:ph type="body" sz="quarter" idx="14" hasCustomPrompt="1"/>
          </p:nvPr>
        </p:nvSpPr>
        <p:spPr>
          <a:xfrm>
            <a:off x="3226278" y="4929253"/>
            <a:ext cx="5739444" cy="535531"/>
          </a:xfrm>
          <a:noFill/>
        </p:spPr>
        <p:txBody>
          <a:bodyPr wrap="square" rtlCol="0">
            <a:spAutoFit/>
          </a:bodyPr>
          <a:lstStyle>
            <a:lvl1pPr marL="0" indent="0" algn="ctr">
              <a:buNone/>
              <a:defRPr lang="zh-CN" altLang="en-US" sz="3200" dirty="0">
                <a:solidFill>
                  <a:schemeClr val="tx2"/>
                </a:solidFill>
              </a:defRPr>
            </a:lvl1pPr>
          </a:lstStyle>
          <a:p>
            <a:pPr marL="0" lvl="0" algn="ctr"/>
            <a:r>
              <a:rPr lang="en-US" altLang="zh-CN" dirty="0"/>
              <a:t>EDIT SECTION TITLE</a:t>
            </a:r>
            <a:endParaRPr lang="zh-CN" altLang="en-US" dirty="0"/>
          </a:p>
        </p:txBody>
      </p:sp>
      <p:sp>
        <p:nvSpPr>
          <p:cNvPr id="15" name="椭圆 14"/>
          <p:cNvSpPr/>
          <p:nvPr userDrawn="1"/>
        </p:nvSpPr>
        <p:spPr>
          <a:xfrm>
            <a:off x="4982946" y="1872115"/>
            <a:ext cx="2175309" cy="217530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p>
        </p:txBody>
      </p:sp>
      <p:sp>
        <p:nvSpPr>
          <p:cNvPr id="16" name="文本占位符 27"/>
          <p:cNvSpPr>
            <a:spLocks noGrp="1"/>
          </p:cNvSpPr>
          <p:nvPr>
            <p:ph type="body" sz="quarter" idx="15" hasCustomPrompt="1"/>
          </p:nvPr>
        </p:nvSpPr>
        <p:spPr>
          <a:xfrm>
            <a:off x="4801987" y="2581204"/>
            <a:ext cx="2537227" cy="757130"/>
          </a:xfrm>
          <a:noFill/>
        </p:spPr>
        <p:txBody>
          <a:bodyPr wrap="square" rtlCol="0">
            <a:spAutoFit/>
          </a:bodyPr>
          <a:lstStyle>
            <a:lvl1pPr marL="0" indent="0" algn="ctr">
              <a:buNone/>
              <a:defRPr lang="zh-CN" altLang="en-US" sz="4800" dirty="0">
                <a:solidFill>
                  <a:schemeClr val="bg1"/>
                </a:solidFill>
              </a:defRPr>
            </a:lvl1pPr>
          </a:lstStyle>
          <a:p>
            <a:pPr marL="0" lvl="0" algn="ctr"/>
            <a:r>
              <a:rPr lang="zh-CN" altLang="en-US" dirty="0"/>
              <a:t>序号</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D997B5FA-0921-464F-AAE1-844C04324D75}" type="datetimeFigureOut">
              <a:rPr lang="zh-CN" altLang="en-US" smtClean="0"/>
              <a:t>2023/11/5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pic>
        <p:nvPicPr>
          <p:cNvPr id="8" name="图片 7" descr="太阳在山上&#10;&#10;描述已自动生成"/>
          <p:cNvPicPr>
            <a:picLocks noChangeAspect="1"/>
          </p:cNvPicPr>
          <p:nvPr userDrawn="1"/>
        </p:nvPicPr>
        <p:blipFill rotWithShape="1">
          <a:blip r:embed="rId2" cstate="screen"/>
          <a:srcRect/>
          <a:stretch>
            <a:fillRect/>
          </a:stretch>
        </p:blipFill>
        <p:spPr>
          <a:xfrm>
            <a:off x="0" y="1"/>
            <a:ext cx="12192000" cy="6858000"/>
          </a:xfrm>
          <a:prstGeom prst="rect">
            <a:avLst/>
          </a:prstGeom>
        </p:spPr>
      </p:pic>
      <p:sp>
        <p:nvSpPr>
          <p:cNvPr id="9" name="矩形 8"/>
          <p:cNvSpPr/>
          <p:nvPr userDrawn="1"/>
        </p:nvSpPr>
        <p:spPr>
          <a:xfrm>
            <a:off x="0" y="0"/>
            <a:ext cx="12212534" cy="68580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 name="组合 9"/>
          <p:cNvGrpSpPr/>
          <p:nvPr userDrawn="1"/>
        </p:nvGrpSpPr>
        <p:grpSpPr>
          <a:xfrm>
            <a:off x="500514" y="385011"/>
            <a:ext cx="2127183" cy="486499"/>
            <a:chOff x="500514" y="270377"/>
            <a:chExt cx="2127183" cy="601133"/>
          </a:xfrm>
        </p:grpSpPr>
        <p:sp>
          <p:nvSpPr>
            <p:cNvPr id="11" name="平行四边形 10"/>
            <p:cNvSpPr/>
            <p:nvPr/>
          </p:nvSpPr>
          <p:spPr>
            <a:xfrm>
              <a:off x="500514" y="325498"/>
              <a:ext cx="2127183" cy="490888"/>
            </a:xfrm>
            <a:prstGeom prst="parallelogram">
              <a:avLst>
                <a:gd name="adj" fmla="val 50490"/>
              </a:avLst>
            </a:prstGeom>
            <a:gradFill>
              <a:gsLst>
                <a:gs pos="0">
                  <a:schemeClr val="accent4"/>
                </a:gs>
                <a:gs pos="100000">
                  <a:schemeClr val="accent4">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连接符 11"/>
            <p:cNvCxnSpPr/>
            <p:nvPr/>
          </p:nvCxnSpPr>
          <p:spPr>
            <a:xfrm>
              <a:off x="500514" y="871510"/>
              <a:ext cx="1853219" cy="0"/>
            </a:xfrm>
            <a:prstGeom prst="line">
              <a:avLst/>
            </a:prstGeom>
            <a:ln w="25400">
              <a:gradFill>
                <a:gsLst>
                  <a:gs pos="0">
                    <a:schemeClr val="accent4"/>
                  </a:gs>
                  <a:gs pos="100000">
                    <a:schemeClr val="accent4">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17328" y="270377"/>
              <a:ext cx="1910369" cy="0"/>
            </a:xfrm>
            <a:prstGeom prst="line">
              <a:avLst/>
            </a:prstGeom>
            <a:ln w="25400">
              <a:gradFill>
                <a:gsLst>
                  <a:gs pos="0">
                    <a:schemeClr val="accent4"/>
                  </a:gs>
                  <a:gs pos="100000">
                    <a:schemeClr val="accent4">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4" name="矩形 13"/>
          <p:cNvSpPr/>
          <p:nvPr userDrawn="1"/>
        </p:nvSpPr>
        <p:spPr>
          <a:xfrm>
            <a:off x="500514" y="1337912"/>
            <a:ext cx="11078678" cy="4369446"/>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userDrawn="1"/>
        </p:nvCxnSpPr>
        <p:spPr>
          <a:xfrm>
            <a:off x="500514" y="1337912"/>
            <a:ext cx="11078678"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a:off x="500514" y="5726609"/>
            <a:ext cx="11078678"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文本占位符 18"/>
          <p:cNvSpPr>
            <a:spLocks noGrp="1"/>
          </p:cNvSpPr>
          <p:nvPr>
            <p:ph type="body" sz="quarter" idx="13" hasCustomPrompt="1"/>
          </p:nvPr>
        </p:nvSpPr>
        <p:spPr>
          <a:xfrm>
            <a:off x="1262384" y="2093923"/>
            <a:ext cx="9667233" cy="2541914"/>
          </a:xfrm>
          <a:noFill/>
        </p:spPr>
        <p:txBody>
          <a:bodyPr wrap="square" rtlCol="0">
            <a:spAutoFit/>
          </a:bodyPr>
          <a:lstStyle>
            <a:lvl1pPr marL="0" indent="0">
              <a:buNone/>
              <a:defRPr lang="zh-CN" altLang="en-US" sz="1800" smtClean="0">
                <a:solidFill>
                  <a:schemeClr val="bg1"/>
                </a:solidFill>
              </a:defRPr>
            </a:lvl1pPr>
            <a:lvl2pPr marL="228600" indent="0">
              <a:buNone/>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lang="zh-CN" altLang="en-US" dirty="0"/>
              <a:t>单击此处编辑内容文本单击此处编辑内容文本单击此处编辑内容文本单击此处编辑内容文本单击此处编辑内容文本单击此处编辑内容文本单击此处编辑内容文本单击此处编辑内容文本单击此处编辑内容文本单击此处编辑内容文本单击此处编辑内容文本单击此处编辑内容文本单击此处编辑内容文本单击此处编辑内容文本单击此处编辑内容文本单击此处编辑内容文本单击此处编辑内容文本单击此处编辑内容文本单击此处编辑内容文本单击此处编辑内容文本单击此处编辑内容文本单击此处编辑内容文本单击此处编辑内容文本单击此处编辑内容文本</a:t>
            </a:r>
          </a:p>
        </p:txBody>
      </p:sp>
      <p:sp>
        <p:nvSpPr>
          <p:cNvPr id="21" name="文本占位符 20"/>
          <p:cNvSpPr>
            <a:spLocks noGrp="1"/>
          </p:cNvSpPr>
          <p:nvPr>
            <p:ph type="body" sz="quarter" idx="14" hasCustomPrompt="1"/>
          </p:nvPr>
        </p:nvSpPr>
        <p:spPr>
          <a:xfrm>
            <a:off x="812800" y="492527"/>
            <a:ext cx="1397000" cy="330200"/>
          </a:xfrm>
        </p:spPr>
        <p:txBody>
          <a:bodyPr>
            <a:normAutofit/>
          </a:bodyPr>
          <a:lstStyle>
            <a:lvl1pPr marL="0" indent="0">
              <a:buNone/>
              <a:defRPr sz="1800">
                <a:solidFill>
                  <a:schemeClr val="bg1"/>
                </a:solidFill>
                <a:latin typeface="+mn-ea"/>
                <a:ea typeface="+mn-ea"/>
              </a:defRPr>
            </a:lvl1pPr>
          </a:lstStyle>
          <a:p>
            <a:pPr lvl="0"/>
            <a:r>
              <a:rPr lang="zh-CN" altLang="en-US" dirty="0"/>
              <a:t>编辑节标题</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矩形 4"/>
          <p:cNvSpPr/>
          <p:nvPr userDrawn="1"/>
        </p:nvSpPr>
        <p:spPr>
          <a:xfrm>
            <a:off x="269507" y="1222407"/>
            <a:ext cx="11532470" cy="5293895"/>
          </a:xfrm>
          <a:prstGeom prst="rect">
            <a:avLst/>
          </a:prstGeom>
          <a:noFill/>
          <a:ln w="635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山上的风景&#10;&#10;描述已自动生成"/>
          <p:cNvPicPr>
            <a:picLocks noChangeAspect="1"/>
          </p:cNvPicPr>
          <p:nvPr userDrawn="1"/>
        </p:nvPicPr>
        <p:blipFill rotWithShape="1">
          <a:blip r:embed="rId2" cstate="screen"/>
          <a:srcRect/>
          <a:stretch>
            <a:fillRect/>
          </a:stretch>
        </p:blipFill>
        <p:spPr>
          <a:xfrm>
            <a:off x="6096000" y="-1"/>
            <a:ext cx="6096000" cy="6858001"/>
          </a:xfrm>
          <a:prstGeom prst="rect">
            <a:avLst/>
          </a:prstGeom>
        </p:spPr>
      </p:pic>
      <p:sp>
        <p:nvSpPr>
          <p:cNvPr id="7" name="矩形 6"/>
          <p:cNvSpPr/>
          <p:nvPr userDrawn="1"/>
        </p:nvSpPr>
        <p:spPr>
          <a:xfrm>
            <a:off x="6096001" y="0"/>
            <a:ext cx="6095999" cy="68580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 name="组合 12"/>
          <p:cNvGrpSpPr/>
          <p:nvPr userDrawn="1"/>
        </p:nvGrpSpPr>
        <p:grpSpPr>
          <a:xfrm>
            <a:off x="500514" y="385011"/>
            <a:ext cx="2127183" cy="486499"/>
            <a:chOff x="500514" y="270377"/>
            <a:chExt cx="2127183" cy="601133"/>
          </a:xfrm>
        </p:grpSpPr>
        <p:sp>
          <p:nvSpPr>
            <p:cNvPr id="14" name="平行四边形 13"/>
            <p:cNvSpPr/>
            <p:nvPr/>
          </p:nvSpPr>
          <p:spPr>
            <a:xfrm>
              <a:off x="500514" y="325499"/>
              <a:ext cx="2127183" cy="490888"/>
            </a:xfrm>
            <a:prstGeom prst="parallelogram">
              <a:avLst>
                <a:gd name="adj" fmla="val 50490"/>
              </a:avLst>
            </a:prstGeom>
            <a:gradFill>
              <a:gsLst>
                <a:gs pos="0">
                  <a:schemeClr val="tx2"/>
                </a:gs>
                <a:gs pos="10000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5" name="直接连接符 14"/>
            <p:cNvCxnSpPr/>
            <p:nvPr/>
          </p:nvCxnSpPr>
          <p:spPr>
            <a:xfrm>
              <a:off x="500514" y="871510"/>
              <a:ext cx="1853219" cy="0"/>
            </a:xfrm>
            <a:prstGeom prst="line">
              <a:avLst/>
            </a:prstGeom>
            <a:ln w="25400">
              <a:gradFill>
                <a:gsLst>
                  <a:gs pos="0">
                    <a:schemeClr val="tx2"/>
                  </a:gs>
                  <a:gs pos="100000">
                    <a:schemeClr val="tx2">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17328" y="270377"/>
              <a:ext cx="1910369" cy="0"/>
            </a:xfrm>
            <a:prstGeom prst="line">
              <a:avLst/>
            </a:prstGeom>
            <a:ln w="25400">
              <a:gradFill>
                <a:gsLst>
                  <a:gs pos="0">
                    <a:schemeClr val="tx2"/>
                  </a:gs>
                  <a:gs pos="100000">
                    <a:schemeClr val="tx2">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7" name="文本占位符 20"/>
          <p:cNvSpPr>
            <a:spLocks noGrp="1"/>
          </p:cNvSpPr>
          <p:nvPr>
            <p:ph type="body" sz="quarter" idx="14" hasCustomPrompt="1"/>
          </p:nvPr>
        </p:nvSpPr>
        <p:spPr>
          <a:xfrm>
            <a:off x="812800" y="492527"/>
            <a:ext cx="1397000" cy="330200"/>
          </a:xfrm>
        </p:spPr>
        <p:txBody>
          <a:bodyPr>
            <a:normAutofit/>
          </a:bodyPr>
          <a:lstStyle>
            <a:lvl1pPr marL="0" indent="0">
              <a:buNone/>
              <a:defRPr sz="1800">
                <a:solidFill>
                  <a:schemeClr val="bg1"/>
                </a:solidFill>
                <a:latin typeface="+mn-ea"/>
                <a:ea typeface="+mn-ea"/>
              </a:defRPr>
            </a:lvl1pPr>
          </a:lstStyle>
          <a:p>
            <a:pPr lvl="0"/>
            <a:r>
              <a:rPr lang="zh-CN" altLang="en-US" dirty="0"/>
              <a:t>编辑节标题</a:t>
            </a:r>
          </a:p>
        </p:txBody>
      </p:sp>
      <p:sp>
        <p:nvSpPr>
          <p:cNvPr id="18" name="文本占位符 29"/>
          <p:cNvSpPr>
            <a:spLocks noGrp="1"/>
          </p:cNvSpPr>
          <p:nvPr>
            <p:ph type="body" sz="quarter" idx="17" hasCustomPrompt="1"/>
          </p:nvPr>
        </p:nvSpPr>
        <p:spPr>
          <a:xfrm>
            <a:off x="601858" y="1802045"/>
            <a:ext cx="5104119" cy="4134618"/>
          </a:xfrm>
        </p:spPr>
        <p:txBody>
          <a:bodyPr>
            <a:noAutofit/>
          </a:bodyPr>
          <a:lstStyle>
            <a:lvl1pPr marL="0" indent="0" algn="l">
              <a:lnSpc>
                <a:spcPct val="150000"/>
              </a:lnSpc>
              <a:buNone/>
              <a:defRPr sz="1400">
                <a:solidFill>
                  <a:schemeClr val="tx2"/>
                </a:solidFill>
              </a:defRPr>
            </a:lvl1pPr>
            <a:lvl2pPr algn="l">
              <a:defRPr sz="1400">
                <a:solidFill>
                  <a:schemeClr val="bg1"/>
                </a:solidFill>
              </a:defRPr>
            </a:lvl2pPr>
            <a:lvl3pPr algn="l">
              <a:defRPr sz="1400">
                <a:solidFill>
                  <a:schemeClr val="bg1"/>
                </a:solidFill>
              </a:defRPr>
            </a:lvl3pPr>
            <a:lvl4pPr algn="l">
              <a:defRPr sz="1400">
                <a:solidFill>
                  <a:schemeClr val="bg1"/>
                </a:solidFill>
              </a:defRPr>
            </a:lvl4pPr>
            <a:lvl5pPr algn="l">
              <a:defRPr sz="1400">
                <a:solidFill>
                  <a:schemeClr val="bg1"/>
                </a:solidFill>
              </a:defRPr>
            </a:lvl5pPr>
          </a:lstStyle>
          <a:p>
            <a:pPr lvl="0"/>
            <a:r>
              <a:rPr lang="zh-CN" altLang="en-US" dirty="0"/>
              <a:t> 请针对工作职责做详细描述，例如日常工作描述、负责哪些板块内容等；请针对工作职责做详细描述，例如日常工作描述、负责哪些板块内容等；请针对工作职责做详细描述，例如日常工作描述、负责哪些板块内容等；请针对工作职责做详细描述，例如日常工作描述、负责哪些板块内容等；请针对工作职责做详细描述，例如日常工作描述、负责哪些板块内容等；请针对工作职责做详细描述，例如日常工作描述、负责哪些板块内容等；请针对工作职责做详细描述，例如日常工作描述、负责哪些板块内容等；请针对工作职责做详细描述，例如日常工作描述、负责哪些板块内容等；请针对工作职责做详细描述，例如日常工作描述、负责哪些板块内容等；请针对工作职责做详细描述，例如日常工作描述、负责哪些板块内容等。</a:t>
            </a:r>
          </a:p>
        </p:txBody>
      </p:sp>
      <p:sp>
        <p:nvSpPr>
          <p:cNvPr id="2" name="日期占位符 1"/>
          <p:cNvSpPr>
            <a:spLocks noGrp="1"/>
          </p:cNvSpPr>
          <p:nvPr>
            <p:ph type="dt" sz="half" idx="10"/>
          </p:nvPr>
        </p:nvSpPr>
        <p:spPr/>
        <p:txBody>
          <a:bodyPr/>
          <a:lstStyle/>
          <a:p>
            <a:fld id="{D997B5FA-0921-464F-AAE1-844C04324D75}" type="datetimeFigureOut">
              <a:rPr lang="zh-CN" altLang="en-US" smtClean="0"/>
              <a:t>2023/11/5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1"/>
            <a:ext cx="10858500" cy="1028700"/>
          </a:xfrm>
          <a:prstGeom prst="rect">
            <a:avLst/>
          </a:prstGeom>
        </p:spPr>
        <p:txBody>
          <a:bodyPr vert="horz" lIns="0" tIns="0" rIns="0" bIns="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0400" y="1130300"/>
            <a:ext cx="10858500" cy="5003800"/>
          </a:xfrm>
          <a:prstGeom prst="rect">
            <a:avLst/>
          </a:prstGeom>
        </p:spPr>
        <p:txBody>
          <a:bodyPr vert="horz" lIns="0" tIns="0" rIns="0" bIns="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660400" y="6235700"/>
            <a:ext cx="2832652" cy="365125"/>
          </a:xfrm>
          <a:prstGeom prst="rect">
            <a:avLst/>
          </a:prstGeom>
        </p:spPr>
        <p:txBody>
          <a:bodyPr vert="horz" lIns="0" tIns="0" rIns="0" bIns="0" rtlCol="0" anchor="t"/>
          <a:lstStyle>
            <a:lvl1pPr algn="l">
              <a:defRPr sz="1200">
                <a:solidFill>
                  <a:schemeClr val="tx1">
                    <a:tint val="75000"/>
                  </a:schemeClr>
                </a:solidFill>
                <a:latin typeface="阿里巴巴普惠体 2.0 35 Thin" panose="00020600040101010101" pitchFamily="18" charset="-122"/>
                <a:ea typeface="阿里巴巴普惠体 2.0 35 Thin" panose="00020600040101010101" pitchFamily="18" charset="-122"/>
              </a:defRPr>
            </a:lvl1pPr>
          </a:lstStyle>
          <a:p>
            <a:fld id="{3F797746-5315-42E5-8715-B385B7B51A43}" type="datetime1">
              <a:rPr lang="zh-CN" altLang="en-US" smtClean="0"/>
              <a:t>2023/11/5</a:t>
            </a:fld>
            <a:endParaRPr lang="zh-CN" altLang="en-US" dirty="0"/>
          </a:p>
        </p:txBody>
      </p:sp>
      <p:sp>
        <p:nvSpPr>
          <p:cNvPr id="5" name="页脚占位符 4"/>
          <p:cNvSpPr>
            <a:spLocks noGrp="1"/>
          </p:cNvSpPr>
          <p:nvPr>
            <p:ph type="ftr" sz="quarter" idx="3"/>
          </p:nvPr>
        </p:nvSpPr>
        <p:spPr>
          <a:xfrm>
            <a:off x="3965161" y="6235700"/>
            <a:ext cx="4248978" cy="365125"/>
          </a:xfrm>
          <a:prstGeom prst="rect">
            <a:avLst/>
          </a:prstGeom>
        </p:spPr>
        <p:txBody>
          <a:bodyPr vert="horz" lIns="0" tIns="0" rIns="0" bIns="0" rtlCol="0" anchor="t"/>
          <a:lstStyle>
            <a:lvl1pPr algn="ctr">
              <a:defRPr sz="1200">
                <a:solidFill>
                  <a:schemeClr val="tx1">
                    <a:tint val="75000"/>
                  </a:schemeClr>
                </a:solidFill>
              </a:defRPr>
            </a:lvl1pPr>
          </a:lstStyle>
          <a:p>
            <a:r>
              <a:rPr lang="zh-CN" altLang="en-US" dirty="0">
                <a:latin typeface="阿里巴巴普惠体 2.0 35 Thin" panose="00020600040101010101" pitchFamily="18" charset="-122"/>
                <a:ea typeface="阿里巴巴普惠体 2.0 35 Thin" panose="00020600040101010101" pitchFamily="18" charset="-122"/>
              </a:rPr>
              <a:t>稿定设计</a:t>
            </a:r>
            <a:r>
              <a:rPr lang="en-US" altLang="zh-CN" dirty="0">
                <a:latin typeface="阿里巴巴普惠体 2.0 35 Thin" panose="00020600040101010101" pitchFamily="18" charset="-122"/>
                <a:ea typeface="阿里巴巴普惠体 2.0 35 Thin" panose="00020600040101010101" pitchFamily="18" charset="-122"/>
              </a:rPr>
              <a:t>——</a:t>
            </a:r>
            <a:r>
              <a:rPr lang="zh-CN" altLang="en-US" dirty="0">
                <a:latin typeface="阿里巴巴普惠体 2.0 35 Thin" panose="00020600040101010101" pitchFamily="18" charset="-122"/>
                <a:ea typeface="阿里巴巴普惠体 2.0 35 Thin" panose="00020600040101010101" pitchFamily="18" charset="-122"/>
              </a:rPr>
              <a:t>让设计更简单！</a:t>
            </a:r>
          </a:p>
        </p:txBody>
      </p:sp>
      <p:sp>
        <p:nvSpPr>
          <p:cNvPr id="6" name="灯片编号占位符 5"/>
          <p:cNvSpPr>
            <a:spLocks noGrp="1"/>
          </p:cNvSpPr>
          <p:nvPr>
            <p:ph type="sldNum" sz="quarter" idx="4"/>
          </p:nvPr>
        </p:nvSpPr>
        <p:spPr>
          <a:xfrm>
            <a:off x="8686248" y="6235700"/>
            <a:ext cx="2832652" cy="365125"/>
          </a:xfrm>
          <a:prstGeom prst="rect">
            <a:avLst/>
          </a:prstGeom>
        </p:spPr>
        <p:txBody>
          <a:bodyPr vert="horz" lIns="0" tIns="0" rIns="0" bIns="0" rtlCol="0" anchor="t"/>
          <a:lstStyle>
            <a:lvl1pPr algn="r">
              <a:defRPr sz="1200">
                <a:solidFill>
                  <a:schemeClr val="tx1">
                    <a:tint val="75000"/>
                  </a:schemeClr>
                </a:solidFill>
                <a:latin typeface="阿里巴巴普惠体 2.0 35 Thin" panose="00020600040101010101" pitchFamily="18" charset="-122"/>
                <a:ea typeface="阿里巴巴普惠体 2.0 35 Thin" panose="00020600040101010101" pitchFamily="18" charset="-122"/>
              </a:defRPr>
            </a:lvl1pPr>
          </a:lstStyle>
          <a:p>
            <a:fld id="{4A2702D6-7180-491C-910B-B9B8CEB6939C}"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lvl1pPr algn="l" defTabSz="914400" rtl="0" eaLnBrk="1" latinLnBrk="0" hangingPunct="1">
        <a:lnSpc>
          <a:spcPct val="90000"/>
        </a:lnSpc>
        <a:spcBef>
          <a:spcPct val="0"/>
        </a:spcBef>
        <a:buNone/>
        <a:defRPr sz="3200" b="1" kern="1200">
          <a:solidFill>
            <a:schemeClr val="tx1"/>
          </a:solidFill>
          <a:latin typeface="阿里巴巴普惠体 2.0 35 Thin" panose="00020600040101010101" pitchFamily="18" charset="-122"/>
          <a:ea typeface="阿里巴巴普惠体 2.0 35 Thin"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阿里巴巴普惠体 2.0 35 Thin" panose="00020600040101010101" pitchFamily="18" charset="-122"/>
          <a:ea typeface="阿里巴巴普惠体 2.0 35 Thin"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阿里巴巴普惠体 2.0 35 Thin" panose="00020600040101010101" pitchFamily="18" charset="-122"/>
          <a:ea typeface="阿里巴巴普惠体 2.0 35 Thin"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阿里巴巴普惠体 2.0 35 Thin" panose="00020600040101010101" pitchFamily="18" charset="-122"/>
          <a:ea typeface="阿里巴巴普惠体 2.0 35 Thin"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阿里巴巴普惠体 2.0 35 Thin" panose="00020600040101010101" pitchFamily="18" charset="-122"/>
          <a:ea typeface="阿里巴巴普惠体 2.0 35 Thin"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阿里巴巴普惠体 2.0 35 Thin" panose="00020600040101010101" pitchFamily="18" charset="-122"/>
          <a:ea typeface="阿里巴巴普惠体 2.0 35 Thin"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1.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3" Type="http://schemas.openxmlformats.org/officeDocument/2006/relationships/tags" Target="../tags/tag5.xml"/><Relationship Id="rId21" Type="http://schemas.openxmlformats.org/officeDocument/2006/relationships/tags" Target="../tags/tag23.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image" Target="../media/image6.jpeg"/><Relationship Id="rId10" Type="http://schemas.openxmlformats.org/officeDocument/2006/relationships/tags" Target="../tags/tag12.xml"/><Relationship Id="rId19" Type="http://schemas.openxmlformats.org/officeDocument/2006/relationships/tags" Target="../tags/tag21.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9.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9.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iSHEJI-1"/>
          <p:cNvSpPr/>
          <p:nvPr/>
        </p:nvSpPr>
        <p:spPr>
          <a:xfrm>
            <a:off x="0" y="0"/>
            <a:ext cx="12192000" cy="6858000"/>
          </a:xfrm>
          <a:prstGeom prst="rect">
            <a:avLst/>
          </a:prstGeom>
          <a:blipFill dpi="0" rotWithShape="1">
            <a:blip r:embed="rId2"/>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13" name="iSHEJI-4"/>
          <p:cNvSpPr txBox="1"/>
          <p:nvPr/>
        </p:nvSpPr>
        <p:spPr>
          <a:xfrm>
            <a:off x="900386" y="3602059"/>
            <a:ext cx="5156878" cy="1846580"/>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defRPr/>
            </a:pPr>
            <a:endParaRPr kumimoji="0" lang="zh-CN" altLang="en-US" sz="6000" i="0" u="none" strike="noStrike" kern="1200" cap="none" spc="0" normalizeH="0" baseline="0" noProof="0" dirty="0">
              <a:ln>
                <a:noFill/>
              </a:ln>
              <a:solidFill>
                <a:schemeClr val="tx1"/>
              </a:solidFill>
              <a:effectLst/>
              <a:uLnTx/>
              <a:uFillTx/>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a:p>
            <a:pPr marL="0" marR="0" lvl="0" indent="0" defTabSz="914400" rtl="0" eaLnBrk="1" fontAlgn="auto" latinLnBrk="0" hangingPunct="1">
              <a:lnSpc>
                <a:spcPct val="100000"/>
              </a:lnSpc>
              <a:spcBef>
                <a:spcPts val="0"/>
              </a:spcBef>
              <a:spcAft>
                <a:spcPts val="0"/>
              </a:spcAft>
              <a:buClrTx/>
              <a:buSzTx/>
              <a:buFontTx/>
              <a:buNone/>
              <a:defRPr/>
            </a:pPr>
            <a:endParaRPr kumimoji="0" lang="zh-CN" altLang="en-US" sz="6000" i="0" u="none" strike="noStrike" kern="1200" cap="none" spc="0" normalizeH="0" baseline="0" noProof="0" dirty="0">
              <a:ln>
                <a:noFill/>
              </a:ln>
              <a:solidFill>
                <a:schemeClr val="tx1"/>
              </a:solidFill>
              <a:effectLst/>
              <a:uLnTx/>
              <a:uFillTx/>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sp>
        <p:nvSpPr>
          <p:cNvPr id="14" name="iSHEJI-5"/>
          <p:cNvSpPr txBox="1"/>
          <p:nvPr/>
        </p:nvSpPr>
        <p:spPr>
          <a:xfrm>
            <a:off x="1185936" y="1134483"/>
            <a:ext cx="9820128" cy="2215991"/>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200"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Intro to UDP, and </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200"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comparisons with TCP</a:t>
            </a:r>
          </a:p>
        </p:txBody>
      </p:sp>
      <p:sp>
        <p:nvSpPr>
          <p:cNvPr id="15" name="iSHEJI-6"/>
          <p:cNvSpPr txBox="1"/>
          <p:nvPr/>
        </p:nvSpPr>
        <p:spPr>
          <a:xfrm>
            <a:off x="3579841" y="4881180"/>
            <a:ext cx="5472719" cy="553998"/>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1800" i="1" dirty="0">
                <a:solidFill>
                  <a:schemeClr val="tx1"/>
                </a:solidFill>
                <a:latin typeface="+mn-ea"/>
                <a:sym typeface="+mn-ea"/>
              </a:rPr>
              <a:t>Group Member</a:t>
            </a:r>
            <a:r>
              <a:rPr lang="zh-CN" altLang="en-US" sz="1800" i="1" dirty="0">
                <a:solidFill>
                  <a:schemeClr val="tx1"/>
                </a:solidFill>
                <a:latin typeface="+mn-ea"/>
                <a:sym typeface="+mn-ea"/>
              </a:rPr>
              <a:t>：钱鹏</a:t>
            </a:r>
            <a:r>
              <a:rPr lang="en-US" altLang="zh-CN" sz="1800" i="1" dirty="0">
                <a:solidFill>
                  <a:schemeClr val="tx1"/>
                </a:solidFill>
                <a:latin typeface="+mn-ea"/>
                <a:sym typeface="+mn-ea"/>
              </a:rPr>
              <a:t> </a:t>
            </a:r>
            <a:r>
              <a:rPr lang="zh-CN" altLang="en-US" sz="1800" i="1" dirty="0">
                <a:solidFill>
                  <a:schemeClr val="tx1"/>
                </a:solidFill>
                <a:latin typeface="+mn-ea"/>
                <a:sym typeface="+mn-ea"/>
              </a:rPr>
              <a:t>黄逸民</a:t>
            </a:r>
            <a:r>
              <a:rPr lang="en-US" altLang="zh-CN" sz="1800" i="1" dirty="0">
                <a:solidFill>
                  <a:schemeClr val="tx1"/>
                </a:solidFill>
                <a:latin typeface="+mn-ea"/>
                <a:sym typeface="+mn-ea"/>
              </a:rPr>
              <a:t> </a:t>
            </a:r>
            <a:r>
              <a:rPr lang="zh-CN" altLang="en-US" sz="1800" i="1" dirty="0">
                <a:solidFill>
                  <a:schemeClr val="tx1"/>
                </a:solidFill>
                <a:latin typeface="+mn-ea"/>
                <a:sym typeface="+mn-ea"/>
              </a:rPr>
              <a:t>夏鑫杭</a:t>
            </a:r>
            <a:r>
              <a:rPr lang="en-US" altLang="zh-CN" sz="1800" i="1" dirty="0">
                <a:solidFill>
                  <a:schemeClr val="tx1"/>
                </a:solidFill>
                <a:latin typeface="+mn-ea"/>
                <a:sym typeface="+mn-ea"/>
              </a:rPr>
              <a:t> </a:t>
            </a:r>
            <a:r>
              <a:rPr lang="zh-CN" altLang="en-US" sz="1800" i="1" dirty="0">
                <a:solidFill>
                  <a:schemeClr val="tx1"/>
                </a:solidFill>
                <a:latin typeface="+mn-ea"/>
                <a:sym typeface="+mn-ea"/>
              </a:rPr>
              <a:t>杨晨鹤</a:t>
            </a:r>
            <a:endParaRPr lang="zh-CN" altLang="en-US" sz="1800" i="1" dirty="0">
              <a:solidFill>
                <a:schemeClr val="tx1"/>
              </a:solidFill>
              <a:latin typeface="+mn-ea"/>
            </a:endParaRPr>
          </a:p>
          <a:p>
            <a:pPr marL="0" marR="0" lvl="0" indent="0" defTabSz="914400" rtl="0" eaLnBrk="1" fontAlgn="auto" latinLnBrk="0" hangingPunct="1">
              <a:lnSpc>
                <a:spcPct val="100000"/>
              </a:lnSpc>
              <a:spcBef>
                <a:spcPts val="0"/>
              </a:spcBef>
              <a:spcAft>
                <a:spcPts val="0"/>
              </a:spcAft>
              <a:buClrTx/>
              <a:buSzTx/>
              <a:buFontTx/>
              <a:buNone/>
              <a:defRPr/>
            </a:pPr>
            <a:r>
              <a:rPr lang="en-US" altLang="zh-CN" sz="1800" i="1" dirty="0">
                <a:solidFill>
                  <a:schemeClr val="tx1"/>
                </a:solidFill>
                <a:latin typeface="+mn-ea"/>
                <a:sym typeface="+mn-ea"/>
              </a:rPr>
              <a:t>  </a:t>
            </a:r>
            <a:endParaRPr kumimoji="0" lang="en-US" altLang="zh-CN" sz="1800" i="1" u="none" strike="noStrike" kern="1200" cap="none" spc="0" normalizeH="0" baseline="0" noProof="0" dirty="0">
              <a:ln>
                <a:noFill/>
              </a:ln>
              <a:solidFill>
                <a:schemeClr val="tx1"/>
              </a:solidFill>
              <a:effectLst/>
              <a:uLnTx/>
              <a:uFillTx/>
              <a:latin typeface="+mn-ea"/>
              <a:ea typeface="阿里巴巴普惠体 2.0 35 Thin" panose="00020600040101010101" pitchFamily="18" charset="-122"/>
              <a:cs typeface="阿里巴巴普惠体 2.0 35 Thin" panose="00020600040101010101" pitchFamily="18" charset="-122"/>
              <a:sym typeface="+mn-ea"/>
            </a:endParaRPr>
          </a:p>
        </p:txBody>
      </p:sp>
      <p:cxnSp>
        <p:nvCxnSpPr>
          <p:cNvPr id="19" name="iSHEJI-8"/>
          <p:cNvCxnSpPr/>
          <p:nvPr/>
        </p:nvCxnSpPr>
        <p:spPr>
          <a:xfrm>
            <a:off x="3579841" y="4629594"/>
            <a:ext cx="29027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iSHEJI-1"/>
          <p:cNvSpPr/>
          <p:nvPr/>
        </p:nvSpPr>
        <p:spPr>
          <a:xfrm>
            <a:off x="0" y="0"/>
            <a:ext cx="12192000" cy="6858000"/>
          </a:xfrm>
          <a:prstGeom prst="rect">
            <a:avLst/>
          </a:prstGeom>
          <a:blipFill dpi="0" rotWithShape="1">
            <a:blip r:embed="rId4"/>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2" name="iSHEJI-1"/>
          <p:cNvSpPr/>
          <p:nvPr>
            <p:custDataLst>
              <p:tags r:id="rId1"/>
            </p:custDataLst>
          </p:nvPr>
        </p:nvSpPr>
        <p:spPr>
          <a:xfrm>
            <a:off x="0" y="300942"/>
            <a:ext cx="383122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ClrTx/>
              <a:buSzTx/>
              <a:buFontTx/>
            </a:pPr>
            <a:r>
              <a:rPr lang="en-US" altLang="zh-CN" sz="280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sym typeface="+mn-ea"/>
              </a:rPr>
              <a:t>Analysis about UDP</a:t>
            </a:r>
          </a:p>
        </p:txBody>
      </p:sp>
      <p:sp>
        <p:nvSpPr>
          <p:cNvPr id="3" name="文本框 2"/>
          <p:cNvSpPr txBox="1"/>
          <p:nvPr/>
        </p:nvSpPr>
        <p:spPr>
          <a:xfrm>
            <a:off x="1218565" y="1569720"/>
            <a:ext cx="10021570" cy="4958715"/>
          </a:xfrm>
          <a:prstGeom prst="rect">
            <a:avLst/>
          </a:prstGeom>
          <a:noFill/>
        </p:spPr>
        <p:txBody>
          <a:bodyPr wrap="square" rtlCol="0" anchor="t">
            <a:noAutofit/>
          </a:bodyPr>
          <a:lstStyle/>
          <a:p>
            <a:pPr>
              <a:lnSpc>
                <a:spcPct val="150000"/>
              </a:lnSpc>
            </a:pPr>
            <a:r>
              <a:rPr lang="en-US" altLang="zh-CN" sz="2000" dirty="0">
                <a:sym typeface="+mn-ea"/>
              </a:rPr>
              <a:t>Advantage:</a:t>
            </a:r>
            <a:endParaRPr lang="en-US" altLang="zh-CN" sz="2000" dirty="0"/>
          </a:p>
          <a:p>
            <a:pPr marL="285750" indent="-285750">
              <a:buFont typeface="Arial" panose="020B0604020202020204" pitchFamily="34" charset="0"/>
              <a:buChar char="•"/>
            </a:pPr>
            <a:r>
              <a:rPr lang="en-US" altLang="zh-CN" sz="2000" dirty="0">
                <a:sym typeface="+mn-ea"/>
              </a:rPr>
              <a:t>Fast transmission speed.</a:t>
            </a:r>
            <a:endParaRPr lang="en-US" altLang="zh-CN" sz="2000" dirty="0"/>
          </a:p>
          <a:p>
            <a:pPr marL="285750" indent="-285750">
              <a:buFont typeface="Arial" panose="020B0604020202020204" pitchFamily="34" charset="0"/>
              <a:buChar char="•"/>
            </a:pPr>
            <a:r>
              <a:rPr lang="en-US" altLang="zh-CN" sz="2000" dirty="0">
                <a:sym typeface="+mn-ea"/>
              </a:rPr>
              <a:t>Slightly safer than TCP.</a:t>
            </a:r>
            <a:endParaRPr lang="en-US" altLang="zh-CN" sz="2000" dirty="0"/>
          </a:p>
          <a:p>
            <a:pPr marL="285750" indent="-285750">
              <a:buFont typeface="Arial" panose="020B0604020202020204" pitchFamily="34" charset="0"/>
              <a:buChar char="•"/>
            </a:pPr>
            <a:r>
              <a:rPr lang="en-US" altLang="zh-CN" sz="2000" dirty="0">
                <a:sym typeface="+mn-ea"/>
              </a:rPr>
              <a:t>Broadcast support: UDP supports broadcasting to multiple recipients, making it useful for applications such as video streaming and online gaming.</a:t>
            </a:r>
            <a:endParaRPr lang="en-US" altLang="zh-CN" sz="2000" dirty="0"/>
          </a:p>
          <a:p>
            <a:pPr>
              <a:buFont typeface="Arial" panose="020B0604020202020204" pitchFamily="34" charset="0"/>
            </a:pPr>
            <a:endParaRPr lang="en-US" altLang="zh-CN" sz="2000" dirty="0"/>
          </a:p>
          <a:p>
            <a:pPr>
              <a:buFont typeface="Arial" panose="020B0604020202020204" pitchFamily="34" charset="0"/>
            </a:pPr>
            <a:r>
              <a:rPr lang="en-US" altLang="zh-CN" sz="2000" dirty="0">
                <a:sym typeface="+mn-ea"/>
              </a:rPr>
              <a:t>Disadvantage:</a:t>
            </a:r>
            <a:endParaRPr lang="en-US" altLang="zh-CN" sz="2000" dirty="0"/>
          </a:p>
          <a:p>
            <a:pPr marL="285750" indent="-285750">
              <a:buFont typeface="Arial" panose="020B0604020202020204" pitchFamily="34" charset="0"/>
              <a:buChar char="•"/>
            </a:pPr>
            <a:r>
              <a:rPr lang="en-US" altLang="zh-CN" sz="2000" dirty="0">
                <a:sym typeface="+mn-ea"/>
              </a:rPr>
              <a:t>Unreliable and unstable.</a:t>
            </a:r>
            <a:r>
              <a:rPr sz="2000" dirty="0">
                <a:sym typeface="+mn-ea"/>
              </a:rPr>
              <a:t>（There is no flow control, congestion control, or retransmission mechanism after receiving a bad segment.）</a:t>
            </a:r>
            <a:endParaRPr lang="en-US" altLang="zh-CN" sz="2000" dirty="0"/>
          </a:p>
          <a:p>
            <a:pPr marL="285750" indent="-285750">
              <a:buFont typeface="Arial" panose="020B0604020202020204" pitchFamily="34" charset="0"/>
              <a:buChar char="•"/>
            </a:pPr>
            <a:r>
              <a:rPr lang="en-US" altLang="zh-CN" sz="2000" dirty="0">
                <a:sym typeface="+mn-ea"/>
              </a:rPr>
              <a:t>If the network quality is poor, it is easy to lose packets.</a:t>
            </a:r>
            <a:endParaRPr lang="zh-CN" alt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in)">
                                      <p:cBhvr>
                                        <p:cTn id="10" dur="2000"/>
                                        <p:tgtEl>
                                          <p:spTgt spid="3">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amond(in)">
                                      <p:cBhvr>
                                        <p:cTn id="13" dur="2000"/>
                                        <p:tgtEl>
                                          <p:spTgt spid="3">
                                            <p:txEl>
                                              <p:pRg st="2" end="2"/>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amond(in)">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ox(in)">
                                      <p:cBhvr>
                                        <p:cTn id="21" dur="2000"/>
                                        <p:tgtEl>
                                          <p:spTgt spid="3">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ox(in)">
                                      <p:cBhvr>
                                        <p:cTn id="24" dur="2000"/>
                                        <p:tgtEl>
                                          <p:spTgt spid="3">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ox(in)">
                                      <p:cBhvr>
                                        <p:cTn id="2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HEJI-1"/>
          <p:cNvSpPr/>
          <p:nvPr/>
        </p:nvSpPr>
        <p:spPr>
          <a:xfrm>
            <a:off x="0" y="0"/>
            <a:ext cx="12192000" cy="6858000"/>
          </a:xfrm>
          <a:prstGeom prst="rect">
            <a:avLst/>
          </a:prstGeom>
          <a:blipFill dpi="0" rotWithShape="1">
            <a:blip r:embed="rId2"/>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阿里巴巴普惠体 2.0 35 Thin" panose="00020600040101010101" pitchFamily="18" charset="-122"/>
              <a:ea typeface="阿里巴巴普惠体 2.0 35 Thin" panose="00020600040101010101" pitchFamily="18" charset="-122"/>
            </a:endParaRPr>
          </a:p>
        </p:txBody>
      </p:sp>
      <p:sp>
        <p:nvSpPr>
          <p:cNvPr id="2" name="iSHEJI-2"/>
          <p:cNvSpPr/>
          <p:nvPr/>
        </p:nvSpPr>
        <p:spPr>
          <a:xfrm>
            <a:off x="853440" y="0"/>
            <a:ext cx="4328160" cy="68580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阿里巴巴普惠体 2.0 35 Thin" panose="00020600040101010101" pitchFamily="18" charset="-122"/>
              <a:ea typeface="阿里巴巴普惠体 2.0 35 Thin" panose="00020600040101010101" pitchFamily="18" charset="-122"/>
            </a:endParaRPr>
          </a:p>
        </p:txBody>
      </p:sp>
      <p:sp>
        <p:nvSpPr>
          <p:cNvPr id="10" name="iSHEJI-4"/>
          <p:cNvSpPr/>
          <p:nvPr/>
        </p:nvSpPr>
        <p:spPr>
          <a:xfrm>
            <a:off x="1582420" y="2296020"/>
            <a:ext cx="802640" cy="6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altLang="zh-CN" sz="44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02.</a:t>
            </a:r>
          </a:p>
        </p:txBody>
      </p:sp>
      <p:sp>
        <p:nvSpPr>
          <p:cNvPr id="16" name="iSHEJI-5"/>
          <p:cNvSpPr txBox="1"/>
          <p:nvPr/>
        </p:nvSpPr>
        <p:spPr>
          <a:xfrm>
            <a:off x="1582420" y="3159760"/>
            <a:ext cx="3472815" cy="492125"/>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sym typeface="+mn-ea"/>
              </a:rPr>
              <a:t>I</a:t>
            </a:r>
            <a:r>
              <a:rPr lang="en-US" altLang="zh-CN" spc="0" dirty="0" err="1">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sym typeface="+mn-ea"/>
              </a:rPr>
              <a:t>mplementation</a:t>
            </a:r>
            <a:endParaRPr kumimoji="0" lang="en-US" altLang="zh-CN"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sym typeface="+mn-ea"/>
            </a:endParaRPr>
          </a:p>
        </p:txBody>
      </p:sp>
      <p:cxnSp>
        <p:nvCxnSpPr>
          <p:cNvPr id="18" name="iSHEJI-6"/>
          <p:cNvCxnSpPr/>
          <p:nvPr/>
        </p:nvCxnSpPr>
        <p:spPr>
          <a:xfrm>
            <a:off x="7462241" y="6122670"/>
            <a:ext cx="405665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96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HEJI-1">
            <a:extLst>
              <a:ext uri="{FF2B5EF4-FFF2-40B4-BE49-F238E27FC236}">
                <a16:creationId xmlns:a16="http://schemas.microsoft.com/office/drawing/2014/main" id="{0C6DADF7-5E60-1B77-07A1-431B4A6D1566}"/>
              </a:ext>
            </a:extLst>
          </p:cNvPr>
          <p:cNvSpPr/>
          <p:nvPr/>
        </p:nvSpPr>
        <p:spPr>
          <a:xfrm>
            <a:off x="0" y="300942"/>
            <a:ext cx="383122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19" name="iSHEJI-3">
            <a:extLst>
              <a:ext uri="{FF2B5EF4-FFF2-40B4-BE49-F238E27FC236}">
                <a16:creationId xmlns:a16="http://schemas.microsoft.com/office/drawing/2014/main" id="{3803D068-BCF9-F3F9-6F33-487AE302306A}"/>
              </a:ext>
            </a:extLst>
          </p:cNvPr>
          <p:cNvSpPr txBox="1"/>
          <p:nvPr/>
        </p:nvSpPr>
        <p:spPr>
          <a:xfrm>
            <a:off x="545872" y="480143"/>
            <a:ext cx="2820995"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Implementation</a:t>
            </a:r>
            <a:endPar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sp>
        <p:nvSpPr>
          <p:cNvPr id="39" name="iSHEJI-10">
            <a:extLst>
              <a:ext uri="{FF2B5EF4-FFF2-40B4-BE49-F238E27FC236}">
                <a16:creationId xmlns:a16="http://schemas.microsoft.com/office/drawing/2014/main" id="{9065945F-4608-18B4-78F4-C52F3FCA6043}"/>
              </a:ext>
            </a:extLst>
          </p:cNvPr>
          <p:cNvSpPr txBox="1"/>
          <p:nvPr/>
        </p:nvSpPr>
        <p:spPr>
          <a:xfrm>
            <a:off x="545872" y="1356445"/>
            <a:ext cx="6647408" cy="1135632"/>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200000"/>
              </a:lnSpc>
              <a:spcBef>
                <a:spcPts val="0"/>
              </a:spcBef>
              <a:spcAft>
                <a:spcPts val="0"/>
              </a:spcAft>
              <a:buClrTx/>
              <a:buSzTx/>
              <a:buFontTx/>
              <a:buNone/>
              <a:tabLst/>
              <a:defRPr/>
            </a:pPr>
            <a:r>
              <a:rPr kumimoji="0" lang="en-US" altLang="zh-CN" sz="2000" i="1" u="none" strike="noStrike" kern="1200" cap="none" spc="0" normalizeH="0" baseline="0" noProof="0" dirty="0">
                <a:ln>
                  <a:noFill/>
                </a:ln>
                <a:solidFill>
                  <a:schemeClr val="tx1"/>
                </a:solidFill>
                <a:effectLst/>
                <a:uLnTx/>
                <a:uFillTx/>
                <a:latin typeface="Arial" panose="020B0604020202020204" pitchFamily="34" charset="0"/>
                <a:ea typeface="阿里巴巴普惠体 2.0 35 Thin" panose="00020600040101010101" pitchFamily="18" charset="-122"/>
                <a:cs typeface="Arial" panose="020B0604020202020204" pitchFamily="34" charset="0"/>
              </a:rPr>
              <a:t>As we know, UDP provides a type of low-latency, relatively simple, relatively unreliable data transmission mechanism</a:t>
            </a:r>
            <a:endParaRPr kumimoji="0" lang="zh-CN" altLang="en-US" sz="2000" i="1" u="none" strike="noStrike" kern="1200" cap="none" spc="0" normalizeH="0" baseline="0" noProof="0" dirty="0">
              <a:ln>
                <a:noFill/>
              </a:ln>
              <a:solidFill>
                <a:schemeClr val="tx1"/>
              </a:solidFill>
              <a:effectLst/>
              <a:uLnTx/>
              <a:uFillTx/>
              <a:latin typeface="Arial" panose="020B0604020202020204" pitchFamily="34" charset="0"/>
              <a:ea typeface="阿里巴巴普惠体 2.0 35 Thin" panose="00020600040101010101" pitchFamily="18" charset="-122"/>
              <a:cs typeface="Arial" panose="020B0604020202020204" pitchFamily="34" charset="0"/>
            </a:endParaRPr>
          </a:p>
        </p:txBody>
      </p:sp>
      <p:sp>
        <p:nvSpPr>
          <p:cNvPr id="40" name="iSHEJI-11">
            <a:extLst>
              <a:ext uri="{FF2B5EF4-FFF2-40B4-BE49-F238E27FC236}">
                <a16:creationId xmlns:a16="http://schemas.microsoft.com/office/drawing/2014/main" id="{DFAA3BC2-2530-20C3-0FFE-35F0C6065753}"/>
              </a:ext>
            </a:extLst>
          </p:cNvPr>
          <p:cNvSpPr/>
          <p:nvPr/>
        </p:nvSpPr>
        <p:spPr>
          <a:xfrm>
            <a:off x="6568959" y="2462742"/>
            <a:ext cx="517812" cy="469456"/>
          </a:xfrm>
          <a:custGeom>
            <a:avLst/>
            <a:gdLst>
              <a:gd name="connsiteX0" fmla="*/ 31770 w 794163"/>
              <a:gd name="connsiteY0" fmla="*/ 656460 h 720001"/>
              <a:gd name="connsiteX1" fmla="*/ 762297 w 794163"/>
              <a:gd name="connsiteY1" fmla="*/ 656460 h 720001"/>
              <a:gd name="connsiteX2" fmla="*/ 794163 w 794163"/>
              <a:gd name="connsiteY2" fmla="*/ 688230 h 720001"/>
              <a:gd name="connsiteX3" fmla="*/ 762392 w 794163"/>
              <a:gd name="connsiteY3" fmla="*/ 720001 h 720001"/>
              <a:gd name="connsiteX4" fmla="*/ 31770 w 794163"/>
              <a:gd name="connsiteY4" fmla="*/ 720001 h 720001"/>
              <a:gd name="connsiteX5" fmla="*/ 0 w 794163"/>
              <a:gd name="connsiteY5" fmla="*/ 688230 h 720001"/>
              <a:gd name="connsiteX6" fmla="*/ 31770 w 794163"/>
              <a:gd name="connsiteY6" fmla="*/ 656460 h 720001"/>
              <a:gd name="connsiteX7" fmla="*/ 613493 w 794163"/>
              <a:gd name="connsiteY7" fmla="*/ 317608 h 720001"/>
              <a:gd name="connsiteX8" fmla="*/ 710048 w 794163"/>
              <a:gd name="connsiteY8" fmla="*/ 317608 h 720001"/>
              <a:gd name="connsiteX9" fmla="*/ 767655 w 794163"/>
              <a:gd name="connsiteY9" fmla="*/ 375216 h 720001"/>
              <a:gd name="connsiteX10" fmla="*/ 767655 w 794163"/>
              <a:gd name="connsiteY10" fmla="*/ 524689 h 720001"/>
              <a:gd name="connsiteX11" fmla="*/ 710048 w 794163"/>
              <a:gd name="connsiteY11" fmla="*/ 582297 h 720001"/>
              <a:gd name="connsiteX12" fmla="*/ 613493 w 794163"/>
              <a:gd name="connsiteY12" fmla="*/ 582297 h 720001"/>
              <a:gd name="connsiteX13" fmla="*/ 555885 w 794163"/>
              <a:gd name="connsiteY13" fmla="*/ 524689 h 720001"/>
              <a:gd name="connsiteX14" fmla="*/ 555885 w 794163"/>
              <a:gd name="connsiteY14" fmla="*/ 375216 h 720001"/>
              <a:gd name="connsiteX15" fmla="*/ 613493 w 794163"/>
              <a:gd name="connsiteY15" fmla="*/ 317608 h 720001"/>
              <a:gd name="connsiteX16" fmla="*/ 84019 w 794163"/>
              <a:gd name="connsiteY16" fmla="*/ 211770 h 720001"/>
              <a:gd name="connsiteX17" fmla="*/ 180574 w 794163"/>
              <a:gd name="connsiteY17" fmla="*/ 211770 h 720001"/>
              <a:gd name="connsiteX18" fmla="*/ 238182 w 794163"/>
              <a:gd name="connsiteY18" fmla="*/ 269282 h 720001"/>
              <a:gd name="connsiteX19" fmla="*/ 238182 w 794163"/>
              <a:gd name="connsiteY19" fmla="*/ 524785 h 720001"/>
              <a:gd name="connsiteX20" fmla="*/ 180574 w 794163"/>
              <a:gd name="connsiteY20" fmla="*/ 582393 h 720001"/>
              <a:gd name="connsiteX21" fmla="*/ 84019 w 794163"/>
              <a:gd name="connsiteY21" fmla="*/ 582393 h 720001"/>
              <a:gd name="connsiteX22" fmla="*/ 26411 w 794163"/>
              <a:gd name="connsiteY22" fmla="*/ 524785 h 720001"/>
              <a:gd name="connsiteX23" fmla="*/ 26411 w 794163"/>
              <a:gd name="connsiteY23" fmla="*/ 269378 h 720001"/>
              <a:gd name="connsiteX24" fmla="*/ 84019 w 794163"/>
              <a:gd name="connsiteY24" fmla="*/ 211770 h 720001"/>
              <a:gd name="connsiteX25" fmla="*/ 348708 w 794163"/>
              <a:gd name="connsiteY25" fmla="*/ 0 h 720001"/>
              <a:gd name="connsiteX26" fmla="*/ 445359 w 794163"/>
              <a:gd name="connsiteY26" fmla="*/ 0 h 720001"/>
              <a:gd name="connsiteX27" fmla="*/ 502871 w 794163"/>
              <a:gd name="connsiteY27" fmla="*/ 57607 h 720001"/>
              <a:gd name="connsiteX28" fmla="*/ 502871 w 794163"/>
              <a:gd name="connsiteY28" fmla="*/ 524785 h 720001"/>
              <a:gd name="connsiteX29" fmla="*/ 445263 w 794163"/>
              <a:gd name="connsiteY29" fmla="*/ 582393 h 720001"/>
              <a:gd name="connsiteX30" fmla="*/ 348708 w 794163"/>
              <a:gd name="connsiteY30" fmla="*/ 582393 h 720001"/>
              <a:gd name="connsiteX31" fmla="*/ 291100 w 794163"/>
              <a:gd name="connsiteY31" fmla="*/ 524785 h 720001"/>
              <a:gd name="connsiteX32" fmla="*/ 291100 w 794163"/>
              <a:gd name="connsiteY32" fmla="*/ 57607 h 720001"/>
              <a:gd name="connsiteX33" fmla="*/ 348708 w 794163"/>
              <a:gd name="connsiteY33" fmla="*/ 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94163" h="720001">
                <a:moveTo>
                  <a:pt x="31770" y="656460"/>
                </a:moveTo>
                <a:lnTo>
                  <a:pt x="762297" y="656460"/>
                </a:lnTo>
                <a:cubicBezTo>
                  <a:pt x="779904" y="656460"/>
                  <a:pt x="794067" y="670622"/>
                  <a:pt x="794163" y="688230"/>
                </a:cubicBezTo>
                <a:cubicBezTo>
                  <a:pt x="794163" y="705742"/>
                  <a:pt x="779904" y="720001"/>
                  <a:pt x="762392" y="720001"/>
                </a:cubicBezTo>
                <a:lnTo>
                  <a:pt x="31770" y="720001"/>
                </a:lnTo>
                <a:cubicBezTo>
                  <a:pt x="14258" y="720001"/>
                  <a:pt x="0" y="705742"/>
                  <a:pt x="0" y="688230"/>
                </a:cubicBezTo>
                <a:cubicBezTo>
                  <a:pt x="0" y="670718"/>
                  <a:pt x="14258" y="656460"/>
                  <a:pt x="31770" y="656460"/>
                </a:cubicBezTo>
                <a:close/>
                <a:moveTo>
                  <a:pt x="613493" y="317608"/>
                </a:moveTo>
                <a:lnTo>
                  <a:pt x="710048" y="317608"/>
                </a:lnTo>
                <a:cubicBezTo>
                  <a:pt x="741818" y="317608"/>
                  <a:pt x="767655" y="343445"/>
                  <a:pt x="767655" y="375216"/>
                </a:cubicBezTo>
                <a:lnTo>
                  <a:pt x="767655" y="524689"/>
                </a:lnTo>
                <a:cubicBezTo>
                  <a:pt x="767655" y="556364"/>
                  <a:pt x="741723" y="582297"/>
                  <a:pt x="710048" y="582297"/>
                </a:cubicBezTo>
                <a:lnTo>
                  <a:pt x="613493" y="582297"/>
                </a:lnTo>
                <a:cubicBezTo>
                  <a:pt x="581818" y="582297"/>
                  <a:pt x="555885" y="556364"/>
                  <a:pt x="555885" y="524689"/>
                </a:cubicBezTo>
                <a:lnTo>
                  <a:pt x="555885" y="375216"/>
                </a:lnTo>
                <a:cubicBezTo>
                  <a:pt x="555885" y="343349"/>
                  <a:pt x="581722" y="317608"/>
                  <a:pt x="613493" y="317608"/>
                </a:cubicBezTo>
                <a:close/>
                <a:moveTo>
                  <a:pt x="84019" y="211770"/>
                </a:moveTo>
                <a:lnTo>
                  <a:pt x="180574" y="211770"/>
                </a:lnTo>
                <a:cubicBezTo>
                  <a:pt x="212440" y="211770"/>
                  <a:pt x="238182" y="237512"/>
                  <a:pt x="238182" y="269282"/>
                </a:cubicBezTo>
                <a:lnTo>
                  <a:pt x="238182" y="524785"/>
                </a:lnTo>
                <a:cubicBezTo>
                  <a:pt x="238182" y="556460"/>
                  <a:pt x="212248" y="582393"/>
                  <a:pt x="180574" y="582393"/>
                </a:cubicBezTo>
                <a:lnTo>
                  <a:pt x="84019" y="582393"/>
                </a:lnTo>
                <a:cubicBezTo>
                  <a:pt x="52344" y="582393"/>
                  <a:pt x="26411" y="556460"/>
                  <a:pt x="26411" y="524785"/>
                </a:cubicBezTo>
                <a:lnTo>
                  <a:pt x="26411" y="269378"/>
                </a:lnTo>
                <a:cubicBezTo>
                  <a:pt x="26411" y="237512"/>
                  <a:pt x="52248" y="211770"/>
                  <a:pt x="84019" y="211770"/>
                </a:cubicBezTo>
                <a:close/>
                <a:moveTo>
                  <a:pt x="348708" y="0"/>
                </a:moveTo>
                <a:lnTo>
                  <a:pt x="445359" y="0"/>
                </a:lnTo>
                <a:cubicBezTo>
                  <a:pt x="477129" y="0"/>
                  <a:pt x="502871" y="25741"/>
                  <a:pt x="502871" y="57607"/>
                </a:cubicBezTo>
                <a:lnTo>
                  <a:pt x="502871" y="524785"/>
                </a:lnTo>
                <a:cubicBezTo>
                  <a:pt x="502871" y="556460"/>
                  <a:pt x="476937" y="582393"/>
                  <a:pt x="445263" y="582393"/>
                </a:cubicBezTo>
                <a:lnTo>
                  <a:pt x="348708" y="582393"/>
                </a:lnTo>
                <a:cubicBezTo>
                  <a:pt x="317033" y="582393"/>
                  <a:pt x="291100" y="556460"/>
                  <a:pt x="291100" y="524785"/>
                </a:cubicBezTo>
                <a:lnTo>
                  <a:pt x="291100" y="57607"/>
                </a:lnTo>
                <a:cubicBezTo>
                  <a:pt x="291100" y="25741"/>
                  <a:pt x="316937" y="0"/>
                  <a:pt x="348708" y="0"/>
                </a:cubicBezTo>
                <a:close/>
              </a:path>
            </a:pathLst>
          </a:custGeom>
          <a:solidFill>
            <a:srgbClr val="FFFFFF"/>
          </a:solidFill>
          <a:ln w="38296"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41" name="iSHEJI-12">
            <a:extLst>
              <a:ext uri="{FF2B5EF4-FFF2-40B4-BE49-F238E27FC236}">
                <a16:creationId xmlns:a16="http://schemas.microsoft.com/office/drawing/2014/main" id="{2F0E46C0-F6F1-4A56-C3AA-273A1CA4DB25}"/>
              </a:ext>
            </a:extLst>
          </p:cNvPr>
          <p:cNvSpPr/>
          <p:nvPr/>
        </p:nvSpPr>
        <p:spPr>
          <a:xfrm>
            <a:off x="6568959" y="4832712"/>
            <a:ext cx="517812" cy="517808"/>
          </a:xfrm>
          <a:custGeom>
            <a:avLst/>
            <a:gdLst>
              <a:gd name="connsiteX0" fmla="*/ 438553 w 720000"/>
              <a:gd name="connsiteY0" fmla="*/ 189601 h 720000"/>
              <a:gd name="connsiteX1" fmla="*/ 503636 w 720000"/>
              <a:gd name="connsiteY1" fmla="*/ 216365 h 720000"/>
              <a:gd name="connsiteX2" fmla="*/ 503636 w 720000"/>
              <a:gd name="connsiteY2" fmla="*/ 346445 h 720000"/>
              <a:gd name="connsiteX3" fmla="*/ 362260 w 720000"/>
              <a:gd name="connsiteY3" fmla="*/ 487907 h 720000"/>
              <a:gd name="connsiteX4" fmla="*/ 191861 w 720000"/>
              <a:gd name="connsiteY4" fmla="*/ 528226 h 720000"/>
              <a:gd name="connsiteX5" fmla="*/ 232180 w 720000"/>
              <a:gd name="connsiteY5" fmla="*/ 357827 h 720000"/>
              <a:gd name="connsiteX6" fmla="*/ 373556 w 720000"/>
              <a:gd name="connsiteY6" fmla="*/ 216452 h 720000"/>
              <a:gd name="connsiteX7" fmla="*/ 438553 w 720000"/>
              <a:gd name="connsiteY7" fmla="*/ 189601 h 720000"/>
              <a:gd name="connsiteX8" fmla="*/ 438553 w 720000"/>
              <a:gd name="connsiteY8" fmla="*/ 141636 h 720000"/>
              <a:gd name="connsiteX9" fmla="*/ 339581 w 720000"/>
              <a:gd name="connsiteY9" fmla="*/ 182476 h 720000"/>
              <a:gd name="connsiteX10" fmla="*/ 198205 w 720000"/>
              <a:gd name="connsiteY10" fmla="*/ 323852 h 720000"/>
              <a:gd name="connsiteX11" fmla="*/ 141637 w 720000"/>
              <a:gd name="connsiteY11" fmla="*/ 578364 h 720000"/>
              <a:gd name="connsiteX12" fmla="*/ 396149 w 720000"/>
              <a:gd name="connsiteY12" fmla="*/ 521796 h 720000"/>
              <a:gd name="connsiteX13" fmla="*/ 537524 w 720000"/>
              <a:gd name="connsiteY13" fmla="*/ 380420 h 720000"/>
              <a:gd name="connsiteX14" fmla="*/ 537524 w 720000"/>
              <a:gd name="connsiteY14" fmla="*/ 182476 h 720000"/>
              <a:gd name="connsiteX15" fmla="*/ 438553 w 720000"/>
              <a:gd name="connsiteY15" fmla="*/ 141636 h 720000"/>
              <a:gd name="connsiteX16" fmla="*/ 120000 w 720000"/>
              <a:gd name="connsiteY16" fmla="*/ 0 h 720000"/>
              <a:gd name="connsiteX17" fmla="*/ 600000 w 720000"/>
              <a:gd name="connsiteY17" fmla="*/ 0 h 720000"/>
              <a:gd name="connsiteX18" fmla="*/ 720000 w 720000"/>
              <a:gd name="connsiteY18" fmla="*/ 120000 h 720000"/>
              <a:gd name="connsiteX19" fmla="*/ 720000 w 720000"/>
              <a:gd name="connsiteY19" fmla="*/ 600000 h 720000"/>
              <a:gd name="connsiteX20" fmla="*/ 600000 w 720000"/>
              <a:gd name="connsiteY20" fmla="*/ 720000 h 720000"/>
              <a:gd name="connsiteX21" fmla="*/ 120000 w 720000"/>
              <a:gd name="connsiteY21" fmla="*/ 720000 h 720000"/>
              <a:gd name="connsiteX22" fmla="*/ 0 w 720000"/>
              <a:gd name="connsiteY22" fmla="*/ 600000 h 720000"/>
              <a:gd name="connsiteX23" fmla="*/ 0 w 720000"/>
              <a:gd name="connsiteY23" fmla="*/ 120000 h 720000"/>
              <a:gd name="connsiteX24" fmla="*/ 120000 w 720000"/>
              <a:gd name="connsiteY24"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0000" h="720000">
                <a:moveTo>
                  <a:pt x="438553" y="189601"/>
                </a:moveTo>
                <a:cubicBezTo>
                  <a:pt x="463230" y="189601"/>
                  <a:pt x="486344" y="199073"/>
                  <a:pt x="503636" y="216365"/>
                </a:cubicBezTo>
                <a:cubicBezTo>
                  <a:pt x="539523" y="252252"/>
                  <a:pt x="539523" y="310557"/>
                  <a:pt x="503636" y="346445"/>
                </a:cubicBezTo>
                <a:lnTo>
                  <a:pt x="362260" y="487907"/>
                </a:lnTo>
                <a:cubicBezTo>
                  <a:pt x="342622" y="507545"/>
                  <a:pt x="266503" y="522665"/>
                  <a:pt x="191861" y="528226"/>
                </a:cubicBezTo>
                <a:cubicBezTo>
                  <a:pt x="197336" y="453584"/>
                  <a:pt x="212456" y="377465"/>
                  <a:pt x="232180" y="357827"/>
                </a:cubicBezTo>
                <a:lnTo>
                  <a:pt x="373556" y="216452"/>
                </a:lnTo>
                <a:cubicBezTo>
                  <a:pt x="390761" y="199073"/>
                  <a:pt x="413875" y="189601"/>
                  <a:pt x="438553" y="189601"/>
                </a:cubicBezTo>
                <a:close/>
                <a:moveTo>
                  <a:pt x="438553" y="141636"/>
                </a:moveTo>
                <a:cubicBezTo>
                  <a:pt x="402666" y="141636"/>
                  <a:pt x="366778" y="155278"/>
                  <a:pt x="339581" y="182476"/>
                </a:cubicBezTo>
                <a:lnTo>
                  <a:pt x="198205" y="323852"/>
                </a:lnTo>
                <a:cubicBezTo>
                  <a:pt x="143723" y="378335"/>
                  <a:pt x="141637" y="578364"/>
                  <a:pt x="141637" y="578364"/>
                </a:cubicBezTo>
                <a:cubicBezTo>
                  <a:pt x="141637" y="578364"/>
                  <a:pt x="341753" y="576278"/>
                  <a:pt x="396149" y="521796"/>
                </a:cubicBezTo>
                <a:lnTo>
                  <a:pt x="537524" y="380420"/>
                </a:lnTo>
                <a:cubicBezTo>
                  <a:pt x="592007" y="325938"/>
                  <a:pt x="592007" y="236872"/>
                  <a:pt x="537524" y="182476"/>
                </a:cubicBezTo>
                <a:cubicBezTo>
                  <a:pt x="510327" y="155191"/>
                  <a:pt x="474440" y="141636"/>
                  <a:pt x="438553" y="141636"/>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rgbClr val="FFFFFF"/>
          </a:solidFill>
          <a:ln w="38296"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42" name="iSHEJI-13">
            <a:extLst>
              <a:ext uri="{FF2B5EF4-FFF2-40B4-BE49-F238E27FC236}">
                <a16:creationId xmlns:a16="http://schemas.microsoft.com/office/drawing/2014/main" id="{028DD218-2B9F-3A93-F85B-0C30301F59C1}"/>
              </a:ext>
            </a:extLst>
          </p:cNvPr>
          <p:cNvSpPr/>
          <p:nvPr/>
        </p:nvSpPr>
        <p:spPr>
          <a:xfrm>
            <a:off x="9565270" y="4847593"/>
            <a:ext cx="517812" cy="488046"/>
          </a:xfrm>
          <a:custGeom>
            <a:avLst/>
            <a:gdLst>
              <a:gd name="connsiteX0" fmla="*/ 565749 w 763907"/>
              <a:gd name="connsiteY0" fmla="*/ 529546 h 720000"/>
              <a:gd name="connsiteX1" fmla="*/ 585849 w 763907"/>
              <a:gd name="connsiteY1" fmla="*/ 537865 h 720000"/>
              <a:gd name="connsiteX2" fmla="*/ 698960 w 763907"/>
              <a:gd name="connsiteY2" fmla="*/ 650977 h 720000"/>
              <a:gd name="connsiteX3" fmla="*/ 698960 w 763907"/>
              <a:gd name="connsiteY3" fmla="*/ 691178 h 720000"/>
              <a:gd name="connsiteX4" fmla="*/ 678860 w 763907"/>
              <a:gd name="connsiteY4" fmla="*/ 699521 h 720000"/>
              <a:gd name="connsiteX5" fmla="*/ 658760 w 763907"/>
              <a:gd name="connsiteY5" fmla="*/ 691178 h 720000"/>
              <a:gd name="connsiteX6" fmla="*/ 545648 w 763907"/>
              <a:gd name="connsiteY6" fmla="*/ 578066 h 720000"/>
              <a:gd name="connsiteX7" fmla="*/ 545648 w 763907"/>
              <a:gd name="connsiteY7" fmla="*/ 537865 h 720000"/>
              <a:gd name="connsiteX8" fmla="*/ 565749 w 763907"/>
              <a:gd name="connsiteY8" fmla="*/ 529546 h 720000"/>
              <a:gd name="connsiteX9" fmla="*/ 565749 w 763907"/>
              <a:gd name="connsiteY9" fmla="*/ 359807 h 720000"/>
              <a:gd name="connsiteX10" fmla="*/ 735464 w 763907"/>
              <a:gd name="connsiteY10" fmla="*/ 359807 h 720000"/>
              <a:gd name="connsiteX11" fmla="*/ 763907 w 763907"/>
              <a:gd name="connsiteY11" fmla="*/ 388251 h 720000"/>
              <a:gd name="connsiteX12" fmla="*/ 735464 w 763907"/>
              <a:gd name="connsiteY12" fmla="*/ 416695 h 720000"/>
              <a:gd name="connsiteX13" fmla="*/ 565749 w 763907"/>
              <a:gd name="connsiteY13" fmla="*/ 416695 h 720000"/>
              <a:gd name="connsiteX14" fmla="*/ 537305 w 763907"/>
              <a:gd name="connsiteY14" fmla="*/ 388251 h 720000"/>
              <a:gd name="connsiteX15" fmla="*/ 565749 w 763907"/>
              <a:gd name="connsiteY15" fmla="*/ 359807 h 720000"/>
              <a:gd name="connsiteX16" fmla="*/ 678860 w 763907"/>
              <a:gd name="connsiteY16" fmla="*/ 77005 h 720000"/>
              <a:gd name="connsiteX17" fmla="*/ 698960 w 763907"/>
              <a:gd name="connsiteY17" fmla="*/ 85325 h 720000"/>
              <a:gd name="connsiteX18" fmla="*/ 698960 w 763907"/>
              <a:gd name="connsiteY18" fmla="*/ 125525 h 720000"/>
              <a:gd name="connsiteX19" fmla="*/ 585849 w 763907"/>
              <a:gd name="connsiteY19" fmla="*/ 238636 h 720000"/>
              <a:gd name="connsiteX20" fmla="*/ 565749 w 763907"/>
              <a:gd name="connsiteY20" fmla="*/ 246980 h 720000"/>
              <a:gd name="connsiteX21" fmla="*/ 545648 w 763907"/>
              <a:gd name="connsiteY21" fmla="*/ 238636 h 720000"/>
              <a:gd name="connsiteX22" fmla="*/ 545648 w 763907"/>
              <a:gd name="connsiteY22" fmla="*/ 198436 h 720000"/>
              <a:gd name="connsiteX23" fmla="*/ 658760 w 763907"/>
              <a:gd name="connsiteY23" fmla="*/ 85325 h 720000"/>
              <a:gd name="connsiteX24" fmla="*/ 678860 w 763907"/>
              <a:gd name="connsiteY24" fmla="*/ 77005 h 720000"/>
              <a:gd name="connsiteX25" fmla="*/ 362802 w 763907"/>
              <a:gd name="connsiteY25" fmla="*/ 5 h 720000"/>
              <a:gd name="connsiteX26" fmla="*/ 422012 w 763907"/>
              <a:gd name="connsiteY26" fmla="*/ 16490 h 720000"/>
              <a:gd name="connsiteX27" fmla="*/ 481080 w 763907"/>
              <a:gd name="connsiteY27" fmla="*/ 119457 h 720000"/>
              <a:gd name="connsiteX28" fmla="*/ 481080 w 763907"/>
              <a:gd name="connsiteY28" fmla="*/ 600631 h 720000"/>
              <a:gd name="connsiteX29" fmla="*/ 422012 w 763907"/>
              <a:gd name="connsiteY29" fmla="*/ 703598 h 720000"/>
              <a:gd name="connsiteX30" fmla="*/ 361806 w 763907"/>
              <a:gd name="connsiteY30" fmla="*/ 720000 h 720000"/>
              <a:gd name="connsiteX31" fmla="*/ 303306 w 763907"/>
              <a:gd name="connsiteY31" fmla="*/ 704546 h 720000"/>
              <a:gd name="connsiteX32" fmla="*/ 60870 w 763907"/>
              <a:gd name="connsiteY32" fmla="*/ 568300 h 720000"/>
              <a:gd name="connsiteX33" fmla="*/ 0 w 763907"/>
              <a:gd name="connsiteY33" fmla="*/ 464291 h 720000"/>
              <a:gd name="connsiteX34" fmla="*/ 0 w 763907"/>
              <a:gd name="connsiteY34" fmla="*/ 255702 h 720000"/>
              <a:gd name="connsiteX35" fmla="*/ 60870 w 763907"/>
              <a:gd name="connsiteY35" fmla="*/ 151693 h 720000"/>
              <a:gd name="connsiteX36" fmla="*/ 303306 w 763907"/>
              <a:gd name="connsiteY36" fmla="*/ 15447 h 720000"/>
              <a:gd name="connsiteX37" fmla="*/ 362802 w 763907"/>
              <a:gd name="connsiteY37" fmla="*/ 5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63907" h="720000">
                <a:moveTo>
                  <a:pt x="565749" y="529546"/>
                </a:moveTo>
                <a:cubicBezTo>
                  <a:pt x="573025" y="529546"/>
                  <a:pt x="580302" y="532319"/>
                  <a:pt x="585849" y="537865"/>
                </a:cubicBezTo>
                <a:lnTo>
                  <a:pt x="698960" y="650977"/>
                </a:lnTo>
                <a:cubicBezTo>
                  <a:pt x="710054" y="662070"/>
                  <a:pt x="710054" y="680084"/>
                  <a:pt x="698960" y="691178"/>
                </a:cubicBezTo>
                <a:cubicBezTo>
                  <a:pt x="693461" y="696677"/>
                  <a:pt x="686161" y="699521"/>
                  <a:pt x="678860" y="699521"/>
                </a:cubicBezTo>
                <a:cubicBezTo>
                  <a:pt x="671560" y="699521"/>
                  <a:pt x="664259" y="696771"/>
                  <a:pt x="658760" y="691178"/>
                </a:cubicBezTo>
                <a:lnTo>
                  <a:pt x="545648" y="578066"/>
                </a:lnTo>
                <a:cubicBezTo>
                  <a:pt x="534555" y="566973"/>
                  <a:pt x="534555" y="548959"/>
                  <a:pt x="545648" y="537865"/>
                </a:cubicBezTo>
                <a:cubicBezTo>
                  <a:pt x="551195" y="532319"/>
                  <a:pt x="558471" y="529546"/>
                  <a:pt x="565749" y="529546"/>
                </a:cubicBezTo>
                <a:close/>
                <a:moveTo>
                  <a:pt x="565749" y="359807"/>
                </a:moveTo>
                <a:lnTo>
                  <a:pt x="735464" y="359807"/>
                </a:lnTo>
                <a:cubicBezTo>
                  <a:pt x="751202" y="359807"/>
                  <a:pt x="763907" y="372512"/>
                  <a:pt x="763907" y="388251"/>
                </a:cubicBezTo>
                <a:cubicBezTo>
                  <a:pt x="763907" y="403990"/>
                  <a:pt x="751107" y="416695"/>
                  <a:pt x="735464" y="416695"/>
                </a:cubicBezTo>
                <a:lnTo>
                  <a:pt x="565749" y="416695"/>
                </a:lnTo>
                <a:cubicBezTo>
                  <a:pt x="550010" y="416695"/>
                  <a:pt x="537305" y="403990"/>
                  <a:pt x="537305" y="388251"/>
                </a:cubicBezTo>
                <a:cubicBezTo>
                  <a:pt x="537305" y="372512"/>
                  <a:pt x="550010" y="359807"/>
                  <a:pt x="565749" y="359807"/>
                </a:cubicBezTo>
                <a:close/>
                <a:moveTo>
                  <a:pt x="678860" y="77005"/>
                </a:moveTo>
                <a:cubicBezTo>
                  <a:pt x="686137" y="77005"/>
                  <a:pt x="693414" y="79778"/>
                  <a:pt x="698960" y="85325"/>
                </a:cubicBezTo>
                <a:cubicBezTo>
                  <a:pt x="710054" y="96418"/>
                  <a:pt x="710054" y="114432"/>
                  <a:pt x="698960" y="125525"/>
                </a:cubicBezTo>
                <a:lnTo>
                  <a:pt x="585849" y="238636"/>
                </a:lnTo>
                <a:cubicBezTo>
                  <a:pt x="580350" y="244231"/>
                  <a:pt x="573049" y="246980"/>
                  <a:pt x="565749" y="246980"/>
                </a:cubicBezTo>
                <a:cubicBezTo>
                  <a:pt x="558448" y="246980"/>
                  <a:pt x="551147" y="244231"/>
                  <a:pt x="545648" y="238636"/>
                </a:cubicBezTo>
                <a:cubicBezTo>
                  <a:pt x="534555" y="227543"/>
                  <a:pt x="534555" y="209529"/>
                  <a:pt x="545648" y="198436"/>
                </a:cubicBezTo>
                <a:lnTo>
                  <a:pt x="658760" y="85325"/>
                </a:lnTo>
                <a:cubicBezTo>
                  <a:pt x="664306" y="79778"/>
                  <a:pt x="671583" y="77005"/>
                  <a:pt x="678860" y="77005"/>
                </a:cubicBezTo>
                <a:close/>
                <a:moveTo>
                  <a:pt x="362802" y="5"/>
                </a:moveTo>
                <a:cubicBezTo>
                  <a:pt x="383186" y="183"/>
                  <a:pt x="403524" y="5682"/>
                  <a:pt x="422012" y="16490"/>
                </a:cubicBezTo>
                <a:cubicBezTo>
                  <a:pt x="458989" y="38108"/>
                  <a:pt x="481080" y="76601"/>
                  <a:pt x="481080" y="119457"/>
                </a:cubicBezTo>
                <a:lnTo>
                  <a:pt x="481080" y="600631"/>
                </a:lnTo>
                <a:cubicBezTo>
                  <a:pt x="481080" y="643486"/>
                  <a:pt x="458989" y="681980"/>
                  <a:pt x="422012" y="703598"/>
                </a:cubicBezTo>
                <a:cubicBezTo>
                  <a:pt x="403240" y="714501"/>
                  <a:pt x="382475" y="720000"/>
                  <a:pt x="361806" y="720000"/>
                </a:cubicBezTo>
                <a:cubicBezTo>
                  <a:pt x="341706" y="720000"/>
                  <a:pt x="321700" y="714881"/>
                  <a:pt x="303306" y="704546"/>
                </a:cubicBezTo>
                <a:lnTo>
                  <a:pt x="60870" y="568300"/>
                </a:lnTo>
                <a:cubicBezTo>
                  <a:pt x="23324" y="547157"/>
                  <a:pt x="0" y="507336"/>
                  <a:pt x="0" y="464291"/>
                </a:cubicBezTo>
                <a:lnTo>
                  <a:pt x="0" y="255702"/>
                </a:lnTo>
                <a:cubicBezTo>
                  <a:pt x="0" y="212657"/>
                  <a:pt x="23324" y="172742"/>
                  <a:pt x="60870" y="151693"/>
                </a:cubicBezTo>
                <a:lnTo>
                  <a:pt x="303306" y="15447"/>
                </a:lnTo>
                <a:cubicBezTo>
                  <a:pt x="321984" y="4970"/>
                  <a:pt x="342417" y="-173"/>
                  <a:pt x="362802" y="5"/>
                </a:cubicBezTo>
                <a:close/>
              </a:path>
            </a:pathLst>
          </a:custGeom>
          <a:solidFill>
            <a:srgbClr val="FFFFFF"/>
          </a:solidFill>
          <a:ln w="38296"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44" name="iSHEJI-14">
            <a:extLst>
              <a:ext uri="{FF2B5EF4-FFF2-40B4-BE49-F238E27FC236}">
                <a16:creationId xmlns:a16="http://schemas.microsoft.com/office/drawing/2014/main" id="{DEBD36D4-F619-F616-FA6D-6A9FED1530C0}"/>
              </a:ext>
            </a:extLst>
          </p:cNvPr>
          <p:cNvSpPr txBox="1"/>
          <p:nvPr/>
        </p:nvSpPr>
        <p:spPr>
          <a:xfrm>
            <a:off x="5750859" y="3059668"/>
            <a:ext cx="2154012" cy="276999"/>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i="0" u="none" strike="noStrike" kern="1200" cap="none" spc="0" normalizeH="0" baseline="0" noProof="0" dirty="0">
                <a:ln>
                  <a:noFill/>
                </a:ln>
                <a:solidFill>
                  <a:schemeClr val="bg1"/>
                </a:solidFill>
                <a:effectLst/>
                <a:uLnTx/>
                <a:uFillTx/>
                <a:latin typeface="阿里巴巴普惠体 2.0 35 Thin" panose="00020600040101010101" pitchFamily="18" charset="-122"/>
                <a:ea typeface="阿里巴巴普惠体 2.0 35 Thin" panose="00020600040101010101" pitchFamily="18" charset="-122"/>
                <a:cs typeface="阿里巴巴普惠体 2.0 35 Thin" panose="00020600040101010101" pitchFamily="18" charset="-122"/>
              </a:rPr>
              <a:t>内容智能流转</a:t>
            </a:r>
          </a:p>
        </p:txBody>
      </p:sp>
      <p:sp>
        <p:nvSpPr>
          <p:cNvPr id="45" name="iSHEJI-15">
            <a:extLst>
              <a:ext uri="{FF2B5EF4-FFF2-40B4-BE49-F238E27FC236}">
                <a16:creationId xmlns:a16="http://schemas.microsoft.com/office/drawing/2014/main" id="{4B3E6CDC-6C95-B600-D307-894567894DC3}"/>
              </a:ext>
            </a:extLst>
          </p:cNvPr>
          <p:cNvSpPr txBox="1"/>
          <p:nvPr/>
        </p:nvSpPr>
        <p:spPr>
          <a:xfrm>
            <a:off x="5750859" y="5451996"/>
            <a:ext cx="2154012" cy="276999"/>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i="0" u="none" strike="noStrike" kern="1200" cap="none" spc="0" normalizeH="0" baseline="0" noProof="0" dirty="0">
                <a:ln>
                  <a:noFill/>
                </a:ln>
                <a:solidFill>
                  <a:schemeClr val="bg1"/>
                </a:solidFill>
                <a:effectLst/>
                <a:uLnTx/>
                <a:uFillTx/>
                <a:latin typeface="阿里巴巴普惠体 2.0 35 Thin" panose="00020600040101010101" pitchFamily="18" charset="-122"/>
                <a:ea typeface="阿里巴巴普惠体 2.0 35 Thin" panose="00020600040101010101" pitchFamily="18" charset="-122"/>
                <a:cs typeface="阿里巴巴普惠体 2.0 35 Thin" panose="00020600040101010101" pitchFamily="18" charset="-122"/>
              </a:rPr>
              <a:t>数字资产管理</a:t>
            </a:r>
          </a:p>
        </p:txBody>
      </p:sp>
      <p:sp>
        <p:nvSpPr>
          <p:cNvPr id="46" name="iSHEJI-16">
            <a:extLst>
              <a:ext uri="{FF2B5EF4-FFF2-40B4-BE49-F238E27FC236}">
                <a16:creationId xmlns:a16="http://schemas.microsoft.com/office/drawing/2014/main" id="{44A8F8B6-3332-32DF-3639-BE0B9018C0F5}"/>
              </a:ext>
            </a:extLst>
          </p:cNvPr>
          <p:cNvSpPr txBox="1"/>
          <p:nvPr/>
        </p:nvSpPr>
        <p:spPr>
          <a:xfrm>
            <a:off x="8630687" y="5451996"/>
            <a:ext cx="2154012" cy="276999"/>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i="0" u="none" strike="noStrike" kern="1200" cap="none" spc="0" normalizeH="0" baseline="0" noProof="0" dirty="0">
                <a:ln>
                  <a:noFill/>
                </a:ln>
                <a:solidFill>
                  <a:schemeClr val="bg1"/>
                </a:solidFill>
                <a:effectLst/>
                <a:uLnTx/>
                <a:uFillTx/>
                <a:latin typeface="阿里巴巴普惠体 2.0 35 Thin" panose="00020600040101010101" pitchFamily="18" charset="-122"/>
                <a:ea typeface="阿里巴巴普惠体 2.0 35 Thin" panose="00020600040101010101" pitchFamily="18" charset="-122"/>
                <a:cs typeface="阿里巴巴普惠体 2.0 35 Thin" panose="00020600040101010101" pitchFamily="18" charset="-122"/>
              </a:rPr>
              <a:t>全员营销获客</a:t>
            </a:r>
          </a:p>
        </p:txBody>
      </p:sp>
      <p:pic>
        <p:nvPicPr>
          <p:cNvPr id="1026" name="Picture 2" descr="User Datagram Protocol">
            <a:extLst>
              <a:ext uri="{FF2B5EF4-FFF2-40B4-BE49-F238E27FC236}">
                <a16:creationId xmlns:a16="http://schemas.microsoft.com/office/drawing/2014/main" id="{1FE02531-CC1D-E08C-D74D-9C2BB3366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132" y="2540833"/>
            <a:ext cx="8302868" cy="308060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B0BF7D1-822C-6356-D6BA-2CCB56DAC1F4}"/>
              </a:ext>
            </a:extLst>
          </p:cNvPr>
          <p:cNvSpPr txBox="1"/>
          <p:nvPr/>
        </p:nvSpPr>
        <p:spPr>
          <a:xfrm>
            <a:off x="465564" y="5722911"/>
            <a:ext cx="9242129" cy="707886"/>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So </a:t>
            </a:r>
            <a:r>
              <a:rPr lang="en-US" altLang="zh-CN" sz="2000" i="1" dirty="0">
                <a:latin typeface="Arial" panose="020B0604020202020204" pitchFamily="34" charset="0"/>
                <a:cs typeface="Arial" panose="020B0604020202020204" pitchFamily="34" charset="0"/>
              </a:rPr>
              <a:t>it’s implementation is relatively simple</a:t>
            </a:r>
          </a:p>
          <a:p>
            <a:r>
              <a:rPr lang="en-US" altLang="zh-CN" sz="2000" i="1" dirty="0">
                <a:latin typeface="Arial" panose="020B0604020202020204" pitchFamily="34" charset="0"/>
                <a:cs typeface="Arial" panose="020B0604020202020204" pitchFamily="34" charset="0"/>
              </a:rPr>
              <a:t>The basic principle includes data package encapsulation and </a:t>
            </a:r>
            <a:r>
              <a:rPr lang="en-US" altLang="zh-CN" sz="2000" i="1" dirty="0" err="1">
                <a:latin typeface="Arial" panose="020B0604020202020204" pitchFamily="34" charset="0"/>
                <a:cs typeface="Arial" panose="020B0604020202020204" pitchFamily="34" charset="0"/>
              </a:rPr>
              <a:t>unencapsulation</a:t>
            </a:r>
            <a:endParaRPr lang="en-US" altLang="zh-CN"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329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HEJI-1">
            <a:extLst>
              <a:ext uri="{FF2B5EF4-FFF2-40B4-BE49-F238E27FC236}">
                <a16:creationId xmlns:a16="http://schemas.microsoft.com/office/drawing/2014/main" id="{0C6DADF7-5E60-1B77-07A1-431B4A6D1566}"/>
              </a:ext>
            </a:extLst>
          </p:cNvPr>
          <p:cNvSpPr/>
          <p:nvPr/>
        </p:nvSpPr>
        <p:spPr>
          <a:xfrm>
            <a:off x="0" y="277496"/>
            <a:ext cx="383122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3" name="iSHEJI-3">
            <a:extLst>
              <a:ext uri="{FF2B5EF4-FFF2-40B4-BE49-F238E27FC236}">
                <a16:creationId xmlns:a16="http://schemas.microsoft.com/office/drawing/2014/main" id="{6E59CCF6-D118-082C-36C6-F387FAEDFD94}"/>
              </a:ext>
            </a:extLst>
          </p:cNvPr>
          <p:cNvSpPr txBox="1"/>
          <p:nvPr/>
        </p:nvSpPr>
        <p:spPr>
          <a:xfrm>
            <a:off x="569319" y="475454"/>
            <a:ext cx="3023999"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Implementation</a:t>
            </a:r>
            <a:endPar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pic>
        <p:nvPicPr>
          <p:cNvPr id="7" name="图片 6">
            <a:extLst>
              <a:ext uri="{FF2B5EF4-FFF2-40B4-BE49-F238E27FC236}">
                <a16:creationId xmlns:a16="http://schemas.microsoft.com/office/drawing/2014/main" id="{30E06A56-EDB9-BC9B-8BC0-486174FA8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9815" y="1356653"/>
            <a:ext cx="4371975" cy="4838700"/>
          </a:xfrm>
          <a:prstGeom prst="rect">
            <a:avLst/>
          </a:prstGeom>
        </p:spPr>
      </p:pic>
      <p:sp>
        <p:nvSpPr>
          <p:cNvPr id="9" name="文本框 8">
            <a:extLst>
              <a:ext uri="{FF2B5EF4-FFF2-40B4-BE49-F238E27FC236}">
                <a16:creationId xmlns:a16="http://schemas.microsoft.com/office/drawing/2014/main" id="{D8E396B0-AB7D-8639-0254-58891AF68D61}"/>
              </a:ext>
            </a:extLst>
          </p:cNvPr>
          <p:cNvSpPr txBox="1"/>
          <p:nvPr/>
        </p:nvSpPr>
        <p:spPr>
          <a:xfrm>
            <a:off x="295422" y="1451708"/>
            <a:ext cx="6335150" cy="400110"/>
          </a:xfrm>
          <a:prstGeom prst="rect">
            <a:avLst/>
          </a:prstGeom>
          <a:noFill/>
        </p:spPr>
        <p:txBody>
          <a:bodyPr wrap="square">
            <a:spAutoFit/>
          </a:bodyPr>
          <a:lstStyle/>
          <a:p>
            <a:r>
              <a:rPr lang="en-US" altLang="zh-CN" sz="2000" i="1" dirty="0">
                <a:latin typeface="Arial" panose="020B0604020202020204" pitchFamily="34" charset="0"/>
                <a:cs typeface="Arial" panose="020B0604020202020204" pitchFamily="34" charset="0"/>
              </a:rPr>
              <a:t>There are generally three parts for the implementation: </a:t>
            </a:r>
          </a:p>
        </p:txBody>
      </p:sp>
      <p:sp>
        <p:nvSpPr>
          <p:cNvPr id="11" name="文本框 10">
            <a:extLst>
              <a:ext uri="{FF2B5EF4-FFF2-40B4-BE49-F238E27FC236}">
                <a16:creationId xmlns:a16="http://schemas.microsoft.com/office/drawing/2014/main" id="{8D5268A4-DD6E-1937-7EA2-45D0DA372B14}"/>
              </a:ext>
            </a:extLst>
          </p:cNvPr>
          <p:cNvSpPr txBox="1"/>
          <p:nvPr/>
        </p:nvSpPr>
        <p:spPr>
          <a:xfrm>
            <a:off x="347002" y="2260208"/>
            <a:ext cx="4863832" cy="1908215"/>
          </a:xfrm>
          <a:prstGeom prst="rect">
            <a:avLst/>
          </a:prstGeom>
          <a:noFill/>
        </p:spPr>
        <p:txBody>
          <a:bodyPr wrap="none" rtlCol="0">
            <a:spAutoFit/>
          </a:bodyPr>
          <a:lstStyle/>
          <a:p>
            <a:r>
              <a:rPr lang="en-US" altLang="zh-CN" sz="2000" i="1" dirty="0">
                <a:latin typeface="Arial" panose="020B0604020202020204" pitchFamily="34" charset="0"/>
                <a:cs typeface="Arial" panose="020B0604020202020204" pitchFamily="34" charset="0"/>
              </a:rPr>
              <a:t>1. Create a UDP socket;</a:t>
            </a:r>
          </a:p>
          <a:p>
            <a:pPr marL="457200" indent="-457200">
              <a:buAutoNum type="arabicPeriod"/>
            </a:pPr>
            <a:endParaRPr lang="en-US" altLang="zh-CN" sz="2000" i="1" dirty="0">
              <a:latin typeface="Arial" panose="020B0604020202020204" pitchFamily="34" charset="0"/>
              <a:cs typeface="Arial" panose="020B0604020202020204" pitchFamily="34" charset="0"/>
            </a:endParaRPr>
          </a:p>
          <a:p>
            <a:r>
              <a:rPr lang="en-US" altLang="zh-CN" sz="2000" i="1" dirty="0">
                <a:latin typeface="Arial" panose="020B0604020202020204" pitchFamily="34" charset="0"/>
                <a:cs typeface="Arial" panose="020B0604020202020204" pitchFamily="34" charset="0"/>
              </a:rPr>
              <a:t>2. SEND data (UDP send process) </a:t>
            </a:r>
          </a:p>
          <a:p>
            <a:endParaRPr lang="en-US" altLang="zh-CN" sz="2000" i="1" dirty="0">
              <a:latin typeface="Arial" panose="020B0604020202020204" pitchFamily="34" charset="0"/>
              <a:cs typeface="Arial" panose="020B0604020202020204" pitchFamily="34" charset="0"/>
            </a:endParaRPr>
          </a:p>
          <a:p>
            <a:r>
              <a:rPr lang="en-US" altLang="zh-CN" sz="2000" i="1" dirty="0">
                <a:latin typeface="Arial" panose="020B0604020202020204" pitchFamily="34" charset="0"/>
                <a:cs typeface="Arial" panose="020B0604020202020204" pitchFamily="34" charset="0"/>
              </a:rPr>
              <a:t>3. Receive data (UDP's receive process) </a:t>
            </a:r>
            <a:endParaRPr lang="zh-CN" altLang="en-US" sz="2000" i="1" dirty="0">
              <a:latin typeface="Arial" panose="020B0604020202020204" pitchFamily="34" charset="0"/>
              <a:cs typeface="Arial" panose="020B0604020202020204" pitchFamily="34" charset="0"/>
            </a:endParaRPr>
          </a:p>
          <a:p>
            <a:endParaRPr lang="zh-CN" altLang="en-US" dirty="0"/>
          </a:p>
        </p:txBody>
      </p:sp>
    </p:spTree>
    <p:extLst>
      <p:ext uri="{BB962C8B-B14F-4D97-AF65-F5344CB8AC3E}">
        <p14:creationId xmlns:p14="http://schemas.microsoft.com/office/powerpoint/2010/main" val="221173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HEJI-1">
            <a:extLst>
              <a:ext uri="{FF2B5EF4-FFF2-40B4-BE49-F238E27FC236}">
                <a16:creationId xmlns:a16="http://schemas.microsoft.com/office/drawing/2014/main" id="{0C6DADF7-5E60-1B77-07A1-431B4A6D1566}"/>
              </a:ext>
            </a:extLst>
          </p:cNvPr>
          <p:cNvSpPr/>
          <p:nvPr/>
        </p:nvSpPr>
        <p:spPr>
          <a:xfrm>
            <a:off x="106409" y="196464"/>
            <a:ext cx="383122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3" name="iSHEJI-3">
            <a:extLst>
              <a:ext uri="{FF2B5EF4-FFF2-40B4-BE49-F238E27FC236}">
                <a16:creationId xmlns:a16="http://schemas.microsoft.com/office/drawing/2014/main" id="{3C0E2DAA-1848-0774-8DE0-80852D1308A1}"/>
              </a:ext>
            </a:extLst>
          </p:cNvPr>
          <p:cNvSpPr txBox="1"/>
          <p:nvPr/>
        </p:nvSpPr>
        <p:spPr>
          <a:xfrm>
            <a:off x="541183" y="432432"/>
            <a:ext cx="2764725"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Implementation</a:t>
            </a:r>
            <a:endPar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sp>
        <p:nvSpPr>
          <p:cNvPr id="5" name="文本框 4">
            <a:extLst>
              <a:ext uri="{FF2B5EF4-FFF2-40B4-BE49-F238E27FC236}">
                <a16:creationId xmlns:a16="http://schemas.microsoft.com/office/drawing/2014/main" id="{F2653697-4F5B-61BD-7E9D-7661017036C1}"/>
              </a:ext>
            </a:extLst>
          </p:cNvPr>
          <p:cNvSpPr txBox="1"/>
          <p:nvPr/>
        </p:nvSpPr>
        <p:spPr>
          <a:xfrm>
            <a:off x="309490" y="1276210"/>
            <a:ext cx="4356296" cy="400110"/>
          </a:xfrm>
          <a:prstGeom prst="rect">
            <a:avLst/>
          </a:prstGeom>
          <a:noFill/>
        </p:spPr>
        <p:txBody>
          <a:bodyPr wrap="square" rtlCol="0">
            <a:spAutoFit/>
          </a:bodyPr>
          <a:lstStyle/>
          <a:p>
            <a:pPr algn="l"/>
            <a:r>
              <a:rPr lang="en-US" altLang="zh-CN" sz="2000" b="0" i="1" dirty="0">
                <a:solidFill>
                  <a:srgbClr val="333333"/>
                </a:solidFill>
                <a:effectLst/>
                <a:latin typeface="Arial" panose="020B0604020202020204" pitchFamily="34" charset="0"/>
                <a:ea typeface="Microsoft YaHei" panose="020B0503020204020204" pitchFamily="34" charset="-122"/>
                <a:cs typeface="Arial" panose="020B0604020202020204" pitchFamily="34" charset="0"/>
              </a:rPr>
              <a:t>1.Create a UDP Socket</a:t>
            </a:r>
          </a:p>
        </p:txBody>
      </p:sp>
      <p:sp>
        <p:nvSpPr>
          <p:cNvPr id="7" name="文本框 6">
            <a:extLst>
              <a:ext uri="{FF2B5EF4-FFF2-40B4-BE49-F238E27FC236}">
                <a16:creationId xmlns:a16="http://schemas.microsoft.com/office/drawing/2014/main" id="{C48FD94F-DD1A-1072-267A-0ECA70F9B532}"/>
              </a:ext>
            </a:extLst>
          </p:cNvPr>
          <p:cNvSpPr txBox="1"/>
          <p:nvPr/>
        </p:nvSpPr>
        <p:spPr>
          <a:xfrm>
            <a:off x="445478" y="1811236"/>
            <a:ext cx="3413759" cy="2031325"/>
          </a:xfrm>
          <a:prstGeom prst="rect">
            <a:avLst/>
          </a:prstGeom>
          <a:noFill/>
        </p:spPr>
        <p:txBody>
          <a:bodyPr wrap="square" rtlCol="0">
            <a:spAutoFit/>
          </a:bodyPr>
          <a:lstStyle/>
          <a:p>
            <a:r>
              <a:rPr lang="en-US" altLang="zh-CN" b="0" i="1" dirty="0">
                <a:solidFill>
                  <a:srgbClr val="333333"/>
                </a:solidFill>
                <a:effectLst/>
                <a:latin typeface="Arial" panose="020B0604020202020204" pitchFamily="34" charset="0"/>
                <a:ea typeface="Microsoft YaHei" panose="020B0503020204020204" pitchFamily="34" charset="-122"/>
                <a:cs typeface="Arial" panose="020B0604020202020204" pitchFamily="34" charset="0"/>
              </a:rPr>
              <a:t>UDP Communication begins with the creation of a Socket. Sockets are communication endpoints that allow applications to send and receive data over a network.</a:t>
            </a:r>
          </a:p>
          <a:p>
            <a:endParaRPr lang="zh-CN" altLang="en-US" dirty="0"/>
          </a:p>
        </p:txBody>
      </p:sp>
      <p:sp>
        <p:nvSpPr>
          <p:cNvPr id="8" name="文本框 7">
            <a:extLst>
              <a:ext uri="{FF2B5EF4-FFF2-40B4-BE49-F238E27FC236}">
                <a16:creationId xmlns:a16="http://schemas.microsoft.com/office/drawing/2014/main" id="{64F508AC-CAA2-99B4-9B51-E142A160761E}"/>
              </a:ext>
            </a:extLst>
          </p:cNvPr>
          <p:cNvSpPr txBox="1"/>
          <p:nvPr/>
        </p:nvSpPr>
        <p:spPr>
          <a:xfrm>
            <a:off x="4703299" y="1245829"/>
            <a:ext cx="4237057" cy="400110"/>
          </a:xfrm>
          <a:prstGeom prst="rect">
            <a:avLst/>
          </a:prstGeom>
          <a:noFill/>
        </p:spPr>
        <p:txBody>
          <a:bodyPr wrap="none" rtlCol="0">
            <a:spAutoFit/>
          </a:bodyPr>
          <a:lstStyle/>
          <a:p>
            <a:r>
              <a:rPr lang="en-US" altLang="zh-CN" sz="2000" i="1" dirty="0">
                <a:solidFill>
                  <a:srgbClr val="333333"/>
                </a:solidFill>
                <a:latin typeface="Arial" panose="020B0604020202020204" pitchFamily="34" charset="0"/>
                <a:ea typeface="Microsoft YaHei" panose="020B0503020204020204" pitchFamily="34" charset="-122"/>
                <a:cs typeface="Arial" panose="020B0604020202020204" pitchFamily="34" charset="0"/>
              </a:rPr>
              <a:t>2</a:t>
            </a:r>
            <a:r>
              <a:rPr lang="en-US" altLang="zh-CN" sz="2000" b="0" i="1" dirty="0">
                <a:solidFill>
                  <a:srgbClr val="333333"/>
                </a:solidFill>
                <a:effectLst/>
                <a:latin typeface="Arial" panose="020B0604020202020204" pitchFamily="34" charset="0"/>
                <a:ea typeface="Microsoft YaHei" panose="020B0503020204020204" pitchFamily="34" charset="-122"/>
                <a:cs typeface="Arial" panose="020B0604020202020204" pitchFamily="34" charset="0"/>
              </a:rPr>
              <a:t>. Send Data (UDP's send process)</a:t>
            </a:r>
            <a:endParaRPr lang="zh-CN" altLang="en-US" sz="2000" i="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68098664-F59F-D726-E9F9-FA3B7EB436FF}"/>
              </a:ext>
            </a:extLst>
          </p:cNvPr>
          <p:cNvSpPr txBox="1"/>
          <p:nvPr/>
        </p:nvSpPr>
        <p:spPr>
          <a:xfrm>
            <a:off x="4754880" y="1842666"/>
            <a:ext cx="5702106" cy="1200329"/>
          </a:xfrm>
          <a:prstGeom prst="rect">
            <a:avLst/>
          </a:prstGeom>
          <a:noFill/>
        </p:spPr>
        <p:txBody>
          <a:bodyPr wrap="square" rtlCol="0">
            <a:spAutoFit/>
          </a:bodyPr>
          <a:lstStyle/>
          <a:p>
            <a:r>
              <a:rPr lang="en-US" altLang="zh-CN" i="1" dirty="0">
                <a:latin typeface="Arial" panose="020B0604020202020204" pitchFamily="34" charset="0"/>
                <a:cs typeface="Arial" panose="020B0604020202020204" pitchFamily="34" charset="0"/>
              </a:rPr>
              <a:t>Sending data involves building a datagram segment, specifying a destination address and port,</a:t>
            </a:r>
          </a:p>
          <a:p>
            <a:r>
              <a:rPr lang="en-US" altLang="zh-CN" i="1" dirty="0">
                <a:latin typeface="Arial" panose="020B0604020202020204" pitchFamily="34" charset="0"/>
                <a:cs typeface="Arial" panose="020B0604020202020204" pitchFamily="34" charset="0"/>
              </a:rPr>
              <a:t> and sending a datagram segment to a destination using the SENDTO () function</a:t>
            </a:r>
            <a:endParaRPr lang="zh-CN" altLang="en-US" i="1" dirty="0">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1611344C-B067-98A1-C29F-1951EDFC85C8}"/>
              </a:ext>
            </a:extLst>
          </p:cNvPr>
          <p:cNvSpPr txBox="1"/>
          <p:nvPr/>
        </p:nvSpPr>
        <p:spPr>
          <a:xfrm>
            <a:off x="309490" y="4009243"/>
            <a:ext cx="5992836" cy="400110"/>
          </a:xfrm>
          <a:prstGeom prst="rect">
            <a:avLst/>
          </a:prstGeom>
          <a:noFill/>
        </p:spPr>
        <p:txBody>
          <a:bodyPr wrap="square" rtlCol="0">
            <a:spAutoFit/>
          </a:bodyPr>
          <a:lstStyle/>
          <a:p>
            <a:r>
              <a:rPr lang="en-US" altLang="zh-CN" sz="2000" i="1" dirty="0">
                <a:latin typeface="Arial" panose="020B0604020202020204" pitchFamily="34" charset="0"/>
                <a:cs typeface="Arial" panose="020B0604020202020204" pitchFamily="34" charset="0"/>
              </a:rPr>
              <a:t>3. receive data (UDP's receive process) </a:t>
            </a:r>
          </a:p>
        </p:txBody>
      </p:sp>
      <p:sp>
        <p:nvSpPr>
          <p:cNvPr id="13" name="文本框 12">
            <a:extLst>
              <a:ext uri="{FF2B5EF4-FFF2-40B4-BE49-F238E27FC236}">
                <a16:creationId xmlns:a16="http://schemas.microsoft.com/office/drawing/2014/main" id="{4A07C720-601D-A021-6683-92E54EAFEF8F}"/>
              </a:ext>
            </a:extLst>
          </p:cNvPr>
          <p:cNvSpPr txBox="1"/>
          <p:nvPr/>
        </p:nvSpPr>
        <p:spPr>
          <a:xfrm>
            <a:off x="398584" y="4636615"/>
            <a:ext cx="6968197" cy="923330"/>
          </a:xfrm>
          <a:prstGeom prst="rect">
            <a:avLst/>
          </a:prstGeom>
          <a:noFill/>
        </p:spPr>
        <p:txBody>
          <a:bodyPr wrap="square" rtlCol="0">
            <a:spAutoFit/>
          </a:bodyPr>
          <a:lstStyle/>
          <a:p>
            <a:r>
              <a:rPr lang="en-US" altLang="zh-CN" i="1" dirty="0">
                <a:latin typeface="Arial" panose="020B0604020202020204" pitchFamily="34" charset="0"/>
                <a:cs typeface="Arial" panose="020B0604020202020204" pitchFamily="34" charset="0"/>
              </a:rPr>
              <a:t>Receiving data is another important aspect of UDP communication. </a:t>
            </a:r>
          </a:p>
          <a:p>
            <a:r>
              <a:rPr lang="en-US" altLang="zh-CN" i="1" dirty="0">
                <a:latin typeface="Arial" panose="020B0604020202020204" pitchFamily="34" charset="0"/>
                <a:cs typeface="Arial" panose="020B0604020202020204" pitchFamily="34" charset="0"/>
              </a:rPr>
              <a:t>This includes listening for specific ports and receiving data packets using the </a:t>
            </a:r>
            <a:r>
              <a:rPr lang="en-US" altLang="zh-CN" i="1" dirty="0" err="1">
                <a:latin typeface="Arial" panose="020B0604020202020204" pitchFamily="34" charset="0"/>
                <a:cs typeface="Arial" panose="020B0604020202020204" pitchFamily="34" charset="0"/>
              </a:rPr>
              <a:t>recvfrom</a:t>
            </a:r>
            <a:r>
              <a:rPr lang="en-US" altLang="zh-CN" i="1" dirty="0">
                <a:latin typeface="Arial" panose="020B0604020202020204" pitchFamily="34" charset="0"/>
                <a:cs typeface="Arial" panose="020B0604020202020204" pitchFamily="34" charset="0"/>
              </a:rPr>
              <a:t> () function.</a:t>
            </a:r>
            <a:endParaRPr lang="zh-CN"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661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HEJI-1">
            <a:extLst>
              <a:ext uri="{FF2B5EF4-FFF2-40B4-BE49-F238E27FC236}">
                <a16:creationId xmlns:a16="http://schemas.microsoft.com/office/drawing/2014/main" id="{0C6DADF7-5E60-1B77-07A1-431B4A6D1566}"/>
              </a:ext>
            </a:extLst>
          </p:cNvPr>
          <p:cNvSpPr/>
          <p:nvPr/>
        </p:nvSpPr>
        <p:spPr>
          <a:xfrm>
            <a:off x="114411" y="194918"/>
            <a:ext cx="383122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19" name="iSHEJI-3">
            <a:extLst>
              <a:ext uri="{FF2B5EF4-FFF2-40B4-BE49-F238E27FC236}">
                <a16:creationId xmlns:a16="http://schemas.microsoft.com/office/drawing/2014/main" id="{3803D068-BCF9-F3F9-6F33-487AE302306A}"/>
              </a:ext>
            </a:extLst>
          </p:cNvPr>
          <p:cNvSpPr txBox="1"/>
          <p:nvPr/>
        </p:nvSpPr>
        <p:spPr>
          <a:xfrm>
            <a:off x="224303" y="451087"/>
            <a:ext cx="3721328"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Code demonstration</a:t>
            </a:r>
            <a:endPar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pic>
        <p:nvPicPr>
          <p:cNvPr id="4" name="图片 3">
            <a:extLst>
              <a:ext uri="{FF2B5EF4-FFF2-40B4-BE49-F238E27FC236}">
                <a16:creationId xmlns:a16="http://schemas.microsoft.com/office/drawing/2014/main" id="{40802641-F1D8-CC60-C3EB-F34FEC695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87" y="1506438"/>
            <a:ext cx="6089758" cy="3862731"/>
          </a:xfrm>
          <a:prstGeom prst="rect">
            <a:avLst/>
          </a:prstGeom>
        </p:spPr>
      </p:pic>
      <p:sp>
        <p:nvSpPr>
          <p:cNvPr id="5" name="文本框 4">
            <a:extLst>
              <a:ext uri="{FF2B5EF4-FFF2-40B4-BE49-F238E27FC236}">
                <a16:creationId xmlns:a16="http://schemas.microsoft.com/office/drawing/2014/main" id="{4F416B12-9B62-713A-43E0-4CF5A2E98D65}"/>
              </a:ext>
            </a:extLst>
          </p:cNvPr>
          <p:cNvSpPr txBox="1"/>
          <p:nvPr/>
        </p:nvSpPr>
        <p:spPr>
          <a:xfrm>
            <a:off x="6543686" y="2092591"/>
            <a:ext cx="6529889" cy="2862322"/>
          </a:xfrm>
          <a:prstGeom prst="rect">
            <a:avLst/>
          </a:prstGeom>
          <a:noFill/>
        </p:spPr>
        <p:txBody>
          <a:bodyPr wrap="square" rtlCol="0">
            <a:spAutoFit/>
          </a:bodyPr>
          <a:lstStyle/>
          <a:p>
            <a:r>
              <a:rPr lang="en-US" altLang="zh-CN" dirty="0"/>
              <a:t>1. Import the Socket library</a:t>
            </a:r>
          </a:p>
          <a:p>
            <a:r>
              <a:rPr lang="en-US" altLang="zh-CN" dirty="0"/>
              <a:t>In most programming languages, to use UDP, </a:t>
            </a:r>
          </a:p>
          <a:p>
            <a:r>
              <a:rPr lang="en-US" altLang="zh-CN" dirty="0"/>
              <a:t>we first need to import the appropriate Socket library. </a:t>
            </a:r>
          </a:p>
          <a:p>
            <a:r>
              <a:rPr lang="en-US" altLang="zh-CN" dirty="0"/>
              <a:t>For example, in Python, we can use the socket library.</a:t>
            </a:r>
          </a:p>
          <a:p>
            <a:endParaRPr lang="en-US" altLang="zh-CN" dirty="0"/>
          </a:p>
          <a:p>
            <a:r>
              <a:rPr lang="en-US" altLang="zh-CN" dirty="0"/>
              <a:t>2. Create a UDP Socket</a:t>
            </a:r>
          </a:p>
          <a:p>
            <a:endParaRPr lang="en-US" altLang="zh-CN" dirty="0"/>
          </a:p>
          <a:p>
            <a:r>
              <a:rPr lang="en-US" altLang="zh-CN" dirty="0"/>
              <a:t>Create a UDP Socket using the Socket () function.</a:t>
            </a:r>
          </a:p>
          <a:p>
            <a:r>
              <a:rPr lang="en-US" altLang="zh-CN" dirty="0"/>
              <a:t>Specifies the address family and socket type (typically AF</a:t>
            </a:r>
          </a:p>
          <a:p>
            <a:r>
              <a:rPr lang="en-US" altLang="zh-CN" dirty="0"/>
              <a:t>for the address family and SOCK for the socket type for UDP) .</a:t>
            </a:r>
            <a:endParaRPr lang="zh-CN" altLang="en-US" dirty="0"/>
          </a:p>
        </p:txBody>
      </p:sp>
      <p:sp>
        <p:nvSpPr>
          <p:cNvPr id="11" name="文本框 10">
            <a:extLst>
              <a:ext uri="{FF2B5EF4-FFF2-40B4-BE49-F238E27FC236}">
                <a16:creationId xmlns:a16="http://schemas.microsoft.com/office/drawing/2014/main" id="{DA4B3333-700F-E3F1-167F-A385EEAF3A50}"/>
              </a:ext>
            </a:extLst>
          </p:cNvPr>
          <p:cNvSpPr txBox="1"/>
          <p:nvPr/>
        </p:nvSpPr>
        <p:spPr>
          <a:xfrm>
            <a:off x="6543686" y="1506438"/>
            <a:ext cx="4356296" cy="400110"/>
          </a:xfrm>
          <a:prstGeom prst="rect">
            <a:avLst/>
          </a:prstGeom>
          <a:noFill/>
        </p:spPr>
        <p:txBody>
          <a:bodyPr wrap="square" rtlCol="0">
            <a:spAutoFit/>
          </a:bodyPr>
          <a:lstStyle/>
          <a:p>
            <a:pPr algn="l"/>
            <a:r>
              <a:rPr lang="en-US" altLang="zh-CN" sz="2000" b="0" i="1" dirty="0">
                <a:solidFill>
                  <a:srgbClr val="333333"/>
                </a:solidFill>
                <a:effectLst/>
                <a:latin typeface="Arial" panose="020B0604020202020204" pitchFamily="34" charset="0"/>
                <a:ea typeface="Microsoft YaHei" panose="020B0503020204020204" pitchFamily="34" charset="-122"/>
                <a:cs typeface="Arial" panose="020B0604020202020204" pitchFamily="34" charset="0"/>
              </a:rPr>
              <a:t>Create a UDP Socket</a:t>
            </a:r>
          </a:p>
        </p:txBody>
      </p:sp>
    </p:spTree>
    <p:extLst>
      <p:ext uri="{BB962C8B-B14F-4D97-AF65-F5344CB8AC3E}">
        <p14:creationId xmlns:p14="http://schemas.microsoft.com/office/powerpoint/2010/main" val="700154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HEJI-1">
            <a:extLst>
              <a:ext uri="{FF2B5EF4-FFF2-40B4-BE49-F238E27FC236}">
                <a16:creationId xmlns:a16="http://schemas.microsoft.com/office/drawing/2014/main" id="{0C6DADF7-5E60-1B77-07A1-431B4A6D1566}"/>
              </a:ext>
            </a:extLst>
          </p:cNvPr>
          <p:cNvSpPr/>
          <p:nvPr/>
        </p:nvSpPr>
        <p:spPr>
          <a:xfrm>
            <a:off x="114411" y="194918"/>
            <a:ext cx="383122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19" name="iSHEJI-3">
            <a:extLst>
              <a:ext uri="{FF2B5EF4-FFF2-40B4-BE49-F238E27FC236}">
                <a16:creationId xmlns:a16="http://schemas.microsoft.com/office/drawing/2014/main" id="{3803D068-BCF9-F3F9-6F33-487AE302306A}"/>
              </a:ext>
            </a:extLst>
          </p:cNvPr>
          <p:cNvSpPr txBox="1"/>
          <p:nvPr/>
        </p:nvSpPr>
        <p:spPr>
          <a:xfrm>
            <a:off x="224303" y="451087"/>
            <a:ext cx="3721328"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Code demonstration</a:t>
            </a:r>
            <a:endPar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pic>
        <p:nvPicPr>
          <p:cNvPr id="4" name="图片 3">
            <a:extLst>
              <a:ext uri="{FF2B5EF4-FFF2-40B4-BE49-F238E27FC236}">
                <a16:creationId xmlns:a16="http://schemas.microsoft.com/office/drawing/2014/main" id="{40802641-F1D8-CC60-C3EB-F34FEC695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60" y="1643469"/>
            <a:ext cx="5803398" cy="3642975"/>
          </a:xfrm>
          <a:prstGeom prst="rect">
            <a:avLst/>
          </a:prstGeom>
        </p:spPr>
      </p:pic>
      <p:sp>
        <p:nvSpPr>
          <p:cNvPr id="5" name="文本框 4">
            <a:extLst>
              <a:ext uri="{FF2B5EF4-FFF2-40B4-BE49-F238E27FC236}">
                <a16:creationId xmlns:a16="http://schemas.microsoft.com/office/drawing/2014/main" id="{BEC66376-E76C-69D7-4546-7E389DBE2ED5}"/>
              </a:ext>
            </a:extLst>
          </p:cNvPr>
          <p:cNvSpPr txBox="1"/>
          <p:nvPr/>
        </p:nvSpPr>
        <p:spPr>
          <a:xfrm>
            <a:off x="6096000" y="1643469"/>
            <a:ext cx="6096000" cy="400110"/>
          </a:xfrm>
          <a:prstGeom prst="rect">
            <a:avLst/>
          </a:prstGeom>
          <a:noFill/>
        </p:spPr>
        <p:txBody>
          <a:bodyPr wrap="square">
            <a:spAutoFit/>
          </a:bodyPr>
          <a:lstStyle/>
          <a:p>
            <a:r>
              <a:rPr lang="en-US" altLang="zh-CN" sz="1800" b="0" i="1" dirty="0">
                <a:solidFill>
                  <a:srgbClr val="333333"/>
                </a:solidFill>
                <a:effectLst/>
                <a:latin typeface="Arial" panose="020B0604020202020204" pitchFamily="34" charset="0"/>
                <a:ea typeface="Microsoft YaHei" panose="020B0503020204020204" pitchFamily="34" charset="-122"/>
                <a:cs typeface="Arial" panose="020B0604020202020204" pitchFamily="34" charset="0"/>
              </a:rPr>
              <a:t> </a:t>
            </a:r>
            <a:r>
              <a:rPr lang="en-US" altLang="zh-CN" sz="2000" b="0" i="1" dirty="0">
                <a:solidFill>
                  <a:srgbClr val="333333"/>
                </a:solidFill>
                <a:effectLst/>
                <a:latin typeface="Arial" panose="020B0604020202020204" pitchFamily="34" charset="0"/>
                <a:ea typeface="Microsoft YaHei" panose="020B0503020204020204" pitchFamily="34" charset="-122"/>
                <a:cs typeface="Arial" panose="020B0604020202020204" pitchFamily="34" charset="0"/>
              </a:rPr>
              <a:t>Send Data (UDP's send process)</a:t>
            </a:r>
            <a:endParaRPr lang="zh-CN" altLang="en-US" sz="2000" i="1"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882A58F2-D7EF-8A54-132B-339ADD3B2B7A}"/>
              </a:ext>
            </a:extLst>
          </p:cNvPr>
          <p:cNvSpPr txBox="1"/>
          <p:nvPr/>
        </p:nvSpPr>
        <p:spPr>
          <a:xfrm>
            <a:off x="6147581" y="2339402"/>
            <a:ext cx="6957611" cy="2585323"/>
          </a:xfrm>
          <a:prstGeom prst="rect">
            <a:avLst/>
          </a:prstGeom>
          <a:noFill/>
        </p:spPr>
        <p:txBody>
          <a:bodyPr wrap="square" rtlCol="0">
            <a:spAutoFit/>
          </a:bodyPr>
          <a:lstStyle/>
          <a:p>
            <a:r>
              <a:rPr lang="en-US" altLang="zh-CN" dirty="0"/>
              <a:t>1.Build the datagram segment</a:t>
            </a:r>
          </a:p>
          <a:p>
            <a:r>
              <a:rPr lang="en-US" altLang="zh-CN" dirty="0"/>
              <a:t> Prepares the data to be sent, usually in the form of byte streams .</a:t>
            </a:r>
          </a:p>
          <a:p>
            <a:endParaRPr lang="en-US" altLang="zh-CN" dirty="0"/>
          </a:p>
          <a:p>
            <a:r>
              <a:rPr lang="en-US" altLang="zh-CN" dirty="0"/>
              <a:t>2.Specify the destination address and port</a:t>
            </a:r>
          </a:p>
          <a:p>
            <a:r>
              <a:rPr lang="en-US" altLang="zh-CN" dirty="0"/>
              <a:t> Determine the destination address and port number to send to. </a:t>
            </a:r>
          </a:p>
          <a:p>
            <a:r>
              <a:rPr lang="en-US" altLang="zh-CN" dirty="0"/>
              <a:t>Send data through the SENDTO () function</a:t>
            </a:r>
          </a:p>
          <a:p>
            <a:endParaRPr lang="en-US" altLang="zh-CN" dirty="0"/>
          </a:p>
          <a:p>
            <a:r>
              <a:rPr lang="en-US" altLang="zh-CN" dirty="0"/>
              <a:t>3.Use the SENDTO () function to send the datagram segment to the destination address and port.</a:t>
            </a:r>
            <a:endParaRPr lang="zh-CN" altLang="en-US" dirty="0"/>
          </a:p>
        </p:txBody>
      </p:sp>
    </p:spTree>
    <p:extLst>
      <p:ext uri="{BB962C8B-B14F-4D97-AF65-F5344CB8AC3E}">
        <p14:creationId xmlns:p14="http://schemas.microsoft.com/office/powerpoint/2010/main" val="1616152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HEJI-1">
            <a:extLst>
              <a:ext uri="{FF2B5EF4-FFF2-40B4-BE49-F238E27FC236}">
                <a16:creationId xmlns:a16="http://schemas.microsoft.com/office/drawing/2014/main" id="{0C6DADF7-5E60-1B77-07A1-431B4A6D1566}"/>
              </a:ext>
            </a:extLst>
          </p:cNvPr>
          <p:cNvSpPr/>
          <p:nvPr/>
        </p:nvSpPr>
        <p:spPr>
          <a:xfrm>
            <a:off x="114411" y="194918"/>
            <a:ext cx="383122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19" name="iSHEJI-3">
            <a:extLst>
              <a:ext uri="{FF2B5EF4-FFF2-40B4-BE49-F238E27FC236}">
                <a16:creationId xmlns:a16="http://schemas.microsoft.com/office/drawing/2014/main" id="{3803D068-BCF9-F3F9-6F33-487AE302306A}"/>
              </a:ext>
            </a:extLst>
          </p:cNvPr>
          <p:cNvSpPr txBox="1"/>
          <p:nvPr/>
        </p:nvSpPr>
        <p:spPr>
          <a:xfrm>
            <a:off x="224303" y="451087"/>
            <a:ext cx="3721328"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Code demonstration</a:t>
            </a:r>
            <a:endPar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pic>
        <p:nvPicPr>
          <p:cNvPr id="4" name="图片 3">
            <a:extLst>
              <a:ext uri="{FF2B5EF4-FFF2-40B4-BE49-F238E27FC236}">
                <a16:creationId xmlns:a16="http://schemas.microsoft.com/office/drawing/2014/main" id="{40802641-F1D8-CC60-C3EB-F34FEC695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11" y="1647802"/>
            <a:ext cx="5803398" cy="3642975"/>
          </a:xfrm>
          <a:prstGeom prst="rect">
            <a:avLst/>
          </a:prstGeom>
        </p:spPr>
      </p:pic>
      <p:sp>
        <p:nvSpPr>
          <p:cNvPr id="7" name="文本框 6">
            <a:extLst>
              <a:ext uri="{FF2B5EF4-FFF2-40B4-BE49-F238E27FC236}">
                <a16:creationId xmlns:a16="http://schemas.microsoft.com/office/drawing/2014/main" id="{057B07C5-A2E3-ADB8-71D2-2BF33E8FCFAE}"/>
              </a:ext>
            </a:extLst>
          </p:cNvPr>
          <p:cNvSpPr txBox="1"/>
          <p:nvPr/>
        </p:nvSpPr>
        <p:spPr>
          <a:xfrm>
            <a:off x="6161652" y="1647802"/>
            <a:ext cx="5992836" cy="400110"/>
          </a:xfrm>
          <a:prstGeom prst="rect">
            <a:avLst/>
          </a:prstGeom>
          <a:noFill/>
        </p:spPr>
        <p:txBody>
          <a:bodyPr wrap="square" rtlCol="0">
            <a:spAutoFit/>
          </a:bodyPr>
          <a:lstStyle/>
          <a:p>
            <a:r>
              <a:rPr lang="en-US" altLang="zh-CN" sz="2000" i="1" dirty="0">
                <a:latin typeface="Arial" panose="020B0604020202020204" pitchFamily="34" charset="0"/>
                <a:cs typeface="Arial" panose="020B0604020202020204" pitchFamily="34" charset="0"/>
              </a:rPr>
              <a:t>Receive data (UDP's receive process) </a:t>
            </a:r>
          </a:p>
        </p:txBody>
      </p:sp>
      <p:sp>
        <p:nvSpPr>
          <p:cNvPr id="9" name="文本框 8">
            <a:extLst>
              <a:ext uri="{FF2B5EF4-FFF2-40B4-BE49-F238E27FC236}">
                <a16:creationId xmlns:a16="http://schemas.microsoft.com/office/drawing/2014/main" id="{B53B9CBA-371B-0E2E-CAB7-D8FF0ACE6694}"/>
              </a:ext>
            </a:extLst>
          </p:cNvPr>
          <p:cNvSpPr txBox="1"/>
          <p:nvPr/>
        </p:nvSpPr>
        <p:spPr>
          <a:xfrm>
            <a:off x="6196513" y="2320728"/>
            <a:ext cx="5881076" cy="2031325"/>
          </a:xfrm>
          <a:prstGeom prst="rect">
            <a:avLst/>
          </a:prstGeom>
          <a:noFill/>
        </p:spPr>
        <p:txBody>
          <a:bodyPr wrap="square">
            <a:spAutoFit/>
          </a:bodyPr>
          <a:lstStyle/>
          <a:p>
            <a:r>
              <a:rPr lang="en-US" altLang="zh-CN" dirty="0"/>
              <a:t>1. On the receiving end, you need to bind the socket to a specific port using the bind () function. This enables the socket to listen for data on the specified port.</a:t>
            </a:r>
          </a:p>
          <a:p>
            <a:endParaRPr lang="en-US" altLang="zh-CN" dirty="0"/>
          </a:p>
          <a:p>
            <a:r>
              <a:rPr lang="en-US" altLang="zh-CN" dirty="0"/>
              <a:t>2. Use the </a:t>
            </a:r>
            <a:r>
              <a:rPr lang="en-US" altLang="zh-CN" dirty="0" err="1"/>
              <a:t>recvfrom</a:t>
            </a:r>
            <a:r>
              <a:rPr lang="en-US" altLang="zh-CN" dirty="0"/>
              <a:t> () function to receive data packets</a:t>
            </a:r>
          </a:p>
          <a:p>
            <a:r>
              <a:rPr lang="en-US" altLang="zh-CN" dirty="0"/>
              <a:t>By calling the </a:t>
            </a:r>
            <a:r>
              <a:rPr lang="en-US" altLang="zh-CN" dirty="0" err="1"/>
              <a:t>recvfrom</a:t>
            </a:r>
            <a:r>
              <a:rPr lang="en-US" altLang="zh-CN" dirty="0"/>
              <a:t> () function, the socket waits and receives the datagram.</a:t>
            </a:r>
            <a:endParaRPr lang="zh-CN" altLang="en-US" dirty="0"/>
          </a:p>
        </p:txBody>
      </p:sp>
    </p:spTree>
    <p:extLst>
      <p:ext uri="{BB962C8B-B14F-4D97-AF65-F5344CB8AC3E}">
        <p14:creationId xmlns:p14="http://schemas.microsoft.com/office/powerpoint/2010/main" val="3453730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HEJI-1"/>
          <p:cNvSpPr/>
          <p:nvPr/>
        </p:nvSpPr>
        <p:spPr>
          <a:xfrm>
            <a:off x="0" y="0"/>
            <a:ext cx="12192000" cy="6858000"/>
          </a:xfrm>
          <a:prstGeom prst="rect">
            <a:avLst/>
          </a:prstGeom>
          <a:blipFill dpi="0" rotWithShape="1">
            <a:blip r:embed="rId2"/>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阿里巴巴普惠体 2.0 35 Thin" panose="00020600040101010101" pitchFamily="18" charset="-122"/>
              <a:ea typeface="阿里巴巴普惠体 2.0 35 Thin" panose="00020600040101010101" pitchFamily="18" charset="-122"/>
            </a:endParaRPr>
          </a:p>
        </p:txBody>
      </p:sp>
      <p:sp>
        <p:nvSpPr>
          <p:cNvPr id="2" name="iSHEJI-2"/>
          <p:cNvSpPr/>
          <p:nvPr/>
        </p:nvSpPr>
        <p:spPr>
          <a:xfrm>
            <a:off x="853440" y="0"/>
            <a:ext cx="4328160" cy="68580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阿里巴巴普惠体 2.0 35 Thin" panose="00020600040101010101" pitchFamily="18" charset="-122"/>
              <a:ea typeface="阿里巴巴普惠体 2.0 35 Thin" panose="00020600040101010101" pitchFamily="18" charset="-122"/>
            </a:endParaRPr>
          </a:p>
        </p:txBody>
      </p:sp>
      <p:sp>
        <p:nvSpPr>
          <p:cNvPr id="10" name="iSHEJI-4"/>
          <p:cNvSpPr/>
          <p:nvPr/>
        </p:nvSpPr>
        <p:spPr>
          <a:xfrm>
            <a:off x="1582420" y="2296020"/>
            <a:ext cx="802640" cy="6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altLang="zh-CN" sz="44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03.</a:t>
            </a:r>
          </a:p>
        </p:txBody>
      </p:sp>
      <p:sp>
        <p:nvSpPr>
          <p:cNvPr id="16" name="iSHEJI-5"/>
          <p:cNvSpPr txBox="1"/>
          <p:nvPr/>
        </p:nvSpPr>
        <p:spPr>
          <a:xfrm>
            <a:off x="1582420" y="3159760"/>
            <a:ext cx="3472815" cy="492125"/>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sym typeface="+mn-ea"/>
              </a:rPr>
              <a:t>Application</a:t>
            </a:r>
            <a:endParaRPr kumimoji="0" lang="en-US" altLang="zh-CN"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sym typeface="+mn-ea"/>
            </a:endParaRPr>
          </a:p>
        </p:txBody>
      </p:sp>
      <p:cxnSp>
        <p:nvCxnSpPr>
          <p:cNvPr id="18" name="iSHEJI-6"/>
          <p:cNvCxnSpPr/>
          <p:nvPr/>
        </p:nvCxnSpPr>
        <p:spPr>
          <a:xfrm>
            <a:off x="7462241" y="6122670"/>
            <a:ext cx="405665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085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HEJI-1">
            <a:extLst>
              <a:ext uri="{FF2B5EF4-FFF2-40B4-BE49-F238E27FC236}">
                <a16:creationId xmlns:a16="http://schemas.microsoft.com/office/drawing/2014/main" id="{0C6DADF7-5E60-1B77-07A1-431B4A6D1566}"/>
              </a:ext>
            </a:extLst>
          </p:cNvPr>
          <p:cNvSpPr/>
          <p:nvPr/>
        </p:nvSpPr>
        <p:spPr>
          <a:xfrm>
            <a:off x="-1" y="300942"/>
            <a:ext cx="4474029"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3" name="iSHEJI-3">
            <a:extLst>
              <a:ext uri="{FF2B5EF4-FFF2-40B4-BE49-F238E27FC236}">
                <a16:creationId xmlns:a16="http://schemas.microsoft.com/office/drawing/2014/main" id="{3D436D98-C64D-1443-041B-24A406638031}"/>
              </a:ext>
            </a:extLst>
          </p:cNvPr>
          <p:cNvSpPr txBox="1"/>
          <p:nvPr/>
        </p:nvSpPr>
        <p:spPr>
          <a:xfrm>
            <a:off x="294836" y="530979"/>
            <a:ext cx="3948672"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Remote Procedure Call</a:t>
            </a:r>
            <a:endPar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sp>
        <p:nvSpPr>
          <p:cNvPr id="6" name="文本框 5">
            <a:extLst>
              <a:ext uri="{FF2B5EF4-FFF2-40B4-BE49-F238E27FC236}">
                <a16:creationId xmlns:a16="http://schemas.microsoft.com/office/drawing/2014/main" id="{36BA6FA8-81FD-C2B4-7028-4480C39025D0}"/>
              </a:ext>
            </a:extLst>
          </p:cNvPr>
          <p:cNvSpPr txBox="1"/>
          <p:nvPr/>
        </p:nvSpPr>
        <p:spPr>
          <a:xfrm>
            <a:off x="474845" y="1962116"/>
            <a:ext cx="4815612" cy="3046988"/>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It is a computer communication protocol used to allow one computer program to request the execution of a procedure or function on another computer, as if calling a local function, without knowing the details of the underlying network communication.</a:t>
            </a:r>
          </a:p>
        </p:txBody>
      </p:sp>
      <p:sp>
        <p:nvSpPr>
          <p:cNvPr id="14" name="文本框 13">
            <a:extLst>
              <a:ext uri="{FF2B5EF4-FFF2-40B4-BE49-F238E27FC236}">
                <a16:creationId xmlns:a16="http://schemas.microsoft.com/office/drawing/2014/main" id="{8F172E7C-87DF-2732-D929-AC045FC7A2EE}"/>
              </a:ext>
            </a:extLst>
          </p:cNvPr>
          <p:cNvSpPr txBox="1"/>
          <p:nvPr/>
        </p:nvSpPr>
        <p:spPr>
          <a:xfrm>
            <a:off x="3488116" y="5251005"/>
            <a:ext cx="2053916" cy="1200329"/>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It represents the server procedure in the client’s address space</a:t>
            </a:r>
            <a:endParaRPr lang="zh-CN" altLang="en-US" dirty="0">
              <a:latin typeface="Times New Roman" panose="02020603050405020304" pitchFamily="18" charset="0"/>
              <a:cs typeface="Times New Roman" panose="02020603050405020304" pitchFamily="18" charset="0"/>
            </a:endParaRPr>
          </a:p>
        </p:txBody>
      </p:sp>
      <p:sp>
        <p:nvSpPr>
          <p:cNvPr id="38" name="文本框 37">
            <a:extLst>
              <a:ext uri="{FF2B5EF4-FFF2-40B4-BE49-F238E27FC236}">
                <a16:creationId xmlns:a16="http://schemas.microsoft.com/office/drawing/2014/main" id="{E491C576-02EF-0F23-E420-4D28ABC3C5F4}"/>
              </a:ext>
            </a:extLst>
          </p:cNvPr>
          <p:cNvSpPr txBox="1"/>
          <p:nvPr/>
        </p:nvSpPr>
        <p:spPr>
          <a:xfrm>
            <a:off x="6901545" y="5335747"/>
            <a:ext cx="3716941"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These procedures hide the fact that the procedure call from the client to the server is not local</a:t>
            </a:r>
            <a:endParaRPr lang="zh-CN" altLang="en-US" dirty="0">
              <a:latin typeface="Times New Roman" panose="02020603050405020304" pitchFamily="18" charset="0"/>
              <a:cs typeface="Times New Roman" panose="02020603050405020304" pitchFamily="18" charset="0"/>
            </a:endParaRPr>
          </a:p>
        </p:txBody>
      </p:sp>
      <p:pic>
        <p:nvPicPr>
          <p:cNvPr id="40" name="图片 39">
            <a:extLst>
              <a:ext uri="{FF2B5EF4-FFF2-40B4-BE49-F238E27FC236}">
                <a16:creationId xmlns:a16="http://schemas.microsoft.com/office/drawing/2014/main" id="{86F1D4C4-BEBD-1D84-AA53-DB24DEBA4691}"/>
              </a:ext>
            </a:extLst>
          </p:cNvPr>
          <p:cNvPicPr>
            <a:picLocks noChangeAspect="1"/>
          </p:cNvPicPr>
          <p:nvPr/>
        </p:nvPicPr>
        <p:blipFill>
          <a:blip r:embed="rId2"/>
          <a:stretch>
            <a:fillRect/>
          </a:stretch>
        </p:blipFill>
        <p:spPr>
          <a:xfrm>
            <a:off x="5611059" y="2084153"/>
            <a:ext cx="5913725" cy="2802914"/>
          </a:xfrm>
          <a:prstGeom prst="rect">
            <a:avLst/>
          </a:prstGeom>
        </p:spPr>
      </p:pic>
      <p:cxnSp>
        <p:nvCxnSpPr>
          <p:cNvPr id="43" name="直接箭头连接符 42">
            <a:extLst>
              <a:ext uri="{FF2B5EF4-FFF2-40B4-BE49-F238E27FC236}">
                <a16:creationId xmlns:a16="http://schemas.microsoft.com/office/drawing/2014/main" id="{95F5C03D-0EE7-033D-B43A-F936B0BEEAEF}"/>
              </a:ext>
            </a:extLst>
          </p:cNvPr>
          <p:cNvCxnSpPr>
            <a:endCxn id="14" idx="0"/>
          </p:cNvCxnSpPr>
          <p:nvPr/>
        </p:nvCxnSpPr>
        <p:spPr>
          <a:xfrm flipH="1">
            <a:off x="4515074" y="2961564"/>
            <a:ext cx="2622705" cy="228944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 name="直接箭头连接符 44">
            <a:extLst>
              <a:ext uri="{FF2B5EF4-FFF2-40B4-BE49-F238E27FC236}">
                <a16:creationId xmlns:a16="http://schemas.microsoft.com/office/drawing/2014/main" id="{E252170C-A750-FE54-9EF7-F272FE5520EA}"/>
              </a:ext>
            </a:extLst>
          </p:cNvPr>
          <p:cNvCxnSpPr>
            <a:cxnSpLocks/>
            <a:endCxn id="38" idx="0"/>
          </p:cNvCxnSpPr>
          <p:nvPr/>
        </p:nvCxnSpPr>
        <p:spPr>
          <a:xfrm>
            <a:off x="6940513" y="2736376"/>
            <a:ext cx="1819503" cy="259937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 name="直接箭头连接符 46">
            <a:extLst>
              <a:ext uri="{FF2B5EF4-FFF2-40B4-BE49-F238E27FC236}">
                <a16:creationId xmlns:a16="http://schemas.microsoft.com/office/drawing/2014/main" id="{86F962E4-A328-483D-C90E-42940BA0CE9F}"/>
              </a:ext>
            </a:extLst>
          </p:cNvPr>
          <p:cNvCxnSpPr>
            <a:cxnSpLocks/>
            <a:endCxn id="38" idx="0"/>
          </p:cNvCxnSpPr>
          <p:nvPr/>
        </p:nvCxnSpPr>
        <p:spPr>
          <a:xfrm flipH="1">
            <a:off x="8760016" y="2779776"/>
            <a:ext cx="1329454" cy="255597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5150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iSHEJI-1"/>
          <p:cNvSpPr/>
          <p:nvPr/>
        </p:nvSpPr>
        <p:spPr>
          <a:xfrm>
            <a:off x="0" y="1670000"/>
            <a:ext cx="4977114" cy="1285043"/>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阿里巴巴普惠体 2.0 35 Thin" panose="00020600040101010101" pitchFamily="18" charset="-122"/>
              <a:ea typeface="阿里巴巴普惠体 2.0 35 Thin" panose="00020600040101010101" pitchFamily="18" charset="-122"/>
            </a:endParaRPr>
          </a:p>
        </p:txBody>
      </p:sp>
      <p:sp>
        <p:nvSpPr>
          <p:cNvPr id="16" name="iSHEJI-3"/>
          <p:cNvSpPr/>
          <p:nvPr/>
        </p:nvSpPr>
        <p:spPr>
          <a:xfrm>
            <a:off x="2488557" y="2065813"/>
            <a:ext cx="2042752"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altLang="zh-CN" sz="32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Catalogue</a:t>
            </a:r>
          </a:p>
        </p:txBody>
      </p:sp>
      <p:sp>
        <p:nvSpPr>
          <p:cNvPr id="20" name="iSHEJI-4"/>
          <p:cNvSpPr/>
          <p:nvPr/>
        </p:nvSpPr>
        <p:spPr>
          <a:xfrm>
            <a:off x="6216213" y="1610638"/>
            <a:ext cx="382699"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altLang="zh-CN" sz="28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1.</a:t>
            </a:r>
          </a:p>
        </p:txBody>
      </p:sp>
      <p:sp>
        <p:nvSpPr>
          <p:cNvPr id="21" name="iSHEJI-5"/>
          <p:cNvSpPr txBox="1"/>
          <p:nvPr/>
        </p:nvSpPr>
        <p:spPr>
          <a:xfrm>
            <a:off x="6602730" y="1598117"/>
            <a:ext cx="2620010"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algn="l">
              <a:buClrTx/>
              <a:buSzTx/>
            </a:pPr>
            <a:r>
              <a:rPr lang="zh-CN" altLang="en-US" sz="2800" dirty="0">
                <a:solidFill>
                  <a:schemeClr val="tx1"/>
                </a:solidFill>
                <a:latin typeface="Times New Roman" panose="02020603050405020304" pitchFamily="18" charset="0"/>
                <a:cs typeface="Times New Roman" panose="02020603050405020304" pitchFamily="18" charset="0"/>
                <a:sym typeface="+mn-ea"/>
              </a:rPr>
              <a:t>Introduction</a:t>
            </a:r>
          </a:p>
        </p:txBody>
      </p:sp>
      <p:sp>
        <p:nvSpPr>
          <p:cNvPr id="22" name="iSHEJI-6"/>
          <p:cNvSpPr txBox="1"/>
          <p:nvPr/>
        </p:nvSpPr>
        <p:spPr>
          <a:xfrm>
            <a:off x="6612890" y="2076461"/>
            <a:ext cx="3554730"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Times New Roman" panose="02020603050405020304" pitchFamily="18" charset="0"/>
                <a:cs typeface="Times New Roman" panose="02020603050405020304" pitchFamily="18" charset="0"/>
                <a:sym typeface="+mn-ea"/>
              </a:rPr>
              <a:t>Brief reviews</a:t>
            </a:r>
            <a:endParaRPr lang="en-US" altLang="zh-CN" sz="1400" dirty="0">
              <a:solidFill>
                <a:schemeClr val="tx1"/>
              </a:solidFill>
              <a:latin typeface="Times New Roman" panose="02020603050405020304" pitchFamily="18" charset="0"/>
              <a:cs typeface="Times New Roman" panose="02020603050405020304" pitchFamily="18" charset="0"/>
            </a:endParaRPr>
          </a:p>
          <a:p>
            <a:pPr marL="0" marR="0" lvl="0" indent="0" defTabSz="914400" rtl="0" eaLnBrk="1" fontAlgn="auto" latinLnBrk="0" hangingPunct="1">
              <a:lnSpc>
                <a:spcPct val="100000"/>
              </a:lnSpc>
              <a:spcBef>
                <a:spcPts val="0"/>
              </a:spcBef>
              <a:spcAft>
                <a:spcPts val="0"/>
              </a:spcAft>
              <a:buClrTx/>
              <a:buSzTx/>
              <a:buFontTx/>
              <a:buNone/>
              <a:defRPr/>
            </a:pPr>
            <a:endParaRPr kumimoji="0" lang="en-US" altLang="zh-CN" sz="1400" i="0" u="none" strike="noStrike" kern="1200" cap="none" spc="0" normalizeH="0" baseline="0" noProof="0" dirty="0">
              <a:ln>
                <a:noFill/>
              </a:ln>
              <a:solidFill>
                <a:schemeClr val="tx1"/>
              </a:solidFill>
              <a:effectLst/>
              <a:uLnTx/>
              <a:uFillTx/>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sp>
        <p:nvSpPr>
          <p:cNvPr id="23" name="iSHEJI-7"/>
          <p:cNvSpPr txBox="1"/>
          <p:nvPr/>
        </p:nvSpPr>
        <p:spPr>
          <a:xfrm>
            <a:off x="6602730" y="2720518"/>
            <a:ext cx="3429635"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algn="l" defTabSz="914400" rtl="0" eaLnBrk="1" fontAlgn="auto" latinLnBrk="0" hangingPunct="1">
              <a:lnSpc>
                <a:spcPct val="100000"/>
              </a:lnSpc>
              <a:spcBef>
                <a:spcPts val="0"/>
              </a:spcBef>
              <a:buClrTx/>
              <a:buSzTx/>
              <a:buFontTx/>
              <a:buNone/>
            </a:pPr>
            <a:r>
              <a:rPr lang="en-US" altLang="zh-CN" sz="2800" dirty="0">
                <a:solidFill>
                  <a:schemeClr val="tx1"/>
                </a:solidFill>
                <a:latin typeface="Times New Roman" panose="02020603050405020304" pitchFamily="18" charset="0"/>
                <a:cs typeface="Times New Roman" panose="02020603050405020304" pitchFamily="18" charset="0"/>
                <a:sym typeface="+mn-ea"/>
              </a:rPr>
              <a:t>I</a:t>
            </a:r>
            <a:r>
              <a:rPr lang="zh-CN" altLang="en-US" sz="2800" dirty="0">
                <a:solidFill>
                  <a:schemeClr val="tx1"/>
                </a:solidFill>
                <a:latin typeface="Times New Roman" panose="02020603050405020304" pitchFamily="18" charset="0"/>
                <a:cs typeface="Times New Roman" panose="02020603050405020304" pitchFamily="18" charset="0"/>
                <a:sym typeface="+mn-ea"/>
              </a:rPr>
              <a:t>mplementation</a:t>
            </a:r>
          </a:p>
        </p:txBody>
      </p:sp>
      <p:sp>
        <p:nvSpPr>
          <p:cNvPr id="24" name="iSHEJI-8"/>
          <p:cNvSpPr txBox="1"/>
          <p:nvPr/>
        </p:nvSpPr>
        <p:spPr>
          <a:xfrm>
            <a:off x="6612890" y="3206650"/>
            <a:ext cx="3419475" cy="215265"/>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Times New Roman" panose="02020603050405020304" pitchFamily="18" charset="0"/>
                <a:cs typeface="Times New Roman" panose="02020603050405020304" pitchFamily="18" charset="0"/>
                <a:sym typeface="+mn-ea"/>
              </a:rPr>
              <a:t>Flowchart and Code</a:t>
            </a:r>
          </a:p>
        </p:txBody>
      </p:sp>
      <p:sp>
        <p:nvSpPr>
          <p:cNvPr id="25" name="iSHEJI-9"/>
          <p:cNvSpPr/>
          <p:nvPr/>
        </p:nvSpPr>
        <p:spPr>
          <a:xfrm>
            <a:off x="6199978" y="2751895"/>
            <a:ext cx="382699"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altLang="zh-CN" sz="28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2.</a:t>
            </a:r>
          </a:p>
        </p:txBody>
      </p:sp>
      <p:sp>
        <p:nvSpPr>
          <p:cNvPr id="26" name="iSHEJI-10"/>
          <p:cNvSpPr txBox="1"/>
          <p:nvPr/>
        </p:nvSpPr>
        <p:spPr>
          <a:xfrm>
            <a:off x="6576695" y="3817241"/>
            <a:ext cx="3040380"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2800" dirty="0">
                <a:solidFill>
                  <a:schemeClr val="tx1"/>
                </a:solidFill>
                <a:latin typeface="Times New Roman" panose="02020603050405020304" pitchFamily="18" charset="0"/>
                <a:cs typeface="Times New Roman" panose="02020603050405020304" pitchFamily="18" charset="0"/>
                <a:sym typeface="+mn-ea"/>
              </a:rPr>
              <a:t>Application</a:t>
            </a:r>
          </a:p>
        </p:txBody>
      </p:sp>
      <p:sp>
        <p:nvSpPr>
          <p:cNvPr id="27" name="iSHEJI-11"/>
          <p:cNvSpPr txBox="1"/>
          <p:nvPr/>
        </p:nvSpPr>
        <p:spPr>
          <a:xfrm>
            <a:off x="6576695" y="4332666"/>
            <a:ext cx="3003449" cy="215265"/>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Times New Roman" panose="02020603050405020304" pitchFamily="18" charset="0"/>
                <a:cs typeface="Times New Roman" panose="02020603050405020304" pitchFamily="18" charset="0"/>
                <a:sym typeface="+mn-ea"/>
              </a:rPr>
              <a:t>Adoption of UDP</a:t>
            </a:r>
          </a:p>
        </p:txBody>
      </p:sp>
      <p:sp>
        <p:nvSpPr>
          <p:cNvPr id="28" name="iSHEJI-12"/>
          <p:cNvSpPr/>
          <p:nvPr/>
        </p:nvSpPr>
        <p:spPr>
          <a:xfrm>
            <a:off x="6185677" y="3893152"/>
            <a:ext cx="382699"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altLang="zh-CN" sz="28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3.</a:t>
            </a:r>
          </a:p>
        </p:txBody>
      </p:sp>
      <p:sp>
        <p:nvSpPr>
          <p:cNvPr id="29" name="iSHEJI-13"/>
          <p:cNvSpPr txBox="1"/>
          <p:nvPr/>
        </p:nvSpPr>
        <p:spPr>
          <a:xfrm>
            <a:off x="6576695" y="5041705"/>
            <a:ext cx="1980030"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2800" dirty="0">
                <a:solidFill>
                  <a:schemeClr val="tx1"/>
                </a:solidFill>
                <a:latin typeface="Times New Roman" panose="02020603050405020304" pitchFamily="18" charset="0"/>
                <a:cs typeface="Times New Roman" panose="02020603050405020304" pitchFamily="18" charset="0"/>
                <a:sym typeface="+mn-ea"/>
              </a:rPr>
              <a:t>Difference</a:t>
            </a:r>
          </a:p>
        </p:txBody>
      </p:sp>
      <p:sp>
        <p:nvSpPr>
          <p:cNvPr id="30" name="iSHEJI-14"/>
          <p:cNvSpPr txBox="1"/>
          <p:nvPr/>
        </p:nvSpPr>
        <p:spPr>
          <a:xfrm>
            <a:off x="6594626" y="5503584"/>
            <a:ext cx="3003449" cy="215265"/>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latin typeface="Times New Roman" panose="02020603050405020304" pitchFamily="18" charset="0"/>
                <a:cs typeface="Times New Roman" panose="02020603050405020304" pitchFamily="18" charset="0"/>
                <a:sym typeface="+mn-ea"/>
              </a:rPr>
              <a:t>Between TCP and UDP</a:t>
            </a:r>
          </a:p>
        </p:txBody>
      </p:sp>
      <p:sp>
        <p:nvSpPr>
          <p:cNvPr id="31" name="iSHEJI-15"/>
          <p:cNvSpPr/>
          <p:nvPr/>
        </p:nvSpPr>
        <p:spPr>
          <a:xfrm>
            <a:off x="6211927" y="5047758"/>
            <a:ext cx="382699"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altLang="zh-CN" sz="28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HEJI-1">
            <a:extLst>
              <a:ext uri="{FF2B5EF4-FFF2-40B4-BE49-F238E27FC236}">
                <a16:creationId xmlns:a16="http://schemas.microsoft.com/office/drawing/2014/main" id="{0C6DADF7-5E60-1B77-07A1-431B4A6D1566}"/>
              </a:ext>
            </a:extLst>
          </p:cNvPr>
          <p:cNvSpPr/>
          <p:nvPr/>
        </p:nvSpPr>
        <p:spPr>
          <a:xfrm>
            <a:off x="0" y="300942"/>
            <a:ext cx="2551612"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3" name="iSHEJI-3">
            <a:extLst>
              <a:ext uri="{FF2B5EF4-FFF2-40B4-BE49-F238E27FC236}">
                <a16:creationId xmlns:a16="http://schemas.microsoft.com/office/drawing/2014/main" id="{3D436D98-C64D-1443-041B-24A406638031}"/>
              </a:ext>
            </a:extLst>
          </p:cNvPr>
          <p:cNvSpPr txBox="1"/>
          <p:nvPr/>
        </p:nvSpPr>
        <p:spPr>
          <a:xfrm>
            <a:off x="294836" y="530979"/>
            <a:ext cx="2256775"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UDP in RPC</a:t>
            </a:r>
            <a:endPar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sp>
        <p:nvSpPr>
          <p:cNvPr id="6" name="文本框 5">
            <a:extLst>
              <a:ext uri="{FF2B5EF4-FFF2-40B4-BE49-F238E27FC236}">
                <a16:creationId xmlns:a16="http://schemas.microsoft.com/office/drawing/2014/main" id="{36BA6FA8-81FD-C2B4-7028-4480C39025D0}"/>
              </a:ext>
            </a:extLst>
          </p:cNvPr>
          <p:cNvSpPr txBox="1"/>
          <p:nvPr/>
        </p:nvSpPr>
        <p:spPr>
          <a:xfrm>
            <a:off x="474845" y="1962116"/>
            <a:ext cx="4872218" cy="3785652"/>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In terms of transport layer protocols, UDP is a good base on which to implement RPC. Both requests and replies may be sent as a single UDP packet in the simplest case and the operation can be fast.</a:t>
            </a:r>
          </a:p>
          <a:p>
            <a:r>
              <a:rPr lang="en-US" altLang="zh-CN" sz="2400" dirty="0">
                <a:latin typeface="Times New Roman" panose="02020603050405020304" pitchFamily="18" charset="0"/>
                <a:cs typeface="Times New Roman" panose="02020603050405020304" pitchFamily="18" charset="0"/>
              </a:rPr>
              <a:t>But in some cases, it may be necessary to set up a TCP connection and send the request over it rather than using UDP.</a:t>
            </a:r>
            <a:endParaRPr lang="zh-CN" altLang="en-US" sz="2400" dirty="0">
              <a:latin typeface="Times New Roman" panose="02020603050405020304" pitchFamily="18" charset="0"/>
              <a:cs typeface="Times New Roman" panose="02020603050405020304" pitchFamily="18" charset="0"/>
            </a:endParaRPr>
          </a:p>
        </p:txBody>
      </p:sp>
      <p:pic>
        <p:nvPicPr>
          <p:cNvPr id="40" name="图片 39">
            <a:extLst>
              <a:ext uri="{FF2B5EF4-FFF2-40B4-BE49-F238E27FC236}">
                <a16:creationId xmlns:a16="http://schemas.microsoft.com/office/drawing/2014/main" id="{86F1D4C4-BEBD-1D84-AA53-DB24DEBA4691}"/>
              </a:ext>
            </a:extLst>
          </p:cNvPr>
          <p:cNvPicPr>
            <a:picLocks noChangeAspect="1"/>
          </p:cNvPicPr>
          <p:nvPr/>
        </p:nvPicPr>
        <p:blipFill>
          <a:blip r:embed="rId2"/>
          <a:stretch>
            <a:fillRect/>
          </a:stretch>
        </p:blipFill>
        <p:spPr>
          <a:xfrm>
            <a:off x="5567517" y="2362827"/>
            <a:ext cx="5913725" cy="2802914"/>
          </a:xfrm>
          <a:prstGeom prst="rect">
            <a:avLst/>
          </a:prstGeom>
        </p:spPr>
      </p:pic>
    </p:spTree>
    <p:extLst>
      <p:ext uri="{BB962C8B-B14F-4D97-AF65-F5344CB8AC3E}">
        <p14:creationId xmlns:p14="http://schemas.microsoft.com/office/powerpoint/2010/main" val="3434284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HEJI-1">
            <a:extLst>
              <a:ext uri="{FF2B5EF4-FFF2-40B4-BE49-F238E27FC236}">
                <a16:creationId xmlns:a16="http://schemas.microsoft.com/office/drawing/2014/main" id="{0C6DADF7-5E60-1B77-07A1-431B4A6D1566}"/>
              </a:ext>
            </a:extLst>
          </p:cNvPr>
          <p:cNvSpPr/>
          <p:nvPr/>
        </p:nvSpPr>
        <p:spPr>
          <a:xfrm>
            <a:off x="-1" y="300942"/>
            <a:ext cx="4724401"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3" name="iSHEJI-3">
            <a:extLst>
              <a:ext uri="{FF2B5EF4-FFF2-40B4-BE49-F238E27FC236}">
                <a16:creationId xmlns:a16="http://schemas.microsoft.com/office/drawing/2014/main" id="{3D436D98-C64D-1443-041B-24A406638031}"/>
              </a:ext>
            </a:extLst>
          </p:cNvPr>
          <p:cNvSpPr txBox="1"/>
          <p:nvPr/>
        </p:nvSpPr>
        <p:spPr>
          <a:xfrm>
            <a:off x="265188" y="530979"/>
            <a:ext cx="4289395"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a:defRPr/>
            </a:pPr>
            <a:r>
              <a:rPr lang="en-US" altLang="zh-CN" sz="2800" spc="0" dirty="0">
                <a:solidFill>
                  <a:schemeClr val="tx1"/>
                </a:solidFill>
                <a:ea typeface="阿里巴巴普惠体 2.0 45 Light" panose="00020600040101010101" pitchFamily="18" charset="-122"/>
              </a:rPr>
              <a:t>Real-time Transport Protocol</a:t>
            </a:r>
            <a:endParaRPr lang="zh-CN" altLang="zh-CN" sz="2800" spc="0" dirty="0">
              <a:solidFill>
                <a:schemeClr val="tx1"/>
              </a:solidFill>
              <a:ea typeface="阿里巴巴普惠体 2.0 45 Light" panose="00020600040101010101" pitchFamily="18" charset="-122"/>
            </a:endParaRPr>
          </a:p>
        </p:txBody>
      </p:sp>
      <p:pic>
        <p:nvPicPr>
          <p:cNvPr id="5" name="图片 4">
            <a:extLst>
              <a:ext uri="{FF2B5EF4-FFF2-40B4-BE49-F238E27FC236}">
                <a16:creationId xmlns:a16="http://schemas.microsoft.com/office/drawing/2014/main" id="{3E344B49-B4E5-A74C-79D5-FD6AC966FDAB}"/>
              </a:ext>
            </a:extLst>
          </p:cNvPr>
          <p:cNvPicPr>
            <a:picLocks noChangeAspect="1"/>
          </p:cNvPicPr>
          <p:nvPr/>
        </p:nvPicPr>
        <p:blipFill>
          <a:blip r:embed="rId2"/>
          <a:stretch>
            <a:fillRect/>
          </a:stretch>
        </p:blipFill>
        <p:spPr>
          <a:xfrm>
            <a:off x="6824721" y="2019098"/>
            <a:ext cx="3717639" cy="2997039"/>
          </a:xfrm>
          <a:prstGeom prst="rect">
            <a:avLst/>
          </a:prstGeom>
        </p:spPr>
      </p:pic>
      <p:sp>
        <p:nvSpPr>
          <p:cNvPr id="7" name="文本框 6">
            <a:extLst>
              <a:ext uri="{FF2B5EF4-FFF2-40B4-BE49-F238E27FC236}">
                <a16:creationId xmlns:a16="http://schemas.microsoft.com/office/drawing/2014/main" id="{0E822390-0A40-64A5-DDC4-0C09153EE312}"/>
              </a:ext>
            </a:extLst>
          </p:cNvPr>
          <p:cNvSpPr txBox="1"/>
          <p:nvPr/>
        </p:nvSpPr>
        <p:spPr>
          <a:xfrm>
            <a:off x="7030771" y="5016137"/>
            <a:ext cx="3971109"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The position of RTP in the protocol stack</a:t>
            </a:r>
            <a:endParaRPr lang="zh-CN" altLang="en-US" dirty="0"/>
          </a:p>
        </p:txBody>
      </p:sp>
      <p:sp>
        <p:nvSpPr>
          <p:cNvPr id="9" name="文本框 8">
            <a:extLst>
              <a:ext uri="{FF2B5EF4-FFF2-40B4-BE49-F238E27FC236}">
                <a16:creationId xmlns:a16="http://schemas.microsoft.com/office/drawing/2014/main" id="{9795A541-14F9-541B-27C3-07EF250DBE8B}"/>
              </a:ext>
            </a:extLst>
          </p:cNvPr>
          <p:cNvSpPr txBox="1"/>
          <p:nvPr/>
        </p:nvSpPr>
        <p:spPr>
          <a:xfrm>
            <a:off x="452082" y="1969149"/>
            <a:ext cx="5826799" cy="3416320"/>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The protocol is designed to handle real-time traffic (like audio and video) of the Internet.</a:t>
            </a:r>
          </a:p>
          <a:p>
            <a:r>
              <a:rPr lang="en-US" altLang="zh-CN" sz="2400" dirty="0">
                <a:latin typeface="Times New Roman" panose="02020603050405020304" pitchFamily="18" charset="0"/>
                <a:cs typeface="Times New Roman" panose="02020603050405020304" pitchFamily="18" charset="0"/>
              </a:rPr>
              <a:t>The basic function of RTP is to multiplex several real-time data streams onto a single stream of UDP packets. The UDP stream can be sent to a single destination or to multiple destinations.</a:t>
            </a:r>
          </a:p>
          <a:p>
            <a:r>
              <a:rPr lang="en-US" altLang="zh-CN" sz="2400" dirty="0">
                <a:latin typeface="Times New Roman" panose="02020603050405020304" pitchFamily="18" charset="0"/>
                <a:cs typeface="Times New Roman" panose="02020603050405020304" pitchFamily="18" charset="0"/>
              </a:rPr>
              <a:t>RTP normally runs in user space over UDP (in the operating system).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35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HEJI-1">
            <a:extLst>
              <a:ext uri="{FF2B5EF4-FFF2-40B4-BE49-F238E27FC236}">
                <a16:creationId xmlns:a16="http://schemas.microsoft.com/office/drawing/2014/main" id="{0C6DADF7-5E60-1B77-07A1-431B4A6D1566}"/>
              </a:ext>
            </a:extLst>
          </p:cNvPr>
          <p:cNvSpPr/>
          <p:nvPr/>
        </p:nvSpPr>
        <p:spPr>
          <a:xfrm>
            <a:off x="0" y="300942"/>
            <a:ext cx="346710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3" name="iSHEJI-8">
            <a:extLst>
              <a:ext uri="{FF2B5EF4-FFF2-40B4-BE49-F238E27FC236}">
                <a16:creationId xmlns:a16="http://schemas.microsoft.com/office/drawing/2014/main" id="{F6A30954-F795-2E22-5454-ACB6D186BDEB}"/>
              </a:ext>
            </a:extLst>
          </p:cNvPr>
          <p:cNvSpPr/>
          <p:nvPr/>
        </p:nvSpPr>
        <p:spPr>
          <a:xfrm>
            <a:off x="2118972" y="2029097"/>
            <a:ext cx="3467100" cy="3590654"/>
          </a:xfrm>
          <a:prstGeom prst="rect">
            <a:avLst/>
          </a:prstGeom>
          <a:noFill/>
          <a:ln w="1016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25" name="iSHEJI-9">
            <a:extLst>
              <a:ext uri="{FF2B5EF4-FFF2-40B4-BE49-F238E27FC236}">
                <a16:creationId xmlns:a16="http://schemas.microsoft.com/office/drawing/2014/main" id="{E0FAB557-3752-C3D8-E654-CBA8D7FE5342}"/>
              </a:ext>
            </a:extLst>
          </p:cNvPr>
          <p:cNvSpPr/>
          <p:nvPr/>
        </p:nvSpPr>
        <p:spPr>
          <a:xfrm>
            <a:off x="6605928" y="2029096"/>
            <a:ext cx="3467100" cy="3590654"/>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4" name="iSHEJI-3">
            <a:extLst>
              <a:ext uri="{FF2B5EF4-FFF2-40B4-BE49-F238E27FC236}">
                <a16:creationId xmlns:a16="http://schemas.microsoft.com/office/drawing/2014/main" id="{D87C8E97-1876-4F92-3E78-46D5A9C1BED3}"/>
              </a:ext>
            </a:extLst>
          </p:cNvPr>
          <p:cNvSpPr txBox="1"/>
          <p:nvPr/>
        </p:nvSpPr>
        <p:spPr>
          <a:xfrm>
            <a:off x="230353" y="536910"/>
            <a:ext cx="2930858"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Operation in RTP</a:t>
            </a:r>
            <a:endPar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sp>
        <p:nvSpPr>
          <p:cNvPr id="7" name="文本框 6">
            <a:extLst>
              <a:ext uri="{FF2B5EF4-FFF2-40B4-BE49-F238E27FC236}">
                <a16:creationId xmlns:a16="http://schemas.microsoft.com/office/drawing/2014/main" id="{F643D85E-1A9C-4973-10E3-43BDC4BFDBB7}"/>
              </a:ext>
            </a:extLst>
          </p:cNvPr>
          <p:cNvSpPr txBox="1"/>
          <p:nvPr/>
        </p:nvSpPr>
        <p:spPr>
          <a:xfrm>
            <a:off x="2118972" y="2530974"/>
            <a:ext cx="3467100" cy="2585323"/>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The multimedia application consists of multiple audio, video, text, and possibly other streams. These are fed into the RTP library, which is in user space along with the application. This library multiplexes the streams and encodes them in RTP packets, which it stuffs into a socket. </a:t>
            </a:r>
          </a:p>
        </p:txBody>
      </p:sp>
      <p:sp>
        <p:nvSpPr>
          <p:cNvPr id="9" name="文本框 8">
            <a:extLst>
              <a:ext uri="{FF2B5EF4-FFF2-40B4-BE49-F238E27FC236}">
                <a16:creationId xmlns:a16="http://schemas.microsoft.com/office/drawing/2014/main" id="{55B3D3D6-52A1-264A-6FC8-5090CD6185A2}"/>
              </a:ext>
            </a:extLst>
          </p:cNvPr>
          <p:cNvSpPr txBox="1"/>
          <p:nvPr/>
        </p:nvSpPr>
        <p:spPr>
          <a:xfrm>
            <a:off x="6605928" y="2253976"/>
            <a:ext cx="3467100" cy="3139321"/>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On the operating system side of the socket, UDP packets are generated to wrap the RTP packets and handed to IP for transmission over a link such as Ethernet. The reverse process happens at the receiver. The multimedia application eventually receives multimedia data from the RTP library. It is responsible for playing out the media. </a:t>
            </a:r>
            <a:endParaRPr lang="zh-CN" altLang="en-US" sz="18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725815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HEJI-1">
            <a:extLst>
              <a:ext uri="{FF2B5EF4-FFF2-40B4-BE49-F238E27FC236}">
                <a16:creationId xmlns:a16="http://schemas.microsoft.com/office/drawing/2014/main" id="{0C6DADF7-5E60-1B77-07A1-431B4A6D1566}"/>
              </a:ext>
            </a:extLst>
          </p:cNvPr>
          <p:cNvSpPr/>
          <p:nvPr/>
        </p:nvSpPr>
        <p:spPr>
          <a:xfrm>
            <a:off x="-1" y="300942"/>
            <a:ext cx="7592787"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19" name="iSHEJI-3">
            <a:extLst>
              <a:ext uri="{FF2B5EF4-FFF2-40B4-BE49-F238E27FC236}">
                <a16:creationId xmlns:a16="http://schemas.microsoft.com/office/drawing/2014/main" id="{3803D068-BCF9-F3F9-6F33-487AE302306A}"/>
              </a:ext>
            </a:extLst>
          </p:cNvPr>
          <p:cNvSpPr txBox="1"/>
          <p:nvPr/>
        </p:nvSpPr>
        <p:spPr>
          <a:xfrm>
            <a:off x="319104" y="536910"/>
            <a:ext cx="7965500"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Application layer protocol based on UDP</a:t>
            </a:r>
            <a:endPar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sp>
        <p:nvSpPr>
          <p:cNvPr id="3" name="iSHEJI-5">
            <a:extLst>
              <a:ext uri="{FF2B5EF4-FFF2-40B4-BE49-F238E27FC236}">
                <a16:creationId xmlns:a16="http://schemas.microsoft.com/office/drawing/2014/main" id="{74E88749-44AB-5E42-A250-218BAE13B847}"/>
              </a:ext>
            </a:extLst>
          </p:cNvPr>
          <p:cNvSpPr/>
          <p:nvPr/>
        </p:nvSpPr>
        <p:spPr>
          <a:xfrm>
            <a:off x="1016450" y="2190750"/>
            <a:ext cx="899160" cy="8991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01</a:t>
            </a:r>
            <a:endParaRPr lang="zh-CN" altLang="en-US" sz="28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endParaRPr>
          </a:p>
        </p:txBody>
      </p:sp>
      <p:sp>
        <p:nvSpPr>
          <p:cNvPr id="53" name="iSHEJI-6">
            <a:extLst>
              <a:ext uri="{FF2B5EF4-FFF2-40B4-BE49-F238E27FC236}">
                <a16:creationId xmlns:a16="http://schemas.microsoft.com/office/drawing/2014/main" id="{FD31A4A6-2791-AFD5-E903-DE03E543CD40}"/>
              </a:ext>
            </a:extLst>
          </p:cNvPr>
          <p:cNvSpPr txBox="1"/>
          <p:nvPr/>
        </p:nvSpPr>
        <p:spPr>
          <a:xfrm>
            <a:off x="2147842" y="2190750"/>
            <a:ext cx="2154012" cy="369332"/>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DNS</a:t>
            </a:r>
            <a:endParaRPr kumimoji="0" lang="zh-CN" altLang="en-US" sz="2400"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endParaRPr>
          </a:p>
        </p:txBody>
      </p:sp>
      <p:sp>
        <p:nvSpPr>
          <p:cNvPr id="69" name="iSHEJI-7">
            <a:extLst>
              <a:ext uri="{FF2B5EF4-FFF2-40B4-BE49-F238E27FC236}">
                <a16:creationId xmlns:a16="http://schemas.microsoft.com/office/drawing/2014/main" id="{BDE3D40F-A794-4CD0-A66E-2F24A96FBE10}"/>
              </a:ext>
            </a:extLst>
          </p:cNvPr>
          <p:cNvSpPr txBox="1"/>
          <p:nvPr/>
        </p:nvSpPr>
        <p:spPr>
          <a:xfrm>
            <a:off x="2138317" y="2533169"/>
            <a:ext cx="3974186" cy="1160382"/>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sz="2000" i="0" u="none" strike="noStrike" kern="1200" cap="none" spc="0" normalizeH="0" baseline="0" noProof="0" dirty="0">
                <a:ln>
                  <a:noFill/>
                </a:ln>
                <a:solidFill>
                  <a:schemeClr val="tx1"/>
                </a:solidFill>
                <a:effectLst/>
                <a:uLnTx/>
                <a:uFillTx/>
                <a:latin typeface="Times New Roman" panose="02020603050405020304" pitchFamily="18" charset="0"/>
                <a:ea typeface="阿里巴巴普惠体 2.0 35 Thin" panose="00020600040101010101" pitchFamily="18" charset="-122"/>
                <a:cs typeface="Times New Roman" panose="02020603050405020304" pitchFamily="18" charset="0"/>
              </a:rPr>
              <a:t>It maps human-readable domain names to IP addresses in computer networks</a:t>
            </a:r>
            <a:endPar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阿里巴巴普惠体 2.0 35 Thin" panose="00020600040101010101" pitchFamily="18" charset="-122"/>
              <a:cs typeface="Times New Roman" panose="02020603050405020304" pitchFamily="18" charset="0"/>
            </a:endParaRPr>
          </a:p>
        </p:txBody>
      </p:sp>
      <p:sp>
        <p:nvSpPr>
          <p:cNvPr id="73" name="iSHEJI-8">
            <a:extLst>
              <a:ext uri="{FF2B5EF4-FFF2-40B4-BE49-F238E27FC236}">
                <a16:creationId xmlns:a16="http://schemas.microsoft.com/office/drawing/2014/main" id="{D5753AFA-0E16-C043-34D7-81C772BDE039}"/>
              </a:ext>
            </a:extLst>
          </p:cNvPr>
          <p:cNvSpPr/>
          <p:nvPr/>
        </p:nvSpPr>
        <p:spPr>
          <a:xfrm>
            <a:off x="6335210" y="2190750"/>
            <a:ext cx="899160" cy="8991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02</a:t>
            </a:r>
            <a:endParaRPr lang="zh-CN" altLang="en-US" sz="28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endParaRPr>
          </a:p>
        </p:txBody>
      </p:sp>
      <p:sp>
        <p:nvSpPr>
          <p:cNvPr id="74" name="iSHEJI-9">
            <a:extLst>
              <a:ext uri="{FF2B5EF4-FFF2-40B4-BE49-F238E27FC236}">
                <a16:creationId xmlns:a16="http://schemas.microsoft.com/office/drawing/2014/main" id="{B639D130-3E8D-4F6D-B529-BD1E423AE7F2}"/>
              </a:ext>
            </a:extLst>
          </p:cNvPr>
          <p:cNvSpPr txBox="1"/>
          <p:nvPr/>
        </p:nvSpPr>
        <p:spPr>
          <a:xfrm>
            <a:off x="7466602" y="2190750"/>
            <a:ext cx="2154012" cy="369332"/>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TFTP</a:t>
            </a:r>
            <a:endParaRPr kumimoji="0" lang="zh-CN" altLang="en-US" sz="2400"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endParaRPr>
          </a:p>
        </p:txBody>
      </p:sp>
      <p:sp>
        <p:nvSpPr>
          <p:cNvPr id="75" name="iSHEJI-10">
            <a:extLst>
              <a:ext uri="{FF2B5EF4-FFF2-40B4-BE49-F238E27FC236}">
                <a16:creationId xmlns:a16="http://schemas.microsoft.com/office/drawing/2014/main" id="{E198DB08-11B2-8622-557B-421E0F3B1567}"/>
              </a:ext>
            </a:extLst>
          </p:cNvPr>
          <p:cNvSpPr txBox="1"/>
          <p:nvPr/>
        </p:nvSpPr>
        <p:spPr>
          <a:xfrm>
            <a:off x="7457077" y="2533169"/>
            <a:ext cx="3718473" cy="760273"/>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30000"/>
              </a:lnSpc>
              <a:spcBef>
                <a:spcPts val="0"/>
              </a:spcBef>
              <a:spcAft>
                <a:spcPts val="0"/>
              </a:spcAft>
              <a:buClrTx/>
              <a:buSzTx/>
              <a:buFontTx/>
              <a:buNone/>
              <a:tabLst/>
              <a:defRPr/>
            </a:pPr>
            <a:r>
              <a:rPr lang="en-US" altLang="zh-CN" sz="2000" spc="0" dirty="0">
                <a:solidFill>
                  <a:schemeClr val="tx1"/>
                </a:solidFill>
                <a:latin typeface="Times New Roman" panose="02020603050405020304" pitchFamily="18" charset="0"/>
                <a:ea typeface="阿里巴巴普惠体 2.0 35 Thin" panose="00020600040101010101" pitchFamily="18" charset="-122"/>
                <a:cs typeface="Times New Roman" panose="02020603050405020304" pitchFamily="18" charset="0"/>
              </a:rPr>
              <a:t>A protocol used for simple file transfer between clients and servers. </a:t>
            </a:r>
            <a:endParaRPr lang="zh-CN" altLang="en-US" sz="2000" spc="0" dirty="0">
              <a:solidFill>
                <a:schemeClr val="tx1"/>
              </a:solidFill>
              <a:latin typeface="Times New Roman" panose="02020603050405020304" pitchFamily="18" charset="0"/>
              <a:ea typeface="阿里巴巴普惠体 2.0 35 Thin" panose="00020600040101010101" pitchFamily="18" charset="-122"/>
              <a:cs typeface="Times New Roman" panose="02020603050405020304" pitchFamily="18" charset="0"/>
            </a:endParaRPr>
          </a:p>
        </p:txBody>
      </p:sp>
      <p:sp>
        <p:nvSpPr>
          <p:cNvPr id="76" name="iSHEJI-11">
            <a:extLst>
              <a:ext uri="{FF2B5EF4-FFF2-40B4-BE49-F238E27FC236}">
                <a16:creationId xmlns:a16="http://schemas.microsoft.com/office/drawing/2014/main" id="{124A16D8-A7F1-247E-8038-D7FF07D65770}"/>
              </a:ext>
            </a:extLst>
          </p:cNvPr>
          <p:cNvSpPr/>
          <p:nvPr/>
        </p:nvSpPr>
        <p:spPr>
          <a:xfrm>
            <a:off x="1016450" y="4026540"/>
            <a:ext cx="899160" cy="8991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03</a:t>
            </a:r>
            <a:endParaRPr lang="zh-CN" altLang="en-US" sz="28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endParaRPr>
          </a:p>
        </p:txBody>
      </p:sp>
      <p:sp>
        <p:nvSpPr>
          <p:cNvPr id="77" name="iSHEJI-12">
            <a:extLst>
              <a:ext uri="{FF2B5EF4-FFF2-40B4-BE49-F238E27FC236}">
                <a16:creationId xmlns:a16="http://schemas.microsoft.com/office/drawing/2014/main" id="{FB7234CC-50FA-55F4-9031-F09E956C41A5}"/>
              </a:ext>
            </a:extLst>
          </p:cNvPr>
          <p:cNvSpPr txBox="1"/>
          <p:nvPr/>
        </p:nvSpPr>
        <p:spPr>
          <a:xfrm>
            <a:off x="2147842" y="4026540"/>
            <a:ext cx="2154012" cy="369332"/>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SNMP</a:t>
            </a:r>
            <a:endParaRPr kumimoji="0" lang="zh-CN" altLang="en-US" sz="2400"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endParaRPr>
          </a:p>
        </p:txBody>
      </p:sp>
      <p:sp>
        <p:nvSpPr>
          <p:cNvPr id="78" name="iSHEJI-13">
            <a:extLst>
              <a:ext uri="{FF2B5EF4-FFF2-40B4-BE49-F238E27FC236}">
                <a16:creationId xmlns:a16="http://schemas.microsoft.com/office/drawing/2014/main" id="{8ECB73C3-C027-5E4E-B124-74536A362C1F}"/>
              </a:ext>
            </a:extLst>
          </p:cNvPr>
          <p:cNvSpPr txBox="1"/>
          <p:nvPr/>
        </p:nvSpPr>
        <p:spPr>
          <a:xfrm>
            <a:off x="2138316" y="4368959"/>
            <a:ext cx="3957683" cy="1160382"/>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30000"/>
              </a:lnSpc>
              <a:spcBef>
                <a:spcPts val="0"/>
              </a:spcBef>
              <a:spcAft>
                <a:spcPts val="0"/>
              </a:spcAft>
              <a:buClrTx/>
              <a:buSzTx/>
              <a:buFontTx/>
              <a:buNone/>
              <a:tabLst/>
              <a:defRPr/>
            </a:pPr>
            <a:r>
              <a:rPr lang="en-US" altLang="zh-CN" sz="2000" spc="0" dirty="0">
                <a:solidFill>
                  <a:schemeClr val="tx1"/>
                </a:solidFill>
                <a:latin typeface="Times New Roman" panose="02020603050405020304" pitchFamily="18" charset="0"/>
                <a:ea typeface="阿里巴巴普惠体 2.0 35 Thin" panose="00020600040101010101" pitchFamily="18" charset="-122"/>
                <a:cs typeface="Times New Roman" panose="02020603050405020304" pitchFamily="18" charset="0"/>
              </a:rPr>
              <a:t>A network management protocol used to collect and organize management information in computer network.</a:t>
            </a:r>
            <a:endParaRPr lang="zh-CN" altLang="en-US" sz="2000" spc="0" dirty="0">
              <a:solidFill>
                <a:schemeClr val="tx1"/>
              </a:solidFill>
              <a:latin typeface="Times New Roman" panose="02020603050405020304" pitchFamily="18" charset="0"/>
              <a:ea typeface="阿里巴巴普惠体 2.0 35 Thin" panose="00020600040101010101" pitchFamily="18" charset="-122"/>
              <a:cs typeface="Times New Roman" panose="02020603050405020304" pitchFamily="18" charset="0"/>
            </a:endParaRPr>
          </a:p>
        </p:txBody>
      </p:sp>
      <p:sp>
        <p:nvSpPr>
          <p:cNvPr id="79" name="iSHEJI-14">
            <a:extLst>
              <a:ext uri="{FF2B5EF4-FFF2-40B4-BE49-F238E27FC236}">
                <a16:creationId xmlns:a16="http://schemas.microsoft.com/office/drawing/2014/main" id="{8F218983-BB5E-4B7A-7392-DAA7BE378A95}"/>
              </a:ext>
            </a:extLst>
          </p:cNvPr>
          <p:cNvSpPr/>
          <p:nvPr/>
        </p:nvSpPr>
        <p:spPr>
          <a:xfrm>
            <a:off x="6335210" y="4026540"/>
            <a:ext cx="899160" cy="8991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04</a:t>
            </a:r>
            <a:endParaRPr lang="zh-CN" altLang="en-US" sz="28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endParaRPr>
          </a:p>
        </p:txBody>
      </p:sp>
      <p:sp>
        <p:nvSpPr>
          <p:cNvPr id="80" name="iSHEJI-15">
            <a:extLst>
              <a:ext uri="{FF2B5EF4-FFF2-40B4-BE49-F238E27FC236}">
                <a16:creationId xmlns:a16="http://schemas.microsoft.com/office/drawing/2014/main" id="{5C523B55-0C67-BE37-3F72-E39D510B189C}"/>
              </a:ext>
            </a:extLst>
          </p:cNvPr>
          <p:cNvSpPr txBox="1"/>
          <p:nvPr/>
        </p:nvSpPr>
        <p:spPr>
          <a:xfrm>
            <a:off x="7466602" y="4026540"/>
            <a:ext cx="2154012" cy="369332"/>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NTP</a:t>
            </a:r>
            <a:endParaRPr kumimoji="0" lang="zh-CN" altLang="en-US" sz="2400"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endParaRPr>
          </a:p>
        </p:txBody>
      </p:sp>
      <p:sp>
        <p:nvSpPr>
          <p:cNvPr id="81" name="iSHEJI-16">
            <a:extLst>
              <a:ext uri="{FF2B5EF4-FFF2-40B4-BE49-F238E27FC236}">
                <a16:creationId xmlns:a16="http://schemas.microsoft.com/office/drawing/2014/main" id="{4E66CC5B-1F91-AD16-E5A3-B05665E99154}"/>
              </a:ext>
            </a:extLst>
          </p:cNvPr>
          <p:cNvSpPr txBox="1"/>
          <p:nvPr/>
        </p:nvSpPr>
        <p:spPr>
          <a:xfrm>
            <a:off x="7457077" y="4368959"/>
            <a:ext cx="3581037" cy="760273"/>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30000"/>
              </a:lnSpc>
              <a:spcBef>
                <a:spcPts val="0"/>
              </a:spcBef>
              <a:spcAft>
                <a:spcPts val="0"/>
              </a:spcAft>
              <a:buClrTx/>
              <a:buSzTx/>
              <a:buFontTx/>
              <a:buNone/>
              <a:tabLst/>
              <a:defRPr/>
            </a:pPr>
            <a:r>
              <a:rPr lang="en-US" altLang="zh-CN" sz="2000" spc="0" dirty="0">
                <a:solidFill>
                  <a:schemeClr val="tx1"/>
                </a:solidFill>
                <a:latin typeface="Times New Roman" panose="02020603050405020304" pitchFamily="18" charset="0"/>
                <a:ea typeface="阿里巴巴普惠体 2.0 35 Thin" panose="00020600040101010101" pitchFamily="18" charset="-122"/>
                <a:cs typeface="Times New Roman" panose="02020603050405020304" pitchFamily="18" charset="0"/>
              </a:rPr>
              <a:t>A protocol used to synchronize the clocks of computers and network.</a:t>
            </a:r>
            <a:endParaRPr lang="zh-CN" altLang="en-US" sz="2000" spc="0" dirty="0">
              <a:solidFill>
                <a:schemeClr val="tx1"/>
              </a:solidFill>
              <a:latin typeface="Times New Roman" panose="02020603050405020304" pitchFamily="18" charset="0"/>
              <a:ea typeface="阿里巴巴普惠体 2.0 35 Thin" panose="00020600040101010101" pitchFamily="18" charset="-122"/>
              <a:cs typeface="Times New Roman" panose="02020603050405020304" pitchFamily="18" charset="0"/>
            </a:endParaRPr>
          </a:p>
        </p:txBody>
      </p:sp>
    </p:spTree>
    <p:extLst>
      <p:ext uri="{BB962C8B-B14F-4D97-AF65-F5344CB8AC3E}">
        <p14:creationId xmlns:p14="http://schemas.microsoft.com/office/powerpoint/2010/main" val="1847275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HEJI-1">
            <a:extLst>
              <a:ext uri="{FF2B5EF4-FFF2-40B4-BE49-F238E27FC236}">
                <a16:creationId xmlns:a16="http://schemas.microsoft.com/office/drawing/2014/main" id="{8A1B0082-892C-F658-30F1-4C256019B287}"/>
              </a:ext>
            </a:extLst>
          </p:cNvPr>
          <p:cNvSpPr/>
          <p:nvPr/>
        </p:nvSpPr>
        <p:spPr>
          <a:xfrm>
            <a:off x="0" y="0"/>
            <a:ext cx="12192000" cy="6858000"/>
          </a:xfrm>
          <a:prstGeom prst="rect">
            <a:avLst/>
          </a:prstGeom>
          <a:blipFill dpi="0" rotWithShape="1">
            <a:blip r:embed="rId2"/>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2" name="iSHEJI-2">
            <a:extLst>
              <a:ext uri="{FF2B5EF4-FFF2-40B4-BE49-F238E27FC236}">
                <a16:creationId xmlns:a16="http://schemas.microsoft.com/office/drawing/2014/main" id="{AA303818-4174-138A-8810-734AEA6E2D2C}"/>
              </a:ext>
            </a:extLst>
          </p:cNvPr>
          <p:cNvSpPr/>
          <p:nvPr/>
        </p:nvSpPr>
        <p:spPr>
          <a:xfrm>
            <a:off x="853440" y="0"/>
            <a:ext cx="4328160" cy="68580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10" name="iSHEJI-4">
            <a:extLst>
              <a:ext uri="{FF2B5EF4-FFF2-40B4-BE49-F238E27FC236}">
                <a16:creationId xmlns:a16="http://schemas.microsoft.com/office/drawing/2014/main" id="{275302F8-F9FB-E6B2-7A30-EB2693FD518F}"/>
              </a:ext>
            </a:extLst>
          </p:cNvPr>
          <p:cNvSpPr/>
          <p:nvPr/>
        </p:nvSpPr>
        <p:spPr>
          <a:xfrm>
            <a:off x="1582420" y="2296020"/>
            <a:ext cx="802640" cy="6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altLang="zh-CN" sz="44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04.</a:t>
            </a:r>
            <a:endParaRPr lang="zh-CN" altLang="en-US" sz="44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endParaRPr>
          </a:p>
        </p:txBody>
      </p:sp>
      <p:sp>
        <p:nvSpPr>
          <p:cNvPr id="16" name="iSHEJI-5">
            <a:extLst>
              <a:ext uri="{FF2B5EF4-FFF2-40B4-BE49-F238E27FC236}">
                <a16:creationId xmlns:a16="http://schemas.microsoft.com/office/drawing/2014/main" id="{729B8182-04E7-915E-7E70-43B1852CA811}"/>
              </a:ext>
            </a:extLst>
          </p:cNvPr>
          <p:cNvSpPr txBox="1"/>
          <p:nvPr/>
        </p:nvSpPr>
        <p:spPr>
          <a:xfrm>
            <a:off x="1582420" y="3159815"/>
            <a:ext cx="2604039" cy="1477328"/>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Difference between TCP and UDP</a:t>
            </a:r>
            <a:endParaRPr kumimoji="0" lang="zh-CN" altLang="en-US"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endParaRPr>
          </a:p>
        </p:txBody>
      </p:sp>
      <p:pic>
        <p:nvPicPr>
          <p:cNvPr id="4" name="图片 3">
            <a:extLst>
              <a:ext uri="{FF2B5EF4-FFF2-40B4-BE49-F238E27FC236}">
                <a16:creationId xmlns:a16="http://schemas.microsoft.com/office/drawing/2014/main" id="{0BB673FD-71AA-2930-EDBD-B6A6EAECA4E5}"/>
              </a:ext>
            </a:extLst>
          </p:cNvPr>
          <p:cNvPicPr>
            <a:picLocks noChangeAspect="1"/>
          </p:cNvPicPr>
          <p:nvPr/>
        </p:nvPicPr>
        <p:blipFill>
          <a:blip r:embed="rId3"/>
          <a:stretch>
            <a:fillRect/>
          </a:stretch>
        </p:blipFill>
        <p:spPr>
          <a:xfrm>
            <a:off x="5910580" y="3898479"/>
            <a:ext cx="5235394" cy="2766300"/>
          </a:xfrm>
          <a:prstGeom prst="rect">
            <a:avLst/>
          </a:prstGeom>
        </p:spPr>
      </p:pic>
    </p:spTree>
    <p:extLst>
      <p:ext uri="{BB962C8B-B14F-4D97-AF65-F5344CB8AC3E}">
        <p14:creationId xmlns:p14="http://schemas.microsoft.com/office/powerpoint/2010/main" val="2440935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HEJI-1">
            <a:extLst>
              <a:ext uri="{FF2B5EF4-FFF2-40B4-BE49-F238E27FC236}">
                <a16:creationId xmlns:a16="http://schemas.microsoft.com/office/drawing/2014/main" id="{7DD3B4DE-2C73-5D28-5977-D525B1AC95A4}"/>
              </a:ext>
            </a:extLst>
          </p:cNvPr>
          <p:cNvSpPr/>
          <p:nvPr/>
        </p:nvSpPr>
        <p:spPr>
          <a:xfrm>
            <a:off x="0" y="0"/>
            <a:ext cx="12192000" cy="6858000"/>
          </a:xfrm>
          <a:prstGeom prst="rect">
            <a:avLst/>
          </a:prstGeom>
          <a:blipFill dpi="0" rotWithShape="1">
            <a:blip r:embed="rId3"/>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15" name="iSHEJI-5">
            <a:extLst>
              <a:ext uri="{FF2B5EF4-FFF2-40B4-BE49-F238E27FC236}">
                <a16:creationId xmlns:a16="http://schemas.microsoft.com/office/drawing/2014/main" id="{7E5C687D-15C5-9476-95B6-FC14F546C685}"/>
              </a:ext>
            </a:extLst>
          </p:cNvPr>
          <p:cNvSpPr txBox="1"/>
          <p:nvPr/>
        </p:nvSpPr>
        <p:spPr>
          <a:xfrm>
            <a:off x="3579841" y="4444180"/>
            <a:ext cx="5472719" cy="246221"/>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endParaRPr lang="en-US" altLang="zh-CN" sz="1600" spc="0" dirty="0">
              <a:solidFill>
                <a:schemeClr val="tx1"/>
              </a:solidFill>
              <a:latin typeface="阿里巴巴普惠体 2.0 35 Thin" panose="00020600040101010101" pitchFamily="18" charset="-122"/>
              <a:ea typeface="阿里巴巴普惠体 2.0 35 Thin" panose="00020600040101010101" pitchFamily="18" charset="-122"/>
              <a:cs typeface="阿里巴巴普惠体 2.0 35 Thin" panose="00020600040101010101" pitchFamily="18" charset="-122"/>
            </a:endParaRPr>
          </a:p>
        </p:txBody>
      </p:sp>
      <p:sp>
        <p:nvSpPr>
          <p:cNvPr id="2" name="iSHEJI-1">
            <a:extLst>
              <a:ext uri="{FF2B5EF4-FFF2-40B4-BE49-F238E27FC236}">
                <a16:creationId xmlns:a16="http://schemas.microsoft.com/office/drawing/2014/main" id="{307837FE-F582-5823-0F3F-5D59F695CD40}"/>
              </a:ext>
            </a:extLst>
          </p:cNvPr>
          <p:cNvSpPr/>
          <p:nvPr/>
        </p:nvSpPr>
        <p:spPr>
          <a:xfrm>
            <a:off x="0" y="300942"/>
            <a:ext cx="383122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4" name="iSHEJI-3">
            <a:extLst>
              <a:ext uri="{FF2B5EF4-FFF2-40B4-BE49-F238E27FC236}">
                <a16:creationId xmlns:a16="http://schemas.microsoft.com/office/drawing/2014/main" id="{2FEAB54E-05D0-21F1-2FBC-F82C8904FD91}"/>
              </a:ext>
            </a:extLst>
          </p:cNvPr>
          <p:cNvSpPr txBox="1"/>
          <p:nvPr/>
        </p:nvSpPr>
        <p:spPr>
          <a:xfrm>
            <a:off x="639657" y="432434"/>
            <a:ext cx="2446121"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Contrast</a:t>
            </a:r>
            <a:endPar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graphicFrame>
        <p:nvGraphicFramePr>
          <p:cNvPr id="6" name="表格 5">
            <a:extLst>
              <a:ext uri="{FF2B5EF4-FFF2-40B4-BE49-F238E27FC236}">
                <a16:creationId xmlns:a16="http://schemas.microsoft.com/office/drawing/2014/main" id="{A36DCBD0-C223-DBBF-9B07-8448BE8BDA85}"/>
              </a:ext>
            </a:extLst>
          </p:cNvPr>
          <p:cNvGraphicFramePr>
            <a:graphicFrameLocks noGrp="1"/>
          </p:cNvGraphicFramePr>
          <p:nvPr/>
        </p:nvGraphicFramePr>
        <p:xfrm>
          <a:off x="478774" y="1421122"/>
          <a:ext cx="11270640" cy="5194010"/>
        </p:xfrm>
        <a:graphic>
          <a:graphicData uri="http://schemas.openxmlformats.org/drawingml/2006/table">
            <a:tbl>
              <a:tblPr firstRow="1" bandRow="1">
                <a:tableStyleId>{5C22544A-7EE6-4342-B048-85BDC9FD1C3A}</a:tableStyleId>
              </a:tblPr>
              <a:tblGrid>
                <a:gridCol w="2364634">
                  <a:extLst>
                    <a:ext uri="{9D8B030D-6E8A-4147-A177-3AD203B41FA5}">
                      <a16:colId xmlns:a16="http://schemas.microsoft.com/office/drawing/2014/main" val="855790997"/>
                    </a:ext>
                  </a:extLst>
                </a:gridCol>
                <a:gridCol w="4133590">
                  <a:extLst>
                    <a:ext uri="{9D8B030D-6E8A-4147-A177-3AD203B41FA5}">
                      <a16:colId xmlns:a16="http://schemas.microsoft.com/office/drawing/2014/main" val="1947244933"/>
                    </a:ext>
                  </a:extLst>
                </a:gridCol>
                <a:gridCol w="4772416">
                  <a:extLst>
                    <a:ext uri="{9D8B030D-6E8A-4147-A177-3AD203B41FA5}">
                      <a16:colId xmlns:a16="http://schemas.microsoft.com/office/drawing/2014/main" val="1499887738"/>
                    </a:ext>
                  </a:extLst>
                </a:gridCol>
              </a:tblGrid>
              <a:tr h="519401">
                <a:tc>
                  <a:txBody>
                    <a:bodyPr/>
                    <a:lstStyle/>
                    <a:p>
                      <a:endParaRPr lang="zh-CN" altLang="en-US" dirty="0"/>
                    </a:p>
                  </a:txBody>
                  <a:tcPr/>
                </a:tc>
                <a:tc>
                  <a:txBody>
                    <a:bodyPr/>
                    <a:lstStyle/>
                    <a:p>
                      <a:pPr algn="ctr"/>
                      <a:r>
                        <a:rPr lang="en-US" altLang="zh-CN" dirty="0"/>
                        <a:t>TCP</a:t>
                      </a:r>
                      <a:endParaRPr lang="zh-CN" altLang="en-US" dirty="0"/>
                    </a:p>
                  </a:txBody>
                  <a:tcPr/>
                </a:tc>
                <a:tc>
                  <a:txBody>
                    <a:bodyPr/>
                    <a:lstStyle/>
                    <a:p>
                      <a:pPr algn="ctr"/>
                      <a:r>
                        <a:rPr lang="en-US" altLang="zh-CN" dirty="0"/>
                        <a:t>UDP</a:t>
                      </a:r>
                      <a:endParaRPr lang="zh-CN" altLang="en-US" dirty="0"/>
                    </a:p>
                  </a:txBody>
                  <a:tcPr/>
                </a:tc>
                <a:extLst>
                  <a:ext uri="{0D108BD9-81ED-4DB2-BD59-A6C34878D82A}">
                    <a16:rowId xmlns:a16="http://schemas.microsoft.com/office/drawing/2014/main" val="2068602596"/>
                  </a:ext>
                </a:extLst>
              </a:tr>
              <a:tr h="519401">
                <a:tc>
                  <a:txBody>
                    <a:bodyPr/>
                    <a:lstStyle/>
                    <a:p>
                      <a:r>
                        <a:rPr lang="en-US" altLang="zh-CN" dirty="0"/>
                        <a:t>Connection</a:t>
                      </a:r>
                      <a:endParaRPr lang="zh-CN" altLang="en-US" dirty="0"/>
                    </a:p>
                  </a:txBody>
                  <a:tcPr/>
                </a:tc>
                <a:tc>
                  <a:txBody>
                    <a:bodyPr/>
                    <a:lstStyle/>
                    <a:p>
                      <a:r>
                        <a:rPr lang="en-US" altLang="zh-CN" dirty="0"/>
                        <a:t>Connection-oriented</a:t>
                      </a:r>
                      <a:endParaRPr lang="zh-CN" altLang="en-US" dirty="0"/>
                    </a:p>
                  </a:txBody>
                  <a:tcPr/>
                </a:tc>
                <a:tc>
                  <a:txBody>
                    <a:bodyPr/>
                    <a:lstStyle/>
                    <a:p>
                      <a:r>
                        <a:rPr lang="en-US" altLang="zh-CN" dirty="0"/>
                        <a:t>Connectionless</a:t>
                      </a:r>
                      <a:endParaRPr lang="zh-CN" altLang="en-US" dirty="0"/>
                    </a:p>
                  </a:txBody>
                  <a:tcPr/>
                </a:tc>
                <a:extLst>
                  <a:ext uri="{0D108BD9-81ED-4DB2-BD59-A6C34878D82A}">
                    <a16:rowId xmlns:a16="http://schemas.microsoft.com/office/drawing/2014/main" val="3294967562"/>
                  </a:ext>
                </a:extLst>
              </a:tr>
              <a:tr h="519401">
                <a:tc>
                  <a:txBody>
                    <a:bodyPr/>
                    <a:lstStyle/>
                    <a:p>
                      <a:r>
                        <a:rPr lang="en-US" altLang="zh-CN" dirty="0"/>
                        <a:t>Transmission method</a:t>
                      </a:r>
                      <a:endParaRPr lang="zh-CN" altLang="en-US" dirty="0"/>
                    </a:p>
                  </a:txBody>
                  <a:tcPr/>
                </a:tc>
                <a:tc>
                  <a:txBody>
                    <a:bodyPr/>
                    <a:lstStyle/>
                    <a:p>
                      <a:r>
                        <a:rPr lang="en-US" altLang="zh-CN" dirty="0"/>
                        <a:t>Point to point</a:t>
                      </a:r>
                      <a:endParaRPr lang="zh-CN" altLang="en-US" dirty="0"/>
                    </a:p>
                  </a:txBody>
                  <a:tcPr/>
                </a:tc>
                <a:tc>
                  <a:txBody>
                    <a:bodyPr/>
                    <a:lstStyle/>
                    <a:p>
                      <a:r>
                        <a:rPr lang="en-US" altLang="zh-CN" dirty="0"/>
                        <a:t>n to n</a:t>
                      </a:r>
                    </a:p>
                  </a:txBody>
                  <a:tcPr/>
                </a:tc>
                <a:extLst>
                  <a:ext uri="{0D108BD9-81ED-4DB2-BD59-A6C34878D82A}">
                    <a16:rowId xmlns:a16="http://schemas.microsoft.com/office/drawing/2014/main" val="5257817"/>
                  </a:ext>
                </a:extLst>
              </a:tr>
              <a:tr h="519401">
                <a:tc>
                  <a:txBody>
                    <a:bodyPr/>
                    <a:lstStyle/>
                    <a:p>
                      <a:r>
                        <a:rPr lang="en-US" altLang="zh-CN" dirty="0"/>
                        <a:t>Reliability</a:t>
                      </a:r>
                      <a:endParaRPr lang="zh-CN" altLang="en-US" dirty="0"/>
                    </a:p>
                  </a:txBody>
                  <a:tcPr/>
                </a:tc>
                <a:tc>
                  <a:txBody>
                    <a:bodyPr/>
                    <a:lstStyle/>
                    <a:p>
                      <a:r>
                        <a:rPr lang="en-US" altLang="zh-CN" dirty="0"/>
                        <a:t>Yes</a:t>
                      </a:r>
                      <a:endParaRPr lang="zh-CN" altLang="en-US" dirty="0"/>
                    </a:p>
                  </a:txBody>
                  <a:tcPr/>
                </a:tc>
                <a:tc>
                  <a:txBody>
                    <a:bodyPr/>
                    <a:lstStyle/>
                    <a:p>
                      <a:r>
                        <a:rPr lang="en-US" altLang="zh-CN" dirty="0"/>
                        <a:t>No</a:t>
                      </a:r>
                      <a:endParaRPr lang="zh-CN" altLang="en-US" dirty="0"/>
                    </a:p>
                  </a:txBody>
                  <a:tcPr/>
                </a:tc>
                <a:extLst>
                  <a:ext uri="{0D108BD9-81ED-4DB2-BD59-A6C34878D82A}">
                    <a16:rowId xmlns:a16="http://schemas.microsoft.com/office/drawing/2014/main" val="3321564706"/>
                  </a:ext>
                </a:extLst>
              </a:tr>
              <a:tr h="519401">
                <a:tc>
                  <a:txBody>
                    <a:bodyPr/>
                    <a:lstStyle/>
                    <a:p>
                      <a:r>
                        <a:rPr lang="en-US" altLang="zh-CN" dirty="0"/>
                        <a:t>Flow control</a:t>
                      </a:r>
                      <a:endParaRPr lang="zh-CN" altLang="en-US" dirty="0"/>
                    </a:p>
                  </a:txBody>
                  <a:tcPr/>
                </a:tc>
                <a:tc>
                  <a:txBody>
                    <a:bodyPr/>
                    <a:lstStyle/>
                    <a:p>
                      <a:r>
                        <a:rPr lang="en-US" altLang="zh-CN" dirty="0"/>
                        <a:t>Yes</a:t>
                      </a:r>
                      <a:endParaRPr lang="zh-CN" altLang="en-US" dirty="0"/>
                    </a:p>
                  </a:txBody>
                  <a:tcPr/>
                </a:tc>
                <a:tc>
                  <a:txBody>
                    <a:bodyPr/>
                    <a:lstStyle/>
                    <a:p>
                      <a:r>
                        <a:rPr lang="en-US" altLang="zh-CN" dirty="0"/>
                        <a:t>No</a:t>
                      </a:r>
                      <a:endParaRPr lang="zh-CN" altLang="en-US" dirty="0"/>
                    </a:p>
                  </a:txBody>
                  <a:tcPr/>
                </a:tc>
                <a:extLst>
                  <a:ext uri="{0D108BD9-81ED-4DB2-BD59-A6C34878D82A}">
                    <a16:rowId xmlns:a16="http://schemas.microsoft.com/office/drawing/2014/main" val="3106209464"/>
                  </a:ext>
                </a:extLst>
              </a:tr>
              <a:tr h="519401">
                <a:tc>
                  <a:txBody>
                    <a:bodyPr/>
                    <a:lstStyle/>
                    <a:p>
                      <a:r>
                        <a:rPr lang="en-US" altLang="zh-CN" dirty="0"/>
                        <a:t>Congestion control</a:t>
                      </a:r>
                      <a:endParaRPr lang="zh-CN" altLang="en-US" dirty="0"/>
                    </a:p>
                  </a:txBody>
                  <a:tcPr/>
                </a:tc>
                <a:tc>
                  <a:txBody>
                    <a:bodyPr/>
                    <a:lstStyle/>
                    <a:p>
                      <a:r>
                        <a:rPr lang="en-US" altLang="zh-CN" dirty="0"/>
                        <a:t>Yes</a:t>
                      </a:r>
                      <a:endParaRPr lang="zh-CN" altLang="en-US" dirty="0"/>
                    </a:p>
                  </a:txBody>
                  <a:tcPr/>
                </a:tc>
                <a:tc>
                  <a:txBody>
                    <a:bodyPr/>
                    <a:lstStyle/>
                    <a:p>
                      <a:r>
                        <a:rPr lang="en-US" altLang="zh-CN" dirty="0"/>
                        <a:t>No</a:t>
                      </a:r>
                      <a:endParaRPr lang="zh-CN" altLang="en-US" dirty="0"/>
                    </a:p>
                  </a:txBody>
                  <a:tcPr/>
                </a:tc>
                <a:extLst>
                  <a:ext uri="{0D108BD9-81ED-4DB2-BD59-A6C34878D82A}">
                    <a16:rowId xmlns:a16="http://schemas.microsoft.com/office/drawing/2014/main" val="1960927900"/>
                  </a:ext>
                </a:extLst>
              </a:tr>
              <a:tr h="519401">
                <a:tc>
                  <a:txBody>
                    <a:bodyPr/>
                    <a:lstStyle/>
                    <a:p>
                      <a:r>
                        <a:rPr lang="en-US" altLang="zh-CN" dirty="0"/>
                        <a:t>Retransmission</a:t>
                      </a:r>
                      <a:endParaRPr lang="zh-CN" altLang="en-US" dirty="0"/>
                    </a:p>
                  </a:txBody>
                  <a:tcPr/>
                </a:tc>
                <a:tc>
                  <a:txBody>
                    <a:bodyPr/>
                    <a:lstStyle/>
                    <a:p>
                      <a:r>
                        <a:rPr lang="en-US" altLang="zh-CN" dirty="0"/>
                        <a:t>Timeout retransmission</a:t>
                      </a:r>
                      <a:endParaRPr lang="zh-CN" altLang="en-US" dirty="0"/>
                    </a:p>
                  </a:txBody>
                  <a:tcPr/>
                </a:tc>
                <a:tc>
                  <a:txBody>
                    <a:bodyPr/>
                    <a:lstStyle/>
                    <a:p>
                      <a:r>
                        <a:rPr lang="en-US" altLang="zh-CN" dirty="0"/>
                        <a:t>Only send</a:t>
                      </a:r>
                      <a:endParaRPr lang="zh-CN" altLang="en-US" dirty="0"/>
                    </a:p>
                  </a:txBody>
                  <a:tcPr/>
                </a:tc>
                <a:extLst>
                  <a:ext uri="{0D108BD9-81ED-4DB2-BD59-A6C34878D82A}">
                    <a16:rowId xmlns:a16="http://schemas.microsoft.com/office/drawing/2014/main" val="1725744283"/>
                  </a:ext>
                </a:extLst>
              </a:tr>
              <a:tr h="519401">
                <a:tc>
                  <a:txBody>
                    <a:bodyPr/>
                    <a:lstStyle/>
                    <a:p>
                      <a:r>
                        <a:rPr lang="en-US" altLang="zh-CN" dirty="0"/>
                        <a:t>Delivery mode</a:t>
                      </a:r>
                      <a:endParaRPr lang="zh-CN" altLang="en-US" dirty="0"/>
                    </a:p>
                  </a:txBody>
                  <a:tcPr/>
                </a:tc>
                <a:tc>
                  <a:txBody>
                    <a:bodyPr/>
                    <a:lstStyle/>
                    <a:p>
                      <a:r>
                        <a:rPr lang="en-US" altLang="zh-CN" dirty="0"/>
                        <a:t>Stream</a:t>
                      </a:r>
                      <a:endParaRPr lang="zh-CN" altLang="en-US" dirty="0"/>
                    </a:p>
                  </a:txBody>
                  <a:tcPr/>
                </a:tc>
                <a:tc>
                  <a:txBody>
                    <a:bodyPr/>
                    <a:lstStyle/>
                    <a:p>
                      <a:r>
                        <a:rPr lang="en-US" altLang="zh-CN" dirty="0"/>
                        <a:t>Datagram</a:t>
                      </a:r>
                      <a:endParaRPr lang="zh-CN" altLang="en-US" dirty="0"/>
                    </a:p>
                  </a:txBody>
                  <a:tcPr/>
                </a:tc>
                <a:extLst>
                  <a:ext uri="{0D108BD9-81ED-4DB2-BD59-A6C34878D82A}">
                    <a16:rowId xmlns:a16="http://schemas.microsoft.com/office/drawing/2014/main" val="3722430477"/>
                  </a:ext>
                </a:extLst>
              </a:tr>
              <a:tr h="519401">
                <a:tc>
                  <a:txBody>
                    <a:bodyPr/>
                    <a:lstStyle/>
                    <a:p>
                      <a:r>
                        <a:rPr lang="en-US" altLang="zh-CN" dirty="0"/>
                        <a:t>Transmission speed</a:t>
                      </a:r>
                      <a:endParaRPr lang="zh-CN" altLang="en-US" dirty="0"/>
                    </a:p>
                  </a:txBody>
                  <a:tcPr/>
                </a:tc>
                <a:tc>
                  <a:txBody>
                    <a:bodyPr/>
                    <a:lstStyle/>
                    <a:p>
                      <a:r>
                        <a:rPr lang="en-US" altLang="zh-CN" dirty="0"/>
                        <a:t>Slow</a:t>
                      </a:r>
                      <a:endParaRPr lang="zh-CN" altLang="en-US" dirty="0"/>
                    </a:p>
                  </a:txBody>
                  <a:tcPr/>
                </a:tc>
                <a:tc>
                  <a:txBody>
                    <a:bodyPr/>
                    <a:lstStyle/>
                    <a:p>
                      <a:r>
                        <a:rPr lang="en-US" altLang="zh-CN" dirty="0"/>
                        <a:t>Fast</a:t>
                      </a:r>
                      <a:endParaRPr lang="zh-CN" altLang="en-US" dirty="0"/>
                    </a:p>
                  </a:txBody>
                  <a:tcPr/>
                </a:tc>
                <a:extLst>
                  <a:ext uri="{0D108BD9-81ED-4DB2-BD59-A6C34878D82A}">
                    <a16:rowId xmlns:a16="http://schemas.microsoft.com/office/drawing/2014/main" val="1817786376"/>
                  </a:ext>
                </a:extLst>
              </a:tr>
              <a:tr h="519401">
                <a:tc>
                  <a:txBody>
                    <a:bodyPr/>
                    <a:lstStyle/>
                    <a:p>
                      <a:r>
                        <a:rPr lang="en-US" altLang="zh-CN" dirty="0"/>
                        <a:t>Header overhead</a:t>
                      </a:r>
                      <a:endParaRPr lang="zh-CN" altLang="en-US" dirty="0"/>
                    </a:p>
                  </a:txBody>
                  <a:tcPr/>
                </a:tc>
                <a:tc>
                  <a:txBody>
                    <a:bodyPr/>
                    <a:lstStyle/>
                    <a:p>
                      <a:r>
                        <a:rPr lang="en-US" altLang="zh-CN" dirty="0"/>
                        <a:t>20 bytes</a:t>
                      </a:r>
                      <a:endParaRPr lang="zh-CN" altLang="en-US" dirty="0"/>
                    </a:p>
                  </a:txBody>
                  <a:tcPr/>
                </a:tc>
                <a:tc>
                  <a:txBody>
                    <a:bodyPr/>
                    <a:lstStyle/>
                    <a:p>
                      <a:r>
                        <a:rPr lang="en-US" altLang="zh-CN" dirty="0"/>
                        <a:t>8bytes</a:t>
                      </a:r>
                      <a:endParaRPr lang="zh-CN" altLang="en-US" dirty="0"/>
                    </a:p>
                  </a:txBody>
                  <a:tcPr/>
                </a:tc>
                <a:extLst>
                  <a:ext uri="{0D108BD9-81ED-4DB2-BD59-A6C34878D82A}">
                    <a16:rowId xmlns:a16="http://schemas.microsoft.com/office/drawing/2014/main" val="1158755803"/>
                  </a:ext>
                </a:extLst>
              </a:tr>
            </a:tbl>
          </a:graphicData>
        </a:graphic>
      </p:graphicFrame>
    </p:spTree>
    <p:extLst>
      <p:ext uri="{BB962C8B-B14F-4D97-AF65-F5344CB8AC3E}">
        <p14:creationId xmlns:p14="http://schemas.microsoft.com/office/powerpoint/2010/main" val="1889813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HEJI-1">
            <a:extLst>
              <a:ext uri="{FF2B5EF4-FFF2-40B4-BE49-F238E27FC236}">
                <a16:creationId xmlns:a16="http://schemas.microsoft.com/office/drawing/2014/main" id="{7DD3B4DE-2C73-5D28-5977-D525B1AC95A4}"/>
              </a:ext>
            </a:extLst>
          </p:cNvPr>
          <p:cNvSpPr/>
          <p:nvPr/>
        </p:nvSpPr>
        <p:spPr>
          <a:xfrm>
            <a:off x="0" y="0"/>
            <a:ext cx="12192000" cy="6858000"/>
          </a:xfrm>
          <a:prstGeom prst="rect">
            <a:avLst/>
          </a:prstGeom>
          <a:blipFill dpi="0" rotWithShape="1">
            <a:blip r:embed="rId3"/>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15" name="iSHEJI-5">
            <a:extLst>
              <a:ext uri="{FF2B5EF4-FFF2-40B4-BE49-F238E27FC236}">
                <a16:creationId xmlns:a16="http://schemas.microsoft.com/office/drawing/2014/main" id="{7E5C687D-15C5-9476-95B6-FC14F546C685}"/>
              </a:ext>
            </a:extLst>
          </p:cNvPr>
          <p:cNvSpPr txBox="1"/>
          <p:nvPr/>
        </p:nvSpPr>
        <p:spPr>
          <a:xfrm>
            <a:off x="3579841" y="4444180"/>
            <a:ext cx="5472719" cy="246221"/>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endParaRPr lang="en-US" altLang="zh-CN" sz="1600" spc="0" dirty="0">
              <a:solidFill>
                <a:schemeClr val="tx1"/>
              </a:solidFill>
              <a:latin typeface="阿里巴巴普惠体 2.0 35 Thin" panose="00020600040101010101" pitchFamily="18" charset="-122"/>
              <a:ea typeface="阿里巴巴普惠体 2.0 35 Thin" panose="00020600040101010101" pitchFamily="18" charset="-122"/>
              <a:cs typeface="阿里巴巴普惠体 2.0 35 Thin" panose="00020600040101010101" pitchFamily="18" charset="-122"/>
            </a:endParaRPr>
          </a:p>
        </p:txBody>
      </p:sp>
      <p:sp>
        <p:nvSpPr>
          <p:cNvPr id="2" name="iSHEJI-1">
            <a:extLst>
              <a:ext uri="{FF2B5EF4-FFF2-40B4-BE49-F238E27FC236}">
                <a16:creationId xmlns:a16="http://schemas.microsoft.com/office/drawing/2014/main" id="{04D3E86F-7992-0354-7CE5-31EDE437FE57}"/>
              </a:ext>
            </a:extLst>
          </p:cNvPr>
          <p:cNvSpPr/>
          <p:nvPr/>
        </p:nvSpPr>
        <p:spPr>
          <a:xfrm>
            <a:off x="0" y="300942"/>
            <a:ext cx="383122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4" name="iSHEJI-3">
            <a:extLst>
              <a:ext uri="{FF2B5EF4-FFF2-40B4-BE49-F238E27FC236}">
                <a16:creationId xmlns:a16="http://schemas.microsoft.com/office/drawing/2014/main" id="{9099BDB5-C5AE-8238-775E-6CF7006F74F8}"/>
              </a:ext>
            </a:extLst>
          </p:cNvPr>
          <p:cNvSpPr txBox="1"/>
          <p:nvPr/>
        </p:nvSpPr>
        <p:spPr>
          <a:xfrm>
            <a:off x="639657" y="432434"/>
            <a:ext cx="2446121"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Connection</a:t>
            </a:r>
            <a:endPar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sp>
        <p:nvSpPr>
          <p:cNvPr id="6" name="文本框 5">
            <a:extLst>
              <a:ext uri="{FF2B5EF4-FFF2-40B4-BE49-F238E27FC236}">
                <a16:creationId xmlns:a16="http://schemas.microsoft.com/office/drawing/2014/main" id="{31A3B814-8D88-C444-B870-D10AD969D4A2}"/>
              </a:ext>
            </a:extLst>
          </p:cNvPr>
          <p:cNvSpPr txBox="1"/>
          <p:nvPr/>
        </p:nvSpPr>
        <p:spPr>
          <a:xfrm>
            <a:off x="538754" y="1445184"/>
            <a:ext cx="4709786" cy="492443"/>
          </a:xfrm>
          <a:prstGeom prst="rect">
            <a:avLst/>
          </a:prstGeom>
          <a:noFill/>
        </p:spPr>
        <p:txBody>
          <a:bodyPr wrap="square" rtlCol="0">
            <a:spAutoFit/>
          </a:bodyPr>
          <a:lstStyle/>
          <a:p>
            <a:r>
              <a:rPr lang="en-US" altLang="zh-CN" sz="2600" dirty="0"/>
              <a:t>TCP: Connection-oriented</a:t>
            </a:r>
            <a:endParaRPr lang="zh-CN" altLang="en-US" sz="2600" dirty="0"/>
          </a:p>
        </p:txBody>
      </p:sp>
      <p:sp>
        <p:nvSpPr>
          <p:cNvPr id="7" name="文本框 6">
            <a:extLst>
              <a:ext uri="{FF2B5EF4-FFF2-40B4-BE49-F238E27FC236}">
                <a16:creationId xmlns:a16="http://schemas.microsoft.com/office/drawing/2014/main" id="{10D566C3-13F5-5BE9-4024-57C9DBC14D29}"/>
              </a:ext>
            </a:extLst>
          </p:cNvPr>
          <p:cNvSpPr txBox="1"/>
          <p:nvPr/>
        </p:nvSpPr>
        <p:spPr>
          <a:xfrm>
            <a:off x="675491" y="1924972"/>
            <a:ext cx="4410076" cy="769441"/>
          </a:xfrm>
          <a:prstGeom prst="rect">
            <a:avLst/>
          </a:prstGeom>
          <a:noFill/>
        </p:spPr>
        <p:txBody>
          <a:bodyPr wrap="square" rtlCol="0">
            <a:spAutoFit/>
          </a:bodyPr>
          <a:lstStyle/>
          <a:p>
            <a:r>
              <a:rPr lang="en-US" altLang="zh-CN" sz="2200" dirty="0"/>
              <a:t>The connection is established before network communication.</a:t>
            </a:r>
            <a:endParaRPr lang="zh-CN" altLang="en-US" sz="2200" dirty="0"/>
          </a:p>
        </p:txBody>
      </p:sp>
      <p:pic>
        <p:nvPicPr>
          <p:cNvPr id="8" name="图片 7">
            <a:extLst>
              <a:ext uri="{FF2B5EF4-FFF2-40B4-BE49-F238E27FC236}">
                <a16:creationId xmlns:a16="http://schemas.microsoft.com/office/drawing/2014/main" id="{4E6EB77C-1495-1017-4470-790C83ACFFBC}"/>
              </a:ext>
            </a:extLst>
          </p:cNvPr>
          <p:cNvPicPr>
            <a:picLocks noChangeAspect="1"/>
          </p:cNvPicPr>
          <p:nvPr/>
        </p:nvPicPr>
        <p:blipFill>
          <a:blip r:embed="rId4"/>
          <a:stretch>
            <a:fillRect/>
          </a:stretch>
        </p:blipFill>
        <p:spPr>
          <a:xfrm>
            <a:off x="568723" y="2923175"/>
            <a:ext cx="4617053" cy="2984761"/>
          </a:xfrm>
          <a:prstGeom prst="rect">
            <a:avLst/>
          </a:prstGeom>
        </p:spPr>
      </p:pic>
      <p:sp>
        <p:nvSpPr>
          <p:cNvPr id="10" name="文本框 9">
            <a:extLst>
              <a:ext uri="{FF2B5EF4-FFF2-40B4-BE49-F238E27FC236}">
                <a16:creationId xmlns:a16="http://schemas.microsoft.com/office/drawing/2014/main" id="{D4DF606E-6466-7E3B-1433-775002A1DB68}"/>
              </a:ext>
            </a:extLst>
          </p:cNvPr>
          <p:cNvSpPr txBox="1"/>
          <p:nvPr/>
        </p:nvSpPr>
        <p:spPr>
          <a:xfrm>
            <a:off x="6588697" y="1403522"/>
            <a:ext cx="4709786" cy="492443"/>
          </a:xfrm>
          <a:prstGeom prst="rect">
            <a:avLst/>
          </a:prstGeom>
          <a:noFill/>
        </p:spPr>
        <p:txBody>
          <a:bodyPr wrap="square" rtlCol="0">
            <a:spAutoFit/>
          </a:bodyPr>
          <a:lstStyle/>
          <a:p>
            <a:r>
              <a:rPr lang="en-US" altLang="zh-CN" sz="2600" dirty="0"/>
              <a:t>UDP: Connectionless</a:t>
            </a:r>
            <a:endParaRPr lang="zh-CN" altLang="en-US" sz="2600" dirty="0"/>
          </a:p>
        </p:txBody>
      </p:sp>
      <p:sp>
        <p:nvSpPr>
          <p:cNvPr id="11" name="文本框 10">
            <a:extLst>
              <a:ext uri="{FF2B5EF4-FFF2-40B4-BE49-F238E27FC236}">
                <a16:creationId xmlns:a16="http://schemas.microsoft.com/office/drawing/2014/main" id="{BB1FC38B-7244-6433-0BD4-935B86B8E6F5}"/>
              </a:ext>
            </a:extLst>
          </p:cNvPr>
          <p:cNvSpPr txBox="1"/>
          <p:nvPr/>
        </p:nvSpPr>
        <p:spPr>
          <a:xfrm>
            <a:off x="6793289" y="1898574"/>
            <a:ext cx="5194119" cy="1446550"/>
          </a:xfrm>
          <a:prstGeom prst="rect">
            <a:avLst/>
          </a:prstGeom>
          <a:noFill/>
        </p:spPr>
        <p:txBody>
          <a:bodyPr wrap="square" rtlCol="0">
            <a:spAutoFit/>
          </a:bodyPr>
          <a:lstStyle/>
          <a:p>
            <a:r>
              <a:rPr lang="en-US" altLang="zh-CN" sz="2200" dirty="0"/>
              <a:t>There is no connection setup, so UDP can be delivered one-to-one, one-to-many, many-to-one, and many-to-many, whereas TCP is delivered point-to-point</a:t>
            </a:r>
            <a:endParaRPr lang="zh-CN" altLang="en-US" sz="2200" dirty="0"/>
          </a:p>
        </p:txBody>
      </p:sp>
      <p:pic>
        <p:nvPicPr>
          <p:cNvPr id="1026" name="Picture 2">
            <a:extLst>
              <a:ext uri="{FF2B5EF4-FFF2-40B4-BE49-F238E27FC236}">
                <a16:creationId xmlns:a16="http://schemas.microsoft.com/office/drawing/2014/main" id="{0D49EE29-385E-1A6C-FF31-4933B38D26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5412" y="3512877"/>
            <a:ext cx="2901444" cy="2266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275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HEJI-1">
            <a:extLst>
              <a:ext uri="{FF2B5EF4-FFF2-40B4-BE49-F238E27FC236}">
                <a16:creationId xmlns:a16="http://schemas.microsoft.com/office/drawing/2014/main" id="{7DD3B4DE-2C73-5D28-5977-D525B1AC95A4}"/>
              </a:ext>
            </a:extLst>
          </p:cNvPr>
          <p:cNvSpPr/>
          <p:nvPr/>
        </p:nvSpPr>
        <p:spPr>
          <a:xfrm>
            <a:off x="0" y="0"/>
            <a:ext cx="12192000" cy="6858000"/>
          </a:xfrm>
          <a:prstGeom prst="rect">
            <a:avLst/>
          </a:prstGeom>
          <a:blipFill dpi="0" rotWithShape="1">
            <a:blip r:embed="rId3"/>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15" name="iSHEJI-5">
            <a:extLst>
              <a:ext uri="{FF2B5EF4-FFF2-40B4-BE49-F238E27FC236}">
                <a16:creationId xmlns:a16="http://schemas.microsoft.com/office/drawing/2014/main" id="{7E5C687D-15C5-9476-95B6-FC14F546C685}"/>
              </a:ext>
            </a:extLst>
          </p:cNvPr>
          <p:cNvSpPr txBox="1"/>
          <p:nvPr/>
        </p:nvSpPr>
        <p:spPr>
          <a:xfrm>
            <a:off x="3579841" y="4444180"/>
            <a:ext cx="5472719" cy="246221"/>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endParaRPr lang="en-US" altLang="zh-CN" sz="1600" spc="0" dirty="0">
              <a:solidFill>
                <a:schemeClr val="tx1"/>
              </a:solidFill>
              <a:latin typeface="阿里巴巴普惠体 2.0 35 Thin" panose="00020600040101010101" pitchFamily="18" charset="-122"/>
              <a:ea typeface="阿里巴巴普惠体 2.0 35 Thin" panose="00020600040101010101" pitchFamily="18" charset="-122"/>
              <a:cs typeface="阿里巴巴普惠体 2.0 35 Thin" panose="00020600040101010101" pitchFamily="18" charset="-122"/>
            </a:endParaRPr>
          </a:p>
        </p:txBody>
      </p:sp>
      <p:sp>
        <p:nvSpPr>
          <p:cNvPr id="2" name="iSHEJI-1">
            <a:extLst>
              <a:ext uri="{FF2B5EF4-FFF2-40B4-BE49-F238E27FC236}">
                <a16:creationId xmlns:a16="http://schemas.microsoft.com/office/drawing/2014/main" id="{7C923371-A9D6-B578-B293-40BB8B006895}"/>
              </a:ext>
            </a:extLst>
          </p:cNvPr>
          <p:cNvSpPr/>
          <p:nvPr/>
        </p:nvSpPr>
        <p:spPr>
          <a:xfrm>
            <a:off x="0" y="300942"/>
            <a:ext cx="383122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4" name="iSHEJI-3">
            <a:extLst>
              <a:ext uri="{FF2B5EF4-FFF2-40B4-BE49-F238E27FC236}">
                <a16:creationId xmlns:a16="http://schemas.microsoft.com/office/drawing/2014/main" id="{94AA11C0-FF0F-4A83-20A1-808AF38FBF9D}"/>
              </a:ext>
            </a:extLst>
          </p:cNvPr>
          <p:cNvSpPr txBox="1"/>
          <p:nvPr/>
        </p:nvSpPr>
        <p:spPr>
          <a:xfrm>
            <a:off x="639657" y="432434"/>
            <a:ext cx="2446121"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Reliability</a:t>
            </a:r>
            <a:endPar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sp>
        <p:nvSpPr>
          <p:cNvPr id="6" name="文本框 5">
            <a:extLst>
              <a:ext uri="{FF2B5EF4-FFF2-40B4-BE49-F238E27FC236}">
                <a16:creationId xmlns:a16="http://schemas.microsoft.com/office/drawing/2014/main" id="{52F006EF-9B84-351C-6C7B-7C15090DF91C}"/>
              </a:ext>
            </a:extLst>
          </p:cNvPr>
          <p:cNvSpPr txBox="1"/>
          <p:nvPr/>
        </p:nvSpPr>
        <p:spPr>
          <a:xfrm>
            <a:off x="639657" y="1358520"/>
            <a:ext cx="10658820" cy="892552"/>
          </a:xfrm>
          <a:prstGeom prst="rect">
            <a:avLst/>
          </a:prstGeom>
          <a:noFill/>
        </p:spPr>
        <p:txBody>
          <a:bodyPr wrap="square">
            <a:spAutoFit/>
          </a:bodyPr>
          <a:lstStyle/>
          <a:p>
            <a:r>
              <a:rPr lang="en-US" altLang="zh-CN" sz="2600" dirty="0"/>
              <a:t>TCP has sophisticated mechanisms to ensure the reliability of the transmission. UDP is unreliable and cannot guarantee that every datagram will be delivered.</a:t>
            </a:r>
            <a:endParaRPr lang="zh-CN" altLang="en-US" sz="2600" dirty="0"/>
          </a:p>
        </p:txBody>
      </p:sp>
      <p:sp>
        <p:nvSpPr>
          <p:cNvPr id="7" name="文本框 6">
            <a:extLst>
              <a:ext uri="{FF2B5EF4-FFF2-40B4-BE49-F238E27FC236}">
                <a16:creationId xmlns:a16="http://schemas.microsoft.com/office/drawing/2014/main" id="{F3283F78-E680-3958-0E33-C971F48570E3}"/>
              </a:ext>
            </a:extLst>
          </p:cNvPr>
          <p:cNvSpPr txBox="1"/>
          <p:nvPr/>
        </p:nvSpPr>
        <p:spPr>
          <a:xfrm>
            <a:off x="784264" y="3532247"/>
            <a:ext cx="6093912" cy="461665"/>
          </a:xfrm>
          <a:prstGeom prst="rect">
            <a:avLst/>
          </a:prstGeom>
          <a:noFill/>
        </p:spPr>
        <p:txBody>
          <a:bodyPr wrap="square">
            <a:spAutoFit/>
          </a:bodyPr>
          <a:lstStyle/>
          <a:p>
            <a:r>
              <a:rPr lang="zh-CN" altLang="en-US" sz="2400" dirty="0"/>
              <a:t>A sliding window in bytes</a:t>
            </a:r>
          </a:p>
        </p:txBody>
      </p:sp>
      <p:sp>
        <p:nvSpPr>
          <p:cNvPr id="8" name="文本框 7">
            <a:extLst>
              <a:ext uri="{FF2B5EF4-FFF2-40B4-BE49-F238E27FC236}">
                <a16:creationId xmlns:a16="http://schemas.microsoft.com/office/drawing/2014/main" id="{B14566D4-49F1-631F-6C18-580D4A08C2A5}"/>
              </a:ext>
            </a:extLst>
          </p:cNvPr>
          <p:cNvSpPr txBox="1"/>
          <p:nvPr/>
        </p:nvSpPr>
        <p:spPr>
          <a:xfrm>
            <a:off x="784264" y="4321228"/>
            <a:ext cx="6093912" cy="461665"/>
          </a:xfrm>
          <a:prstGeom prst="rect">
            <a:avLst/>
          </a:prstGeom>
          <a:noFill/>
        </p:spPr>
        <p:txBody>
          <a:bodyPr wrap="square">
            <a:spAutoFit/>
          </a:bodyPr>
          <a:lstStyle/>
          <a:p>
            <a:r>
              <a:rPr lang="zh-CN" altLang="en-US" sz="2400" dirty="0"/>
              <a:t>Timeout retransmission</a:t>
            </a:r>
          </a:p>
        </p:txBody>
      </p:sp>
      <p:sp>
        <p:nvSpPr>
          <p:cNvPr id="9" name="文本框 8">
            <a:extLst>
              <a:ext uri="{FF2B5EF4-FFF2-40B4-BE49-F238E27FC236}">
                <a16:creationId xmlns:a16="http://schemas.microsoft.com/office/drawing/2014/main" id="{0C7000B8-E6A6-677B-EE75-F5AFB14D1FBE}"/>
              </a:ext>
            </a:extLst>
          </p:cNvPr>
          <p:cNvSpPr txBox="1"/>
          <p:nvPr/>
        </p:nvSpPr>
        <p:spPr>
          <a:xfrm>
            <a:off x="639657" y="2733015"/>
            <a:ext cx="3889331" cy="492443"/>
          </a:xfrm>
          <a:prstGeom prst="rect">
            <a:avLst/>
          </a:prstGeom>
          <a:noFill/>
        </p:spPr>
        <p:txBody>
          <a:bodyPr wrap="square" rtlCol="0">
            <a:spAutoFit/>
          </a:bodyPr>
          <a:lstStyle/>
          <a:p>
            <a:r>
              <a:rPr lang="en-US" altLang="zh-CN" sz="2600" dirty="0"/>
              <a:t>Three methods: </a:t>
            </a:r>
            <a:endParaRPr lang="zh-CN" altLang="en-US" sz="2600" dirty="0"/>
          </a:p>
        </p:txBody>
      </p:sp>
      <p:sp>
        <p:nvSpPr>
          <p:cNvPr id="10" name="文本框 9">
            <a:extLst>
              <a:ext uri="{FF2B5EF4-FFF2-40B4-BE49-F238E27FC236}">
                <a16:creationId xmlns:a16="http://schemas.microsoft.com/office/drawing/2014/main" id="{CE477BBA-765F-C152-5C40-FAC45D67969D}"/>
              </a:ext>
            </a:extLst>
          </p:cNvPr>
          <p:cNvSpPr txBox="1"/>
          <p:nvPr/>
        </p:nvSpPr>
        <p:spPr>
          <a:xfrm>
            <a:off x="784264" y="5129409"/>
            <a:ext cx="6093912" cy="461665"/>
          </a:xfrm>
          <a:prstGeom prst="rect">
            <a:avLst/>
          </a:prstGeom>
          <a:noFill/>
        </p:spPr>
        <p:txBody>
          <a:bodyPr wrap="square">
            <a:spAutoFit/>
          </a:bodyPr>
          <a:lstStyle/>
          <a:p>
            <a:r>
              <a:rPr lang="zh-CN" altLang="en-US" sz="2400" dirty="0"/>
              <a:t>Select Confirm</a:t>
            </a:r>
          </a:p>
        </p:txBody>
      </p:sp>
      <p:sp>
        <p:nvSpPr>
          <p:cNvPr id="11" name="文本框 10">
            <a:extLst>
              <a:ext uri="{FF2B5EF4-FFF2-40B4-BE49-F238E27FC236}">
                <a16:creationId xmlns:a16="http://schemas.microsoft.com/office/drawing/2014/main" id="{98F774A9-851B-AED0-C10E-0982B3768A8D}"/>
              </a:ext>
            </a:extLst>
          </p:cNvPr>
          <p:cNvSpPr txBox="1"/>
          <p:nvPr/>
        </p:nvSpPr>
        <p:spPr>
          <a:xfrm>
            <a:off x="5999967" y="2733015"/>
            <a:ext cx="3407080" cy="492443"/>
          </a:xfrm>
          <a:prstGeom prst="rect">
            <a:avLst/>
          </a:prstGeom>
          <a:noFill/>
        </p:spPr>
        <p:txBody>
          <a:bodyPr wrap="square" rtlCol="0">
            <a:spAutoFit/>
          </a:bodyPr>
          <a:lstStyle/>
          <a:p>
            <a:r>
              <a:rPr lang="en-US" altLang="zh-CN" sz="2600" dirty="0"/>
              <a:t>Two mechanisms: </a:t>
            </a:r>
            <a:endParaRPr lang="zh-CN" altLang="en-US" sz="2600" dirty="0"/>
          </a:p>
        </p:txBody>
      </p:sp>
      <p:sp>
        <p:nvSpPr>
          <p:cNvPr id="13" name="文本框 12">
            <a:extLst>
              <a:ext uri="{FF2B5EF4-FFF2-40B4-BE49-F238E27FC236}">
                <a16:creationId xmlns:a16="http://schemas.microsoft.com/office/drawing/2014/main" id="{AABF56E8-4E8C-CCF9-F1FF-713C534F5308}"/>
              </a:ext>
            </a:extLst>
          </p:cNvPr>
          <p:cNvSpPr txBox="1"/>
          <p:nvPr/>
        </p:nvSpPr>
        <p:spPr>
          <a:xfrm>
            <a:off x="6331908" y="3513047"/>
            <a:ext cx="3565041" cy="461665"/>
          </a:xfrm>
          <a:prstGeom prst="rect">
            <a:avLst/>
          </a:prstGeom>
          <a:noFill/>
        </p:spPr>
        <p:txBody>
          <a:bodyPr wrap="square">
            <a:spAutoFit/>
          </a:bodyPr>
          <a:lstStyle/>
          <a:p>
            <a:r>
              <a:rPr lang="en-US" altLang="zh-CN" sz="2400" dirty="0"/>
              <a:t>Flow control</a:t>
            </a:r>
            <a:endParaRPr lang="zh-CN" altLang="en-US" sz="2400" dirty="0"/>
          </a:p>
        </p:txBody>
      </p:sp>
      <p:sp>
        <p:nvSpPr>
          <p:cNvPr id="14" name="文本框 13">
            <a:extLst>
              <a:ext uri="{FF2B5EF4-FFF2-40B4-BE49-F238E27FC236}">
                <a16:creationId xmlns:a16="http://schemas.microsoft.com/office/drawing/2014/main" id="{6A9FE566-4E5B-D655-A901-51D0653133F3}"/>
              </a:ext>
            </a:extLst>
          </p:cNvPr>
          <p:cNvSpPr txBox="1"/>
          <p:nvPr/>
        </p:nvSpPr>
        <p:spPr>
          <a:xfrm>
            <a:off x="6331908" y="4190603"/>
            <a:ext cx="2591144" cy="461665"/>
          </a:xfrm>
          <a:prstGeom prst="rect">
            <a:avLst/>
          </a:prstGeom>
          <a:noFill/>
        </p:spPr>
        <p:txBody>
          <a:bodyPr wrap="square">
            <a:spAutoFit/>
          </a:bodyPr>
          <a:lstStyle/>
          <a:p>
            <a:r>
              <a:rPr lang="zh-CN" altLang="en-US" sz="2400" dirty="0"/>
              <a:t>Congestion control</a:t>
            </a:r>
          </a:p>
        </p:txBody>
      </p:sp>
    </p:spTree>
    <p:extLst>
      <p:ext uri="{BB962C8B-B14F-4D97-AF65-F5344CB8AC3E}">
        <p14:creationId xmlns:p14="http://schemas.microsoft.com/office/powerpoint/2010/main" val="804859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HEJI-1">
            <a:extLst>
              <a:ext uri="{FF2B5EF4-FFF2-40B4-BE49-F238E27FC236}">
                <a16:creationId xmlns:a16="http://schemas.microsoft.com/office/drawing/2014/main" id="{7DD3B4DE-2C73-5D28-5977-D525B1AC95A4}"/>
              </a:ext>
            </a:extLst>
          </p:cNvPr>
          <p:cNvSpPr/>
          <p:nvPr/>
        </p:nvSpPr>
        <p:spPr>
          <a:xfrm>
            <a:off x="0" y="0"/>
            <a:ext cx="12192000" cy="6858000"/>
          </a:xfrm>
          <a:prstGeom prst="rect">
            <a:avLst/>
          </a:prstGeom>
          <a:blipFill dpi="0" rotWithShape="1">
            <a:blip r:embed="rId3"/>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15" name="iSHEJI-5">
            <a:extLst>
              <a:ext uri="{FF2B5EF4-FFF2-40B4-BE49-F238E27FC236}">
                <a16:creationId xmlns:a16="http://schemas.microsoft.com/office/drawing/2014/main" id="{7E5C687D-15C5-9476-95B6-FC14F546C685}"/>
              </a:ext>
            </a:extLst>
          </p:cNvPr>
          <p:cNvSpPr txBox="1"/>
          <p:nvPr/>
        </p:nvSpPr>
        <p:spPr>
          <a:xfrm>
            <a:off x="3579841" y="4444180"/>
            <a:ext cx="5472719" cy="246221"/>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endParaRPr lang="en-US" altLang="zh-CN" sz="1600" spc="0" dirty="0">
              <a:solidFill>
                <a:schemeClr val="tx1"/>
              </a:solidFill>
              <a:latin typeface="阿里巴巴普惠体 2.0 35 Thin" panose="00020600040101010101" pitchFamily="18" charset="-122"/>
              <a:ea typeface="阿里巴巴普惠体 2.0 35 Thin" panose="00020600040101010101" pitchFamily="18" charset="-122"/>
              <a:cs typeface="阿里巴巴普惠体 2.0 35 Thin" panose="00020600040101010101" pitchFamily="18" charset="-122"/>
            </a:endParaRPr>
          </a:p>
        </p:txBody>
      </p:sp>
      <p:sp>
        <p:nvSpPr>
          <p:cNvPr id="2" name="iSHEJI-1">
            <a:extLst>
              <a:ext uri="{FF2B5EF4-FFF2-40B4-BE49-F238E27FC236}">
                <a16:creationId xmlns:a16="http://schemas.microsoft.com/office/drawing/2014/main" id="{8B7E7C2B-9E7C-A8BF-5DE0-0884F74724D2}"/>
              </a:ext>
            </a:extLst>
          </p:cNvPr>
          <p:cNvSpPr/>
          <p:nvPr/>
        </p:nvSpPr>
        <p:spPr>
          <a:xfrm>
            <a:off x="0" y="300942"/>
            <a:ext cx="383122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4" name="iSHEJI-3">
            <a:extLst>
              <a:ext uri="{FF2B5EF4-FFF2-40B4-BE49-F238E27FC236}">
                <a16:creationId xmlns:a16="http://schemas.microsoft.com/office/drawing/2014/main" id="{78BEE6D5-904C-87C0-22C7-96ED4B2932B1}"/>
              </a:ext>
            </a:extLst>
          </p:cNvPr>
          <p:cNvSpPr txBox="1"/>
          <p:nvPr/>
        </p:nvSpPr>
        <p:spPr>
          <a:xfrm>
            <a:off x="639657" y="432434"/>
            <a:ext cx="2892683"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Delivery method</a:t>
            </a:r>
            <a:endPar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sp>
        <p:nvSpPr>
          <p:cNvPr id="6" name="文本框 5">
            <a:extLst>
              <a:ext uri="{FF2B5EF4-FFF2-40B4-BE49-F238E27FC236}">
                <a16:creationId xmlns:a16="http://schemas.microsoft.com/office/drawing/2014/main" id="{4BF3F4A3-21BB-6E9C-B118-2DBF9C88F5D0}"/>
              </a:ext>
            </a:extLst>
          </p:cNvPr>
          <p:cNvSpPr txBox="1"/>
          <p:nvPr/>
        </p:nvSpPr>
        <p:spPr>
          <a:xfrm>
            <a:off x="942582" y="2036526"/>
            <a:ext cx="8990557" cy="892552"/>
          </a:xfrm>
          <a:prstGeom prst="rect">
            <a:avLst/>
          </a:prstGeom>
          <a:noFill/>
        </p:spPr>
        <p:txBody>
          <a:bodyPr wrap="square">
            <a:spAutoFit/>
          </a:bodyPr>
          <a:lstStyle/>
          <a:p>
            <a:r>
              <a:rPr lang="zh-CN" altLang="en-US" sz="2600" dirty="0"/>
              <a:t>Data is sent in bytes, and a packet can be split into multiple packets in bytes for easy delivery.</a:t>
            </a:r>
          </a:p>
        </p:txBody>
      </p:sp>
      <p:sp>
        <p:nvSpPr>
          <p:cNvPr id="7" name="文本框 6">
            <a:extLst>
              <a:ext uri="{FF2B5EF4-FFF2-40B4-BE49-F238E27FC236}">
                <a16:creationId xmlns:a16="http://schemas.microsoft.com/office/drawing/2014/main" id="{B950DF8D-10CC-A1FA-D758-3D342CD891D0}"/>
              </a:ext>
            </a:extLst>
          </p:cNvPr>
          <p:cNvSpPr txBox="1"/>
          <p:nvPr/>
        </p:nvSpPr>
        <p:spPr>
          <a:xfrm>
            <a:off x="450937" y="1327759"/>
            <a:ext cx="3081403" cy="584775"/>
          </a:xfrm>
          <a:prstGeom prst="rect">
            <a:avLst/>
          </a:prstGeom>
          <a:noFill/>
        </p:spPr>
        <p:txBody>
          <a:bodyPr wrap="square" rtlCol="0">
            <a:spAutoFit/>
          </a:bodyPr>
          <a:lstStyle/>
          <a:p>
            <a:r>
              <a:rPr lang="en-US" altLang="zh-CN" sz="3200" dirty="0"/>
              <a:t>TCP: Byte stream</a:t>
            </a:r>
            <a:endParaRPr lang="zh-CN" altLang="en-US" sz="3200" dirty="0"/>
          </a:p>
        </p:txBody>
      </p:sp>
      <p:sp>
        <p:nvSpPr>
          <p:cNvPr id="8" name="文本框 7">
            <a:extLst>
              <a:ext uri="{FF2B5EF4-FFF2-40B4-BE49-F238E27FC236}">
                <a16:creationId xmlns:a16="http://schemas.microsoft.com/office/drawing/2014/main" id="{376E1631-E20A-306D-6C3F-41790F7F033A}"/>
              </a:ext>
            </a:extLst>
          </p:cNvPr>
          <p:cNvSpPr txBox="1"/>
          <p:nvPr/>
        </p:nvSpPr>
        <p:spPr>
          <a:xfrm>
            <a:off x="526093" y="4243822"/>
            <a:ext cx="3081403" cy="584775"/>
          </a:xfrm>
          <a:prstGeom prst="rect">
            <a:avLst/>
          </a:prstGeom>
          <a:noFill/>
        </p:spPr>
        <p:txBody>
          <a:bodyPr wrap="square" rtlCol="0">
            <a:spAutoFit/>
          </a:bodyPr>
          <a:lstStyle/>
          <a:p>
            <a:r>
              <a:rPr lang="en-US" altLang="zh-CN" sz="3200" dirty="0"/>
              <a:t>UDP: Datagram</a:t>
            </a:r>
            <a:endParaRPr lang="zh-CN" altLang="en-US" sz="3200" dirty="0"/>
          </a:p>
        </p:txBody>
      </p:sp>
      <p:sp>
        <p:nvSpPr>
          <p:cNvPr id="9" name="文本框 8">
            <a:extLst>
              <a:ext uri="{FF2B5EF4-FFF2-40B4-BE49-F238E27FC236}">
                <a16:creationId xmlns:a16="http://schemas.microsoft.com/office/drawing/2014/main" id="{DE070690-CBDC-1089-ADB0-84B3FBAF805D}"/>
              </a:ext>
            </a:extLst>
          </p:cNvPr>
          <p:cNvSpPr txBox="1"/>
          <p:nvPr/>
        </p:nvSpPr>
        <p:spPr>
          <a:xfrm>
            <a:off x="942581" y="3115506"/>
            <a:ext cx="8714985" cy="892552"/>
          </a:xfrm>
          <a:prstGeom prst="rect">
            <a:avLst/>
          </a:prstGeom>
          <a:noFill/>
        </p:spPr>
        <p:txBody>
          <a:bodyPr wrap="square">
            <a:spAutoFit/>
          </a:bodyPr>
          <a:lstStyle/>
          <a:p>
            <a:r>
              <a:rPr lang="zh-CN" altLang="en-US" sz="2600" dirty="0"/>
              <a:t>TCP can store data in a send buffer and either wait for a certain size to be sent, or send it directly; there is no fixed size.</a:t>
            </a:r>
          </a:p>
        </p:txBody>
      </p:sp>
      <p:sp>
        <p:nvSpPr>
          <p:cNvPr id="10" name="文本框 9">
            <a:extLst>
              <a:ext uri="{FF2B5EF4-FFF2-40B4-BE49-F238E27FC236}">
                <a16:creationId xmlns:a16="http://schemas.microsoft.com/office/drawing/2014/main" id="{9ACA7122-8104-F645-7632-51DC30E1E8ED}"/>
              </a:ext>
            </a:extLst>
          </p:cNvPr>
          <p:cNvSpPr txBox="1"/>
          <p:nvPr/>
        </p:nvSpPr>
        <p:spPr>
          <a:xfrm>
            <a:off x="942581" y="5218553"/>
            <a:ext cx="10568838" cy="892552"/>
          </a:xfrm>
          <a:prstGeom prst="rect">
            <a:avLst/>
          </a:prstGeom>
          <a:noFill/>
        </p:spPr>
        <p:txBody>
          <a:bodyPr wrap="square">
            <a:spAutoFit/>
          </a:bodyPr>
          <a:lstStyle/>
          <a:p>
            <a:r>
              <a:rPr lang="zh-CN" altLang="en-US" sz="2600" dirty="0"/>
              <a:t>UDP needs to send a fixed length of data packet each time. If it is too long, the application layer protocol needs to actively cut it to a suitable length.</a:t>
            </a:r>
          </a:p>
        </p:txBody>
      </p:sp>
    </p:spTree>
    <p:extLst>
      <p:ext uri="{BB962C8B-B14F-4D97-AF65-F5344CB8AC3E}">
        <p14:creationId xmlns:p14="http://schemas.microsoft.com/office/powerpoint/2010/main" val="1591209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HEJI-1">
            <a:extLst>
              <a:ext uri="{FF2B5EF4-FFF2-40B4-BE49-F238E27FC236}">
                <a16:creationId xmlns:a16="http://schemas.microsoft.com/office/drawing/2014/main" id="{7DD3B4DE-2C73-5D28-5977-D525B1AC95A4}"/>
              </a:ext>
            </a:extLst>
          </p:cNvPr>
          <p:cNvSpPr/>
          <p:nvPr/>
        </p:nvSpPr>
        <p:spPr>
          <a:xfrm>
            <a:off x="0" y="0"/>
            <a:ext cx="12192000" cy="6858000"/>
          </a:xfrm>
          <a:prstGeom prst="rect">
            <a:avLst/>
          </a:prstGeom>
          <a:blipFill dpi="0" rotWithShape="1">
            <a:blip r:embed="rId3"/>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15" name="iSHEJI-5">
            <a:extLst>
              <a:ext uri="{FF2B5EF4-FFF2-40B4-BE49-F238E27FC236}">
                <a16:creationId xmlns:a16="http://schemas.microsoft.com/office/drawing/2014/main" id="{7E5C687D-15C5-9476-95B6-FC14F546C685}"/>
              </a:ext>
            </a:extLst>
          </p:cNvPr>
          <p:cNvSpPr txBox="1"/>
          <p:nvPr/>
        </p:nvSpPr>
        <p:spPr>
          <a:xfrm>
            <a:off x="3579841" y="4444180"/>
            <a:ext cx="5472719" cy="246221"/>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endParaRPr lang="en-US" altLang="zh-CN" sz="1600" spc="0" dirty="0">
              <a:solidFill>
                <a:schemeClr val="tx1"/>
              </a:solidFill>
              <a:latin typeface="阿里巴巴普惠体 2.0 35 Thin" panose="00020600040101010101" pitchFamily="18" charset="-122"/>
              <a:ea typeface="阿里巴巴普惠体 2.0 35 Thin" panose="00020600040101010101" pitchFamily="18" charset="-122"/>
              <a:cs typeface="阿里巴巴普惠体 2.0 35 Thin" panose="00020600040101010101" pitchFamily="18" charset="-122"/>
            </a:endParaRPr>
          </a:p>
        </p:txBody>
      </p:sp>
      <p:sp>
        <p:nvSpPr>
          <p:cNvPr id="2" name="iSHEJI-1">
            <a:extLst>
              <a:ext uri="{FF2B5EF4-FFF2-40B4-BE49-F238E27FC236}">
                <a16:creationId xmlns:a16="http://schemas.microsoft.com/office/drawing/2014/main" id="{95FB65B9-9546-FC3F-2A13-51920C59247D}"/>
              </a:ext>
            </a:extLst>
          </p:cNvPr>
          <p:cNvSpPr/>
          <p:nvPr/>
        </p:nvSpPr>
        <p:spPr>
          <a:xfrm>
            <a:off x="0" y="300942"/>
            <a:ext cx="383122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4" name="iSHEJI-3">
            <a:extLst>
              <a:ext uri="{FF2B5EF4-FFF2-40B4-BE49-F238E27FC236}">
                <a16:creationId xmlns:a16="http://schemas.microsoft.com/office/drawing/2014/main" id="{1F735D41-D072-6083-7D5E-E1762D1CB1C9}"/>
              </a:ext>
            </a:extLst>
          </p:cNvPr>
          <p:cNvSpPr txBox="1"/>
          <p:nvPr/>
        </p:nvSpPr>
        <p:spPr>
          <a:xfrm>
            <a:off x="639657" y="432434"/>
            <a:ext cx="2446121"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Real-time</a:t>
            </a:r>
            <a:endPar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sp>
        <p:nvSpPr>
          <p:cNvPr id="6" name="文本框 5">
            <a:extLst>
              <a:ext uri="{FF2B5EF4-FFF2-40B4-BE49-F238E27FC236}">
                <a16:creationId xmlns:a16="http://schemas.microsoft.com/office/drawing/2014/main" id="{F9EC7EBD-1F1E-4C65-AA0C-250CF6C880DB}"/>
              </a:ext>
            </a:extLst>
          </p:cNvPr>
          <p:cNvSpPr txBox="1"/>
          <p:nvPr/>
        </p:nvSpPr>
        <p:spPr>
          <a:xfrm>
            <a:off x="1105421" y="1667760"/>
            <a:ext cx="7224388" cy="1292662"/>
          </a:xfrm>
          <a:prstGeom prst="rect">
            <a:avLst/>
          </a:prstGeom>
          <a:noFill/>
        </p:spPr>
        <p:txBody>
          <a:bodyPr wrap="square">
            <a:spAutoFit/>
          </a:bodyPr>
          <a:lstStyle/>
          <a:p>
            <a:r>
              <a:rPr lang="zh-CN" altLang="en-US" sz="2600" dirty="0"/>
              <a:t>TCP transmission needs to establish a connection and ensure the reliability of the transmission, so the overhead is higher and the real-time is lower</a:t>
            </a:r>
            <a:r>
              <a:rPr lang="en-US" altLang="zh-CN" sz="2600" dirty="0"/>
              <a:t>. </a:t>
            </a:r>
            <a:endParaRPr lang="zh-CN" altLang="en-US" sz="2600" dirty="0"/>
          </a:p>
        </p:txBody>
      </p:sp>
      <p:sp>
        <p:nvSpPr>
          <p:cNvPr id="7" name="文本框 6">
            <a:extLst>
              <a:ext uri="{FF2B5EF4-FFF2-40B4-BE49-F238E27FC236}">
                <a16:creationId xmlns:a16="http://schemas.microsoft.com/office/drawing/2014/main" id="{4361372C-21D4-6522-2647-D8C6BE2AC3D2}"/>
              </a:ext>
            </a:extLst>
          </p:cNvPr>
          <p:cNvSpPr txBox="1"/>
          <p:nvPr/>
        </p:nvSpPr>
        <p:spPr>
          <a:xfrm>
            <a:off x="1105421" y="3844015"/>
            <a:ext cx="7224388" cy="1692771"/>
          </a:xfrm>
          <a:prstGeom prst="rect">
            <a:avLst/>
          </a:prstGeom>
          <a:noFill/>
        </p:spPr>
        <p:txBody>
          <a:bodyPr wrap="square">
            <a:spAutoFit/>
          </a:bodyPr>
          <a:lstStyle/>
          <a:p>
            <a:r>
              <a:rPr lang="zh-CN" altLang="en-US" sz="2600" dirty="0"/>
              <a:t>UDP has high real-time performance, which is suitable for communication or broadcast communication with high speed transmission and real-time requirements</a:t>
            </a:r>
            <a:r>
              <a:rPr lang="en-US" altLang="zh-CN" sz="2600" dirty="0"/>
              <a:t>. </a:t>
            </a:r>
            <a:endParaRPr lang="zh-CN" altLang="en-US" sz="2600" dirty="0"/>
          </a:p>
        </p:txBody>
      </p:sp>
      <p:pic>
        <p:nvPicPr>
          <p:cNvPr id="8" name="图片 7">
            <a:extLst>
              <a:ext uri="{FF2B5EF4-FFF2-40B4-BE49-F238E27FC236}">
                <a16:creationId xmlns:a16="http://schemas.microsoft.com/office/drawing/2014/main" id="{1B0B9544-9EF3-5B80-627E-45D300291F64}"/>
              </a:ext>
            </a:extLst>
          </p:cNvPr>
          <p:cNvPicPr>
            <a:picLocks noChangeAspect="1"/>
          </p:cNvPicPr>
          <p:nvPr/>
        </p:nvPicPr>
        <p:blipFill>
          <a:blip r:embed="rId4"/>
          <a:stretch>
            <a:fillRect/>
          </a:stretch>
        </p:blipFill>
        <p:spPr>
          <a:xfrm>
            <a:off x="8819315" y="1592580"/>
            <a:ext cx="1953070" cy="1751463"/>
          </a:xfrm>
          <a:prstGeom prst="rect">
            <a:avLst/>
          </a:prstGeom>
        </p:spPr>
      </p:pic>
      <p:pic>
        <p:nvPicPr>
          <p:cNvPr id="10" name="图片 9">
            <a:extLst>
              <a:ext uri="{FF2B5EF4-FFF2-40B4-BE49-F238E27FC236}">
                <a16:creationId xmlns:a16="http://schemas.microsoft.com/office/drawing/2014/main" id="{A165235D-541E-4EAD-CC06-64952F25C0AE}"/>
              </a:ext>
            </a:extLst>
          </p:cNvPr>
          <p:cNvPicPr>
            <a:picLocks noChangeAspect="1"/>
          </p:cNvPicPr>
          <p:nvPr/>
        </p:nvPicPr>
        <p:blipFill>
          <a:blip r:embed="rId5"/>
          <a:stretch>
            <a:fillRect/>
          </a:stretch>
        </p:blipFill>
        <p:spPr>
          <a:xfrm>
            <a:off x="9122652" y="3827719"/>
            <a:ext cx="1543791" cy="1437701"/>
          </a:xfrm>
          <a:prstGeom prst="rect">
            <a:avLst/>
          </a:prstGeom>
        </p:spPr>
      </p:pic>
    </p:spTree>
    <p:extLst>
      <p:ext uri="{BB962C8B-B14F-4D97-AF65-F5344CB8AC3E}">
        <p14:creationId xmlns:p14="http://schemas.microsoft.com/office/powerpoint/2010/main" val="295044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iSHEJI-1"/>
          <p:cNvSpPr/>
          <p:nvPr/>
        </p:nvSpPr>
        <p:spPr>
          <a:xfrm>
            <a:off x="0" y="0"/>
            <a:ext cx="12192000" cy="6858000"/>
          </a:xfrm>
          <a:prstGeom prst="rect">
            <a:avLst/>
          </a:prstGeom>
          <a:blipFill dpi="0" rotWithShape="1">
            <a:blip r:embed="rId2"/>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阿里巴巴普惠体 2.0 35 Thin" panose="00020600040101010101" pitchFamily="18" charset="-122"/>
              <a:ea typeface="阿里巴巴普惠体 2.0 35 Thin" panose="00020600040101010101" pitchFamily="18" charset="-122"/>
            </a:endParaRPr>
          </a:p>
        </p:txBody>
      </p:sp>
      <p:sp>
        <p:nvSpPr>
          <p:cNvPr id="2" name="iSHEJI-2"/>
          <p:cNvSpPr/>
          <p:nvPr/>
        </p:nvSpPr>
        <p:spPr>
          <a:xfrm>
            <a:off x="853440" y="0"/>
            <a:ext cx="4328160" cy="6858000"/>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阿里巴巴普惠体 2.0 35 Thin" panose="00020600040101010101" pitchFamily="18" charset="-122"/>
              <a:ea typeface="阿里巴巴普惠体 2.0 35 Thin" panose="00020600040101010101" pitchFamily="18" charset="-122"/>
            </a:endParaRPr>
          </a:p>
        </p:txBody>
      </p:sp>
      <p:sp>
        <p:nvSpPr>
          <p:cNvPr id="10" name="iSHEJI-4"/>
          <p:cNvSpPr/>
          <p:nvPr/>
        </p:nvSpPr>
        <p:spPr>
          <a:xfrm>
            <a:off x="1582420" y="2296020"/>
            <a:ext cx="802640" cy="6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altLang="zh-CN" sz="4400" dirty="0">
                <a:solidFill>
                  <a:schemeClr val="tx1"/>
                </a:solidFill>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01.</a:t>
            </a:r>
          </a:p>
        </p:txBody>
      </p:sp>
      <p:sp>
        <p:nvSpPr>
          <p:cNvPr id="16" name="iSHEJI-5"/>
          <p:cNvSpPr txBox="1"/>
          <p:nvPr/>
        </p:nvSpPr>
        <p:spPr>
          <a:xfrm>
            <a:off x="1582420" y="3159760"/>
            <a:ext cx="3472815" cy="492125"/>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sym typeface="+mn-ea"/>
              </a:rPr>
              <a:t>Introduction</a:t>
            </a:r>
            <a:endParaRPr kumimoji="0" lang="en-US" altLang="zh-CN"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sym typeface="+mn-ea"/>
            </a:endParaRPr>
          </a:p>
        </p:txBody>
      </p:sp>
      <p:cxnSp>
        <p:nvCxnSpPr>
          <p:cNvPr id="18" name="iSHEJI-6"/>
          <p:cNvCxnSpPr/>
          <p:nvPr/>
        </p:nvCxnSpPr>
        <p:spPr>
          <a:xfrm>
            <a:off x="7462241" y="6122670"/>
            <a:ext cx="405665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HEJI-1">
            <a:extLst>
              <a:ext uri="{FF2B5EF4-FFF2-40B4-BE49-F238E27FC236}">
                <a16:creationId xmlns:a16="http://schemas.microsoft.com/office/drawing/2014/main" id="{7DD3B4DE-2C73-5D28-5977-D525B1AC95A4}"/>
              </a:ext>
            </a:extLst>
          </p:cNvPr>
          <p:cNvSpPr/>
          <p:nvPr/>
        </p:nvSpPr>
        <p:spPr>
          <a:xfrm>
            <a:off x="0" y="0"/>
            <a:ext cx="12192000" cy="6858000"/>
          </a:xfrm>
          <a:prstGeom prst="rect">
            <a:avLst/>
          </a:prstGeom>
          <a:blipFill dpi="0" rotWithShape="1">
            <a:blip r:embed="rId3"/>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15" name="iSHEJI-5">
            <a:extLst>
              <a:ext uri="{FF2B5EF4-FFF2-40B4-BE49-F238E27FC236}">
                <a16:creationId xmlns:a16="http://schemas.microsoft.com/office/drawing/2014/main" id="{7E5C687D-15C5-9476-95B6-FC14F546C685}"/>
              </a:ext>
            </a:extLst>
          </p:cNvPr>
          <p:cNvSpPr txBox="1"/>
          <p:nvPr/>
        </p:nvSpPr>
        <p:spPr>
          <a:xfrm>
            <a:off x="3579841" y="4444180"/>
            <a:ext cx="5472719" cy="246221"/>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endParaRPr lang="en-US" altLang="zh-CN" sz="1600" spc="0" dirty="0">
              <a:solidFill>
                <a:schemeClr val="tx1"/>
              </a:solidFill>
              <a:latin typeface="阿里巴巴普惠体 2.0 35 Thin" panose="00020600040101010101" pitchFamily="18" charset="-122"/>
              <a:ea typeface="阿里巴巴普惠体 2.0 35 Thin" panose="00020600040101010101" pitchFamily="18" charset="-122"/>
              <a:cs typeface="阿里巴巴普惠体 2.0 35 Thin" panose="00020600040101010101" pitchFamily="18" charset="-122"/>
            </a:endParaRPr>
          </a:p>
        </p:txBody>
      </p:sp>
      <p:sp>
        <p:nvSpPr>
          <p:cNvPr id="2" name="iSHEJI-1">
            <a:extLst>
              <a:ext uri="{FF2B5EF4-FFF2-40B4-BE49-F238E27FC236}">
                <a16:creationId xmlns:a16="http://schemas.microsoft.com/office/drawing/2014/main" id="{246F421E-CB84-9958-55F8-A265DAF904FF}"/>
              </a:ext>
            </a:extLst>
          </p:cNvPr>
          <p:cNvSpPr/>
          <p:nvPr/>
        </p:nvSpPr>
        <p:spPr>
          <a:xfrm>
            <a:off x="0" y="300942"/>
            <a:ext cx="383122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4" name="iSHEJI-3">
            <a:extLst>
              <a:ext uri="{FF2B5EF4-FFF2-40B4-BE49-F238E27FC236}">
                <a16:creationId xmlns:a16="http://schemas.microsoft.com/office/drawing/2014/main" id="{FCF98E6D-9A99-C19A-95C3-FFA6BF99349C}"/>
              </a:ext>
            </a:extLst>
          </p:cNvPr>
          <p:cNvSpPr txBox="1"/>
          <p:nvPr/>
        </p:nvSpPr>
        <p:spPr>
          <a:xfrm>
            <a:off x="639657" y="432434"/>
            <a:ext cx="2446121"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Problem</a:t>
            </a:r>
            <a:endPar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sp>
        <p:nvSpPr>
          <p:cNvPr id="6" name="文本框 5">
            <a:extLst>
              <a:ext uri="{FF2B5EF4-FFF2-40B4-BE49-F238E27FC236}">
                <a16:creationId xmlns:a16="http://schemas.microsoft.com/office/drawing/2014/main" id="{0492D1D4-7630-A2AD-DDA7-4FBF9EA9E2B8}"/>
              </a:ext>
            </a:extLst>
          </p:cNvPr>
          <p:cNvSpPr txBox="1"/>
          <p:nvPr/>
        </p:nvSpPr>
        <p:spPr>
          <a:xfrm>
            <a:off x="784263" y="1468769"/>
            <a:ext cx="9800230" cy="553998"/>
          </a:xfrm>
          <a:prstGeom prst="rect">
            <a:avLst/>
          </a:prstGeom>
          <a:noFill/>
        </p:spPr>
        <p:txBody>
          <a:bodyPr wrap="square">
            <a:spAutoFit/>
          </a:bodyPr>
          <a:lstStyle/>
          <a:p>
            <a:r>
              <a:rPr lang="en-US" altLang="zh-CN" sz="3000" dirty="0"/>
              <a:t>What are the aspects of the unreliability of the UDP protocol?</a:t>
            </a:r>
            <a:endParaRPr lang="zh-CN" altLang="en-US" sz="3000" dirty="0"/>
          </a:p>
        </p:txBody>
      </p:sp>
    </p:spTree>
    <p:extLst>
      <p:ext uri="{BB962C8B-B14F-4D97-AF65-F5344CB8AC3E}">
        <p14:creationId xmlns:p14="http://schemas.microsoft.com/office/powerpoint/2010/main" val="2790407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HEJI-1">
            <a:extLst>
              <a:ext uri="{FF2B5EF4-FFF2-40B4-BE49-F238E27FC236}">
                <a16:creationId xmlns:a16="http://schemas.microsoft.com/office/drawing/2014/main" id="{7DD3B4DE-2C73-5D28-5977-D525B1AC95A4}"/>
              </a:ext>
            </a:extLst>
          </p:cNvPr>
          <p:cNvSpPr/>
          <p:nvPr/>
        </p:nvSpPr>
        <p:spPr>
          <a:xfrm>
            <a:off x="0" y="0"/>
            <a:ext cx="12192000" cy="6858000"/>
          </a:xfrm>
          <a:prstGeom prst="rect">
            <a:avLst/>
          </a:prstGeom>
          <a:blipFill dpi="0" rotWithShape="1">
            <a:blip r:embed="rId3"/>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15" name="iSHEJI-5">
            <a:extLst>
              <a:ext uri="{FF2B5EF4-FFF2-40B4-BE49-F238E27FC236}">
                <a16:creationId xmlns:a16="http://schemas.microsoft.com/office/drawing/2014/main" id="{7E5C687D-15C5-9476-95B6-FC14F546C685}"/>
              </a:ext>
            </a:extLst>
          </p:cNvPr>
          <p:cNvSpPr txBox="1"/>
          <p:nvPr/>
        </p:nvSpPr>
        <p:spPr>
          <a:xfrm>
            <a:off x="3579841" y="4444180"/>
            <a:ext cx="5472719" cy="246221"/>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endParaRPr lang="en-US" altLang="zh-CN" sz="1600" spc="0" dirty="0">
              <a:solidFill>
                <a:schemeClr val="tx1"/>
              </a:solidFill>
              <a:latin typeface="阿里巴巴普惠体 2.0 35 Thin" panose="00020600040101010101" pitchFamily="18" charset="-122"/>
              <a:ea typeface="阿里巴巴普惠体 2.0 35 Thin" panose="00020600040101010101" pitchFamily="18" charset="-122"/>
              <a:cs typeface="阿里巴巴普惠体 2.0 35 Thin" panose="00020600040101010101" pitchFamily="18" charset="-122"/>
            </a:endParaRPr>
          </a:p>
        </p:txBody>
      </p:sp>
      <p:sp>
        <p:nvSpPr>
          <p:cNvPr id="2" name="iSHEJI-1">
            <a:extLst>
              <a:ext uri="{FF2B5EF4-FFF2-40B4-BE49-F238E27FC236}">
                <a16:creationId xmlns:a16="http://schemas.microsoft.com/office/drawing/2014/main" id="{1057B892-EB5A-AF31-6FAD-F48841F2BA84}"/>
              </a:ext>
            </a:extLst>
          </p:cNvPr>
          <p:cNvSpPr/>
          <p:nvPr/>
        </p:nvSpPr>
        <p:spPr>
          <a:xfrm>
            <a:off x="0" y="300942"/>
            <a:ext cx="383122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4" name="iSHEJI-3">
            <a:extLst>
              <a:ext uri="{FF2B5EF4-FFF2-40B4-BE49-F238E27FC236}">
                <a16:creationId xmlns:a16="http://schemas.microsoft.com/office/drawing/2014/main" id="{1081E511-EEA3-C9E0-EC8F-5F132E897DC0}"/>
              </a:ext>
            </a:extLst>
          </p:cNvPr>
          <p:cNvSpPr txBox="1"/>
          <p:nvPr/>
        </p:nvSpPr>
        <p:spPr>
          <a:xfrm>
            <a:off x="639657" y="432434"/>
            <a:ext cx="2446121"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Problem</a:t>
            </a:r>
            <a:endPar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endParaRPr>
          </a:p>
        </p:txBody>
      </p:sp>
      <p:sp>
        <p:nvSpPr>
          <p:cNvPr id="6" name="文本框 5">
            <a:extLst>
              <a:ext uri="{FF2B5EF4-FFF2-40B4-BE49-F238E27FC236}">
                <a16:creationId xmlns:a16="http://schemas.microsoft.com/office/drawing/2014/main" id="{5F201E46-DB21-A978-024E-74E3214A0B82}"/>
              </a:ext>
            </a:extLst>
          </p:cNvPr>
          <p:cNvSpPr txBox="1"/>
          <p:nvPr/>
        </p:nvSpPr>
        <p:spPr>
          <a:xfrm>
            <a:off x="784263" y="1468769"/>
            <a:ext cx="9789092" cy="553998"/>
          </a:xfrm>
          <a:prstGeom prst="rect">
            <a:avLst/>
          </a:prstGeom>
          <a:noFill/>
        </p:spPr>
        <p:txBody>
          <a:bodyPr wrap="square">
            <a:spAutoFit/>
          </a:bodyPr>
          <a:lstStyle/>
          <a:p>
            <a:r>
              <a:rPr lang="en-US" altLang="zh-CN" sz="3000" dirty="0"/>
              <a:t>What are the aspects of the unreliability of the UDP protocol?</a:t>
            </a:r>
            <a:endParaRPr lang="zh-CN" altLang="en-US" sz="3000" dirty="0"/>
          </a:p>
        </p:txBody>
      </p:sp>
      <p:sp>
        <p:nvSpPr>
          <p:cNvPr id="7" name="文本框 6">
            <a:extLst>
              <a:ext uri="{FF2B5EF4-FFF2-40B4-BE49-F238E27FC236}">
                <a16:creationId xmlns:a16="http://schemas.microsoft.com/office/drawing/2014/main" id="{9AE9E06E-549D-E05F-ADA0-089694688095}"/>
              </a:ext>
            </a:extLst>
          </p:cNvPr>
          <p:cNvSpPr txBox="1"/>
          <p:nvPr/>
        </p:nvSpPr>
        <p:spPr>
          <a:xfrm>
            <a:off x="1008343" y="2526910"/>
            <a:ext cx="9789092" cy="2800767"/>
          </a:xfrm>
          <a:prstGeom prst="rect">
            <a:avLst/>
          </a:prstGeom>
          <a:noFill/>
        </p:spPr>
        <p:txBody>
          <a:bodyPr wrap="square">
            <a:spAutoFit/>
          </a:bodyPr>
          <a:lstStyle/>
          <a:p>
            <a:r>
              <a:rPr lang="zh-CN" altLang="en-US" sz="2200" dirty="0"/>
              <a:t>The unreliability of UDP is manifested in the possibility of packet loss, duplicate or out-of-order arrival. </a:t>
            </a:r>
            <a:endParaRPr lang="en-US" altLang="zh-CN" sz="2200" dirty="0"/>
          </a:p>
          <a:p>
            <a:r>
              <a:rPr lang="zh-CN" altLang="en-US" sz="2200" dirty="0"/>
              <a:t>When the network is congested or a packet is lost during transmission, UDP does not resend the packet, but directly sends the next packet out, which may cause the loss of the packet. </a:t>
            </a:r>
            <a:endParaRPr lang="en-US" altLang="zh-CN" sz="2200" dirty="0"/>
          </a:p>
          <a:p>
            <a:r>
              <a:rPr lang="zh-CN" altLang="en-US" sz="2200" dirty="0"/>
              <a:t>In addition, since UDP does not maintain connection state, packets may arrive repeatedly, or out of order, and the receiver needs to deal with these problems on its own.</a:t>
            </a:r>
          </a:p>
        </p:txBody>
      </p:sp>
    </p:spTree>
    <p:extLst>
      <p:ext uri="{BB962C8B-B14F-4D97-AF65-F5344CB8AC3E}">
        <p14:creationId xmlns:p14="http://schemas.microsoft.com/office/powerpoint/2010/main" val="377135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HEJI-1">
            <a:extLst>
              <a:ext uri="{FF2B5EF4-FFF2-40B4-BE49-F238E27FC236}">
                <a16:creationId xmlns:a16="http://schemas.microsoft.com/office/drawing/2014/main" id="{7DD3B4DE-2C73-5D28-5977-D525B1AC95A4}"/>
              </a:ext>
            </a:extLst>
          </p:cNvPr>
          <p:cNvSpPr/>
          <p:nvPr/>
        </p:nvSpPr>
        <p:spPr>
          <a:xfrm>
            <a:off x="0" y="0"/>
            <a:ext cx="12192000" cy="6858000"/>
          </a:xfrm>
          <a:prstGeom prst="rect">
            <a:avLst/>
          </a:prstGeom>
          <a:blipFill dpi="0" rotWithShape="1">
            <a:blip r:embed="rId3"/>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11" name="iSHEJI-2">
            <a:extLst>
              <a:ext uri="{FF2B5EF4-FFF2-40B4-BE49-F238E27FC236}">
                <a16:creationId xmlns:a16="http://schemas.microsoft.com/office/drawing/2014/main" id="{C3CD9DA2-619B-D2F2-C5DF-90EE568261DA}"/>
              </a:ext>
            </a:extLst>
          </p:cNvPr>
          <p:cNvSpPr/>
          <p:nvPr/>
        </p:nvSpPr>
        <p:spPr>
          <a:xfrm>
            <a:off x="0" y="1085415"/>
            <a:ext cx="8549640" cy="1123950"/>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14" name="iSHEJI-4">
            <a:extLst>
              <a:ext uri="{FF2B5EF4-FFF2-40B4-BE49-F238E27FC236}">
                <a16:creationId xmlns:a16="http://schemas.microsoft.com/office/drawing/2014/main" id="{C8A7CD87-DAC9-0F29-E01B-7303DC298D85}"/>
              </a:ext>
            </a:extLst>
          </p:cNvPr>
          <p:cNvSpPr txBox="1"/>
          <p:nvPr/>
        </p:nvSpPr>
        <p:spPr>
          <a:xfrm>
            <a:off x="2054269" y="2619354"/>
            <a:ext cx="6813506" cy="1477328"/>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9600"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rPr>
              <a:t>Thank you</a:t>
            </a:r>
            <a:endParaRPr kumimoji="0" lang="zh-CN" altLang="en-US" sz="9600" i="0" u="none" strike="noStrike" kern="1200" cap="none" spc="0" normalizeH="0" baseline="0" noProof="0" dirty="0">
              <a:ln>
                <a:noFill/>
              </a:ln>
              <a:solidFill>
                <a:schemeClr val="tx1"/>
              </a:solidFill>
              <a:effectLst/>
              <a:uLnTx/>
              <a:uFillTx/>
              <a:latin typeface="阿里巴巴普惠体 2.0 95 ExtraBold" panose="00020600040101010101" pitchFamily="18" charset="-122"/>
              <a:ea typeface="阿里巴巴普惠体 2.0 95 ExtraBold" panose="00020600040101010101" pitchFamily="18" charset="-122"/>
              <a:cs typeface="阿里巴巴普惠体 2.0 95 ExtraBold" panose="00020600040101010101" pitchFamily="18" charset="-122"/>
            </a:endParaRPr>
          </a:p>
        </p:txBody>
      </p:sp>
      <p:sp>
        <p:nvSpPr>
          <p:cNvPr id="15" name="iSHEJI-5">
            <a:extLst>
              <a:ext uri="{FF2B5EF4-FFF2-40B4-BE49-F238E27FC236}">
                <a16:creationId xmlns:a16="http://schemas.microsoft.com/office/drawing/2014/main" id="{7E5C687D-15C5-9476-95B6-FC14F546C685}"/>
              </a:ext>
            </a:extLst>
          </p:cNvPr>
          <p:cNvSpPr txBox="1"/>
          <p:nvPr/>
        </p:nvSpPr>
        <p:spPr>
          <a:xfrm>
            <a:off x="3579841" y="4444180"/>
            <a:ext cx="5472719" cy="246221"/>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1600" spc="0" dirty="0">
                <a:solidFill>
                  <a:schemeClr val="tx1"/>
                </a:solidFill>
                <a:latin typeface="阿里巴巴普惠体 2.0 35 Thin" panose="00020600040101010101" pitchFamily="18" charset="-122"/>
                <a:ea typeface="阿里巴巴普惠体 2.0 35 Thin" panose="00020600040101010101" pitchFamily="18" charset="-122"/>
                <a:cs typeface="阿里巴巴普惠体 2.0 35 Thin" panose="00020600040101010101" pitchFamily="18" charset="-122"/>
              </a:rPr>
              <a:t>Thank you very much for your attention</a:t>
            </a:r>
          </a:p>
        </p:txBody>
      </p:sp>
      <p:cxnSp>
        <p:nvCxnSpPr>
          <p:cNvPr id="19" name="iSHEJI-7">
            <a:extLst>
              <a:ext uri="{FF2B5EF4-FFF2-40B4-BE49-F238E27FC236}">
                <a16:creationId xmlns:a16="http://schemas.microsoft.com/office/drawing/2014/main" id="{164C3BDE-2041-1A9D-0386-AB00072E2776}"/>
              </a:ext>
            </a:extLst>
          </p:cNvPr>
          <p:cNvCxnSpPr/>
          <p:nvPr/>
        </p:nvCxnSpPr>
        <p:spPr>
          <a:xfrm>
            <a:off x="3579841" y="4192594"/>
            <a:ext cx="29027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27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iSHEJI-1"/>
          <p:cNvSpPr/>
          <p:nvPr/>
        </p:nvSpPr>
        <p:spPr>
          <a:xfrm>
            <a:off x="0" y="0"/>
            <a:ext cx="12192000" cy="6858000"/>
          </a:xfrm>
          <a:prstGeom prst="rect">
            <a:avLst/>
          </a:prstGeom>
          <a:blipFill dpi="0" rotWithShape="1">
            <a:blip r:embed="rId4"/>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2" name="iSHEJI-1"/>
          <p:cNvSpPr/>
          <p:nvPr>
            <p:custDataLst>
              <p:tags r:id="rId1"/>
            </p:custDataLst>
          </p:nvPr>
        </p:nvSpPr>
        <p:spPr>
          <a:xfrm>
            <a:off x="0" y="300942"/>
            <a:ext cx="558800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ClrTx/>
              <a:buSzTx/>
              <a:buFontTx/>
            </a:pPr>
            <a:r>
              <a:rPr lang="zh-CN" altLang="en-US" sz="280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sym typeface="+mn-ea"/>
              </a:rPr>
              <a:t>User Datagram Protocol (UDP)</a:t>
            </a:r>
          </a:p>
        </p:txBody>
      </p:sp>
      <p:sp>
        <p:nvSpPr>
          <p:cNvPr id="3" name="文本框 2"/>
          <p:cNvSpPr txBox="1"/>
          <p:nvPr/>
        </p:nvSpPr>
        <p:spPr>
          <a:xfrm>
            <a:off x="1218565" y="1569720"/>
            <a:ext cx="10021570" cy="4958715"/>
          </a:xfrm>
          <a:prstGeom prst="rect">
            <a:avLst/>
          </a:prstGeom>
          <a:noFill/>
        </p:spPr>
        <p:txBody>
          <a:bodyPr wrap="square" rtlCol="0" anchor="t">
            <a:noAutofit/>
          </a:bodyPr>
          <a:lstStyle/>
          <a:p>
            <a:pPr>
              <a:lnSpc>
                <a:spcPct val="150000"/>
              </a:lnSpc>
            </a:pPr>
            <a:r>
              <a:rPr lang="en-US" altLang="zh-CN" sz="2000" dirty="0">
                <a:solidFill>
                  <a:schemeClr val="tx1"/>
                </a:solidFill>
                <a:sym typeface="+mn-ea"/>
              </a:rPr>
              <a:t>Definition</a:t>
            </a:r>
            <a:r>
              <a:rPr sz="2000" dirty="0">
                <a:solidFill>
                  <a:schemeClr val="tx1"/>
                </a:solidFill>
                <a:sym typeface="+mn-ea"/>
              </a:rPr>
              <a:t>：</a:t>
            </a:r>
            <a:endParaRPr sz="2000" dirty="0">
              <a:solidFill>
                <a:schemeClr val="tx1"/>
              </a:solidFill>
            </a:endParaRPr>
          </a:p>
          <a:p>
            <a:pPr marL="285750" indent="-285750">
              <a:lnSpc>
                <a:spcPct val="150000"/>
              </a:lnSpc>
              <a:buFont typeface="Arial" panose="020B0604020202020204" pitchFamily="34" charset="0"/>
              <a:buChar char="•"/>
            </a:pPr>
            <a:r>
              <a:rPr sz="2000" dirty="0">
                <a:solidFill>
                  <a:schemeClr val="tx1"/>
                </a:solidFill>
                <a:sym typeface="+mn-ea"/>
              </a:rPr>
              <a:t>The second protocol in the transport layer is the User Datagram Protocol</a:t>
            </a:r>
            <a:r>
              <a:rPr lang="en-US" altLang="zh-CN" sz="2000" dirty="0">
                <a:solidFill>
                  <a:schemeClr val="tx1"/>
                </a:solidFill>
                <a:sym typeface="+mn-ea"/>
              </a:rPr>
              <a:t>.</a:t>
            </a:r>
          </a:p>
          <a:p>
            <a:pPr indent="0">
              <a:lnSpc>
                <a:spcPct val="150000"/>
              </a:lnSpc>
              <a:buFont typeface="Arial" panose="020B0604020202020204" pitchFamily="34" charset="0"/>
              <a:buNone/>
            </a:pPr>
            <a:endParaRPr sz="2000" dirty="0">
              <a:solidFill>
                <a:schemeClr val="tx1"/>
              </a:solidFill>
            </a:endParaRPr>
          </a:p>
          <a:p>
            <a:pPr>
              <a:lnSpc>
                <a:spcPct val="150000"/>
              </a:lnSpc>
            </a:pPr>
            <a:r>
              <a:rPr lang="en-US" altLang="zh-CN" sz="2000" dirty="0">
                <a:solidFill>
                  <a:schemeClr val="tx1"/>
                </a:solidFill>
                <a:sym typeface="+mn-ea"/>
              </a:rPr>
              <a:t>Function</a:t>
            </a:r>
            <a:r>
              <a:rPr sz="2000" dirty="0">
                <a:solidFill>
                  <a:schemeClr val="tx1"/>
                </a:solidFill>
                <a:sym typeface="+mn-ea"/>
              </a:rPr>
              <a:t>：</a:t>
            </a:r>
            <a:endParaRPr sz="2000" dirty="0">
              <a:solidFill>
                <a:schemeClr val="tx1"/>
              </a:solidFill>
            </a:endParaRPr>
          </a:p>
          <a:p>
            <a:pPr marL="285750" indent="-285750">
              <a:lnSpc>
                <a:spcPct val="150000"/>
              </a:lnSpc>
              <a:buFont typeface="Arial" panose="020B0604020202020204" pitchFamily="34" charset="0"/>
              <a:buChar char="•"/>
            </a:pPr>
            <a:r>
              <a:rPr lang="en-US" altLang="zh-CN" sz="2000" dirty="0">
                <a:solidFill>
                  <a:schemeClr val="tx1"/>
                </a:solidFill>
                <a:sym typeface="+mn-ea"/>
              </a:rPr>
              <a:t>A </a:t>
            </a:r>
            <a:r>
              <a:rPr sz="2000" dirty="0">
                <a:solidFill>
                  <a:schemeClr val="tx1"/>
                </a:solidFill>
                <a:sym typeface="+mn-ea"/>
              </a:rPr>
              <a:t>method of sending encapsulated IP datagrams</a:t>
            </a:r>
            <a:r>
              <a:rPr lang="en-US" altLang="zh-CN" sz="2000" dirty="0">
                <a:solidFill>
                  <a:schemeClr val="tx1"/>
                </a:solidFill>
                <a:sym typeface="+mn-ea"/>
              </a:rPr>
              <a:t>.</a:t>
            </a:r>
            <a:endParaRPr sz="2000" dirty="0">
              <a:solidFill>
                <a:schemeClr val="tx1"/>
              </a:solidFill>
            </a:endParaRPr>
          </a:p>
          <a:p>
            <a:pPr marL="285750" indent="-285750">
              <a:lnSpc>
                <a:spcPct val="150000"/>
              </a:lnSpc>
              <a:buFont typeface="Arial" panose="020B0604020202020204" pitchFamily="34" charset="0"/>
              <a:buChar char="•"/>
            </a:pPr>
            <a:r>
              <a:rPr sz="2000" dirty="0">
                <a:solidFill>
                  <a:schemeClr val="tx1"/>
                </a:solidFill>
                <a:sym typeface="+mn-ea"/>
              </a:rPr>
              <a:t>Provided an interface with the IP protocol</a:t>
            </a:r>
            <a:r>
              <a:rPr lang="en-US" altLang="zh-CN" sz="2000" dirty="0">
                <a:solidFill>
                  <a:schemeClr val="tx1"/>
                </a:solidFill>
                <a:sym typeface="+mn-ea"/>
              </a:rPr>
              <a:t>.</a:t>
            </a:r>
            <a:endParaRPr sz="2000" dirty="0">
              <a:solidFill>
                <a:schemeClr val="tx1"/>
              </a:solidFill>
            </a:endParaRPr>
          </a:p>
          <a:p>
            <a:pPr marL="285750" indent="-285750">
              <a:lnSpc>
                <a:spcPct val="150000"/>
              </a:lnSpc>
              <a:buFont typeface="Arial" panose="020B0604020202020204" pitchFamily="34" charset="0"/>
              <a:buChar char="•"/>
            </a:pPr>
            <a:r>
              <a:rPr lang="en-US" altLang="zh-CN" sz="2000" dirty="0">
                <a:solidFill>
                  <a:schemeClr val="tx1"/>
                </a:solidFill>
                <a:sym typeface="+mn-ea"/>
              </a:rPr>
              <a:t>A</a:t>
            </a:r>
            <a:r>
              <a:rPr sz="2000" dirty="0">
                <a:solidFill>
                  <a:schemeClr val="tx1"/>
                </a:solidFill>
                <a:sym typeface="+mn-ea"/>
              </a:rPr>
              <a:t>dded the function of reusing multiple processes through port numbers on this interface</a:t>
            </a:r>
            <a:r>
              <a:rPr lang="en-US" altLang="zh-CN" sz="2000" dirty="0">
                <a:solidFill>
                  <a:schemeClr val="tx1"/>
                </a:solidFill>
                <a:sym typeface="+mn-ea"/>
              </a:rPr>
              <a:t>.</a:t>
            </a:r>
            <a:endParaRPr sz="2000" dirty="0">
              <a:solidFill>
                <a:schemeClr val="tx1"/>
              </a:solidFill>
            </a:endParaRPr>
          </a:p>
          <a:p>
            <a:pPr marL="285750" indent="-285750">
              <a:lnSpc>
                <a:spcPct val="150000"/>
              </a:lnSpc>
              <a:buFont typeface="Arial" panose="020B0604020202020204" pitchFamily="34" charset="0"/>
              <a:buChar char="•"/>
            </a:pPr>
            <a:r>
              <a:rPr sz="2000" dirty="0">
                <a:solidFill>
                  <a:schemeClr val="tx1"/>
                </a:solidFill>
                <a:sym typeface="+mn-ea"/>
              </a:rPr>
              <a:t>Optional end-to-end error detection function</a:t>
            </a:r>
            <a:r>
              <a:rPr lang="en-US" altLang="zh-CN" sz="2000" dirty="0">
                <a:solidFill>
                  <a:schemeClr val="tx1"/>
                </a:solidFill>
                <a:sym typeface="+mn-ea"/>
              </a:rPr>
              <a:t>.</a:t>
            </a:r>
            <a:endParaRPr sz="2000" dirty="0">
              <a:solidFill>
                <a:schemeClr val="tx1"/>
              </a:solidFill>
            </a:endParaRPr>
          </a:p>
          <a:p>
            <a:pPr>
              <a:lnSpc>
                <a:spcPct val="150000"/>
              </a:lnSpc>
            </a:pPr>
            <a:endParaRPr lang="zh-CN" alt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strips(downLeft)">
                                      <p:cBhvr>
                                        <p:cTn id="15" dur="500"/>
                                        <p:tgtEl>
                                          <p:spTgt spid="3">
                                            <p:txEl>
                                              <p:pRg st="3" end="3"/>
                                            </p:txEl>
                                          </p:spTgt>
                                        </p:tgtEl>
                                      </p:cBhvr>
                                    </p:animEffect>
                                  </p:childTnLst>
                                </p:cTn>
                              </p:par>
                              <p:par>
                                <p:cTn id="16" presetID="18" presetClass="entr" presetSubtype="12"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strips(downLeft)">
                                      <p:cBhvr>
                                        <p:cTn id="18" dur="500"/>
                                        <p:tgtEl>
                                          <p:spTgt spid="3">
                                            <p:txEl>
                                              <p:pRg st="4" end="4"/>
                                            </p:txEl>
                                          </p:spTgt>
                                        </p:tgtEl>
                                      </p:cBhvr>
                                    </p:animEffect>
                                  </p:childTnLst>
                                </p:cTn>
                              </p:par>
                              <p:par>
                                <p:cTn id="19" presetID="18" presetClass="entr" presetSubtype="12"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strips(downLeft)">
                                      <p:cBhvr>
                                        <p:cTn id="21" dur="500"/>
                                        <p:tgtEl>
                                          <p:spTgt spid="3">
                                            <p:txEl>
                                              <p:pRg st="5" end="5"/>
                                            </p:txEl>
                                          </p:spTgt>
                                        </p:tgtEl>
                                      </p:cBhvr>
                                    </p:animEffect>
                                  </p:childTnLst>
                                </p:cTn>
                              </p:par>
                              <p:par>
                                <p:cTn id="22" presetID="18" presetClass="entr" presetSubtype="12"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strips(downLeft)">
                                      <p:cBhvr>
                                        <p:cTn id="24" dur="500"/>
                                        <p:tgtEl>
                                          <p:spTgt spid="3">
                                            <p:txEl>
                                              <p:pRg st="6" end="6"/>
                                            </p:txEl>
                                          </p:spTgt>
                                        </p:tgtEl>
                                      </p:cBhvr>
                                    </p:animEffect>
                                  </p:childTnLst>
                                </p:cTn>
                              </p:par>
                              <p:par>
                                <p:cTn id="25" presetID="18" presetClass="entr" presetSubtype="12"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strips(down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iSHEJI-1"/>
          <p:cNvSpPr/>
          <p:nvPr>
            <p:custDataLst>
              <p:tags r:id="rId1"/>
            </p:custDataLst>
          </p:nvPr>
        </p:nvSpPr>
        <p:spPr>
          <a:xfrm>
            <a:off x="0" y="0"/>
            <a:ext cx="12192000" cy="6858000"/>
          </a:xfrm>
          <a:prstGeom prst="rect">
            <a:avLst/>
          </a:prstGeom>
          <a:blipFill dpi="0" rotWithShape="1">
            <a:blip r:embed="rId23"/>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阿里巴巴普惠体 2.0 35 Thin" panose="00020600040101010101" pitchFamily="18" charset="-122"/>
              <a:ea typeface="阿里巴巴普惠体 2.0 35 Thin" panose="00020600040101010101" pitchFamily="18" charset="-122"/>
            </a:endParaRPr>
          </a:p>
        </p:txBody>
      </p:sp>
      <p:sp>
        <p:nvSpPr>
          <p:cNvPr id="27" name="矩形 26"/>
          <p:cNvSpPr/>
          <p:nvPr>
            <p:custDataLst>
              <p:tags r:id="rId2"/>
            </p:custDataLst>
          </p:nvPr>
        </p:nvSpPr>
        <p:spPr>
          <a:xfrm>
            <a:off x="666115" y="2093595"/>
            <a:ext cx="1215390" cy="4508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custDataLst>
              <p:tags r:id="rId3"/>
            </p:custDataLst>
          </p:nvPr>
        </p:nvSpPr>
        <p:spPr>
          <a:xfrm>
            <a:off x="666115" y="2839720"/>
            <a:ext cx="1215390" cy="4508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custDataLst>
              <p:tags r:id="rId4"/>
            </p:custDataLst>
          </p:nvPr>
        </p:nvSpPr>
        <p:spPr>
          <a:xfrm>
            <a:off x="666115" y="4368800"/>
            <a:ext cx="1215390" cy="4508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custDataLst>
              <p:tags r:id="rId5"/>
            </p:custDataLst>
          </p:nvPr>
        </p:nvSpPr>
        <p:spPr>
          <a:xfrm>
            <a:off x="666115" y="3604260"/>
            <a:ext cx="1215390" cy="4508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custDataLst>
              <p:tags r:id="rId6"/>
            </p:custDataLst>
          </p:nvPr>
        </p:nvSpPr>
        <p:spPr>
          <a:xfrm>
            <a:off x="666115" y="5133340"/>
            <a:ext cx="1215390" cy="4508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custDataLst>
              <p:tags r:id="rId7"/>
            </p:custDataLst>
          </p:nvPr>
        </p:nvSpPr>
        <p:spPr>
          <a:xfrm>
            <a:off x="666115" y="5897880"/>
            <a:ext cx="1215390" cy="4508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66115" y="1346835"/>
            <a:ext cx="1215390" cy="4508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iSHEJI-2"/>
          <p:cNvSpPr/>
          <p:nvPr/>
        </p:nvSpPr>
        <p:spPr>
          <a:xfrm>
            <a:off x="0" y="300942"/>
            <a:ext cx="468376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阿里巴巴普惠体 2.0 35 Thin" panose="00020600040101010101" pitchFamily="18" charset="-122"/>
              <a:ea typeface="阿里巴巴普惠体 2.0 35 Thin" panose="00020600040101010101" pitchFamily="18" charset="-122"/>
            </a:endParaRPr>
          </a:p>
        </p:txBody>
      </p:sp>
      <p:sp>
        <p:nvSpPr>
          <p:cNvPr id="3" name="iSHEJI-3"/>
          <p:cNvSpPr txBox="1"/>
          <p:nvPr/>
        </p:nvSpPr>
        <p:spPr>
          <a:xfrm>
            <a:off x="426270" y="522783"/>
            <a:ext cx="3831220"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algn="ctr">
              <a:buClrTx/>
              <a:buSzTx/>
              <a:buFontTx/>
            </a:pPr>
            <a:r>
              <a:rPr lang="zh-CN" altLang="en-US"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sym typeface="+mn-ea"/>
              </a:rPr>
              <a:t>Characteristic of UDP</a:t>
            </a:r>
          </a:p>
        </p:txBody>
      </p:sp>
      <p:sp>
        <p:nvSpPr>
          <p:cNvPr id="31" name="文本占位符 30"/>
          <p:cNvSpPr>
            <a:spLocks noGrp="1"/>
          </p:cNvSpPr>
          <p:nvPr>
            <p:custDataLst>
              <p:tags r:id="rId8"/>
            </p:custDataLst>
          </p:nvPr>
        </p:nvSpPr>
        <p:spPr>
          <a:xfrm>
            <a:off x="575550" y="1370689"/>
            <a:ext cx="1397000" cy="33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500" dirty="0">
                <a:solidFill>
                  <a:schemeClr val="tx1"/>
                </a:solidFill>
              </a:rPr>
              <a:t>Point one</a:t>
            </a:r>
          </a:p>
        </p:txBody>
      </p:sp>
      <p:sp>
        <p:nvSpPr>
          <p:cNvPr id="32" name="文本占位符 31"/>
          <p:cNvSpPr>
            <a:spLocks noGrp="1"/>
          </p:cNvSpPr>
          <p:nvPr>
            <p:custDataLst>
              <p:tags r:id="rId9"/>
            </p:custDataLst>
          </p:nvPr>
        </p:nvSpPr>
        <p:spPr>
          <a:xfrm>
            <a:off x="2194667" y="1370689"/>
            <a:ext cx="9159133" cy="3302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Tx/>
              <a:buSzTx/>
            </a:pPr>
            <a:r>
              <a:rPr lang="en-US" sz="1600" dirty="0">
                <a:solidFill>
                  <a:schemeClr val="tx1"/>
                </a:solidFill>
              </a:rPr>
              <a:t>UDP</a:t>
            </a:r>
            <a:r>
              <a:rPr sz="1600" dirty="0">
                <a:solidFill>
                  <a:schemeClr val="tx1"/>
                </a:solidFill>
              </a:rPr>
              <a:t> is connectionless and there is no need to release the link after communication ends.</a:t>
            </a:r>
          </a:p>
        </p:txBody>
      </p:sp>
      <p:sp>
        <p:nvSpPr>
          <p:cNvPr id="24" name="文本占位符 1"/>
          <p:cNvSpPr>
            <a:spLocks noGrp="1"/>
          </p:cNvSpPr>
          <p:nvPr>
            <p:custDataLst>
              <p:tags r:id="rId10"/>
            </p:custDataLst>
          </p:nvPr>
        </p:nvSpPr>
        <p:spPr>
          <a:xfrm>
            <a:off x="575550" y="2135289"/>
            <a:ext cx="1397000" cy="33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a:solidFill>
                  <a:schemeClr val="tx1"/>
                </a:solidFill>
              </a:rPr>
              <a:t>Point two</a:t>
            </a:r>
          </a:p>
        </p:txBody>
      </p:sp>
      <p:sp>
        <p:nvSpPr>
          <p:cNvPr id="41" name="文本占位符 40"/>
          <p:cNvSpPr>
            <a:spLocks noGrp="1"/>
          </p:cNvSpPr>
          <p:nvPr>
            <p:custDataLst>
              <p:tags r:id="rId11"/>
            </p:custDataLst>
          </p:nvPr>
        </p:nvSpPr>
        <p:spPr>
          <a:xfrm>
            <a:off x="2194667" y="2135289"/>
            <a:ext cx="9159133" cy="3302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solidFill>
                  <a:schemeClr val="tx1"/>
                </a:solidFill>
              </a:rPr>
              <a:t>UDP</a:t>
            </a:r>
            <a:r>
              <a:rPr sz="1600" dirty="0">
                <a:solidFill>
                  <a:schemeClr val="tx1"/>
                </a:solidFill>
              </a:rPr>
              <a:t> is an unreliable protocol</a:t>
            </a:r>
            <a:r>
              <a:rPr lang="en-US" sz="1600" dirty="0">
                <a:solidFill>
                  <a:schemeClr val="tx1"/>
                </a:solidFill>
              </a:rPr>
              <a:t>.</a:t>
            </a:r>
          </a:p>
        </p:txBody>
      </p:sp>
      <p:sp>
        <p:nvSpPr>
          <p:cNvPr id="42" name="文本占位符 41"/>
          <p:cNvSpPr>
            <a:spLocks noGrp="1"/>
          </p:cNvSpPr>
          <p:nvPr>
            <p:custDataLst>
              <p:tags r:id="rId12"/>
            </p:custDataLst>
          </p:nvPr>
        </p:nvSpPr>
        <p:spPr>
          <a:xfrm>
            <a:off x="575550" y="2899889"/>
            <a:ext cx="1397000" cy="33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500" dirty="0">
                <a:solidFill>
                  <a:schemeClr val="tx1"/>
                </a:solidFill>
              </a:rPr>
              <a:t>Point three</a:t>
            </a:r>
          </a:p>
        </p:txBody>
      </p:sp>
      <p:sp>
        <p:nvSpPr>
          <p:cNvPr id="43" name="文本占位符 42"/>
          <p:cNvSpPr>
            <a:spLocks noGrp="1"/>
          </p:cNvSpPr>
          <p:nvPr>
            <p:custDataLst>
              <p:tags r:id="rId13"/>
            </p:custDataLst>
          </p:nvPr>
        </p:nvSpPr>
        <p:spPr>
          <a:xfrm>
            <a:off x="2194667" y="2899889"/>
            <a:ext cx="9159133" cy="3302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Tx/>
              <a:buSzTx/>
            </a:pPr>
            <a:r>
              <a:rPr lang="en-US" altLang="zh-CN" sz="1600" dirty="0">
                <a:solidFill>
                  <a:schemeClr val="tx1"/>
                </a:solidFill>
              </a:rPr>
              <a:t>UDP </a:t>
            </a:r>
            <a:r>
              <a:rPr sz="1600" dirty="0">
                <a:solidFill>
                  <a:schemeClr val="tx1"/>
                </a:solidFill>
              </a:rPr>
              <a:t>is oriented to package.</a:t>
            </a:r>
          </a:p>
        </p:txBody>
      </p:sp>
      <p:sp>
        <p:nvSpPr>
          <p:cNvPr id="44" name="文本占位符 43"/>
          <p:cNvSpPr>
            <a:spLocks noGrp="1"/>
          </p:cNvSpPr>
          <p:nvPr>
            <p:custDataLst>
              <p:tags r:id="rId14"/>
            </p:custDataLst>
          </p:nvPr>
        </p:nvSpPr>
        <p:spPr>
          <a:xfrm>
            <a:off x="575550" y="3664489"/>
            <a:ext cx="1397000" cy="33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500" dirty="0">
                <a:solidFill>
                  <a:schemeClr val="tx1"/>
                </a:solidFill>
              </a:rPr>
              <a:t>Point four</a:t>
            </a:r>
          </a:p>
        </p:txBody>
      </p:sp>
      <p:sp>
        <p:nvSpPr>
          <p:cNvPr id="45" name="文本占位符 44"/>
          <p:cNvSpPr>
            <a:spLocks noGrp="1"/>
          </p:cNvSpPr>
          <p:nvPr>
            <p:custDataLst>
              <p:tags r:id="rId15"/>
            </p:custDataLst>
          </p:nvPr>
        </p:nvSpPr>
        <p:spPr>
          <a:xfrm>
            <a:off x="2194667" y="3664489"/>
            <a:ext cx="9159133" cy="3302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Tx/>
              <a:buSzTx/>
            </a:pPr>
            <a:r>
              <a:rPr lang="en-US" altLang="zh-CN" sz="1600" dirty="0">
                <a:solidFill>
                  <a:schemeClr val="tx1"/>
                </a:solidFill>
              </a:rPr>
              <a:t>UDP</a:t>
            </a:r>
            <a:r>
              <a:rPr sz="1600" dirty="0">
                <a:solidFill>
                  <a:schemeClr val="tx1"/>
                </a:solidFill>
              </a:rPr>
              <a:t> does not have congestion control.</a:t>
            </a:r>
          </a:p>
        </p:txBody>
      </p:sp>
      <p:sp>
        <p:nvSpPr>
          <p:cNvPr id="46" name="文本占位符 45"/>
          <p:cNvSpPr>
            <a:spLocks noGrp="1"/>
          </p:cNvSpPr>
          <p:nvPr>
            <p:custDataLst>
              <p:tags r:id="rId16"/>
            </p:custDataLst>
          </p:nvPr>
        </p:nvSpPr>
        <p:spPr>
          <a:xfrm>
            <a:off x="575550" y="4429089"/>
            <a:ext cx="1397000" cy="33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500" dirty="0">
                <a:solidFill>
                  <a:schemeClr val="tx1"/>
                </a:solidFill>
              </a:rPr>
              <a:t>Point five</a:t>
            </a:r>
          </a:p>
        </p:txBody>
      </p:sp>
      <p:sp>
        <p:nvSpPr>
          <p:cNvPr id="47" name="文本占位符 46"/>
          <p:cNvSpPr>
            <a:spLocks noGrp="1"/>
          </p:cNvSpPr>
          <p:nvPr>
            <p:custDataLst>
              <p:tags r:id="rId17"/>
            </p:custDataLst>
          </p:nvPr>
        </p:nvSpPr>
        <p:spPr>
          <a:xfrm>
            <a:off x="2194667" y="4429089"/>
            <a:ext cx="9159133" cy="3302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Tx/>
              <a:buSzTx/>
            </a:pPr>
            <a:r>
              <a:rPr lang="en-US" altLang="zh-CN" sz="1600" dirty="0">
                <a:solidFill>
                  <a:schemeClr val="tx1"/>
                </a:solidFill>
              </a:rPr>
              <a:t>UDP</a:t>
            </a:r>
            <a:r>
              <a:rPr sz="1600" dirty="0">
                <a:solidFill>
                  <a:schemeClr val="tx1"/>
                </a:solidFill>
              </a:rPr>
              <a:t> supports one-to-one, one-to-many, many-to-many, and many-to-one </a:t>
            </a:r>
            <a:r>
              <a:rPr lang="en-US" sz="1600" dirty="0">
                <a:solidFill>
                  <a:schemeClr val="tx1"/>
                </a:solidFill>
              </a:rPr>
              <a:t>communication</a:t>
            </a:r>
            <a:r>
              <a:rPr sz="1600" dirty="0">
                <a:solidFill>
                  <a:schemeClr val="tx1"/>
                </a:solidFill>
              </a:rPr>
              <a:t>.</a:t>
            </a:r>
          </a:p>
        </p:txBody>
      </p:sp>
      <p:sp>
        <p:nvSpPr>
          <p:cNvPr id="48" name="文本占位符 47"/>
          <p:cNvSpPr>
            <a:spLocks noGrp="1"/>
          </p:cNvSpPr>
          <p:nvPr>
            <p:custDataLst>
              <p:tags r:id="rId18"/>
            </p:custDataLst>
          </p:nvPr>
        </p:nvSpPr>
        <p:spPr>
          <a:xfrm>
            <a:off x="575550" y="5193689"/>
            <a:ext cx="1397000" cy="33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500" dirty="0">
                <a:solidFill>
                  <a:schemeClr val="tx1"/>
                </a:solidFill>
              </a:rPr>
              <a:t>Point six</a:t>
            </a:r>
          </a:p>
        </p:txBody>
      </p:sp>
      <p:sp>
        <p:nvSpPr>
          <p:cNvPr id="49" name="文本占位符 48"/>
          <p:cNvSpPr>
            <a:spLocks noGrp="1"/>
          </p:cNvSpPr>
          <p:nvPr>
            <p:custDataLst>
              <p:tags r:id="rId19"/>
            </p:custDataLst>
          </p:nvPr>
        </p:nvSpPr>
        <p:spPr>
          <a:xfrm>
            <a:off x="2194667" y="5193689"/>
            <a:ext cx="9159133" cy="3302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Tx/>
              <a:buSzTx/>
            </a:pPr>
            <a:r>
              <a:rPr lang="en-US" sz="1600" dirty="0">
                <a:solidFill>
                  <a:schemeClr val="tx1"/>
                </a:solidFill>
              </a:rPr>
              <a:t>The overhead of the UDP header is relatively small, only 8 bytes.</a:t>
            </a:r>
          </a:p>
        </p:txBody>
      </p:sp>
      <p:sp>
        <p:nvSpPr>
          <p:cNvPr id="50" name="文本占位符 49"/>
          <p:cNvSpPr>
            <a:spLocks noGrp="1"/>
          </p:cNvSpPr>
          <p:nvPr>
            <p:custDataLst>
              <p:tags r:id="rId20"/>
            </p:custDataLst>
          </p:nvPr>
        </p:nvSpPr>
        <p:spPr>
          <a:xfrm>
            <a:off x="575550" y="5958289"/>
            <a:ext cx="1397000" cy="330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500" dirty="0">
                <a:solidFill>
                  <a:schemeClr val="tx1"/>
                </a:solidFill>
              </a:rPr>
              <a:t>Point seven</a:t>
            </a:r>
          </a:p>
        </p:txBody>
      </p:sp>
      <p:sp>
        <p:nvSpPr>
          <p:cNvPr id="51" name="文本占位符 50"/>
          <p:cNvSpPr>
            <a:spLocks noGrp="1"/>
          </p:cNvSpPr>
          <p:nvPr>
            <p:custDataLst>
              <p:tags r:id="rId21"/>
            </p:custDataLst>
          </p:nvPr>
        </p:nvSpPr>
        <p:spPr>
          <a:xfrm>
            <a:off x="2194667" y="5958289"/>
            <a:ext cx="9159133" cy="3302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Tx/>
              <a:buSzTx/>
            </a:pPr>
            <a:r>
              <a:rPr lang="en-US" sz="1600" dirty="0">
                <a:solidFill>
                  <a:schemeClr val="tx1"/>
                </a:solidFill>
              </a:rPr>
              <a:t>The protocol using UDP typically runs in user space.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iSHEJI-1"/>
          <p:cNvSpPr/>
          <p:nvPr/>
        </p:nvSpPr>
        <p:spPr>
          <a:xfrm>
            <a:off x="0" y="0"/>
            <a:ext cx="6344920" cy="6857365"/>
          </a:xfrm>
          <a:prstGeom prst="rect">
            <a:avLst/>
          </a:prstGeom>
          <a:blipFill dpi="0" rotWithShape="1">
            <a:blip r:embed="rId3"/>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dirty="0">
              <a:solidFill>
                <a:schemeClr val="tx1"/>
              </a:solidFill>
              <a:latin typeface="阿里巴巴普惠体 2.0 35 Thin" panose="00020600040101010101" pitchFamily="18" charset="-122"/>
              <a:ea typeface="阿里巴巴普惠体 2.0 35 Thin" panose="00020600040101010101" pitchFamily="18" charset="-122"/>
              <a:sym typeface="+mn-ea"/>
            </a:endParaRPr>
          </a:p>
        </p:txBody>
      </p:sp>
      <p:sp>
        <p:nvSpPr>
          <p:cNvPr id="30" name="iSHEJI-3"/>
          <p:cNvSpPr/>
          <p:nvPr/>
        </p:nvSpPr>
        <p:spPr>
          <a:xfrm>
            <a:off x="6794339" y="2176040"/>
            <a:ext cx="5397660" cy="4681959"/>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31" name="iSHEJI-4"/>
          <p:cNvSpPr txBox="1"/>
          <p:nvPr/>
        </p:nvSpPr>
        <p:spPr>
          <a:xfrm>
            <a:off x="6975475" y="2421255"/>
            <a:ext cx="5217160" cy="4436745"/>
          </a:xfrm>
          <a:prstGeom prst="rect">
            <a:avLst/>
          </a:prstGeom>
          <a:noFill/>
        </p:spPr>
        <p:txBody>
          <a:bodyPr wrap="square" lIns="0" tIns="0" rIns="0" bIns="0" rtlCol="0">
            <a:noAutofit/>
          </a:bodyPr>
          <a:lstStyle/>
          <a:p>
            <a:pPr marL="285750" indent="-285750" algn="l">
              <a:lnSpc>
                <a:spcPct val="100000"/>
              </a:lnSpc>
              <a:buClrTx/>
              <a:buSzTx/>
              <a:buFont typeface="Arial" panose="020B0604020202020204" pitchFamily="34" charset="0"/>
              <a:buChar char="•"/>
            </a:pPr>
            <a:r>
              <a:rPr lang="en-US" altLang="zh-CN" sz="1600" spc="300" dirty="0">
                <a:latin typeface="+mj-ea"/>
                <a:ea typeface="+mj-ea"/>
                <a:sym typeface="+mn-ea"/>
              </a:rPr>
              <a:t>Segment:The next two bytes of the UDP header store the length (in bytes) of the segment (including the header).</a:t>
            </a:r>
            <a:endParaRPr lang="en-US" altLang="zh-CN" sz="1600" spc="300" dirty="0">
              <a:latin typeface="+mj-ea"/>
              <a:ea typeface="+mj-ea"/>
            </a:endParaRPr>
          </a:p>
          <a:p>
            <a:pPr indent="0" algn="l">
              <a:lnSpc>
                <a:spcPct val="100000"/>
              </a:lnSpc>
              <a:buClrTx/>
              <a:buSzTx/>
              <a:buFont typeface="Arial" panose="020B0604020202020204" pitchFamily="34" charset="0"/>
              <a:buNone/>
            </a:pPr>
            <a:r>
              <a:rPr lang="en-US" altLang="zh-CN" sz="1600" spc="300" dirty="0">
                <a:latin typeface="+mj-ea"/>
                <a:ea typeface="+mj-ea"/>
                <a:sym typeface="+mn-ea"/>
              </a:rPr>
              <a:t>     　The length can be high as：65535.</a:t>
            </a:r>
          </a:p>
          <a:p>
            <a:pPr marL="285750" indent="-285750" algn="l">
              <a:buClrTx/>
              <a:buSzTx/>
              <a:buFont typeface="Arial" panose="020B0604020202020204" pitchFamily="34" charset="0"/>
              <a:buChar char="•"/>
            </a:pPr>
            <a:endParaRPr lang="en-US" altLang="zh-CN" sz="1600" spc="300" dirty="0">
              <a:latin typeface="+mj-ea"/>
              <a:ea typeface="+mj-ea"/>
            </a:endParaRPr>
          </a:p>
          <a:p>
            <a:pPr marL="285750" indent="-285750" algn="l">
              <a:buClrTx/>
              <a:buSzTx/>
              <a:buFont typeface="Arial" panose="020B0604020202020204" pitchFamily="34" charset="0"/>
              <a:buChar char="•"/>
            </a:pPr>
            <a:r>
              <a:rPr lang="en-US" altLang="zh-CN" sz="1600" spc="300" dirty="0">
                <a:latin typeface="+mj-ea"/>
                <a:ea typeface="+mj-ea"/>
                <a:sym typeface="+mn-ea"/>
              </a:rPr>
              <a:t>Checksum:The final two bytes of the UDP header is the checksum, a field that's used by the sender and receiver to check for data corruption.</a:t>
            </a:r>
            <a:endParaRPr lang="en-US" altLang="zh-CN" sz="1600" spc="300" dirty="0">
              <a:latin typeface="+mj-ea"/>
              <a:ea typeface="+mj-ea"/>
            </a:endParaRPr>
          </a:p>
          <a:p>
            <a:pPr indent="0" algn="l">
              <a:buClrTx/>
              <a:buSzTx/>
              <a:buFont typeface="Arial" panose="020B0604020202020204" pitchFamily="34" charset="0"/>
              <a:buNone/>
            </a:pPr>
            <a:r>
              <a:rPr lang="en-US" altLang="zh-CN" sz="1600" spc="300" dirty="0">
                <a:latin typeface="+mj-ea"/>
                <a:ea typeface="+mj-ea"/>
                <a:sym typeface="+mn-ea"/>
              </a:rPr>
              <a:t>　　    Optional in IPV4, mandatory in IPv6 (because IPV6 does not   have checksum), if checksum is not used, all additions are 0.</a:t>
            </a:r>
            <a:endParaRPr lang="en-US" altLang="zh-CN" sz="1600" spc="300" dirty="0">
              <a:latin typeface="+mj-ea"/>
              <a:ea typeface="+mj-ea"/>
            </a:endParaRPr>
          </a:p>
          <a:p>
            <a:pPr marL="285750" indent="-285750" algn="l">
              <a:lnSpc>
                <a:spcPct val="100000"/>
              </a:lnSpc>
              <a:buClrTx/>
              <a:buSzTx/>
              <a:buFont typeface="Arial" panose="020B0604020202020204" pitchFamily="34" charset="0"/>
              <a:buChar char="•"/>
            </a:pPr>
            <a:endParaRPr kumimoji="0" lang="en-US" altLang="zh-CN" sz="1600" i="0" u="none" strike="noStrike" kern="1200" cap="none" spc="300" normalizeH="0" baseline="0" dirty="0">
              <a:latin typeface="+mj-ea"/>
              <a:ea typeface="+mj-ea"/>
              <a:sym typeface="+mn-lt"/>
            </a:endParaRPr>
          </a:p>
        </p:txBody>
      </p:sp>
      <p:sp>
        <p:nvSpPr>
          <p:cNvPr id="2" name="iSHEJI-11"/>
          <p:cNvSpPr/>
          <p:nvPr/>
        </p:nvSpPr>
        <p:spPr>
          <a:xfrm>
            <a:off x="0" y="300942"/>
            <a:ext cx="383122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39" name="iSHEJI-15"/>
          <p:cNvSpPr txBox="1"/>
          <p:nvPr/>
        </p:nvSpPr>
        <p:spPr>
          <a:xfrm>
            <a:off x="53975" y="1420495"/>
            <a:ext cx="5140960" cy="3664585"/>
          </a:xfrm>
          <a:prstGeom prst="rect">
            <a:avLst/>
          </a:prstGeom>
          <a:noFill/>
        </p:spPr>
        <p:txBody>
          <a:bodyPr wrap="square" lIns="0" tIns="0" rIns="0" bIns="0" rtlCol="0">
            <a:no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30000"/>
              </a:lnSpc>
              <a:spcBef>
                <a:spcPts val="0"/>
              </a:spcBef>
              <a:spcAft>
                <a:spcPts val="0"/>
              </a:spcAft>
              <a:buClrTx/>
              <a:buSzTx/>
              <a:buFontTx/>
              <a:buNone/>
              <a:defRPr/>
            </a:pPr>
            <a:r>
              <a:rPr lang="en-US" altLang="zh-CN" sz="1600" dirty="0">
                <a:solidFill>
                  <a:schemeClr val="tx1"/>
                </a:solidFill>
                <a:sym typeface="+mn-ea"/>
              </a:rPr>
              <a:t>Structure of UDP Header:</a:t>
            </a:r>
            <a:r>
              <a:rPr lang="zh-CN" altLang="en-US" sz="1600" dirty="0">
                <a:solidFill>
                  <a:schemeClr val="tx1"/>
                </a:solidFill>
                <a:ea typeface="宋体" panose="02010600030101010101" pitchFamily="2" charset="-122"/>
                <a:sym typeface="+mn-ea"/>
              </a:rPr>
              <a:t>、</a:t>
            </a:r>
          </a:p>
          <a:p>
            <a:pPr marL="0" marR="0" lvl="0" indent="0" defTabSz="914400" rtl="0" eaLnBrk="1" fontAlgn="auto" latinLnBrk="0" hangingPunct="1">
              <a:lnSpc>
                <a:spcPct val="130000"/>
              </a:lnSpc>
              <a:spcBef>
                <a:spcPts val="0"/>
              </a:spcBef>
              <a:spcAft>
                <a:spcPts val="0"/>
              </a:spcAft>
              <a:buClrTx/>
              <a:buSzTx/>
              <a:buFontTx/>
              <a:buNone/>
              <a:defRPr/>
            </a:pPr>
            <a:endParaRPr lang="en-US" altLang="zh-CN" sz="1600" dirty="0">
              <a:solidFill>
                <a:schemeClr val="tx1"/>
              </a:solidFill>
            </a:endParaRPr>
          </a:p>
          <a:p>
            <a:pPr marL="285750" indent="-285750">
              <a:buFont typeface="Arial" panose="020B0604020202020204" pitchFamily="34" charset="0"/>
              <a:buChar char="•"/>
            </a:pPr>
            <a:r>
              <a:rPr lang="en-US" altLang="zh-CN" sz="1600" dirty="0">
                <a:solidFill>
                  <a:schemeClr val="tx1"/>
                </a:solidFill>
                <a:sym typeface="+mn-ea"/>
              </a:rPr>
              <a:t>Source port number(who send)</a:t>
            </a:r>
            <a:endParaRPr lang="en-US" altLang="zh-CN" sz="1600" dirty="0">
              <a:solidFill>
                <a:schemeClr val="tx1"/>
              </a:solidFill>
            </a:endParaRPr>
          </a:p>
          <a:p>
            <a:pPr marL="285750" indent="-285750">
              <a:buFont typeface="Arial" panose="020B0604020202020204" pitchFamily="34" charset="0"/>
              <a:buChar char="•"/>
            </a:pPr>
            <a:r>
              <a:rPr lang="en-US" altLang="zh-CN" sz="1600" dirty="0">
                <a:solidFill>
                  <a:schemeClr val="tx1"/>
                </a:solidFill>
                <a:sym typeface="+mn-ea"/>
              </a:rPr>
              <a:t>Destination port number(send to whom)</a:t>
            </a:r>
            <a:endParaRPr lang="en-US" altLang="zh-CN" sz="1600" dirty="0">
              <a:solidFill>
                <a:schemeClr val="tx1"/>
              </a:solidFill>
            </a:endParaRPr>
          </a:p>
          <a:p>
            <a:pPr marL="285750" indent="-285750">
              <a:buFont typeface="Arial" panose="020B0604020202020204" pitchFamily="34" charset="0"/>
              <a:buChar char="•"/>
            </a:pPr>
            <a:r>
              <a:rPr lang="en-US" altLang="zh-CN" sz="1600" dirty="0">
                <a:solidFill>
                  <a:schemeClr val="tx1"/>
                </a:solidFill>
                <a:sym typeface="+mn-ea"/>
              </a:rPr>
              <a:t>Segment length(the length of data)</a:t>
            </a:r>
            <a:endParaRPr lang="en-US" altLang="zh-CN" sz="1600" dirty="0">
              <a:solidFill>
                <a:schemeClr val="tx1"/>
              </a:solidFill>
            </a:endParaRPr>
          </a:p>
          <a:p>
            <a:pPr marL="285750" indent="-285750">
              <a:buFont typeface="Arial" panose="020B0604020202020204" pitchFamily="34" charset="0"/>
              <a:buChar char="•"/>
            </a:pPr>
            <a:r>
              <a:rPr lang="en-US" altLang="zh-CN" sz="1600" dirty="0">
                <a:solidFill>
                  <a:schemeClr val="tx1"/>
                </a:solidFill>
                <a:sym typeface="+mn-ea"/>
              </a:rPr>
              <a:t>Checksum(Check if it is wrong)</a:t>
            </a:r>
          </a:p>
          <a:p>
            <a:pPr marL="285750" indent="-285750">
              <a:buFont typeface="Arial" panose="020B0604020202020204" pitchFamily="34" charset="0"/>
              <a:buChar char="•"/>
            </a:pPr>
            <a:endParaRPr lang="en-US" altLang="zh-CN" sz="1600" dirty="0">
              <a:solidFill>
                <a:schemeClr val="tx1"/>
              </a:solidFill>
              <a:sym typeface="+mn-ea"/>
            </a:endParaRPr>
          </a:p>
          <a:p>
            <a:pPr marL="285750" indent="-285750">
              <a:buFont typeface="Arial" panose="020B0604020202020204" pitchFamily="34" charset="0"/>
              <a:buChar char="•"/>
            </a:pPr>
            <a:endParaRPr lang="en-US" altLang="zh-CN" sz="1600" dirty="0">
              <a:solidFill>
                <a:schemeClr val="tx1"/>
              </a:solidFill>
              <a:sym typeface="+mn-ea"/>
            </a:endParaRPr>
          </a:p>
          <a:p>
            <a:pPr marL="285750" indent="-285750">
              <a:buFont typeface="Arial" panose="020B0604020202020204" pitchFamily="34" charset="0"/>
              <a:buChar char="•"/>
            </a:pPr>
            <a:endParaRPr kumimoji="0" lang="en-US" altLang="zh-CN" sz="1600" i="0" u="none" strike="noStrike" kern="1200" cap="none" spc="0" normalizeH="0" baseline="0" noProof="0" dirty="0">
              <a:ln>
                <a:noFill/>
              </a:ln>
              <a:solidFill>
                <a:schemeClr val="tx1"/>
              </a:solidFill>
              <a:effectLst/>
              <a:uLnTx/>
              <a:uFillTx/>
              <a:latin typeface="阿里巴巴普惠体 2.0 35 Thin" panose="00020600040101010101" pitchFamily="18" charset="-122"/>
              <a:ea typeface="阿里巴巴普惠体 2.0 35 Thin" panose="00020600040101010101" pitchFamily="18" charset="-122"/>
              <a:cs typeface="阿里巴巴普惠体 2.0 95 ExtraBold" panose="00020600040101010101" pitchFamily="18" charset="-122"/>
              <a:sym typeface="+mn-ea"/>
            </a:endParaRPr>
          </a:p>
          <a:p>
            <a:pPr marL="285750" indent="-285750" algn="l">
              <a:buClrTx/>
              <a:buSzTx/>
              <a:buFont typeface="Arial" panose="020B0604020202020204" pitchFamily="34" charset="0"/>
              <a:buChar char="•"/>
            </a:pPr>
            <a:r>
              <a:rPr lang="en-US" altLang="zh-CN" sz="1600" dirty="0">
                <a:solidFill>
                  <a:schemeClr val="tx1"/>
                </a:solidFill>
                <a:sym typeface="+mn-ea"/>
              </a:rPr>
              <a:t>Port numbers:The first four bytes of the UDP header store the port numbers for the source and destination.</a:t>
            </a:r>
            <a:endParaRPr lang="en-US" altLang="zh-CN" sz="1600" dirty="0">
              <a:solidFill>
                <a:schemeClr val="tx1"/>
              </a:solidFill>
            </a:endParaRPr>
          </a:p>
          <a:p>
            <a:pPr marL="285750" indent="-285750">
              <a:buFont typeface="Arial" panose="020B0604020202020204" pitchFamily="34" charset="0"/>
              <a:buChar char="•"/>
            </a:pPr>
            <a:endParaRPr kumimoji="0" lang="en-US" altLang="zh-CN" sz="1600" i="0" u="none" strike="noStrike" kern="1200" cap="none" spc="0" normalizeH="0" baseline="0" noProof="0" dirty="0">
              <a:ln>
                <a:noFill/>
              </a:ln>
              <a:solidFill>
                <a:schemeClr val="tx1"/>
              </a:solidFill>
              <a:effectLst/>
              <a:uLnTx/>
              <a:uFillTx/>
              <a:latin typeface="阿里巴巴普惠体 2.0 35 Thin" panose="00020600040101010101" pitchFamily="18" charset="-122"/>
              <a:ea typeface="阿里巴巴普惠体 2.0 35 Thin" panose="00020600040101010101" pitchFamily="18" charset="-122"/>
              <a:cs typeface="阿里巴巴普惠体 2.0 95 ExtraBold" panose="00020600040101010101" pitchFamily="18" charset="-122"/>
              <a:sym typeface="+mn-ea"/>
            </a:endParaRPr>
          </a:p>
        </p:txBody>
      </p:sp>
      <p:sp>
        <p:nvSpPr>
          <p:cNvPr id="3" name="iSHEJI-3"/>
          <p:cNvSpPr txBox="1"/>
          <p:nvPr/>
        </p:nvSpPr>
        <p:spPr>
          <a:xfrm>
            <a:off x="615273" y="537089"/>
            <a:ext cx="2446121" cy="430530"/>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rPr>
              <a:t>UDP Header</a:t>
            </a:r>
          </a:p>
        </p:txBody>
      </p:sp>
      <p:pic>
        <p:nvPicPr>
          <p:cNvPr id="5" name="图片 4"/>
          <p:cNvPicPr>
            <a:picLocks noChangeAspect="1"/>
          </p:cNvPicPr>
          <p:nvPr>
            <p:custDataLst>
              <p:tags r:id="rId1"/>
            </p:custDataLst>
          </p:nvPr>
        </p:nvPicPr>
        <p:blipFill>
          <a:blip r:embed="rId4"/>
          <a:stretch>
            <a:fillRect/>
          </a:stretch>
        </p:blipFill>
        <p:spPr>
          <a:xfrm>
            <a:off x="5358765" y="0"/>
            <a:ext cx="6833235" cy="22790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9" end="9"/>
                                            </p:txEl>
                                          </p:spTgt>
                                        </p:tgtEl>
                                        <p:attrNameLst>
                                          <p:attrName>style.visibility</p:attrName>
                                        </p:attrNameLst>
                                      </p:cBhvr>
                                      <p:to>
                                        <p:strVal val="visible"/>
                                      </p:to>
                                    </p:set>
                                    <p:animEffect transition="in" filter="blinds(horizontal)">
                                      <p:cBhvr>
                                        <p:cTn id="7" dur="500"/>
                                        <p:tgtEl>
                                          <p:spTgt spid="39">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animEffect transition="in" filter="diamond(in)">
                                      <p:cBhvr>
                                        <p:cTn id="12" dur="2000"/>
                                        <p:tgtEl>
                                          <p:spTgt spid="31">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1">
                                            <p:txEl>
                                              <p:pRg st="1" end="1"/>
                                            </p:txEl>
                                          </p:spTgt>
                                        </p:tgtEl>
                                        <p:attrNameLst>
                                          <p:attrName>style.visibility</p:attrName>
                                        </p:attrNameLst>
                                      </p:cBhvr>
                                      <p:to>
                                        <p:strVal val="visible"/>
                                      </p:to>
                                    </p:set>
                                    <p:animEffect transition="in" filter="diamond(in)">
                                      <p:cBhvr>
                                        <p:cTn id="15" dur="2000"/>
                                        <p:tgtEl>
                                          <p:spTgt spid="3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
                                            <p:txEl>
                                              <p:pRg st="3" end="3"/>
                                            </p:txEl>
                                          </p:spTgt>
                                        </p:tgtEl>
                                        <p:attrNameLst>
                                          <p:attrName>style.visibility</p:attrName>
                                        </p:attrNameLst>
                                      </p:cBhvr>
                                      <p:to>
                                        <p:strVal val="visible"/>
                                      </p:to>
                                    </p:set>
                                    <p:animEffect transition="in" filter="blinds(horizontal)">
                                      <p:cBhvr>
                                        <p:cTn id="20" dur="500"/>
                                        <p:tgtEl>
                                          <p:spTgt spid="3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1">
                                            <p:txEl>
                                              <p:pRg st="4" end="4"/>
                                            </p:txEl>
                                          </p:spTgt>
                                        </p:tgtEl>
                                        <p:attrNameLst>
                                          <p:attrName>style.visibility</p:attrName>
                                        </p:attrNameLst>
                                      </p:cBhvr>
                                      <p:to>
                                        <p:strVal val="visible"/>
                                      </p:to>
                                    </p:set>
                                    <p:animEffect transition="in" filter="blinds(horizontal)">
                                      <p:cBhvr>
                                        <p:cTn id="23" dur="500"/>
                                        <p:tgtEl>
                                          <p:spTgt spid="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iSHEJI-1"/>
          <p:cNvSpPr/>
          <p:nvPr>
            <p:custDataLst>
              <p:tags r:id="rId1"/>
            </p:custDataLst>
          </p:nvPr>
        </p:nvSpPr>
        <p:spPr>
          <a:xfrm>
            <a:off x="0" y="0"/>
            <a:ext cx="12192000" cy="6858000"/>
          </a:xfrm>
          <a:prstGeom prst="rect">
            <a:avLst/>
          </a:prstGeom>
          <a:blipFill dpi="0" rotWithShape="1">
            <a:blip r:embed="rId4"/>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阿里巴巴普惠体 2.0 35 Thin" panose="00020600040101010101" pitchFamily="18" charset="-122"/>
              <a:ea typeface="阿里巴巴普惠体 2.0 35 Thin" panose="00020600040101010101" pitchFamily="18" charset="-122"/>
            </a:endParaRPr>
          </a:p>
        </p:txBody>
      </p:sp>
      <p:sp>
        <p:nvSpPr>
          <p:cNvPr id="2" name="iSHEJI-1"/>
          <p:cNvSpPr/>
          <p:nvPr/>
        </p:nvSpPr>
        <p:spPr>
          <a:xfrm>
            <a:off x="0" y="300942"/>
            <a:ext cx="5029200"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20" name="iSHEJI-5"/>
          <p:cNvSpPr/>
          <p:nvPr/>
        </p:nvSpPr>
        <p:spPr>
          <a:xfrm>
            <a:off x="810226" y="2031085"/>
            <a:ext cx="4320695" cy="3703735"/>
          </a:xfrm>
          <a:prstGeom prst="rect">
            <a:avLst/>
          </a:prstGeom>
          <a:solidFill>
            <a:schemeClr val="bg1">
              <a:lumMod val="9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21" name="iSHEJI-6"/>
          <p:cNvSpPr/>
          <p:nvPr/>
        </p:nvSpPr>
        <p:spPr>
          <a:xfrm>
            <a:off x="4126017" y="2031086"/>
            <a:ext cx="1004904" cy="1030570"/>
          </a:xfrm>
          <a:custGeom>
            <a:avLst/>
            <a:gdLst>
              <a:gd name="connsiteX0" fmla="*/ 1004905 w 1004904"/>
              <a:gd name="connsiteY0" fmla="*/ 1030570 h 1030570"/>
              <a:gd name="connsiteX1" fmla="*/ 925934 w 1004904"/>
              <a:gd name="connsiteY1" fmla="*/ 1030570 h 1030570"/>
              <a:gd name="connsiteX2" fmla="*/ 925934 w 1004904"/>
              <a:gd name="connsiteY2" fmla="*/ 78971 h 1030570"/>
              <a:gd name="connsiteX3" fmla="*/ 0 w 1004904"/>
              <a:gd name="connsiteY3" fmla="*/ 78971 h 1030570"/>
              <a:gd name="connsiteX4" fmla="*/ 0 w 1004904"/>
              <a:gd name="connsiteY4" fmla="*/ 0 h 1030570"/>
              <a:gd name="connsiteX5" fmla="*/ 1004905 w 1004904"/>
              <a:gd name="connsiteY5" fmla="*/ 0 h 1030570"/>
              <a:gd name="connsiteX6" fmla="*/ 1004905 w 1004904"/>
              <a:gd name="connsiteY6" fmla="*/ 1030570 h 103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4904" h="1030570">
                <a:moveTo>
                  <a:pt x="1004905" y="1030570"/>
                </a:moveTo>
                <a:lnTo>
                  <a:pt x="925934" y="1030570"/>
                </a:lnTo>
                <a:lnTo>
                  <a:pt x="925934" y="78971"/>
                </a:lnTo>
                <a:lnTo>
                  <a:pt x="0" y="78971"/>
                </a:lnTo>
                <a:lnTo>
                  <a:pt x="0" y="0"/>
                </a:lnTo>
                <a:lnTo>
                  <a:pt x="1004905" y="0"/>
                </a:lnTo>
                <a:lnTo>
                  <a:pt x="1004905" y="1030570"/>
                </a:lnTo>
                <a:close/>
              </a:path>
            </a:pathLst>
          </a:custGeom>
          <a:solidFill>
            <a:schemeClr val="accent1"/>
          </a:solidFill>
          <a:ln w="98714" cap="flat">
            <a:noFill/>
            <a:prstDash val="solid"/>
            <a:miter/>
          </a:ln>
        </p:spPr>
        <p:txBody>
          <a:bodyPr rtlCol="0" anchor="ctr"/>
          <a:lstStyle/>
          <a:p>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22" name="iSHEJI-7"/>
          <p:cNvSpPr/>
          <p:nvPr/>
        </p:nvSpPr>
        <p:spPr>
          <a:xfrm>
            <a:off x="810226" y="4703263"/>
            <a:ext cx="1004904" cy="1031557"/>
          </a:xfrm>
          <a:custGeom>
            <a:avLst/>
            <a:gdLst>
              <a:gd name="connsiteX0" fmla="*/ 0 w 1004904"/>
              <a:gd name="connsiteY0" fmla="*/ 0 h 1031557"/>
              <a:gd name="connsiteX1" fmla="*/ 78971 w 1004904"/>
              <a:gd name="connsiteY1" fmla="*/ 0 h 1031557"/>
              <a:gd name="connsiteX2" fmla="*/ 78971 w 1004904"/>
              <a:gd name="connsiteY2" fmla="*/ 952587 h 1031557"/>
              <a:gd name="connsiteX3" fmla="*/ 1004905 w 1004904"/>
              <a:gd name="connsiteY3" fmla="*/ 952587 h 1031557"/>
              <a:gd name="connsiteX4" fmla="*/ 1004905 w 1004904"/>
              <a:gd name="connsiteY4" fmla="*/ 1031558 h 1031557"/>
              <a:gd name="connsiteX5" fmla="*/ 0 w 1004904"/>
              <a:gd name="connsiteY5" fmla="*/ 1031558 h 1031557"/>
              <a:gd name="connsiteX6" fmla="*/ 0 w 1004904"/>
              <a:gd name="connsiteY6" fmla="*/ 0 h 103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4904" h="1031557">
                <a:moveTo>
                  <a:pt x="0" y="0"/>
                </a:moveTo>
                <a:lnTo>
                  <a:pt x="78971" y="0"/>
                </a:lnTo>
                <a:lnTo>
                  <a:pt x="78971" y="952587"/>
                </a:lnTo>
                <a:lnTo>
                  <a:pt x="1004905" y="952587"/>
                </a:lnTo>
                <a:lnTo>
                  <a:pt x="1004905" y="1031558"/>
                </a:lnTo>
                <a:lnTo>
                  <a:pt x="0" y="1031558"/>
                </a:lnTo>
                <a:lnTo>
                  <a:pt x="0" y="0"/>
                </a:lnTo>
                <a:close/>
              </a:path>
            </a:pathLst>
          </a:custGeom>
          <a:solidFill>
            <a:schemeClr val="accent1"/>
          </a:solidFill>
          <a:ln w="98714" cap="flat">
            <a:noFill/>
            <a:prstDash val="solid"/>
            <a:miter/>
          </a:ln>
        </p:spPr>
        <p:txBody>
          <a:bodyPr rtlCol="0" anchor="ctr"/>
          <a:lstStyle/>
          <a:p>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29" name="iSHEJI-14"/>
          <p:cNvSpPr txBox="1"/>
          <p:nvPr/>
        </p:nvSpPr>
        <p:spPr>
          <a:xfrm>
            <a:off x="5889236" y="470785"/>
            <a:ext cx="5382710" cy="5601335"/>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200000"/>
              </a:lnSpc>
              <a:spcBef>
                <a:spcPts val="0"/>
              </a:spcBef>
              <a:spcAft>
                <a:spcPts val="0"/>
              </a:spcAft>
              <a:buClrTx/>
              <a:buSzTx/>
              <a:buFontTx/>
              <a:buNone/>
              <a:defRPr/>
            </a:pPr>
            <a:r>
              <a:rPr lang="en-US" altLang="zh-CN" sz="1400" b="1">
                <a:solidFill>
                  <a:schemeClr val="tx1"/>
                </a:solidFill>
                <a:sym typeface="+mn-ea"/>
              </a:rPr>
              <a:t>Background:</a:t>
            </a:r>
            <a:r>
              <a:rPr lang="en-US" altLang="zh-CN" sz="1400">
                <a:solidFill>
                  <a:schemeClr val="tx1"/>
                </a:solidFill>
                <a:sym typeface="+mn-ea"/>
              </a:rPr>
              <a:t>  When UDP is running on IPv4,  a "pseudo header" needs to be added before the UDP packet. </a:t>
            </a:r>
            <a:endParaRPr lang="en-US" altLang="zh-CN" sz="1400">
              <a:solidFill>
                <a:schemeClr val="tx1"/>
              </a:solidFill>
            </a:endParaRPr>
          </a:p>
          <a:p>
            <a:pPr marL="0" marR="0" lvl="0" indent="0" defTabSz="914400" rtl="0" eaLnBrk="1" fontAlgn="auto" latinLnBrk="0" hangingPunct="1">
              <a:lnSpc>
                <a:spcPct val="200000"/>
              </a:lnSpc>
              <a:spcBef>
                <a:spcPts val="0"/>
              </a:spcBef>
              <a:spcAft>
                <a:spcPts val="0"/>
              </a:spcAft>
              <a:buClrTx/>
              <a:buSzTx/>
              <a:buFontTx/>
              <a:buNone/>
              <a:defRPr/>
            </a:pPr>
            <a:endParaRPr lang="en-US" altLang="zh-CN" sz="1400">
              <a:solidFill>
                <a:schemeClr val="tx1"/>
              </a:solidFill>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sz="1400" b="1">
                <a:solidFill>
                  <a:schemeClr val="tx1"/>
                </a:solidFill>
                <a:sym typeface="+mn-ea"/>
              </a:rPr>
              <a:t>Content:</a:t>
            </a:r>
            <a:r>
              <a:rPr lang="en-US" altLang="zh-CN" sz="1400">
                <a:solidFill>
                  <a:schemeClr val="tx1"/>
                </a:solidFill>
                <a:sym typeface="+mn-ea"/>
              </a:rPr>
              <a:t>The pseudo header includes some information in the IPv4 header, but it is not the header of the IP packet used when sending IP packets.</a:t>
            </a:r>
            <a:endParaRPr lang="en-US" altLang="zh-CN" sz="1400">
              <a:solidFill>
                <a:schemeClr val="tx1"/>
              </a:solidFill>
            </a:endParaRPr>
          </a:p>
          <a:p>
            <a:pPr marL="0" marR="0" lvl="0" indent="0" defTabSz="914400" rtl="0" eaLnBrk="1" fontAlgn="auto" latinLnBrk="0" hangingPunct="1">
              <a:lnSpc>
                <a:spcPct val="200000"/>
              </a:lnSpc>
              <a:spcBef>
                <a:spcPts val="0"/>
              </a:spcBef>
              <a:spcAft>
                <a:spcPts val="0"/>
              </a:spcAft>
              <a:buClrTx/>
              <a:buSzTx/>
              <a:buFontTx/>
              <a:buNone/>
              <a:defRPr/>
            </a:pPr>
            <a:endParaRPr lang="en-US" altLang="zh-CN" sz="1400">
              <a:solidFill>
                <a:schemeClr val="tx1"/>
              </a:solidFill>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sz="1400" b="1">
                <a:solidFill>
                  <a:schemeClr val="tx1"/>
                </a:solidFill>
                <a:sym typeface="+mn-ea"/>
              </a:rPr>
              <a:t>Function:</a:t>
            </a:r>
            <a:r>
              <a:rPr lang="en-US" altLang="zh-CN" sz="1400">
                <a:solidFill>
                  <a:schemeClr val="tx1"/>
                </a:solidFill>
                <a:sym typeface="+mn-ea"/>
              </a:rPr>
              <a:t> Pseudo header is used only for calculating the checksum value. It is not a part of actual UDP packet and it is never sent over network.</a:t>
            </a:r>
            <a:endParaRPr kumimoji="0" lang="en-US" altLang="zh-CN" sz="1400" i="0" u="none" strike="noStrike" kern="1200" cap="none" spc="0" normalizeH="0" baseline="0" noProof="0" dirty="0">
              <a:ln>
                <a:noFill/>
              </a:ln>
              <a:solidFill>
                <a:schemeClr val="tx1"/>
              </a:solidFill>
              <a:effectLst/>
              <a:uLnTx/>
              <a:uFillTx/>
              <a:latin typeface="阿里巴巴普惠体 2.0 35 Thin" panose="00020600040101010101" pitchFamily="18" charset="-122"/>
              <a:ea typeface="阿里巴巴普惠体 2.0 35 Thin" panose="00020600040101010101" pitchFamily="18" charset="-122"/>
              <a:cs typeface="阿里巴巴普惠体 2.0 95 ExtraBold" panose="00020600040101010101" pitchFamily="18" charset="-122"/>
              <a:sym typeface="+mn-ea"/>
            </a:endParaRPr>
          </a:p>
        </p:txBody>
      </p:sp>
      <p:sp>
        <p:nvSpPr>
          <p:cNvPr id="3" name="iSHEJI-3"/>
          <p:cNvSpPr txBox="1"/>
          <p:nvPr/>
        </p:nvSpPr>
        <p:spPr>
          <a:xfrm>
            <a:off x="182372" y="531241"/>
            <a:ext cx="4731004"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sym typeface="+mn-ea"/>
              </a:rPr>
              <a:t>Pseudo header of UDP</a:t>
            </a:r>
            <a:endPar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sym typeface="+mn-ea"/>
            </a:endParaRPr>
          </a:p>
        </p:txBody>
      </p:sp>
      <p:pic>
        <p:nvPicPr>
          <p:cNvPr id="6" name="图片 5"/>
          <p:cNvPicPr>
            <a:picLocks noChangeAspect="1"/>
          </p:cNvPicPr>
          <p:nvPr>
            <p:custDataLst>
              <p:tags r:id="rId2"/>
            </p:custDataLst>
          </p:nvPr>
        </p:nvPicPr>
        <p:blipFill>
          <a:blip r:embed="rId5"/>
          <a:stretch>
            <a:fillRect/>
          </a:stretch>
        </p:blipFill>
        <p:spPr>
          <a:xfrm>
            <a:off x="111760" y="1358900"/>
            <a:ext cx="5524500" cy="5048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amond(in)">
                                      <p:cBhvr>
                                        <p:cTn id="7" dur="20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amond(in)">
                                      <p:cBhvr>
                                        <p:cTn id="12" dur="20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amond(in)">
                                      <p:cBhvr>
                                        <p:cTn id="17" dur="2000"/>
                                        <p:tgtEl>
                                          <p:spTgt spid="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iSHEJI-1"/>
          <p:cNvSpPr/>
          <p:nvPr>
            <p:custDataLst>
              <p:tags r:id="rId1"/>
            </p:custDataLst>
          </p:nvPr>
        </p:nvSpPr>
        <p:spPr>
          <a:xfrm>
            <a:off x="0" y="0"/>
            <a:ext cx="12192000" cy="6858000"/>
          </a:xfrm>
          <a:prstGeom prst="rect">
            <a:avLst/>
          </a:prstGeom>
          <a:blipFill dpi="0" rotWithShape="1">
            <a:blip r:embed="rId4"/>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阿里巴巴普惠体 2.0 35 Thin" panose="00020600040101010101" pitchFamily="18" charset="-122"/>
              <a:ea typeface="阿里巴巴普惠体 2.0 35 Thin" panose="00020600040101010101" pitchFamily="18" charset="-122"/>
            </a:endParaRPr>
          </a:p>
        </p:txBody>
      </p:sp>
      <p:sp>
        <p:nvSpPr>
          <p:cNvPr id="2" name="iSHEJI-1"/>
          <p:cNvSpPr/>
          <p:nvPr/>
        </p:nvSpPr>
        <p:spPr>
          <a:xfrm>
            <a:off x="-1" y="300942"/>
            <a:ext cx="4968875"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20" name="iSHEJI-5"/>
          <p:cNvSpPr/>
          <p:nvPr/>
        </p:nvSpPr>
        <p:spPr>
          <a:xfrm>
            <a:off x="810226" y="2031085"/>
            <a:ext cx="4320695" cy="3703735"/>
          </a:xfrm>
          <a:prstGeom prst="rect">
            <a:avLst/>
          </a:prstGeom>
          <a:solidFill>
            <a:schemeClr val="bg1">
              <a:lumMod val="9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21" name="iSHEJI-6"/>
          <p:cNvSpPr/>
          <p:nvPr/>
        </p:nvSpPr>
        <p:spPr>
          <a:xfrm>
            <a:off x="4126017" y="2031086"/>
            <a:ext cx="1004904" cy="1030570"/>
          </a:xfrm>
          <a:custGeom>
            <a:avLst/>
            <a:gdLst>
              <a:gd name="connsiteX0" fmla="*/ 1004905 w 1004904"/>
              <a:gd name="connsiteY0" fmla="*/ 1030570 h 1030570"/>
              <a:gd name="connsiteX1" fmla="*/ 925934 w 1004904"/>
              <a:gd name="connsiteY1" fmla="*/ 1030570 h 1030570"/>
              <a:gd name="connsiteX2" fmla="*/ 925934 w 1004904"/>
              <a:gd name="connsiteY2" fmla="*/ 78971 h 1030570"/>
              <a:gd name="connsiteX3" fmla="*/ 0 w 1004904"/>
              <a:gd name="connsiteY3" fmla="*/ 78971 h 1030570"/>
              <a:gd name="connsiteX4" fmla="*/ 0 w 1004904"/>
              <a:gd name="connsiteY4" fmla="*/ 0 h 1030570"/>
              <a:gd name="connsiteX5" fmla="*/ 1004905 w 1004904"/>
              <a:gd name="connsiteY5" fmla="*/ 0 h 1030570"/>
              <a:gd name="connsiteX6" fmla="*/ 1004905 w 1004904"/>
              <a:gd name="connsiteY6" fmla="*/ 1030570 h 103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4904" h="1030570">
                <a:moveTo>
                  <a:pt x="1004905" y="1030570"/>
                </a:moveTo>
                <a:lnTo>
                  <a:pt x="925934" y="1030570"/>
                </a:lnTo>
                <a:lnTo>
                  <a:pt x="925934" y="78971"/>
                </a:lnTo>
                <a:lnTo>
                  <a:pt x="0" y="78971"/>
                </a:lnTo>
                <a:lnTo>
                  <a:pt x="0" y="0"/>
                </a:lnTo>
                <a:lnTo>
                  <a:pt x="1004905" y="0"/>
                </a:lnTo>
                <a:lnTo>
                  <a:pt x="1004905" y="1030570"/>
                </a:lnTo>
                <a:close/>
              </a:path>
            </a:pathLst>
          </a:custGeom>
          <a:solidFill>
            <a:schemeClr val="accent1"/>
          </a:solidFill>
          <a:ln w="98714" cap="flat">
            <a:noFill/>
            <a:prstDash val="solid"/>
            <a:miter/>
          </a:ln>
        </p:spPr>
        <p:txBody>
          <a:bodyPr rtlCol="0" anchor="ctr"/>
          <a:lstStyle/>
          <a:p>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22" name="iSHEJI-7"/>
          <p:cNvSpPr/>
          <p:nvPr/>
        </p:nvSpPr>
        <p:spPr>
          <a:xfrm>
            <a:off x="810226" y="4703263"/>
            <a:ext cx="1004904" cy="1031557"/>
          </a:xfrm>
          <a:custGeom>
            <a:avLst/>
            <a:gdLst>
              <a:gd name="connsiteX0" fmla="*/ 0 w 1004904"/>
              <a:gd name="connsiteY0" fmla="*/ 0 h 1031557"/>
              <a:gd name="connsiteX1" fmla="*/ 78971 w 1004904"/>
              <a:gd name="connsiteY1" fmla="*/ 0 h 1031557"/>
              <a:gd name="connsiteX2" fmla="*/ 78971 w 1004904"/>
              <a:gd name="connsiteY2" fmla="*/ 952587 h 1031557"/>
              <a:gd name="connsiteX3" fmla="*/ 1004905 w 1004904"/>
              <a:gd name="connsiteY3" fmla="*/ 952587 h 1031557"/>
              <a:gd name="connsiteX4" fmla="*/ 1004905 w 1004904"/>
              <a:gd name="connsiteY4" fmla="*/ 1031558 h 1031557"/>
              <a:gd name="connsiteX5" fmla="*/ 0 w 1004904"/>
              <a:gd name="connsiteY5" fmla="*/ 1031558 h 1031557"/>
              <a:gd name="connsiteX6" fmla="*/ 0 w 1004904"/>
              <a:gd name="connsiteY6" fmla="*/ 0 h 103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4904" h="1031557">
                <a:moveTo>
                  <a:pt x="0" y="0"/>
                </a:moveTo>
                <a:lnTo>
                  <a:pt x="78971" y="0"/>
                </a:lnTo>
                <a:lnTo>
                  <a:pt x="78971" y="952587"/>
                </a:lnTo>
                <a:lnTo>
                  <a:pt x="1004905" y="952587"/>
                </a:lnTo>
                <a:lnTo>
                  <a:pt x="1004905" y="1031558"/>
                </a:lnTo>
                <a:lnTo>
                  <a:pt x="0" y="1031558"/>
                </a:lnTo>
                <a:lnTo>
                  <a:pt x="0" y="0"/>
                </a:lnTo>
                <a:close/>
              </a:path>
            </a:pathLst>
          </a:custGeom>
          <a:solidFill>
            <a:schemeClr val="accent1"/>
          </a:solidFill>
          <a:ln w="98714" cap="flat">
            <a:noFill/>
            <a:prstDash val="solid"/>
            <a:miter/>
          </a:ln>
        </p:spPr>
        <p:txBody>
          <a:bodyPr rtlCol="0" anchor="ctr"/>
          <a:lstStyle/>
          <a:p>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29" name="iSHEJI-14"/>
          <p:cNvSpPr txBox="1"/>
          <p:nvPr/>
        </p:nvSpPr>
        <p:spPr>
          <a:xfrm>
            <a:off x="5888990" y="470535"/>
            <a:ext cx="5382895" cy="5671820"/>
          </a:xfrm>
          <a:prstGeom prst="rect">
            <a:avLst/>
          </a:prstGeom>
          <a:noFill/>
        </p:spPr>
        <p:txBody>
          <a:bodyPr wrap="square" lIns="0" tIns="0" rIns="0" bIns="0" rtlCol="0">
            <a:no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200000"/>
              </a:lnSpc>
              <a:spcBef>
                <a:spcPts val="0"/>
              </a:spcBef>
              <a:spcAft>
                <a:spcPts val="0"/>
              </a:spcAft>
              <a:buClrTx/>
              <a:buSzTx/>
              <a:buFontTx/>
              <a:buNone/>
              <a:defRPr/>
            </a:pPr>
            <a:r>
              <a:rPr lang="en-US" altLang="zh-CN" sz="1400" b="1">
                <a:solidFill>
                  <a:schemeClr val="tx1"/>
                </a:solidFill>
                <a:sym typeface="+mn-ea"/>
              </a:rPr>
              <a:t>Structure:</a:t>
            </a:r>
          </a:p>
          <a:p>
            <a:pPr marL="0" marR="0" lvl="0" indent="0" defTabSz="914400" rtl="0" eaLnBrk="1" fontAlgn="auto" latinLnBrk="0" hangingPunct="1">
              <a:lnSpc>
                <a:spcPct val="200000"/>
              </a:lnSpc>
              <a:spcBef>
                <a:spcPts val="0"/>
              </a:spcBef>
              <a:spcAft>
                <a:spcPts val="0"/>
              </a:spcAft>
              <a:buClrTx/>
              <a:buSzTx/>
              <a:buFontTx/>
              <a:buNone/>
              <a:defRPr/>
            </a:pPr>
            <a:endParaRPr lang="en-US" altLang="zh-CN" sz="1400">
              <a:solidFill>
                <a:schemeClr val="tx1"/>
              </a:solidFill>
              <a:sym typeface="+mn-ea"/>
            </a:endParaRPr>
          </a:p>
          <a:p>
            <a:pPr marL="285750" marR="0" lvl="0" indent="-285750" defTabSz="914400" rtl="0" eaLnBrk="1" fontAlgn="auto" latinLnBrk="0" hangingPunct="1">
              <a:lnSpc>
                <a:spcPct val="200000"/>
              </a:lnSpc>
              <a:spcBef>
                <a:spcPts val="0"/>
              </a:spcBef>
              <a:spcAft>
                <a:spcPts val="0"/>
              </a:spcAft>
              <a:buClrTx/>
              <a:buSzTx/>
              <a:buFont typeface="Arial" panose="020B0604020202020204" pitchFamily="34" charset="0"/>
              <a:buChar char="•"/>
              <a:defRPr/>
            </a:pPr>
            <a:r>
              <a:rPr lang="en-US" altLang="zh-CN" sz="1400">
                <a:solidFill>
                  <a:schemeClr val="tx1"/>
                </a:solidFill>
                <a:sym typeface="+mn-ea"/>
              </a:rPr>
              <a:t>Source and Destination IP addresses:</a:t>
            </a:r>
            <a:endParaRPr lang="en-US" altLang="zh-CN" sz="1400">
              <a:solidFill>
                <a:schemeClr val="tx1"/>
              </a:solidFill>
            </a:endParaRPr>
          </a:p>
          <a:p>
            <a:pPr marL="285750" indent="-285750">
              <a:buFont typeface="Arial" panose="020B0604020202020204" pitchFamily="34" charset="0"/>
              <a:buChar char="•"/>
            </a:pPr>
            <a:r>
              <a:rPr lang="en-US" altLang="zh-CN" sz="1400">
                <a:solidFill>
                  <a:schemeClr val="tx1"/>
                </a:solidFill>
                <a:sym typeface="+mn-ea"/>
              </a:rPr>
              <a:t>Contains the Source and Destination IPv4 addresses of IPv4 header.</a:t>
            </a:r>
          </a:p>
          <a:p>
            <a:pPr marL="285750" indent="-285750">
              <a:buFont typeface="Arial" panose="020B0604020202020204" pitchFamily="34" charset="0"/>
              <a:buChar char="•"/>
            </a:pPr>
            <a:endParaRPr lang="en-US" altLang="zh-CN" sz="1400">
              <a:solidFill>
                <a:schemeClr val="tx1"/>
              </a:solidFill>
              <a:sym typeface="+mn-ea"/>
            </a:endParaRPr>
          </a:p>
          <a:p>
            <a:pPr marL="285750" indent="-285750">
              <a:buFont typeface="Arial" panose="020B0604020202020204" pitchFamily="34" charset="0"/>
              <a:buChar char="•"/>
            </a:pPr>
            <a:endParaRPr lang="en-US" altLang="zh-CN" sz="1400">
              <a:solidFill>
                <a:schemeClr val="tx1"/>
              </a:solidFill>
              <a:sym typeface="+mn-ea"/>
            </a:endParaRPr>
          </a:p>
          <a:p>
            <a:pPr indent="0">
              <a:buFont typeface="Arial" panose="020B0604020202020204" pitchFamily="34" charset="0"/>
              <a:buNone/>
            </a:pPr>
            <a:endParaRPr lang="en-US" altLang="zh-CN" sz="1400">
              <a:solidFill>
                <a:schemeClr val="tx1"/>
              </a:solidFill>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sz="1400" b="1">
                <a:solidFill>
                  <a:schemeClr val="tx1"/>
                </a:solidFill>
                <a:sym typeface="+mn-ea"/>
              </a:rPr>
              <a:t>Protocol field:</a:t>
            </a:r>
          </a:p>
          <a:p>
            <a:pPr marL="0" marR="0" lvl="0" indent="0" defTabSz="914400" rtl="0" eaLnBrk="1" fontAlgn="auto" latinLnBrk="0" hangingPunct="1">
              <a:lnSpc>
                <a:spcPct val="200000"/>
              </a:lnSpc>
              <a:spcBef>
                <a:spcPts val="0"/>
              </a:spcBef>
              <a:spcAft>
                <a:spcPts val="0"/>
              </a:spcAft>
              <a:buClrTx/>
              <a:buSzTx/>
              <a:buFontTx/>
              <a:buNone/>
              <a:defRPr/>
            </a:pPr>
            <a:endParaRPr lang="en-US" altLang="zh-CN" sz="1400">
              <a:solidFill>
                <a:schemeClr val="tx1"/>
              </a:solidFill>
            </a:endParaRPr>
          </a:p>
          <a:p>
            <a:pPr marL="285750" indent="-285750">
              <a:buFont typeface="Arial" panose="020B0604020202020204" pitchFamily="34" charset="0"/>
              <a:buChar char="•"/>
            </a:pPr>
            <a:r>
              <a:rPr lang="en-US" altLang="zh-CN" sz="1400">
                <a:solidFill>
                  <a:schemeClr val="tx1"/>
                </a:solidFill>
                <a:sym typeface="+mn-ea"/>
              </a:rPr>
              <a:t>Contains the IPv4 protocol type code (17 for UDP).</a:t>
            </a:r>
          </a:p>
          <a:p>
            <a:pPr marL="285750" indent="-285750">
              <a:buFont typeface="Arial" panose="020B0604020202020204" pitchFamily="34" charset="0"/>
              <a:buChar char="•"/>
            </a:pPr>
            <a:endParaRPr lang="en-US" altLang="zh-CN" sz="1400">
              <a:solidFill>
                <a:schemeClr val="tx1"/>
              </a:solidFill>
              <a:sym typeface="+mn-ea"/>
            </a:endParaRPr>
          </a:p>
          <a:p>
            <a:pPr indent="0">
              <a:buFont typeface="Arial" panose="020B0604020202020204" pitchFamily="34" charset="0"/>
              <a:buNone/>
            </a:pPr>
            <a:endParaRPr lang="en-US" altLang="zh-CN" sz="1400" b="1">
              <a:solidFill>
                <a:schemeClr val="tx1"/>
              </a:solidFill>
            </a:endParaRPr>
          </a:p>
          <a:p>
            <a:pPr>
              <a:buFont typeface="Arial" panose="020B0604020202020204" pitchFamily="34" charset="0"/>
            </a:pPr>
            <a:r>
              <a:rPr lang="en-US" altLang="zh-CN" sz="1400" b="1">
                <a:solidFill>
                  <a:schemeClr val="tx1"/>
                </a:solidFill>
                <a:sym typeface="+mn-ea"/>
              </a:rPr>
              <a:t>Total Length field</a:t>
            </a:r>
            <a:r>
              <a:rPr lang="zh-CN" altLang="en-US" sz="1400" b="1">
                <a:solidFill>
                  <a:schemeClr val="tx1"/>
                </a:solidFill>
                <a:sym typeface="+mn-ea"/>
              </a:rPr>
              <a:t>：</a:t>
            </a:r>
          </a:p>
          <a:p>
            <a:pPr>
              <a:buFont typeface="Arial" panose="020B0604020202020204" pitchFamily="34" charset="0"/>
            </a:pPr>
            <a:endParaRPr lang="zh-CN" altLang="en-US" sz="1400" b="1">
              <a:solidFill>
                <a:schemeClr val="tx1"/>
              </a:solidFill>
            </a:endParaRPr>
          </a:p>
          <a:p>
            <a:pPr marL="285750" indent="-285750">
              <a:buFont typeface="Arial" panose="020B0604020202020204" pitchFamily="34" charset="0"/>
              <a:buChar char="•"/>
            </a:pPr>
            <a:r>
              <a:rPr lang="en-US" altLang="zh-CN" sz="1400">
                <a:solidFill>
                  <a:schemeClr val="tx1"/>
                </a:solidFill>
                <a:sym typeface="+mn-ea"/>
              </a:rPr>
              <a:t>Contains the length of the UDP datagram (excluding the pseudo header).</a:t>
            </a:r>
            <a:endParaRPr kumimoji="0" lang="en-US" altLang="zh-CN" sz="1400" i="0" u="none" strike="noStrike" kern="1200" cap="none" spc="0" normalizeH="0" baseline="0" noProof="0" dirty="0">
              <a:ln>
                <a:noFill/>
              </a:ln>
              <a:solidFill>
                <a:schemeClr val="tx1"/>
              </a:solidFill>
              <a:effectLst/>
              <a:uLnTx/>
              <a:uFillTx/>
              <a:latin typeface="阿里巴巴普惠体 2.0 35 Thin" panose="00020600040101010101" pitchFamily="18" charset="-122"/>
              <a:ea typeface="阿里巴巴普惠体 2.0 35 Thin" panose="00020600040101010101" pitchFamily="18" charset="-122"/>
              <a:cs typeface="阿里巴巴普惠体 2.0 95 ExtraBold" panose="00020600040101010101" pitchFamily="18" charset="-122"/>
              <a:sym typeface="+mn-ea"/>
            </a:endParaRPr>
          </a:p>
        </p:txBody>
      </p:sp>
      <p:sp>
        <p:nvSpPr>
          <p:cNvPr id="3" name="iSHEJI-3"/>
          <p:cNvSpPr txBox="1"/>
          <p:nvPr/>
        </p:nvSpPr>
        <p:spPr>
          <a:xfrm>
            <a:off x="204164" y="535291"/>
            <a:ext cx="4655941" cy="43088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sym typeface="+mn-ea"/>
              </a:rPr>
              <a:t>Pseudo header of UDP</a:t>
            </a:r>
            <a:endParaRPr lang="en-US" altLang="zh-CN" sz="2800" spc="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sym typeface="+mn-ea"/>
            </a:endParaRPr>
          </a:p>
        </p:txBody>
      </p:sp>
      <p:pic>
        <p:nvPicPr>
          <p:cNvPr id="6" name="图片 5"/>
          <p:cNvPicPr>
            <a:picLocks noChangeAspect="1"/>
          </p:cNvPicPr>
          <p:nvPr>
            <p:custDataLst>
              <p:tags r:id="rId2"/>
            </p:custDataLst>
          </p:nvPr>
        </p:nvPicPr>
        <p:blipFill>
          <a:blip r:embed="rId5"/>
          <a:stretch>
            <a:fillRect/>
          </a:stretch>
        </p:blipFill>
        <p:spPr>
          <a:xfrm>
            <a:off x="111760" y="1358900"/>
            <a:ext cx="5524500" cy="5048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9">
                                            <p:txEl>
                                              <p:pRg st="2" end="2"/>
                                            </p:txEl>
                                          </p:spTgt>
                                        </p:tgtEl>
                                        <p:attrNameLst>
                                          <p:attrName>style.visibility</p:attrName>
                                        </p:attrNameLst>
                                      </p:cBhvr>
                                      <p:to>
                                        <p:strVal val="visible"/>
                                      </p:to>
                                    </p:set>
                                    <p:animEffect transition="in" filter="diamond(in)">
                                      <p:cBhvr>
                                        <p:cTn id="7" dur="2000"/>
                                        <p:tgtEl>
                                          <p:spTgt spid="29">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29">
                                            <p:txEl>
                                              <p:pRg st="3" end="3"/>
                                            </p:txEl>
                                          </p:spTgt>
                                        </p:tgtEl>
                                        <p:attrNameLst>
                                          <p:attrName>style.visibility</p:attrName>
                                        </p:attrNameLst>
                                      </p:cBhvr>
                                      <p:to>
                                        <p:strVal val="visible"/>
                                      </p:to>
                                    </p:set>
                                    <p:animEffect transition="in" filter="diamond(in)">
                                      <p:cBhvr>
                                        <p:cTn id="10" dur="2000"/>
                                        <p:tgtEl>
                                          <p:spTgt spid="2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29">
                                            <p:txEl>
                                              <p:pRg st="9" end="9"/>
                                            </p:txEl>
                                          </p:spTgt>
                                        </p:tgtEl>
                                        <p:attrNameLst>
                                          <p:attrName>style.visibility</p:attrName>
                                        </p:attrNameLst>
                                      </p:cBhvr>
                                      <p:to>
                                        <p:strVal val="visible"/>
                                      </p:to>
                                    </p:set>
                                    <p:animEffect transition="in" filter="diamond(in)">
                                      <p:cBhvr>
                                        <p:cTn id="15" dur="2000"/>
                                        <p:tgtEl>
                                          <p:spTgt spid="29">
                                            <p:txEl>
                                              <p:pRg st="9" end="9"/>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29">
                                            <p:txEl>
                                              <p:pRg st="12" end="12"/>
                                            </p:txEl>
                                          </p:spTgt>
                                        </p:tgtEl>
                                        <p:attrNameLst>
                                          <p:attrName>style.visibility</p:attrName>
                                        </p:attrNameLst>
                                      </p:cBhvr>
                                      <p:to>
                                        <p:strVal val="visible"/>
                                      </p:to>
                                    </p:set>
                                    <p:animEffect transition="in" filter="diamond(in)">
                                      <p:cBhvr>
                                        <p:cTn id="18" dur="2000"/>
                                        <p:tgtEl>
                                          <p:spTgt spid="29">
                                            <p:txEl>
                                              <p:pRg st="12" end="12"/>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29">
                                            <p:txEl>
                                              <p:pRg st="14" end="14"/>
                                            </p:txEl>
                                          </p:spTgt>
                                        </p:tgtEl>
                                        <p:attrNameLst>
                                          <p:attrName>style.visibility</p:attrName>
                                        </p:attrNameLst>
                                      </p:cBhvr>
                                      <p:to>
                                        <p:strVal val="visible"/>
                                      </p:to>
                                    </p:set>
                                    <p:animEffect transition="in" filter="diamond(in)">
                                      <p:cBhvr>
                                        <p:cTn id="21" dur="2000"/>
                                        <p:tgtEl>
                                          <p:spTgt spid="2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iSHEJI-1"/>
          <p:cNvSpPr/>
          <p:nvPr>
            <p:custDataLst>
              <p:tags r:id="rId2"/>
            </p:custDataLst>
          </p:nvPr>
        </p:nvSpPr>
        <p:spPr>
          <a:xfrm>
            <a:off x="0" y="0"/>
            <a:ext cx="12192000" cy="6858000"/>
          </a:xfrm>
          <a:prstGeom prst="rect">
            <a:avLst/>
          </a:prstGeom>
          <a:blipFill dpi="0" rotWithShape="1">
            <a:blip r:embed="rId5"/>
            <a:srcRect/>
            <a:tile tx="0" ty="0" sx="100000" sy="100000" flip="none" algn="t"/>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2.0 35 Thin" panose="00020600040101010101" pitchFamily="18" charset="-122"/>
              <a:ea typeface="阿里巴巴普惠体 2.0 35 Thin" panose="00020600040101010101" pitchFamily="18" charset="-122"/>
            </a:endParaRPr>
          </a:p>
        </p:txBody>
      </p:sp>
      <p:sp>
        <p:nvSpPr>
          <p:cNvPr id="2" name="iSHEJI-1"/>
          <p:cNvSpPr/>
          <p:nvPr>
            <p:custDataLst>
              <p:tags r:id="rId3"/>
            </p:custDataLst>
          </p:nvPr>
        </p:nvSpPr>
        <p:spPr>
          <a:xfrm>
            <a:off x="0" y="300942"/>
            <a:ext cx="5590032" cy="902825"/>
          </a:xfrm>
          <a:prstGeom prst="rect">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ClrTx/>
              <a:buSzTx/>
              <a:buFontTx/>
            </a:pPr>
            <a:endParaRPr lang="en-US" altLang="zh-CN" sz="280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sym typeface="+mn-ea"/>
            </a:endParaRPr>
          </a:p>
          <a:p>
            <a:pPr algn="ctr" eaLnBrk="1" hangingPunct="1">
              <a:buClrTx/>
              <a:buSzTx/>
              <a:buFontTx/>
            </a:pPr>
            <a:r>
              <a:rPr lang="en-US" altLang="zh-CN" sz="280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sym typeface="+mn-ea"/>
              </a:rPr>
              <a:t>Pseudo header of UDP(cont’d)</a:t>
            </a:r>
          </a:p>
          <a:p>
            <a:pPr algn="ctr" eaLnBrk="1" hangingPunct="1">
              <a:buClrTx/>
              <a:buSzTx/>
              <a:buFontTx/>
            </a:pPr>
            <a:endParaRPr lang="en-US" altLang="zh-CN" sz="2800" dirty="0">
              <a:solidFill>
                <a:schemeClr val="tx1"/>
              </a:solidFill>
              <a:latin typeface="阿里巴巴普惠体 2.0 45 Light" panose="00020600040101010101" pitchFamily="18" charset="-122"/>
              <a:ea typeface="阿里巴巴普惠体 2.0 45 Light" panose="00020600040101010101" pitchFamily="18" charset="-122"/>
              <a:cs typeface="阿里巴巴普惠体 2.0 45 Light" panose="00020600040101010101" pitchFamily="18" charset="-122"/>
              <a:sym typeface="+mn-ea"/>
            </a:endParaRPr>
          </a:p>
        </p:txBody>
      </p:sp>
      <p:sp>
        <p:nvSpPr>
          <p:cNvPr id="3" name="文本框 2"/>
          <p:cNvSpPr txBox="1"/>
          <p:nvPr/>
        </p:nvSpPr>
        <p:spPr>
          <a:xfrm>
            <a:off x="597535" y="1424940"/>
            <a:ext cx="9806940" cy="4332605"/>
          </a:xfrm>
          <a:prstGeom prst="rect">
            <a:avLst/>
          </a:prstGeom>
          <a:noFill/>
        </p:spPr>
        <p:txBody>
          <a:bodyPr wrap="square" rtlCol="0">
            <a:noAutofit/>
          </a:bodyPr>
          <a:lstStyle/>
          <a:p>
            <a:endParaRPr lang="en-US" altLang="zh-CN">
              <a:sym typeface="+mn-ea"/>
            </a:endParaRPr>
          </a:p>
          <a:p>
            <a:r>
              <a:rPr lang="en-US" altLang="zh-CN">
                <a:sym typeface="+mn-ea"/>
              </a:rPr>
              <a:t>Background</a:t>
            </a:r>
            <a:r>
              <a:rPr>
                <a:sym typeface="+mn-ea"/>
              </a:rPr>
              <a:t>：</a:t>
            </a:r>
          </a:p>
          <a:p>
            <a:endParaRPr>
              <a:sym typeface="+mn-ea"/>
            </a:endParaRPr>
          </a:p>
          <a:p>
            <a:pPr marL="285750" indent="-285750">
              <a:buFont typeface="Arial" panose="020B0604020202020204" pitchFamily="34" charset="0"/>
              <a:buChar char="•"/>
            </a:pPr>
            <a:r>
              <a:rPr>
                <a:sym typeface="+mn-ea"/>
              </a:rPr>
              <a:t>We already know that IPV4 will </a:t>
            </a:r>
            <a:r>
              <a:rPr lang="en-US" altLang="zh-CN">
                <a:sym typeface="+mn-ea"/>
              </a:rPr>
              <a:t>calculate checksum. Why we need Pseudo header</a:t>
            </a:r>
            <a:r>
              <a:rPr>
                <a:sym typeface="+mn-ea"/>
              </a:rPr>
              <a:t>？</a:t>
            </a:r>
          </a:p>
          <a:p>
            <a:endParaRPr>
              <a:sym typeface="+mn-ea"/>
            </a:endParaRPr>
          </a:p>
          <a:p>
            <a:endParaRPr>
              <a:sym typeface="+mn-ea"/>
            </a:endParaRPr>
          </a:p>
          <a:p>
            <a:r>
              <a:rPr lang="en-US" altLang="zh-CN">
                <a:sym typeface="+mn-ea"/>
              </a:rPr>
              <a:t>Reason</a:t>
            </a:r>
            <a:r>
              <a:rPr>
                <a:sym typeface="+mn-ea"/>
              </a:rPr>
              <a:t>：</a:t>
            </a:r>
          </a:p>
          <a:p>
            <a:endParaRPr>
              <a:sym typeface="+mn-ea"/>
            </a:endParaRPr>
          </a:p>
          <a:p>
            <a:pPr marL="285750" indent="-285750">
              <a:buFont typeface="Arial" panose="020B0604020202020204" pitchFamily="34" charset="0"/>
              <a:buChar char="•"/>
            </a:pPr>
            <a:r>
              <a:rPr>
                <a:sym typeface="+mn-ea"/>
              </a:rPr>
              <a:t>In short, this is a historical reason. Initially, TCP/IP was a single overall protocol (referred to as TCP) . When they decided to divide it into TCP and IP (among others), they did not completely separate t</a:t>
            </a:r>
            <a:r>
              <a:rPr lang="en-US" altLang="zh-CN">
                <a:sym typeface="+mn-ea"/>
              </a:rPr>
              <a:t>his two part.</a:t>
            </a:r>
          </a:p>
          <a:p>
            <a:pPr marL="285750" indent="-285750">
              <a:buFont typeface="Arial" panose="020B0604020202020204" pitchFamily="34" charset="0"/>
              <a:buChar char="•"/>
            </a:pPr>
            <a:r>
              <a:rPr>
                <a:sym typeface="+mn-ea"/>
              </a:rPr>
              <a:t>It provides you with a little extra protection against random errors, but we would have been better off without it.</a:t>
            </a:r>
          </a:p>
          <a:p>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strips(downLeft)">
                                      <p:cBhvr>
                                        <p:cTn id="15" dur="500"/>
                                        <p:tgtEl>
                                          <p:spTgt spid="3">
                                            <p:txEl>
                                              <p:pRg st="6" end="6"/>
                                            </p:txEl>
                                          </p:spTgt>
                                        </p:tgtEl>
                                      </p:cBhvr>
                                    </p:animEffect>
                                  </p:childTnLst>
                                </p:cTn>
                              </p:par>
                              <p:par>
                                <p:cTn id="16" presetID="18" presetClass="entr" presetSubtype="12"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strips(downLeft)">
                                      <p:cBhvr>
                                        <p:cTn id="18" dur="500"/>
                                        <p:tgtEl>
                                          <p:spTgt spid="3">
                                            <p:txEl>
                                              <p:pRg st="8" end="8"/>
                                            </p:txEl>
                                          </p:spTgt>
                                        </p:tgtEl>
                                      </p:cBhvr>
                                    </p:animEffect>
                                  </p:childTnLst>
                                </p:cTn>
                              </p:par>
                              <p:par>
                                <p:cTn id="19" presetID="18" presetClass="entr" presetSubtype="12"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strips(downLeft)">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COMMONDATA" val="eyJoZGlkIjoiYTM5NzgwNjg0NTM5OTJjYmQ0MDc2MTYyYjQ0ODIwMD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ISLIDE.ICON" val="#888488;"/>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自定义 14">
      <a:dk1>
        <a:srgbClr val="000000"/>
      </a:dk1>
      <a:lt1>
        <a:srgbClr val="FFFFFF"/>
      </a:lt1>
      <a:dk2>
        <a:srgbClr val="4A66AC"/>
      </a:dk2>
      <a:lt2>
        <a:srgbClr val="E0EBF6"/>
      </a:lt2>
      <a:accent1>
        <a:srgbClr val="ABE35D"/>
      </a:accent1>
      <a:accent2>
        <a:srgbClr val="3F3F3F"/>
      </a:accent2>
      <a:accent3>
        <a:srgbClr val="3F3F3F"/>
      </a:accent3>
      <a:accent4>
        <a:srgbClr val="3F3F3F"/>
      </a:accent4>
      <a:accent5>
        <a:srgbClr val="3F3F3F"/>
      </a:accent5>
      <a:accent6>
        <a:srgbClr val="3F3F3F"/>
      </a:accent6>
      <a:hlink>
        <a:srgbClr val="4472C4"/>
      </a:hlink>
      <a:folHlink>
        <a:srgbClr val="BFBFBF"/>
      </a:folHlink>
    </a:clrScheme>
    <a:fontScheme name="爱设计_标准主题字体">
      <a:majorFont>
        <a:latin typeface="OPPOSans L"/>
        <a:ea typeface="OPPOSans L"/>
        <a:cs typeface=""/>
      </a:majorFont>
      <a:minorFont>
        <a:latin typeface="OPPOSans L"/>
        <a:ea typeface="OPPOSans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4">
    <a:dk1>
      <a:srgbClr val="000000"/>
    </a:dk1>
    <a:lt1>
      <a:srgbClr val="FFFFFF"/>
    </a:lt1>
    <a:dk2>
      <a:srgbClr val="4A66AC"/>
    </a:dk2>
    <a:lt2>
      <a:srgbClr val="E0EBF6"/>
    </a:lt2>
    <a:accent1>
      <a:srgbClr val="ABE35D"/>
    </a:accent1>
    <a:accent2>
      <a:srgbClr val="3F3F3F"/>
    </a:accent2>
    <a:accent3>
      <a:srgbClr val="3F3F3F"/>
    </a:accent3>
    <a:accent4>
      <a:srgbClr val="3F3F3F"/>
    </a:accent4>
    <a:accent5>
      <a:srgbClr val="3F3F3F"/>
    </a:accent5>
    <a:accent6>
      <a:srgbClr val="3F3F3F"/>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69</TotalTime>
  <Words>1990</Words>
  <Application>Microsoft Office PowerPoint</Application>
  <PresentationFormat>宽屏</PresentationFormat>
  <Paragraphs>269</Paragraphs>
  <Slides>32</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OPPOSans L</vt:lpstr>
      <vt:lpstr>阿里巴巴普惠体 2.0 35 Thin</vt:lpstr>
      <vt:lpstr>阿里巴巴普惠体 2.0 45 Light</vt:lpstr>
      <vt:lpstr>阿里巴巴普惠体 2.0 95 ExtraBold</vt:lpstr>
      <vt:lpstr>等线</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51PPT模板网</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蓝金色扁平风活动推广ppt模板</dc:title>
  <dc:creator>爱设计PPT</dc:creator>
  <cp:keywords>51PPT模板网</cp:keywords>
  <dc:description>www.51pptmoban.com</dc:description>
  <cp:lastModifiedBy>P Q</cp:lastModifiedBy>
  <cp:revision>174</cp:revision>
  <dcterms:created xsi:type="dcterms:W3CDTF">2021-08-04T08:06:00Z</dcterms:created>
  <dcterms:modified xsi:type="dcterms:W3CDTF">2023-11-05T15:52:12Z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C192B5AA75864396B4D61C454734EFE3_12</vt:lpwstr>
  </property>
  <property fmtid="{D5CDD505-2E9C-101B-9397-08002B2CF9AE}" pid="3" name="KSOProductBuildVer">
    <vt:lpwstr>2052-12.1.0.15712</vt:lpwstr>
  </property>
</Properties>
</file>