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50.xml" ContentType="application/vnd.openxmlformats-officedocument.presentationml.tags+xml"/>
  <Override PartName="/ppt/tags/tag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0"/>
  </p:notesMasterIdLst>
  <p:handoutMasterIdLst>
    <p:handoutMasterId r:id="rId41"/>
  </p:handoutMasterIdLst>
  <p:sldIdLst>
    <p:sldId id="256" r:id="rId2"/>
    <p:sldId id="309" r:id="rId3"/>
    <p:sldId id="258" r:id="rId4"/>
    <p:sldId id="271" r:id="rId5"/>
    <p:sldId id="273" r:id="rId6"/>
    <p:sldId id="274" r:id="rId7"/>
    <p:sldId id="275" r:id="rId8"/>
    <p:sldId id="356" r:id="rId9"/>
    <p:sldId id="357" r:id="rId10"/>
    <p:sldId id="379"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72" r:id="rId25"/>
    <p:sldId id="373" r:id="rId26"/>
    <p:sldId id="374" r:id="rId27"/>
    <p:sldId id="375" r:id="rId28"/>
    <p:sldId id="376" r:id="rId29"/>
    <p:sldId id="377" r:id="rId30"/>
    <p:sldId id="378" r:id="rId31"/>
    <p:sldId id="290" r:id="rId32"/>
    <p:sldId id="307" r:id="rId33"/>
    <p:sldId id="308" r:id="rId34"/>
    <p:sldId id="310" r:id="rId35"/>
    <p:sldId id="311" r:id="rId36"/>
    <p:sldId id="312" r:id="rId37"/>
    <p:sldId id="313" r:id="rId38"/>
    <p:sldId id="270" r:id="rId39"/>
  </p:sldIdLst>
  <p:sldSz cx="18288000" cy="10287000"/>
  <p:notesSz cx="6858000" cy="9144000"/>
  <p:embeddedFontLst>
    <p:embeddedFont>
      <p:font typeface="Cambria" panose="02040503050406030204" pitchFamily="18" charset="0"/>
      <p:regular r:id="rId42"/>
      <p:bold r:id="rId43"/>
      <p:italic r:id="rId44"/>
      <p:boldItalic r:id="rId45"/>
    </p:embeddedFont>
    <p:embeddedFont>
      <p:font typeface="Cambria Math" panose="02040503050406030204" pitchFamily="18" charset="0"/>
      <p:regular r:id="rId46"/>
    </p:embeddedFont>
    <p:embeddedFont>
      <p:font typeface="Candara" panose="020E0502030303020204" pitchFamily="34" charset="0"/>
      <p:regular r:id="rId47"/>
      <p:bold r:id="rId48"/>
      <p:italic r:id="rId49"/>
      <p:boldItalic r:id="rId50"/>
    </p:embeddedFont>
    <p:embeddedFont>
      <p:font typeface="Century" panose="02040604050505020304" pitchFamily="18" charset="0"/>
      <p:regular r:id="rId51"/>
    </p:embeddedFont>
    <p:embeddedFont>
      <p:font typeface="Consolas" panose="020B0609020204030204" pitchFamily="49" charset="0"/>
      <p:regular r:id="rId52"/>
      <p:bold r:id="rId53"/>
      <p:italic r:id="rId54"/>
      <p:boldItalic r:id="rId55"/>
    </p:embeddedFont>
    <p:embeddedFont>
      <p:font typeface="Harlow Solid Italic" panose="04030604020F02020D02" pitchFamily="82" charset="0"/>
      <p:italic r:id="rId56"/>
    </p:embeddedFont>
    <p:embeddedFont>
      <p:font typeface="Segoe Print" panose="02000600000000000000" pitchFamily="2" charset="0"/>
      <p:regular r:id="rId57"/>
      <p:bold r:id="rId58"/>
    </p:embeddedFont>
    <p:embeddedFont>
      <p:font typeface="黑体" panose="02010609060101010101" pitchFamily="49" charset="-122"/>
      <p:regular r:id="rId59"/>
    </p:embeddedFont>
    <p:embeddedFont>
      <p:font typeface="楷体" panose="02010609060101010101" pitchFamily="49" charset="-122"/>
      <p:regular r:id="rId60"/>
    </p:embeddedFont>
    <p:embeddedFont>
      <p:font typeface="微软雅黑" panose="020B0503020204020204" pitchFamily="34" charset="-122"/>
      <p:regular r:id="rId61"/>
      <p:bold r:id="rId62"/>
    </p:embeddedFont>
  </p:embeddedFontLst>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0A6"/>
    <a:srgbClr val="E93F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602" autoAdjust="0"/>
  </p:normalViewPr>
  <p:slideViewPr>
    <p:cSldViewPr showGuides="1">
      <p:cViewPr varScale="1">
        <p:scale>
          <a:sx n="62" d="100"/>
          <a:sy n="62" d="100"/>
        </p:scale>
        <p:origin x="423" y="6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2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 Id="rId54" Type="http://schemas.openxmlformats.org/officeDocument/2006/relationships/font" Target="fonts/font13.fntdata"/><Relationship Id="rId62"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Candara" panose="020E05020303030202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Candara" panose="020E0502030303020204" charset="0"/>
              </a:rPr>
              <a:t>2023/9/18</a:t>
            </a:fld>
            <a:endParaRPr lang="zh-CN" altLang="en-US">
              <a:latin typeface="Candara" panose="020E05020303030202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Candara" panose="020E05020303030202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Candara" panose="020E0502030303020204" charset="0"/>
              </a:rPr>
              <a:t>‹#›</a:t>
            </a:fld>
            <a:endParaRPr lang="zh-CN" altLang="en-US">
              <a:latin typeface="Candara" panose="020E050203030302020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ndara" panose="020E050203030302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ndara" panose="020E0502030303020204" charset="0"/>
              </a:defRPr>
            </a:lvl1pPr>
          </a:lstStyle>
          <a:p>
            <a:fld id="{D2A48B96-639E-45A3-A0BA-2464DFDB1FAA}" type="datetimeFigureOut">
              <a:rPr lang="zh-CN" altLang="en-US" smtClean="0"/>
              <a:t>2023/9/18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ndara" panose="020E050203030302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ndara" panose="020E0502030303020204" charset="0"/>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ndara" panose="020E0502030303020204" charset="0"/>
        <a:ea typeface="+mn-ea"/>
        <a:cs typeface="+mn-cs"/>
      </a:defRPr>
    </a:lvl1pPr>
    <a:lvl2pPr marL="457200" algn="l" defTabSz="914400" rtl="0" eaLnBrk="1" latinLnBrk="0" hangingPunct="1">
      <a:defRPr sz="1200" kern="1200">
        <a:solidFill>
          <a:schemeClr val="tx1"/>
        </a:solidFill>
        <a:latin typeface="Candara" panose="020E0502030303020204" charset="0"/>
        <a:ea typeface="+mn-ea"/>
        <a:cs typeface="+mn-cs"/>
      </a:defRPr>
    </a:lvl2pPr>
    <a:lvl3pPr marL="914400" algn="l" defTabSz="914400" rtl="0" eaLnBrk="1" latinLnBrk="0" hangingPunct="1">
      <a:defRPr sz="1200" kern="1200">
        <a:solidFill>
          <a:schemeClr val="tx1"/>
        </a:solidFill>
        <a:latin typeface="Candara" panose="020E0502030303020204" charset="0"/>
        <a:ea typeface="+mn-ea"/>
        <a:cs typeface="+mn-cs"/>
      </a:defRPr>
    </a:lvl3pPr>
    <a:lvl4pPr marL="1371600" algn="l" defTabSz="914400" rtl="0" eaLnBrk="1" latinLnBrk="0" hangingPunct="1">
      <a:defRPr sz="1200" kern="1200">
        <a:solidFill>
          <a:schemeClr val="tx1"/>
        </a:solidFill>
        <a:latin typeface="Candara" panose="020E0502030303020204" charset="0"/>
        <a:ea typeface="+mn-ea"/>
        <a:cs typeface="+mn-cs"/>
      </a:defRPr>
    </a:lvl4pPr>
    <a:lvl5pPr marL="1828800" algn="l" defTabSz="914400" rtl="0" eaLnBrk="1" latinLnBrk="0" hangingPunct="1">
      <a:defRPr sz="1200" kern="1200">
        <a:solidFill>
          <a:schemeClr val="tx1"/>
        </a:solidFill>
        <a:latin typeface="Candara" panose="020E050203030302020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ndara" panose="020E0502030303020204" charset="0"/>
                <a:ea typeface="宋体" panose="02010600030101010101" pitchFamily="2" charset="-122"/>
              </a:rPr>
              <a:t>2</a:t>
            </a:fld>
            <a:endParaRPr kumimoji="0" lang="zh-CN" altLang="en-US" sz="12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建议添加图像</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ndara" panose="020E0502030303020204" charset="0"/>
                <a:ea typeface="宋体" panose="02010600030101010101" pitchFamily="2" charset="-122"/>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ndara" panose="020E0502030303020204" charset="0"/>
                <a:ea typeface="宋体" panose="02010600030101010101" pitchFamily="2" charset="-122"/>
              </a:rPr>
              <a:t>19</a:t>
            </a:fld>
            <a:endParaRPr kumimoji="0" lang="zh-CN" altLang="en-US" sz="12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ndara" panose="020E0502030303020204" charset="0"/>
                <a:ea typeface="宋体" panose="02010600030101010101" pitchFamily="2" charset="-122"/>
              </a:rPr>
              <a:t>20</a:t>
            </a:fld>
            <a:endParaRPr kumimoji="0" lang="zh-CN" altLang="en-US" sz="12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建议添加图像</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32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建议添加图像</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33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charset="0"/>
              </a:defRPr>
            </a:lvl1pPr>
          </a:lstStyle>
          <a:p>
            <a:fld id="{1D8BD707-D9CF-40AE-B4C6-C98DA3205C09}" type="datetimeFigureOut">
              <a:rPr lang="en-US" smtClean="0"/>
              <a:t>9/18/2023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charset="0"/>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Candara" panose="020E050203030302020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ndara" panose="020E050203030302020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ndara" panose="020E050203030302020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ndara" panose="020E050203030302020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4.xml"/><Relationship Id="rId7" Type="http://schemas.openxmlformats.org/officeDocument/2006/relationships/image" Target="../media/image11.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slideLayout" Target="../slideLayouts/slideLayout7.xml"/><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14.emf"/><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7.jpe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zhuanlan.zhihu.com/p/278326197" TargetMode="External"/><Relationship Id="rId2" Type="http://schemas.openxmlformats.org/officeDocument/2006/relationships/hyperlink" Target="https://blog.csdn.net/qq_39583450/article/details/113848573" TargetMode="Externa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hyperlink" Target="https://blog.csdn.net/qq_29788741/article/details/125410641"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940389" y="3517027"/>
            <a:ext cx="16407222" cy="2708275"/>
          </a:xfrm>
          <a:prstGeom prst="rect">
            <a:avLst/>
          </a:prstGeom>
        </p:spPr>
        <p:txBody>
          <a:bodyPr lIns="0" tIns="0" rIns="0" bIns="0" rtlCol="0" anchor="t">
            <a:spAutoFit/>
          </a:bodyPr>
          <a:lstStyle/>
          <a:p>
            <a:pPr algn="ctr"/>
            <a:r>
              <a:rPr lang="en-US" sz="8800" b="1" spc="198" dirty="0">
                <a:solidFill>
                  <a:srgbClr val="0130A6"/>
                </a:solidFill>
                <a:latin typeface="Cambria" panose="02040503050406030204" pitchFamily="18" charset="0"/>
                <a:ea typeface="Harlow Solid Italic" panose="04030604020F02020D02" charset="0"/>
                <a:cs typeface="Cambria" panose="02040503050406030204" pitchFamily="18" charset="0"/>
              </a:rPr>
              <a:t>Error correction &amp; </a:t>
            </a:r>
          </a:p>
          <a:p>
            <a:pPr algn="ctr"/>
            <a:r>
              <a:rPr lang="en-US" sz="8800" b="1" spc="198" dirty="0">
                <a:solidFill>
                  <a:srgbClr val="0130A6"/>
                </a:solidFill>
                <a:latin typeface="Cambria" panose="02040503050406030204" pitchFamily="18" charset="0"/>
                <a:ea typeface="Harlow Solid Italic" panose="04030604020F02020D02" charset="0"/>
                <a:cs typeface="Cambria" panose="02040503050406030204" pitchFamily="18" charset="0"/>
              </a:rPr>
              <a:t>Hamming encoding</a:t>
            </a:r>
          </a:p>
        </p:txBody>
      </p:sp>
      <p:grpSp>
        <p:nvGrpSpPr>
          <p:cNvPr id="9" name="Group 9"/>
          <p:cNvGrpSpPr/>
          <p:nvPr/>
        </p:nvGrpSpPr>
        <p:grpSpPr>
          <a:xfrm>
            <a:off x="1382225" y="942786"/>
            <a:ext cx="611801" cy="611801"/>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endParaRPr lang="zh-CN" altLang="en-US"/>
            </a:p>
          </p:txBody>
        </p:sp>
      </p:grpSp>
      <p:grpSp>
        <p:nvGrpSpPr>
          <p:cNvPr id="11" name="Group 11"/>
          <p:cNvGrpSpPr>
            <a:grpSpLocks noChangeAspect="1"/>
          </p:cNvGrpSpPr>
          <p:nvPr/>
        </p:nvGrpSpPr>
        <p:grpSpPr>
          <a:xfrm>
            <a:off x="1028700" y="942786"/>
            <a:ext cx="611801" cy="611801"/>
            <a:chOff x="0" y="0"/>
            <a:chExt cx="1708150" cy="1708150"/>
          </a:xfrm>
        </p:grpSpPr>
        <p:sp>
          <p:nvSpPr>
            <p:cNvPr id="12" name="Freeform 12"/>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130A6"/>
            </a:solidFill>
          </p:spPr>
          <p:txBody>
            <a:bodyPr/>
            <a:lstStyle/>
            <a:p>
              <a:endParaRPr lang="zh-CN" altLang="en-US"/>
            </a:p>
          </p:txBody>
        </p:sp>
      </p:grpSp>
      <p:sp>
        <p:nvSpPr>
          <p:cNvPr id="13" name="AutoShape 13"/>
          <p:cNvSpPr/>
          <p:nvPr/>
        </p:nvSpPr>
        <p:spPr>
          <a:xfrm>
            <a:off x="2191827" y="1224874"/>
            <a:ext cx="12930662" cy="0"/>
          </a:xfrm>
          <a:prstGeom prst="line">
            <a:avLst/>
          </a:prstGeom>
          <a:ln w="47625" cap="rnd">
            <a:solidFill>
              <a:srgbClr val="0130A6"/>
            </a:solidFill>
            <a:prstDash val="solid"/>
            <a:headEnd type="none" w="sm" len="sm"/>
            <a:tailEnd type="none" w="sm" len="sm"/>
          </a:ln>
        </p:spPr>
        <p:txBody>
          <a:bodyPr/>
          <a:lstStyle/>
          <a:p>
            <a:endParaRPr lang="zh-CN" altLang="en-US"/>
          </a:p>
        </p:txBody>
      </p:sp>
      <p:grpSp>
        <p:nvGrpSpPr>
          <p:cNvPr id="18" name="Group 18"/>
          <p:cNvGrpSpPr/>
          <p:nvPr/>
        </p:nvGrpSpPr>
        <p:grpSpPr>
          <a:xfrm>
            <a:off x="15411708" y="1028700"/>
            <a:ext cx="1634773" cy="439972"/>
            <a:chOff x="385625" y="0"/>
            <a:chExt cx="2179699" cy="586630"/>
          </a:xfrm>
        </p:grpSpPr>
        <p:grpSp>
          <p:nvGrpSpPr>
            <p:cNvPr id="19" name="Group 19"/>
            <p:cNvGrpSpPr/>
            <p:nvPr/>
          </p:nvGrpSpPr>
          <p:grpSpPr>
            <a:xfrm>
              <a:off x="1838758" y="0"/>
              <a:ext cx="726566" cy="586630"/>
              <a:chOff x="0" y="0"/>
              <a:chExt cx="6350000" cy="5126990"/>
            </a:xfrm>
          </p:grpSpPr>
          <p:sp>
            <p:nvSpPr>
              <p:cNvPr id="20" name="Freeform 20"/>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endParaRPr lang="zh-CN" altLang="en-US"/>
              </a:p>
            </p:txBody>
          </p:sp>
        </p:grpSp>
        <p:grpSp>
          <p:nvGrpSpPr>
            <p:cNvPr id="23" name="Group 23"/>
            <p:cNvGrpSpPr/>
            <p:nvPr/>
          </p:nvGrpSpPr>
          <p:grpSpPr>
            <a:xfrm>
              <a:off x="1112192" y="0"/>
              <a:ext cx="726566" cy="586630"/>
              <a:chOff x="0" y="0"/>
              <a:chExt cx="6350000" cy="5126990"/>
            </a:xfrm>
          </p:grpSpPr>
          <p:sp>
            <p:nvSpPr>
              <p:cNvPr id="24" name="Freeform 24"/>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endParaRPr lang="zh-CN" altLang="en-US"/>
              </a:p>
            </p:txBody>
          </p:sp>
        </p:grpSp>
        <p:grpSp>
          <p:nvGrpSpPr>
            <p:cNvPr id="25" name="Group 25"/>
            <p:cNvGrpSpPr/>
            <p:nvPr/>
          </p:nvGrpSpPr>
          <p:grpSpPr>
            <a:xfrm>
              <a:off x="385625" y="0"/>
              <a:ext cx="726566" cy="586630"/>
              <a:chOff x="0" y="0"/>
              <a:chExt cx="6350000" cy="5126990"/>
            </a:xfrm>
          </p:grpSpPr>
          <p:sp>
            <p:nvSpPr>
              <p:cNvPr id="26" name="Freeform 26"/>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endParaRPr lang="zh-CN" altLang="en-US"/>
              </a:p>
            </p:txBody>
          </p:sp>
        </p:grpSp>
      </p:grpSp>
      <p:pic>
        <p:nvPicPr>
          <p:cNvPr id="29" name="Picture 2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27160" y="-701543"/>
            <a:ext cx="2818461" cy="2170215"/>
          </a:xfrm>
          <a:prstGeom prst="rect">
            <a:avLst/>
          </a:prstGeom>
        </p:spPr>
      </p:pic>
      <p:pic>
        <p:nvPicPr>
          <p:cNvPr id="30" name="Picture 3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259300" y="4584028"/>
            <a:ext cx="2818461" cy="2170215"/>
          </a:xfrm>
          <a:prstGeom prst="rect">
            <a:avLst/>
          </a:prstGeom>
        </p:spPr>
      </p:pic>
      <p:sp>
        <p:nvSpPr>
          <p:cNvPr id="31" name="TextBox 21"/>
          <p:cNvSpPr txBox="1"/>
          <p:nvPr/>
        </p:nvSpPr>
        <p:spPr>
          <a:xfrm>
            <a:off x="1334600" y="8366967"/>
            <a:ext cx="6084540" cy="1390317"/>
          </a:xfrm>
          <a:prstGeom prst="rect">
            <a:avLst/>
          </a:prstGeom>
        </p:spPr>
        <p:txBody>
          <a:bodyPr wrap="square" lIns="0" tIns="0" rIns="0" bIns="0" rtlCol="0" anchor="t">
            <a:spAutoFit/>
          </a:bodyPr>
          <a:lstStyle/>
          <a:p>
            <a:pPr>
              <a:lnSpc>
                <a:spcPct val="150000"/>
              </a:lnSpc>
            </a:pPr>
            <a:r>
              <a:rPr lang="en-US" sz="3200" b="1" dirty="0">
                <a:solidFill>
                  <a:srgbClr val="000000"/>
                </a:solidFill>
                <a:latin typeface="Century" panose="02040604050505020304" pitchFamily="18" charset="0"/>
                <a:ea typeface="楷体" panose="02010609060101010101" pitchFamily="49" charset="-122"/>
              </a:rPr>
              <a:t>Group 4:  </a:t>
            </a:r>
            <a:r>
              <a:rPr lang="zh-CN" altLang="en-US" sz="3200" b="1" dirty="0">
                <a:solidFill>
                  <a:srgbClr val="000000"/>
                </a:solidFill>
                <a:latin typeface="楷体" panose="02010609060101010101" pitchFamily="49" charset="-122"/>
                <a:ea typeface="楷体" panose="02010609060101010101" pitchFamily="49" charset="-122"/>
              </a:rPr>
              <a:t>詹迪佳，甘轩，林晓金，王文俊 ，王震 ，王侯</a:t>
            </a:r>
            <a:endParaRPr lang="en-US" sz="3200" b="1" dirty="0">
              <a:solidFill>
                <a:srgbClr val="000000"/>
              </a:solidFill>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06354" y="4391831"/>
            <a:ext cx="8630238" cy="8630238"/>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4" name="Group 4"/>
          <p:cNvGrpSpPr/>
          <p:nvPr/>
        </p:nvGrpSpPr>
        <p:grpSpPr>
          <a:xfrm>
            <a:off x="1100048" y="1979307"/>
            <a:ext cx="16632827" cy="7454834"/>
            <a:chOff x="20641" y="7349"/>
            <a:chExt cx="5939185" cy="2661943"/>
          </a:xfrm>
        </p:grpSpPr>
        <p:sp>
          <p:nvSpPr>
            <p:cNvPr id="5" name="Freeform 5"/>
            <p:cNvSpPr/>
            <p:nvPr/>
          </p:nvSpPr>
          <p:spPr>
            <a:xfrm>
              <a:off x="20641" y="7349"/>
              <a:ext cx="5939185" cy="2661943"/>
            </a:xfrm>
            <a:custGeom>
              <a:avLst/>
              <a:gdLst/>
              <a:ahLst/>
              <a:cxnLst/>
              <a:rect l="l" t="t" r="r" b="b"/>
              <a:pathLst>
                <a:path w="5939185" h="2661943">
                  <a:moveTo>
                    <a:pt x="0" y="0"/>
                  </a:moveTo>
                  <a:lnTo>
                    <a:pt x="5939185" y="0"/>
                  </a:lnTo>
                  <a:lnTo>
                    <a:pt x="5939185" y="2661943"/>
                  </a:lnTo>
                  <a:lnTo>
                    <a:pt x="0" y="2661943"/>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mn-cs"/>
              </a:endParaRPr>
            </a:p>
          </p:txBody>
        </p:sp>
      </p:grpSp>
      <p:sp>
        <p:nvSpPr>
          <p:cNvPr id="7" name="TextBox 7"/>
          <p:cNvSpPr txBox="1"/>
          <p:nvPr/>
        </p:nvSpPr>
        <p:spPr>
          <a:xfrm>
            <a:off x="742912" y="284518"/>
            <a:ext cx="11117420" cy="1055610"/>
          </a:xfrm>
          <a:prstGeom prst="rect">
            <a:avLst/>
          </a:prstGeom>
        </p:spPr>
        <p:txBody>
          <a:bodyPr wrap="square" lIns="0" tIns="0" rIns="0" bIns="0" rtlCol="0" anchor="t">
            <a:spAutoFit/>
          </a:bodyPr>
          <a:lstStyle/>
          <a:p>
            <a:pPr marL="457200" marR="0" lvl="1" indent="0" algn="just" defTabSz="914400" rtl="0" eaLnBrk="1" fontAlgn="auto" latinLnBrk="0" hangingPunct="1">
              <a:lnSpc>
                <a:spcPts val="9100"/>
              </a:lnSpc>
              <a:spcBef>
                <a:spcPct val="0"/>
              </a:spcBef>
              <a:spcAft>
                <a:spcPts val="0"/>
              </a:spcAft>
              <a:buClrTx/>
              <a:buSzTx/>
              <a:buFontTx/>
              <a:buNone/>
              <a:tabLst/>
              <a:defRPr/>
            </a:pPr>
            <a:r>
              <a:rPr kumimoji="0" lang="en-US" altLang="zh-CN" sz="5400" b="1" i="0" u="none" strike="noStrike" kern="1200" cap="none" spc="98" normalizeH="0" baseline="0" noProof="0" dirty="0">
                <a:ln>
                  <a:noFill/>
                </a:ln>
                <a:solidFill>
                  <a:srgbClr val="E93F39"/>
                </a:solidFill>
                <a:effectLst/>
                <a:uLnTx/>
                <a:uFillTx/>
                <a:latin typeface="Times New Roman" panose="02020603050405020304" pitchFamily="18" charset="0"/>
                <a:ea typeface="Script MT Bold" panose="03040602040607080904" charset="0"/>
                <a:cs typeface="Times New Roman" panose="02020603050405020304" pitchFamily="18" charset="0"/>
              </a:rPr>
              <a:t>Parity Check</a:t>
            </a:r>
          </a:p>
        </p:txBody>
      </p:sp>
      <p:pic>
        <p:nvPicPr>
          <p:cNvPr id="17" name="Picture 1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228022" y="-1467618"/>
            <a:ext cx="2818461" cy="2170215"/>
          </a:xfrm>
          <a:prstGeom prst="rect">
            <a:avLst/>
          </a:prstGeom>
        </p:spPr>
      </p:pic>
      <p:grpSp>
        <p:nvGrpSpPr>
          <p:cNvPr id="28" name="Group 28"/>
          <p:cNvGrpSpPr/>
          <p:nvPr/>
        </p:nvGrpSpPr>
        <p:grpSpPr>
          <a:xfrm>
            <a:off x="8326615" y="2627437"/>
            <a:ext cx="1634774" cy="439973"/>
            <a:chOff x="0" y="0"/>
            <a:chExt cx="2179699" cy="586630"/>
          </a:xfrm>
        </p:grpSpPr>
        <p:grpSp>
          <p:nvGrpSpPr>
            <p:cNvPr id="29" name="Group 29"/>
            <p:cNvGrpSpPr/>
            <p:nvPr/>
          </p:nvGrpSpPr>
          <p:grpSpPr>
            <a:xfrm>
              <a:off x="1453133" y="0"/>
              <a:ext cx="726566" cy="586630"/>
              <a:chOff x="0" y="0"/>
              <a:chExt cx="6350000" cy="5126990"/>
            </a:xfrm>
          </p:grpSpPr>
          <p:sp>
            <p:nvSpPr>
              <p:cNvPr id="30" name="Freeform 30"/>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31" name="Group 31"/>
            <p:cNvGrpSpPr/>
            <p:nvPr/>
          </p:nvGrpSpPr>
          <p:grpSpPr>
            <a:xfrm>
              <a:off x="726566" y="0"/>
              <a:ext cx="726566" cy="586630"/>
              <a:chOff x="0" y="0"/>
              <a:chExt cx="6350000" cy="5126990"/>
            </a:xfrm>
          </p:grpSpPr>
          <p:sp>
            <p:nvSpPr>
              <p:cNvPr id="32" name="Freeform 32"/>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33" name="Group 33"/>
            <p:cNvGrpSpPr/>
            <p:nvPr/>
          </p:nvGrpSpPr>
          <p:grpSpPr>
            <a:xfrm>
              <a:off x="0" y="0"/>
              <a:ext cx="726566" cy="586630"/>
              <a:chOff x="0" y="0"/>
              <a:chExt cx="6350000" cy="5126990"/>
            </a:xfrm>
          </p:grpSpPr>
          <p:sp>
            <p:nvSpPr>
              <p:cNvPr id="34" name="Freeform 34"/>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grpSp>
        <p:nvGrpSpPr>
          <p:cNvPr id="35" name="Group 35"/>
          <p:cNvGrpSpPr/>
          <p:nvPr/>
        </p:nvGrpSpPr>
        <p:grpSpPr>
          <a:xfrm>
            <a:off x="8268808" y="8486965"/>
            <a:ext cx="1634774" cy="439973"/>
            <a:chOff x="0" y="0"/>
            <a:chExt cx="2179699" cy="586630"/>
          </a:xfrm>
        </p:grpSpPr>
        <p:grpSp>
          <p:nvGrpSpPr>
            <p:cNvPr id="36" name="Group 36"/>
            <p:cNvGrpSpPr/>
            <p:nvPr/>
          </p:nvGrpSpPr>
          <p:grpSpPr>
            <a:xfrm>
              <a:off x="1453133" y="0"/>
              <a:ext cx="726566" cy="586630"/>
              <a:chOff x="0" y="0"/>
              <a:chExt cx="6350000" cy="5126990"/>
            </a:xfrm>
          </p:grpSpPr>
          <p:sp>
            <p:nvSpPr>
              <p:cNvPr id="37" name="Freeform 37"/>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38" name="Group 38"/>
            <p:cNvGrpSpPr/>
            <p:nvPr/>
          </p:nvGrpSpPr>
          <p:grpSpPr>
            <a:xfrm>
              <a:off x="726566" y="0"/>
              <a:ext cx="726566" cy="586630"/>
              <a:chOff x="0" y="0"/>
              <a:chExt cx="6350000" cy="5126990"/>
            </a:xfrm>
          </p:grpSpPr>
          <p:sp>
            <p:nvSpPr>
              <p:cNvPr id="39" name="Freeform 39"/>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40" name="Group 40"/>
            <p:cNvGrpSpPr/>
            <p:nvPr/>
          </p:nvGrpSpPr>
          <p:grpSpPr>
            <a:xfrm>
              <a:off x="0" y="0"/>
              <a:ext cx="726566" cy="586630"/>
              <a:chOff x="0" y="0"/>
              <a:chExt cx="6350000" cy="5126990"/>
            </a:xfrm>
          </p:grpSpPr>
          <p:sp>
            <p:nvSpPr>
              <p:cNvPr id="41" name="Freeform 41"/>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sp>
        <p:nvSpPr>
          <p:cNvPr id="42" name="AutoShape 42"/>
          <p:cNvSpPr/>
          <p:nvPr/>
        </p:nvSpPr>
        <p:spPr>
          <a:xfrm>
            <a:off x="2281252" y="2860952"/>
            <a:ext cx="5987556"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43" name="AutoShape 43"/>
          <p:cNvSpPr/>
          <p:nvPr/>
        </p:nvSpPr>
        <p:spPr>
          <a:xfrm>
            <a:off x="10236309" y="8706950"/>
            <a:ext cx="5987556"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nvGrpSpPr>
          <p:cNvPr id="44" name="Group 44"/>
          <p:cNvGrpSpPr/>
          <p:nvPr/>
        </p:nvGrpSpPr>
        <p:grpSpPr>
          <a:xfrm>
            <a:off x="17130164" y="2015636"/>
            <a:ext cx="611801" cy="611801"/>
            <a:chOff x="0" y="0"/>
            <a:chExt cx="6350000" cy="6350000"/>
          </a:xfrm>
        </p:grpSpPr>
        <p:sp>
          <p:nvSpPr>
            <p:cNvPr id="45" name="Freeform 4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46" name="Group 46"/>
          <p:cNvGrpSpPr>
            <a:grpSpLocks noChangeAspect="1"/>
          </p:cNvGrpSpPr>
          <p:nvPr/>
        </p:nvGrpSpPr>
        <p:grpSpPr>
          <a:xfrm>
            <a:off x="16776638" y="2015636"/>
            <a:ext cx="611801" cy="611801"/>
            <a:chOff x="0" y="0"/>
            <a:chExt cx="1708150" cy="1708150"/>
          </a:xfrm>
        </p:grpSpPr>
        <p:sp>
          <p:nvSpPr>
            <p:cNvPr id="47" name="Freeform 4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sp>
        <p:nvSpPr>
          <p:cNvPr id="19" name="TextBox 19"/>
          <p:cNvSpPr txBox="1"/>
          <p:nvPr/>
        </p:nvSpPr>
        <p:spPr>
          <a:xfrm>
            <a:off x="2158160" y="2378362"/>
            <a:ext cx="5881826" cy="495200"/>
          </a:xfrm>
          <a:prstGeom prst="rect">
            <a:avLst/>
          </a:prstGeom>
        </p:spPr>
        <p:txBody>
          <a:bodyPr wrap="square" lIns="0" tIns="0" rIns="0" bIns="0" rtlCol="0" anchor="t">
            <a:spAutoFit/>
          </a:bodyPr>
          <a:lstStyle/>
          <a:p>
            <a:pPr marL="0" marR="0" lvl="0" indent="0" algn="ctr" defTabSz="914400" rtl="0" eaLnBrk="1" fontAlgn="auto" latinLnBrk="0" hangingPunct="1">
              <a:lnSpc>
                <a:spcPts val="36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000000"/>
                </a:solidFill>
                <a:effectLst/>
                <a:uLnTx/>
                <a:uFillTx/>
                <a:latin typeface="Candara" panose="020E0502030303020204" charset="0"/>
                <a:ea typeface="微软雅黑" panose="020B0503020204020204" pitchFamily="34" charset="-122"/>
              </a:rPr>
              <a:t>Odd parity</a:t>
            </a:r>
            <a:r>
              <a:rPr kumimoji="0" lang="zh-CN" altLang="en-US" sz="44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 </a:t>
            </a:r>
            <a:r>
              <a:rPr kumimoji="0" lang="en-US" altLang="zh-CN" sz="4400" b="1" i="0" u="none" strike="noStrike" kern="1200" cap="none" spc="0" normalizeH="0" baseline="0" noProof="0" dirty="0">
                <a:ln>
                  <a:noFill/>
                </a:ln>
                <a:solidFill>
                  <a:srgbClr val="000000"/>
                </a:solidFill>
                <a:effectLst/>
                <a:uLnTx/>
                <a:uFillTx/>
                <a:latin typeface="Candara" panose="020E0502030303020204" charset="0"/>
                <a:ea typeface="微软雅黑" panose="020B0503020204020204" pitchFamily="34" charset="-122"/>
              </a:rPr>
              <a:t>example</a:t>
            </a:r>
            <a:endParaRPr kumimoji="0" lang="en-US" sz="4400" b="1" i="0" u="none" strike="noStrike" kern="1200" cap="none" spc="0" normalizeH="0" baseline="0" noProof="0" dirty="0">
              <a:ln>
                <a:noFill/>
              </a:ln>
              <a:solidFill>
                <a:srgbClr val="000000"/>
              </a:solidFill>
              <a:effectLst/>
              <a:uLnTx/>
              <a:uFillTx/>
              <a:latin typeface="Candara" panose="020E0502030303020204" charset="0"/>
              <a:ea typeface="微软雅黑" panose="020B0503020204020204" pitchFamily="34" charset="-122"/>
              <a:cs typeface="+mn-cs"/>
            </a:endParaRPr>
          </a:p>
        </p:txBody>
      </p:sp>
      <p:graphicFrame>
        <p:nvGraphicFramePr>
          <p:cNvPr id="6" name="表格 5">
            <a:extLst>
              <a:ext uri="{FF2B5EF4-FFF2-40B4-BE49-F238E27FC236}">
                <a16:creationId xmlns:a16="http://schemas.microsoft.com/office/drawing/2014/main" id="{197CC0D5-0719-D23C-D406-B5C5D04ABE9B}"/>
              </a:ext>
            </a:extLst>
          </p:cNvPr>
          <p:cNvGraphicFramePr>
            <a:graphicFrameLocks noGrp="1"/>
          </p:cNvGraphicFramePr>
          <p:nvPr/>
        </p:nvGraphicFramePr>
        <p:xfrm>
          <a:off x="7284137" y="3825802"/>
          <a:ext cx="5517463" cy="762000"/>
        </p:xfrm>
        <a:graphic>
          <a:graphicData uri="http://schemas.openxmlformats.org/drawingml/2006/table">
            <a:tbl>
              <a:tblPr firstRow="1" bandRow="1">
                <a:tableStyleId>{5C22544A-7EE6-4342-B048-85BDC9FD1C3A}</a:tableStyleId>
              </a:tblPr>
              <a:tblGrid>
                <a:gridCol w="4577089">
                  <a:extLst>
                    <a:ext uri="{9D8B030D-6E8A-4147-A177-3AD203B41FA5}">
                      <a16:colId xmlns:a16="http://schemas.microsoft.com/office/drawing/2014/main" val="3501543954"/>
                    </a:ext>
                  </a:extLst>
                </a:gridCol>
                <a:gridCol w="940374">
                  <a:extLst>
                    <a:ext uri="{9D8B030D-6E8A-4147-A177-3AD203B41FA5}">
                      <a16:colId xmlns:a16="http://schemas.microsoft.com/office/drawing/2014/main" val="434474645"/>
                    </a:ext>
                  </a:extLst>
                </a:gridCol>
              </a:tblGrid>
              <a:tr h="707341">
                <a:tc>
                  <a:txBody>
                    <a:bodyPr/>
                    <a:lstStyle/>
                    <a:p>
                      <a:pPr algn="ctr"/>
                      <a:r>
                        <a:rPr lang="en-US" altLang="zh-CN" sz="4400" dirty="0"/>
                        <a:t>0111000110101011</a:t>
                      </a:r>
                      <a:endParaRPr lang="zh-CN" altLang="en-US" sz="4400" dirty="0"/>
                    </a:p>
                  </a:txBody>
                  <a:tcPr/>
                </a:tc>
                <a:tc>
                  <a:txBody>
                    <a:bodyPr/>
                    <a:lstStyle/>
                    <a:p>
                      <a:pPr algn="ctr"/>
                      <a:r>
                        <a:rPr lang="en-US" altLang="zh-CN" sz="4400" dirty="0"/>
                        <a:t>0</a:t>
                      </a:r>
                      <a:endParaRPr lang="zh-CN" altLang="en-US" sz="4400" dirty="0"/>
                    </a:p>
                  </a:txBody>
                  <a:tcPr/>
                </a:tc>
                <a:extLst>
                  <a:ext uri="{0D108BD9-81ED-4DB2-BD59-A6C34878D82A}">
                    <a16:rowId xmlns:a16="http://schemas.microsoft.com/office/drawing/2014/main" val="2561661484"/>
                  </a:ext>
                </a:extLst>
              </a:tr>
            </a:tbl>
          </a:graphicData>
        </a:graphic>
      </p:graphicFrame>
      <p:sp>
        <p:nvSpPr>
          <p:cNvPr id="9" name="文本框 8">
            <a:extLst>
              <a:ext uri="{FF2B5EF4-FFF2-40B4-BE49-F238E27FC236}">
                <a16:creationId xmlns:a16="http://schemas.microsoft.com/office/drawing/2014/main" id="{3E0E3D48-F651-0AB3-6CE7-2D1300306EF6}"/>
              </a:ext>
            </a:extLst>
          </p:cNvPr>
          <p:cNvSpPr txBox="1"/>
          <p:nvPr/>
        </p:nvSpPr>
        <p:spPr>
          <a:xfrm>
            <a:off x="3869984" y="3868611"/>
            <a:ext cx="281009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Original data</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0" name="表格 9">
            <a:extLst>
              <a:ext uri="{FF2B5EF4-FFF2-40B4-BE49-F238E27FC236}">
                <a16:creationId xmlns:a16="http://schemas.microsoft.com/office/drawing/2014/main" id="{41395C78-1EAD-FEE5-AE1B-61573D51A548}"/>
              </a:ext>
            </a:extLst>
          </p:cNvPr>
          <p:cNvGraphicFramePr>
            <a:graphicFrameLocks noGrp="1"/>
          </p:cNvGraphicFramePr>
          <p:nvPr/>
        </p:nvGraphicFramePr>
        <p:xfrm>
          <a:off x="7284137" y="5512233"/>
          <a:ext cx="5517463" cy="762000"/>
        </p:xfrm>
        <a:graphic>
          <a:graphicData uri="http://schemas.openxmlformats.org/drawingml/2006/table">
            <a:tbl>
              <a:tblPr firstRow="1" bandRow="1">
                <a:tableStyleId>{5C22544A-7EE6-4342-B048-85BDC9FD1C3A}</a:tableStyleId>
              </a:tblPr>
              <a:tblGrid>
                <a:gridCol w="4577089">
                  <a:extLst>
                    <a:ext uri="{9D8B030D-6E8A-4147-A177-3AD203B41FA5}">
                      <a16:colId xmlns:a16="http://schemas.microsoft.com/office/drawing/2014/main" val="3501543954"/>
                    </a:ext>
                  </a:extLst>
                </a:gridCol>
                <a:gridCol w="940374">
                  <a:extLst>
                    <a:ext uri="{9D8B030D-6E8A-4147-A177-3AD203B41FA5}">
                      <a16:colId xmlns:a16="http://schemas.microsoft.com/office/drawing/2014/main" val="434474645"/>
                    </a:ext>
                  </a:extLst>
                </a:gridCol>
              </a:tblGrid>
              <a:tr h="707341">
                <a:tc>
                  <a:txBody>
                    <a:bodyPr/>
                    <a:lstStyle/>
                    <a:p>
                      <a:pPr algn="ctr"/>
                      <a:r>
                        <a:rPr lang="en-US" altLang="zh-CN" sz="4400" dirty="0"/>
                        <a:t>01110001101</a:t>
                      </a:r>
                      <a:r>
                        <a:rPr lang="en-US" altLang="zh-CN" sz="4400" dirty="0">
                          <a:solidFill>
                            <a:srgbClr val="FF0000"/>
                          </a:solidFill>
                        </a:rPr>
                        <a:t>1</a:t>
                      </a:r>
                      <a:r>
                        <a:rPr lang="en-US" altLang="zh-CN" sz="4400" dirty="0"/>
                        <a:t>1011</a:t>
                      </a:r>
                      <a:endParaRPr lang="zh-CN" altLang="en-US" sz="4400" dirty="0"/>
                    </a:p>
                  </a:txBody>
                  <a:tcPr/>
                </a:tc>
                <a:tc>
                  <a:txBody>
                    <a:bodyPr/>
                    <a:lstStyle/>
                    <a:p>
                      <a:pPr algn="ctr"/>
                      <a:r>
                        <a:rPr lang="en-US" altLang="zh-CN" sz="4400" dirty="0"/>
                        <a:t>0</a:t>
                      </a:r>
                      <a:endParaRPr lang="zh-CN" altLang="en-US" sz="4400" dirty="0"/>
                    </a:p>
                  </a:txBody>
                  <a:tcPr/>
                </a:tc>
                <a:extLst>
                  <a:ext uri="{0D108BD9-81ED-4DB2-BD59-A6C34878D82A}">
                    <a16:rowId xmlns:a16="http://schemas.microsoft.com/office/drawing/2014/main" val="2561661484"/>
                  </a:ext>
                </a:extLst>
              </a:tr>
            </a:tbl>
          </a:graphicData>
        </a:graphic>
      </p:graphicFrame>
      <p:sp>
        <p:nvSpPr>
          <p:cNvPr id="12" name="文本框 11">
            <a:extLst>
              <a:ext uri="{FF2B5EF4-FFF2-40B4-BE49-F238E27FC236}">
                <a16:creationId xmlns:a16="http://schemas.microsoft.com/office/drawing/2014/main" id="{AD3F9183-4507-4765-4B65-D74E4422CE65}"/>
              </a:ext>
            </a:extLst>
          </p:cNvPr>
          <p:cNvSpPr txBox="1"/>
          <p:nvPr/>
        </p:nvSpPr>
        <p:spPr>
          <a:xfrm>
            <a:off x="3869984" y="5581198"/>
            <a:ext cx="281009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Error data</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2" name="直接箭头连接符 21">
            <a:extLst>
              <a:ext uri="{FF2B5EF4-FFF2-40B4-BE49-F238E27FC236}">
                <a16:creationId xmlns:a16="http://schemas.microsoft.com/office/drawing/2014/main" id="{3C07E4CF-E9C1-A7E6-2CDA-3A867130A2E9}"/>
              </a:ext>
            </a:extLst>
          </p:cNvPr>
          <p:cNvCxnSpPr>
            <a:cxnSpLocks/>
          </p:cNvCxnSpPr>
          <p:nvPr/>
        </p:nvCxnSpPr>
        <p:spPr>
          <a:xfrm>
            <a:off x="7391400" y="3569233"/>
            <a:ext cx="4267200" cy="140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949DD48B-AF8D-0C5B-32BA-8F3E291093A3}"/>
              </a:ext>
            </a:extLst>
          </p:cNvPr>
          <p:cNvSpPr txBox="1"/>
          <p:nvPr/>
        </p:nvSpPr>
        <p:spPr>
          <a:xfrm>
            <a:off x="8599077" y="3199901"/>
            <a:ext cx="22213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ndara"/>
                <a:ea typeface="宋体" panose="02010600030101010101" pitchFamily="2" charset="-122"/>
              </a:rPr>
              <a:t>Data bits</a:t>
            </a:r>
            <a:endParaRPr kumimoji="0" lang="zh-CN" altLang="en-US" sz="2400" b="0" i="0" u="none" strike="noStrike" kern="1200" cap="none" spc="0" normalizeH="0" baseline="0" noProof="0" dirty="0">
              <a:ln>
                <a:noFill/>
              </a:ln>
              <a:solidFill>
                <a:prstClr val="black"/>
              </a:solidFill>
              <a:effectLst/>
              <a:uLnTx/>
              <a:uFillTx/>
              <a:latin typeface="Candara"/>
              <a:ea typeface="宋体" panose="02010600030101010101" pitchFamily="2" charset="-122"/>
            </a:endParaRPr>
          </a:p>
        </p:txBody>
      </p:sp>
      <p:cxnSp>
        <p:nvCxnSpPr>
          <p:cNvPr id="48" name="直接箭头连接符 47">
            <a:extLst>
              <a:ext uri="{FF2B5EF4-FFF2-40B4-BE49-F238E27FC236}">
                <a16:creationId xmlns:a16="http://schemas.microsoft.com/office/drawing/2014/main" id="{6099A847-F731-4C7C-7DE6-2C1BFFDF6896}"/>
              </a:ext>
            </a:extLst>
          </p:cNvPr>
          <p:cNvCxnSpPr/>
          <p:nvPr/>
        </p:nvCxnSpPr>
        <p:spPr>
          <a:xfrm>
            <a:off x="11734800" y="3569233"/>
            <a:ext cx="9144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4E2AF2C4-A069-864B-FB8D-B4ACD1C60B0A}"/>
              </a:ext>
            </a:extLst>
          </p:cNvPr>
          <p:cNvSpPr txBox="1"/>
          <p:nvPr/>
        </p:nvSpPr>
        <p:spPr>
          <a:xfrm>
            <a:off x="11696886" y="3093441"/>
            <a:ext cx="22213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ndara"/>
                <a:ea typeface="宋体" panose="02010600030101010101" pitchFamily="2" charset="-122"/>
              </a:rPr>
              <a:t>Parity bit</a:t>
            </a:r>
            <a:endParaRPr kumimoji="0" lang="zh-CN" altLang="en-US" sz="2400" b="0" i="0" u="none" strike="noStrike" kern="1200" cap="none" spc="0" normalizeH="0" baseline="0" noProof="0" dirty="0">
              <a:ln>
                <a:noFill/>
              </a:ln>
              <a:solidFill>
                <a:prstClr val="black"/>
              </a:solidFill>
              <a:effectLst/>
              <a:uLnTx/>
              <a:uFillTx/>
              <a:latin typeface="Candara"/>
              <a:ea typeface="宋体" panose="02010600030101010101" pitchFamily="2" charset="-122"/>
            </a:endParaRPr>
          </a:p>
        </p:txBody>
      </p:sp>
      <p:sp>
        <p:nvSpPr>
          <p:cNvPr id="50" name="文本框 49">
            <a:extLst>
              <a:ext uri="{FF2B5EF4-FFF2-40B4-BE49-F238E27FC236}">
                <a16:creationId xmlns:a16="http://schemas.microsoft.com/office/drawing/2014/main" id="{A6F4EAAD-54F5-AA0B-EFE4-5AF7847691F9}"/>
              </a:ext>
            </a:extLst>
          </p:cNvPr>
          <p:cNvSpPr txBox="1"/>
          <p:nvPr/>
        </p:nvSpPr>
        <p:spPr>
          <a:xfrm>
            <a:off x="13939474" y="3791303"/>
            <a:ext cx="243840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The total number of 1 is odd</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 name="文本框 50">
            <a:extLst>
              <a:ext uri="{FF2B5EF4-FFF2-40B4-BE49-F238E27FC236}">
                <a16:creationId xmlns:a16="http://schemas.microsoft.com/office/drawing/2014/main" id="{FDCD75B7-BA2E-2CC9-3005-305BB8FD2115}"/>
              </a:ext>
            </a:extLst>
          </p:cNvPr>
          <p:cNvSpPr txBox="1"/>
          <p:nvPr/>
        </p:nvSpPr>
        <p:spPr>
          <a:xfrm>
            <a:off x="13939473" y="5512233"/>
            <a:ext cx="2438401"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The total number of 1 become even, error!</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130A6"/>
        </a:solidFill>
        <a:effectLst/>
      </p:bgPr>
    </p:bg>
    <p:spTree>
      <p:nvGrpSpPr>
        <p:cNvPr id="1" name=""/>
        <p:cNvGrpSpPr/>
        <p:nvPr/>
      </p:nvGrpSpPr>
      <p:grpSpPr>
        <a:xfrm>
          <a:off x="0" y="0"/>
          <a:ext cx="0" cy="0"/>
          <a:chOff x="0" y="0"/>
          <a:chExt cx="0" cy="0"/>
        </a:xfrm>
      </p:grpSpPr>
      <p:grpSp>
        <p:nvGrpSpPr>
          <p:cNvPr id="2" name="Group 2"/>
          <p:cNvGrpSpPr/>
          <p:nvPr/>
        </p:nvGrpSpPr>
        <p:grpSpPr>
          <a:xfrm>
            <a:off x="-920048" y="4391831"/>
            <a:ext cx="8630238" cy="8630238"/>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6" name="Group 4"/>
          <p:cNvGrpSpPr/>
          <p:nvPr/>
        </p:nvGrpSpPr>
        <p:grpSpPr>
          <a:xfrm>
            <a:off x="1042240" y="1943100"/>
            <a:ext cx="16632827" cy="7454834"/>
            <a:chOff x="0" y="0"/>
            <a:chExt cx="5939185" cy="2661943"/>
          </a:xfrm>
        </p:grpSpPr>
        <p:sp>
          <p:nvSpPr>
            <p:cNvPr id="18" name="Freeform 5"/>
            <p:cNvSpPr/>
            <p:nvPr/>
          </p:nvSpPr>
          <p:spPr>
            <a:xfrm>
              <a:off x="0" y="0"/>
              <a:ext cx="5939185" cy="2661943"/>
            </a:xfrm>
            <a:custGeom>
              <a:avLst/>
              <a:gdLst/>
              <a:ahLst/>
              <a:cxnLst/>
              <a:rect l="l" t="t" r="r" b="b"/>
              <a:pathLst>
                <a:path w="5939185" h="2661943">
                  <a:moveTo>
                    <a:pt x="0" y="0"/>
                  </a:moveTo>
                  <a:lnTo>
                    <a:pt x="5939185" y="0"/>
                  </a:lnTo>
                  <a:lnTo>
                    <a:pt x="5939185" y="2661943"/>
                  </a:lnTo>
                  <a:lnTo>
                    <a:pt x="0" y="2661943"/>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mn-cs"/>
              </a:endParaRPr>
            </a:p>
          </p:txBody>
        </p:sp>
      </p:grpSp>
      <p:sp>
        <p:nvSpPr>
          <p:cNvPr id="7" name="TextBox 7"/>
          <p:cNvSpPr txBox="1"/>
          <p:nvPr/>
        </p:nvSpPr>
        <p:spPr>
          <a:xfrm>
            <a:off x="710045" y="253920"/>
            <a:ext cx="11117420" cy="1037528"/>
          </a:xfrm>
          <a:prstGeom prst="rect">
            <a:avLst/>
          </a:prstGeom>
        </p:spPr>
        <p:txBody>
          <a:bodyPr wrap="square" lIns="0" tIns="0" rIns="0" bIns="0" rtlCol="0" anchor="t">
            <a:spAutoFit/>
          </a:bodyPr>
          <a:lstStyle/>
          <a:p>
            <a:pPr marL="457200" marR="0" lvl="1" indent="0" algn="just" defTabSz="914400" rtl="0" eaLnBrk="1" fontAlgn="auto" latinLnBrk="0" hangingPunct="1">
              <a:lnSpc>
                <a:spcPts val="9100"/>
              </a:lnSpc>
              <a:spcBef>
                <a:spcPct val="0"/>
              </a:spcBef>
              <a:spcAft>
                <a:spcPts val="0"/>
              </a:spcAft>
              <a:buClrTx/>
              <a:buSzTx/>
              <a:buFontTx/>
              <a:buNone/>
              <a:defRPr/>
            </a:pPr>
            <a:r>
              <a:rPr kumimoji="0" lang="en-US" altLang="zh-CN" sz="5400" b="1" i="0" u="none" strike="noStrike" kern="1200" cap="none" spc="98" normalizeH="0" baseline="0" noProof="0" dirty="0">
                <a:ln>
                  <a:noFill/>
                </a:ln>
                <a:solidFill>
                  <a:srgbClr val="E93F39"/>
                </a:solidFill>
                <a:effectLst/>
                <a:uLnTx/>
                <a:uFillTx/>
                <a:latin typeface="Times New Roman" panose="02020603050405020304" pitchFamily="18" charset="0"/>
                <a:ea typeface="Script MT Bold" panose="03040602040607080904" charset="0"/>
                <a:cs typeface="Times New Roman" panose="02020603050405020304" pitchFamily="18" charset="0"/>
              </a:rPr>
              <a:t>Two Dimension Parity Check</a:t>
            </a:r>
          </a:p>
        </p:txBody>
      </p:sp>
      <p:grpSp>
        <p:nvGrpSpPr>
          <p:cNvPr id="8" name="Group 8"/>
          <p:cNvGrpSpPr/>
          <p:nvPr/>
        </p:nvGrpSpPr>
        <p:grpSpPr>
          <a:xfrm>
            <a:off x="15122490" y="1028702"/>
            <a:ext cx="1923993" cy="611801"/>
            <a:chOff x="0" y="0"/>
            <a:chExt cx="2565325" cy="815735"/>
          </a:xfrm>
        </p:grpSpPr>
        <p:grpSp>
          <p:nvGrpSpPr>
            <p:cNvPr id="9" name="Group 9"/>
            <p:cNvGrpSpPr/>
            <p:nvPr/>
          </p:nvGrpSpPr>
          <p:grpSpPr>
            <a:xfrm>
              <a:off x="1838758" y="0"/>
              <a:ext cx="726566" cy="586630"/>
              <a:chOff x="0" y="0"/>
              <a:chExt cx="6350000" cy="5126990"/>
            </a:xfrm>
          </p:grpSpPr>
          <p:sp>
            <p:nvSpPr>
              <p:cNvPr id="10" name="Freeform 10"/>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11" name="Group 11"/>
            <p:cNvGrpSpPr/>
            <p:nvPr/>
          </p:nvGrpSpPr>
          <p:grpSpPr>
            <a:xfrm>
              <a:off x="0" y="0"/>
              <a:ext cx="1010323" cy="815735"/>
              <a:chOff x="0" y="0"/>
              <a:chExt cx="6350000" cy="5126990"/>
            </a:xfrm>
          </p:grpSpPr>
          <p:sp>
            <p:nvSpPr>
              <p:cNvPr id="12" name="Freeform 12"/>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solidFill>
                  <a:srgbClr val="000000"/>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13" name="Group 13"/>
            <p:cNvGrpSpPr/>
            <p:nvPr/>
          </p:nvGrpSpPr>
          <p:grpSpPr>
            <a:xfrm>
              <a:off x="1112192" y="0"/>
              <a:ext cx="726566" cy="586630"/>
              <a:chOff x="0" y="0"/>
              <a:chExt cx="6350000" cy="5126990"/>
            </a:xfrm>
          </p:grpSpPr>
          <p:sp>
            <p:nvSpPr>
              <p:cNvPr id="14" name="Freeform 14"/>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15" name="Group 15"/>
            <p:cNvGrpSpPr/>
            <p:nvPr/>
          </p:nvGrpSpPr>
          <p:grpSpPr>
            <a:xfrm>
              <a:off x="385625" y="0"/>
              <a:ext cx="726566" cy="586630"/>
              <a:chOff x="0" y="0"/>
              <a:chExt cx="6350000" cy="5126990"/>
            </a:xfrm>
          </p:grpSpPr>
          <p:sp>
            <p:nvSpPr>
              <p:cNvPr id="16" name="Freeform 16"/>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pic>
        <p:nvPicPr>
          <p:cNvPr id="17" name="Picture 1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4228022" y="-1467618"/>
            <a:ext cx="2818461" cy="2170215"/>
          </a:xfrm>
          <a:prstGeom prst="rect">
            <a:avLst/>
          </a:prstGeom>
        </p:spPr>
      </p:pic>
      <p:sp>
        <p:nvSpPr>
          <p:cNvPr id="27" name="TextBox 27"/>
          <p:cNvSpPr txBox="1"/>
          <p:nvPr/>
        </p:nvSpPr>
        <p:spPr>
          <a:xfrm>
            <a:off x="10301944" y="4464866"/>
            <a:ext cx="923396" cy="795089"/>
          </a:xfrm>
          <a:prstGeom prst="rect">
            <a:avLst/>
          </a:prstGeom>
        </p:spPr>
        <p:txBody>
          <a:bodyPr lIns="0" tIns="0" rIns="0" bIns="0" rtlCol="0" anchor="t">
            <a:spAutoFit/>
          </a:bodyPr>
          <a:lstStyle/>
          <a:p>
            <a:pPr marL="0" marR="0" lvl="0" indent="0" algn="just" defTabSz="914400" rtl="0" eaLnBrk="1" fontAlgn="auto" latinLnBrk="0" hangingPunct="1">
              <a:lnSpc>
                <a:spcPts val="6150"/>
              </a:lnSpc>
              <a:spcBef>
                <a:spcPts val="0"/>
              </a:spcBef>
              <a:spcAft>
                <a:spcPts val="0"/>
              </a:spcAft>
              <a:buClrTx/>
              <a:buSzTx/>
              <a:buFontTx/>
              <a:buNone/>
              <a:defRPr/>
            </a:pPr>
            <a:r>
              <a:rPr kumimoji="0" lang="en-US" sz="5000" b="0" i="0" u="none" strike="noStrike" kern="1200" cap="none" spc="75" normalizeH="0" baseline="0" noProof="0" dirty="0">
                <a:ln>
                  <a:noFill/>
                </a:ln>
                <a:solidFill>
                  <a:srgbClr val="FFFFFF"/>
                </a:solidFill>
                <a:effectLst/>
                <a:uLnTx/>
                <a:uFillTx/>
                <a:latin typeface="Harlow Solid Italic" panose="04030604020F02020D02" charset="0"/>
              </a:rPr>
              <a:t>02</a:t>
            </a:r>
          </a:p>
        </p:txBody>
      </p:sp>
      <p:grpSp>
        <p:nvGrpSpPr>
          <p:cNvPr id="28" name="Group 28"/>
          <p:cNvGrpSpPr/>
          <p:nvPr/>
        </p:nvGrpSpPr>
        <p:grpSpPr>
          <a:xfrm>
            <a:off x="8326615" y="2627437"/>
            <a:ext cx="1634774" cy="439973"/>
            <a:chOff x="0" y="0"/>
            <a:chExt cx="2179699" cy="586630"/>
          </a:xfrm>
        </p:grpSpPr>
        <p:grpSp>
          <p:nvGrpSpPr>
            <p:cNvPr id="29" name="Group 29"/>
            <p:cNvGrpSpPr/>
            <p:nvPr/>
          </p:nvGrpSpPr>
          <p:grpSpPr>
            <a:xfrm>
              <a:off x="1453133" y="0"/>
              <a:ext cx="726566" cy="586630"/>
              <a:chOff x="0" y="0"/>
              <a:chExt cx="6350000" cy="5126990"/>
            </a:xfrm>
          </p:grpSpPr>
          <p:sp>
            <p:nvSpPr>
              <p:cNvPr id="30" name="Freeform 30"/>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31" name="Group 31"/>
            <p:cNvGrpSpPr/>
            <p:nvPr/>
          </p:nvGrpSpPr>
          <p:grpSpPr>
            <a:xfrm>
              <a:off x="726566" y="0"/>
              <a:ext cx="726566" cy="586630"/>
              <a:chOff x="0" y="0"/>
              <a:chExt cx="6350000" cy="5126990"/>
            </a:xfrm>
          </p:grpSpPr>
          <p:sp>
            <p:nvSpPr>
              <p:cNvPr id="32" name="Freeform 32"/>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33" name="Group 33"/>
            <p:cNvGrpSpPr/>
            <p:nvPr/>
          </p:nvGrpSpPr>
          <p:grpSpPr>
            <a:xfrm>
              <a:off x="0" y="0"/>
              <a:ext cx="726566" cy="586630"/>
              <a:chOff x="0" y="0"/>
              <a:chExt cx="6350000" cy="5126990"/>
            </a:xfrm>
          </p:grpSpPr>
          <p:sp>
            <p:nvSpPr>
              <p:cNvPr id="34" name="Freeform 34"/>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grpSp>
        <p:nvGrpSpPr>
          <p:cNvPr id="35" name="Group 35"/>
          <p:cNvGrpSpPr/>
          <p:nvPr/>
        </p:nvGrpSpPr>
        <p:grpSpPr>
          <a:xfrm>
            <a:off x="8268808" y="8486965"/>
            <a:ext cx="1634774" cy="439973"/>
            <a:chOff x="0" y="0"/>
            <a:chExt cx="2179699" cy="586630"/>
          </a:xfrm>
        </p:grpSpPr>
        <p:grpSp>
          <p:nvGrpSpPr>
            <p:cNvPr id="36" name="Group 36"/>
            <p:cNvGrpSpPr/>
            <p:nvPr/>
          </p:nvGrpSpPr>
          <p:grpSpPr>
            <a:xfrm>
              <a:off x="1453133" y="0"/>
              <a:ext cx="726566" cy="586630"/>
              <a:chOff x="0" y="0"/>
              <a:chExt cx="6350000" cy="5126990"/>
            </a:xfrm>
          </p:grpSpPr>
          <p:sp>
            <p:nvSpPr>
              <p:cNvPr id="37" name="Freeform 37"/>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38" name="Group 38"/>
            <p:cNvGrpSpPr/>
            <p:nvPr/>
          </p:nvGrpSpPr>
          <p:grpSpPr>
            <a:xfrm>
              <a:off x="726566" y="0"/>
              <a:ext cx="726566" cy="586630"/>
              <a:chOff x="0" y="0"/>
              <a:chExt cx="6350000" cy="5126990"/>
            </a:xfrm>
          </p:grpSpPr>
          <p:sp>
            <p:nvSpPr>
              <p:cNvPr id="39" name="Freeform 39"/>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40" name="Group 40"/>
            <p:cNvGrpSpPr/>
            <p:nvPr/>
          </p:nvGrpSpPr>
          <p:grpSpPr>
            <a:xfrm>
              <a:off x="0" y="0"/>
              <a:ext cx="726566" cy="586630"/>
              <a:chOff x="0" y="0"/>
              <a:chExt cx="6350000" cy="5126990"/>
            </a:xfrm>
          </p:grpSpPr>
          <p:sp>
            <p:nvSpPr>
              <p:cNvPr id="41" name="Freeform 41"/>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sp>
        <p:nvSpPr>
          <p:cNvPr id="42" name="AutoShape 42"/>
          <p:cNvSpPr/>
          <p:nvPr/>
        </p:nvSpPr>
        <p:spPr>
          <a:xfrm>
            <a:off x="2281251" y="2847422"/>
            <a:ext cx="5987556"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sp>
        <p:nvSpPr>
          <p:cNvPr id="43" name="AutoShape 43"/>
          <p:cNvSpPr/>
          <p:nvPr/>
        </p:nvSpPr>
        <p:spPr>
          <a:xfrm>
            <a:off x="10236309" y="8706950"/>
            <a:ext cx="5987556"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nvGrpSpPr>
          <p:cNvPr id="44" name="Group 44"/>
          <p:cNvGrpSpPr/>
          <p:nvPr/>
        </p:nvGrpSpPr>
        <p:grpSpPr>
          <a:xfrm>
            <a:off x="17130164" y="2015636"/>
            <a:ext cx="611801" cy="611801"/>
            <a:chOff x="0" y="0"/>
            <a:chExt cx="6350000" cy="6350000"/>
          </a:xfrm>
        </p:grpSpPr>
        <p:sp>
          <p:nvSpPr>
            <p:cNvPr id="45" name="Freeform 4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46" name="Group 46"/>
          <p:cNvGrpSpPr>
            <a:grpSpLocks noChangeAspect="1"/>
          </p:cNvGrpSpPr>
          <p:nvPr/>
        </p:nvGrpSpPr>
        <p:grpSpPr>
          <a:xfrm>
            <a:off x="16776638" y="2015636"/>
            <a:ext cx="611801" cy="611801"/>
            <a:chOff x="0" y="0"/>
            <a:chExt cx="1708150" cy="1708150"/>
          </a:xfrm>
        </p:grpSpPr>
        <p:sp>
          <p:nvSpPr>
            <p:cNvPr id="47" name="Freeform 4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pic>
        <p:nvPicPr>
          <p:cNvPr id="20" name="图片 19" descr="图表, 散点图&#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0731" y="4152896"/>
            <a:ext cx="7624868" cy="3220259"/>
          </a:xfrm>
          <a:prstGeom prst="rect">
            <a:avLst/>
          </a:prstGeom>
        </p:spPr>
      </p:pic>
      <p:sp>
        <p:nvSpPr>
          <p:cNvPr id="21" name="文本框 20"/>
          <p:cNvSpPr txBox="1"/>
          <p:nvPr/>
        </p:nvSpPr>
        <p:spPr>
          <a:xfrm>
            <a:off x="6787789" y="6951901"/>
            <a:ext cx="340870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2D parity check</a:t>
            </a:r>
            <a:endParaRPr kumimoji="0" lang="zh-CN" altLang="en-US" sz="36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23"/>
          <p:cNvSpPr txBox="1"/>
          <p:nvPr/>
        </p:nvSpPr>
        <p:spPr>
          <a:xfrm>
            <a:off x="2937757" y="3159393"/>
            <a:ext cx="1175194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rPr>
              <a:t>2D parity check can also be used to correct the error!	</a:t>
            </a:r>
            <a:endParaRPr kumimoji="0" lang="zh-CN" altLang="en-US" sz="40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30A6"/>
        </a:solidFill>
        <a:effectLst/>
      </p:bgPr>
    </p:bg>
    <p:spTree>
      <p:nvGrpSpPr>
        <p:cNvPr id="1" name=""/>
        <p:cNvGrpSpPr/>
        <p:nvPr/>
      </p:nvGrpSpPr>
      <p:grpSpPr>
        <a:xfrm>
          <a:off x="0" y="0"/>
          <a:ext cx="0" cy="0"/>
          <a:chOff x="0" y="0"/>
          <a:chExt cx="0" cy="0"/>
        </a:xfrm>
      </p:grpSpPr>
      <p:grpSp>
        <p:nvGrpSpPr>
          <p:cNvPr id="2" name="Group 2"/>
          <p:cNvGrpSpPr/>
          <p:nvPr/>
        </p:nvGrpSpPr>
        <p:grpSpPr>
          <a:xfrm>
            <a:off x="-920048" y="4391831"/>
            <a:ext cx="8630238" cy="8630238"/>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18" name="Group 4"/>
          <p:cNvGrpSpPr/>
          <p:nvPr/>
        </p:nvGrpSpPr>
        <p:grpSpPr>
          <a:xfrm>
            <a:off x="1042240" y="1943100"/>
            <a:ext cx="16632827" cy="7454834"/>
            <a:chOff x="0" y="0"/>
            <a:chExt cx="5939185" cy="2661943"/>
          </a:xfrm>
        </p:grpSpPr>
        <p:sp>
          <p:nvSpPr>
            <p:cNvPr id="19" name="Freeform 5"/>
            <p:cNvSpPr/>
            <p:nvPr/>
          </p:nvSpPr>
          <p:spPr>
            <a:xfrm>
              <a:off x="0" y="0"/>
              <a:ext cx="5939185" cy="2661943"/>
            </a:xfrm>
            <a:custGeom>
              <a:avLst/>
              <a:gdLst/>
              <a:ahLst/>
              <a:cxnLst/>
              <a:rect l="l" t="t" r="r" b="b"/>
              <a:pathLst>
                <a:path w="5939185" h="2661943">
                  <a:moveTo>
                    <a:pt x="0" y="0"/>
                  </a:moveTo>
                  <a:lnTo>
                    <a:pt x="5939185" y="0"/>
                  </a:lnTo>
                  <a:lnTo>
                    <a:pt x="5939185" y="2661943"/>
                  </a:lnTo>
                  <a:lnTo>
                    <a:pt x="0" y="2661943"/>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8" name="Group 8"/>
          <p:cNvGrpSpPr/>
          <p:nvPr/>
        </p:nvGrpSpPr>
        <p:grpSpPr>
          <a:xfrm>
            <a:off x="15122490" y="1028702"/>
            <a:ext cx="1923993" cy="611801"/>
            <a:chOff x="0" y="0"/>
            <a:chExt cx="2565325" cy="815735"/>
          </a:xfrm>
        </p:grpSpPr>
        <p:grpSp>
          <p:nvGrpSpPr>
            <p:cNvPr id="9" name="Group 9"/>
            <p:cNvGrpSpPr/>
            <p:nvPr/>
          </p:nvGrpSpPr>
          <p:grpSpPr>
            <a:xfrm>
              <a:off x="1838758" y="0"/>
              <a:ext cx="726566" cy="586630"/>
              <a:chOff x="0" y="0"/>
              <a:chExt cx="6350000" cy="5126990"/>
            </a:xfrm>
          </p:grpSpPr>
          <p:sp>
            <p:nvSpPr>
              <p:cNvPr id="10" name="Freeform 10"/>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11" name="Group 11"/>
            <p:cNvGrpSpPr/>
            <p:nvPr/>
          </p:nvGrpSpPr>
          <p:grpSpPr>
            <a:xfrm>
              <a:off x="0" y="0"/>
              <a:ext cx="1010323" cy="815735"/>
              <a:chOff x="0" y="0"/>
              <a:chExt cx="6350000" cy="5126990"/>
            </a:xfrm>
          </p:grpSpPr>
          <p:sp>
            <p:nvSpPr>
              <p:cNvPr id="12" name="Freeform 12"/>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solidFill>
                  <a:srgbClr val="000000"/>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13" name="Group 13"/>
            <p:cNvGrpSpPr/>
            <p:nvPr/>
          </p:nvGrpSpPr>
          <p:grpSpPr>
            <a:xfrm>
              <a:off x="1112192" y="0"/>
              <a:ext cx="726566" cy="586630"/>
              <a:chOff x="0" y="0"/>
              <a:chExt cx="6350000" cy="5126990"/>
            </a:xfrm>
          </p:grpSpPr>
          <p:sp>
            <p:nvSpPr>
              <p:cNvPr id="14" name="Freeform 14"/>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15" name="Group 15"/>
            <p:cNvGrpSpPr/>
            <p:nvPr/>
          </p:nvGrpSpPr>
          <p:grpSpPr>
            <a:xfrm>
              <a:off x="385625" y="0"/>
              <a:ext cx="726566" cy="586630"/>
              <a:chOff x="0" y="0"/>
              <a:chExt cx="6350000" cy="5126990"/>
            </a:xfrm>
          </p:grpSpPr>
          <p:sp>
            <p:nvSpPr>
              <p:cNvPr id="16" name="Freeform 16"/>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pic>
        <p:nvPicPr>
          <p:cNvPr id="17" name="Picture 1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4228022" y="-1467618"/>
            <a:ext cx="2818461" cy="2170215"/>
          </a:xfrm>
          <a:prstGeom prst="rect">
            <a:avLst/>
          </a:prstGeom>
        </p:spPr>
      </p:pic>
      <p:sp>
        <p:nvSpPr>
          <p:cNvPr id="27" name="TextBox 27"/>
          <p:cNvSpPr txBox="1"/>
          <p:nvPr/>
        </p:nvSpPr>
        <p:spPr>
          <a:xfrm>
            <a:off x="10301944" y="4464866"/>
            <a:ext cx="923396" cy="795089"/>
          </a:xfrm>
          <a:prstGeom prst="rect">
            <a:avLst/>
          </a:prstGeom>
        </p:spPr>
        <p:txBody>
          <a:bodyPr lIns="0" tIns="0" rIns="0" bIns="0" rtlCol="0" anchor="t">
            <a:spAutoFit/>
          </a:bodyPr>
          <a:lstStyle/>
          <a:p>
            <a:pPr marL="0" marR="0" lvl="0" indent="0" algn="just" defTabSz="914400" rtl="0" eaLnBrk="1" fontAlgn="auto" latinLnBrk="0" hangingPunct="1">
              <a:lnSpc>
                <a:spcPts val="6150"/>
              </a:lnSpc>
              <a:spcBef>
                <a:spcPts val="0"/>
              </a:spcBef>
              <a:spcAft>
                <a:spcPts val="0"/>
              </a:spcAft>
              <a:buClrTx/>
              <a:buSzTx/>
              <a:buFontTx/>
              <a:buNone/>
              <a:defRPr/>
            </a:pPr>
            <a:r>
              <a:rPr kumimoji="0" lang="en-US" sz="5000" b="0" i="0" u="none" strike="noStrike" kern="1200" cap="none" spc="75" normalizeH="0" baseline="0" noProof="0" dirty="0">
                <a:ln>
                  <a:noFill/>
                </a:ln>
                <a:solidFill>
                  <a:srgbClr val="FFFFFF"/>
                </a:solidFill>
                <a:effectLst/>
                <a:uLnTx/>
                <a:uFillTx/>
                <a:latin typeface="Harlow Solid Italic" panose="04030604020F02020D02" charset="0"/>
              </a:rPr>
              <a:t>02</a:t>
            </a:r>
          </a:p>
        </p:txBody>
      </p:sp>
      <p:grpSp>
        <p:nvGrpSpPr>
          <p:cNvPr id="28" name="Group 28"/>
          <p:cNvGrpSpPr/>
          <p:nvPr/>
        </p:nvGrpSpPr>
        <p:grpSpPr>
          <a:xfrm>
            <a:off x="8326615" y="2627437"/>
            <a:ext cx="1634774" cy="439973"/>
            <a:chOff x="0" y="0"/>
            <a:chExt cx="2179699" cy="586630"/>
          </a:xfrm>
        </p:grpSpPr>
        <p:grpSp>
          <p:nvGrpSpPr>
            <p:cNvPr id="29" name="Group 29"/>
            <p:cNvGrpSpPr/>
            <p:nvPr/>
          </p:nvGrpSpPr>
          <p:grpSpPr>
            <a:xfrm>
              <a:off x="1453133" y="0"/>
              <a:ext cx="726566" cy="586630"/>
              <a:chOff x="0" y="0"/>
              <a:chExt cx="6350000" cy="5126990"/>
            </a:xfrm>
          </p:grpSpPr>
          <p:sp>
            <p:nvSpPr>
              <p:cNvPr id="30" name="Freeform 30"/>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31" name="Group 31"/>
            <p:cNvGrpSpPr/>
            <p:nvPr/>
          </p:nvGrpSpPr>
          <p:grpSpPr>
            <a:xfrm>
              <a:off x="726566" y="0"/>
              <a:ext cx="726566" cy="586630"/>
              <a:chOff x="0" y="0"/>
              <a:chExt cx="6350000" cy="5126990"/>
            </a:xfrm>
          </p:grpSpPr>
          <p:sp>
            <p:nvSpPr>
              <p:cNvPr id="32" name="Freeform 32"/>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33" name="Group 33"/>
            <p:cNvGrpSpPr/>
            <p:nvPr/>
          </p:nvGrpSpPr>
          <p:grpSpPr>
            <a:xfrm>
              <a:off x="0" y="0"/>
              <a:ext cx="726566" cy="586630"/>
              <a:chOff x="0" y="0"/>
              <a:chExt cx="6350000" cy="5126990"/>
            </a:xfrm>
          </p:grpSpPr>
          <p:sp>
            <p:nvSpPr>
              <p:cNvPr id="34" name="Freeform 34"/>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grpSp>
        <p:nvGrpSpPr>
          <p:cNvPr id="35" name="Group 35"/>
          <p:cNvGrpSpPr/>
          <p:nvPr/>
        </p:nvGrpSpPr>
        <p:grpSpPr>
          <a:xfrm>
            <a:off x="8268808" y="8486965"/>
            <a:ext cx="1634774" cy="439973"/>
            <a:chOff x="0" y="0"/>
            <a:chExt cx="2179699" cy="586630"/>
          </a:xfrm>
        </p:grpSpPr>
        <p:grpSp>
          <p:nvGrpSpPr>
            <p:cNvPr id="36" name="Group 36"/>
            <p:cNvGrpSpPr/>
            <p:nvPr/>
          </p:nvGrpSpPr>
          <p:grpSpPr>
            <a:xfrm>
              <a:off x="1453133" y="0"/>
              <a:ext cx="726566" cy="586630"/>
              <a:chOff x="0" y="0"/>
              <a:chExt cx="6350000" cy="5126990"/>
            </a:xfrm>
          </p:grpSpPr>
          <p:sp>
            <p:nvSpPr>
              <p:cNvPr id="37" name="Freeform 37"/>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38" name="Group 38"/>
            <p:cNvGrpSpPr/>
            <p:nvPr/>
          </p:nvGrpSpPr>
          <p:grpSpPr>
            <a:xfrm>
              <a:off x="726566" y="0"/>
              <a:ext cx="726566" cy="586630"/>
              <a:chOff x="0" y="0"/>
              <a:chExt cx="6350000" cy="5126990"/>
            </a:xfrm>
          </p:grpSpPr>
          <p:sp>
            <p:nvSpPr>
              <p:cNvPr id="39" name="Freeform 39"/>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40" name="Group 40"/>
            <p:cNvGrpSpPr/>
            <p:nvPr/>
          </p:nvGrpSpPr>
          <p:grpSpPr>
            <a:xfrm>
              <a:off x="0" y="0"/>
              <a:ext cx="726566" cy="586630"/>
              <a:chOff x="0" y="0"/>
              <a:chExt cx="6350000" cy="5126990"/>
            </a:xfrm>
          </p:grpSpPr>
          <p:sp>
            <p:nvSpPr>
              <p:cNvPr id="41" name="Freeform 41"/>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sp>
        <p:nvSpPr>
          <p:cNvPr id="42" name="AutoShape 42"/>
          <p:cNvSpPr/>
          <p:nvPr/>
        </p:nvSpPr>
        <p:spPr>
          <a:xfrm>
            <a:off x="2281251" y="2847422"/>
            <a:ext cx="5987556"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sp>
        <p:nvSpPr>
          <p:cNvPr id="43" name="AutoShape 43"/>
          <p:cNvSpPr/>
          <p:nvPr/>
        </p:nvSpPr>
        <p:spPr>
          <a:xfrm>
            <a:off x="10236309" y="8706950"/>
            <a:ext cx="5987556"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nvGrpSpPr>
          <p:cNvPr id="44" name="Group 44"/>
          <p:cNvGrpSpPr/>
          <p:nvPr/>
        </p:nvGrpSpPr>
        <p:grpSpPr>
          <a:xfrm>
            <a:off x="17130164" y="2015636"/>
            <a:ext cx="611801" cy="611801"/>
            <a:chOff x="0" y="0"/>
            <a:chExt cx="6350000" cy="6350000"/>
          </a:xfrm>
        </p:grpSpPr>
        <p:sp>
          <p:nvSpPr>
            <p:cNvPr id="45" name="Freeform 4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46" name="Group 46"/>
          <p:cNvGrpSpPr>
            <a:grpSpLocks noChangeAspect="1"/>
          </p:cNvGrpSpPr>
          <p:nvPr/>
        </p:nvGrpSpPr>
        <p:grpSpPr>
          <a:xfrm>
            <a:off x="16776638" y="2015636"/>
            <a:ext cx="611801" cy="611801"/>
            <a:chOff x="0" y="0"/>
            <a:chExt cx="1708150" cy="1708150"/>
          </a:xfrm>
        </p:grpSpPr>
        <p:sp>
          <p:nvSpPr>
            <p:cNvPr id="47" name="Freeform 4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sp>
        <p:nvSpPr>
          <p:cNvPr id="6" name="内容占位符 2"/>
          <p:cNvSpPr txBox="1"/>
          <p:nvPr/>
        </p:nvSpPr>
        <p:spPr>
          <a:xfrm>
            <a:off x="2088922" y="3057044"/>
            <a:ext cx="15437077" cy="67056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33400" marR="0" lvl="0" indent="-533400" algn="l" defTabSz="914400" rtl="0" eaLnBrk="1" fontAlgn="auto" latinLnBrk="0" hangingPunct="1">
              <a:lnSpc>
                <a:spcPct val="150000"/>
              </a:lnSpc>
              <a:spcBef>
                <a:spcPct val="20000"/>
              </a:spcBef>
              <a:spcAft>
                <a:spcPts val="0"/>
              </a:spcAft>
              <a:buClrTx/>
              <a:buSzTx/>
              <a:buFont typeface="Wingdings" panose="05000000000000000000" charset="0"/>
              <a:buAutoNum type="arabicPeriod"/>
              <a:defRPr/>
            </a:pPr>
            <a:r>
              <a:rPr kumimoji="0" lang="en-US" altLang="zh-CN" sz="3200" b="1" i="0" u="none" strike="noStrike" kern="1200" cap="none" spc="0" normalizeH="0" baseline="0" noProof="0" dirty="0">
                <a:ln>
                  <a:noFill/>
                </a:ln>
                <a:solidFill>
                  <a:srgbClr val="4F81BD"/>
                </a:solidFill>
                <a:effectLst/>
                <a:uLnTx/>
                <a:uFillTx/>
                <a:latin typeface="Times New Roman" panose="02020603050405020304" pitchFamily="18" charset="0"/>
                <a:ea typeface="宋体" panose="02010600030101010101" pitchFamily="2" charset="-122"/>
              </a:rPr>
              <a:t>Error correction ability</a:t>
            </a:r>
          </a:p>
          <a:p>
            <a:pPr marL="400050" marR="0" lvl="1"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Single-dimensional parity check can </a:t>
            </a:r>
            <a:r>
              <a:rPr kumimoji="0" lang="en-US" altLang="zh-CN" sz="3200" b="1" i="0" u="sng"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only detect errors with an odd number of incorrect </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bits, for example, it cannot detect errors when two bits are incorrect.</a:t>
            </a:r>
          </a:p>
          <a:p>
            <a:pPr marL="533400" marR="0" lvl="0" indent="-533400" algn="l" defTabSz="914400" rtl="0" eaLnBrk="1" fontAlgn="auto" latinLnBrk="0" hangingPunct="1">
              <a:lnSpc>
                <a:spcPct val="150000"/>
              </a:lnSpc>
              <a:spcBef>
                <a:spcPct val="20000"/>
              </a:spcBef>
              <a:spcAft>
                <a:spcPts val="0"/>
              </a:spcAft>
              <a:buClrTx/>
              <a:buSzTx/>
              <a:buFont typeface="Wingdings" panose="05000000000000000000" charset="0"/>
              <a:buAutoNum type="arabicPeriod"/>
              <a:defRPr/>
            </a:pPr>
            <a:r>
              <a:rPr kumimoji="0" lang="en-US" altLang="zh-CN" sz="3200" b="1" i="0" u="none" strike="noStrike" kern="1200" cap="none" spc="0" normalizeH="0" baseline="0" noProof="0" dirty="0">
                <a:ln>
                  <a:noFill/>
                </a:ln>
                <a:solidFill>
                  <a:srgbClr val="4F81BD"/>
                </a:solidFill>
                <a:effectLst/>
                <a:uLnTx/>
                <a:uFillTx/>
                <a:latin typeface="Times New Roman" panose="02020603050405020304" pitchFamily="18" charset="0"/>
                <a:ea typeface="宋体" panose="02010600030101010101" pitchFamily="2" charset="-122"/>
              </a:rPr>
              <a:t>Simple algorithm and high calculation speed.</a:t>
            </a:r>
            <a:endParaRPr kumimoji="0" lang="en-US" altLang="zh-CN" sz="3200" b="0" i="0" u="none" strike="noStrike" kern="1200" cap="none" spc="0" normalizeH="0" baseline="0" noProof="0" dirty="0">
              <a:ln>
                <a:noFill/>
              </a:ln>
              <a:solidFill>
                <a:srgbClr val="4F81BD"/>
              </a:solidFill>
              <a:effectLst/>
              <a:uLnTx/>
              <a:uFillTx/>
              <a:latin typeface="Times New Roman" panose="02020603050405020304" pitchFamily="18" charset="0"/>
              <a:ea typeface="宋体" panose="02010600030101010101" pitchFamily="2" charset="-122"/>
            </a:endParaRPr>
          </a:p>
          <a:p>
            <a:pPr marL="533400" marR="0" lvl="0" indent="-533400" algn="l" defTabSz="914400" rtl="0" eaLnBrk="1" fontAlgn="auto" latinLnBrk="0" hangingPunct="1">
              <a:lnSpc>
                <a:spcPct val="150000"/>
              </a:lnSpc>
              <a:spcBef>
                <a:spcPct val="20000"/>
              </a:spcBef>
              <a:spcAft>
                <a:spcPts val="0"/>
              </a:spcAft>
              <a:buClrTx/>
              <a:buSzTx/>
              <a:buFont typeface="Wingdings" panose="05000000000000000000" charset="0"/>
              <a:buAutoNum type="arabicPeriod"/>
              <a:defRPr/>
            </a:pPr>
            <a:r>
              <a:rPr kumimoji="0" lang="en-US" altLang="zh-CN" sz="3200" b="1" i="0" u="none" strike="noStrike" kern="1200" cap="none" spc="0" normalizeH="0" baseline="0" noProof="0" dirty="0">
                <a:ln>
                  <a:noFill/>
                </a:ln>
                <a:solidFill>
                  <a:srgbClr val="4F81BD"/>
                </a:solidFill>
                <a:effectLst/>
                <a:uLnTx/>
                <a:uFillTx/>
                <a:latin typeface="Times New Roman" panose="02020603050405020304" pitchFamily="18" charset="0"/>
                <a:ea typeface="宋体" panose="02010600030101010101" pitchFamily="2" charset="-122"/>
              </a:rPr>
              <a:t>Efficiency</a:t>
            </a:r>
          </a:p>
          <a:p>
            <a:pPr marL="400050" marR="0" lvl="1"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The efficiency of multi-dimension parity check is </a:t>
            </a:r>
            <a:r>
              <a:rPr kumimoji="0" lang="en-US" altLang="zh-CN" sz="3200" b="1" i="0" u="sng"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decided by the length and dimension </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of original data. </a:t>
            </a:r>
          </a:p>
          <a:p>
            <a:pPr marL="533400" marR="0" lvl="0" indent="-533400" algn="l" defTabSz="914400" rtl="0" eaLnBrk="1" fontAlgn="auto" latinLnBrk="0" hangingPunct="1">
              <a:lnSpc>
                <a:spcPct val="150000"/>
              </a:lnSpc>
              <a:spcBef>
                <a:spcPct val="20000"/>
              </a:spcBef>
              <a:spcAft>
                <a:spcPts val="0"/>
              </a:spcAft>
              <a:buClrTx/>
              <a:buSzTx/>
              <a:buFont typeface="Wingdings" panose="05000000000000000000" charset="0"/>
              <a:buAutoNum type="arabicPeriod"/>
              <a:defRPr/>
            </a:pPr>
            <a:endPar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endParaRPr>
          </a:p>
        </p:txBody>
      </p:sp>
      <p:sp>
        <p:nvSpPr>
          <p:cNvPr id="20" name="TextBox 7"/>
          <p:cNvSpPr txBox="1"/>
          <p:nvPr/>
        </p:nvSpPr>
        <p:spPr>
          <a:xfrm>
            <a:off x="742912" y="284518"/>
            <a:ext cx="11117420" cy="1055610"/>
          </a:xfrm>
          <a:prstGeom prst="rect">
            <a:avLst/>
          </a:prstGeom>
        </p:spPr>
        <p:txBody>
          <a:bodyPr wrap="square" lIns="0" tIns="0" rIns="0" bIns="0" rtlCol="0" anchor="t">
            <a:spAutoFit/>
          </a:bodyPr>
          <a:lstStyle/>
          <a:p>
            <a:pPr marL="457200" marR="0" lvl="1" indent="0" algn="just" defTabSz="914400" rtl="0" eaLnBrk="1" fontAlgn="auto" latinLnBrk="0" hangingPunct="1">
              <a:lnSpc>
                <a:spcPts val="9100"/>
              </a:lnSpc>
              <a:spcBef>
                <a:spcPct val="0"/>
              </a:spcBef>
              <a:spcAft>
                <a:spcPts val="0"/>
              </a:spcAft>
              <a:buClrTx/>
              <a:buSzTx/>
              <a:buFontTx/>
              <a:buNone/>
              <a:defRPr/>
            </a:pPr>
            <a:r>
              <a:rPr kumimoji="0" lang="en-US" altLang="zh-CN" sz="5400" b="1" i="0" u="none" strike="noStrike" kern="1200" cap="none" spc="98" normalizeH="0" baseline="0" noProof="0" dirty="0">
                <a:ln>
                  <a:noFill/>
                </a:ln>
                <a:solidFill>
                  <a:srgbClr val="E93F39"/>
                </a:solidFill>
                <a:effectLst/>
                <a:uLnTx/>
                <a:uFillTx/>
                <a:latin typeface="Times New Roman" panose="02020603050405020304" pitchFamily="18" charset="0"/>
                <a:ea typeface="Script MT Bold" panose="03040602040607080904" charset="0"/>
                <a:cs typeface="Times New Roman" panose="02020603050405020304" pitchFamily="18" charset="0"/>
              </a:rPr>
              <a:t>Parity Check Features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 calcmode="lin" valueType="num">
                                      <p:cBhvr additive="base">
                                        <p:cTn id="1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77009" y="1421237"/>
            <a:ext cx="7857580" cy="7886774"/>
          </a:xfrm>
          <a:prstGeom prst="rect">
            <a:avLst/>
          </a:prstGeom>
        </p:spPr>
        <p:txBody>
          <a:bodyPr lIns="0" tIns="0" rIns="0" bIns="0" rtlCol="0" anchor="t">
            <a:spAutoFit/>
          </a:bodyPr>
          <a:lstStyle/>
          <a:p>
            <a:pPr marL="0" marR="0" lvl="0" indent="0" algn="just" defTabSz="914400" rtl="0" eaLnBrk="1" fontAlgn="auto" latinLnBrk="0" hangingPunct="1">
              <a:lnSpc>
                <a:spcPts val="61500"/>
              </a:lnSpc>
              <a:spcBef>
                <a:spcPts val="0"/>
              </a:spcBef>
              <a:spcAft>
                <a:spcPts val="0"/>
              </a:spcAft>
              <a:buClrTx/>
              <a:buSzTx/>
              <a:buFontTx/>
              <a:buNone/>
              <a:defRPr/>
            </a:pPr>
            <a:r>
              <a:rPr kumimoji="0" lang="en-US" sz="50000" b="0" i="0" u="none" strike="noStrike" kern="1200" cap="none" spc="750" normalizeH="0" baseline="0" noProof="0" dirty="0">
                <a:ln>
                  <a:noFill/>
                </a:ln>
                <a:solidFill>
                  <a:srgbClr val="E93F39">
                    <a:alpha val="50000"/>
                  </a:srgbClr>
                </a:solidFill>
                <a:effectLst/>
                <a:uLnTx/>
                <a:uFillTx/>
                <a:latin typeface="Harlow Solid Italic" panose="04030604020F02020D02" charset="0"/>
              </a:rPr>
              <a:t>03</a:t>
            </a:r>
          </a:p>
        </p:txBody>
      </p:sp>
      <p:grpSp>
        <p:nvGrpSpPr>
          <p:cNvPr id="3" name="Group 3"/>
          <p:cNvGrpSpPr/>
          <p:nvPr/>
        </p:nvGrpSpPr>
        <p:grpSpPr>
          <a:xfrm>
            <a:off x="1382225" y="942786"/>
            <a:ext cx="611801" cy="611801"/>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5" name="Group 5"/>
          <p:cNvGrpSpPr>
            <a:grpSpLocks noChangeAspect="1"/>
          </p:cNvGrpSpPr>
          <p:nvPr/>
        </p:nvGrpSpPr>
        <p:grpSpPr>
          <a:xfrm>
            <a:off x="1028700" y="942786"/>
            <a:ext cx="611801" cy="611801"/>
            <a:chOff x="0" y="0"/>
            <a:chExt cx="1708150" cy="1708150"/>
          </a:xfrm>
        </p:grpSpPr>
        <p:sp>
          <p:nvSpPr>
            <p:cNvPr id="6" name="Freeform 6"/>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7" name="AutoShape 7"/>
          <p:cNvSpPr/>
          <p:nvPr/>
        </p:nvSpPr>
        <p:spPr>
          <a:xfrm>
            <a:off x="2191827" y="1224874"/>
            <a:ext cx="12930662"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nvGrpSpPr>
          <p:cNvPr id="8" name="Group 8"/>
          <p:cNvGrpSpPr/>
          <p:nvPr/>
        </p:nvGrpSpPr>
        <p:grpSpPr>
          <a:xfrm>
            <a:off x="15122489" y="1028700"/>
            <a:ext cx="1923993" cy="611801"/>
            <a:chOff x="0" y="0"/>
            <a:chExt cx="2565325" cy="815735"/>
          </a:xfrm>
        </p:grpSpPr>
        <p:grpSp>
          <p:nvGrpSpPr>
            <p:cNvPr id="9" name="Group 9"/>
            <p:cNvGrpSpPr/>
            <p:nvPr/>
          </p:nvGrpSpPr>
          <p:grpSpPr>
            <a:xfrm>
              <a:off x="1838758" y="0"/>
              <a:ext cx="726566" cy="586630"/>
              <a:chOff x="0" y="0"/>
              <a:chExt cx="6350000" cy="5126990"/>
            </a:xfrm>
          </p:grpSpPr>
          <p:sp>
            <p:nvSpPr>
              <p:cNvPr id="10" name="Freeform 10"/>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11" name="Group 11"/>
            <p:cNvGrpSpPr/>
            <p:nvPr/>
          </p:nvGrpSpPr>
          <p:grpSpPr>
            <a:xfrm>
              <a:off x="0" y="0"/>
              <a:ext cx="1010323" cy="815735"/>
              <a:chOff x="0" y="0"/>
              <a:chExt cx="6350000" cy="5126990"/>
            </a:xfrm>
          </p:grpSpPr>
          <p:sp>
            <p:nvSpPr>
              <p:cNvPr id="12" name="Freeform 12"/>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solidFill>
                  <a:srgbClr val="000000"/>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13" name="Group 13"/>
            <p:cNvGrpSpPr/>
            <p:nvPr/>
          </p:nvGrpSpPr>
          <p:grpSpPr>
            <a:xfrm>
              <a:off x="1112192" y="0"/>
              <a:ext cx="726566" cy="586630"/>
              <a:chOff x="0" y="0"/>
              <a:chExt cx="6350000" cy="5126990"/>
            </a:xfrm>
          </p:grpSpPr>
          <p:sp>
            <p:nvSpPr>
              <p:cNvPr id="14" name="Freeform 14"/>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15" name="Group 15"/>
            <p:cNvGrpSpPr/>
            <p:nvPr/>
          </p:nvGrpSpPr>
          <p:grpSpPr>
            <a:xfrm>
              <a:off x="385625" y="0"/>
              <a:ext cx="726566" cy="586630"/>
              <a:chOff x="0" y="0"/>
              <a:chExt cx="6350000" cy="5126990"/>
            </a:xfrm>
          </p:grpSpPr>
          <p:sp>
            <p:nvSpPr>
              <p:cNvPr id="16" name="Freeform 16"/>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pic>
        <p:nvPicPr>
          <p:cNvPr id="17" name="Picture 1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127160" y="-701543"/>
            <a:ext cx="2818461" cy="2170215"/>
          </a:xfrm>
          <a:prstGeom prst="rect">
            <a:avLst/>
          </a:prstGeom>
        </p:spPr>
      </p:pic>
      <p:grpSp>
        <p:nvGrpSpPr>
          <p:cNvPr id="18" name="Group 18"/>
          <p:cNvGrpSpPr/>
          <p:nvPr/>
        </p:nvGrpSpPr>
        <p:grpSpPr>
          <a:xfrm>
            <a:off x="0" y="9407851"/>
            <a:ext cx="9144000" cy="1114158"/>
            <a:chOff x="0" y="0"/>
            <a:chExt cx="3093156" cy="376888"/>
          </a:xfrm>
        </p:grpSpPr>
        <p:sp>
          <p:nvSpPr>
            <p:cNvPr id="19" name="Freeform 19"/>
            <p:cNvSpPr/>
            <p:nvPr/>
          </p:nvSpPr>
          <p:spPr>
            <a:xfrm>
              <a:off x="0" y="0"/>
              <a:ext cx="3093156" cy="376888"/>
            </a:xfrm>
            <a:custGeom>
              <a:avLst/>
              <a:gdLst/>
              <a:ahLst/>
              <a:cxnLst/>
              <a:rect l="l" t="t" r="r" b="b"/>
              <a:pathLst>
                <a:path w="3093156" h="376888">
                  <a:moveTo>
                    <a:pt x="0" y="0"/>
                  </a:moveTo>
                  <a:lnTo>
                    <a:pt x="3093156" y="0"/>
                  </a:lnTo>
                  <a:lnTo>
                    <a:pt x="3093156" y="376888"/>
                  </a:lnTo>
                  <a:lnTo>
                    <a:pt x="0" y="376888"/>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21" name="TextBox 21"/>
          <p:cNvSpPr txBox="1"/>
          <p:nvPr/>
        </p:nvSpPr>
        <p:spPr>
          <a:xfrm>
            <a:off x="4150519" y="4255269"/>
            <a:ext cx="9946481" cy="884858"/>
          </a:xfrm>
          <a:prstGeom prst="rect">
            <a:avLst/>
          </a:prstGeom>
        </p:spPr>
        <p:txBody>
          <a:bodyPr wrap="square" lIns="0" tIns="0" rIns="0" bIns="0" rtlCol="0" anchor="t">
            <a:spAutoFit/>
          </a:bodyPr>
          <a:lstStyle/>
          <a:p>
            <a:pPr marL="0" marR="0" lvl="0" indent="0" algn="ctr" defTabSz="914400" rtl="0" eaLnBrk="1" fontAlgn="auto" latinLnBrk="0" hangingPunct="1">
              <a:lnSpc>
                <a:spcPts val="6930"/>
              </a:lnSpc>
              <a:spcBef>
                <a:spcPts val="0"/>
              </a:spcBef>
              <a:spcAft>
                <a:spcPts val="0"/>
              </a:spcAft>
              <a:buClrTx/>
              <a:buSzTx/>
              <a:buFontTx/>
              <a:buNone/>
              <a:defRPr/>
            </a:pPr>
            <a:r>
              <a:rPr kumimoji="0" lang="en-US" altLang="zh-CN" sz="6600" b="1" i="0" u="none" strike="noStrike" kern="1200" cap="none" spc="84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Hamming Code</a:t>
            </a:r>
          </a:p>
        </p:txBody>
      </p:sp>
      <p:grpSp>
        <p:nvGrpSpPr>
          <p:cNvPr id="22" name="Group 22"/>
          <p:cNvGrpSpPr/>
          <p:nvPr/>
        </p:nvGrpSpPr>
        <p:grpSpPr>
          <a:xfrm>
            <a:off x="9105799" y="9407851"/>
            <a:ext cx="9182201" cy="1114158"/>
            <a:chOff x="0" y="0"/>
            <a:chExt cx="3106078" cy="376888"/>
          </a:xfrm>
        </p:grpSpPr>
        <p:sp>
          <p:nvSpPr>
            <p:cNvPr id="23" name="Freeform 23"/>
            <p:cNvSpPr/>
            <p:nvPr/>
          </p:nvSpPr>
          <p:spPr>
            <a:xfrm>
              <a:off x="0" y="0"/>
              <a:ext cx="3106078" cy="376888"/>
            </a:xfrm>
            <a:custGeom>
              <a:avLst/>
              <a:gdLst/>
              <a:ahLst/>
              <a:cxnLst/>
              <a:rect l="l" t="t" r="r" b="b"/>
              <a:pathLst>
                <a:path w="3106078" h="376888">
                  <a:moveTo>
                    <a:pt x="0" y="0"/>
                  </a:moveTo>
                  <a:lnTo>
                    <a:pt x="3106078" y="0"/>
                  </a:lnTo>
                  <a:lnTo>
                    <a:pt x="3106078" y="376888"/>
                  </a:lnTo>
                  <a:lnTo>
                    <a:pt x="0" y="376888"/>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24" name="Group 24"/>
          <p:cNvGrpSpPr/>
          <p:nvPr/>
        </p:nvGrpSpPr>
        <p:grpSpPr>
          <a:xfrm>
            <a:off x="15122489" y="5364587"/>
            <a:ext cx="5378509" cy="5378509"/>
            <a:chOff x="0" y="0"/>
            <a:chExt cx="6350000" cy="6350000"/>
          </a:xfrm>
        </p:grpSpPr>
        <p:sp>
          <p:nvSpPr>
            <p:cNvPr id="25" name="Freeform 2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5122489" y="5364587"/>
            <a:ext cx="2818461" cy="2170215"/>
          </a:xfrm>
          <a:prstGeom prst="rect">
            <a:avLst/>
          </a:prstGeom>
        </p:spPr>
      </p:pic>
      <p:sp>
        <p:nvSpPr>
          <p:cNvPr id="28" name="文本框 27"/>
          <p:cNvSpPr txBox="1"/>
          <p:nvPr/>
        </p:nvSpPr>
        <p:spPr>
          <a:xfrm>
            <a:off x="380786" y="8648442"/>
            <a:ext cx="11303000" cy="70675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rPr>
              <a:t>Speaker: </a:t>
            </a:r>
            <a:r>
              <a:rPr lang="zh-CN" altLang="en-US" sz="4000" b="1" noProof="0" dirty="0">
                <a:ln>
                  <a:noFill/>
                </a:ln>
                <a:solidFill>
                  <a:srgbClr val="7030A0"/>
                </a:solidFill>
                <a:effectLst/>
                <a:uLnTx/>
                <a:uFillTx/>
                <a:latin typeface="楷体" panose="02010609060101010101" pitchFamily="49" charset="-122"/>
                <a:ea typeface="楷体" panose="02010609060101010101" pitchFamily="49" charset="-122"/>
                <a:sym typeface="+mn-ea"/>
              </a:rPr>
              <a:t>王文俊</a:t>
            </a:r>
            <a:r>
              <a:rPr kumimoji="0" lang="zh-CN" altLang="en-US" sz="40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rPr>
              <a:t>、林晓金</a:t>
            </a:r>
            <a:endParaRPr kumimoji="0" lang="zh-CN" altLang="en-US" sz="4000" b="0" i="0" u="none" strike="noStrike" kern="1200" cap="none" spc="0" normalizeH="0" baseline="0" noProof="0" dirty="0">
              <a:ln>
                <a:noFill/>
              </a:ln>
              <a:solidFill>
                <a:srgbClr val="7030A0"/>
              </a:solidFill>
              <a:effectLst/>
              <a:uLnTx/>
              <a:uFillTx/>
              <a:latin typeface="Candara" panose="020E0502030303020204"/>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641514" y="5143500"/>
            <a:ext cx="8630238" cy="8630238"/>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sp>
        <p:nvSpPr>
          <p:cNvPr id="5" name="Freeform 5"/>
          <p:cNvSpPr/>
          <p:nvPr/>
        </p:nvSpPr>
        <p:spPr>
          <a:xfrm>
            <a:off x="1057729" y="1590170"/>
            <a:ext cx="16632827" cy="7454833"/>
          </a:xfrm>
          <a:custGeom>
            <a:avLst/>
            <a:gdLst/>
            <a:ahLst/>
            <a:cxnLst/>
            <a:rect l="l" t="t" r="r" b="b"/>
            <a:pathLst>
              <a:path w="5939185" h="2661943">
                <a:moveTo>
                  <a:pt x="0" y="0"/>
                </a:moveTo>
                <a:lnTo>
                  <a:pt x="5939185" y="0"/>
                </a:lnTo>
                <a:lnTo>
                  <a:pt x="5939185" y="2661943"/>
                </a:lnTo>
                <a:lnTo>
                  <a:pt x="0" y="2661943"/>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mn-cs"/>
            </a:endParaRPr>
          </a:p>
        </p:txBody>
      </p:sp>
      <p:sp>
        <p:nvSpPr>
          <p:cNvPr id="7" name="TextBox 7"/>
          <p:cNvSpPr txBox="1"/>
          <p:nvPr/>
        </p:nvSpPr>
        <p:spPr>
          <a:xfrm>
            <a:off x="1199842" y="233574"/>
            <a:ext cx="5877213" cy="1166495"/>
          </a:xfrm>
          <a:prstGeom prst="rect">
            <a:avLst/>
          </a:prstGeom>
        </p:spPr>
        <p:txBody>
          <a:bodyPr lIns="0" tIns="0" rIns="0" bIns="0" rtlCol="0" anchor="t">
            <a:spAutoFit/>
          </a:bodyPr>
          <a:lstStyle/>
          <a:p>
            <a:pPr marL="0" marR="0" lvl="0" indent="0" algn="just" defTabSz="914400" rtl="0" eaLnBrk="1" fontAlgn="auto" latinLnBrk="0" hangingPunct="1">
              <a:lnSpc>
                <a:spcPts val="9100"/>
              </a:lnSpc>
              <a:spcBef>
                <a:spcPct val="0"/>
              </a:spcBef>
              <a:spcAft>
                <a:spcPts val="0"/>
              </a:spcAft>
              <a:buClrTx/>
              <a:buSzTx/>
              <a:buFontTx/>
              <a:buNone/>
              <a:defRPr/>
            </a:pPr>
            <a:r>
              <a:rPr kumimoji="0" lang="en-US" sz="5400" b="0" i="0" u="none" strike="noStrike" kern="1200" cap="none" spc="97" normalizeH="0" baseline="0" noProof="0" dirty="0">
                <a:ln>
                  <a:noFill/>
                </a:ln>
                <a:solidFill>
                  <a:srgbClr val="E93F39"/>
                </a:solidFill>
                <a:effectLst/>
                <a:uLnTx/>
                <a:uFillTx/>
                <a:latin typeface="Candara" panose="020E0502030303020204" charset="0"/>
                <a:ea typeface="Script MT Bold" panose="03040602040607080904" charset="0"/>
                <a:cs typeface="+mn-cs"/>
              </a:rPr>
              <a:t>Two concepts</a:t>
            </a:r>
          </a:p>
        </p:txBody>
      </p:sp>
      <p:pic>
        <p:nvPicPr>
          <p:cNvPr id="17" name="Picture 1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4228022" y="-1467618"/>
            <a:ext cx="2818461" cy="2170215"/>
          </a:xfrm>
          <a:prstGeom prst="rect">
            <a:avLst/>
          </a:prstGeom>
        </p:spPr>
      </p:pic>
      <p:grpSp>
        <p:nvGrpSpPr>
          <p:cNvPr id="20" name="Group 20"/>
          <p:cNvGrpSpPr/>
          <p:nvPr/>
        </p:nvGrpSpPr>
        <p:grpSpPr>
          <a:xfrm>
            <a:off x="371029" y="8800949"/>
            <a:ext cx="1315341" cy="1315341"/>
            <a:chOff x="0" y="0"/>
            <a:chExt cx="6350000" cy="6350000"/>
          </a:xfrm>
        </p:grpSpPr>
        <p:sp>
          <p:nvSpPr>
            <p:cNvPr id="21" name="Freeform 2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22" name="Group 22"/>
          <p:cNvGrpSpPr>
            <a:grpSpLocks noChangeAspect="1"/>
          </p:cNvGrpSpPr>
          <p:nvPr/>
        </p:nvGrpSpPr>
        <p:grpSpPr>
          <a:xfrm>
            <a:off x="258590" y="9062245"/>
            <a:ext cx="1022380" cy="1022380"/>
            <a:chOff x="0" y="0"/>
            <a:chExt cx="1708150" cy="1708150"/>
          </a:xfrm>
        </p:grpSpPr>
        <p:sp>
          <p:nvSpPr>
            <p:cNvPr id="23" name="Freeform 23"/>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pic>
        <p:nvPicPr>
          <p:cNvPr id="50" name="Picture 5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2013110" y="8373512"/>
            <a:ext cx="2818461" cy="2170215"/>
          </a:xfrm>
          <a:prstGeom prst="rect">
            <a:avLst/>
          </a:prstGeom>
        </p:spPr>
      </p:pic>
      <p:sp>
        <p:nvSpPr>
          <p:cNvPr id="51" name="文本框 50"/>
          <p:cNvSpPr txBox="1"/>
          <p:nvPr/>
        </p:nvSpPr>
        <p:spPr>
          <a:xfrm>
            <a:off x="1445260" y="1616710"/>
            <a:ext cx="15575915" cy="7047865"/>
          </a:xfrm>
          <a:prstGeom prst="rect">
            <a:avLst/>
          </a:prstGeom>
          <a:noFill/>
        </p:spPr>
        <p:txBody>
          <a:bodyPr wrap="square" rtlCol="0">
            <a:noAutofit/>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defRPr/>
            </a:pPr>
            <a:r>
              <a:rPr kumimoji="0" lang="en-US" altLang="zh-CN" sz="60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宋体" panose="02010600030101010101" pitchFamily="2" charset="-122"/>
              </a:rPr>
              <a:t>CodeWord</a:t>
            </a:r>
            <a:endParaRPr kumimoji="0" lang="en-US" altLang="zh-CN" sz="40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宋体" panose="02010600030101010101" pitchFamily="2" charset="-122"/>
            </a:endParaRP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kumimoji="0" lang="en-US" altLang="zh-CN" sz="40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宋体" panose="02010600030101010101" pitchFamily="2" charset="-122"/>
              </a:rPr>
              <a:t>A frame consists of m data bits(i.e., message)  and r check bits.</a:t>
            </a: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kumimoji="0" lang="en-US" altLang="zh-CN" sz="40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宋体" panose="02010600030101010101" pitchFamily="2" charset="-122"/>
              </a:rPr>
              <a:t>The total length is n (i.e., n = m + r)</a:t>
            </a: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defRPr/>
            </a:pPr>
            <a:endParaRPr kumimoji="0" lang="en-US" altLang="zh-CN" sz="40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宋体" panose="02010600030101010101" pitchFamily="2" charset="-122"/>
              <a:sym typeface="+mn-ea"/>
            </a:endParaRP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endParaRPr kumimoji="0" lang="en-US" sz="4000" b="0" i="0" u="none" strike="noStrike" kern="1200" cap="none" spc="97" normalizeH="0" baseline="0" noProof="0" dirty="0">
              <a:ln>
                <a:noFill/>
              </a:ln>
              <a:solidFill>
                <a:srgbClr val="E93F39"/>
              </a:solidFill>
              <a:effectLst/>
              <a:uLnTx/>
              <a:uFillTx/>
              <a:latin typeface="Candara" panose="020E0502030303020204" charset="0"/>
              <a:ea typeface="Script MT Bold" panose="03040602040607080904" charset="0"/>
              <a:sym typeface="+mn-ea"/>
            </a:endParaRP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endParaRPr kumimoji="0" lang="zh-CN" altLang="en-US" sz="40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宋体" panose="02010600030101010101" pitchFamily="2" charset="-122"/>
            </a:endParaRP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endParaRPr kumimoji="0" lang="zh-CN" altLang="en-US" sz="40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641514" y="5143500"/>
            <a:ext cx="8630238" cy="8630238"/>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sp>
        <p:nvSpPr>
          <p:cNvPr id="5" name="Freeform 5"/>
          <p:cNvSpPr/>
          <p:nvPr/>
        </p:nvSpPr>
        <p:spPr>
          <a:xfrm>
            <a:off x="1057729" y="1590170"/>
            <a:ext cx="16632827" cy="7454833"/>
          </a:xfrm>
          <a:custGeom>
            <a:avLst/>
            <a:gdLst/>
            <a:ahLst/>
            <a:cxnLst/>
            <a:rect l="l" t="t" r="r" b="b"/>
            <a:pathLst>
              <a:path w="5939185" h="2661943">
                <a:moveTo>
                  <a:pt x="0" y="0"/>
                </a:moveTo>
                <a:lnTo>
                  <a:pt x="5939185" y="0"/>
                </a:lnTo>
                <a:lnTo>
                  <a:pt x="5939185" y="2661943"/>
                </a:lnTo>
                <a:lnTo>
                  <a:pt x="0" y="2661943"/>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mn-cs"/>
            </a:endParaRPr>
          </a:p>
        </p:txBody>
      </p:sp>
      <p:sp>
        <p:nvSpPr>
          <p:cNvPr id="7" name="TextBox 7"/>
          <p:cNvSpPr txBox="1"/>
          <p:nvPr/>
        </p:nvSpPr>
        <p:spPr>
          <a:xfrm>
            <a:off x="1199842" y="233574"/>
            <a:ext cx="5877213" cy="1166495"/>
          </a:xfrm>
          <a:prstGeom prst="rect">
            <a:avLst/>
          </a:prstGeom>
        </p:spPr>
        <p:txBody>
          <a:bodyPr lIns="0" tIns="0" rIns="0" bIns="0" rtlCol="0" anchor="t">
            <a:spAutoFit/>
          </a:bodyPr>
          <a:lstStyle/>
          <a:p>
            <a:pPr marL="0" marR="0" lvl="0" indent="0" algn="just" defTabSz="914400" rtl="0" eaLnBrk="1" fontAlgn="auto" latinLnBrk="0" hangingPunct="1">
              <a:lnSpc>
                <a:spcPts val="9100"/>
              </a:lnSpc>
              <a:spcBef>
                <a:spcPct val="0"/>
              </a:spcBef>
              <a:spcAft>
                <a:spcPts val="0"/>
              </a:spcAft>
              <a:buClrTx/>
              <a:buSzTx/>
              <a:buFontTx/>
              <a:buNone/>
              <a:defRPr/>
            </a:pPr>
            <a:r>
              <a:rPr kumimoji="0" lang="en-US" sz="5400" b="0" i="0" u="none" strike="noStrike" kern="1200" cap="none" spc="97" normalizeH="0" baseline="0" noProof="0" dirty="0">
                <a:ln>
                  <a:noFill/>
                </a:ln>
                <a:solidFill>
                  <a:srgbClr val="E93F39"/>
                </a:solidFill>
                <a:effectLst/>
                <a:uLnTx/>
                <a:uFillTx/>
                <a:latin typeface="Candara" panose="020E0502030303020204" charset="0"/>
                <a:ea typeface="Script MT Bold" panose="03040602040607080904" charset="0"/>
                <a:cs typeface="+mn-cs"/>
              </a:rPr>
              <a:t>Two concepts</a:t>
            </a:r>
          </a:p>
        </p:txBody>
      </p:sp>
      <p:pic>
        <p:nvPicPr>
          <p:cNvPr id="17" name="Picture 17"/>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14228022" y="-1467618"/>
            <a:ext cx="2818461" cy="2170215"/>
          </a:xfrm>
          <a:prstGeom prst="rect">
            <a:avLst/>
          </a:prstGeom>
        </p:spPr>
      </p:pic>
      <p:grpSp>
        <p:nvGrpSpPr>
          <p:cNvPr id="20" name="Group 20"/>
          <p:cNvGrpSpPr/>
          <p:nvPr/>
        </p:nvGrpSpPr>
        <p:grpSpPr>
          <a:xfrm>
            <a:off x="371029" y="8800949"/>
            <a:ext cx="1315341" cy="1315341"/>
            <a:chOff x="0" y="0"/>
            <a:chExt cx="6350000" cy="6350000"/>
          </a:xfrm>
        </p:grpSpPr>
        <p:sp>
          <p:nvSpPr>
            <p:cNvPr id="21" name="Freeform 2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22" name="Group 22"/>
          <p:cNvGrpSpPr>
            <a:grpSpLocks noChangeAspect="1"/>
          </p:cNvGrpSpPr>
          <p:nvPr/>
        </p:nvGrpSpPr>
        <p:grpSpPr>
          <a:xfrm>
            <a:off x="258590" y="9062245"/>
            <a:ext cx="1022380" cy="1022380"/>
            <a:chOff x="0" y="0"/>
            <a:chExt cx="1708150" cy="1708150"/>
          </a:xfrm>
        </p:grpSpPr>
        <p:sp>
          <p:nvSpPr>
            <p:cNvPr id="23" name="Freeform 23"/>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pic>
        <p:nvPicPr>
          <p:cNvPr id="50" name="Picture 50"/>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a:off x="12013110" y="8373512"/>
            <a:ext cx="2818461" cy="2170215"/>
          </a:xfrm>
          <a:prstGeom prst="rect">
            <a:avLst/>
          </a:prstGeom>
        </p:spPr>
      </p:pic>
      <p:sp>
        <p:nvSpPr>
          <p:cNvPr id="51" name="文本框 50"/>
          <p:cNvSpPr txBox="1"/>
          <p:nvPr/>
        </p:nvSpPr>
        <p:spPr>
          <a:xfrm>
            <a:off x="1445260" y="1616710"/>
            <a:ext cx="15575915" cy="7047865"/>
          </a:xfrm>
          <a:prstGeom prst="rect">
            <a:avLst/>
          </a:prstGeom>
          <a:noFill/>
        </p:spPr>
        <p:txBody>
          <a:bodyPr wrap="square" rtlCol="0">
            <a:noAutofit/>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defRPr/>
            </a:pPr>
            <a:r>
              <a:rPr kumimoji="0" lang="en-US" altLang="zh-CN" sz="60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宋体" panose="02010600030101010101" pitchFamily="2" charset="-122"/>
                <a:sym typeface="+mn-ea"/>
              </a:rPr>
              <a:t>Hamming distance</a:t>
            </a:r>
            <a:endParaRPr kumimoji="0" lang="en-US" altLang="zh-CN" sz="60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宋体" panose="02010600030101010101" pitchFamily="2" charset="-122"/>
            </a:endParaRP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kumimoji="0" lang="en-US" altLang="zh-CN" sz="40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宋体" panose="02010600030101010101" pitchFamily="2" charset="-122"/>
                <a:sym typeface="+mn-ea"/>
              </a:rPr>
              <a:t>Given two codewords, we can determine the “difference” between the two codewords based on the number of bit difference which called as Hamming distance.</a:t>
            </a: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endParaRPr kumimoji="0" lang="en-US" altLang="zh-CN" sz="40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宋体" panose="02010600030101010101" pitchFamily="2" charset="-122"/>
              <a:sym typeface="+mn-ea"/>
            </a:endParaRP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endParaRPr kumimoji="0" lang="en-US" sz="4000" b="0" i="0" u="none" strike="noStrike" kern="1200" cap="none" spc="97" normalizeH="0" baseline="0" noProof="0" dirty="0">
              <a:ln>
                <a:noFill/>
              </a:ln>
              <a:solidFill>
                <a:srgbClr val="E93F39"/>
              </a:solidFill>
              <a:effectLst/>
              <a:uLnTx/>
              <a:uFillTx/>
              <a:latin typeface="Candara" panose="020E0502030303020204" charset="0"/>
              <a:ea typeface="Script MT Bold" panose="03040602040607080904" charset="0"/>
              <a:sym typeface="+mn-ea"/>
            </a:endParaRP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endParaRPr kumimoji="0" lang="zh-CN" altLang="en-US" sz="40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宋体" panose="02010600030101010101" pitchFamily="2" charset="-122"/>
            </a:endParaRP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endParaRPr kumimoji="0" lang="zh-CN" altLang="en-US" sz="40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宋体" panose="02010600030101010101" pitchFamily="2" charset="-122"/>
            </a:endParaRPr>
          </a:p>
        </p:txBody>
      </p:sp>
      <p:pic>
        <p:nvPicPr>
          <p:cNvPr id="6" name="图片 5"/>
          <p:cNvPicPr>
            <a:picLocks noChangeAspect="1"/>
          </p:cNvPicPr>
          <p:nvPr>
            <p:custDataLst>
              <p:tags r:id="rId1"/>
            </p:custDataLst>
          </p:nvPr>
        </p:nvPicPr>
        <p:blipFill>
          <a:blip r:embed="rId7"/>
          <a:stretch>
            <a:fillRect/>
          </a:stretch>
        </p:blipFill>
        <p:spPr>
          <a:xfrm>
            <a:off x="4572000" y="6210300"/>
            <a:ext cx="2235200" cy="1866900"/>
          </a:xfrm>
          <a:prstGeom prst="rect">
            <a:avLst/>
          </a:prstGeom>
        </p:spPr>
      </p:pic>
      <p:pic>
        <p:nvPicPr>
          <p:cNvPr id="8" name="图片 7"/>
          <p:cNvPicPr>
            <a:picLocks noChangeAspect="1"/>
          </p:cNvPicPr>
          <p:nvPr>
            <p:custDataLst>
              <p:tags r:id="rId2"/>
            </p:custDataLst>
          </p:nvPr>
        </p:nvPicPr>
        <p:blipFill>
          <a:blip r:embed="rId8"/>
          <a:stretch>
            <a:fillRect/>
          </a:stretch>
        </p:blipFill>
        <p:spPr>
          <a:xfrm>
            <a:off x="10363200" y="6544945"/>
            <a:ext cx="2876550" cy="1212850"/>
          </a:xfrm>
          <a:prstGeom prst="rect">
            <a:avLst/>
          </a:prstGeom>
        </p:spPr>
      </p:pic>
      <p:pic>
        <p:nvPicPr>
          <p:cNvPr id="12" name="图片 11"/>
          <p:cNvPicPr>
            <a:picLocks noChangeAspect="1"/>
          </p:cNvPicPr>
          <p:nvPr>
            <p:custDataLst>
              <p:tags r:id="rId3"/>
            </p:custDataLst>
          </p:nvPr>
        </p:nvPicPr>
        <p:blipFill>
          <a:blip r:embed="rId9"/>
          <a:stretch>
            <a:fillRect/>
          </a:stretch>
        </p:blipFill>
        <p:spPr>
          <a:xfrm>
            <a:off x="8001000" y="6560502"/>
            <a:ext cx="1023620" cy="1166495"/>
          </a:xfrm>
          <a:prstGeom prst="rect">
            <a:avLst/>
          </a:prstGeom>
        </p:spPr>
      </p:pic>
      <p:cxnSp>
        <p:nvCxnSpPr>
          <p:cNvPr id="13" name="直接箭头连接符 12"/>
          <p:cNvCxnSpPr>
            <a:stCxn id="12" idx="3"/>
          </p:cNvCxnSpPr>
          <p:nvPr/>
        </p:nvCxnSpPr>
        <p:spPr>
          <a:xfrm>
            <a:off x="9024620" y="7143750"/>
            <a:ext cx="110998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直接连接符 13"/>
          <p:cNvCxnSpPr>
            <a:stCxn id="6" idx="3"/>
          </p:cNvCxnSpPr>
          <p:nvPr/>
        </p:nvCxnSpPr>
        <p:spPr>
          <a:xfrm>
            <a:off x="6807200" y="7143750"/>
            <a:ext cx="1193800"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utoShape 17"/>
          <p:cNvSpPr/>
          <p:nvPr/>
        </p:nvSpPr>
        <p:spPr>
          <a:xfrm>
            <a:off x="29762" y="1257300"/>
            <a:ext cx="18841216" cy="0"/>
          </a:xfrm>
          <a:prstGeom prst="line">
            <a:avLst/>
          </a:prstGeom>
          <a:ln w="7620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mn-cs"/>
            </a:endParaRPr>
          </a:p>
        </p:txBody>
      </p:sp>
      <p:grpSp>
        <p:nvGrpSpPr>
          <p:cNvPr id="18" name="Group 18"/>
          <p:cNvGrpSpPr/>
          <p:nvPr/>
        </p:nvGrpSpPr>
        <p:grpSpPr>
          <a:xfrm>
            <a:off x="1427892" y="9983221"/>
            <a:ext cx="761725" cy="615017"/>
            <a:chOff x="0" y="0"/>
            <a:chExt cx="6350000" cy="5126990"/>
          </a:xfrm>
        </p:grpSpPr>
        <p:sp>
          <p:nvSpPr>
            <p:cNvPr id="19" name="Freeform 19"/>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20" name="Group 20"/>
          <p:cNvGrpSpPr/>
          <p:nvPr/>
        </p:nvGrpSpPr>
        <p:grpSpPr>
          <a:xfrm>
            <a:off x="-499844" y="9983221"/>
            <a:ext cx="1059212" cy="855208"/>
            <a:chOff x="0" y="0"/>
            <a:chExt cx="6350000" cy="5126990"/>
          </a:xfrm>
        </p:grpSpPr>
        <p:sp>
          <p:nvSpPr>
            <p:cNvPr id="21" name="Freeform 21"/>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solidFill>
                <a:srgbClr val="000000"/>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22" name="Group 22"/>
          <p:cNvGrpSpPr/>
          <p:nvPr/>
        </p:nvGrpSpPr>
        <p:grpSpPr>
          <a:xfrm>
            <a:off x="666167" y="9983221"/>
            <a:ext cx="761725" cy="615017"/>
            <a:chOff x="0" y="0"/>
            <a:chExt cx="6350000" cy="5126990"/>
          </a:xfrm>
        </p:grpSpPr>
        <p:sp>
          <p:nvSpPr>
            <p:cNvPr id="23" name="Freeform 23"/>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24" name="Group 24"/>
          <p:cNvGrpSpPr/>
          <p:nvPr/>
        </p:nvGrpSpPr>
        <p:grpSpPr>
          <a:xfrm>
            <a:off x="-95558" y="9983221"/>
            <a:ext cx="761725" cy="615017"/>
            <a:chOff x="0" y="0"/>
            <a:chExt cx="6350000" cy="5126990"/>
          </a:xfrm>
        </p:grpSpPr>
        <p:sp>
          <p:nvSpPr>
            <p:cNvPr id="25" name="Freeform 25"/>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26" name="Group 26"/>
          <p:cNvGrpSpPr/>
          <p:nvPr/>
        </p:nvGrpSpPr>
        <p:grpSpPr>
          <a:xfrm>
            <a:off x="3791937" y="9983221"/>
            <a:ext cx="761725" cy="615017"/>
            <a:chOff x="0" y="0"/>
            <a:chExt cx="6350000" cy="5126990"/>
          </a:xfrm>
        </p:grpSpPr>
        <p:sp>
          <p:nvSpPr>
            <p:cNvPr id="27" name="Freeform 27"/>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28" name="Group 28"/>
          <p:cNvGrpSpPr/>
          <p:nvPr/>
        </p:nvGrpSpPr>
        <p:grpSpPr>
          <a:xfrm>
            <a:off x="1864201" y="9983221"/>
            <a:ext cx="1059212" cy="855208"/>
            <a:chOff x="0" y="0"/>
            <a:chExt cx="6350000" cy="5126990"/>
          </a:xfrm>
        </p:grpSpPr>
        <p:sp>
          <p:nvSpPr>
            <p:cNvPr id="29" name="Freeform 29"/>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solidFill>
                <a:srgbClr val="000000"/>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30" name="Group 30"/>
          <p:cNvGrpSpPr/>
          <p:nvPr/>
        </p:nvGrpSpPr>
        <p:grpSpPr>
          <a:xfrm>
            <a:off x="3030212" y="9983221"/>
            <a:ext cx="761725" cy="615017"/>
            <a:chOff x="0" y="0"/>
            <a:chExt cx="6350000" cy="5126990"/>
          </a:xfrm>
        </p:grpSpPr>
        <p:sp>
          <p:nvSpPr>
            <p:cNvPr id="31" name="Freeform 31"/>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32" name="Group 32"/>
          <p:cNvGrpSpPr/>
          <p:nvPr/>
        </p:nvGrpSpPr>
        <p:grpSpPr>
          <a:xfrm>
            <a:off x="2268487" y="9983221"/>
            <a:ext cx="761725" cy="615017"/>
            <a:chOff x="0" y="0"/>
            <a:chExt cx="6350000" cy="5126990"/>
          </a:xfrm>
        </p:grpSpPr>
        <p:sp>
          <p:nvSpPr>
            <p:cNvPr id="33" name="Freeform 33"/>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34" name="Group 34"/>
          <p:cNvGrpSpPr/>
          <p:nvPr/>
        </p:nvGrpSpPr>
        <p:grpSpPr>
          <a:xfrm>
            <a:off x="6100535" y="9983221"/>
            <a:ext cx="761725" cy="615017"/>
            <a:chOff x="0" y="0"/>
            <a:chExt cx="6350000" cy="5126990"/>
          </a:xfrm>
        </p:grpSpPr>
        <p:sp>
          <p:nvSpPr>
            <p:cNvPr id="35" name="Freeform 35"/>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36" name="Group 36"/>
          <p:cNvGrpSpPr/>
          <p:nvPr/>
        </p:nvGrpSpPr>
        <p:grpSpPr>
          <a:xfrm>
            <a:off x="4172799" y="9983221"/>
            <a:ext cx="1059212" cy="855208"/>
            <a:chOff x="0" y="0"/>
            <a:chExt cx="6350000" cy="5126990"/>
          </a:xfrm>
        </p:grpSpPr>
        <p:sp>
          <p:nvSpPr>
            <p:cNvPr id="37" name="Freeform 37"/>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solidFill>
                <a:srgbClr val="000000"/>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38" name="Group 38"/>
          <p:cNvGrpSpPr/>
          <p:nvPr/>
        </p:nvGrpSpPr>
        <p:grpSpPr>
          <a:xfrm>
            <a:off x="5338810" y="9983221"/>
            <a:ext cx="761725" cy="615017"/>
            <a:chOff x="0" y="0"/>
            <a:chExt cx="6350000" cy="5126990"/>
          </a:xfrm>
        </p:grpSpPr>
        <p:sp>
          <p:nvSpPr>
            <p:cNvPr id="39" name="Freeform 39"/>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40" name="Group 40"/>
          <p:cNvGrpSpPr/>
          <p:nvPr/>
        </p:nvGrpSpPr>
        <p:grpSpPr>
          <a:xfrm>
            <a:off x="4577085" y="9983221"/>
            <a:ext cx="761725" cy="615017"/>
            <a:chOff x="0" y="0"/>
            <a:chExt cx="6350000" cy="5126990"/>
          </a:xfrm>
        </p:grpSpPr>
        <p:sp>
          <p:nvSpPr>
            <p:cNvPr id="41" name="Freeform 41"/>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42" name="Group 42"/>
          <p:cNvGrpSpPr/>
          <p:nvPr/>
        </p:nvGrpSpPr>
        <p:grpSpPr>
          <a:xfrm>
            <a:off x="8382275" y="9983221"/>
            <a:ext cx="761725" cy="615017"/>
            <a:chOff x="0" y="0"/>
            <a:chExt cx="6350000" cy="5126990"/>
          </a:xfrm>
        </p:grpSpPr>
        <p:sp>
          <p:nvSpPr>
            <p:cNvPr id="43" name="Freeform 43"/>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44" name="Group 44"/>
          <p:cNvGrpSpPr/>
          <p:nvPr/>
        </p:nvGrpSpPr>
        <p:grpSpPr>
          <a:xfrm>
            <a:off x="6454539" y="9983221"/>
            <a:ext cx="1059212" cy="855208"/>
            <a:chOff x="0" y="0"/>
            <a:chExt cx="6350000" cy="5126990"/>
          </a:xfrm>
        </p:grpSpPr>
        <p:sp>
          <p:nvSpPr>
            <p:cNvPr id="45" name="Freeform 45"/>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solidFill>
                <a:srgbClr val="000000"/>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46" name="Group 46"/>
          <p:cNvGrpSpPr/>
          <p:nvPr/>
        </p:nvGrpSpPr>
        <p:grpSpPr>
          <a:xfrm>
            <a:off x="7620550" y="9983221"/>
            <a:ext cx="761725" cy="615017"/>
            <a:chOff x="0" y="0"/>
            <a:chExt cx="6350000" cy="5126990"/>
          </a:xfrm>
        </p:grpSpPr>
        <p:sp>
          <p:nvSpPr>
            <p:cNvPr id="47" name="Freeform 47"/>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48" name="Group 48"/>
          <p:cNvGrpSpPr/>
          <p:nvPr/>
        </p:nvGrpSpPr>
        <p:grpSpPr>
          <a:xfrm>
            <a:off x="6858825" y="9983221"/>
            <a:ext cx="761725" cy="615017"/>
            <a:chOff x="0" y="0"/>
            <a:chExt cx="6350000" cy="5126990"/>
          </a:xfrm>
        </p:grpSpPr>
        <p:sp>
          <p:nvSpPr>
            <p:cNvPr id="49" name="Freeform 49"/>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50" name="Group 50"/>
          <p:cNvGrpSpPr/>
          <p:nvPr/>
        </p:nvGrpSpPr>
        <p:grpSpPr>
          <a:xfrm>
            <a:off x="10690873" y="9983221"/>
            <a:ext cx="761725" cy="615017"/>
            <a:chOff x="0" y="0"/>
            <a:chExt cx="6350000" cy="5126990"/>
          </a:xfrm>
        </p:grpSpPr>
        <p:sp>
          <p:nvSpPr>
            <p:cNvPr id="51" name="Freeform 51"/>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52" name="Group 52"/>
          <p:cNvGrpSpPr/>
          <p:nvPr/>
        </p:nvGrpSpPr>
        <p:grpSpPr>
          <a:xfrm>
            <a:off x="8763138" y="9983221"/>
            <a:ext cx="1059212" cy="855208"/>
            <a:chOff x="0" y="0"/>
            <a:chExt cx="6350000" cy="5126990"/>
          </a:xfrm>
        </p:grpSpPr>
        <p:sp>
          <p:nvSpPr>
            <p:cNvPr id="53" name="Freeform 53"/>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solidFill>
                <a:srgbClr val="000000"/>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54" name="Group 54"/>
          <p:cNvGrpSpPr/>
          <p:nvPr/>
        </p:nvGrpSpPr>
        <p:grpSpPr>
          <a:xfrm>
            <a:off x="9929148" y="9983221"/>
            <a:ext cx="761725" cy="615017"/>
            <a:chOff x="0" y="0"/>
            <a:chExt cx="6350000" cy="5126990"/>
          </a:xfrm>
        </p:grpSpPr>
        <p:sp>
          <p:nvSpPr>
            <p:cNvPr id="55" name="Freeform 55"/>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56" name="Group 56"/>
          <p:cNvGrpSpPr/>
          <p:nvPr/>
        </p:nvGrpSpPr>
        <p:grpSpPr>
          <a:xfrm>
            <a:off x="9167423" y="9983221"/>
            <a:ext cx="761725" cy="615017"/>
            <a:chOff x="0" y="0"/>
            <a:chExt cx="6350000" cy="5126990"/>
          </a:xfrm>
        </p:grpSpPr>
        <p:sp>
          <p:nvSpPr>
            <p:cNvPr id="57" name="Freeform 57"/>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58" name="Group 58"/>
          <p:cNvGrpSpPr/>
          <p:nvPr/>
        </p:nvGrpSpPr>
        <p:grpSpPr>
          <a:xfrm>
            <a:off x="12999472" y="9983221"/>
            <a:ext cx="761725" cy="615017"/>
            <a:chOff x="0" y="0"/>
            <a:chExt cx="6350000" cy="5126990"/>
          </a:xfrm>
        </p:grpSpPr>
        <p:sp>
          <p:nvSpPr>
            <p:cNvPr id="59" name="Freeform 59"/>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60" name="Group 60"/>
          <p:cNvGrpSpPr/>
          <p:nvPr/>
        </p:nvGrpSpPr>
        <p:grpSpPr>
          <a:xfrm>
            <a:off x="11071736" y="9983221"/>
            <a:ext cx="1059212" cy="855208"/>
            <a:chOff x="0" y="0"/>
            <a:chExt cx="6350000" cy="5126990"/>
          </a:xfrm>
        </p:grpSpPr>
        <p:sp>
          <p:nvSpPr>
            <p:cNvPr id="61" name="Freeform 61"/>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solidFill>
                <a:srgbClr val="000000"/>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62" name="Group 62"/>
          <p:cNvGrpSpPr/>
          <p:nvPr/>
        </p:nvGrpSpPr>
        <p:grpSpPr>
          <a:xfrm>
            <a:off x="12237747" y="9983221"/>
            <a:ext cx="761725" cy="615017"/>
            <a:chOff x="0" y="0"/>
            <a:chExt cx="6350000" cy="5126990"/>
          </a:xfrm>
        </p:grpSpPr>
        <p:sp>
          <p:nvSpPr>
            <p:cNvPr id="63" name="Freeform 63"/>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64" name="Group 64"/>
          <p:cNvGrpSpPr/>
          <p:nvPr/>
        </p:nvGrpSpPr>
        <p:grpSpPr>
          <a:xfrm>
            <a:off x="11476022" y="9983221"/>
            <a:ext cx="761725" cy="615017"/>
            <a:chOff x="0" y="0"/>
            <a:chExt cx="6350000" cy="5126990"/>
          </a:xfrm>
        </p:grpSpPr>
        <p:sp>
          <p:nvSpPr>
            <p:cNvPr id="65" name="Freeform 65"/>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66" name="Group 66"/>
          <p:cNvGrpSpPr/>
          <p:nvPr/>
        </p:nvGrpSpPr>
        <p:grpSpPr>
          <a:xfrm>
            <a:off x="15344761" y="9983221"/>
            <a:ext cx="761725" cy="615017"/>
            <a:chOff x="0" y="0"/>
            <a:chExt cx="6350000" cy="5126990"/>
          </a:xfrm>
        </p:grpSpPr>
        <p:sp>
          <p:nvSpPr>
            <p:cNvPr id="67" name="Freeform 67"/>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68" name="Group 68"/>
          <p:cNvGrpSpPr/>
          <p:nvPr/>
        </p:nvGrpSpPr>
        <p:grpSpPr>
          <a:xfrm>
            <a:off x="13417025" y="9983221"/>
            <a:ext cx="1059212" cy="855208"/>
            <a:chOff x="0" y="0"/>
            <a:chExt cx="6350000" cy="5126990"/>
          </a:xfrm>
        </p:grpSpPr>
        <p:sp>
          <p:nvSpPr>
            <p:cNvPr id="69" name="Freeform 69"/>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solidFill>
                <a:srgbClr val="000000"/>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70" name="Group 70"/>
          <p:cNvGrpSpPr/>
          <p:nvPr/>
        </p:nvGrpSpPr>
        <p:grpSpPr>
          <a:xfrm>
            <a:off x="14583036" y="9983221"/>
            <a:ext cx="761725" cy="615017"/>
            <a:chOff x="0" y="0"/>
            <a:chExt cx="6350000" cy="5126990"/>
          </a:xfrm>
        </p:grpSpPr>
        <p:sp>
          <p:nvSpPr>
            <p:cNvPr id="71" name="Freeform 71"/>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72" name="Group 72"/>
          <p:cNvGrpSpPr/>
          <p:nvPr/>
        </p:nvGrpSpPr>
        <p:grpSpPr>
          <a:xfrm>
            <a:off x="13821311" y="9983221"/>
            <a:ext cx="761725" cy="615017"/>
            <a:chOff x="0" y="0"/>
            <a:chExt cx="6350000" cy="5126990"/>
          </a:xfrm>
        </p:grpSpPr>
        <p:sp>
          <p:nvSpPr>
            <p:cNvPr id="73" name="Freeform 73"/>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74" name="Group 74"/>
          <p:cNvGrpSpPr/>
          <p:nvPr/>
        </p:nvGrpSpPr>
        <p:grpSpPr>
          <a:xfrm>
            <a:off x="17653359" y="9983221"/>
            <a:ext cx="761725" cy="615017"/>
            <a:chOff x="0" y="0"/>
            <a:chExt cx="6350000" cy="5126990"/>
          </a:xfrm>
        </p:grpSpPr>
        <p:sp>
          <p:nvSpPr>
            <p:cNvPr id="75" name="Freeform 75"/>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76" name="Group 76"/>
          <p:cNvGrpSpPr/>
          <p:nvPr/>
        </p:nvGrpSpPr>
        <p:grpSpPr>
          <a:xfrm>
            <a:off x="15725623" y="9983221"/>
            <a:ext cx="1059212" cy="855208"/>
            <a:chOff x="0" y="0"/>
            <a:chExt cx="6350000" cy="5126990"/>
          </a:xfrm>
        </p:grpSpPr>
        <p:sp>
          <p:nvSpPr>
            <p:cNvPr id="77" name="Freeform 77"/>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solidFill>
                <a:srgbClr val="000000"/>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78" name="Group 78"/>
          <p:cNvGrpSpPr/>
          <p:nvPr/>
        </p:nvGrpSpPr>
        <p:grpSpPr>
          <a:xfrm>
            <a:off x="16891634" y="9983221"/>
            <a:ext cx="761725" cy="615017"/>
            <a:chOff x="0" y="0"/>
            <a:chExt cx="6350000" cy="5126990"/>
          </a:xfrm>
        </p:grpSpPr>
        <p:sp>
          <p:nvSpPr>
            <p:cNvPr id="79" name="Freeform 79"/>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80" name="Group 80"/>
          <p:cNvGrpSpPr/>
          <p:nvPr/>
        </p:nvGrpSpPr>
        <p:grpSpPr>
          <a:xfrm>
            <a:off x="16129909" y="9983221"/>
            <a:ext cx="761725" cy="615017"/>
            <a:chOff x="0" y="0"/>
            <a:chExt cx="6350000" cy="5126990"/>
          </a:xfrm>
        </p:grpSpPr>
        <p:sp>
          <p:nvSpPr>
            <p:cNvPr id="81" name="Freeform 81"/>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pic>
        <p:nvPicPr>
          <p:cNvPr id="82" name="Picture 8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771431" y="2604859"/>
            <a:ext cx="2818461" cy="2170215"/>
          </a:xfrm>
          <a:prstGeom prst="rect">
            <a:avLst/>
          </a:prstGeom>
        </p:spPr>
      </p:pic>
      <p:pic>
        <p:nvPicPr>
          <p:cNvPr id="83" name="Picture 8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7653359" y="7644033"/>
            <a:ext cx="2818461" cy="2170215"/>
          </a:xfrm>
          <a:prstGeom prst="rect">
            <a:avLst/>
          </a:prstGeom>
        </p:spPr>
      </p:pic>
      <p:sp>
        <p:nvSpPr>
          <p:cNvPr id="85" name="TextBox 85"/>
          <p:cNvSpPr txBox="1"/>
          <p:nvPr/>
        </p:nvSpPr>
        <p:spPr>
          <a:xfrm>
            <a:off x="853330" y="14111"/>
            <a:ext cx="5877213" cy="1166495"/>
          </a:xfrm>
          <a:prstGeom prst="rect">
            <a:avLst/>
          </a:prstGeom>
        </p:spPr>
        <p:txBody>
          <a:bodyPr lIns="0" tIns="0" rIns="0" bIns="0" rtlCol="0" anchor="t">
            <a:spAutoFit/>
          </a:bodyPr>
          <a:lstStyle/>
          <a:p>
            <a:pPr marL="0" marR="0" lvl="0" indent="0" algn="just" defTabSz="914400" rtl="0" eaLnBrk="1" fontAlgn="auto" latinLnBrk="0" hangingPunct="1">
              <a:lnSpc>
                <a:spcPts val="9100"/>
              </a:lnSpc>
              <a:spcBef>
                <a:spcPct val="0"/>
              </a:spcBef>
              <a:spcAft>
                <a:spcPts val="0"/>
              </a:spcAft>
              <a:buClrTx/>
              <a:buSzTx/>
              <a:buFontTx/>
              <a:buNone/>
              <a:defRPr/>
            </a:pPr>
            <a:r>
              <a:rPr kumimoji="0" lang="en-US" altLang="zh-CN" sz="44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cs typeface="宋体" panose="02010600030101010101" pitchFamily="2" charset="-122"/>
              </a:rPr>
              <a:t>Characteristic</a:t>
            </a:r>
          </a:p>
        </p:txBody>
      </p:sp>
      <p:sp>
        <p:nvSpPr>
          <p:cNvPr id="94" name="文本框 93"/>
          <p:cNvSpPr txBox="1"/>
          <p:nvPr/>
        </p:nvSpPr>
        <p:spPr>
          <a:xfrm>
            <a:off x="1625306" y="1790700"/>
            <a:ext cx="15213356" cy="5169535"/>
          </a:xfrm>
          <a:prstGeom prst="rect">
            <a:avLst/>
          </a:prstGeom>
          <a:noFill/>
        </p:spPr>
        <p:txBody>
          <a:bodyPr wrap="square">
            <a:spAutoFit/>
          </a:bodyPr>
          <a:lstStyle/>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kumimoji="0" lang="en-US" altLang="zh-CN" sz="44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cs typeface="宋体" panose="02010600030101010101" pitchFamily="2" charset="-122"/>
              </a:rPr>
              <a:t>The error-detecting and error-correcting properties of a code depend on its Hamming distance. </a:t>
            </a: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kumimoji="0" lang="en-US" altLang="zh-CN" sz="44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cs typeface="宋体" panose="02010600030101010101" pitchFamily="2" charset="-122"/>
              </a:rPr>
              <a:t>In order to detect d errors, we need a distance of d+1.</a:t>
            </a: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kumimoji="0" lang="en-US" altLang="zh-CN" sz="44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cs typeface="宋体" panose="02010600030101010101" pitchFamily="2" charset="-122"/>
              </a:rPr>
              <a:t>In order to correct d errors, we need a distance of 2d+1.</a:t>
            </a: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kumimoji="0" lang="en-US" altLang="zh-CN" sz="44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cs typeface="宋体" panose="02010600030101010101" pitchFamily="2" charset="-122"/>
              </a:rPr>
              <a:t>The coding efficiency of Hamming Code is:  R = m / ( m + 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0047" y="8675624"/>
            <a:ext cx="4346445" cy="4346445"/>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4" name="Group 4"/>
          <p:cNvGrpSpPr/>
          <p:nvPr/>
        </p:nvGrpSpPr>
        <p:grpSpPr>
          <a:xfrm>
            <a:off x="7047096" y="-2287308"/>
            <a:ext cx="8843912" cy="8843912"/>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6" name="Group 6"/>
          <p:cNvGrpSpPr/>
          <p:nvPr/>
        </p:nvGrpSpPr>
        <p:grpSpPr>
          <a:xfrm>
            <a:off x="668874" y="644462"/>
            <a:ext cx="16916934" cy="9097532"/>
            <a:chOff x="0" y="0"/>
            <a:chExt cx="3558894" cy="1913890"/>
          </a:xfrm>
        </p:grpSpPr>
        <p:sp>
          <p:nvSpPr>
            <p:cNvPr id="7" name="Freeform 7"/>
            <p:cNvSpPr/>
            <p:nvPr/>
          </p:nvSpPr>
          <p:spPr>
            <a:xfrm>
              <a:off x="0" y="0"/>
              <a:ext cx="3558894" cy="1913890"/>
            </a:xfrm>
            <a:custGeom>
              <a:avLst/>
              <a:gdLst/>
              <a:ahLst/>
              <a:cxnLst/>
              <a:rect l="l" t="t" r="r" b="b"/>
              <a:pathLst>
                <a:path w="3558894" h="1913890">
                  <a:moveTo>
                    <a:pt x="0" y="0"/>
                  </a:moveTo>
                  <a:lnTo>
                    <a:pt x="3558894" y="0"/>
                  </a:lnTo>
                  <a:lnTo>
                    <a:pt x="3558894" y="1913890"/>
                  </a:lnTo>
                  <a:lnTo>
                    <a:pt x="0" y="1913890"/>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8" name="Group 8"/>
          <p:cNvGrpSpPr/>
          <p:nvPr/>
        </p:nvGrpSpPr>
        <p:grpSpPr>
          <a:xfrm>
            <a:off x="16774020" y="8706950"/>
            <a:ext cx="2424668" cy="2424668"/>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sp>
        <p:nvSpPr>
          <p:cNvPr id="11" name="TextBox 11"/>
          <p:cNvSpPr txBox="1"/>
          <p:nvPr/>
        </p:nvSpPr>
        <p:spPr>
          <a:xfrm>
            <a:off x="1253175" y="848304"/>
            <a:ext cx="13849200" cy="1166495"/>
          </a:xfrm>
          <a:prstGeom prst="rect">
            <a:avLst/>
          </a:prstGeom>
        </p:spPr>
        <p:txBody>
          <a:bodyPr wrap="square" lIns="0" tIns="0" rIns="0" bIns="0" rtlCol="0" anchor="t">
            <a:spAutoFit/>
          </a:bodyPr>
          <a:lstStyle/>
          <a:p>
            <a:pPr marL="914400" marR="0" lvl="2" indent="457200" algn="ctr" defTabSz="914400" rtl="0" eaLnBrk="1" fontAlgn="auto" latinLnBrk="0" hangingPunct="1">
              <a:lnSpc>
                <a:spcPts val="9100"/>
              </a:lnSpc>
              <a:spcBef>
                <a:spcPct val="0"/>
              </a:spcBef>
              <a:spcAft>
                <a:spcPts val="0"/>
              </a:spcAft>
              <a:buClrTx/>
              <a:buSzTx/>
              <a:buFontTx/>
              <a:buNone/>
              <a:defRPr/>
            </a:pPr>
            <a:r>
              <a:rPr kumimoji="0" lang="en-US" sz="5400" b="0" i="0" u="none" strike="noStrike" kern="1200" cap="none" spc="97" normalizeH="0" baseline="0" noProof="0" dirty="0">
                <a:ln>
                  <a:noFill/>
                </a:ln>
                <a:solidFill>
                  <a:srgbClr val="E93F39"/>
                </a:solidFill>
                <a:effectLst/>
                <a:uLnTx/>
                <a:uFillTx/>
                <a:latin typeface="Candara" panose="020E0502030303020204" charset="0"/>
                <a:ea typeface="Script MT Bold" panose="03040602040607080904" charset="0"/>
                <a:cs typeface="+mn-cs"/>
              </a:rPr>
              <a:t>1 bit Hamming Error-correcting codes</a:t>
            </a:r>
          </a:p>
        </p:txBody>
      </p:sp>
      <p:sp>
        <p:nvSpPr>
          <p:cNvPr id="12" name="AutoShape 12"/>
          <p:cNvSpPr/>
          <p:nvPr/>
        </p:nvSpPr>
        <p:spPr>
          <a:xfrm>
            <a:off x="710872" y="9741994"/>
            <a:ext cx="16568000"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13" name="AutoShape 13"/>
          <p:cNvSpPr/>
          <p:nvPr/>
        </p:nvSpPr>
        <p:spPr>
          <a:xfrm rot="5400000">
            <a:off x="-3802819" y="5138580"/>
            <a:ext cx="9121588"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14" name="AutoShape 14"/>
          <p:cNvSpPr/>
          <p:nvPr/>
        </p:nvSpPr>
        <p:spPr>
          <a:xfrm>
            <a:off x="710873" y="625411"/>
            <a:ext cx="16568000"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15" name="AutoShape 15"/>
          <p:cNvSpPr/>
          <p:nvPr/>
        </p:nvSpPr>
        <p:spPr>
          <a:xfrm rot="5400000">
            <a:off x="12718078" y="5138336"/>
            <a:ext cx="9121588"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nvGrpSpPr>
          <p:cNvPr id="42" name="Group 42"/>
          <p:cNvGrpSpPr/>
          <p:nvPr/>
        </p:nvGrpSpPr>
        <p:grpSpPr>
          <a:xfrm>
            <a:off x="1913041" y="8646499"/>
            <a:ext cx="611801" cy="611801"/>
            <a:chOff x="0" y="0"/>
            <a:chExt cx="6350000" cy="6350000"/>
          </a:xfrm>
        </p:grpSpPr>
        <p:sp>
          <p:nvSpPr>
            <p:cNvPr id="43" name="Freeform 4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44" name="Group 44"/>
          <p:cNvGrpSpPr>
            <a:grpSpLocks noChangeAspect="1"/>
          </p:cNvGrpSpPr>
          <p:nvPr/>
        </p:nvGrpSpPr>
        <p:grpSpPr>
          <a:xfrm>
            <a:off x="1559515" y="8646499"/>
            <a:ext cx="611801" cy="611801"/>
            <a:chOff x="0" y="0"/>
            <a:chExt cx="1708150" cy="1708150"/>
          </a:xfrm>
        </p:grpSpPr>
        <p:sp>
          <p:nvSpPr>
            <p:cNvPr id="45" name="Freeform 4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sp>
        <p:nvSpPr>
          <p:cNvPr id="46" name="AutoShape 46"/>
          <p:cNvSpPr/>
          <p:nvPr/>
        </p:nvSpPr>
        <p:spPr>
          <a:xfrm>
            <a:off x="2722642" y="8928587"/>
            <a:ext cx="14005863"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94" name="文本框 93"/>
              <p:cNvSpPr txBox="1"/>
              <p:nvPr>
                <p:custDataLst>
                  <p:tags r:id="rId1"/>
                </p:custDataLst>
              </p:nvPr>
            </p:nvSpPr>
            <p:spPr>
              <a:xfrm>
                <a:off x="1411311" y="2095500"/>
                <a:ext cx="15213356" cy="4493538"/>
              </a:xfrm>
              <a:prstGeom prst="rect">
                <a:avLst/>
              </a:prstGeom>
              <a:noFill/>
            </p:spPr>
            <p:txBody>
              <a:bodyPr wrap="square">
                <a:spAutoFit/>
              </a:bodyPr>
              <a:lstStyle/>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kumimoji="0" lang="zh-CN" altLang="en-US" sz="44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sym typeface="+mn-ea"/>
                  </a:rPr>
                  <a:t>A n-bit code with m message bits and r check bits that will allow all single errors to be corrected.</a:t>
                </a:r>
                <a:r>
                  <a:rPr kumimoji="0" lang="zh-CN" altLang="en-US" sz="4400" b="0" i="0" u="none" strike="noStrike" kern="1200" cap="none" spc="0" normalizeH="0" baseline="0" noProof="0" dirty="0">
                    <a:ln>
                      <a:noFill/>
                    </a:ln>
                    <a:solidFill>
                      <a:srgbClr val="FF0000"/>
                    </a:solidFill>
                    <a:effectLst/>
                    <a:uLnTx/>
                    <a:uFillTx/>
                    <a:latin typeface="Candara" panose="020E0502030303020204" charset="0"/>
                    <a:ea typeface="宋体" panose="02010600030101010101" pitchFamily="2" charset="-122"/>
                    <a:sym typeface="+mn-ea"/>
                  </a:rPr>
                  <a:t> </a:t>
                </a:r>
                <a:endParaRPr kumimoji="0" lang="en-US" altLang="zh-CN" sz="4400" b="0" i="0" u="none" strike="noStrike" kern="1200" cap="none" spc="0" normalizeH="0" baseline="0" noProof="0" dirty="0">
                  <a:ln>
                    <a:noFill/>
                  </a:ln>
                  <a:solidFill>
                    <a:srgbClr val="FF0000"/>
                  </a:solidFill>
                  <a:effectLst/>
                  <a:uLnTx/>
                  <a:uFillTx/>
                  <a:latin typeface="Candara" panose="020E0502030303020204" charset="0"/>
                  <a:ea typeface="宋体" panose="02010600030101010101" pitchFamily="2" charset="-122"/>
                  <a:sym typeface="+mn-ea"/>
                </a:endParaRP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endParaRPr kumimoji="0" lang="en-US" altLang="zh-CN" sz="4400" b="0" i="0" u="none" strike="noStrike" kern="1200" cap="none" spc="0" normalizeH="0" baseline="0" noProof="0" dirty="0">
                  <a:ln>
                    <a:noFill/>
                  </a:ln>
                  <a:solidFill>
                    <a:srgbClr val="FF0000"/>
                  </a:solidFill>
                  <a:effectLst/>
                  <a:uLnTx/>
                  <a:uFillTx/>
                  <a:latin typeface="Candara" panose="020E0502030303020204" charset="0"/>
                  <a:ea typeface="宋体" panose="02010600030101010101" pitchFamily="2"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kumimoji="0" lang="en-US" altLang="zh-CN" sz="44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sym typeface="+mn-ea"/>
                        </a:rPr>
                        <m:t>𝑚</m:t>
                      </m:r>
                      <m:r>
                        <a:rPr kumimoji="0" lang="en-US" altLang="zh-CN" sz="44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sym typeface="+mn-ea"/>
                        </a:rPr>
                        <m:t>+</m:t>
                      </m:r>
                      <m:r>
                        <a:rPr kumimoji="0" lang="en-US" altLang="zh-CN" sz="44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sym typeface="+mn-ea"/>
                        </a:rPr>
                        <m:t>𝑟</m:t>
                      </m:r>
                      <m:r>
                        <a:rPr kumimoji="0" lang="en-US" altLang="zh-CN" sz="44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sym typeface="+mn-ea"/>
                        </a:rPr>
                        <m:t>&lt;=</m:t>
                      </m:r>
                      <m:sSup>
                        <m:sSupPr>
                          <m:ctrlPr>
                            <a:rPr kumimoji="0" lang="en-US" altLang="zh-CN" sz="44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sym typeface="+mn-ea"/>
                            </a:rPr>
                          </m:ctrlPr>
                        </m:sSupPr>
                        <m:e>
                          <m:r>
                            <a:rPr kumimoji="0" lang="en-US" altLang="zh-CN" sz="44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sym typeface="+mn-ea"/>
                            </a:rPr>
                            <m:t>2</m:t>
                          </m:r>
                        </m:e>
                        <m:sup>
                          <m:r>
                            <a:rPr kumimoji="0" lang="en-US" altLang="zh-CN" sz="44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sym typeface="+mn-ea"/>
                            </a:rPr>
                            <m:t>𝑟</m:t>
                          </m:r>
                        </m:sup>
                      </m:sSup>
                      <m:r>
                        <a:rPr kumimoji="0" lang="en-US" altLang="zh-CN" sz="44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sym typeface="+mn-ea"/>
                        </a:rPr>
                        <m:t>−1</m:t>
                      </m:r>
                    </m:oMath>
                  </m:oMathPara>
                </a14:m>
                <a:endParaRPr kumimoji="0" lang="en-US" altLang="zh-CN" sz="44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44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cs typeface="宋体" panose="02010600030101010101" pitchFamily="2" charset="-122"/>
                </a:endParaRPr>
              </a:p>
            </p:txBody>
          </p:sp>
        </mc:Choice>
        <mc:Fallback xmlns="">
          <p:sp>
            <p:nvSpPr>
              <p:cNvPr id="94" name="文本框 93"/>
              <p:cNvSpPr txBox="1">
                <a:spLocks noRot="1" noChangeAspect="1" noMove="1" noResize="1" noEditPoints="1" noAdjustHandles="1" noChangeArrowheads="1" noChangeShapeType="1" noTextEdit="1"/>
              </p:cNvSpPr>
              <p:nvPr>
                <p:custDataLst>
                  <p:tags r:id="rId3"/>
                </p:custDataLst>
              </p:nvPr>
            </p:nvSpPr>
            <p:spPr>
              <a:xfrm>
                <a:off x="1411311" y="2095500"/>
                <a:ext cx="15213356" cy="4493538"/>
              </a:xfrm>
              <a:prstGeom prst="rect">
                <a:avLst/>
              </a:prstGeom>
              <a:blipFill rotWithShape="1">
                <a:blip r:embed="rId4"/>
                <a:stretch>
                  <a:fillRect l="-2" r="2" b="6"/>
                </a:stretch>
              </a:blipFill>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0047" y="8675624"/>
            <a:ext cx="4346445" cy="4346445"/>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4" name="Group 4"/>
          <p:cNvGrpSpPr/>
          <p:nvPr/>
        </p:nvGrpSpPr>
        <p:grpSpPr>
          <a:xfrm>
            <a:off x="7047096" y="-2287308"/>
            <a:ext cx="8843912" cy="8843912"/>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6" name="Group 6"/>
          <p:cNvGrpSpPr/>
          <p:nvPr/>
        </p:nvGrpSpPr>
        <p:grpSpPr>
          <a:xfrm>
            <a:off x="668874" y="644462"/>
            <a:ext cx="16916934" cy="9097532"/>
            <a:chOff x="0" y="0"/>
            <a:chExt cx="3558894" cy="1913890"/>
          </a:xfrm>
        </p:grpSpPr>
        <p:sp>
          <p:nvSpPr>
            <p:cNvPr id="7" name="Freeform 7"/>
            <p:cNvSpPr/>
            <p:nvPr/>
          </p:nvSpPr>
          <p:spPr>
            <a:xfrm>
              <a:off x="0" y="0"/>
              <a:ext cx="3558894" cy="1913890"/>
            </a:xfrm>
            <a:custGeom>
              <a:avLst/>
              <a:gdLst/>
              <a:ahLst/>
              <a:cxnLst/>
              <a:rect l="l" t="t" r="r" b="b"/>
              <a:pathLst>
                <a:path w="3558894" h="1913890">
                  <a:moveTo>
                    <a:pt x="0" y="0"/>
                  </a:moveTo>
                  <a:lnTo>
                    <a:pt x="3558894" y="0"/>
                  </a:lnTo>
                  <a:lnTo>
                    <a:pt x="3558894" y="1913890"/>
                  </a:lnTo>
                  <a:lnTo>
                    <a:pt x="0" y="1913890"/>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8" name="Group 8"/>
          <p:cNvGrpSpPr/>
          <p:nvPr/>
        </p:nvGrpSpPr>
        <p:grpSpPr>
          <a:xfrm>
            <a:off x="16774020" y="8706950"/>
            <a:ext cx="2424668" cy="2424668"/>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sp>
        <p:nvSpPr>
          <p:cNvPr id="11" name="TextBox 11"/>
          <p:cNvSpPr txBox="1"/>
          <p:nvPr/>
        </p:nvSpPr>
        <p:spPr>
          <a:xfrm>
            <a:off x="1253175" y="848304"/>
            <a:ext cx="13849200" cy="1166495"/>
          </a:xfrm>
          <a:prstGeom prst="rect">
            <a:avLst/>
          </a:prstGeom>
        </p:spPr>
        <p:txBody>
          <a:bodyPr wrap="square" lIns="0" tIns="0" rIns="0" bIns="0" rtlCol="0" anchor="t">
            <a:spAutoFit/>
          </a:bodyPr>
          <a:lstStyle/>
          <a:p>
            <a:pPr marL="914400" marR="0" lvl="2" indent="457200" algn="ctr" defTabSz="914400" rtl="0" eaLnBrk="1" fontAlgn="auto" latinLnBrk="0" hangingPunct="1">
              <a:lnSpc>
                <a:spcPts val="9100"/>
              </a:lnSpc>
              <a:spcBef>
                <a:spcPct val="0"/>
              </a:spcBef>
              <a:spcAft>
                <a:spcPts val="0"/>
              </a:spcAft>
              <a:buClrTx/>
              <a:buSzTx/>
              <a:buFontTx/>
              <a:buNone/>
              <a:defRPr/>
            </a:pPr>
            <a:r>
              <a:rPr kumimoji="0" lang="en-US" sz="5400" b="0" i="0" u="none" strike="noStrike" kern="1200" cap="none" spc="97" normalizeH="0" baseline="0" noProof="0" dirty="0">
                <a:ln>
                  <a:noFill/>
                </a:ln>
                <a:solidFill>
                  <a:srgbClr val="E93F39"/>
                </a:solidFill>
                <a:effectLst/>
                <a:uLnTx/>
                <a:uFillTx/>
                <a:latin typeface="Candara" panose="020E0502030303020204" charset="0"/>
                <a:ea typeface="Script MT Bold" panose="03040602040607080904" charset="0"/>
                <a:cs typeface="+mn-cs"/>
              </a:rPr>
              <a:t>1 bit Hamming Error-correcting codes</a:t>
            </a:r>
          </a:p>
        </p:txBody>
      </p:sp>
      <p:sp>
        <p:nvSpPr>
          <p:cNvPr id="12" name="AutoShape 12"/>
          <p:cNvSpPr/>
          <p:nvPr/>
        </p:nvSpPr>
        <p:spPr>
          <a:xfrm>
            <a:off x="710872" y="9741994"/>
            <a:ext cx="16568000"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13" name="AutoShape 13"/>
          <p:cNvSpPr/>
          <p:nvPr/>
        </p:nvSpPr>
        <p:spPr>
          <a:xfrm rot="5400000">
            <a:off x="-3802819" y="5138580"/>
            <a:ext cx="9121588"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14" name="AutoShape 14"/>
          <p:cNvSpPr/>
          <p:nvPr/>
        </p:nvSpPr>
        <p:spPr>
          <a:xfrm>
            <a:off x="710873" y="625411"/>
            <a:ext cx="16568000"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15" name="AutoShape 15"/>
          <p:cNvSpPr/>
          <p:nvPr/>
        </p:nvSpPr>
        <p:spPr>
          <a:xfrm rot="5400000">
            <a:off x="12718078" y="5138336"/>
            <a:ext cx="9121588"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nvGrpSpPr>
          <p:cNvPr id="42" name="Group 42"/>
          <p:cNvGrpSpPr/>
          <p:nvPr/>
        </p:nvGrpSpPr>
        <p:grpSpPr>
          <a:xfrm>
            <a:off x="1913041" y="8646499"/>
            <a:ext cx="611801" cy="611801"/>
            <a:chOff x="0" y="0"/>
            <a:chExt cx="6350000" cy="6350000"/>
          </a:xfrm>
        </p:grpSpPr>
        <p:sp>
          <p:nvSpPr>
            <p:cNvPr id="43" name="Freeform 4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44" name="Group 44"/>
          <p:cNvGrpSpPr>
            <a:grpSpLocks noChangeAspect="1"/>
          </p:cNvGrpSpPr>
          <p:nvPr/>
        </p:nvGrpSpPr>
        <p:grpSpPr>
          <a:xfrm>
            <a:off x="1559515" y="8646499"/>
            <a:ext cx="611801" cy="611801"/>
            <a:chOff x="0" y="0"/>
            <a:chExt cx="1708150" cy="1708150"/>
          </a:xfrm>
        </p:grpSpPr>
        <p:sp>
          <p:nvSpPr>
            <p:cNvPr id="45" name="Freeform 4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sp>
        <p:nvSpPr>
          <p:cNvPr id="46" name="AutoShape 46"/>
          <p:cNvSpPr/>
          <p:nvPr/>
        </p:nvSpPr>
        <p:spPr>
          <a:xfrm>
            <a:off x="2722642" y="8928587"/>
            <a:ext cx="14005863"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94" name="文本框 93"/>
              <p:cNvSpPr txBox="1"/>
              <p:nvPr>
                <p:custDataLst>
                  <p:tags r:id="rId1"/>
                </p:custDataLst>
              </p:nvPr>
            </p:nvSpPr>
            <p:spPr>
              <a:xfrm>
                <a:off x="1411311" y="2095500"/>
                <a:ext cx="15213356" cy="279971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kumimoji="0" lang="en-US" altLang="zh-CN" sz="44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sym typeface="+mn-ea"/>
                        </a:rPr>
                        <m:t>𝑚</m:t>
                      </m:r>
                      <m:r>
                        <a:rPr kumimoji="0" lang="en-US" altLang="zh-CN" sz="44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sym typeface="+mn-ea"/>
                        </a:rPr>
                        <m:t>+</m:t>
                      </m:r>
                      <m:r>
                        <a:rPr kumimoji="0" lang="en-US" altLang="zh-CN" sz="44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sym typeface="+mn-ea"/>
                        </a:rPr>
                        <m:t>𝑟</m:t>
                      </m:r>
                      <m:r>
                        <a:rPr kumimoji="0" lang="en-US" altLang="zh-CN" sz="44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sym typeface="+mn-ea"/>
                        </a:rPr>
                        <m:t>&lt;=</m:t>
                      </m:r>
                      <m:sSup>
                        <m:sSupPr>
                          <m:ctrlPr>
                            <a:rPr kumimoji="0" lang="en-US" altLang="zh-CN" sz="44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sym typeface="+mn-ea"/>
                            </a:rPr>
                          </m:ctrlPr>
                        </m:sSupPr>
                        <m:e>
                          <m:r>
                            <a:rPr kumimoji="0" lang="en-US" altLang="zh-CN" sz="44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sym typeface="+mn-ea"/>
                            </a:rPr>
                            <m:t>2</m:t>
                          </m:r>
                        </m:e>
                        <m:sup>
                          <m:r>
                            <a:rPr kumimoji="0" lang="en-US" altLang="zh-CN" sz="44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sym typeface="+mn-ea"/>
                            </a:rPr>
                            <m:t>𝑟</m:t>
                          </m:r>
                        </m:sup>
                      </m:sSup>
                      <m:r>
                        <a:rPr kumimoji="0" lang="en-US" altLang="zh-CN" sz="44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sym typeface="+mn-ea"/>
                        </a:rPr>
                        <m:t>−1</m:t>
                      </m:r>
                    </m:oMath>
                  </m:oMathPara>
                </a14:m>
                <a:endParaRPr kumimoji="0" lang="en-US" altLang="zh-CN" sz="44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cs typeface="宋体" panose="02010600030101010101" pitchFamily="2" charset="-122"/>
                  </a:rPr>
                  <a:t>Because we should maxmize the coding </a:t>
                </a:r>
                <a:r>
                  <a:rPr kumimoji="0" lang="en-US" altLang="zh-CN" sz="44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cs typeface="宋体" panose="02010600030101010101" pitchFamily="2" charset="-122"/>
                    <a:sym typeface="+mn-ea"/>
                  </a:rPr>
                  <a:t>efficiency,  for the fixed data bit m, the less r should be got, the result which can be  below.</a:t>
                </a:r>
                <a:endParaRPr kumimoji="0" lang="en-US" altLang="zh-CN" sz="44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cs typeface="宋体" panose="02010600030101010101" pitchFamily="2" charset="-122"/>
                </a:endParaRPr>
              </a:p>
            </p:txBody>
          </p:sp>
        </mc:Choice>
        <mc:Fallback xmlns="">
          <p:sp>
            <p:nvSpPr>
              <p:cNvPr id="94" name="文本框 93"/>
              <p:cNvSpPr txBox="1">
                <a:spLocks noRot="1" noChangeAspect="1" noMove="1" noResize="1" noEditPoints="1" noAdjustHandles="1" noChangeArrowheads="1" noChangeShapeType="1" noTextEdit="1"/>
              </p:cNvSpPr>
              <p:nvPr>
                <p:custDataLst>
                  <p:tags r:id="rId3"/>
                </p:custDataLst>
              </p:nvPr>
            </p:nvSpPr>
            <p:spPr>
              <a:xfrm>
                <a:off x="1411311" y="2095500"/>
                <a:ext cx="15213356" cy="2799715"/>
              </a:xfrm>
              <a:prstGeom prst="rect">
                <a:avLst/>
              </a:prstGeom>
              <a:blipFill rotWithShape="1">
                <a:blip r:embed="rId4"/>
                <a:stretch>
                  <a:fillRect l="-2" r="2"/>
                </a:stretch>
              </a:blipFill>
            </p:spPr>
            <p:txBody>
              <a:bodyPr/>
              <a:lstStyle/>
              <a:p>
                <a:r>
                  <a:rPr lang="zh-CN" altLang="en-US">
                    <a:noFill/>
                  </a:rPr>
                  <a:t> </a:t>
                </a:r>
              </a:p>
            </p:txBody>
          </p:sp>
        </mc:Fallback>
      </mc:AlternateContent>
      <p:pic>
        <p:nvPicPr>
          <p:cNvPr id="16" name="图片 15"/>
          <p:cNvPicPr>
            <a:picLocks noChangeAspect="1"/>
          </p:cNvPicPr>
          <p:nvPr/>
        </p:nvPicPr>
        <p:blipFill>
          <a:blip r:embed="rId5"/>
          <a:stretch>
            <a:fillRect/>
          </a:stretch>
        </p:blipFill>
        <p:spPr>
          <a:xfrm>
            <a:off x="6400800" y="4838700"/>
            <a:ext cx="5841365" cy="31616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0047" y="8675624"/>
            <a:ext cx="4346445" cy="4346445"/>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4" name="Group 4"/>
          <p:cNvGrpSpPr/>
          <p:nvPr/>
        </p:nvGrpSpPr>
        <p:grpSpPr>
          <a:xfrm>
            <a:off x="7047096" y="-2287308"/>
            <a:ext cx="8843912" cy="8843912"/>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6" name="Group 6"/>
          <p:cNvGrpSpPr/>
          <p:nvPr/>
        </p:nvGrpSpPr>
        <p:grpSpPr>
          <a:xfrm>
            <a:off x="668874" y="644462"/>
            <a:ext cx="16916934" cy="9097532"/>
            <a:chOff x="0" y="0"/>
            <a:chExt cx="3558894" cy="1913890"/>
          </a:xfrm>
        </p:grpSpPr>
        <p:sp>
          <p:nvSpPr>
            <p:cNvPr id="7" name="Freeform 7"/>
            <p:cNvSpPr/>
            <p:nvPr/>
          </p:nvSpPr>
          <p:spPr>
            <a:xfrm>
              <a:off x="0" y="0"/>
              <a:ext cx="3558894" cy="1913890"/>
            </a:xfrm>
            <a:custGeom>
              <a:avLst/>
              <a:gdLst/>
              <a:ahLst/>
              <a:cxnLst/>
              <a:rect l="l" t="t" r="r" b="b"/>
              <a:pathLst>
                <a:path w="3558894" h="1913890">
                  <a:moveTo>
                    <a:pt x="0" y="0"/>
                  </a:moveTo>
                  <a:lnTo>
                    <a:pt x="3558894" y="0"/>
                  </a:lnTo>
                  <a:lnTo>
                    <a:pt x="3558894" y="1913890"/>
                  </a:lnTo>
                  <a:lnTo>
                    <a:pt x="0" y="1913890"/>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8" name="Group 8"/>
          <p:cNvGrpSpPr/>
          <p:nvPr/>
        </p:nvGrpSpPr>
        <p:grpSpPr>
          <a:xfrm>
            <a:off x="16774020" y="8706950"/>
            <a:ext cx="2424668" cy="2424668"/>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sp>
        <p:nvSpPr>
          <p:cNvPr id="12" name="AutoShape 12"/>
          <p:cNvSpPr/>
          <p:nvPr/>
        </p:nvSpPr>
        <p:spPr>
          <a:xfrm>
            <a:off x="691300" y="9699130"/>
            <a:ext cx="16568000"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13" name="AutoShape 13"/>
          <p:cNvSpPr/>
          <p:nvPr/>
        </p:nvSpPr>
        <p:spPr>
          <a:xfrm rot="5400000">
            <a:off x="-3802819" y="5138580"/>
            <a:ext cx="9121588"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14" name="AutoShape 14"/>
          <p:cNvSpPr/>
          <p:nvPr/>
        </p:nvSpPr>
        <p:spPr>
          <a:xfrm>
            <a:off x="710873" y="625411"/>
            <a:ext cx="16568000"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15" name="AutoShape 15"/>
          <p:cNvSpPr/>
          <p:nvPr/>
        </p:nvSpPr>
        <p:spPr>
          <a:xfrm rot="5400000">
            <a:off x="12718078" y="5138336"/>
            <a:ext cx="9121588"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nvGrpSpPr>
          <p:cNvPr id="42" name="Group 42"/>
          <p:cNvGrpSpPr/>
          <p:nvPr/>
        </p:nvGrpSpPr>
        <p:grpSpPr>
          <a:xfrm>
            <a:off x="1913041" y="8646499"/>
            <a:ext cx="611801" cy="611801"/>
            <a:chOff x="0" y="0"/>
            <a:chExt cx="6350000" cy="6350000"/>
          </a:xfrm>
        </p:grpSpPr>
        <p:sp>
          <p:nvSpPr>
            <p:cNvPr id="43" name="Freeform 4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44" name="Group 44"/>
          <p:cNvGrpSpPr>
            <a:grpSpLocks noChangeAspect="1"/>
          </p:cNvGrpSpPr>
          <p:nvPr/>
        </p:nvGrpSpPr>
        <p:grpSpPr>
          <a:xfrm>
            <a:off x="1559515" y="8646499"/>
            <a:ext cx="611801" cy="611801"/>
            <a:chOff x="0" y="0"/>
            <a:chExt cx="1708150" cy="1708150"/>
          </a:xfrm>
        </p:grpSpPr>
        <p:sp>
          <p:nvSpPr>
            <p:cNvPr id="45" name="Freeform 4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sp>
        <p:nvSpPr>
          <p:cNvPr id="46" name="AutoShape 46"/>
          <p:cNvSpPr/>
          <p:nvPr/>
        </p:nvSpPr>
        <p:spPr>
          <a:xfrm>
            <a:off x="2722642" y="8928587"/>
            <a:ext cx="14005863"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25" name="TextBox 11"/>
          <p:cNvSpPr txBox="1"/>
          <p:nvPr/>
        </p:nvSpPr>
        <p:spPr>
          <a:xfrm>
            <a:off x="1253175" y="848304"/>
            <a:ext cx="13849200" cy="1095300"/>
          </a:xfrm>
          <a:prstGeom prst="rect">
            <a:avLst/>
          </a:prstGeom>
        </p:spPr>
        <p:txBody>
          <a:bodyPr wrap="square" lIns="0" tIns="0" rIns="0" bIns="0" rtlCol="0" anchor="t">
            <a:spAutoFit/>
          </a:bodyPr>
          <a:lstStyle/>
          <a:p>
            <a:pPr marL="0" marR="0" lvl="0" indent="0" algn="just" defTabSz="914400" rtl="0" eaLnBrk="1" fontAlgn="auto" latinLnBrk="0" hangingPunct="1">
              <a:lnSpc>
                <a:spcPts val="9100"/>
              </a:lnSpc>
              <a:spcBef>
                <a:spcPct val="0"/>
              </a:spcBef>
              <a:spcAft>
                <a:spcPts val="0"/>
              </a:spcAft>
              <a:buClrTx/>
              <a:buSzTx/>
              <a:buFontTx/>
              <a:buNone/>
              <a:defRPr/>
            </a:pPr>
            <a:r>
              <a:rPr kumimoji="0" lang="en-US" sz="5400" b="0" i="0" u="none" strike="noStrike" kern="1200" cap="none" spc="97" normalizeH="0" baseline="0" noProof="0" dirty="0">
                <a:ln>
                  <a:noFill/>
                </a:ln>
                <a:solidFill>
                  <a:srgbClr val="E93F39"/>
                </a:solidFill>
                <a:effectLst/>
                <a:uLnTx/>
                <a:uFillTx/>
                <a:latin typeface="Candara" panose="020E0502030303020204" charset="0"/>
                <a:ea typeface="Script MT Bold" panose="03040602040607080904" charset="0"/>
                <a:cs typeface="+mn-cs"/>
              </a:rPr>
              <a:t>1 bit Hamming Error-correcting codes</a:t>
            </a:r>
          </a:p>
        </p:txBody>
      </p:sp>
      <p:sp>
        <p:nvSpPr>
          <p:cNvPr id="10" name="文本框 9"/>
          <p:cNvSpPr txBox="1"/>
          <p:nvPr>
            <p:custDataLst>
              <p:tags r:id="rId1"/>
            </p:custDataLst>
          </p:nvPr>
        </p:nvSpPr>
        <p:spPr>
          <a:xfrm>
            <a:off x="1411311" y="2095500"/>
            <a:ext cx="15213356" cy="5908040"/>
          </a:xfrm>
          <a:prstGeom prst="rect">
            <a:avLst/>
          </a:prstGeom>
          <a:noFill/>
        </p:spPr>
        <p:txBody>
          <a:bodyPr wrap="square">
            <a:spAutoFit/>
          </a:bodyPr>
          <a:lstStyle/>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kumimoji="0" sz="36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sym typeface="+mn-ea"/>
              </a:rPr>
              <a:t>The bits of the codeword are numbered consecutively, starting with bit 1 at the left end, bit 2 to its immediate right, and so on. </a:t>
            </a: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kumimoji="0" sz="36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sym typeface="+mn-ea"/>
              </a:rPr>
              <a:t>The bits that are powers of 2 are check bits. </a:t>
            </a: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kumimoji="0" sz="36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sym typeface="+mn-ea"/>
              </a:rPr>
              <a:t>The rest (3, 5, 6, 7, 9, etc.) are filled up with the m data bits. </a:t>
            </a: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kumimoji="0" lang="en-US" sz="36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sym typeface="+mn-ea"/>
              </a:rPr>
              <a:t>Each check bit’s value is the parity of every data bits </a:t>
            </a:r>
            <a:endParaRPr kumimoji="0" sz="36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sym typeface="+mn-ea"/>
            </a:endParaRP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kumimoji="0" sz="36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sym typeface="+mn-ea"/>
              </a:rPr>
              <a:t>The parity of each check bit comes from the parity of the number of 1 of all data bits in th</a:t>
            </a:r>
            <a:r>
              <a:rPr kumimoji="0" lang="en-US" sz="36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sym typeface="+mn-ea"/>
              </a:rPr>
              <a:t>e</a:t>
            </a:r>
            <a:r>
              <a:rPr kumimoji="0" sz="36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sym typeface="+mn-ea"/>
              </a:rPr>
              <a:t> check bit</a:t>
            </a:r>
            <a:r>
              <a:rPr kumimoji="0" lang="en-US" sz="36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sym typeface="+mn-ea"/>
              </a:rPr>
              <a:t>’s position.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30A6"/>
        </a:solidFill>
        <a:effectLst/>
      </p:bgPr>
    </p:bg>
    <p:spTree>
      <p:nvGrpSpPr>
        <p:cNvPr id="1" name=""/>
        <p:cNvGrpSpPr/>
        <p:nvPr/>
      </p:nvGrpSpPr>
      <p:grpSpPr>
        <a:xfrm>
          <a:off x="0" y="0"/>
          <a:ext cx="0" cy="0"/>
          <a:chOff x="0" y="0"/>
          <a:chExt cx="0" cy="0"/>
        </a:xfrm>
      </p:grpSpPr>
      <p:sp>
        <p:nvSpPr>
          <p:cNvPr id="5" name="TextBox 5"/>
          <p:cNvSpPr txBox="1"/>
          <p:nvPr/>
        </p:nvSpPr>
        <p:spPr>
          <a:xfrm>
            <a:off x="2135128" y="1582225"/>
            <a:ext cx="8113721" cy="2422854"/>
          </a:xfrm>
          <a:prstGeom prst="rect">
            <a:avLst/>
          </a:prstGeom>
        </p:spPr>
        <p:txBody>
          <a:bodyPr lIns="0" tIns="0" rIns="0" bIns="0" rtlCol="0" anchor="t">
            <a:spAutoFit/>
          </a:bodyPr>
          <a:lstStyle/>
          <a:p>
            <a:pPr marL="0" marR="0" lvl="0" indent="0" algn="l" defTabSz="914400" rtl="0" eaLnBrk="1" fontAlgn="auto" latinLnBrk="0" hangingPunct="1">
              <a:lnSpc>
                <a:spcPts val="20525"/>
              </a:lnSpc>
              <a:spcBef>
                <a:spcPts val="0"/>
              </a:spcBef>
              <a:spcAft>
                <a:spcPts val="0"/>
              </a:spcAft>
              <a:buClrTx/>
              <a:buSzTx/>
              <a:buFontTx/>
              <a:buNone/>
              <a:defRPr/>
            </a:pPr>
            <a:r>
              <a:rPr kumimoji="0" lang="en-US" sz="12440" b="0" i="0" u="none" strike="noStrike" kern="1200" cap="none" spc="186" normalizeH="0" baseline="0" noProof="0" dirty="0">
                <a:ln>
                  <a:noFill/>
                </a:ln>
                <a:solidFill>
                  <a:srgbClr val="FFFFFF"/>
                </a:solidFill>
                <a:effectLst/>
                <a:uLnTx/>
                <a:uFillTx/>
                <a:latin typeface="Cambria" panose="02040503050406030204" pitchFamily="18" charset="0"/>
                <a:ea typeface="Cambria" panose="02040503050406030204" pitchFamily="18" charset="0"/>
              </a:rPr>
              <a:t>Contents</a:t>
            </a:r>
          </a:p>
        </p:txBody>
      </p:sp>
      <p:sp>
        <p:nvSpPr>
          <p:cNvPr id="7" name="TextBox 7"/>
          <p:cNvSpPr txBox="1"/>
          <p:nvPr/>
        </p:nvSpPr>
        <p:spPr>
          <a:xfrm>
            <a:off x="12050137" y="2642482"/>
            <a:ext cx="4280148" cy="1231106"/>
          </a:xfrm>
          <a:prstGeom prst="rect">
            <a:avLst/>
          </a:prstGeom>
        </p:spPr>
        <p:txBody>
          <a:bodyPr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840" normalizeH="0" baseline="0" noProof="0" dirty="0">
                <a:ln>
                  <a:noFill/>
                </a:ln>
                <a:solidFill>
                  <a:prstClr val="white"/>
                </a:solidFill>
                <a:effectLst/>
                <a:uLnTx/>
                <a:uFillTx/>
                <a:latin typeface="Cambria" panose="02040503050406030204" pitchFamily="18" charset="0"/>
                <a:ea typeface="Cambria" panose="02040503050406030204" pitchFamily="18" charset="0"/>
                <a:cs typeface="Times New Roman" panose="02020603050405020304" pitchFamily="18" charset="0"/>
              </a:rPr>
              <a:t>Introduction to Errors</a:t>
            </a:r>
            <a:endParaRPr kumimoji="0" lang="zh-CN" altLang="zh-CN" sz="4000" b="1" i="0" u="none" strike="noStrike" kern="1200" cap="none" spc="0" normalizeH="0" baseline="0" noProof="0" dirty="0">
              <a:ln>
                <a:noFill/>
              </a:ln>
              <a:solidFill>
                <a:prstClr val="white"/>
              </a:solidFill>
              <a:effectLst/>
              <a:uLnTx/>
              <a:uFillTx/>
              <a:latin typeface="Cambria" panose="02040503050406030204" pitchFamily="18" charset="0"/>
              <a:ea typeface="宋体" panose="02010600030101010101" pitchFamily="2" charset="-122"/>
            </a:endParaRPr>
          </a:p>
        </p:txBody>
      </p:sp>
      <p:sp>
        <p:nvSpPr>
          <p:cNvPr id="8" name="TextBox 8"/>
          <p:cNvSpPr txBox="1"/>
          <p:nvPr/>
        </p:nvSpPr>
        <p:spPr>
          <a:xfrm>
            <a:off x="10203344" y="2531619"/>
            <a:ext cx="1846793" cy="1543050"/>
          </a:xfrm>
          <a:prstGeom prst="rect">
            <a:avLst/>
          </a:prstGeom>
        </p:spPr>
        <p:txBody>
          <a:bodyPr lIns="0" tIns="0" rIns="0" bIns="0" rtlCol="0" anchor="t">
            <a:spAutoFit/>
          </a:bodyPr>
          <a:lstStyle/>
          <a:p>
            <a:pPr marL="0" marR="0" lvl="0" indent="0" algn="just" defTabSz="914400" rtl="0" eaLnBrk="1" fontAlgn="auto" latinLnBrk="0" hangingPunct="1">
              <a:lnSpc>
                <a:spcPts val="12300"/>
              </a:lnSpc>
              <a:spcBef>
                <a:spcPts val="0"/>
              </a:spcBef>
              <a:spcAft>
                <a:spcPts val="0"/>
              </a:spcAft>
              <a:buClrTx/>
              <a:buSzTx/>
              <a:buFontTx/>
              <a:buNone/>
              <a:defRPr/>
            </a:pPr>
            <a:r>
              <a:rPr kumimoji="0" lang="en-US" sz="10000" b="0" i="0" u="none" strike="noStrike" kern="1200" cap="none" spc="149" normalizeH="0" baseline="0" noProof="0">
                <a:ln>
                  <a:noFill/>
                </a:ln>
                <a:solidFill>
                  <a:srgbClr val="FFFFFF"/>
                </a:solidFill>
                <a:effectLst/>
                <a:uLnTx/>
                <a:uFillTx/>
                <a:latin typeface="Harlow Solid Italic" panose="04030604020F02020D02" charset="0"/>
              </a:rPr>
              <a:t>01</a:t>
            </a:r>
          </a:p>
        </p:txBody>
      </p:sp>
      <p:sp>
        <p:nvSpPr>
          <p:cNvPr id="11" name="TextBox 11"/>
          <p:cNvSpPr txBox="1"/>
          <p:nvPr/>
        </p:nvSpPr>
        <p:spPr>
          <a:xfrm>
            <a:off x="10217216" y="4562989"/>
            <a:ext cx="1846793" cy="1543050"/>
          </a:xfrm>
          <a:prstGeom prst="rect">
            <a:avLst/>
          </a:prstGeom>
        </p:spPr>
        <p:txBody>
          <a:bodyPr lIns="0" tIns="0" rIns="0" bIns="0" rtlCol="0" anchor="t">
            <a:spAutoFit/>
          </a:bodyPr>
          <a:lstStyle/>
          <a:p>
            <a:pPr marL="0" marR="0" lvl="0" indent="0" algn="just" defTabSz="914400" rtl="0" eaLnBrk="1" fontAlgn="auto" latinLnBrk="0" hangingPunct="1">
              <a:lnSpc>
                <a:spcPts val="12300"/>
              </a:lnSpc>
              <a:spcBef>
                <a:spcPts val="0"/>
              </a:spcBef>
              <a:spcAft>
                <a:spcPts val="0"/>
              </a:spcAft>
              <a:buClrTx/>
              <a:buSzTx/>
              <a:buFontTx/>
              <a:buNone/>
              <a:defRPr/>
            </a:pPr>
            <a:r>
              <a:rPr kumimoji="0" lang="en-US" sz="10000" b="0" i="0" u="none" strike="noStrike" kern="1200" cap="none" spc="149" normalizeH="0" baseline="0" noProof="0">
                <a:ln>
                  <a:noFill/>
                </a:ln>
                <a:solidFill>
                  <a:srgbClr val="FFFFFF"/>
                </a:solidFill>
                <a:effectLst/>
                <a:uLnTx/>
                <a:uFillTx/>
                <a:latin typeface="Harlow Solid Italic" panose="04030604020F02020D02" charset="0"/>
              </a:rPr>
              <a:t>02</a:t>
            </a:r>
          </a:p>
        </p:txBody>
      </p:sp>
      <p:sp>
        <p:nvSpPr>
          <p:cNvPr id="14" name="TextBox 14"/>
          <p:cNvSpPr txBox="1"/>
          <p:nvPr/>
        </p:nvSpPr>
        <p:spPr>
          <a:xfrm>
            <a:off x="10217216" y="6772111"/>
            <a:ext cx="2296009" cy="1543050"/>
          </a:xfrm>
          <a:prstGeom prst="rect">
            <a:avLst/>
          </a:prstGeom>
        </p:spPr>
        <p:txBody>
          <a:bodyPr lIns="0" tIns="0" rIns="0" bIns="0" rtlCol="0" anchor="t">
            <a:spAutoFit/>
          </a:bodyPr>
          <a:lstStyle/>
          <a:p>
            <a:pPr marL="0" marR="0" lvl="0" indent="0" algn="just" defTabSz="914400" rtl="0" eaLnBrk="1" fontAlgn="auto" latinLnBrk="0" hangingPunct="1">
              <a:lnSpc>
                <a:spcPts val="12300"/>
              </a:lnSpc>
              <a:spcBef>
                <a:spcPts val="0"/>
              </a:spcBef>
              <a:spcAft>
                <a:spcPts val="0"/>
              </a:spcAft>
              <a:buClrTx/>
              <a:buSzTx/>
              <a:buFontTx/>
              <a:buNone/>
              <a:defRPr/>
            </a:pPr>
            <a:r>
              <a:rPr kumimoji="0" lang="en-US" sz="10000" b="0" i="0" u="none" strike="noStrike" kern="1200" cap="none" spc="149" normalizeH="0" baseline="0" noProof="0">
                <a:ln>
                  <a:noFill/>
                </a:ln>
                <a:solidFill>
                  <a:srgbClr val="FFFFFF"/>
                </a:solidFill>
                <a:effectLst/>
                <a:uLnTx/>
                <a:uFillTx/>
                <a:latin typeface="Harlow Solid Italic" panose="04030604020F02020D02" charset="0"/>
              </a:rPr>
              <a:t>03</a:t>
            </a:r>
          </a:p>
        </p:txBody>
      </p:sp>
      <p:sp>
        <p:nvSpPr>
          <p:cNvPr id="17" name="TextBox 17"/>
          <p:cNvSpPr txBox="1"/>
          <p:nvPr/>
        </p:nvSpPr>
        <p:spPr>
          <a:xfrm>
            <a:off x="2241024" y="4566539"/>
            <a:ext cx="2055010" cy="1543050"/>
          </a:xfrm>
          <a:prstGeom prst="rect">
            <a:avLst/>
          </a:prstGeom>
        </p:spPr>
        <p:txBody>
          <a:bodyPr lIns="0" tIns="0" rIns="0" bIns="0" rtlCol="0" anchor="t">
            <a:spAutoFit/>
          </a:bodyPr>
          <a:lstStyle/>
          <a:p>
            <a:pPr marL="0" marR="0" lvl="0" indent="0" algn="just" defTabSz="914400" rtl="0" eaLnBrk="1" fontAlgn="auto" latinLnBrk="0" hangingPunct="1">
              <a:lnSpc>
                <a:spcPts val="12300"/>
              </a:lnSpc>
              <a:spcBef>
                <a:spcPts val="0"/>
              </a:spcBef>
              <a:spcAft>
                <a:spcPts val="0"/>
              </a:spcAft>
              <a:buClrTx/>
              <a:buSzTx/>
              <a:buFontTx/>
              <a:buNone/>
              <a:defRPr/>
            </a:pPr>
            <a:r>
              <a:rPr kumimoji="0" lang="en-US" sz="10000" b="0" i="0" u="none" strike="noStrike" kern="1200" cap="none" spc="149" normalizeH="0" baseline="0" noProof="0">
                <a:ln>
                  <a:noFill/>
                </a:ln>
                <a:solidFill>
                  <a:srgbClr val="FFFFFF"/>
                </a:solidFill>
                <a:effectLst/>
                <a:uLnTx/>
                <a:uFillTx/>
                <a:latin typeface="Harlow Solid Italic" panose="04030604020F02020D02" charset="0"/>
              </a:rPr>
              <a:t>04</a:t>
            </a:r>
          </a:p>
        </p:txBody>
      </p:sp>
      <p:grpSp>
        <p:nvGrpSpPr>
          <p:cNvPr id="18" name="Group 18"/>
          <p:cNvGrpSpPr/>
          <p:nvPr/>
        </p:nvGrpSpPr>
        <p:grpSpPr>
          <a:xfrm>
            <a:off x="1382225" y="942786"/>
            <a:ext cx="611801" cy="611801"/>
            <a:chOff x="0" y="0"/>
            <a:chExt cx="6350000" cy="6350000"/>
          </a:xfrm>
        </p:grpSpPr>
        <p:sp>
          <p:nvSpPr>
            <p:cNvPr id="19" name="Freeform 1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20" name="Group 20"/>
          <p:cNvGrpSpPr>
            <a:grpSpLocks noChangeAspect="1"/>
          </p:cNvGrpSpPr>
          <p:nvPr/>
        </p:nvGrpSpPr>
        <p:grpSpPr>
          <a:xfrm>
            <a:off x="1028700" y="942786"/>
            <a:ext cx="611801" cy="611801"/>
            <a:chOff x="0" y="0"/>
            <a:chExt cx="1708150" cy="1708150"/>
          </a:xfrm>
        </p:grpSpPr>
        <p:sp>
          <p:nvSpPr>
            <p:cNvPr id="21" name="Freeform 21"/>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22" name="AutoShape 22"/>
          <p:cNvSpPr/>
          <p:nvPr/>
        </p:nvSpPr>
        <p:spPr>
          <a:xfrm>
            <a:off x="2191827" y="1224874"/>
            <a:ext cx="12930662"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pic>
        <p:nvPicPr>
          <p:cNvPr id="32" name="Picture 3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60" y="-701543"/>
            <a:ext cx="2818461" cy="2170215"/>
          </a:xfrm>
          <a:prstGeom prst="rect">
            <a:avLst/>
          </a:prstGeom>
        </p:spPr>
      </p:pic>
      <p:pic>
        <p:nvPicPr>
          <p:cNvPr id="33" name="Picture 3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5319850" y="9631389"/>
            <a:ext cx="2818461" cy="2170215"/>
          </a:xfrm>
          <a:prstGeom prst="rect">
            <a:avLst/>
          </a:prstGeom>
        </p:spPr>
      </p:pic>
      <p:grpSp>
        <p:nvGrpSpPr>
          <p:cNvPr id="34" name="Group 34"/>
          <p:cNvGrpSpPr>
            <a:grpSpLocks noChangeAspect="1"/>
          </p:cNvGrpSpPr>
          <p:nvPr/>
        </p:nvGrpSpPr>
        <p:grpSpPr>
          <a:xfrm>
            <a:off x="9269424" y="3031296"/>
            <a:ext cx="611801" cy="611801"/>
            <a:chOff x="0" y="0"/>
            <a:chExt cx="1708150" cy="1708150"/>
          </a:xfrm>
        </p:grpSpPr>
        <p:sp>
          <p:nvSpPr>
            <p:cNvPr id="35" name="Freeform 3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36" name="Group 36"/>
          <p:cNvGrpSpPr>
            <a:grpSpLocks noChangeAspect="1"/>
          </p:cNvGrpSpPr>
          <p:nvPr/>
        </p:nvGrpSpPr>
        <p:grpSpPr>
          <a:xfrm>
            <a:off x="9276681" y="5130822"/>
            <a:ext cx="611801" cy="611801"/>
            <a:chOff x="0" y="0"/>
            <a:chExt cx="1708150" cy="1708150"/>
          </a:xfrm>
        </p:grpSpPr>
        <p:sp>
          <p:nvSpPr>
            <p:cNvPr id="37" name="Freeform 3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38" name="Group 38"/>
          <p:cNvGrpSpPr>
            <a:grpSpLocks noChangeAspect="1"/>
          </p:cNvGrpSpPr>
          <p:nvPr/>
        </p:nvGrpSpPr>
        <p:grpSpPr>
          <a:xfrm>
            <a:off x="9276681" y="7252023"/>
            <a:ext cx="611801" cy="611801"/>
            <a:chOff x="0" y="0"/>
            <a:chExt cx="1708150" cy="1708150"/>
          </a:xfrm>
        </p:grpSpPr>
        <p:sp>
          <p:nvSpPr>
            <p:cNvPr id="39" name="Freeform 39"/>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40" name="Group 40"/>
          <p:cNvGrpSpPr>
            <a:grpSpLocks noChangeAspect="1"/>
          </p:cNvGrpSpPr>
          <p:nvPr/>
        </p:nvGrpSpPr>
        <p:grpSpPr>
          <a:xfrm>
            <a:off x="1307104" y="5192451"/>
            <a:ext cx="611801" cy="611801"/>
            <a:chOff x="0" y="0"/>
            <a:chExt cx="1708150" cy="1708150"/>
          </a:xfrm>
        </p:grpSpPr>
        <p:sp>
          <p:nvSpPr>
            <p:cNvPr id="41" name="Freeform 41"/>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45" name="TextBox 14"/>
          <p:cNvSpPr txBox="1"/>
          <p:nvPr/>
        </p:nvSpPr>
        <p:spPr>
          <a:xfrm>
            <a:off x="2303542" y="6708727"/>
            <a:ext cx="2296009" cy="1577355"/>
          </a:xfrm>
          <a:prstGeom prst="rect">
            <a:avLst/>
          </a:prstGeom>
        </p:spPr>
        <p:txBody>
          <a:bodyPr lIns="0" tIns="0" rIns="0" bIns="0" rtlCol="0" anchor="t">
            <a:spAutoFit/>
          </a:bodyPr>
          <a:lstStyle/>
          <a:p>
            <a:pPr marL="0" marR="0" lvl="0" indent="0" algn="just" defTabSz="914400" rtl="0" eaLnBrk="1" fontAlgn="auto" latinLnBrk="0" hangingPunct="1">
              <a:lnSpc>
                <a:spcPts val="12300"/>
              </a:lnSpc>
              <a:spcBef>
                <a:spcPts val="0"/>
              </a:spcBef>
              <a:spcAft>
                <a:spcPts val="0"/>
              </a:spcAft>
              <a:buClrTx/>
              <a:buSzTx/>
              <a:buFontTx/>
              <a:buNone/>
              <a:defRPr/>
            </a:pPr>
            <a:r>
              <a:rPr kumimoji="0" lang="en-US" sz="10000" b="0" i="0" u="none" strike="noStrike" kern="1200" cap="none" spc="149" normalizeH="0" baseline="0" noProof="0" dirty="0">
                <a:ln>
                  <a:noFill/>
                </a:ln>
                <a:solidFill>
                  <a:srgbClr val="FFFFFF"/>
                </a:solidFill>
                <a:effectLst/>
                <a:uLnTx/>
                <a:uFillTx/>
                <a:latin typeface="Harlow Solid Italic" panose="04030604020F02020D02" charset="0"/>
              </a:rPr>
              <a:t>05</a:t>
            </a:r>
          </a:p>
        </p:txBody>
      </p:sp>
      <p:grpSp>
        <p:nvGrpSpPr>
          <p:cNvPr id="49" name="Group 38"/>
          <p:cNvGrpSpPr>
            <a:grpSpLocks noChangeAspect="1"/>
          </p:cNvGrpSpPr>
          <p:nvPr/>
        </p:nvGrpSpPr>
        <p:grpSpPr>
          <a:xfrm>
            <a:off x="1363007" y="7188639"/>
            <a:ext cx="611801" cy="611801"/>
            <a:chOff x="0" y="0"/>
            <a:chExt cx="1708150" cy="1708150"/>
          </a:xfrm>
        </p:grpSpPr>
        <p:sp>
          <p:nvSpPr>
            <p:cNvPr id="50" name="Freeform 39"/>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53" name="TextBox 7"/>
          <p:cNvSpPr txBox="1"/>
          <p:nvPr/>
        </p:nvSpPr>
        <p:spPr>
          <a:xfrm>
            <a:off x="11918460" y="4597951"/>
            <a:ext cx="4280148" cy="1231106"/>
          </a:xfrm>
          <a:prstGeom prst="rect">
            <a:avLst/>
          </a:prstGeom>
        </p:spPr>
        <p:txBody>
          <a:bodyPr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840" normalizeH="0" baseline="0" noProof="0" dirty="0">
                <a:ln>
                  <a:noFill/>
                </a:ln>
                <a:solidFill>
                  <a:prstClr val="white"/>
                </a:solidFill>
                <a:effectLst/>
                <a:uLnTx/>
                <a:uFillTx/>
                <a:latin typeface="Cambria" panose="02040503050406030204" pitchFamily="18" charset="0"/>
                <a:ea typeface="Cambria" panose="02040503050406030204" pitchFamily="18" charset="0"/>
                <a:cs typeface="Times New Roman" panose="02020603050405020304" pitchFamily="18" charset="0"/>
              </a:rPr>
              <a:t>Error Detection</a:t>
            </a:r>
            <a:endParaRPr kumimoji="0" lang="zh-CN" altLang="zh-CN" sz="4000" b="1" i="0" u="none" strike="noStrike" kern="1200" cap="none" spc="0" normalizeH="0" baseline="0" noProof="0" dirty="0">
              <a:ln>
                <a:noFill/>
              </a:ln>
              <a:solidFill>
                <a:prstClr val="white"/>
              </a:solidFill>
              <a:effectLst/>
              <a:uLnTx/>
              <a:uFillTx/>
              <a:latin typeface="Cambria" panose="02040503050406030204" pitchFamily="18" charset="0"/>
              <a:ea typeface="宋体" panose="02010600030101010101" pitchFamily="2" charset="-122"/>
            </a:endParaRPr>
          </a:p>
        </p:txBody>
      </p:sp>
      <p:sp>
        <p:nvSpPr>
          <p:cNvPr id="54" name="TextBox 7"/>
          <p:cNvSpPr txBox="1"/>
          <p:nvPr/>
        </p:nvSpPr>
        <p:spPr>
          <a:xfrm>
            <a:off x="11918460" y="6858405"/>
            <a:ext cx="4280148" cy="1231106"/>
          </a:xfrm>
          <a:prstGeom prst="rect">
            <a:avLst/>
          </a:prstGeom>
        </p:spPr>
        <p:txBody>
          <a:bodyPr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840" normalizeH="0" baseline="0" noProof="0" dirty="0">
                <a:ln>
                  <a:noFill/>
                </a:ln>
                <a:solidFill>
                  <a:prstClr val="white"/>
                </a:solidFill>
                <a:effectLst/>
                <a:uLnTx/>
                <a:uFillTx/>
                <a:latin typeface="Cambria" panose="02040503050406030204" pitchFamily="18" charset="0"/>
                <a:ea typeface="Cambria" panose="02040503050406030204" pitchFamily="18" charset="0"/>
                <a:cs typeface="Times New Roman" panose="02020603050405020304" pitchFamily="18" charset="0"/>
              </a:rPr>
              <a:t>Hamming Code</a:t>
            </a:r>
            <a:endParaRPr kumimoji="0" lang="zh-CN" altLang="zh-CN" sz="4000" b="1" i="0" u="none" strike="noStrike" kern="1200" cap="none" spc="0" normalizeH="0" baseline="0" noProof="0" dirty="0">
              <a:ln>
                <a:noFill/>
              </a:ln>
              <a:solidFill>
                <a:prstClr val="white"/>
              </a:solidFill>
              <a:effectLst/>
              <a:uLnTx/>
              <a:uFillTx/>
              <a:latin typeface="Cambria" panose="02040503050406030204" pitchFamily="18" charset="0"/>
              <a:ea typeface="宋体" panose="02010600030101010101" pitchFamily="2" charset="-122"/>
            </a:endParaRPr>
          </a:p>
        </p:txBody>
      </p:sp>
      <p:sp>
        <p:nvSpPr>
          <p:cNvPr id="55" name="TextBox 7"/>
          <p:cNvSpPr txBox="1"/>
          <p:nvPr/>
        </p:nvSpPr>
        <p:spPr>
          <a:xfrm>
            <a:off x="3942268" y="4991100"/>
            <a:ext cx="4280148" cy="615553"/>
          </a:xfrm>
          <a:prstGeom prst="rect">
            <a:avLst/>
          </a:prstGeom>
        </p:spPr>
        <p:txBody>
          <a:bodyPr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840" normalizeH="0" baseline="0" noProof="0" dirty="0">
                <a:ln>
                  <a:noFill/>
                </a:ln>
                <a:solidFill>
                  <a:prstClr val="white"/>
                </a:solidFill>
                <a:effectLst/>
                <a:uLnTx/>
                <a:uFillTx/>
                <a:latin typeface="Cambria" panose="02040503050406030204" pitchFamily="18" charset="0"/>
                <a:ea typeface="Cambria" panose="02040503050406030204" pitchFamily="18" charset="0"/>
                <a:cs typeface="Times New Roman" panose="02020603050405020304" pitchFamily="18" charset="0"/>
              </a:rPr>
              <a:t>BCH Code</a:t>
            </a:r>
            <a:endParaRPr kumimoji="0" lang="zh-CN" altLang="zh-CN" sz="4000" b="1" i="0" u="none" strike="noStrike" kern="1200" cap="none" spc="0" normalizeH="0" baseline="0" noProof="0" dirty="0">
              <a:ln>
                <a:noFill/>
              </a:ln>
              <a:solidFill>
                <a:prstClr val="white"/>
              </a:solidFill>
              <a:effectLst/>
              <a:uLnTx/>
              <a:uFillTx/>
              <a:latin typeface="Cambria" panose="02040503050406030204" pitchFamily="18" charset="0"/>
              <a:ea typeface="宋体" panose="02010600030101010101" pitchFamily="2" charset="-122"/>
            </a:endParaRPr>
          </a:p>
        </p:txBody>
      </p:sp>
      <p:sp>
        <p:nvSpPr>
          <p:cNvPr id="56" name="TextBox 7"/>
          <p:cNvSpPr txBox="1"/>
          <p:nvPr/>
        </p:nvSpPr>
        <p:spPr>
          <a:xfrm>
            <a:off x="3942268" y="7107060"/>
            <a:ext cx="4280148" cy="615553"/>
          </a:xfrm>
          <a:prstGeom prst="rect">
            <a:avLst/>
          </a:prstGeom>
        </p:spPr>
        <p:txBody>
          <a:bodyPr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840" normalizeH="0" baseline="0" noProof="0" dirty="0">
                <a:ln>
                  <a:noFill/>
                </a:ln>
                <a:solidFill>
                  <a:prstClr val="white"/>
                </a:solidFill>
                <a:effectLst/>
                <a:uLnTx/>
                <a:uFillTx/>
                <a:latin typeface="Cambria" panose="02040503050406030204" pitchFamily="18" charset="0"/>
                <a:ea typeface="Cambria" panose="02040503050406030204" pitchFamily="18" charset="0"/>
                <a:cs typeface="Times New Roman" panose="02020603050405020304" pitchFamily="18" charset="0"/>
              </a:rPr>
              <a:t>Summary</a:t>
            </a:r>
            <a:endParaRPr kumimoji="0" lang="zh-CN" altLang="zh-CN" sz="4000" b="1" i="0" u="none" strike="noStrike" kern="1200" cap="none" spc="0" normalizeH="0" baseline="0" noProof="0" dirty="0">
              <a:ln>
                <a:noFill/>
              </a:ln>
              <a:solidFill>
                <a:prstClr val="white"/>
              </a:solidFill>
              <a:effectLst/>
              <a:uLnTx/>
              <a:uFillTx/>
              <a:latin typeface="Cambria" panose="02040503050406030204" pitchFamily="18"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6"/>
          <p:cNvGrpSpPr/>
          <p:nvPr/>
        </p:nvGrpSpPr>
        <p:grpSpPr>
          <a:xfrm>
            <a:off x="-2915103" y="4863557"/>
            <a:ext cx="4394743" cy="4394743"/>
            <a:chOff x="0" y="0"/>
            <a:chExt cx="6350000" cy="6350000"/>
          </a:xfrm>
        </p:grpSpPr>
        <p:sp>
          <p:nvSpPr>
            <p:cNvPr id="37" name="Freeform 3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sp>
        <p:nvSpPr>
          <p:cNvPr id="3" name="TextBox 3"/>
          <p:cNvSpPr txBox="1"/>
          <p:nvPr/>
        </p:nvSpPr>
        <p:spPr>
          <a:xfrm>
            <a:off x="600058" y="72131"/>
            <a:ext cx="13239898" cy="1095300"/>
          </a:xfrm>
          <a:prstGeom prst="rect">
            <a:avLst/>
          </a:prstGeom>
        </p:spPr>
        <p:txBody>
          <a:bodyPr wrap="square" lIns="0" tIns="0" rIns="0" bIns="0" rtlCol="0" anchor="t">
            <a:spAutoFit/>
          </a:bodyPr>
          <a:lstStyle/>
          <a:p>
            <a:pPr marL="0" marR="0" lvl="0" indent="0" algn="just" defTabSz="914400" rtl="0" eaLnBrk="1" fontAlgn="auto" latinLnBrk="0" hangingPunct="1">
              <a:lnSpc>
                <a:spcPts val="9100"/>
              </a:lnSpc>
              <a:spcBef>
                <a:spcPct val="0"/>
              </a:spcBef>
              <a:spcAft>
                <a:spcPts val="0"/>
              </a:spcAft>
              <a:buClrTx/>
              <a:buSzTx/>
              <a:buFontTx/>
              <a:buNone/>
              <a:defRPr/>
            </a:pPr>
            <a:r>
              <a:rPr kumimoji="0" lang="en-US" sz="5400" b="0" i="0" u="none" strike="noStrike" kern="1200" cap="none" spc="97" normalizeH="0" baseline="0" noProof="0" dirty="0">
                <a:ln>
                  <a:noFill/>
                </a:ln>
                <a:solidFill>
                  <a:srgbClr val="E93F39"/>
                </a:solidFill>
                <a:effectLst/>
                <a:uLnTx/>
                <a:uFillTx/>
                <a:latin typeface="Candara" panose="020E0502030303020204" charset="0"/>
                <a:ea typeface="Script MT Bold" panose="03040602040607080904" charset="0"/>
                <a:cs typeface="+mn-cs"/>
              </a:rPr>
              <a:t>Hamming correct-error</a:t>
            </a:r>
            <a:r>
              <a:rPr kumimoji="0" lang="en-US" sz="5400" b="0" i="0" u="none" strike="noStrike" kern="1200" cap="none" spc="97" normalizeH="0" baseline="0" noProof="0" dirty="0">
                <a:ln>
                  <a:noFill/>
                </a:ln>
                <a:solidFill>
                  <a:srgbClr val="E93F39"/>
                </a:solidFill>
                <a:effectLst/>
                <a:uLnTx/>
                <a:uFillTx/>
                <a:latin typeface="Candara" panose="020E0502030303020204" charset="0"/>
                <a:ea typeface="Script MT Bold" panose="03040602040607080904" charset="0"/>
              </a:rPr>
              <a:t> (</a:t>
            </a:r>
            <a:r>
              <a:rPr kumimoji="0" lang="en-US" sz="5400" b="0" i="0" u="none" strike="noStrike" kern="1200" cap="none" spc="97" normalizeH="0" baseline="0" noProof="0" dirty="0">
                <a:ln>
                  <a:noFill/>
                </a:ln>
                <a:solidFill>
                  <a:srgbClr val="E93F39"/>
                </a:solidFill>
                <a:effectLst/>
                <a:uLnTx/>
                <a:uFillTx/>
                <a:latin typeface="Candara" panose="020E0502030303020204" charset="0"/>
                <a:ea typeface="Script MT Bold" panose="03040602040607080904" charset="0"/>
                <a:cs typeface="+mn-cs"/>
              </a:rPr>
              <a:t>receiver)</a:t>
            </a:r>
          </a:p>
        </p:txBody>
      </p:sp>
      <p:sp>
        <p:nvSpPr>
          <p:cNvPr id="13" name="AutoShape 13"/>
          <p:cNvSpPr/>
          <p:nvPr/>
        </p:nvSpPr>
        <p:spPr>
          <a:xfrm>
            <a:off x="78634" y="1167431"/>
            <a:ext cx="18841216" cy="0"/>
          </a:xfrm>
          <a:prstGeom prst="line">
            <a:avLst/>
          </a:prstGeom>
          <a:ln w="7620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nvGrpSpPr>
          <p:cNvPr id="14" name="Group 14"/>
          <p:cNvGrpSpPr/>
          <p:nvPr/>
        </p:nvGrpSpPr>
        <p:grpSpPr>
          <a:xfrm>
            <a:off x="691499" y="1752381"/>
            <a:ext cx="15782321" cy="7886917"/>
            <a:chOff x="0" y="0"/>
            <a:chExt cx="14016155" cy="7748090"/>
          </a:xfrm>
        </p:grpSpPr>
        <p:sp>
          <p:nvSpPr>
            <p:cNvPr id="15" name="AutoShape 15"/>
            <p:cNvSpPr/>
            <p:nvPr/>
          </p:nvSpPr>
          <p:spPr>
            <a:xfrm>
              <a:off x="1562794" y="0"/>
              <a:ext cx="12381737" cy="0"/>
            </a:xfrm>
            <a:prstGeom prst="line">
              <a:avLst/>
            </a:prstGeom>
            <a:ln w="76200"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16" name="AutoShape 16"/>
            <p:cNvSpPr/>
            <p:nvPr/>
          </p:nvSpPr>
          <p:spPr>
            <a:xfrm>
              <a:off x="35812" y="7676466"/>
              <a:ext cx="12956214" cy="0"/>
            </a:xfrm>
            <a:prstGeom prst="line">
              <a:avLst/>
            </a:prstGeom>
            <a:ln w="76200"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17" name="AutoShape 17"/>
            <p:cNvSpPr/>
            <p:nvPr/>
          </p:nvSpPr>
          <p:spPr>
            <a:xfrm rot="5400000">
              <a:off x="10475466" y="3469066"/>
              <a:ext cx="7009755" cy="0"/>
            </a:xfrm>
            <a:prstGeom prst="line">
              <a:avLst/>
            </a:prstGeom>
            <a:ln w="76200"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18" name="AutoShape 18"/>
            <p:cNvSpPr/>
            <p:nvPr/>
          </p:nvSpPr>
          <p:spPr>
            <a:xfrm rot="5400000">
              <a:off x="-3489933" y="4114909"/>
              <a:ext cx="7051490" cy="0"/>
            </a:xfrm>
            <a:prstGeom prst="line">
              <a:avLst/>
            </a:prstGeom>
            <a:ln w="76200"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mc:AlternateContent xmlns:mc="http://schemas.openxmlformats.org/markup-compatibility/2006" xmlns:a14="http://schemas.microsoft.com/office/drawing/2010/main">
        <mc:Choice Requires="a14">
          <p:sp>
            <p:nvSpPr>
              <p:cNvPr id="19" name="TextBox 19"/>
              <p:cNvSpPr txBox="1"/>
              <p:nvPr/>
            </p:nvSpPr>
            <p:spPr>
              <a:xfrm>
                <a:off x="1261764" y="2131434"/>
                <a:ext cx="13941949" cy="5816600"/>
              </a:xfrm>
              <a:prstGeom prst="rect">
                <a:avLst/>
              </a:prstGeom>
            </p:spPr>
            <p:txBody>
              <a:bodyPr wrap="square" lIns="0" tIns="0" rIns="0" bIns="0" rtlCol="0" anchor="t">
                <a:spAutoFit/>
              </a:bodyPr>
              <a:lstStyle/>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kumimoji="0" sz="36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cs typeface="+mn-cs"/>
                  </a:rPr>
                  <a:t>initializes a counter to zero</a:t>
                </a: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kumimoji="0" sz="36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cs typeface="+mn-cs"/>
                  </a:rPr>
                  <a:t>examines each check bit, k (k = 1, 2, 4, 8, ..., </a:t>
                </a:r>
                <a14:m>
                  <m:oMath xmlns:m="http://schemas.openxmlformats.org/officeDocument/2006/math">
                    <m:sSup>
                      <m:sSupPr>
                        <m:ctrlPr>
                          <a:rPr kumimoji="0" lang="en-US" sz="36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ctrlPr>
                      </m:sSupPr>
                      <m:e>
                        <m:r>
                          <a:rPr kumimoji="0" lang="en-US" sz="36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2</m:t>
                        </m:r>
                      </m:e>
                      <m:sup>
                        <m:r>
                          <a:rPr kumimoji="0" lang="en-US" sz="36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𝑟</m:t>
                        </m:r>
                      </m:sup>
                    </m:sSup>
                  </m:oMath>
                </a14:m>
                <a:r>
                  <a:rPr kumimoji="0" sz="36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cs typeface="+mn-cs"/>
                  </a:rPr>
                  <a:t>), to see if it has the correct parity</a:t>
                </a: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kumimoji="0" sz="36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cs typeface="+mn-cs"/>
                  </a:rPr>
                  <a:t>If incorrect parity, adds the number of check bit k to the counter</a:t>
                </a:r>
              </a:p>
              <a:p>
                <a:pPr marL="1028700" lvl="1" indent="-571500">
                  <a:lnSpc>
                    <a:spcPct val="150000"/>
                  </a:lnSpc>
                  <a:buFont typeface="Wingdings" panose="05000000000000000000" pitchFamily="2" charset="2"/>
                  <a:buChar char="Ø"/>
                  <a:defRPr/>
                </a:pPr>
                <a:r>
                  <a:rPr kumimoji="0" sz="36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cs typeface="+mn-cs"/>
                  </a:rPr>
                  <a:t>counter = 0, valid code</a:t>
                </a:r>
              </a:p>
              <a:p>
                <a:pPr marL="1028700" lvl="1" indent="-571500">
                  <a:lnSpc>
                    <a:spcPct val="150000"/>
                  </a:lnSpc>
                  <a:buFont typeface="Wingdings" panose="05000000000000000000" pitchFamily="2" charset="2"/>
                  <a:buChar char="Ø"/>
                  <a:defRPr/>
                </a:pPr>
                <a:r>
                  <a:rPr kumimoji="0" sz="36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cs typeface="+mn-cs"/>
                  </a:rPr>
                  <a:t>counter ≠0, invalid code</a:t>
                </a:r>
              </a:p>
              <a:p>
                <a:pPr marL="571500" marR="0" lvl="0" indent="-571500" algn="l" defTabSz="914400" rtl="0" eaLnBrk="1" fontAlgn="auto" latinLnBrk="0" hangingPunct="1">
                  <a:lnSpc>
                    <a:spcPct val="150000"/>
                  </a:lnSpc>
                  <a:spcBef>
                    <a:spcPts val="0"/>
                  </a:spcBef>
                  <a:spcAft>
                    <a:spcPts val="0"/>
                  </a:spcAft>
                  <a:buClrTx/>
                  <a:buSzTx/>
                  <a:buFont typeface="Wingdings" panose="05000000000000000000" pitchFamily="2" charset="2"/>
                  <a:buChar char="Ø"/>
                  <a:defRPr/>
                </a:pPr>
                <a:r>
                  <a:rPr kumimoji="0" sz="36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cs typeface="+mn-cs"/>
                  </a:rPr>
                  <a:t>The value of the counter denotes the number of the incorrect bit.	</a:t>
                </a:r>
              </a:p>
            </p:txBody>
          </p:sp>
        </mc:Choice>
        <mc:Fallback xmlns="">
          <p:sp>
            <p:nvSpPr>
              <p:cNvPr id="19" name="TextBox 19"/>
              <p:cNvSpPr txBox="1">
                <a:spLocks noRot="1" noChangeAspect="1" noMove="1" noResize="1" noEditPoints="1" noAdjustHandles="1" noChangeArrowheads="1" noChangeShapeType="1" noTextEdit="1"/>
              </p:cNvSpPr>
              <p:nvPr/>
            </p:nvSpPr>
            <p:spPr>
              <a:xfrm>
                <a:off x="1261764" y="2131434"/>
                <a:ext cx="13941949" cy="5816600"/>
              </a:xfrm>
              <a:prstGeom prst="rect">
                <a:avLst/>
              </a:prstGeom>
              <a:blipFill rotWithShape="1">
                <a:blip r:embed="rId3"/>
                <a:stretch>
                  <a:fillRect t="-6" r="4" b="6"/>
                </a:stretch>
              </a:blipFill>
            </p:spPr>
            <p:txBody>
              <a:bodyPr/>
              <a:lstStyle/>
              <a:p>
                <a:r>
                  <a:rPr lang="zh-CN" altLang="en-US">
                    <a:noFill/>
                  </a:rPr>
                  <a:t> </a:t>
                </a:r>
              </a:p>
            </p:txBody>
          </p:sp>
        </mc:Fallback>
      </mc:AlternateContent>
      <p:sp>
        <p:nvSpPr>
          <p:cNvPr id="33" name="AutoShape 33"/>
          <p:cNvSpPr/>
          <p:nvPr/>
        </p:nvSpPr>
        <p:spPr>
          <a:xfrm>
            <a:off x="-1906111" y="10060180"/>
            <a:ext cx="21234081" cy="0"/>
          </a:xfrm>
          <a:prstGeom prst="line">
            <a:avLst/>
          </a:prstGeom>
          <a:ln w="7620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nvGrpSpPr>
          <p:cNvPr id="34" name="Group 34"/>
          <p:cNvGrpSpPr/>
          <p:nvPr/>
        </p:nvGrpSpPr>
        <p:grpSpPr>
          <a:xfrm>
            <a:off x="16688562" y="8676931"/>
            <a:ext cx="2424668" cy="2424668"/>
            <a:chOff x="0" y="0"/>
            <a:chExt cx="6350000" cy="6350000"/>
          </a:xfrm>
        </p:grpSpPr>
        <p:sp>
          <p:nvSpPr>
            <p:cNvPr id="35" name="Freeform 3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pic>
        <p:nvPicPr>
          <p:cNvPr id="38" name="Picture 3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2126962" y="3445518"/>
            <a:ext cx="2818461" cy="2170215"/>
          </a:xfrm>
          <a:prstGeom prst="rect">
            <a:avLst/>
          </a:prstGeom>
        </p:spPr>
      </p:pic>
      <p:grpSp>
        <p:nvGrpSpPr>
          <p:cNvPr id="39" name="Group 39"/>
          <p:cNvGrpSpPr/>
          <p:nvPr/>
        </p:nvGrpSpPr>
        <p:grpSpPr>
          <a:xfrm>
            <a:off x="16643844" y="0"/>
            <a:ext cx="4394743" cy="4394743"/>
            <a:chOff x="0" y="0"/>
            <a:chExt cx="6350000" cy="6350000"/>
          </a:xfrm>
        </p:grpSpPr>
        <p:sp>
          <p:nvSpPr>
            <p:cNvPr id="40" name="Freeform 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pic>
        <p:nvPicPr>
          <p:cNvPr id="41" name="Picture 4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15333950" y="2360411"/>
            <a:ext cx="2818461" cy="21702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0047" y="8675624"/>
            <a:ext cx="4346445" cy="4346445"/>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4" name="Group 4"/>
          <p:cNvGrpSpPr/>
          <p:nvPr/>
        </p:nvGrpSpPr>
        <p:grpSpPr>
          <a:xfrm>
            <a:off x="7047096" y="-2287308"/>
            <a:ext cx="8843912" cy="8843912"/>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6" name="Group 6"/>
          <p:cNvGrpSpPr/>
          <p:nvPr/>
        </p:nvGrpSpPr>
        <p:grpSpPr>
          <a:xfrm>
            <a:off x="679766" y="717669"/>
            <a:ext cx="16916934" cy="9097531"/>
            <a:chOff x="0" y="0"/>
            <a:chExt cx="3558894" cy="1913890"/>
          </a:xfrm>
        </p:grpSpPr>
        <p:sp>
          <p:nvSpPr>
            <p:cNvPr id="7" name="Freeform 7"/>
            <p:cNvSpPr/>
            <p:nvPr/>
          </p:nvSpPr>
          <p:spPr>
            <a:xfrm>
              <a:off x="0" y="0"/>
              <a:ext cx="3558894" cy="1913890"/>
            </a:xfrm>
            <a:custGeom>
              <a:avLst/>
              <a:gdLst/>
              <a:ahLst/>
              <a:cxnLst/>
              <a:rect l="l" t="t" r="r" b="b"/>
              <a:pathLst>
                <a:path w="3558894" h="1913890">
                  <a:moveTo>
                    <a:pt x="0" y="0"/>
                  </a:moveTo>
                  <a:lnTo>
                    <a:pt x="3558894" y="0"/>
                  </a:lnTo>
                  <a:lnTo>
                    <a:pt x="3558894" y="1913890"/>
                  </a:lnTo>
                  <a:lnTo>
                    <a:pt x="0" y="1913890"/>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endParaRPr>
            </a:p>
          </p:txBody>
        </p:sp>
      </p:grpSp>
      <p:grpSp>
        <p:nvGrpSpPr>
          <p:cNvPr id="8" name="Group 8"/>
          <p:cNvGrpSpPr/>
          <p:nvPr/>
        </p:nvGrpSpPr>
        <p:grpSpPr>
          <a:xfrm>
            <a:off x="16774020" y="8706950"/>
            <a:ext cx="2424668" cy="2424668"/>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11" name="TextBox 11"/>
          <p:cNvSpPr txBox="1"/>
          <p:nvPr/>
        </p:nvSpPr>
        <p:spPr>
          <a:xfrm>
            <a:off x="1864201" y="1594742"/>
            <a:ext cx="13849200" cy="1095300"/>
          </a:xfrm>
          <a:prstGeom prst="rect">
            <a:avLst/>
          </a:prstGeom>
        </p:spPr>
        <p:txBody>
          <a:bodyPr wrap="square" lIns="0" tIns="0" rIns="0" bIns="0" rtlCol="0" anchor="t">
            <a:spAutoFit/>
          </a:bodyPr>
          <a:lstStyle/>
          <a:p>
            <a:pPr marL="0" marR="0" lvl="0" indent="0" algn="just" defTabSz="914400" rtl="0" eaLnBrk="1" fontAlgn="auto" latinLnBrk="0" hangingPunct="1">
              <a:lnSpc>
                <a:spcPts val="9100"/>
              </a:lnSpc>
              <a:spcBef>
                <a:spcPct val="0"/>
              </a:spcBef>
              <a:spcAft>
                <a:spcPts val="0"/>
              </a:spcAft>
              <a:buClrTx/>
              <a:buSzTx/>
              <a:buFontTx/>
              <a:buNone/>
              <a:defRPr/>
            </a:pPr>
            <a:r>
              <a:rPr kumimoji="0" lang="en-US" sz="6500" b="0" i="0" u="none" strike="noStrike" kern="1200" cap="none" spc="97" normalizeH="0" baseline="0" noProof="0" dirty="0">
                <a:ln>
                  <a:noFill/>
                </a:ln>
                <a:solidFill>
                  <a:srgbClr val="E93F39"/>
                </a:solidFill>
                <a:effectLst/>
                <a:uLnTx/>
                <a:uFillTx/>
                <a:latin typeface="Candara" panose="020E0502030303020204"/>
                <a:ea typeface="Script MT Bold" panose="03040602040607080904" charset="0"/>
              </a:rPr>
              <a:t>An Example</a:t>
            </a:r>
          </a:p>
        </p:txBody>
      </p:sp>
      <p:sp>
        <p:nvSpPr>
          <p:cNvPr id="12" name="AutoShape 12"/>
          <p:cNvSpPr/>
          <p:nvPr/>
        </p:nvSpPr>
        <p:spPr>
          <a:xfrm>
            <a:off x="691300" y="9699130"/>
            <a:ext cx="16568000"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sp>
        <p:nvSpPr>
          <p:cNvPr id="13" name="AutoShape 13"/>
          <p:cNvSpPr/>
          <p:nvPr/>
        </p:nvSpPr>
        <p:spPr>
          <a:xfrm rot="5400000">
            <a:off x="-3802819" y="5138580"/>
            <a:ext cx="9121588"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sp>
        <p:nvSpPr>
          <p:cNvPr id="14" name="AutoShape 14"/>
          <p:cNvSpPr/>
          <p:nvPr/>
        </p:nvSpPr>
        <p:spPr>
          <a:xfrm>
            <a:off x="710873" y="625411"/>
            <a:ext cx="16568000"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sp>
        <p:nvSpPr>
          <p:cNvPr id="15" name="AutoShape 15"/>
          <p:cNvSpPr/>
          <p:nvPr/>
        </p:nvSpPr>
        <p:spPr>
          <a:xfrm rot="5400000">
            <a:off x="12718078" y="5138336"/>
            <a:ext cx="9121588"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nvGrpSpPr>
          <p:cNvPr id="16" name="Group 16"/>
          <p:cNvGrpSpPr/>
          <p:nvPr/>
        </p:nvGrpSpPr>
        <p:grpSpPr>
          <a:xfrm>
            <a:off x="14499806" y="1468672"/>
            <a:ext cx="757742" cy="611801"/>
            <a:chOff x="0" y="0"/>
            <a:chExt cx="6350000" cy="5126990"/>
          </a:xfrm>
        </p:grpSpPr>
        <p:sp>
          <p:nvSpPr>
            <p:cNvPr id="17" name="Freeform 17"/>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solidFill>
                <a:srgbClr val="000000"/>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18" name="Group 18"/>
          <p:cNvGrpSpPr/>
          <p:nvPr/>
        </p:nvGrpSpPr>
        <p:grpSpPr>
          <a:xfrm>
            <a:off x="14789025" y="1468672"/>
            <a:ext cx="1634774" cy="439972"/>
            <a:chOff x="0" y="0"/>
            <a:chExt cx="2179699" cy="586630"/>
          </a:xfrm>
        </p:grpSpPr>
        <p:grpSp>
          <p:nvGrpSpPr>
            <p:cNvPr id="19" name="Group 19"/>
            <p:cNvGrpSpPr/>
            <p:nvPr/>
          </p:nvGrpSpPr>
          <p:grpSpPr>
            <a:xfrm>
              <a:off x="1453133" y="0"/>
              <a:ext cx="726566" cy="586630"/>
              <a:chOff x="0" y="0"/>
              <a:chExt cx="6350000" cy="5126990"/>
            </a:xfrm>
          </p:grpSpPr>
          <p:sp>
            <p:nvSpPr>
              <p:cNvPr id="20" name="Freeform 20"/>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21" name="Group 21"/>
            <p:cNvGrpSpPr/>
            <p:nvPr/>
          </p:nvGrpSpPr>
          <p:grpSpPr>
            <a:xfrm>
              <a:off x="726566" y="0"/>
              <a:ext cx="726566" cy="586630"/>
              <a:chOff x="0" y="0"/>
              <a:chExt cx="6350000" cy="5126990"/>
            </a:xfrm>
          </p:grpSpPr>
          <p:sp>
            <p:nvSpPr>
              <p:cNvPr id="22" name="Freeform 22"/>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23" name="Group 23"/>
            <p:cNvGrpSpPr/>
            <p:nvPr/>
          </p:nvGrpSpPr>
          <p:grpSpPr>
            <a:xfrm>
              <a:off x="0" y="0"/>
              <a:ext cx="726566" cy="586630"/>
              <a:chOff x="0" y="0"/>
              <a:chExt cx="6350000" cy="5126990"/>
            </a:xfrm>
          </p:grpSpPr>
          <p:sp>
            <p:nvSpPr>
              <p:cNvPr id="24" name="Freeform 24"/>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grpSp>
        <p:nvGrpSpPr>
          <p:cNvPr id="42" name="Group 42"/>
          <p:cNvGrpSpPr/>
          <p:nvPr/>
        </p:nvGrpSpPr>
        <p:grpSpPr>
          <a:xfrm>
            <a:off x="1913041" y="8646499"/>
            <a:ext cx="611801" cy="611801"/>
            <a:chOff x="0" y="0"/>
            <a:chExt cx="6350000" cy="6350000"/>
          </a:xfrm>
        </p:grpSpPr>
        <p:sp>
          <p:nvSpPr>
            <p:cNvPr id="43" name="Freeform 4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44" name="Group 44"/>
          <p:cNvGrpSpPr>
            <a:grpSpLocks noChangeAspect="1"/>
          </p:cNvGrpSpPr>
          <p:nvPr/>
        </p:nvGrpSpPr>
        <p:grpSpPr>
          <a:xfrm>
            <a:off x="1559515" y="8646499"/>
            <a:ext cx="611801" cy="611801"/>
            <a:chOff x="0" y="0"/>
            <a:chExt cx="1708150" cy="1708150"/>
          </a:xfrm>
        </p:grpSpPr>
        <p:sp>
          <p:nvSpPr>
            <p:cNvPr id="45" name="Freeform 4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46" name="AutoShape 46"/>
          <p:cNvSpPr/>
          <p:nvPr/>
        </p:nvSpPr>
        <p:spPr>
          <a:xfrm>
            <a:off x="2773566" y="8877300"/>
            <a:ext cx="14005863"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mc:AlternateContent xmlns:mc="http://schemas.openxmlformats.org/markup-compatibility/2006" xmlns:a14="http://schemas.microsoft.com/office/drawing/2010/main">
        <mc:Choice Requires="a14">
          <p:sp>
            <p:nvSpPr>
              <p:cNvPr id="53" name="文本框 52"/>
              <p:cNvSpPr txBox="1"/>
              <p:nvPr/>
            </p:nvSpPr>
            <p:spPr>
              <a:xfrm>
                <a:off x="3325362" y="4459513"/>
                <a:ext cx="10051256" cy="3323154"/>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The solution is:</a:t>
                </a:r>
              </a:p>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1</a:t>
                </a:r>
                <a:r>
                  <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、Calculate the required number of check digits. From the question, it can be seen that the length of the data is 7, which is</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a:t>
                </a:r>
                <a:r>
                  <a:rPr kumimoji="0"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m = 7</a:t>
                </a:r>
                <a:r>
                  <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bring in the formula</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a:t>
                </a:r>
                <a14:m>
                  <m:oMath xmlns:m="http://schemas.openxmlformats.org/officeDocument/2006/math">
                    <m:r>
                      <a:rPr kumimoji="0" lang="en-US" altLang="zh-CN" sz="3200" b="1"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𝒎</m:t>
                    </m:r>
                    <m:r>
                      <a:rPr kumimoji="0" lang="en-US" altLang="zh-CN" sz="3200" b="1"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m:t>
                    </m:r>
                    <m:r>
                      <a:rPr kumimoji="0" lang="en-US" altLang="zh-CN" sz="3200" b="1"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𝒓</m:t>
                    </m:r>
                    <m:r>
                      <a:rPr kumimoji="0" lang="en-US" altLang="zh-CN" sz="3200" b="1"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m:t>
                    </m:r>
                    <m:r>
                      <a:rPr kumimoji="0" lang="en-US" altLang="zh-CN" sz="3200" b="1"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𝟏</m:t>
                    </m:r>
                    <m:r>
                      <a:rPr kumimoji="0" lang="en-US" altLang="zh-CN" sz="3200" b="1"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&lt;=</m:t>
                    </m:r>
                    <m:sSup>
                      <m:sSupPr>
                        <m:ctrlPr>
                          <a:rPr kumimoji="0" lang="en-US" altLang="zh-CN" sz="3200" b="1"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ctrlPr>
                      </m:sSupPr>
                      <m:e>
                        <m:r>
                          <a:rPr kumimoji="0" lang="en-US" altLang="zh-CN" sz="3200" b="1"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𝟐</m:t>
                        </m:r>
                      </m:e>
                      <m:sup>
                        <m:r>
                          <a:rPr kumimoji="0" lang="en-US" altLang="zh-CN" sz="3200" b="1"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𝒓</m:t>
                        </m:r>
                      </m:sup>
                    </m:sSup>
                  </m:oMath>
                </a14:m>
                <a:r>
                  <a:rPr kumimoji="0" lang="en-US" altLang="zh-CN" sz="3200" b="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a:t>, we can get the minimum value of  </a:t>
                </a:r>
                <a:r>
                  <a:rPr kumimoji="0" lang="en-US" altLang="zh-CN" sz="3200" b="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a:t>r is 4</a:t>
                </a:r>
                <a:r>
                  <a:rPr kumimoji="0" lang="en-US" altLang="zh-CN" sz="3200" b="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a:t>.</a:t>
                </a:r>
                <a:endParaRPr kumimoji="0" lang="zh-CN" altLang="en-US" sz="3200" b="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3325362" y="4459513"/>
                <a:ext cx="10051256" cy="3323154"/>
              </a:xfrm>
              <a:prstGeom prst="rect">
                <a:avLst/>
              </a:prstGeom>
              <a:blipFill rotWithShape="1">
                <a:blip r:embed="rId2"/>
                <a:stretch>
                  <a:fillRect l="-5" t="-16" r="3" b="3"/>
                </a:stretch>
              </a:blipFill>
            </p:spPr>
            <p:txBody>
              <a:bodyPr/>
              <a:lstStyle/>
              <a:p>
                <a:r>
                  <a:rPr lang="zh-CN" altLang="en-US">
                    <a:noFill/>
                  </a:rPr>
                  <a:t> </a:t>
                </a:r>
              </a:p>
            </p:txBody>
          </p:sp>
        </mc:Fallback>
      </mc:AlternateContent>
      <p:sp>
        <p:nvSpPr>
          <p:cNvPr id="27" name="文本框 26"/>
          <p:cNvSpPr txBox="1"/>
          <p:nvPr/>
        </p:nvSpPr>
        <p:spPr>
          <a:xfrm>
            <a:off x="2854011" y="2971458"/>
            <a:ext cx="11395387" cy="1678152"/>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Q: Given that the original data is </a:t>
            </a:r>
            <a:r>
              <a:rPr kumimoji="0" lang="en-US" altLang="zh-CN" sz="32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1101001</a:t>
            </a:r>
            <a:r>
              <a:rPr kumimoji="0"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after using Hamming Code encoding, calculate the actual data sent? If the receiving end receives data </a:t>
            </a:r>
            <a:r>
              <a:rPr kumimoji="0" lang="en-US" altLang="zh-CN" sz="32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11001101101</a:t>
            </a:r>
            <a:r>
              <a:rPr kumimoji="0"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find the error position.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0047" y="8675624"/>
            <a:ext cx="4346445" cy="4346445"/>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4" name="Group 4"/>
          <p:cNvGrpSpPr/>
          <p:nvPr/>
        </p:nvGrpSpPr>
        <p:grpSpPr>
          <a:xfrm>
            <a:off x="7047096" y="-2287308"/>
            <a:ext cx="8843912" cy="8843912"/>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6" name="Group 6"/>
          <p:cNvGrpSpPr/>
          <p:nvPr/>
        </p:nvGrpSpPr>
        <p:grpSpPr>
          <a:xfrm>
            <a:off x="668874" y="644462"/>
            <a:ext cx="16916934" cy="9097532"/>
            <a:chOff x="0" y="0"/>
            <a:chExt cx="3558894" cy="1913890"/>
          </a:xfrm>
        </p:grpSpPr>
        <p:sp>
          <p:nvSpPr>
            <p:cNvPr id="7" name="Freeform 7"/>
            <p:cNvSpPr/>
            <p:nvPr/>
          </p:nvSpPr>
          <p:spPr>
            <a:xfrm>
              <a:off x="0" y="0"/>
              <a:ext cx="3558894" cy="1913890"/>
            </a:xfrm>
            <a:custGeom>
              <a:avLst/>
              <a:gdLst/>
              <a:ahLst/>
              <a:cxnLst/>
              <a:rect l="l" t="t" r="r" b="b"/>
              <a:pathLst>
                <a:path w="3558894" h="1913890">
                  <a:moveTo>
                    <a:pt x="0" y="0"/>
                  </a:moveTo>
                  <a:lnTo>
                    <a:pt x="3558894" y="0"/>
                  </a:lnTo>
                  <a:lnTo>
                    <a:pt x="3558894" y="1913890"/>
                  </a:lnTo>
                  <a:lnTo>
                    <a:pt x="0" y="1913890"/>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8" name="Group 8"/>
          <p:cNvGrpSpPr/>
          <p:nvPr/>
        </p:nvGrpSpPr>
        <p:grpSpPr>
          <a:xfrm>
            <a:off x="16774020" y="8706950"/>
            <a:ext cx="2424668" cy="2424668"/>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11" name="TextBox 11"/>
          <p:cNvSpPr txBox="1"/>
          <p:nvPr/>
        </p:nvSpPr>
        <p:spPr>
          <a:xfrm>
            <a:off x="1864201" y="1594742"/>
            <a:ext cx="13849200" cy="1095300"/>
          </a:xfrm>
          <a:prstGeom prst="rect">
            <a:avLst/>
          </a:prstGeom>
        </p:spPr>
        <p:txBody>
          <a:bodyPr wrap="square" lIns="0" tIns="0" rIns="0" bIns="0" rtlCol="0" anchor="t">
            <a:spAutoFit/>
          </a:bodyPr>
          <a:lstStyle/>
          <a:p>
            <a:pPr marL="0" marR="0" lvl="0" indent="0" algn="just" defTabSz="914400" rtl="0" eaLnBrk="1" fontAlgn="auto" latinLnBrk="0" hangingPunct="1">
              <a:lnSpc>
                <a:spcPts val="9100"/>
              </a:lnSpc>
              <a:spcBef>
                <a:spcPct val="0"/>
              </a:spcBef>
              <a:spcAft>
                <a:spcPts val="0"/>
              </a:spcAft>
              <a:buClrTx/>
              <a:buSzTx/>
              <a:buFontTx/>
              <a:buNone/>
              <a:defRPr/>
            </a:pPr>
            <a:r>
              <a:rPr kumimoji="0" lang="en-US" sz="6500" b="0" i="0" u="none" strike="noStrike" kern="1200" cap="none" spc="97" normalizeH="0" baseline="0" noProof="0" dirty="0">
                <a:ln>
                  <a:noFill/>
                </a:ln>
                <a:solidFill>
                  <a:srgbClr val="E93F39"/>
                </a:solidFill>
                <a:effectLst/>
                <a:uLnTx/>
                <a:uFillTx/>
                <a:latin typeface="Candara" panose="020E0502030303020204"/>
                <a:ea typeface="Script MT Bold" panose="03040602040607080904" charset="0"/>
              </a:rPr>
              <a:t>An Example</a:t>
            </a:r>
          </a:p>
        </p:txBody>
      </p:sp>
      <p:sp>
        <p:nvSpPr>
          <p:cNvPr id="12" name="AutoShape 12"/>
          <p:cNvSpPr/>
          <p:nvPr/>
        </p:nvSpPr>
        <p:spPr>
          <a:xfrm>
            <a:off x="691300" y="9699130"/>
            <a:ext cx="16568000"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sp>
        <p:nvSpPr>
          <p:cNvPr id="13" name="AutoShape 13"/>
          <p:cNvSpPr/>
          <p:nvPr/>
        </p:nvSpPr>
        <p:spPr>
          <a:xfrm rot="5400000">
            <a:off x="-3802819" y="5138580"/>
            <a:ext cx="9121588"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sp>
        <p:nvSpPr>
          <p:cNvPr id="14" name="AutoShape 14"/>
          <p:cNvSpPr/>
          <p:nvPr/>
        </p:nvSpPr>
        <p:spPr>
          <a:xfrm>
            <a:off x="710873" y="625411"/>
            <a:ext cx="16568000"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sp>
        <p:nvSpPr>
          <p:cNvPr id="15" name="AutoShape 15"/>
          <p:cNvSpPr/>
          <p:nvPr/>
        </p:nvSpPr>
        <p:spPr>
          <a:xfrm rot="5400000">
            <a:off x="12718078" y="5138336"/>
            <a:ext cx="9121588"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nvGrpSpPr>
          <p:cNvPr id="16" name="Group 16"/>
          <p:cNvGrpSpPr/>
          <p:nvPr/>
        </p:nvGrpSpPr>
        <p:grpSpPr>
          <a:xfrm>
            <a:off x="14499806" y="1468672"/>
            <a:ext cx="757742" cy="611801"/>
            <a:chOff x="0" y="0"/>
            <a:chExt cx="6350000" cy="5126990"/>
          </a:xfrm>
        </p:grpSpPr>
        <p:sp>
          <p:nvSpPr>
            <p:cNvPr id="17" name="Freeform 17"/>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solidFill>
                <a:srgbClr val="000000"/>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18" name="Group 18"/>
          <p:cNvGrpSpPr/>
          <p:nvPr/>
        </p:nvGrpSpPr>
        <p:grpSpPr>
          <a:xfrm>
            <a:off x="14789025" y="1468672"/>
            <a:ext cx="1634774" cy="439972"/>
            <a:chOff x="0" y="0"/>
            <a:chExt cx="2179699" cy="586630"/>
          </a:xfrm>
        </p:grpSpPr>
        <p:grpSp>
          <p:nvGrpSpPr>
            <p:cNvPr id="19" name="Group 19"/>
            <p:cNvGrpSpPr/>
            <p:nvPr/>
          </p:nvGrpSpPr>
          <p:grpSpPr>
            <a:xfrm>
              <a:off x="1453133" y="0"/>
              <a:ext cx="726566" cy="586630"/>
              <a:chOff x="0" y="0"/>
              <a:chExt cx="6350000" cy="5126990"/>
            </a:xfrm>
          </p:grpSpPr>
          <p:sp>
            <p:nvSpPr>
              <p:cNvPr id="20" name="Freeform 20"/>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21" name="Group 21"/>
            <p:cNvGrpSpPr/>
            <p:nvPr/>
          </p:nvGrpSpPr>
          <p:grpSpPr>
            <a:xfrm>
              <a:off x="726566" y="0"/>
              <a:ext cx="726566" cy="586630"/>
              <a:chOff x="0" y="0"/>
              <a:chExt cx="6350000" cy="5126990"/>
            </a:xfrm>
          </p:grpSpPr>
          <p:sp>
            <p:nvSpPr>
              <p:cNvPr id="22" name="Freeform 22"/>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23" name="Group 23"/>
            <p:cNvGrpSpPr/>
            <p:nvPr/>
          </p:nvGrpSpPr>
          <p:grpSpPr>
            <a:xfrm>
              <a:off x="0" y="0"/>
              <a:ext cx="726566" cy="586630"/>
              <a:chOff x="0" y="0"/>
              <a:chExt cx="6350000" cy="5126990"/>
            </a:xfrm>
          </p:grpSpPr>
          <p:sp>
            <p:nvSpPr>
              <p:cNvPr id="24" name="Freeform 24"/>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grpSp>
        <p:nvGrpSpPr>
          <p:cNvPr id="42" name="Group 42"/>
          <p:cNvGrpSpPr/>
          <p:nvPr/>
        </p:nvGrpSpPr>
        <p:grpSpPr>
          <a:xfrm>
            <a:off x="1913041" y="8646499"/>
            <a:ext cx="611801" cy="611801"/>
            <a:chOff x="0" y="0"/>
            <a:chExt cx="6350000" cy="6350000"/>
          </a:xfrm>
        </p:grpSpPr>
        <p:sp>
          <p:nvSpPr>
            <p:cNvPr id="43" name="Freeform 4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44" name="Group 44"/>
          <p:cNvGrpSpPr>
            <a:grpSpLocks noChangeAspect="1"/>
          </p:cNvGrpSpPr>
          <p:nvPr/>
        </p:nvGrpSpPr>
        <p:grpSpPr>
          <a:xfrm>
            <a:off x="1559515" y="8646499"/>
            <a:ext cx="611801" cy="611801"/>
            <a:chOff x="0" y="0"/>
            <a:chExt cx="1708150" cy="1708150"/>
          </a:xfrm>
        </p:grpSpPr>
        <p:sp>
          <p:nvSpPr>
            <p:cNvPr id="45" name="Freeform 4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46" name="AutoShape 46"/>
          <p:cNvSpPr/>
          <p:nvPr/>
        </p:nvSpPr>
        <p:spPr>
          <a:xfrm>
            <a:off x="2722642" y="8928587"/>
            <a:ext cx="14005863"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mc:AlternateContent xmlns:mc="http://schemas.openxmlformats.org/markup-compatibility/2006" xmlns:a14="http://schemas.microsoft.com/office/drawing/2010/main">
        <mc:Choice Requires="a14">
          <p:sp>
            <p:nvSpPr>
              <p:cNvPr id="53" name="文本框 52"/>
              <p:cNvSpPr txBox="1"/>
              <p:nvPr/>
            </p:nvSpPr>
            <p:spPr>
              <a:xfrm>
                <a:off x="3184147" y="4957133"/>
                <a:ext cx="10051256" cy="1677447"/>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2</a:t>
                </a:r>
                <a:r>
                  <a:rPr kumimoji="0" lang="zh-CN"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、Rearrange the data. Define four check bits, which are</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a1,a2,a3,a4. The check bits position is </a:t>
                </a:r>
                <a14:m>
                  <m:oMath xmlns:m="http://schemas.openxmlformats.org/officeDocument/2006/math">
                    <m:r>
                      <a:rPr kumimoji="0" lang="en-US" altLang="zh-CN" sz="3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1=</m:t>
                    </m:r>
                    <m:sSup>
                      <m:sSupPr>
                        <m:ctrlPr>
                          <a:rPr kumimoji="0" lang="en-US" altLang="zh-CN" sz="3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ctrlPr>
                      </m:sSupPr>
                      <m:e>
                        <m:r>
                          <a:rPr kumimoji="0" lang="en-US" altLang="zh-CN" sz="3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2</m:t>
                        </m:r>
                      </m:e>
                      <m:sup>
                        <m:r>
                          <a:rPr kumimoji="0" lang="en-US" altLang="zh-CN" sz="3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0</m:t>
                        </m:r>
                      </m:sup>
                    </m:sSup>
                    <m:r>
                      <a:rPr kumimoji="0" lang="en-US" altLang="zh-CN" sz="3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,2=</m:t>
                    </m:r>
                    <m:sSup>
                      <m:sSupPr>
                        <m:ctrlPr>
                          <a:rPr kumimoji="0" lang="en-US" altLang="zh-CN" sz="3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ctrlPr>
                      </m:sSupPr>
                      <m:e>
                        <m:r>
                          <a:rPr kumimoji="0" lang="en-US" altLang="zh-CN" sz="3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2</m:t>
                        </m:r>
                      </m:e>
                      <m:sup>
                        <m:r>
                          <a:rPr kumimoji="0" lang="en-US" altLang="zh-CN" sz="3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1</m:t>
                        </m:r>
                      </m:sup>
                    </m:sSup>
                    <m:r>
                      <a:rPr kumimoji="0" lang="en-US" altLang="zh-CN" sz="3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,4=</m:t>
                    </m:r>
                    <m:sSup>
                      <m:sSupPr>
                        <m:ctrlPr>
                          <a:rPr kumimoji="0" lang="en-US" altLang="zh-CN" sz="3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ctrlPr>
                      </m:sSupPr>
                      <m:e>
                        <m:r>
                          <a:rPr kumimoji="0" lang="en-US" altLang="zh-CN" sz="3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2</m:t>
                        </m:r>
                      </m:e>
                      <m:sup>
                        <m:r>
                          <a:rPr kumimoji="0" lang="en-US" altLang="zh-CN" sz="3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2</m:t>
                        </m:r>
                      </m:sup>
                    </m:sSup>
                    <m:r>
                      <a:rPr kumimoji="0" lang="en-US" altLang="zh-CN" sz="3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,8=</m:t>
                    </m:r>
                    <m:sSup>
                      <m:sSupPr>
                        <m:ctrlPr>
                          <a:rPr kumimoji="0" lang="en-US" altLang="zh-CN" sz="3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ctrlPr>
                      </m:sSupPr>
                      <m:e>
                        <m:r>
                          <a:rPr kumimoji="0" lang="en-US" altLang="zh-CN" sz="3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2</m:t>
                        </m:r>
                      </m:e>
                      <m:sup>
                        <m:r>
                          <a:rPr kumimoji="0" lang="en-US" altLang="zh-CN" sz="3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3</m:t>
                        </m:r>
                      </m:sup>
                    </m:sSup>
                    <m:r>
                      <a:rPr kumimoji="0" lang="en-US" altLang="zh-CN" sz="3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m:t>.</m:t>
                    </m:r>
                  </m:oMath>
                </a14:m>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The data position is below.</a:t>
                </a:r>
              </a:p>
            </p:txBody>
          </p:sp>
        </mc:Choice>
        <mc:Fallback xmlns="">
          <p:sp>
            <p:nvSpPr>
              <p:cNvPr id="53" name="文本框 52"/>
              <p:cNvSpPr txBox="1">
                <a:spLocks noRot="1" noChangeAspect="1" noMove="1" noResize="1" noEditPoints="1" noAdjustHandles="1" noChangeArrowheads="1" noChangeShapeType="1" noTextEdit="1"/>
              </p:cNvSpPr>
              <p:nvPr/>
            </p:nvSpPr>
            <p:spPr>
              <a:xfrm>
                <a:off x="3184147" y="4957133"/>
                <a:ext cx="10051256" cy="1677447"/>
              </a:xfrm>
              <a:prstGeom prst="rect">
                <a:avLst/>
              </a:prstGeom>
              <a:blipFill rotWithShape="1">
                <a:blip r:embed="rId2"/>
                <a:stretch>
                  <a:fillRect l="-3" t="-19" r="1" b="-1281"/>
                </a:stretch>
              </a:blipFill>
            </p:spPr>
            <p:txBody>
              <a:bodyPr/>
              <a:lstStyle/>
              <a:p>
                <a:r>
                  <a:rPr lang="zh-CN" altLang="en-US">
                    <a:noFill/>
                  </a:rPr>
                  <a:t> </a:t>
                </a:r>
              </a:p>
            </p:txBody>
          </p:sp>
        </mc:Fallback>
      </mc:AlternateContent>
      <p:graphicFrame>
        <p:nvGraphicFramePr>
          <p:cNvPr id="34" name="表格 34"/>
          <p:cNvGraphicFramePr>
            <a:graphicFrameLocks noGrp="1"/>
          </p:cNvGraphicFramePr>
          <p:nvPr/>
        </p:nvGraphicFramePr>
        <p:xfrm>
          <a:off x="3184147" y="7074666"/>
          <a:ext cx="12192000" cy="1310459"/>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gridCol w="1016000">
                  <a:extLst>
                    <a:ext uri="{9D8B030D-6E8A-4147-A177-3AD203B41FA5}">
                      <a16:colId xmlns:a16="http://schemas.microsoft.com/office/drawing/2014/main" val="20008"/>
                    </a:ext>
                  </a:extLst>
                </a:gridCol>
                <a:gridCol w="1016000">
                  <a:extLst>
                    <a:ext uri="{9D8B030D-6E8A-4147-A177-3AD203B41FA5}">
                      <a16:colId xmlns:a16="http://schemas.microsoft.com/office/drawing/2014/main" val="20009"/>
                    </a:ext>
                  </a:extLst>
                </a:gridCol>
                <a:gridCol w="1016000">
                  <a:extLst>
                    <a:ext uri="{9D8B030D-6E8A-4147-A177-3AD203B41FA5}">
                      <a16:colId xmlns:a16="http://schemas.microsoft.com/office/drawing/2014/main" val="20010"/>
                    </a:ext>
                  </a:extLst>
                </a:gridCol>
                <a:gridCol w="1016000">
                  <a:extLst>
                    <a:ext uri="{9D8B030D-6E8A-4147-A177-3AD203B41FA5}">
                      <a16:colId xmlns:a16="http://schemas.microsoft.com/office/drawing/2014/main" val="20011"/>
                    </a:ext>
                  </a:extLst>
                </a:gridCol>
              </a:tblGrid>
              <a:tr h="650711">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data</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rgbClr val="FF0000"/>
                          </a:solidFill>
                          <a:latin typeface="Times New Roman" panose="02020603050405020304" pitchFamily="18" charset="0"/>
                          <a:cs typeface="Times New Roman" panose="02020603050405020304" pitchFamily="18" charset="0"/>
                        </a:rPr>
                        <a:t>a1</a:t>
                      </a:r>
                      <a:endParaRPr lang="zh-CN" altLang="en-US" sz="2400" baseline="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rgbClr val="FF0000"/>
                          </a:solidFill>
                          <a:latin typeface="Times New Roman" panose="02020603050405020304" pitchFamily="18" charset="0"/>
                          <a:cs typeface="Times New Roman" panose="02020603050405020304" pitchFamily="18" charset="0"/>
                        </a:rPr>
                        <a:t>a2</a:t>
                      </a:r>
                      <a:endParaRPr lang="zh-CN" altLang="en-US" sz="2400" baseline="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rgbClr val="FF0000"/>
                          </a:solidFill>
                          <a:latin typeface="Times New Roman" panose="02020603050405020304" pitchFamily="18" charset="0"/>
                          <a:cs typeface="Times New Roman" panose="02020603050405020304" pitchFamily="18" charset="0"/>
                        </a:rPr>
                        <a:t>a3</a:t>
                      </a:r>
                      <a:endParaRPr lang="zh-CN" altLang="en-US" sz="2400" baseline="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0</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0</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rgbClr val="FF0000"/>
                          </a:solidFill>
                          <a:latin typeface="Times New Roman" panose="02020603050405020304" pitchFamily="18" charset="0"/>
                          <a:cs typeface="Times New Roman" panose="02020603050405020304" pitchFamily="18" charset="0"/>
                        </a:rPr>
                        <a:t>a4</a:t>
                      </a:r>
                      <a:endParaRPr lang="zh-CN" altLang="en-US" sz="2400" baseline="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0</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5974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aseline="0" dirty="0">
                          <a:solidFill>
                            <a:schemeClr val="tx1"/>
                          </a:solidFill>
                          <a:latin typeface="Times New Roman" panose="02020603050405020304" pitchFamily="18" charset="0"/>
                          <a:cs typeface="Times New Roman" panose="02020603050405020304" pitchFamily="18" charset="0"/>
                        </a:rPr>
                        <a:t>index</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2</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3</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4</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5</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6</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7</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8</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9</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10</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11</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25" name="文本框 24"/>
          <p:cNvSpPr txBox="1"/>
          <p:nvPr/>
        </p:nvSpPr>
        <p:spPr>
          <a:xfrm>
            <a:off x="2854011" y="2971458"/>
            <a:ext cx="11395387" cy="1678152"/>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Q: Given that the original data is </a:t>
            </a:r>
            <a:r>
              <a:rPr kumimoji="0" lang="en-US" altLang="zh-CN" sz="32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1101001</a:t>
            </a:r>
            <a:r>
              <a:rPr kumimoji="0"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after using Hamming Code encoding, calculate the actual data sent? If the receiving end receives data </a:t>
            </a:r>
            <a:r>
              <a:rPr kumimoji="0" lang="en-US" altLang="zh-CN" sz="32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11001101101</a:t>
            </a:r>
            <a:r>
              <a:rPr kumimoji="0"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find the error position.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0047" y="8675624"/>
            <a:ext cx="4346445" cy="4346445"/>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4" name="Group 4"/>
          <p:cNvGrpSpPr/>
          <p:nvPr/>
        </p:nvGrpSpPr>
        <p:grpSpPr>
          <a:xfrm>
            <a:off x="7047096" y="-2287308"/>
            <a:ext cx="8843912" cy="8843912"/>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6" name="Group 6"/>
          <p:cNvGrpSpPr/>
          <p:nvPr/>
        </p:nvGrpSpPr>
        <p:grpSpPr>
          <a:xfrm>
            <a:off x="668874" y="644462"/>
            <a:ext cx="16916934" cy="9097532"/>
            <a:chOff x="0" y="0"/>
            <a:chExt cx="3558894" cy="1913890"/>
          </a:xfrm>
        </p:grpSpPr>
        <p:sp>
          <p:nvSpPr>
            <p:cNvPr id="7" name="Freeform 7"/>
            <p:cNvSpPr/>
            <p:nvPr/>
          </p:nvSpPr>
          <p:spPr>
            <a:xfrm>
              <a:off x="0" y="0"/>
              <a:ext cx="3558894" cy="1913890"/>
            </a:xfrm>
            <a:custGeom>
              <a:avLst/>
              <a:gdLst/>
              <a:ahLst/>
              <a:cxnLst/>
              <a:rect l="l" t="t" r="r" b="b"/>
              <a:pathLst>
                <a:path w="3558894" h="1913890">
                  <a:moveTo>
                    <a:pt x="0" y="0"/>
                  </a:moveTo>
                  <a:lnTo>
                    <a:pt x="3558894" y="0"/>
                  </a:lnTo>
                  <a:lnTo>
                    <a:pt x="3558894" y="1913890"/>
                  </a:lnTo>
                  <a:lnTo>
                    <a:pt x="0" y="1913890"/>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8" name="Group 8"/>
          <p:cNvGrpSpPr/>
          <p:nvPr/>
        </p:nvGrpSpPr>
        <p:grpSpPr>
          <a:xfrm>
            <a:off x="16774020" y="8706950"/>
            <a:ext cx="2424668" cy="2424668"/>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11" name="TextBox 11"/>
          <p:cNvSpPr txBox="1"/>
          <p:nvPr/>
        </p:nvSpPr>
        <p:spPr>
          <a:xfrm>
            <a:off x="1864201" y="1594742"/>
            <a:ext cx="13849200" cy="1095300"/>
          </a:xfrm>
          <a:prstGeom prst="rect">
            <a:avLst/>
          </a:prstGeom>
        </p:spPr>
        <p:txBody>
          <a:bodyPr wrap="square" lIns="0" tIns="0" rIns="0" bIns="0" rtlCol="0" anchor="t">
            <a:spAutoFit/>
          </a:bodyPr>
          <a:lstStyle/>
          <a:p>
            <a:pPr marL="0" marR="0" lvl="0" indent="0" algn="just" defTabSz="914400" rtl="0" eaLnBrk="1" fontAlgn="auto" latinLnBrk="0" hangingPunct="1">
              <a:lnSpc>
                <a:spcPts val="9100"/>
              </a:lnSpc>
              <a:spcBef>
                <a:spcPct val="0"/>
              </a:spcBef>
              <a:spcAft>
                <a:spcPts val="0"/>
              </a:spcAft>
              <a:buClrTx/>
              <a:buSzTx/>
              <a:buFontTx/>
              <a:buNone/>
              <a:defRPr/>
            </a:pPr>
            <a:r>
              <a:rPr kumimoji="0" lang="en-US" sz="6500" b="0" i="0" u="none" strike="noStrike" kern="1200" cap="none" spc="97" normalizeH="0" baseline="0" noProof="0" dirty="0">
                <a:ln>
                  <a:noFill/>
                </a:ln>
                <a:solidFill>
                  <a:srgbClr val="E93F39"/>
                </a:solidFill>
                <a:effectLst/>
                <a:uLnTx/>
                <a:uFillTx/>
                <a:latin typeface="Candara" panose="020E0502030303020204"/>
                <a:ea typeface="Script MT Bold" panose="03040602040607080904" charset="0"/>
              </a:rPr>
              <a:t>An Example</a:t>
            </a:r>
          </a:p>
        </p:txBody>
      </p:sp>
      <p:sp>
        <p:nvSpPr>
          <p:cNvPr id="12" name="AutoShape 12"/>
          <p:cNvSpPr/>
          <p:nvPr/>
        </p:nvSpPr>
        <p:spPr>
          <a:xfrm>
            <a:off x="691300" y="9699130"/>
            <a:ext cx="16568000"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sp>
        <p:nvSpPr>
          <p:cNvPr id="13" name="AutoShape 13"/>
          <p:cNvSpPr/>
          <p:nvPr/>
        </p:nvSpPr>
        <p:spPr>
          <a:xfrm rot="5400000">
            <a:off x="-3802819" y="5138580"/>
            <a:ext cx="9121588"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sp>
        <p:nvSpPr>
          <p:cNvPr id="14" name="AutoShape 14"/>
          <p:cNvSpPr/>
          <p:nvPr/>
        </p:nvSpPr>
        <p:spPr>
          <a:xfrm>
            <a:off x="710873" y="625411"/>
            <a:ext cx="16568000"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sp>
        <p:nvSpPr>
          <p:cNvPr id="15" name="AutoShape 15"/>
          <p:cNvSpPr/>
          <p:nvPr/>
        </p:nvSpPr>
        <p:spPr>
          <a:xfrm rot="5400000">
            <a:off x="12718078" y="5138336"/>
            <a:ext cx="9121588"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nvGrpSpPr>
          <p:cNvPr id="16" name="Group 16"/>
          <p:cNvGrpSpPr/>
          <p:nvPr/>
        </p:nvGrpSpPr>
        <p:grpSpPr>
          <a:xfrm>
            <a:off x="14499806" y="1468672"/>
            <a:ext cx="757742" cy="611801"/>
            <a:chOff x="0" y="0"/>
            <a:chExt cx="6350000" cy="5126990"/>
          </a:xfrm>
        </p:grpSpPr>
        <p:sp>
          <p:nvSpPr>
            <p:cNvPr id="17" name="Freeform 17"/>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solidFill>
                <a:srgbClr val="000000"/>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18" name="Group 18"/>
          <p:cNvGrpSpPr/>
          <p:nvPr/>
        </p:nvGrpSpPr>
        <p:grpSpPr>
          <a:xfrm>
            <a:off x="14789025" y="1468672"/>
            <a:ext cx="1634774" cy="439972"/>
            <a:chOff x="0" y="0"/>
            <a:chExt cx="2179699" cy="586630"/>
          </a:xfrm>
        </p:grpSpPr>
        <p:grpSp>
          <p:nvGrpSpPr>
            <p:cNvPr id="19" name="Group 19"/>
            <p:cNvGrpSpPr/>
            <p:nvPr/>
          </p:nvGrpSpPr>
          <p:grpSpPr>
            <a:xfrm>
              <a:off x="1453133" y="0"/>
              <a:ext cx="726566" cy="586630"/>
              <a:chOff x="0" y="0"/>
              <a:chExt cx="6350000" cy="5126990"/>
            </a:xfrm>
          </p:grpSpPr>
          <p:sp>
            <p:nvSpPr>
              <p:cNvPr id="20" name="Freeform 20"/>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21" name="Group 21"/>
            <p:cNvGrpSpPr/>
            <p:nvPr/>
          </p:nvGrpSpPr>
          <p:grpSpPr>
            <a:xfrm>
              <a:off x="726566" y="0"/>
              <a:ext cx="726566" cy="586630"/>
              <a:chOff x="0" y="0"/>
              <a:chExt cx="6350000" cy="5126990"/>
            </a:xfrm>
          </p:grpSpPr>
          <p:sp>
            <p:nvSpPr>
              <p:cNvPr id="22" name="Freeform 22"/>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23" name="Group 23"/>
            <p:cNvGrpSpPr/>
            <p:nvPr/>
          </p:nvGrpSpPr>
          <p:grpSpPr>
            <a:xfrm>
              <a:off x="0" y="0"/>
              <a:ext cx="726566" cy="586630"/>
              <a:chOff x="0" y="0"/>
              <a:chExt cx="6350000" cy="5126990"/>
            </a:xfrm>
          </p:grpSpPr>
          <p:sp>
            <p:nvSpPr>
              <p:cNvPr id="24" name="Freeform 24"/>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grpSp>
        <p:nvGrpSpPr>
          <p:cNvPr id="42" name="Group 42"/>
          <p:cNvGrpSpPr/>
          <p:nvPr/>
        </p:nvGrpSpPr>
        <p:grpSpPr>
          <a:xfrm>
            <a:off x="1913041" y="8646499"/>
            <a:ext cx="611801" cy="611801"/>
            <a:chOff x="0" y="0"/>
            <a:chExt cx="6350000" cy="6350000"/>
          </a:xfrm>
        </p:grpSpPr>
        <p:sp>
          <p:nvSpPr>
            <p:cNvPr id="43" name="Freeform 4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44" name="Group 44"/>
          <p:cNvGrpSpPr>
            <a:grpSpLocks noChangeAspect="1"/>
          </p:cNvGrpSpPr>
          <p:nvPr/>
        </p:nvGrpSpPr>
        <p:grpSpPr>
          <a:xfrm>
            <a:off x="1559515" y="8646499"/>
            <a:ext cx="611801" cy="611801"/>
            <a:chOff x="0" y="0"/>
            <a:chExt cx="1708150" cy="1708150"/>
          </a:xfrm>
        </p:grpSpPr>
        <p:sp>
          <p:nvSpPr>
            <p:cNvPr id="45" name="Freeform 4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46" name="AutoShape 46"/>
          <p:cNvSpPr/>
          <p:nvPr/>
        </p:nvSpPr>
        <p:spPr>
          <a:xfrm>
            <a:off x="2773566" y="8940186"/>
            <a:ext cx="14005863"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mc:AlternateContent xmlns:mc="http://schemas.openxmlformats.org/markup-compatibility/2006" xmlns:a14="http://schemas.microsoft.com/office/drawing/2010/main">
        <mc:Choice Requires="a14">
          <p:sp>
            <p:nvSpPr>
              <p:cNvPr id="53" name="文本框 52"/>
              <p:cNvSpPr txBox="1"/>
              <p:nvPr/>
            </p:nvSpPr>
            <p:spPr>
              <a:xfrm>
                <a:off x="3184147" y="2997395"/>
                <a:ext cx="10051256" cy="601639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3</a:t>
                </a:r>
                <a:r>
                  <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According the formula below, we can get the a1,a2,a3,a4.</a:t>
                </a:r>
              </a:p>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a:t>
                </a:r>
                <a14:m>
                  <m:oMath xmlns:m="http://schemas.openxmlformats.org/officeDocument/2006/math">
                    <m:sSub>
                      <m:sSubPr>
                        <m:ctrlP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ctrlPr>
                      </m:sSubPr>
                      <m:e>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t> </m:t>
                        </m:r>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t>𝑋</m:t>
                        </m:r>
                      </m:e>
                      <m:sub>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t>𝑖</m:t>
                        </m:r>
                      </m:sub>
                    </m:sSub>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t> </m:t>
                    </m:r>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t>𝑖𝑠</m:t>
                    </m:r>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t> </m:t>
                    </m:r>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t>𝑡h𝑒</m:t>
                    </m:r>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t> </m:t>
                    </m:r>
                    <m:sSup>
                      <m:sSupPr>
                        <m:ctrlP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ctrlPr>
                      </m:sSupPr>
                      <m:e>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t>𝑖</m:t>
                        </m:r>
                      </m:e>
                      <m:sup>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t>𝑡h</m:t>
                        </m:r>
                      </m:sup>
                    </m:sSup>
                  </m:oMath>
                </a14:m>
                <a:r>
                  <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bit</a:t>
                </a:r>
                <a:r>
                  <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of</a:t>
                </a:r>
                <a:r>
                  <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the</a:t>
                </a:r>
                <a:r>
                  <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send</a:t>
                </a:r>
                <a:r>
                  <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𝑑𝑎𝑡𝑎</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a:t>
                </a:r>
              </a:p>
              <a:p>
                <a:pPr marL="0" marR="0" lvl="0" indent="0" algn="l" defTabSz="914400" rtl="0" eaLnBrk="1" fontAlgn="auto" latinLnBrk="0" hangingPunct="1">
                  <a:lnSpc>
                    <a:spcPct val="11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1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1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1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1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1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1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1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4</a:t>
                </a:r>
                <a:r>
                  <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The send data is 110</a:t>
                </a:r>
                <a:r>
                  <a:rPr kumimoji="0" lang="en-US" altLang="zh-CN" sz="32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0</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100</a:t>
                </a:r>
                <a:r>
                  <a:rPr kumimoji="0" lang="en-US" altLang="zh-CN" sz="32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1</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1</a:t>
                </a:r>
                <a:r>
                  <a:rPr kumimoji="0" lang="en-US" altLang="zh-CN" sz="32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01</a:t>
                </a:r>
              </a:p>
            </p:txBody>
          </p:sp>
        </mc:Choice>
        <mc:Fallback xmlns="">
          <p:sp>
            <p:nvSpPr>
              <p:cNvPr id="53" name="文本框 52"/>
              <p:cNvSpPr txBox="1">
                <a:spLocks noRot="1" noChangeAspect="1" noMove="1" noResize="1" noEditPoints="1" noAdjustHandles="1" noChangeArrowheads="1" noChangeShapeType="1" noTextEdit="1"/>
              </p:cNvSpPr>
              <p:nvPr/>
            </p:nvSpPr>
            <p:spPr>
              <a:xfrm>
                <a:off x="3184147" y="2997395"/>
                <a:ext cx="10051256" cy="6016391"/>
              </a:xfrm>
              <a:prstGeom prst="rect">
                <a:avLst/>
              </a:prstGeom>
              <a:blipFill rotWithShape="1">
                <a:blip r:embed="rId3"/>
                <a:stretch>
                  <a:fillRect l="-3" t="-3" r="1" b="10"/>
                </a:stretch>
              </a:blipFill>
            </p:spPr>
            <p:txBody>
              <a:bodyPr/>
              <a:lstStyle/>
              <a:p>
                <a:r>
                  <a:rPr lang="zh-CN" altLang="en-US">
                    <a:noFill/>
                  </a:rPr>
                  <a:t> </a:t>
                </a:r>
              </a:p>
            </p:txBody>
          </p:sp>
        </mc:Fallback>
      </mc:AlternateContent>
      <p:pic>
        <p:nvPicPr>
          <p:cNvPr id="25" name="图片 24"/>
          <p:cNvPicPr>
            <a:picLocks noChangeAspect="1"/>
          </p:cNvPicPr>
          <p:nvPr>
            <p:custDataLst>
              <p:tags r:id="rId1"/>
            </p:custDataLst>
          </p:nvPr>
        </p:nvPicPr>
        <p:blipFill>
          <a:blip r:embed="rId4"/>
          <a:stretch>
            <a:fillRect/>
          </a:stretch>
        </p:blipFill>
        <p:spPr>
          <a:xfrm>
            <a:off x="2970126" y="4199890"/>
            <a:ext cx="12636285" cy="2391410"/>
          </a:xfrm>
          <a:prstGeom prst="rect">
            <a:avLst/>
          </a:prstGeom>
        </p:spPr>
      </p:pic>
      <p:graphicFrame>
        <p:nvGraphicFramePr>
          <p:cNvPr id="26" name="表格 34"/>
          <p:cNvGraphicFramePr>
            <a:graphicFrameLocks noGrp="1"/>
          </p:cNvGraphicFramePr>
          <p:nvPr/>
        </p:nvGraphicFramePr>
        <p:xfrm>
          <a:off x="3184147" y="6804841"/>
          <a:ext cx="12192000" cy="1310459"/>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gridCol w="1016000">
                  <a:extLst>
                    <a:ext uri="{9D8B030D-6E8A-4147-A177-3AD203B41FA5}">
                      <a16:colId xmlns:a16="http://schemas.microsoft.com/office/drawing/2014/main" val="20008"/>
                    </a:ext>
                  </a:extLst>
                </a:gridCol>
                <a:gridCol w="1016000">
                  <a:extLst>
                    <a:ext uri="{9D8B030D-6E8A-4147-A177-3AD203B41FA5}">
                      <a16:colId xmlns:a16="http://schemas.microsoft.com/office/drawing/2014/main" val="20009"/>
                    </a:ext>
                  </a:extLst>
                </a:gridCol>
                <a:gridCol w="1016000">
                  <a:extLst>
                    <a:ext uri="{9D8B030D-6E8A-4147-A177-3AD203B41FA5}">
                      <a16:colId xmlns:a16="http://schemas.microsoft.com/office/drawing/2014/main" val="20010"/>
                    </a:ext>
                  </a:extLst>
                </a:gridCol>
                <a:gridCol w="1016000">
                  <a:extLst>
                    <a:ext uri="{9D8B030D-6E8A-4147-A177-3AD203B41FA5}">
                      <a16:colId xmlns:a16="http://schemas.microsoft.com/office/drawing/2014/main" val="20011"/>
                    </a:ext>
                  </a:extLst>
                </a:gridCol>
              </a:tblGrid>
              <a:tr h="650711">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data</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rgbClr val="FF0000"/>
                          </a:solidFill>
                          <a:latin typeface="Times New Roman" panose="02020603050405020304" pitchFamily="18" charset="0"/>
                          <a:cs typeface="Times New Roman" panose="02020603050405020304" pitchFamily="18" charset="0"/>
                        </a:rPr>
                        <a:t>a1</a:t>
                      </a:r>
                      <a:endParaRPr lang="zh-CN" altLang="en-US" sz="2400" baseline="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rgbClr val="FF0000"/>
                          </a:solidFill>
                          <a:latin typeface="Times New Roman" panose="02020603050405020304" pitchFamily="18" charset="0"/>
                          <a:cs typeface="Times New Roman" panose="02020603050405020304" pitchFamily="18" charset="0"/>
                        </a:rPr>
                        <a:t>a2</a:t>
                      </a:r>
                      <a:endParaRPr lang="zh-CN" altLang="en-US" sz="2400" baseline="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rgbClr val="FF0000"/>
                          </a:solidFill>
                          <a:latin typeface="Times New Roman" panose="02020603050405020304" pitchFamily="18" charset="0"/>
                          <a:cs typeface="Times New Roman" panose="02020603050405020304" pitchFamily="18" charset="0"/>
                        </a:rPr>
                        <a:t>a3</a:t>
                      </a:r>
                      <a:endParaRPr lang="zh-CN" altLang="en-US" sz="2400" baseline="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0</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0</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rgbClr val="FF0000"/>
                          </a:solidFill>
                          <a:latin typeface="Times New Roman" panose="02020603050405020304" pitchFamily="18" charset="0"/>
                          <a:cs typeface="Times New Roman" panose="02020603050405020304" pitchFamily="18" charset="0"/>
                        </a:rPr>
                        <a:t>a4</a:t>
                      </a:r>
                      <a:endParaRPr lang="zh-CN" altLang="en-US" sz="2400" baseline="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0</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5974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aseline="0" dirty="0">
                          <a:solidFill>
                            <a:schemeClr val="tx1"/>
                          </a:solidFill>
                          <a:latin typeface="Times New Roman" panose="02020603050405020304" pitchFamily="18" charset="0"/>
                          <a:cs typeface="Times New Roman" panose="02020603050405020304" pitchFamily="18" charset="0"/>
                        </a:rPr>
                        <a:t>index</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2</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3</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4</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5</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6</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7</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8</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9</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10</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11</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0047" y="8675624"/>
            <a:ext cx="4346445" cy="4346445"/>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4" name="Group 4"/>
          <p:cNvGrpSpPr/>
          <p:nvPr/>
        </p:nvGrpSpPr>
        <p:grpSpPr>
          <a:xfrm>
            <a:off x="7047096" y="-2287308"/>
            <a:ext cx="8843912" cy="8843912"/>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6" name="Group 6"/>
          <p:cNvGrpSpPr/>
          <p:nvPr/>
        </p:nvGrpSpPr>
        <p:grpSpPr>
          <a:xfrm>
            <a:off x="611083" y="646161"/>
            <a:ext cx="16916934" cy="9097532"/>
            <a:chOff x="0" y="0"/>
            <a:chExt cx="3558894" cy="1913890"/>
          </a:xfrm>
        </p:grpSpPr>
        <p:sp>
          <p:nvSpPr>
            <p:cNvPr id="7" name="Freeform 7"/>
            <p:cNvSpPr/>
            <p:nvPr/>
          </p:nvSpPr>
          <p:spPr>
            <a:xfrm>
              <a:off x="0" y="0"/>
              <a:ext cx="3558894" cy="1913890"/>
            </a:xfrm>
            <a:custGeom>
              <a:avLst/>
              <a:gdLst/>
              <a:ahLst/>
              <a:cxnLst/>
              <a:rect l="l" t="t" r="r" b="b"/>
              <a:pathLst>
                <a:path w="3558894" h="1913890">
                  <a:moveTo>
                    <a:pt x="0" y="0"/>
                  </a:moveTo>
                  <a:lnTo>
                    <a:pt x="3558894" y="0"/>
                  </a:lnTo>
                  <a:lnTo>
                    <a:pt x="3558894" y="1913890"/>
                  </a:lnTo>
                  <a:lnTo>
                    <a:pt x="0" y="1913890"/>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8" name="Group 8"/>
          <p:cNvGrpSpPr/>
          <p:nvPr/>
        </p:nvGrpSpPr>
        <p:grpSpPr>
          <a:xfrm>
            <a:off x="16774020" y="8706950"/>
            <a:ext cx="2424668" cy="2424668"/>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11" name="TextBox 11"/>
          <p:cNvSpPr txBox="1"/>
          <p:nvPr/>
        </p:nvSpPr>
        <p:spPr>
          <a:xfrm>
            <a:off x="1864201" y="1594742"/>
            <a:ext cx="13849200" cy="1095300"/>
          </a:xfrm>
          <a:prstGeom prst="rect">
            <a:avLst/>
          </a:prstGeom>
        </p:spPr>
        <p:txBody>
          <a:bodyPr wrap="square" lIns="0" tIns="0" rIns="0" bIns="0" rtlCol="0" anchor="t">
            <a:spAutoFit/>
          </a:bodyPr>
          <a:lstStyle/>
          <a:p>
            <a:pPr marL="0" marR="0" lvl="0" indent="0" algn="just" defTabSz="914400" rtl="0" eaLnBrk="1" fontAlgn="auto" latinLnBrk="0" hangingPunct="1">
              <a:lnSpc>
                <a:spcPts val="9100"/>
              </a:lnSpc>
              <a:spcBef>
                <a:spcPct val="0"/>
              </a:spcBef>
              <a:spcAft>
                <a:spcPts val="0"/>
              </a:spcAft>
              <a:buClrTx/>
              <a:buSzTx/>
              <a:buFontTx/>
              <a:buNone/>
              <a:defRPr/>
            </a:pPr>
            <a:r>
              <a:rPr kumimoji="0" lang="en-US" sz="6500" b="0" i="0" u="none" strike="noStrike" kern="1200" cap="none" spc="97" normalizeH="0" baseline="0" noProof="0" dirty="0">
                <a:ln>
                  <a:noFill/>
                </a:ln>
                <a:solidFill>
                  <a:srgbClr val="E93F39"/>
                </a:solidFill>
                <a:effectLst/>
                <a:uLnTx/>
                <a:uFillTx/>
                <a:latin typeface="Candara" panose="020E0502030303020204"/>
                <a:ea typeface="Script MT Bold" panose="03040602040607080904" charset="0"/>
              </a:rPr>
              <a:t>An Example</a:t>
            </a:r>
          </a:p>
        </p:txBody>
      </p:sp>
      <p:sp>
        <p:nvSpPr>
          <p:cNvPr id="12" name="AutoShape 12"/>
          <p:cNvSpPr/>
          <p:nvPr/>
        </p:nvSpPr>
        <p:spPr>
          <a:xfrm>
            <a:off x="691300" y="9699130"/>
            <a:ext cx="16568000"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sp>
        <p:nvSpPr>
          <p:cNvPr id="13" name="AutoShape 13"/>
          <p:cNvSpPr/>
          <p:nvPr/>
        </p:nvSpPr>
        <p:spPr>
          <a:xfrm rot="5400000">
            <a:off x="-3802819" y="5138580"/>
            <a:ext cx="9121588"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sp>
        <p:nvSpPr>
          <p:cNvPr id="14" name="AutoShape 14"/>
          <p:cNvSpPr/>
          <p:nvPr/>
        </p:nvSpPr>
        <p:spPr>
          <a:xfrm>
            <a:off x="710873" y="625411"/>
            <a:ext cx="16568000"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sp>
        <p:nvSpPr>
          <p:cNvPr id="15" name="AutoShape 15"/>
          <p:cNvSpPr/>
          <p:nvPr/>
        </p:nvSpPr>
        <p:spPr>
          <a:xfrm rot="5400000">
            <a:off x="12718078" y="5138336"/>
            <a:ext cx="9121588"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nvGrpSpPr>
          <p:cNvPr id="16" name="Group 16"/>
          <p:cNvGrpSpPr/>
          <p:nvPr/>
        </p:nvGrpSpPr>
        <p:grpSpPr>
          <a:xfrm>
            <a:off x="14499806" y="1468672"/>
            <a:ext cx="757742" cy="611801"/>
            <a:chOff x="0" y="0"/>
            <a:chExt cx="6350000" cy="5126990"/>
          </a:xfrm>
        </p:grpSpPr>
        <p:sp>
          <p:nvSpPr>
            <p:cNvPr id="17" name="Freeform 17"/>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solidFill>
                <a:srgbClr val="000000"/>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18" name="Group 18"/>
          <p:cNvGrpSpPr/>
          <p:nvPr/>
        </p:nvGrpSpPr>
        <p:grpSpPr>
          <a:xfrm>
            <a:off x="14789025" y="1468672"/>
            <a:ext cx="1634774" cy="439972"/>
            <a:chOff x="0" y="0"/>
            <a:chExt cx="2179699" cy="586630"/>
          </a:xfrm>
        </p:grpSpPr>
        <p:grpSp>
          <p:nvGrpSpPr>
            <p:cNvPr id="19" name="Group 19"/>
            <p:cNvGrpSpPr/>
            <p:nvPr/>
          </p:nvGrpSpPr>
          <p:grpSpPr>
            <a:xfrm>
              <a:off x="1453133" y="0"/>
              <a:ext cx="726566" cy="586630"/>
              <a:chOff x="0" y="0"/>
              <a:chExt cx="6350000" cy="5126990"/>
            </a:xfrm>
          </p:grpSpPr>
          <p:sp>
            <p:nvSpPr>
              <p:cNvPr id="20" name="Freeform 20"/>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21" name="Group 21"/>
            <p:cNvGrpSpPr/>
            <p:nvPr/>
          </p:nvGrpSpPr>
          <p:grpSpPr>
            <a:xfrm>
              <a:off x="726566" y="0"/>
              <a:ext cx="726566" cy="586630"/>
              <a:chOff x="0" y="0"/>
              <a:chExt cx="6350000" cy="5126990"/>
            </a:xfrm>
          </p:grpSpPr>
          <p:sp>
            <p:nvSpPr>
              <p:cNvPr id="22" name="Freeform 22"/>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23" name="Group 23"/>
            <p:cNvGrpSpPr/>
            <p:nvPr/>
          </p:nvGrpSpPr>
          <p:grpSpPr>
            <a:xfrm>
              <a:off x="0" y="0"/>
              <a:ext cx="726566" cy="586630"/>
              <a:chOff x="0" y="0"/>
              <a:chExt cx="6350000" cy="5126990"/>
            </a:xfrm>
          </p:grpSpPr>
          <p:sp>
            <p:nvSpPr>
              <p:cNvPr id="24" name="Freeform 24"/>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grpSp>
        <p:nvGrpSpPr>
          <p:cNvPr id="42" name="Group 42"/>
          <p:cNvGrpSpPr/>
          <p:nvPr/>
        </p:nvGrpSpPr>
        <p:grpSpPr>
          <a:xfrm>
            <a:off x="1913041" y="8646499"/>
            <a:ext cx="611801" cy="611801"/>
            <a:chOff x="0" y="0"/>
            <a:chExt cx="6350000" cy="6350000"/>
          </a:xfrm>
        </p:grpSpPr>
        <p:sp>
          <p:nvSpPr>
            <p:cNvPr id="43" name="Freeform 4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44" name="Group 44"/>
          <p:cNvGrpSpPr>
            <a:grpSpLocks noChangeAspect="1"/>
          </p:cNvGrpSpPr>
          <p:nvPr/>
        </p:nvGrpSpPr>
        <p:grpSpPr>
          <a:xfrm>
            <a:off x="1559515" y="8646499"/>
            <a:ext cx="611801" cy="611801"/>
            <a:chOff x="0" y="0"/>
            <a:chExt cx="1708150" cy="1708150"/>
          </a:xfrm>
        </p:grpSpPr>
        <p:sp>
          <p:nvSpPr>
            <p:cNvPr id="45" name="Freeform 4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46" name="AutoShape 46"/>
          <p:cNvSpPr/>
          <p:nvPr/>
        </p:nvSpPr>
        <p:spPr>
          <a:xfrm>
            <a:off x="2722642" y="8928587"/>
            <a:ext cx="14005863"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mc:AlternateContent xmlns:mc="http://schemas.openxmlformats.org/markup-compatibility/2006" xmlns:a14="http://schemas.microsoft.com/office/drawing/2010/main">
        <mc:Choice Requires="a14">
          <p:sp>
            <p:nvSpPr>
              <p:cNvPr id="53" name="文本框 52"/>
              <p:cNvSpPr txBox="1"/>
              <p:nvPr/>
            </p:nvSpPr>
            <p:spPr>
              <a:xfrm>
                <a:off x="3184144" y="2897575"/>
                <a:ext cx="11315661" cy="2226187"/>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1</a:t>
                </a:r>
                <a:r>
                  <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If the receiving end receives data </a:t>
                </a:r>
                <a:r>
                  <a:rPr kumimoji="0"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11001101101</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 the receiving end needs to first calculate the check bits. </a:t>
                </a:r>
              </a:p>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The following formula is the calculation formula of check bits for the receiving end: (where</a:t>
                </a:r>
                <a14:m>
                  <m:oMath xmlns:m="http://schemas.openxmlformats.org/officeDocument/2006/math">
                    <m:sSub>
                      <m:sSubPr>
                        <m:ctrlP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ctrlPr>
                      </m:sSubPr>
                      <m:e>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t> </m:t>
                        </m:r>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t>𝑋</m:t>
                        </m:r>
                      </m:e>
                      <m:sub>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t>𝑖</m:t>
                        </m:r>
                      </m:sub>
                    </m:sSub>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t> </m:t>
                    </m:r>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t>𝑖𝑠</m:t>
                    </m:r>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t> </m:t>
                    </m:r>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t>𝑡h𝑒</m:t>
                    </m:r>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t> </m:t>
                    </m:r>
                    <m:sSup>
                      <m:sSupPr>
                        <m:ctrlP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ctrlPr>
                      </m:sSupPr>
                      <m:e>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t>𝑖</m:t>
                        </m:r>
                      </m:e>
                      <m:sup>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rPr>
                          <m:t>𝑡h</m:t>
                        </m:r>
                      </m:sup>
                    </m:sSup>
                  </m:oMath>
                </a14:m>
                <a:r>
                  <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𝑏𝑖𝑡 𝑜𝑓 𝑡</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ℎ</a:t>
                </a:r>
                <a:r>
                  <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𝑒 𝑟𝑒𝑐𝑒𝑖𝑣𝑖𝑛𝑔 𝑑𝑎𝑡𝑎</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a:t>
                </a:r>
              </a:p>
            </p:txBody>
          </p:sp>
        </mc:Choice>
        <mc:Fallback xmlns="">
          <p:sp>
            <p:nvSpPr>
              <p:cNvPr id="53" name="文本框 52"/>
              <p:cNvSpPr txBox="1">
                <a:spLocks noRot="1" noChangeAspect="1" noMove="1" noResize="1" noEditPoints="1" noAdjustHandles="1" noChangeArrowheads="1" noChangeShapeType="1" noTextEdit="1"/>
              </p:cNvSpPr>
              <p:nvPr/>
            </p:nvSpPr>
            <p:spPr>
              <a:xfrm>
                <a:off x="3184144" y="2897575"/>
                <a:ext cx="11315661" cy="2226187"/>
              </a:xfrm>
              <a:prstGeom prst="rect">
                <a:avLst/>
              </a:prstGeom>
              <a:blipFill rotWithShape="1">
                <a:blip r:embed="rId3"/>
                <a:stretch>
                  <a:fillRect l="-2" t="-3" r="2" b="-23706"/>
                </a:stretch>
              </a:blipFill>
            </p:spPr>
            <p:txBody>
              <a:bodyPr/>
              <a:lstStyle/>
              <a:p>
                <a:r>
                  <a:rPr lang="zh-CN" altLang="en-US">
                    <a:noFill/>
                  </a:rPr>
                  <a:t> </a:t>
                </a:r>
              </a:p>
            </p:txBody>
          </p:sp>
        </mc:Fallback>
      </mc:AlternateContent>
      <p:pic>
        <p:nvPicPr>
          <p:cNvPr id="26" name="图片 25"/>
          <p:cNvPicPr>
            <a:picLocks noChangeAspect="1"/>
          </p:cNvPicPr>
          <p:nvPr>
            <p:custDataLst>
              <p:tags r:id="rId1"/>
            </p:custDataLst>
          </p:nvPr>
        </p:nvPicPr>
        <p:blipFill>
          <a:blip r:embed="rId4"/>
          <a:stretch>
            <a:fillRect/>
          </a:stretch>
        </p:blipFill>
        <p:spPr>
          <a:xfrm>
            <a:off x="4640659" y="5143500"/>
            <a:ext cx="8718662" cy="2353595"/>
          </a:xfrm>
          <a:prstGeom prst="rect">
            <a:avLst/>
          </a:prstGeom>
        </p:spPr>
      </p:pic>
      <p:graphicFrame>
        <p:nvGraphicFramePr>
          <p:cNvPr id="27" name="表格 26"/>
          <p:cNvGraphicFramePr>
            <a:graphicFrameLocks noGrp="1"/>
          </p:cNvGraphicFramePr>
          <p:nvPr/>
        </p:nvGraphicFramePr>
        <p:xfrm>
          <a:off x="3184145" y="7490641"/>
          <a:ext cx="12192000" cy="1310459"/>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gridCol w="1016000">
                  <a:extLst>
                    <a:ext uri="{9D8B030D-6E8A-4147-A177-3AD203B41FA5}">
                      <a16:colId xmlns:a16="http://schemas.microsoft.com/office/drawing/2014/main" val="20008"/>
                    </a:ext>
                  </a:extLst>
                </a:gridCol>
                <a:gridCol w="1016000">
                  <a:extLst>
                    <a:ext uri="{9D8B030D-6E8A-4147-A177-3AD203B41FA5}">
                      <a16:colId xmlns:a16="http://schemas.microsoft.com/office/drawing/2014/main" val="20009"/>
                    </a:ext>
                  </a:extLst>
                </a:gridCol>
                <a:gridCol w="1016000">
                  <a:extLst>
                    <a:ext uri="{9D8B030D-6E8A-4147-A177-3AD203B41FA5}">
                      <a16:colId xmlns:a16="http://schemas.microsoft.com/office/drawing/2014/main" val="20010"/>
                    </a:ext>
                  </a:extLst>
                </a:gridCol>
                <a:gridCol w="1016000">
                  <a:extLst>
                    <a:ext uri="{9D8B030D-6E8A-4147-A177-3AD203B41FA5}">
                      <a16:colId xmlns:a16="http://schemas.microsoft.com/office/drawing/2014/main" val="20011"/>
                    </a:ext>
                  </a:extLst>
                </a:gridCol>
              </a:tblGrid>
              <a:tr h="650711">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data</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0</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0</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0</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0</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5974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aseline="0" dirty="0">
                          <a:solidFill>
                            <a:schemeClr val="tx1"/>
                          </a:solidFill>
                          <a:latin typeface="Times New Roman" panose="02020603050405020304" pitchFamily="18" charset="0"/>
                          <a:cs typeface="Times New Roman" panose="02020603050405020304" pitchFamily="18" charset="0"/>
                        </a:rPr>
                        <a:t>index</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2</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3</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4</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5</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6</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7</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8</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9</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10</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baseline="0" dirty="0">
                          <a:solidFill>
                            <a:schemeClr val="tx1"/>
                          </a:solidFill>
                          <a:latin typeface="Times New Roman" panose="02020603050405020304" pitchFamily="18" charset="0"/>
                          <a:cs typeface="Times New Roman" panose="02020603050405020304" pitchFamily="18" charset="0"/>
                        </a:rPr>
                        <a:t>11</a:t>
                      </a:r>
                      <a:endParaRPr lang="zh-CN" altLang="en-US" sz="2400" baseline="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0047" y="8675624"/>
            <a:ext cx="4346445" cy="4346445"/>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4" name="Group 4"/>
          <p:cNvGrpSpPr/>
          <p:nvPr/>
        </p:nvGrpSpPr>
        <p:grpSpPr>
          <a:xfrm>
            <a:off x="7047096" y="-2287308"/>
            <a:ext cx="8843912" cy="8843912"/>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6" name="Group 6"/>
          <p:cNvGrpSpPr/>
          <p:nvPr/>
        </p:nvGrpSpPr>
        <p:grpSpPr>
          <a:xfrm>
            <a:off x="668874" y="647700"/>
            <a:ext cx="16916934" cy="9097532"/>
            <a:chOff x="0" y="681"/>
            <a:chExt cx="3558894" cy="1913890"/>
          </a:xfrm>
        </p:grpSpPr>
        <p:sp>
          <p:nvSpPr>
            <p:cNvPr id="7" name="Freeform 7"/>
            <p:cNvSpPr/>
            <p:nvPr/>
          </p:nvSpPr>
          <p:spPr>
            <a:xfrm>
              <a:off x="0" y="681"/>
              <a:ext cx="3558894" cy="1913890"/>
            </a:xfrm>
            <a:custGeom>
              <a:avLst/>
              <a:gdLst/>
              <a:ahLst/>
              <a:cxnLst/>
              <a:rect l="l" t="t" r="r" b="b"/>
              <a:pathLst>
                <a:path w="3558894" h="1913890">
                  <a:moveTo>
                    <a:pt x="0" y="0"/>
                  </a:moveTo>
                  <a:lnTo>
                    <a:pt x="3558894" y="0"/>
                  </a:lnTo>
                  <a:lnTo>
                    <a:pt x="3558894" y="1913890"/>
                  </a:lnTo>
                  <a:lnTo>
                    <a:pt x="0" y="1913890"/>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8" name="Group 8"/>
          <p:cNvGrpSpPr/>
          <p:nvPr/>
        </p:nvGrpSpPr>
        <p:grpSpPr>
          <a:xfrm>
            <a:off x="16774020" y="8706950"/>
            <a:ext cx="2424668" cy="2424668"/>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11" name="TextBox 11"/>
          <p:cNvSpPr txBox="1"/>
          <p:nvPr/>
        </p:nvSpPr>
        <p:spPr>
          <a:xfrm>
            <a:off x="1864201" y="1594742"/>
            <a:ext cx="13849200" cy="1095300"/>
          </a:xfrm>
          <a:prstGeom prst="rect">
            <a:avLst/>
          </a:prstGeom>
        </p:spPr>
        <p:txBody>
          <a:bodyPr wrap="square" lIns="0" tIns="0" rIns="0" bIns="0" rtlCol="0" anchor="t">
            <a:spAutoFit/>
          </a:bodyPr>
          <a:lstStyle/>
          <a:p>
            <a:pPr marL="0" marR="0" lvl="0" indent="0" algn="just" defTabSz="914400" rtl="0" eaLnBrk="1" fontAlgn="auto" latinLnBrk="0" hangingPunct="1">
              <a:lnSpc>
                <a:spcPts val="9100"/>
              </a:lnSpc>
              <a:spcBef>
                <a:spcPct val="0"/>
              </a:spcBef>
              <a:spcAft>
                <a:spcPts val="0"/>
              </a:spcAft>
              <a:buClrTx/>
              <a:buSzTx/>
              <a:buFontTx/>
              <a:buNone/>
              <a:defRPr/>
            </a:pPr>
            <a:r>
              <a:rPr kumimoji="0" lang="en-US" sz="6500" b="0" i="0" u="none" strike="noStrike" kern="1200" cap="none" spc="97" normalizeH="0" baseline="0" noProof="0" dirty="0">
                <a:ln>
                  <a:noFill/>
                </a:ln>
                <a:solidFill>
                  <a:srgbClr val="E93F39"/>
                </a:solidFill>
                <a:effectLst/>
                <a:uLnTx/>
                <a:uFillTx/>
                <a:latin typeface="Candara" panose="020E0502030303020204"/>
                <a:ea typeface="Script MT Bold" panose="03040602040607080904" charset="0"/>
              </a:rPr>
              <a:t>An Example</a:t>
            </a:r>
          </a:p>
        </p:txBody>
      </p:sp>
      <p:sp>
        <p:nvSpPr>
          <p:cNvPr id="12" name="AutoShape 12"/>
          <p:cNvSpPr/>
          <p:nvPr/>
        </p:nvSpPr>
        <p:spPr>
          <a:xfrm>
            <a:off x="691300" y="9699130"/>
            <a:ext cx="16568000"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sp>
        <p:nvSpPr>
          <p:cNvPr id="13" name="AutoShape 13"/>
          <p:cNvSpPr/>
          <p:nvPr/>
        </p:nvSpPr>
        <p:spPr>
          <a:xfrm rot="5400000">
            <a:off x="-3802819" y="5138580"/>
            <a:ext cx="9121588"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sp>
        <p:nvSpPr>
          <p:cNvPr id="14" name="AutoShape 14"/>
          <p:cNvSpPr/>
          <p:nvPr/>
        </p:nvSpPr>
        <p:spPr>
          <a:xfrm>
            <a:off x="710873" y="625411"/>
            <a:ext cx="16568000"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sp>
        <p:nvSpPr>
          <p:cNvPr id="15" name="AutoShape 15"/>
          <p:cNvSpPr/>
          <p:nvPr/>
        </p:nvSpPr>
        <p:spPr>
          <a:xfrm rot="5400000">
            <a:off x="12718078" y="5138336"/>
            <a:ext cx="9121588"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nvGrpSpPr>
          <p:cNvPr id="16" name="Group 16"/>
          <p:cNvGrpSpPr/>
          <p:nvPr/>
        </p:nvGrpSpPr>
        <p:grpSpPr>
          <a:xfrm>
            <a:off x="14499806" y="1468672"/>
            <a:ext cx="757742" cy="611801"/>
            <a:chOff x="0" y="0"/>
            <a:chExt cx="6350000" cy="5126990"/>
          </a:xfrm>
        </p:grpSpPr>
        <p:sp>
          <p:nvSpPr>
            <p:cNvPr id="17" name="Freeform 17"/>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solidFill>
                <a:srgbClr val="000000"/>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18" name="Group 18"/>
          <p:cNvGrpSpPr/>
          <p:nvPr/>
        </p:nvGrpSpPr>
        <p:grpSpPr>
          <a:xfrm>
            <a:off x="14789025" y="1468672"/>
            <a:ext cx="1634774" cy="439972"/>
            <a:chOff x="0" y="0"/>
            <a:chExt cx="2179699" cy="586630"/>
          </a:xfrm>
        </p:grpSpPr>
        <p:grpSp>
          <p:nvGrpSpPr>
            <p:cNvPr id="19" name="Group 19"/>
            <p:cNvGrpSpPr/>
            <p:nvPr/>
          </p:nvGrpSpPr>
          <p:grpSpPr>
            <a:xfrm>
              <a:off x="1453133" y="0"/>
              <a:ext cx="726566" cy="586630"/>
              <a:chOff x="0" y="0"/>
              <a:chExt cx="6350000" cy="5126990"/>
            </a:xfrm>
          </p:grpSpPr>
          <p:sp>
            <p:nvSpPr>
              <p:cNvPr id="20" name="Freeform 20"/>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21" name="Group 21"/>
            <p:cNvGrpSpPr/>
            <p:nvPr/>
          </p:nvGrpSpPr>
          <p:grpSpPr>
            <a:xfrm>
              <a:off x="726566" y="0"/>
              <a:ext cx="726566" cy="586630"/>
              <a:chOff x="0" y="0"/>
              <a:chExt cx="6350000" cy="5126990"/>
            </a:xfrm>
          </p:grpSpPr>
          <p:sp>
            <p:nvSpPr>
              <p:cNvPr id="22" name="Freeform 22"/>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23" name="Group 23"/>
            <p:cNvGrpSpPr/>
            <p:nvPr/>
          </p:nvGrpSpPr>
          <p:grpSpPr>
            <a:xfrm>
              <a:off x="0" y="0"/>
              <a:ext cx="726566" cy="586630"/>
              <a:chOff x="0" y="0"/>
              <a:chExt cx="6350000" cy="5126990"/>
            </a:xfrm>
          </p:grpSpPr>
          <p:sp>
            <p:nvSpPr>
              <p:cNvPr id="24" name="Freeform 24"/>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grpSp>
        <p:nvGrpSpPr>
          <p:cNvPr id="42" name="Group 42"/>
          <p:cNvGrpSpPr/>
          <p:nvPr/>
        </p:nvGrpSpPr>
        <p:grpSpPr>
          <a:xfrm>
            <a:off x="1913041" y="8646499"/>
            <a:ext cx="611801" cy="611801"/>
            <a:chOff x="0" y="0"/>
            <a:chExt cx="6350000" cy="6350000"/>
          </a:xfrm>
        </p:grpSpPr>
        <p:sp>
          <p:nvSpPr>
            <p:cNvPr id="43" name="Freeform 4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44" name="Group 44"/>
          <p:cNvGrpSpPr>
            <a:grpSpLocks noChangeAspect="1"/>
          </p:cNvGrpSpPr>
          <p:nvPr/>
        </p:nvGrpSpPr>
        <p:grpSpPr>
          <a:xfrm>
            <a:off x="1559515" y="8646499"/>
            <a:ext cx="611801" cy="611801"/>
            <a:chOff x="0" y="0"/>
            <a:chExt cx="1708150" cy="1708150"/>
          </a:xfrm>
        </p:grpSpPr>
        <p:sp>
          <p:nvSpPr>
            <p:cNvPr id="45" name="Freeform 4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46" name="AutoShape 46"/>
          <p:cNvSpPr/>
          <p:nvPr/>
        </p:nvSpPr>
        <p:spPr>
          <a:xfrm>
            <a:off x="2722642" y="8928587"/>
            <a:ext cx="14005863"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sp>
        <p:nvSpPr>
          <p:cNvPr id="53" name="文本框 52"/>
          <p:cNvSpPr txBox="1"/>
          <p:nvPr/>
        </p:nvSpPr>
        <p:spPr>
          <a:xfrm>
            <a:off x="3202178" y="3095999"/>
            <a:ext cx="10051256" cy="4386585"/>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2</a:t>
            </a:r>
            <a:r>
              <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sym typeface="+mn-ea"/>
              </a:rPr>
              <a:t>The result is </a:t>
            </a:r>
          </a:p>
          <a:p>
            <a:pPr marL="0" marR="0" lvl="0" indent="0" algn="l" defTabSz="914400" rtl="0" eaLnBrk="1" fontAlgn="auto" latinLnBrk="0" hangingPunct="1">
              <a:lnSpc>
                <a:spcPct val="11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sym typeface="+mn-ea"/>
            </a:endParaRPr>
          </a:p>
          <a:p>
            <a:pPr marL="0" marR="0" lvl="0" indent="0" algn="l" defTabSz="914400" rtl="0" eaLnBrk="1" fontAlgn="auto" latinLnBrk="0" hangingPunct="1">
              <a:lnSpc>
                <a:spcPct val="11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sym typeface="+mn-ea"/>
            </a:endParaRPr>
          </a:p>
          <a:p>
            <a:pPr marL="0" marR="0" lvl="0" indent="0" algn="l" defTabSz="914400" rtl="0" eaLnBrk="1" fontAlgn="auto" latinLnBrk="0" hangingPunct="1">
              <a:lnSpc>
                <a:spcPct val="11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sym typeface="+mn-ea"/>
            </a:endParaRPr>
          </a:p>
          <a:p>
            <a:pPr marL="0" marR="0" lvl="0" indent="0" algn="l" defTabSz="914400" rtl="0" eaLnBrk="1" fontAlgn="auto" latinLnBrk="0" hangingPunct="1">
              <a:lnSpc>
                <a:spcPct val="11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sym typeface="+mn-ea"/>
            </a:endParaRPr>
          </a:p>
          <a:p>
            <a:pPr marL="0" marR="0" lvl="0" indent="0" algn="l" defTabSz="914400" rtl="0" eaLnBrk="1" fontAlgn="auto" latinLnBrk="0" hangingPunct="1">
              <a:lnSpc>
                <a:spcPct val="11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sym typeface="+mn-ea"/>
            </a:endParaRPr>
          </a:p>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So the error position is 6, so we only need to modify the sixth position, that is:</a:t>
            </a:r>
          </a:p>
        </p:txBody>
      </p:sp>
      <p:pic>
        <p:nvPicPr>
          <p:cNvPr id="25" name="图片 24"/>
          <p:cNvPicPr>
            <a:picLocks noChangeAspect="1"/>
          </p:cNvPicPr>
          <p:nvPr>
            <p:custDataLst>
              <p:tags r:id="rId1"/>
            </p:custDataLst>
          </p:nvPr>
        </p:nvPicPr>
        <p:blipFill>
          <a:blip r:embed="rId3"/>
          <a:stretch>
            <a:fillRect/>
          </a:stretch>
        </p:blipFill>
        <p:spPr>
          <a:xfrm>
            <a:off x="3818201" y="3682222"/>
            <a:ext cx="6082974" cy="2464340"/>
          </a:xfrm>
          <a:prstGeom prst="rect">
            <a:avLst/>
          </a:prstGeom>
        </p:spPr>
      </p:pic>
      <p:sp>
        <p:nvSpPr>
          <p:cNvPr id="30" name="文本框 29"/>
          <p:cNvSpPr txBox="1"/>
          <p:nvPr/>
        </p:nvSpPr>
        <p:spPr>
          <a:xfrm>
            <a:off x="3581400" y="7742411"/>
            <a:ext cx="10051142"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11001</a:t>
            </a:r>
            <a:r>
              <a:rPr kumimoji="0" lang="en-US" altLang="zh-CN" sz="32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1</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01101</a:t>
            </a:r>
            <a:endParaRPr kumimoji="0" lang="zh-CN" altLang="en-US" sz="32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endParaRPr>
          </a:p>
        </p:txBody>
      </p:sp>
      <p:sp>
        <p:nvSpPr>
          <p:cNvPr id="31" name="箭头: 右 30"/>
          <p:cNvSpPr/>
          <p:nvPr/>
        </p:nvSpPr>
        <p:spPr>
          <a:xfrm>
            <a:off x="6400800" y="7886700"/>
            <a:ext cx="1600200" cy="2713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ndara" panose="020E0502030303020204"/>
              <a:ea typeface="宋体" panose="02010600030101010101" pitchFamily="2" charset="-122"/>
            </a:endParaRPr>
          </a:p>
        </p:txBody>
      </p:sp>
      <p:sp>
        <p:nvSpPr>
          <p:cNvPr id="32" name="文本框 31"/>
          <p:cNvSpPr txBox="1"/>
          <p:nvPr/>
        </p:nvSpPr>
        <p:spPr>
          <a:xfrm>
            <a:off x="8756144" y="7735199"/>
            <a:ext cx="10051142"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11001</a:t>
            </a:r>
            <a:r>
              <a:rPr kumimoji="0" lang="en-US" altLang="zh-CN" sz="32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0</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01101 </a:t>
            </a:r>
            <a:endParaRPr kumimoji="0" lang="zh-CN" altLang="en-US" sz="32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77009" y="1421237"/>
            <a:ext cx="7857580" cy="7886774"/>
          </a:xfrm>
          <a:prstGeom prst="rect">
            <a:avLst/>
          </a:prstGeom>
        </p:spPr>
        <p:txBody>
          <a:bodyPr lIns="0" tIns="0" rIns="0" bIns="0" rtlCol="0" anchor="t">
            <a:spAutoFit/>
          </a:bodyPr>
          <a:lstStyle/>
          <a:p>
            <a:pPr marL="0" marR="0" lvl="0" indent="0" algn="just" defTabSz="914400" rtl="0" eaLnBrk="1" fontAlgn="auto" latinLnBrk="0" hangingPunct="1">
              <a:lnSpc>
                <a:spcPts val="61500"/>
              </a:lnSpc>
              <a:spcBef>
                <a:spcPts val="0"/>
              </a:spcBef>
              <a:spcAft>
                <a:spcPts val="0"/>
              </a:spcAft>
              <a:buClrTx/>
              <a:buSzTx/>
              <a:buFontTx/>
              <a:buNone/>
              <a:defRPr/>
            </a:pPr>
            <a:r>
              <a:rPr kumimoji="0" lang="en-US" sz="50000" b="0" i="0" u="none" strike="noStrike" kern="1200" cap="none" spc="750" normalizeH="0" baseline="0" noProof="0" dirty="0">
                <a:ln>
                  <a:noFill/>
                </a:ln>
                <a:solidFill>
                  <a:srgbClr val="E93F39">
                    <a:alpha val="50000"/>
                  </a:srgbClr>
                </a:solidFill>
                <a:effectLst/>
                <a:uLnTx/>
                <a:uFillTx/>
                <a:latin typeface="Harlow Solid Italic" panose="04030604020F02020D02" charset="0"/>
              </a:rPr>
              <a:t>04</a:t>
            </a:r>
          </a:p>
        </p:txBody>
      </p:sp>
      <p:grpSp>
        <p:nvGrpSpPr>
          <p:cNvPr id="3" name="Group 3"/>
          <p:cNvGrpSpPr/>
          <p:nvPr/>
        </p:nvGrpSpPr>
        <p:grpSpPr>
          <a:xfrm>
            <a:off x="1382225" y="942786"/>
            <a:ext cx="611801" cy="611801"/>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5" name="Group 5"/>
          <p:cNvGrpSpPr>
            <a:grpSpLocks noChangeAspect="1"/>
          </p:cNvGrpSpPr>
          <p:nvPr/>
        </p:nvGrpSpPr>
        <p:grpSpPr>
          <a:xfrm>
            <a:off x="1028700" y="942786"/>
            <a:ext cx="611801" cy="611801"/>
            <a:chOff x="0" y="0"/>
            <a:chExt cx="1708150" cy="1708150"/>
          </a:xfrm>
        </p:grpSpPr>
        <p:sp>
          <p:nvSpPr>
            <p:cNvPr id="6" name="Freeform 6"/>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7" name="AutoShape 7"/>
          <p:cNvSpPr/>
          <p:nvPr/>
        </p:nvSpPr>
        <p:spPr>
          <a:xfrm>
            <a:off x="2191827" y="1224874"/>
            <a:ext cx="12930662"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pic>
        <p:nvPicPr>
          <p:cNvPr id="17" name="Picture 1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127160" y="-701543"/>
            <a:ext cx="2818461" cy="2170215"/>
          </a:xfrm>
          <a:prstGeom prst="rect">
            <a:avLst/>
          </a:prstGeom>
        </p:spPr>
      </p:pic>
      <p:grpSp>
        <p:nvGrpSpPr>
          <p:cNvPr id="18" name="Group 18"/>
          <p:cNvGrpSpPr/>
          <p:nvPr/>
        </p:nvGrpSpPr>
        <p:grpSpPr>
          <a:xfrm>
            <a:off x="0" y="9407851"/>
            <a:ext cx="9144000" cy="1114158"/>
            <a:chOff x="0" y="0"/>
            <a:chExt cx="3093156" cy="376888"/>
          </a:xfrm>
        </p:grpSpPr>
        <p:sp>
          <p:nvSpPr>
            <p:cNvPr id="19" name="Freeform 19"/>
            <p:cNvSpPr/>
            <p:nvPr/>
          </p:nvSpPr>
          <p:spPr>
            <a:xfrm>
              <a:off x="0" y="0"/>
              <a:ext cx="3093156" cy="376888"/>
            </a:xfrm>
            <a:custGeom>
              <a:avLst/>
              <a:gdLst/>
              <a:ahLst/>
              <a:cxnLst/>
              <a:rect l="l" t="t" r="r" b="b"/>
              <a:pathLst>
                <a:path w="3093156" h="376888">
                  <a:moveTo>
                    <a:pt x="0" y="0"/>
                  </a:moveTo>
                  <a:lnTo>
                    <a:pt x="3093156" y="0"/>
                  </a:lnTo>
                  <a:lnTo>
                    <a:pt x="3093156" y="376888"/>
                  </a:lnTo>
                  <a:lnTo>
                    <a:pt x="0" y="376888"/>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21" name="TextBox 21"/>
          <p:cNvSpPr txBox="1"/>
          <p:nvPr/>
        </p:nvSpPr>
        <p:spPr>
          <a:xfrm>
            <a:off x="4150519" y="4255269"/>
            <a:ext cx="9946481" cy="1769715"/>
          </a:xfrm>
          <a:prstGeom prst="rect">
            <a:avLst/>
          </a:prstGeom>
        </p:spPr>
        <p:txBody>
          <a:bodyPr wrap="square" lIns="0" tIns="0" rIns="0" bIns="0" rtlCol="0" anchor="t">
            <a:spAutoFit/>
          </a:bodyPr>
          <a:lstStyle/>
          <a:p>
            <a:pPr marL="0" marR="0" lvl="0" indent="0" algn="ctr" defTabSz="914400" rtl="0" eaLnBrk="1" fontAlgn="auto" latinLnBrk="0" hangingPunct="1">
              <a:lnSpc>
                <a:spcPts val="6930"/>
              </a:lnSpc>
              <a:spcBef>
                <a:spcPts val="0"/>
              </a:spcBef>
              <a:spcAft>
                <a:spcPts val="0"/>
              </a:spcAft>
              <a:buClrTx/>
              <a:buSzTx/>
              <a:buFontTx/>
              <a:buNone/>
              <a:defRPr/>
            </a:pPr>
            <a:r>
              <a:rPr kumimoji="0" lang="en-US" altLang="zh-CN" sz="6000" b="1" i="0" u="none" strike="noStrike" kern="1200" cap="none" spc="84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Bose-Chaudhuri-</a:t>
            </a:r>
            <a:r>
              <a:rPr kumimoji="0" lang="en-US" altLang="zh-CN" sz="6000" b="1" i="0" u="none" strike="noStrike" kern="1200" cap="none" spc="84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Hocquenghem</a:t>
            </a:r>
            <a:r>
              <a:rPr kumimoji="0" lang="en-US" altLang="zh-CN" sz="6000" b="1" i="0" u="none" strike="noStrike" kern="1200" cap="none" spc="84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Code</a:t>
            </a:r>
          </a:p>
        </p:txBody>
      </p:sp>
      <p:grpSp>
        <p:nvGrpSpPr>
          <p:cNvPr id="22" name="Group 22"/>
          <p:cNvGrpSpPr/>
          <p:nvPr/>
        </p:nvGrpSpPr>
        <p:grpSpPr>
          <a:xfrm>
            <a:off x="9105799" y="9407851"/>
            <a:ext cx="9182201" cy="1114158"/>
            <a:chOff x="0" y="0"/>
            <a:chExt cx="3106078" cy="376888"/>
          </a:xfrm>
        </p:grpSpPr>
        <p:sp>
          <p:nvSpPr>
            <p:cNvPr id="23" name="Freeform 23"/>
            <p:cNvSpPr/>
            <p:nvPr/>
          </p:nvSpPr>
          <p:spPr>
            <a:xfrm>
              <a:off x="0" y="0"/>
              <a:ext cx="3106078" cy="376888"/>
            </a:xfrm>
            <a:custGeom>
              <a:avLst/>
              <a:gdLst/>
              <a:ahLst/>
              <a:cxnLst/>
              <a:rect l="l" t="t" r="r" b="b"/>
              <a:pathLst>
                <a:path w="3106078" h="376888">
                  <a:moveTo>
                    <a:pt x="0" y="0"/>
                  </a:moveTo>
                  <a:lnTo>
                    <a:pt x="3106078" y="0"/>
                  </a:lnTo>
                  <a:lnTo>
                    <a:pt x="3106078" y="376888"/>
                  </a:lnTo>
                  <a:lnTo>
                    <a:pt x="0" y="376888"/>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24" name="Group 24"/>
          <p:cNvGrpSpPr/>
          <p:nvPr/>
        </p:nvGrpSpPr>
        <p:grpSpPr>
          <a:xfrm>
            <a:off x="15122489" y="5364587"/>
            <a:ext cx="5378509" cy="5378509"/>
            <a:chOff x="0" y="0"/>
            <a:chExt cx="6350000" cy="6350000"/>
          </a:xfrm>
        </p:grpSpPr>
        <p:sp>
          <p:nvSpPr>
            <p:cNvPr id="25" name="Freeform 2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5122489" y="5364587"/>
            <a:ext cx="2818461" cy="2170215"/>
          </a:xfrm>
          <a:prstGeom prst="rect">
            <a:avLst/>
          </a:prstGeom>
        </p:spPr>
      </p:pic>
      <p:sp>
        <p:nvSpPr>
          <p:cNvPr id="28" name="文本框 27"/>
          <p:cNvSpPr txBox="1"/>
          <p:nvPr/>
        </p:nvSpPr>
        <p:spPr>
          <a:xfrm>
            <a:off x="691301" y="8638282"/>
            <a:ext cx="11303000"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rPr>
              <a:t>Speaker: </a:t>
            </a:r>
            <a:r>
              <a:rPr kumimoji="0" lang="zh-CN" altLang="en-US" sz="40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rPr>
              <a:t>王震</a:t>
            </a:r>
            <a:endParaRPr kumimoji="0" lang="zh-CN" altLang="en-US" sz="4000" b="0" i="0" u="none" strike="noStrike" kern="1200" cap="none" spc="0" normalizeH="0" baseline="0" noProof="0" dirty="0">
              <a:ln>
                <a:noFill/>
              </a:ln>
              <a:solidFill>
                <a:srgbClr val="7030A0"/>
              </a:solidFill>
              <a:effectLst/>
              <a:uLnTx/>
              <a:uFillTx/>
              <a:latin typeface="Candara" panose="020E0502030303020204"/>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2225" y="942786"/>
            <a:ext cx="611801" cy="611801"/>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4" name="Group 4"/>
          <p:cNvGrpSpPr>
            <a:grpSpLocks noChangeAspect="1"/>
          </p:cNvGrpSpPr>
          <p:nvPr/>
        </p:nvGrpSpPr>
        <p:grpSpPr>
          <a:xfrm>
            <a:off x="1028700" y="942786"/>
            <a:ext cx="611801" cy="611801"/>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6" name="AutoShape 6"/>
          <p:cNvSpPr/>
          <p:nvPr/>
        </p:nvSpPr>
        <p:spPr>
          <a:xfrm>
            <a:off x="2191827" y="1224874"/>
            <a:ext cx="12930662"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pic>
        <p:nvPicPr>
          <p:cNvPr id="16" name="Picture 1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127160" y="-701543"/>
            <a:ext cx="2818461" cy="2170215"/>
          </a:xfrm>
          <a:prstGeom prst="rect">
            <a:avLst/>
          </a:prstGeom>
        </p:spPr>
      </p:pic>
      <p:sp>
        <p:nvSpPr>
          <p:cNvPr id="38" name="AutoShape 38"/>
          <p:cNvSpPr/>
          <p:nvPr/>
        </p:nvSpPr>
        <p:spPr>
          <a:xfrm>
            <a:off x="2233872" y="9210675"/>
            <a:ext cx="12930662"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pic>
        <p:nvPicPr>
          <p:cNvPr id="39" name="Picture 3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7602060" y="7088085"/>
            <a:ext cx="2818461" cy="2170215"/>
          </a:xfrm>
          <a:prstGeom prst="rect">
            <a:avLst/>
          </a:prstGeom>
        </p:spPr>
      </p:pic>
      <p:grpSp>
        <p:nvGrpSpPr>
          <p:cNvPr id="40" name="Group 40"/>
          <p:cNvGrpSpPr/>
          <p:nvPr/>
        </p:nvGrpSpPr>
        <p:grpSpPr>
          <a:xfrm>
            <a:off x="16501558" y="3936079"/>
            <a:ext cx="3543433" cy="3543433"/>
            <a:chOff x="0" y="0"/>
            <a:chExt cx="6350000" cy="6350000"/>
          </a:xfrm>
        </p:grpSpPr>
        <p:sp>
          <p:nvSpPr>
            <p:cNvPr id="41" name="Freeform 4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42" name="文本框 41"/>
          <p:cNvSpPr txBox="1"/>
          <p:nvPr/>
        </p:nvSpPr>
        <p:spPr>
          <a:xfrm>
            <a:off x="2064764" y="1880297"/>
            <a:ext cx="13057726" cy="6006401"/>
          </a:xfrm>
          <a:prstGeom prst="rect">
            <a:avLst/>
          </a:prstGeom>
          <a:noFill/>
        </p:spPr>
        <p:txBody>
          <a:bodyPr wrap="square" rtlCol="0">
            <a:no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	</a:t>
            </a:r>
            <a:r>
              <a:rPr kumimoji="0" lang="zh-CN" altLang="en-US" sz="4000" b="1"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The </a:t>
            </a:r>
            <a:r>
              <a:rPr kumimoji="0" lang="zh-CN" altLang="en-US" sz="4000" b="1" i="0" u="none" strike="noStrike" kern="1200" cap="none" spc="0" normalizeH="0" baseline="0" noProof="0" dirty="0">
                <a:ln>
                  <a:noFill/>
                </a:ln>
                <a:solidFill>
                  <a:srgbClr val="4F81BD"/>
                </a:solidFill>
                <a:effectLst/>
                <a:uLnTx/>
                <a:uFillTx/>
                <a:latin typeface="Candara" panose="020E0502030303020204"/>
                <a:ea typeface="宋体" panose="02010600030101010101" pitchFamily="2" charset="-122"/>
              </a:rPr>
              <a:t>BCH code </a:t>
            </a:r>
            <a:r>
              <a:rPr kumimoji="0" lang="zh-CN" altLang="en-US" sz="4000" b="1"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(Bose-Chaudhuri-Hocquenghem code) </a:t>
            </a:r>
            <a:r>
              <a:rPr kumimoji="0" lang="zh-CN" altLang="en-US"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is an error-correcting code independently invented by R. C. Bose and S. K. Chaudhuri in the early 1960s, and later discovered by A. Hocquenghem in the same year. </a:t>
            </a:r>
            <a:endParaRPr kumimoji="0" lang="en-US" altLang="zh-CN"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4000" b="1"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	</a:t>
            </a:r>
            <a:r>
              <a:rPr kumimoji="0" lang="zh-CN" altLang="en-US" sz="4000" b="1"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The BCH code is a binary code capable of </a:t>
            </a:r>
            <a:r>
              <a:rPr kumimoji="0" lang="zh-CN" altLang="en-US" sz="4000" b="1" i="0" u="none" strike="noStrike" kern="1200" cap="none" spc="0" normalizeH="0" baseline="0" noProof="0" dirty="0">
                <a:ln>
                  <a:noFill/>
                </a:ln>
                <a:solidFill>
                  <a:srgbClr val="FF0000"/>
                </a:solidFill>
                <a:effectLst/>
                <a:uLnTx/>
                <a:uFillTx/>
                <a:latin typeface="Candara" panose="020E0502030303020204"/>
                <a:ea typeface="宋体" panose="02010600030101010101" pitchFamily="2" charset="-122"/>
              </a:rPr>
              <a:t>detecting and correcting multiple bit errors</a:t>
            </a:r>
            <a:r>
              <a:rPr kumimoji="0" lang="zh-CN" altLang="en-US" sz="4000" b="1"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a:t>
            </a:r>
          </a:p>
        </p:txBody>
      </p:sp>
      <p:sp>
        <p:nvSpPr>
          <p:cNvPr id="18" name="TextBox 17"/>
          <p:cNvSpPr txBox="1"/>
          <p:nvPr/>
        </p:nvSpPr>
        <p:spPr>
          <a:xfrm>
            <a:off x="2185425" y="629732"/>
            <a:ext cx="10280837" cy="1179810"/>
          </a:xfrm>
          <a:prstGeom prst="rect">
            <a:avLst/>
          </a:prstGeom>
        </p:spPr>
        <p:txBody>
          <a:bodyPr lIns="0" tIns="0" rIns="0" bIns="0" rtlCol="0" anchor="t">
            <a:spAutoFit/>
          </a:bodyPr>
          <a:lstStyle/>
          <a:p>
            <a:pPr marL="0" marR="0" lvl="0" indent="0" algn="l" defTabSz="914400" rtl="0" eaLnBrk="1" fontAlgn="auto" latinLnBrk="0" hangingPunct="1">
              <a:lnSpc>
                <a:spcPts val="4620"/>
              </a:lnSpc>
              <a:spcBef>
                <a:spcPts val="0"/>
              </a:spcBef>
              <a:spcAft>
                <a:spcPts val="0"/>
              </a:spcAft>
              <a:buClrTx/>
              <a:buSzTx/>
              <a:buFontTx/>
              <a:buNone/>
              <a:defRPr/>
            </a:pPr>
            <a:r>
              <a:rPr kumimoji="0" lang="en-US" sz="4000" b="1" i="0" u="none" strike="noStrike" kern="1200" cap="none" spc="560" normalizeH="0" baseline="0" noProof="0" dirty="0">
                <a:ln>
                  <a:noFill/>
                </a:ln>
                <a:solidFill>
                  <a:srgbClr val="000000"/>
                </a:solidFill>
                <a:effectLst/>
                <a:uLnTx/>
                <a:uFillTx/>
                <a:latin typeface="Consolas" panose="020B0609020204030204" pitchFamily="49" charset="0"/>
                <a:ea typeface="Cambria" panose="02040503050406030204" pitchFamily="18" charset="0"/>
              </a:rPr>
              <a:t>01 What is BCH code？</a:t>
            </a:r>
          </a:p>
          <a:p>
            <a:pPr marL="0" marR="0" lvl="0" indent="0" algn="l" defTabSz="914400" rtl="0" eaLnBrk="1" fontAlgn="auto" latinLnBrk="0" hangingPunct="1">
              <a:lnSpc>
                <a:spcPts val="4620"/>
              </a:lnSpc>
              <a:spcBef>
                <a:spcPts val="0"/>
              </a:spcBef>
              <a:spcAft>
                <a:spcPts val="0"/>
              </a:spcAft>
              <a:buClrTx/>
              <a:buSzTx/>
              <a:buFontTx/>
              <a:buNone/>
              <a:defRPr/>
            </a:pPr>
            <a:endParaRPr kumimoji="0" lang="en-US" sz="4000" b="1" i="0" u="none" strike="noStrike" kern="1200" cap="none" spc="560" normalizeH="0" baseline="0" noProof="0" dirty="0">
              <a:ln>
                <a:noFill/>
              </a:ln>
              <a:solidFill>
                <a:srgbClr val="000000"/>
              </a:solidFill>
              <a:effectLst/>
              <a:uLnTx/>
              <a:uFillTx/>
              <a:latin typeface="Consolas" panose="020B0609020204030204" pitchFamily="49" charset="0"/>
              <a:ea typeface="Cambria" panose="020405030504060302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2225" y="942786"/>
            <a:ext cx="611801" cy="611801"/>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4" name="Group 4"/>
          <p:cNvGrpSpPr>
            <a:grpSpLocks noChangeAspect="1"/>
          </p:cNvGrpSpPr>
          <p:nvPr/>
        </p:nvGrpSpPr>
        <p:grpSpPr>
          <a:xfrm>
            <a:off x="1028700" y="942786"/>
            <a:ext cx="611801" cy="611801"/>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6" name="AutoShape 6"/>
          <p:cNvSpPr/>
          <p:nvPr/>
        </p:nvSpPr>
        <p:spPr>
          <a:xfrm>
            <a:off x="2191827" y="1224874"/>
            <a:ext cx="12930662"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pic>
        <p:nvPicPr>
          <p:cNvPr id="16" name="Picture 1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127160" y="-701543"/>
            <a:ext cx="2818461" cy="2170215"/>
          </a:xfrm>
          <a:prstGeom prst="rect">
            <a:avLst/>
          </a:prstGeom>
        </p:spPr>
      </p:pic>
      <p:sp>
        <p:nvSpPr>
          <p:cNvPr id="23" name="AutoShape 23"/>
          <p:cNvSpPr/>
          <p:nvPr/>
        </p:nvSpPr>
        <p:spPr>
          <a:xfrm>
            <a:off x="2233872" y="9210675"/>
            <a:ext cx="12930662"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pic>
        <p:nvPicPr>
          <p:cNvPr id="24" name="Picture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7259300" y="7088085"/>
            <a:ext cx="2818461" cy="2170215"/>
          </a:xfrm>
          <a:prstGeom prst="rect">
            <a:avLst/>
          </a:prstGeom>
        </p:spPr>
      </p:pic>
      <p:grpSp>
        <p:nvGrpSpPr>
          <p:cNvPr id="28" name="Group 28"/>
          <p:cNvGrpSpPr/>
          <p:nvPr/>
        </p:nvGrpSpPr>
        <p:grpSpPr>
          <a:xfrm>
            <a:off x="14870014" y="7088085"/>
            <a:ext cx="1010217" cy="1010217"/>
            <a:chOff x="0" y="0"/>
            <a:chExt cx="6350000" cy="6350000"/>
          </a:xfrm>
        </p:grpSpPr>
        <p:sp>
          <p:nvSpPr>
            <p:cNvPr id="29" name="Freeform 2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34" name="TextBox 34"/>
          <p:cNvSpPr txBox="1"/>
          <p:nvPr/>
        </p:nvSpPr>
        <p:spPr>
          <a:xfrm>
            <a:off x="2523196" y="5002415"/>
            <a:ext cx="6012189" cy="1016972"/>
          </a:xfrm>
          <a:prstGeom prst="rect">
            <a:avLst/>
          </a:prstGeom>
        </p:spPr>
        <p:txBody>
          <a:bodyPr lIns="0" tIns="0" rIns="0" bIns="0" rtlCol="0" anchor="t">
            <a:spAutoFit/>
          </a:bodyPr>
          <a:lstStyle/>
          <a:p>
            <a:pPr marL="0" marR="0" lvl="0" indent="0" algn="l" defTabSz="914400" rtl="0" eaLnBrk="1" fontAlgn="auto" latinLnBrk="0" hangingPunct="1">
              <a:lnSpc>
                <a:spcPts val="2700"/>
              </a:lnSpc>
              <a:spcBef>
                <a:spcPts val="0"/>
              </a:spcBef>
              <a:spcAft>
                <a:spcPts val="0"/>
              </a:spcAft>
              <a:buClrTx/>
              <a:buSzTx/>
              <a:buFontTx/>
              <a:buNone/>
              <a:defRPr/>
            </a:pPr>
            <a:r>
              <a:rPr kumimoji="0" lang="en-US" sz="1800" b="0" i="0" u="none" strike="noStrike" kern="1200" cap="none" spc="0" normalizeH="0" baseline="0" noProof="0">
                <a:ln>
                  <a:noFill/>
                </a:ln>
                <a:solidFill>
                  <a:srgbClr val="FFFFFF"/>
                </a:solidFill>
                <a:effectLst/>
                <a:uLnTx/>
                <a:uFillTx/>
                <a:latin typeface="Candara" panose="020E0502030303020204"/>
                <a:ea typeface="黑体" panose="02010609060101010101" charset="-122"/>
              </a:rPr>
              <a:t>演示文稿是实用工具，可以是演示、演讲、报告等等。他们有各种各样的目的，使他们成为令人信服和教学的有力工具。大多数时候，他们都是在观众面前。</a:t>
            </a:r>
          </a:p>
        </p:txBody>
      </p:sp>
      <p:sp>
        <p:nvSpPr>
          <p:cNvPr id="36" name="文本框 35"/>
          <p:cNvSpPr txBox="1"/>
          <p:nvPr/>
        </p:nvSpPr>
        <p:spPr>
          <a:xfrm>
            <a:off x="2523196" y="1820017"/>
            <a:ext cx="12416155" cy="64602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	</a:t>
            </a:r>
            <a:r>
              <a:rPr kumimoji="0" lang="zh-CN" altLang="en-US"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At present, BCH code has been derived from </a:t>
            </a:r>
            <a:r>
              <a:rPr kumimoji="0" lang="zh-CN" altLang="en-US" sz="4000" b="0" i="0" u="none" strike="noStrike" kern="1200" cap="none" spc="0" normalizeH="0" baseline="0" noProof="0" dirty="0">
                <a:ln>
                  <a:noFill/>
                </a:ln>
                <a:solidFill>
                  <a:srgbClr val="FF0000"/>
                </a:solidFill>
                <a:effectLst/>
                <a:uLnTx/>
                <a:uFillTx/>
                <a:latin typeface="Candara" panose="020E0502030303020204"/>
                <a:ea typeface="宋体" panose="02010600030101010101" pitchFamily="2" charset="-122"/>
              </a:rPr>
              <a:t>a variety of types</a:t>
            </a:r>
            <a:r>
              <a:rPr kumimoji="0" lang="zh-CN" altLang="en-US"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 </a:t>
            </a:r>
            <a:r>
              <a:rPr kumimoji="0" lang="zh-CN" altLang="en-US" sz="4000" b="1"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mainly BCH code, extended BCH code (EBCH), double cyclic redundancy check BCH code (BCH-BCH code), RS-BCH code.</a:t>
            </a:r>
            <a:endParaRPr kumimoji="0" lang="en-US" altLang="zh-CN" sz="4000" b="1"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4000" b="1"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	</a:t>
            </a:r>
            <a:r>
              <a:rPr kumimoji="0" lang="zh-CN" altLang="en-US" sz="4000" b="1"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 </a:t>
            </a:r>
            <a:r>
              <a:rPr kumimoji="0" lang="zh-CN" altLang="en-US"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Among them, BCH code is </a:t>
            </a:r>
            <a:r>
              <a:rPr kumimoji="0" lang="zh-CN" altLang="en-US" sz="4000" b="0" i="0" u="none" strike="noStrike" kern="1200" cap="none" spc="0" normalizeH="0" baseline="0" noProof="0" dirty="0">
                <a:ln>
                  <a:noFill/>
                </a:ln>
                <a:solidFill>
                  <a:srgbClr val="FF0000"/>
                </a:solidFill>
                <a:effectLst/>
                <a:uLnTx/>
                <a:uFillTx/>
                <a:latin typeface="Candara" panose="020E0502030303020204"/>
                <a:ea typeface="宋体" panose="02010600030101010101" pitchFamily="2" charset="-122"/>
              </a:rPr>
              <a:t>the most basic type</a:t>
            </a:r>
            <a:r>
              <a:rPr kumimoji="0" lang="zh-CN" altLang="en-US"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 and other types are to expand and improve it to </a:t>
            </a:r>
            <a:r>
              <a:rPr kumimoji="0" lang="zh-CN" altLang="en-US" sz="4000" b="1"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adapt to different application needs</a:t>
            </a:r>
            <a:r>
              <a:rPr kumimoji="0" lang="zh-CN" altLang="en-US"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a:t>
            </a:r>
          </a:p>
        </p:txBody>
      </p:sp>
      <p:sp>
        <p:nvSpPr>
          <p:cNvPr id="18" name="TextBox 17"/>
          <p:cNvSpPr txBox="1"/>
          <p:nvPr/>
        </p:nvSpPr>
        <p:spPr>
          <a:xfrm>
            <a:off x="2185425" y="629732"/>
            <a:ext cx="10280837" cy="1179810"/>
          </a:xfrm>
          <a:prstGeom prst="rect">
            <a:avLst/>
          </a:prstGeom>
        </p:spPr>
        <p:txBody>
          <a:bodyPr lIns="0" tIns="0" rIns="0" bIns="0" rtlCol="0" anchor="t">
            <a:spAutoFit/>
          </a:bodyPr>
          <a:lstStyle/>
          <a:p>
            <a:pPr marL="0" marR="0" lvl="0" indent="0" algn="l" defTabSz="914400" rtl="0" eaLnBrk="1" fontAlgn="auto" latinLnBrk="0" hangingPunct="1">
              <a:lnSpc>
                <a:spcPts val="4620"/>
              </a:lnSpc>
              <a:spcBef>
                <a:spcPts val="0"/>
              </a:spcBef>
              <a:spcAft>
                <a:spcPts val="0"/>
              </a:spcAft>
              <a:buClrTx/>
              <a:buSzTx/>
              <a:buFontTx/>
              <a:buNone/>
              <a:defRPr/>
            </a:pPr>
            <a:r>
              <a:rPr kumimoji="0" lang="en-US" sz="4000" b="1" i="0" u="none" strike="noStrike" kern="1200" cap="none" spc="560" normalizeH="0" baseline="0" noProof="0" dirty="0">
                <a:ln>
                  <a:noFill/>
                </a:ln>
                <a:solidFill>
                  <a:srgbClr val="000000"/>
                </a:solidFill>
                <a:effectLst/>
                <a:uLnTx/>
                <a:uFillTx/>
                <a:latin typeface="Consolas" panose="020B0609020204030204" pitchFamily="49" charset="0"/>
                <a:ea typeface="Cambria" panose="02040503050406030204" pitchFamily="18" charset="0"/>
              </a:rPr>
              <a:t>02 Common types of BCH codes</a:t>
            </a:r>
          </a:p>
          <a:p>
            <a:pPr marL="0" marR="0" lvl="0" indent="0" algn="l" defTabSz="914400" rtl="0" eaLnBrk="1" fontAlgn="auto" latinLnBrk="0" hangingPunct="1">
              <a:lnSpc>
                <a:spcPts val="4620"/>
              </a:lnSpc>
              <a:spcBef>
                <a:spcPts val="0"/>
              </a:spcBef>
              <a:spcAft>
                <a:spcPts val="0"/>
              </a:spcAft>
              <a:buClrTx/>
              <a:buSzTx/>
              <a:buFontTx/>
              <a:buNone/>
              <a:defRPr/>
            </a:pPr>
            <a:endParaRPr kumimoji="0" lang="en-US" sz="4000" b="1" i="0" u="none" strike="noStrike" kern="1200" cap="none" spc="560" normalizeH="0" baseline="0" noProof="0" dirty="0">
              <a:ln>
                <a:noFill/>
              </a:ln>
              <a:solidFill>
                <a:srgbClr val="000000"/>
              </a:solidFill>
              <a:effectLst/>
              <a:uLnTx/>
              <a:uFillTx/>
              <a:latin typeface="Consolas" panose="020B0609020204030204" pitchFamily="49" charset="0"/>
              <a:ea typeface="Cambria" panose="020405030504060302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2225" y="942786"/>
            <a:ext cx="611801" cy="611801"/>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4" name="Group 4"/>
          <p:cNvGrpSpPr>
            <a:grpSpLocks noChangeAspect="1"/>
          </p:cNvGrpSpPr>
          <p:nvPr/>
        </p:nvGrpSpPr>
        <p:grpSpPr>
          <a:xfrm>
            <a:off x="1028700" y="942786"/>
            <a:ext cx="611801" cy="611801"/>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6" name="AutoShape 6"/>
          <p:cNvSpPr/>
          <p:nvPr/>
        </p:nvSpPr>
        <p:spPr>
          <a:xfrm>
            <a:off x="2191827" y="1224874"/>
            <a:ext cx="12930662"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pic>
        <p:nvPicPr>
          <p:cNvPr id="16" name="Picture 1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127160" y="-701543"/>
            <a:ext cx="2818461" cy="2170215"/>
          </a:xfrm>
          <a:prstGeom prst="rect">
            <a:avLst/>
          </a:prstGeom>
        </p:spPr>
      </p:pic>
      <p:sp>
        <p:nvSpPr>
          <p:cNvPr id="23" name="AutoShape 23"/>
          <p:cNvSpPr/>
          <p:nvPr/>
        </p:nvSpPr>
        <p:spPr>
          <a:xfrm>
            <a:off x="2233872" y="9210675"/>
            <a:ext cx="12930662"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pic>
        <p:nvPicPr>
          <p:cNvPr id="24" name="Picture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7259300" y="7088085"/>
            <a:ext cx="2818461" cy="2170215"/>
          </a:xfrm>
          <a:prstGeom prst="rect">
            <a:avLst/>
          </a:prstGeom>
        </p:spPr>
      </p:pic>
      <p:grpSp>
        <p:nvGrpSpPr>
          <p:cNvPr id="28" name="Group 28"/>
          <p:cNvGrpSpPr/>
          <p:nvPr/>
        </p:nvGrpSpPr>
        <p:grpSpPr>
          <a:xfrm>
            <a:off x="14870014" y="7088085"/>
            <a:ext cx="1010217" cy="1010217"/>
            <a:chOff x="0" y="0"/>
            <a:chExt cx="6350000" cy="6350000"/>
          </a:xfrm>
        </p:grpSpPr>
        <p:sp>
          <p:nvSpPr>
            <p:cNvPr id="29" name="Freeform 2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34" name="TextBox 34"/>
          <p:cNvSpPr txBox="1"/>
          <p:nvPr/>
        </p:nvSpPr>
        <p:spPr>
          <a:xfrm>
            <a:off x="2523196" y="5002415"/>
            <a:ext cx="6012189" cy="1016972"/>
          </a:xfrm>
          <a:prstGeom prst="rect">
            <a:avLst/>
          </a:prstGeom>
        </p:spPr>
        <p:txBody>
          <a:bodyPr lIns="0" tIns="0" rIns="0" bIns="0" rtlCol="0" anchor="t">
            <a:spAutoFit/>
          </a:bodyPr>
          <a:lstStyle/>
          <a:p>
            <a:pPr marL="0" marR="0" lvl="0" indent="0" algn="l" defTabSz="914400" rtl="0" eaLnBrk="1" fontAlgn="auto" latinLnBrk="0" hangingPunct="1">
              <a:lnSpc>
                <a:spcPts val="2700"/>
              </a:lnSpc>
              <a:spcBef>
                <a:spcPts val="0"/>
              </a:spcBef>
              <a:spcAft>
                <a:spcPts val="0"/>
              </a:spcAft>
              <a:buClrTx/>
              <a:buSzTx/>
              <a:buFontTx/>
              <a:buNone/>
              <a:defRPr/>
            </a:pPr>
            <a:r>
              <a:rPr kumimoji="0" lang="en-US" sz="1800" b="0" i="0" u="none" strike="noStrike" kern="1200" cap="none" spc="0" normalizeH="0" baseline="0" noProof="0">
                <a:ln>
                  <a:noFill/>
                </a:ln>
                <a:solidFill>
                  <a:srgbClr val="FFFFFF"/>
                </a:solidFill>
                <a:effectLst/>
                <a:uLnTx/>
                <a:uFillTx/>
                <a:latin typeface="Candara" panose="020E0502030303020204"/>
                <a:ea typeface="黑体" panose="02010609060101010101" charset="-122"/>
              </a:rPr>
              <a:t>演示文稿是实用工具，可以是演示、演讲、报告等等。他们有各种各样的目的，使他们成为令人信服和教学的有力工具。大多数时候，他们都是在观众面前。</a:t>
            </a:r>
          </a:p>
        </p:txBody>
      </p:sp>
      <p:sp>
        <p:nvSpPr>
          <p:cNvPr id="36" name="文本框 35"/>
          <p:cNvSpPr txBox="1"/>
          <p:nvPr/>
        </p:nvSpPr>
        <p:spPr>
          <a:xfrm>
            <a:off x="1640501" y="1554587"/>
            <a:ext cx="14237476" cy="6554470"/>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	</a:t>
            </a:r>
            <a:r>
              <a:rPr kumimoji="0" lang="zh-CN" altLang="en-US"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The coding principle of BCH code is </a:t>
            </a:r>
            <a:r>
              <a:rPr kumimoji="0" lang="zh-CN" altLang="en-US" sz="4000" b="1"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to </a:t>
            </a:r>
            <a:r>
              <a:rPr kumimoji="0" lang="zh-CN" altLang="en-US" sz="4000" b="1" i="0" u="none" strike="noStrike" kern="1200" cap="none" spc="0" normalizeH="0" baseline="0" noProof="0" dirty="0">
                <a:ln>
                  <a:noFill/>
                </a:ln>
                <a:solidFill>
                  <a:srgbClr val="FF0000"/>
                </a:solidFill>
                <a:effectLst/>
                <a:uLnTx/>
                <a:uFillTx/>
                <a:latin typeface="Candara" panose="020E0502030303020204"/>
                <a:ea typeface="宋体" panose="02010600030101010101" pitchFamily="2" charset="-122"/>
              </a:rPr>
              <a:t>combine information bits</a:t>
            </a:r>
            <a:r>
              <a:rPr kumimoji="0" lang="zh-CN" altLang="en-US" sz="4000" b="1"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 according to </a:t>
            </a:r>
            <a:r>
              <a:rPr kumimoji="0" lang="zh-CN" altLang="en-US" sz="4000" b="1" i="0" u="none" strike="noStrike" kern="1200" cap="none" spc="0" normalizeH="0" baseline="0" noProof="0" dirty="0">
                <a:ln>
                  <a:noFill/>
                </a:ln>
                <a:solidFill>
                  <a:srgbClr val="4F81BD"/>
                </a:solidFill>
                <a:effectLst/>
                <a:uLnTx/>
                <a:uFillTx/>
                <a:latin typeface="Candara" panose="020E0502030303020204"/>
                <a:ea typeface="宋体" panose="02010600030101010101" pitchFamily="2" charset="-122"/>
              </a:rPr>
              <a:t>specific laws </a:t>
            </a:r>
            <a:r>
              <a:rPr kumimoji="0" lang="zh-CN" altLang="en-US" sz="4000" b="1"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to form a group of coding bits</a:t>
            </a:r>
            <a:r>
              <a:rPr kumimoji="0" lang="zh-CN" altLang="en-US"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  </a:t>
            </a:r>
            <a:endParaRPr kumimoji="0" lang="en-US" altLang="zh-CN"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	</a:t>
            </a:r>
            <a:r>
              <a:rPr kumimoji="0" lang="zh-CN" altLang="en-US"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When sending data, by transmitting this set of coded bits, the receiver checks whether the data has errors according to the identification rules when receiving, and carries out error correction processing.</a:t>
            </a: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 </a:t>
            </a:r>
            <a:r>
              <a:rPr kumimoji="0" lang="en-US" altLang="zh-CN"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                           </a:t>
            </a:r>
            <a:endParaRPr kumimoji="0" lang="zh-CN" altLang="en-US" sz="4000" b="1"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sym typeface="+mn-ea"/>
            </a:endParaRPr>
          </a:p>
        </p:txBody>
      </p:sp>
      <p:sp>
        <p:nvSpPr>
          <p:cNvPr id="18" name="TextBox 17"/>
          <p:cNvSpPr txBox="1"/>
          <p:nvPr/>
        </p:nvSpPr>
        <p:spPr>
          <a:xfrm>
            <a:off x="2185425" y="629732"/>
            <a:ext cx="10280837" cy="589905"/>
          </a:xfrm>
          <a:prstGeom prst="rect">
            <a:avLst/>
          </a:prstGeom>
        </p:spPr>
        <p:txBody>
          <a:bodyPr lIns="0" tIns="0" rIns="0" bIns="0" rtlCol="0" anchor="t">
            <a:spAutoFit/>
          </a:bodyPr>
          <a:lstStyle/>
          <a:p>
            <a:pPr marL="0" marR="0" lvl="0" indent="0" algn="l" defTabSz="914400" rtl="0" eaLnBrk="1" fontAlgn="auto" latinLnBrk="0" hangingPunct="1">
              <a:lnSpc>
                <a:spcPts val="4620"/>
              </a:lnSpc>
              <a:spcBef>
                <a:spcPts val="0"/>
              </a:spcBef>
              <a:spcAft>
                <a:spcPts val="0"/>
              </a:spcAft>
              <a:buClrTx/>
              <a:buSzTx/>
              <a:buFontTx/>
              <a:buNone/>
              <a:defRPr/>
            </a:pPr>
            <a:r>
              <a:rPr kumimoji="0" lang="en-US" sz="4000" b="1" i="0" u="none" strike="noStrike" kern="1200" cap="none" spc="560" normalizeH="0" baseline="0" noProof="0" dirty="0">
                <a:ln>
                  <a:noFill/>
                </a:ln>
                <a:solidFill>
                  <a:srgbClr val="000000"/>
                </a:solidFill>
                <a:effectLst/>
                <a:uLnTx/>
                <a:uFillTx/>
                <a:latin typeface="Consolas" panose="020B0609020204030204" pitchFamily="49" charset="0"/>
                <a:ea typeface="Cambria" panose="02040503050406030204" pitchFamily="18" charset="0"/>
              </a:rPr>
              <a:t>03 BCH code coding principle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77009" y="1421237"/>
            <a:ext cx="7857580" cy="7886774"/>
          </a:xfrm>
          <a:prstGeom prst="rect">
            <a:avLst/>
          </a:prstGeom>
        </p:spPr>
        <p:txBody>
          <a:bodyPr lIns="0" tIns="0" rIns="0" bIns="0" rtlCol="0" anchor="t">
            <a:spAutoFit/>
          </a:bodyPr>
          <a:lstStyle/>
          <a:p>
            <a:pPr algn="just">
              <a:lnSpc>
                <a:spcPts val="61500"/>
              </a:lnSpc>
            </a:pPr>
            <a:r>
              <a:rPr lang="en-US" sz="50000" spc="750" dirty="0">
                <a:solidFill>
                  <a:srgbClr val="E93F39">
                    <a:alpha val="50000"/>
                  </a:srgbClr>
                </a:solidFill>
                <a:latin typeface="Harlow Solid Italic" panose="04030604020F02020D02" charset="0"/>
              </a:rPr>
              <a:t>01</a:t>
            </a:r>
          </a:p>
        </p:txBody>
      </p:sp>
      <p:grpSp>
        <p:nvGrpSpPr>
          <p:cNvPr id="3" name="Group 3"/>
          <p:cNvGrpSpPr/>
          <p:nvPr/>
        </p:nvGrpSpPr>
        <p:grpSpPr>
          <a:xfrm>
            <a:off x="1382225" y="942786"/>
            <a:ext cx="611801" cy="611801"/>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endParaRPr lang="zh-CN" altLang="en-US"/>
            </a:p>
          </p:txBody>
        </p:sp>
      </p:grpSp>
      <p:grpSp>
        <p:nvGrpSpPr>
          <p:cNvPr id="5" name="Group 5"/>
          <p:cNvGrpSpPr>
            <a:grpSpLocks noChangeAspect="1"/>
          </p:cNvGrpSpPr>
          <p:nvPr/>
        </p:nvGrpSpPr>
        <p:grpSpPr>
          <a:xfrm>
            <a:off x="1028700" y="942786"/>
            <a:ext cx="611801" cy="611801"/>
            <a:chOff x="0" y="0"/>
            <a:chExt cx="1708150" cy="1708150"/>
          </a:xfrm>
        </p:grpSpPr>
        <p:sp>
          <p:nvSpPr>
            <p:cNvPr id="6" name="Freeform 6"/>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endParaRPr lang="zh-CN" altLang="en-US"/>
            </a:p>
          </p:txBody>
        </p:sp>
      </p:grpSp>
      <p:sp>
        <p:nvSpPr>
          <p:cNvPr id="7" name="AutoShape 7"/>
          <p:cNvSpPr/>
          <p:nvPr/>
        </p:nvSpPr>
        <p:spPr>
          <a:xfrm>
            <a:off x="2191827" y="1224874"/>
            <a:ext cx="12930662" cy="0"/>
          </a:xfrm>
          <a:prstGeom prst="line">
            <a:avLst/>
          </a:prstGeom>
          <a:ln w="47625" cap="rnd">
            <a:solidFill>
              <a:srgbClr val="E93F39"/>
            </a:solidFill>
            <a:prstDash val="solid"/>
            <a:headEnd type="none" w="sm" len="sm"/>
            <a:tailEnd type="none" w="sm" len="sm"/>
          </a:ln>
        </p:spPr>
        <p:txBody>
          <a:bodyPr/>
          <a:lstStyle/>
          <a:p>
            <a:endParaRPr lang="zh-CN" altLang="en-US"/>
          </a:p>
        </p:txBody>
      </p:sp>
      <p:pic>
        <p:nvPicPr>
          <p:cNvPr id="17" name="Picture 1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27160" y="-701543"/>
            <a:ext cx="2818461" cy="2170215"/>
          </a:xfrm>
          <a:prstGeom prst="rect">
            <a:avLst/>
          </a:prstGeom>
        </p:spPr>
      </p:pic>
      <p:grpSp>
        <p:nvGrpSpPr>
          <p:cNvPr id="18" name="Group 18"/>
          <p:cNvGrpSpPr/>
          <p:nvPr/>
        </p:nvGrpSpPr>
        <p:grpSpPr>
          <a:xfrm>
            <a:off x="0" y="9407851"/>
            <a:ext cx="9144000" cy="1114158"/>
            <a:chOff x="0" y="0"/>
            <a:chExt cx="3093156" cy="376888"/>
          </a:xfrm>
        </p:grpSpPr>
        <p:sp>
          <p:nvSpPr>
            <p:cNvPr id="19" name="Freeform 19"/>
            <p:cNvSpPr/>
            <p:nvPr/>
          </p:nvSpPr>
          <p:spPr>
            <a:xfrm>
              <a:off x="0" y="0"/>
              <a:ext cx="3093156" cy="376888"/>
            </a:xfrm>
            <a:custGeom>
              <a:avLst/>
              <a:gdLst/>
              <a:ahLst/>
              <a:cxnLst/>
              <a:rect l="l" t="t" r="r" b="b"/>
              <a:pathLst>
                <a:path w="3093156" h="376888">
                  <a:moveTo>
                    <a:pt x="0" y="0"/>
                  </a:moveTo>
                  <a:lnTo>
                    <a:pt x="3093156" y="0"/>
                  </a:lnTo>
                  <a:lnTo>
                    <a:pt x="3093156" y="376888"/>
                  </a:lnTo>
                  <a:lnTo>
                    <a:pt x="0" y="376888"/>
                  </a:lnTo>
                  <a:close/>
                </a:path>
              </a:pathLst>
            </a:custGeom>
            <a:solidFill>
              <a:srgbClr val="0130A6"/>
            </a:solidFill>
          </p:spPr>
          <p:txBody>
            <a:bodyPr/>
            <a:lstStyle/>
            <a:p>
              <a:endParaRPr lang="zh-CN" altLang="en-US"/>
            </a:p>
          </p:txBody>
        </p:sp>
      </p:grpSp>
      <p:sp>
        <p:nvSpPr>
          <p:cNvPr id="21" name="TextBox 21"/>
          <p:cNvSpPr txBox="1"/>
          <p:nvPr/>
        </p:nvSpPr>
        <p:spPr>
          <a:xfrm>
            <a:off x="4150519" y="4255269"/>
            <a:ext cx="9946481" cy="1769715"/>
          </a:xfrm>
          <a:prstGeom prst="rect">
            <a:avLst/>
          </a:prstGeom>
        </p:spPr>
        <p:txBody>
          <a:bodyPr wrap="square" lIns="0" tIns="0" rIns="0" bIns="0" rtlCol="0" anchor="t">
            <a:spAutoFit/>
          </a:bodyPr>
          <a:lstStyle/>
          <a:p>
            <a:pPr algn="ctr">
              <a:lnSpc>
                <a:spcPts val="6930"/>
              </a:lnSpc>
            </a:pPr>
            <a:r>
              <a:rPr lang="en-US" altLang="zh-CN" sz="6600" b="1" spc="84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Introduction to Errors</a:t>
            </a:r>
          </a:p>
        </p:txBody>
      </p:sp>
      <p:grpSp>
        <p:nvGrpSpPr>
          <p:cNvPr id="22" name="Group 22"/>
          <p:cNvGrpSpPr/>
          <p:nvPr/>
        </p:nvGrpSpPr>
        <p:grpSpPr>
          <a:xfrm>
            <a:off x="9105799" y="9407851"/>
            <a:ext cx="9182201" cy="1114158"/>
            <a:chOff x="0" y="0"/>
            <a:chExt cx="3106078" cy="376888"/>
          </a:xfrm>
        </p:grpSpPr>
        <p:sp>
          <p:nvSpPr>
            <p:cNvPr id="23" name="Freeform 23"/>
            <p:cNvSpPr/>
            <p:nvPr/>
          </p:nvSpPr>
          <p:spPr>
            <a:xfrm>
              <a:off x="0" y="0"/>
              <a:ext cx="3106078" cy="376888"/>
            </a:xfrm>
            <a:custGeom>
              <a:avLst/>
              <a:gdLst/>
              <a:ahLst/>
              <a:cxnLst/>
              <a:rect l="l" t="t" r="r" b="b"/>
              <a:pathLst>
                <a:path w="3106078" h="376888">
                  <a:moveTo>
                    <a:pt x="0" y="0"/>
                  </a:moveTo>
                  <a:lnTo>
                    <a:pt x="3106078" y="0"/>
                  </a:lnTo>
                  <a:lnTo>
                    <a:pt x="3106078" y="376888"/>
                  </a:lnTo>
                  <a:lnTo>
                    <a:pt x="0" y="376888"/>
                  </a:lnTo>
                  <a:close/>
                </a:path>
              </a:pathLst>
            </a:custGeom>
            <a:solidFill>
              <a:srgbClr val="E93F39"/>
            </a:solidFill>
          </p:spPr>
          <p:txBody>
            <a:bodyPr/>
            <a:lstStyle/>
            <a:p>
              <a:endParaRPr lang="zh-CN" altLang="en-US"/>
            </a:p>
          </p:txBody>
        </p:sp>
      </p:grpSp>
      <p:grpSp>
        <p:nvGrpSpPr>
          <p:cNvPr id="24" name="Group 24"/>
          <p:cNvGrpSpPr/>
          <p:nvPr/>
        </p:nvGrpSpPr>
        <p:grpSpPr>
          <a:xfrm>
            <a:off x="15122489" y="5364587"/>
            <a:ext cx="5378509" cy="5378509"/>
            <a:chOff x="0" y="0"/>
            <a:chExt cx="6350000" cy="6350000"/>
          </a:xfrm>
        </p:grpSpPr>
        <p:sp>
          <p:nvSpPr>
            <p:cNvPr id="25" name="Freeform 2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endParaRPr lang="zh-CN" altLang="en-US"/>
            </a:p>
          </p:txBody>
        </p:sp>
      </p:grpSp>
      <p:pic>
        <p:nvPicPr>
          <p:cNvPr id="26" name="Picture 2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122489" y="5364587"/>
            <a:ext cx="2818461" cy="2170215"/>
          </a:xfrm>
          <a:prstGeom prst="rect">
            <a:avLst/>
          </a:prstGeom>
        </p:spPr>
      </p:pic>
      <p:sp>
        <p:nvSpPr>
          <p:cNvPr id="28" name="文本框 27"/>
          <p:cNvSpPr txBox="1"/>
          <p:nvPr/>
        </p:nvSpPr>
        <p:spPr>
          <a:xfrm>
            <a:off x="691301" y="8638282"/>
            <a:ext cx="11303000" cy="707886"/>
          </a:xfrm>
          <a:prstGeom prst="rect">
            <a:avLst/>
          </a:prstGeom>
          <a:noFill/>
        </p:spPr>
        <p:txBody>
          <a:bodyPr wrap="square">
            <a:spAutoFit/>
          </a:bodyPr>
          <a:lstStyle/>
          <a:p>
            <a:r>
              <a:rPr lang="en-US" altLang="zh-CN" sz="4000" b="1" dirty="0">
                <a:solidFill>
                  <a:srgbClr val="7030A0"/>
                </a:solidFill>
                <a:latin typeface="楷体" panose="02010609060101010101" pitchFamily="49" charset="-122"/>
                <a:ea typeface="楷体" panose="02010609060101010101" pitchFamily="49" charset="-122"/>
              </a:rPr>
              <a:t>Speaker: </a:t>
            </a:r>
            <a:r>
              <a:rPr lang="zh-CN" altLang="en-US" sz="4000" b="1" dirty="0">
                <a:solidFill>
                  <a:srgbClr val="7030A0"/>
                </a:solidFill>
                <a:latin typeface="楷体" panose="02010609060101010101" pitchFamily="49" charset="-122"/>
                <a:ea typeface="楷体" panose="02010609060101010101" pitchFamily="49" charset="-122"/>
              </a:rPr>
              <a:t>詹迪佳</a:t>
            </a:r>
            <a:endParaRPr lang="zh-CN" altLang="en-US" sz="4000" dirty="0">
              <a:solidFill>
                <a:srgbClr val="7030A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nvPicPr>
        <p:blipFill>
          <a:blip r:embed="rId2"/>
          <a:stretch>
            <a:fillRect/>
          </a:stretch>
        </p:blipFill>
        <p:spPr>
          <a:xfrm>
            <a:off x="4953000" y="6290182"/>
            <a:ext cx="1560576" cy="1560576"/>
          </a:xfrm>
          <a:prstGeom prst="rect">
            <a:avLst/>
          </a:prstGeom>
          <a:noFill/>
          <a:ln w="9525">
            <a:noFill/>
          </a:ln>
        </p:spPr>
      </p:pic>
      <p:pic>
        <p:nvPicPr>
          <p:cNvPr id="101" name="图片 100"/>
          <p:cNvPicPr>
            <a:picLocks noChangeAspect="1"/>
          </p:cNvPicPr>
          <p:nvPr/>
        </p:nvPicPr>
        <p:blipFill>
          <a:blip r:embed="rId3"/>
          <a:stretch>
            <a:fillRect/>
          </a:stretch>
        </p:blipFill>
        <p:spPr>
          <a:xfrm>
            <a:off x="7705801" y="6317283"/>
            <a:ext cx="1558800" cy="1558800"/>
          </a:xfrm>
          <a:prstGeom prst="rect">
            <a:avLst/>
          </a:prstGeom>
          <a:noFill/>
          <a:ln w="9525">
            <a:noFill/>
          </a:ln>
        </p:spPr>
      </p:pic>
      <p:pic>
        <p:nvPicPr>
          <p:cNvPr id="102" name="图片 101"/>
          <p:cNvPicPr>
            <a:picLocks noChangeAspect="1"/>
          </p:cNvPicPr>
          <p:nvPr/>
        </p:nvPicPr>
        <p:blipFill>
          <a:blip r:embed="rId4"/>
          <a:stretch>
            <a:fillRect/>
          </a:stretch>
        </p:blipFill>
        <p:spPr>
          <a:xfrm>
            <a:off x="9707565" y="5969904"/>
            <a:ext cx="3592421" cy="2160000"/>
          </a:xfrm>
          <a:prstGeom prst="rect">
            <a:avLst/>
          </a:prstGeom>
          <a:noFill/>
          <a:ln w="9525">
            <a:noFill/>
          </a:ln>
        </p:spPr>
      </p:pic>
      <p:grpSp>
        <p:nvGrpSpPr>
          <p:cNvPr id="2" name="Group 2"/>
          <p:cNvGrpSpPr/>
          <p:nvPr/>
        </p:nvGrpSpPr>
        <p:grpSpPr>
          <a:xfrm>
            <a:off x="1382225" y="942786"/>
            <a:ext cx="611801" cy="611801"/>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4" name="Group 4"/>
          <p:cNvGrpSpPr>
            <a:grpSpLocks noChangeAspect="1"/>
          </p:cNvGrpSpPr>
          <p:nvPr/>
        </p:nvGrpSpPr>
        <p:grpSpPr>
          <a:xfrm>
            <a:off x="1028700" y="942786"/>
            <a:ext cx="611801" cy="611801"/>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6" name="AutoShape 6"/>
          <p:cNvSpPr/>
          <p:nvPr/>
        </p:nvSpPr>
        <p:spPr>
          <a:xfrm>
            <a:off x="2191827" y="1224874"/>
            <a:ext cx="12930662"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pic>
        <p:nvPicPr>
          <p:cNvPr id="16" name="Picture 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2127160" y="-701543"/>
            <a:ext cx="2818461" cy="2170215"/>
          </a:xfrm>
          <a:prstGeom prst="rect">
            <a:avLst/>
          </a:prstGeom>
        </p:spPr>
      </p:pic>
      <p:sp>
        <p:nvSpPr>
          <p:cNvPr id="23" name="AutoShape 23"/>
          <p:cNvSpPr/>
          <p:nvPr/>
        </p:nvSpPr>
        <p:spPr>
          <a:xfrm>
            <a:off x="2233872" y="9210675"/>
            <a:ext cx="12930662"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pic>
        <p:nvPicPr>
          <p:cNvPr id="24" name="Picture 2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a:off x="17259300" y="7088085"/>
            <a:ext cx="2818461" cy="2170215"/>
          </a:xfrm>
          <a:prstGeom prst="rect">
            <a:avLst/>
          </a:prstGeom>
        </p:spPr>
      </p:pic>
      <p:sp>
        <p:nvSpPr>
          <p:cNvPr id="36" name="文本框 35"/>
          <p:cNvSpPr txBox="1"/>
          <p:nvPr/>
        </p:nvSpPr>
        <p:spPr>
          <a:xfrm>
            <a:off x="1283751" y="1356333"/>
            <a:ext cx="14510082" cy="4613571"/>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	</a:t>
            </a:r>
            <a:r>
              <a:rPr kumimoji="0" lang="zh-CN" altLang="en-US" sz="4000" b="1" i="0" u="none" strike="noStrike" kern="1200" cap="none" spc="0" normalizeH="0" baseline="0" noProof="0" dirty="0">
                <a:ln>
                  <a:noFill/>
                </a:ln>
                <a:solidFill>
                  <a:srgbClr val="4F81BD"/>
                </a:solidFill>
                <a:effectLst/>
                <a:uLnTx/>
                <a:uFillTx/>
                <a:latin typeface="Candara" panose="020E0502030303020204"/>
                <a:ea typeface="宋体" panose="02010600030101010101" pitchFamily="2" charset="-122"/>
              </a:rPr>
              <a:t>RS code</a:t>
            </a:r>
            <a:r>
              <a:rPr kumimoji="0" lang="zh-CN" altLang="en-US"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 is a kind of </a:t>
            </a:r>
            <a:r>
              <a:rPr kumimoji="0" lang="zh-CN" altLang="en-US" sz="4000" b="0" i="0" u="none" strike="noStrike" kern="1200" cap="none" spc="0" normalizeH="0" baseline="0" noProof="0" dirty="0">
                <a:ln>
                  <a:noFill/>
                </a:ln>
                <a:solidFill>
                  <a:srgbClr val="4F81BD"/>
                </a:solidFill>
                <a:effectLst/>
                <a:uLnTx/>
                <a:uFillTx/>
                <a:latin typeface="Candara" panose="020E0502030303020204"/>
                <a:ea typeface="宋体" panose="02010600030101010101" pitchFamily="2" charset="-122"/>
              </a:rPr>
              <a:t>linear error correcting code </a:t>
            </a:r>
            <a:r>
              <a:rPr kumimoji="0" lang="zh-CN" altLang="en-US"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with strong error correcting performance, which can </a:t>
            </a:r>
            <a:r>
              <a:rPr kumimoji="0" lang="zh-CN" altLang="en-US" sz="4000" b="1"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correct random error and burst error</a:t>
            </a:r>
            <a:r>
              <a:rPr kumimoji="0" lang="zh-CN" altLang="en-US"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 RS code is </a:t>
            </a:r>
            <a:r>
              <a:rPr kumimoji="0" lang="zh-CN" altLang="en-US" sz="4000" b="0" i="0" u="none" strike="noStrike" kern="1200" cap="none" spc="0" normalizeH="0" baseline="0" noProof="0" dirty="0">
                <a:ln>
                  <a:noFill/>
                </a:ln>
                <a:solidFill>
                  <a:srgbClr val="4F81BD"/>
                </a:solidFill>
                <a:effectLst/>
                <a:uLnTx/>
                <a:uFillTx/>
                <a:latin typeface="Candara" panose="020E0502030303020204"/>
                <a:ea typeface="宋体" panose="02010600030101010101" pitchFamily="2" charset="-122"/>
              </a:rPr>
              <a:t>a multi-base BCH code </a:t>
            </a:r>
            <a:r>
              <a:rPr kumimoji="0" lang="zh-CN" altLang="en-US"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that can </a:t>
            </a:r>
            <a:r>
              <a:rPr kumimoji="0" lang="zh-CN" altLang="en-US" sz="4000" b="1"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correct multiple element errors simultaneously</a:t>
            </a:r>
            <a:r>
              <a:rPr kumimoji="0" lang="zh-CN" altLang="en-US"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 </a:t>
            </a:r>
            <a:endParaRPr kumimoji="0" lang="en-US" altLang="zh-CN"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rPr>
              <a:t>	</a:t>
            </a:r>
            <a:endParaRPr kumimoji="0" lang="en-US" altLang="zh-CN" sz="4000" b="1"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endParaRPr>
          </a:p>
        </p:txBody>
      </p:sp>
      <p:sp>
        <p:nvSpPr>
          <p:cNvPr id="18" name="TextBox 17"/>
          <p:cNvSpPr txBox="1"/>
          <p:nvPr/>
        </p:nvSpPr>
        <p:spPr>
          <a:xfrm>
            <a:off x="2185425" y="629732"/>
            <a:ext cx="10280837" cy="589905"/>
          </a:xfrm>
          <a:prstGeom prst="rect">
            <a:avLst/>
          </a:prstGeom>
        </p:spPr>
        <p:txBody>
          <a:bodyPr lIns="0" tIns="0" rIns="0" bIns="0" rtlCol="0" anchor="t">
            <a:spAutoFit/>
          </a:bodyPr>
          <a:lstStyle/>
          <a:p>
            <a:pPr marL="0" marR="0" lvl="0" indent="0" algn="l" defTabSz="914400" rtl="0" eaLnBrk="1" fontAlgn="auto" latinLnBrk="0" hangingPunct="1">
              <a:lnSpc>
                <a:spcPts val="4620"/>
              </a:lnSpc>
              <a:spcBef>
                <a:spcPts val="0"/>
              </a:spcBef>
              <a:spcAft>
                <a:spcPts val="0"/>
              </a:spcAft>
              <a:buClrTx/>
              <a:buSzTx/>
              <a:buFontTx/>
              <a:buNone/>
              <a:defRPr/>
            </a:pPr>
            <a:r>
              <a:rPr kumimoji="0" lang="en-US" sz="4000" b="1" i="0" u="none" strike="noStrike" kern="1200" cap="none" spc="560" normalizeH="0" baseline="0" noProof="0" dirty="0">
                <a:ln>
                  <a:noFill/>
                </a:ln>
                <a:solidFill>
                  <a:srgbClr val="000000"/>
                </a:solidFill>
                <a:effectLst/>
                <a:uLnTx/>
                <a:uFillTx/>
                <a:latin typeface="Consolas" panose="020B0609020204030204" pitchFamily="49" charset="0"/>
                <a:ea typeface="Cambria" panose="02040503050406030204" pitchFamily="18" charset="0"/>
              </a:rPr>
              <a:t>02 RS-BCH code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77009" y="1421237"/>
            <a:ext cx="7857580" cy="7886774"/>
          </a:xfrm>
          <a:prstGeom prst="rect">
            <a:avLst/>
          </a:prstGeom>
        </p:spPr>
        <p:txBody>
          <a:bodyPr lIns="0" tIns="0" rIns="0" bIns="0" rtlCol="0" anchor="t">
            <a:spAutoFit/>
          </a:bodyPr>
          <a:lstStyle/>
          <a:p>
            <a:pPr algn="just">
              <a:lnSpc>
                <a:spcPts val="61500"/>
              </a:lnSpc>
            </a:pPr>
            <a:r>
              <a:rPr lang="en-US" sz="50000" spc="750" dirty="0">
                <a:solidFill>
                  <a:srgbClr val="E93F39">
                    <a:alpha val="50000"/>
                  </a:srgbClr>
                </a:solidFill>
                <a:latin typeface="Harlow Solid Italic" panose="04030604020F02020D02" charset="0"/>
              </a:rPr>
              <a:t>05</a:t>
            </a:r>
          </a:p>
        </p:txBody>
      </p:sp>
      <p:grpSp>
        <p:nvGrpSpPr>
          <p:cNvPr id="3" name="Group 3"/>
          <p:cNvGrpSpPr/>
          <p:nvPr/>
        </p:nvGrpSpPr>
        <p:grpSpPr>
          <a:xfrm>
            <a:off x="1382225" y="942786"/>
            <a:ext cx="611801" cy="611801"/>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endParaRPr lang="zh-CN" altLang="en-US"/>
            </a:p>
          </p:txBody>
        </p:sp>
      </p:grpSp>
      <p:grpSp>
        <p:nvGrpSpPr>
          <p:cNvPr id="5" name="Group 5"/>
          <p:cNvGrpSpPr>
            <a:grpSpLocks noChangeAspect="1"/>
          </p:cNvGrpSpPr>
          <p:nvPr/>
        </p:nvGrpSpPr>
        <p:grpSpPr>
          <a:xfrm>
            <a:off x="1028700" y="942786"/>
            <a:ext cx="611801" cy="611801"/>
            <a:chOff x="0" y="0"/>
            <a:chExt cx="1708150" cy="1708150"/>
          </a:xfrm>
        </p:grpSpPr>
        <p:sp>
          <p:nvSpPr>
            <p:cNvPr id="6" name="Freeform 6"/>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endParaRPr lang="zh-CN" altLang="en-US"/>
            </a:p>
          </p:txBody>
        </p:sp>
      </p:grpSp>
      <p:sp>
        <p:nvSpPr>
          <p:cNvPr id="7" name="AutoShape 7"/>
          <p:cNvSpPr/>
          <p:nvPr/>
        </p:nvSpPr>
        <p:spPr>
          <a:xfrm>
            <a:off x="2191827" y="1224874"/>
            <a:ext cx="12930662" cy="0"/>
          </a:xfrm>
          <a:prstGeom prst="line">
            <a:avLst/>
          </a:prstGeom>
          <a:ln w="47625" cap="rnd">
            <a:solidFill>
              <a:srgbClr val="E93F39"/>
            </a:solidFill>
            <a:prstDash val="solid"/>
            <a:headEnd type="none" w="sm" len="sm"/>
            <a:tailEnd type="none" w="sm" len="sm"/>
          </a:ln>
        </p:spPr>
        <p:txBody>
          <a:bodyPr/>
          <a:lstStyle/>
          <a:p>
            <a:endParaRPr lang="zh-CN" altLang="en-US"/>
          </a:p>
        </p:txBody>
      </p:sp>
      <p:pic>
        <p:nvPicPr>
          <p:cNvPr id="17" name="Picture 1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127160" y="-701543"/>
            <a:ext cx="2818461" cy="2170215"/>
          </a:xfrm>
          <a:prstGeom prst="rect">
            <a:avLst/>
          </a:prstGeom>
        </p:spPr>
      </p:pic>
      <p:grpSp>
        <p:nvGrpSpPr>
          <p:cNvPr id="18" name="Group 18"/>
          <p:cNvGrpSpPr/>
          <p:nvPr/>
        </p:nvGrpSpPr>
        <p:grpSpPr>
          <a:xfrm>
            <a:off x="0" y="9407851"/>
            <a:ext cx="9144000" cy="1114158"/>
            <a:chOff x="0" y="0"/>
            <a:chExt cx="3093156" cy="376888"/>
          </a:xfrm>
        </p:grpSpPr>
        <p:sp>
          <p:nvSpPr>
            <p:cNvPr id="19" name="Freeform 19"/>
            <p:cNvSpPr/>
            <p:nvPr/>
          </p:nvSpPr>
          <p:spPr>
            <a:xfrm>
              <a:off x="0" y="0"/>
              <a:ext cx="3093156" cy="376888"/>
            </a:xfrm>
            <a:custGeom>
              <a:avLst/>
              <a:gdLst/>
              <a:ahLst/>
              <a:cxnLst/>
              <a:rect l="l" t="t" r="r" b="b"/>
              <a:pathLst>
                <a:path w="3093156" h="376888">
                  <a:moveTo>
                    <a:pt x="0" y="0"/>
                  </a:moveTo>
                  <a:lnTo>
                    <a:pt x="3093156" y="0"/>
                  </a:lnTo>
                  <a:lnTo>
                    <a:pt x="3093156" y="376888"/>
                  </a:lnTo>
                  <a:lnTo>
                    <a:pt x="0" y="376888"/>
                  </a:lnTo>
                  <a:close/>
                </a:path>
              </a:pathLst>
            </a:custGeom>
            <a:solidFill>
              <a:srgbClr val="0130A6"/>
            </a:solidFill>
          </p:spPr>
          <p:txBody>
            <a:bodyPr/>
            <a:lstStyle/>
            <a:p>
              <a:endParaRPr lang="zh-CN" altLang="en-US"/>
            </a:p>
          </p:txBody>
        </p:sp>
      </p:grpSp>
      <p:sp>
        <p:nvSpPr>
          <p:cNvPr id="21" name="TextBox 21"/>
          <p:cNvSpPr txBox="1"/>
          <p:nvPr/>
        </p:nvSpPr>
        <p:spPr>
          <a:xfrm>
            <a:off x="4150519" y="4255269"/>
            <a:ext cx="9946481" cy="884858"/>
          </a:xfrm>
          <a:prstGeom prst="rect">
            <a:avLst/>
          </a:prstGeom>
        </p:spPr>
        <p:txBody>
          <a:bodyPr wrap="square" lIns="0" tIns="0" rIns="0" bIns="0" rtlCol="0" anchor="t">
            <a:spAutoFit/>
          </a:bodyPr>
          <a:lstStyle/>
          <a:p>
            <a:pPr algn="ctr">
              <a:lnSpc>
                <a:spcPts val="6930"/>
              </a:lnSpc>
            </a:pPr>
            <a:r>
              <a:rPr lang="en-US" altLang="zh-CN" sz="6600" b="1" spc="84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Summary</a:t>
            </a:r>
          </a:p>
        </p:txBody>
      </p:sp>
      <p:grpSp>
        <p:nvGrpSpPr>
          <p:cNvPr id="22" name="Group 22"/>
          <p:cNvGrpSpPr/>
          <p:nvPr/>
        </p:nvGrpSpPr>
        <p:grpSpPr>
          <a:xfrm>
            <a:off x="9105799" y="9407851"/>
            <a:ext cx="9182201" cy="1114158"/>
            <a:chOff x="0" y="0"/>
            <a:chExt cx="3106078" cy="376888"/>
          </a:xfrm>
        </p:grpSpPr>
        <p:sp>
          <p:nvSpPr>
            <p:cNvPr id="23" name="Freeform 23"/>
            <p:cNvSpPr/>
            <p:nvPr/>
          </p:nvSpPr>
          <p:spPr>
            <a:xfrm>
              <a:off x="0" y="0"/>
              <a:ext cx="3106078" cy="376888"/>
            </a:xfrm>
            <a:custGeom>
              <a:avLst/>
              <a:gdLst/>
              <a:ahLst/>
              <a:cxnLst/>
              <a:rect l="l" t="t" r="r" b="b"/>
              <a:pathLst>
                <a:path w="3106078" h="376888">
                  <a:moveTo>
                    <a:pt x="0" y="0"/>
                  </a:moveTo>
                  <a:lnTo>
                    <a:pt x="3106078" y="0"/>
                  </a:lnTo>
                  <a:lnTo>
                    <a:pt x="3106078" y="376888"/>
                  </a:lnTo>
                  <a:lnTo>
                    <a:pt x="0" y="376888"/>
                  </a:lnTo>
                  <a:close/>
                </a:path>
              </a:pathLst>
            </a:custGeom>
            <a:solidFill>
              <a:srgbClr val="E93F39"/>
            </a:solidFill>
          </p:spPr>
          <p:txBody>
            <a:bodyPr/>
            <a:lstStyle/>
            <a:p>
              <a:endParaRPr lang="zh-CN" altLang="en-US"/>
            </a:p>
          </p:txBody>
        </p:sp>
      </p:grpSp>
      <p:grpSp>
        <p:nvGrpSpPr>
          <p:cNvPr id="24" name="Group 24"/>
          <p:cNvGrpSpPr/>
          <p:nvPr/>
        </p:nvGrpSpPr>
        <p:grpSpPr>
          <a:xfrm>
            <a:off x="15122489" y="5364587"/>
            <a:ext cx="5378509" cy="5378509"/>
            <a:chOff x="0" y="0"/>
            <a:chExt cx="6350000" cy="6350000"/>
          </a:xfrm>
        </p:grpSpPr>
        <p:sp>
          <p:nvSpPr>
            <p:cNvPr id="25" name="Freeform 2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endParaRPr lang="zh-CN" altLang="en-US"/>
            </a:p>
          </p:txBody>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5122489" y="5364587"/>
            <a:ext cx="2818461" cy="2170215"/>
          </a:xfrm>
          <a:prstGeom prst="rect">
            <a:avLst/>
          </a:prstGeom>
        </p:spPr>
      </p:pic>
      <p:sp>
        <p:nvSpPr>
          <p:cNvPr id="28" name="文本框 27"/>
          <p:cNvSpPr txBox="1"/>
          <p:nvPr/>
        </p:nvSpPr>
        <p:spPr>
          <a:xfrm>
            <a:off x="691301" y="8638282"/>
            <a:ext cx="11303000" cy="707886"/>
          </a:xfrm>
          <a:prstGeom prst="rect">
            <a:avLst/>
          </a:prstGeom>
          <a:noFill/>
        </p:spPr>
        <p:txBody>
          <a:bodyPr wrap="square">
            <a:spAutoFit/>
          </a:bodyPr>
          <a:lstStyle/>
          <a:p>
            <a:r>
              <a:rPr lang="en-US" altLang="zh-CN" sz="4000" b="1" dirty="0">
                <a:solidFill>
                  <a:srgbClr val="7030A0"/>
                </a:solidFill>
                <a:latin typeface="楷体" panose="02010609060101010101" pitchFamily="49" charset="-122"/>
                <a:ea typeface="楷体" panose="02010609060101010101" pitchFamily="49" charset="-122"/>
              </a:rPr>
              <a:t>Speaker: </a:t>
            </a:r>
            <a:r>
              <a:rPr lang="zh-CN" altLang="en-US" sz="4000" b="1" dirty="0">
                <a:solidFill>
                  <a:srgbClr val="7030A0"/>
                </a:solidFill>
                <a:latin typeface="楷体" panose="02010609060101010101" pitchFamily="49" charset="-122"/>
                <a:ea typeface="楷体" panose="02010609060101010101" pitchFamily="49" charset="-122"/>
              </a:rPr>
              <a:t>王侯</a:t>
            </a:r>
            <a:endParaRPr lang="zh-CN" altLang="en-US" sz="4000" dirty="0">
              <a:solidFill>
                <a:srgbClr val="7030A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2225" y="942786"/>
            <a:ext cx="611801" cy="611801"/>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endParaRPr lang="en-US"/>
            </a:p>
          </p:txBody>
        </p:sp>
      </p:grpSp>
      <p:grpSp>
        <p:nvGrpSpPr>
          <p:cNvPr id="4" name="Group 4"/>
          <p:cNvGrpSpPr>
            <a:grpSpLocks noChangeAspect="1"/>
          </p:cNvGrpSpPr>
          <p:nvPr/>
        </p:nvGrpSpPr>
        <p:grpSpPr>
          <a:xfrm>
            <a:off x="1028700" y="942786"/>
            <a:ext cx="611801" cy="611801"/>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endParaRPr lang="en-US"/>
            </a:p>
          </p:txBody>
        </p:sp>
      </p:grpSp>
      <p:sp>
        <p:nvSpPr>
          <p:cNvPr id="6" name="AutoShape 6"/>
          <p:cNvSpPr/>
          <p:nvPr/>
        </p:nvSpPr>
        <p:spPr>
          <a:xfrm>
            <a:off x="2191827" y="1224874"/>
            <a:ext cx="12930662" cy="0"/>
          </a:xfrm>
          <a:prstGeom prst="line">
            <a:avLst/>
          </a:prstGeom>
          <a:ln w="47625" cap="rnd">
            <a:solidFill>
              <a:srgbClr val="E93F39"/>
            </a:solidFill>
            <a:prstDash val="solid"/>
            <a:headEnd type="none" w="sm" len="sm"/>
            <a:tailEnd type="none" w="sm" len="sm"/>
          </a:ln>
        </p:spPr>
        <p:txBody>
          <a:bodyPr/>
          <a:lstStyle/>
          <a:p>
            <a:endParaRPr lang="en-US"/>
          </a:p>
        </p:txBody>
      </p:sp>
      <p:pic>
        <p:nvPicPr>
          <p:cNvPr id="16"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2127160" y="-701543"/>
            <a:ext cx="2818461" cy="2170215"/>
          </a:xfrm>
          <a:prstGeom prst="rect">
            <a:avLst/>
          </a:prstGeom>
        </p:spPr>
      </p:pic>
      <p:sp>
        <p:nvSpPr>
          <p:cNvPr id="20" name="TextBox 20"/>
          <p:cNvSpPr txBox="1"/>
          <p:nvPr/>
        </p:nvSpPr>
        <p:spPr>
          <a:xfrm>
            <a:off x="2215169" y="1554587"/>
            <a:ext cx="12186631" cy="1058047"/>
          </a:xfrm>
          <a:prstGeom prst="rect">
            <a:avLst/>
          </a:prstGeom>
        </p:spPr>
        <p:txBody>
          <a:bodyPr wrap="square" lIns="0" tIns="0" rIns="0" bIns="0" rtlCol="0" anchor="t">
            <a:spAutoFit/>
          </a:bodyPr>
          <a:lstStyle/>
          <a:p>
            <a:pPr algn="just">
              <a:lnSpc>
                <a:spcPts val="9100"/>
              </a:lnSpc>
              <a:spcBef>
                <a:spcPct val="0"/>
              </a:spcBef>
            </a:pPr>
            <a:r>
              <a:rPr lang="en-US" altLang="zh-CN" sz="5400" spc="97" dirty="0">
                <a:solidFill>
                  <a:srgbClr val="FF0000"/>
                </a:solidFill>
                <a:ea typeface="Script MT Bold" panose="03040602040607080904" charset="0"/>
              </a:rPr>
              <a:t>Error detection &amp; Hamming encoding</a:t>
            </a:r>
            <a:endParaRPr lang="en-US" sz="5400" spc="97" dirty="0">
              <a:solidFill>
                <a:srgbClr val="FF0000"/>
              </a:solidFill>
              <a:ea typeface="Script MT Bold" panose="03040602040607080904" charset="0"/>
            </a:endParaRPr>
          </a:p>
        </p:txBody>
      </p:sp>
      <p:sp>
        <p:nvSpPr>
          <p:cNvPr id="38" name="AutoShape 38"/>
          <p:cNvSpPr/>
          <p:nvPr/>
        </p:nvSpPr>
        <p:spPr>
          <a:xfrm>
            <a:off x="2233872" y="9210675"/>
            <a:ext cx="12930662" cy="0"/>
          </a:xfrm>
          <a:prstGeom prst="line">
            <a:avLst/>
          </a:prstGeom>
          <a:ln w="47625" cap="rnd">
            <a:solidFill>
              <a:srgbClr val="E93F39"/>
            </a:solidFill>
            <a:prstDash val="solid"/>
            <a:headEnd type="none" w="sm" len="sm"/>
            <a:tailEnd type="none" w="sm" len="sm"/>
          </a:ln>
        </p:spPr>
        <p:txBody>
          <a:bodyPr/>
          <a:lstStyle/>
          <a:p>
            <a:endParaRPr lang="en-US"/>
          </a:p>
        </p:txBody>
      </p:sp>
      <p:pic>
        <p:nvPicPr>
          <p:cNvPr id="39" name="Picture 3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17602060" y="7088085"/>
            <a:ext cx="2818461" cy="2170215"/>
          </a:xfrm>
          <a:prstGeom prst="rect">
            <a:avLst/>
          </a:prstGeom>
        </p:spPr>
      </p:pic>
      <p:sp>
        <p:nvSpPr>
          <p:cNvPr id="50" name="TextBox 22"/>
          <p:cNvSpPr txBox="1"/>
          <p:nvPr/>
        </p:nvSpPr>
        <p:spPr>
          <a:xfrm>
            <a:off x="2218798" y="3128375"/>
            <a:ext cx="12183002" cy="5098319"/>
          </a:xfrm>
          <a:prstGeom prst="rect">
            <a:avLst/>
          </a:prstGeom>
        </p:spPr>
        <p:txBody>
          <a:bodyPr wrap="square" lIns="0" tIns="0" rIns="0" bIns="0" rtlCol="0" anchor="t">
            <a:spAutoFit/>
          </a:bodyPr>
          <a:lstStyle/>
          <a:p>
            <a:pPr algn="just">
              <a:lnSpc>
                <a:spcPts val="3600"/>
              </a:lnSpc>
              <a:spcBef>
                <a:spcPct val="0"/>
              </a:spcBef>
            </a:pPr>
            <a:r>
              <a:rPr lang="en-US" sz="4000" b="1" dirty="0">
                <a:solidFill>
                  <a:srgbClr val="000000"/>
                </a:solidFill>
                <a:ea typeface="微软雅黑" panose="020B0503020204020204" pitchFamily="34" charset="-122"/>
              </a:rPr>
              <a:t>Error Detection:  </a:t>
            </a:r>
            <a:r>
              <a:rPr lang="en-US" sz="4000" dirty="0">
                <a:solidFill>
                  <a:schemeClr val="accent4"/>
                </a:solidFill>
                <a:ea typeface="微软雅黑" panose="020B0503020204020204" pitchFamily="34" charset="-122"/>
              </a:rPr>
              <a:t>identifying errors</a:t>
            </a:r>
            <a:r>
              <a:rPr lang="en-US" sz="4000" dirty="0">
                <a:solidFill>
                  <a:srgbClr val="000000"/>
                </a:solidFill>
                <a:ea typeface="微软雅黑" panose="020B0503020204020204" pitchFamily="34" charset="-122"/>
              </a:rPr>
              <a:t> or corruptions in data that occur during network transmission, like </a:t>
            </a:r>
            <a:r>
              <a:rPr lang="en-US" sz="4000" dirty="0">
                <a:solidFill>
                  <a:schemeClr val="accent1"/>
                </a:solidFill>
                <a:ea typeface="微软雅黑" panose="020B0503020204020204" pitchFamily="34" charset="-122"/>
              </a:rPr>
              <a:t>Checksum technique</a:t>
            </a:r>
            <a:r>
              <a:rPr lang="en-US" sz="4000" dirty="0">
                <a:solidFill>
                  <a:srgbClr val="000000"/>
                </a:solidFill>
                <a:ea typeface="微软雅黑" panose="020B0503020204020204" pitchFamily="34" charset="-122"/>
              </a:rPr>
              <a:t>.</a:t>
            </a:r>
          </a:p>
          <a:p>
            <a:pPr algn="just">
              <a:lnSpc>
                <a:spcPts val="3600"/>
              </a:lnSpc>
              <a:spcBef>
                <a:spcPct val="0"/>
              </a:spcBef>
            </a:pPr>
            <a:endParaRPr lang="en-US" sz="4000" dirty="0">
              <a:solidFill>
                <a:srgbClr val="000000"/>
              </a:solidFill>
              <a:ea typeface="微软雅黑" panose="020B0503020204020204" pitchFamily="34" charset="-122"/>
            </a:endParaRPr>
          </a:p>
          <a:p>
            <a:pPr algn="just">
              <a:lnSpc>
                <a:spcPts val="3600"/>
              </a:lnSpc>
              <a:spcBef>
                <a:spcPct val="0"/>
              </a:spcBef>
            </a:pPr>
            <a:r>
              <a:rPr lang="en-US" sz="4000" b="1" dirty="0">
                <a:solidFill>
                  <a:srgbClr val="000000"/>
                </a:solidFill>
                <a:ea typeface="微软雅黑" panose="020B0503020204020204" pitchFamily="34" charset="-122"/>
              </a:rPr>
              <a:t>Hamming Code: </a:t>
            </a:r>
            <a:r>
              <a:rPr lang="en-US" sz="4000" dirty="0">
                <a:solidFill>
                  <a:srgbClr val="000000"/>
                </a:solidFill>
                <a:ea typeface="微软雅黑" panose="020B0503020204020204" pitchFamily="34" charset="-122"/>
              </a:rPr>
              <a:t> not only detects errors but also allows for their </a:t>
            </a:r>
            <a:r>
              <a:rPr lang="en-US" sz="4000" dirty="0">
                <a:solidFill>
                  <a:schemeClr val="accent4"/>
                </a:solidFill>
                <a:ea typeface="微软雅黑" panose="020B0503020204020204" pitchFamily="34" charset="-122"/>
              </a:rPr>
              <a:t>correction in the case of  a limited number of errors</a:t>
            </a:r>
            <a:r>
              <a:rPr lang="en-US" sz="4000" dirty="0">
                <a:solidFill>
                  <a:srgbClr val="000000"/>
                </a:solidFill>
                <a:ea typeface="微软雅黑" panose="020B0503020204020204" pitchFamily="34" charset="-122"/>
              </a:rPr>
              <a:t> by adding redundancy in the form of parity bits. </a:t>
            </a:r>
          </a:p>
          <a:p>
            <a:pPr algn="just">
              <a:lnSpc>
                <a:spcPts val="3600"/>
              </a:lnSpc>
              <a:spcBef>
                <a:spcPct val="0"/>
              </a:spcBef>
            </a:pPr>
            <a:endParaRPr lang="en-US" sz="4000" dirty="0">
              <a:solidFill>
                <a:srgbClr val="000000"/>
              </a:solidFill>
              <a:ea typeface="微软雅黑" panose="020B0503020204020204" pitchFamily="34" charset="-122"/>
            </a:endParaRPr>
          </a:p>
          <a:p>
            <a:pPr algn="just">
              <a:lnSpc>
                <a:spcPts val="3600"/>
              </a:lnSpc>
              <a:spcBef>
                <a:spcPct val="0"/>
              </a:spcBef>
            </a:pPr>
            <a:endParaRPr lang="en-US" sz="4000" b="1" dirty="0">
              <a:solidFill>
                <a:srgbClr val="000000"/>
              </a:solidFill>
              <a:ea typeface="微软雅黑" panose="020B0503020204020204" pitchFamily="34" charset="-122"/>
            </a:endParaRPr>
          </a:p>
          <a:p>
            <a:pPr algn="just">
              <a:lnSpc>
                <a:spcPts val="3600"/>
              </a:lnSpc>
              <a:spcBef>
                <a:spcPct val="0"/>
              </a:spcBef>
            </a:pPr>
            <a:r>
              <a:rPr lang="en-US" altLang="zh-CN" sz="4000" dirty="0">
                <a:solidFill>
                  <a:srgbClr val="000000"/>
                </a:solidFill>
                <a:ea typeface="微软雅黑" panose="020B0503020204020204" pitchFamily="34" charset="-122"/>
              </a:rPr>
              <a:t>They play a vital role in </a:t>
            </a:r>
            <a:r>
              <a:rPr lang="en-US" altLang="zh-CN" sz="4000" b="1" dirty="0">
                <a:solidFill>
                  <a:srgbClr val="000000"/>
                </a:solidFill>
                <a:ea typeface="微软雅黑" panose="020B0503020204020204" pitchFamily="34" charset="-122"/>
              </a:rPr>
              <a:t>ensuring the accuracy and reliability of data transmission in computer network.</a:t>
            </a:r>
          </a:p>
        </p:txBody>
      </p:sp>
      <p:sp>
        <p:nvSpPr>
          <p:cNvPr id="17" name="TextBox 17"/>
          <p:cNvSpPr txBox="1"/>
          <p:nvPr/>
        </p:nvSpPr>
        <p:spPr>
          <a:xfrm>
            <a:off x="2185425" y="629732"/>
            <a:ext cx="10280837" cy="589905"/>
          </a:xfrm>
          <a:prstGeom prst="rect">
            <a:avLst/>
          </a:prstGeom>
        </p:spPr>
        <p:txBody>
          <a:bodyPr lIns="0" tIns="0" rIns="0" bIns="0" rtlCol="0" anchor="t">
            <a:spAutoFit/>
          </a:bodyPr>
          <a:lstStyle/>
          <a:p>
            <a:pPr>
              <a:lnSpc>
                <a:spcPts val="4620"/>
              </a:lnSpc>
            </a:pPr>
            <a:r>
              <a:rPr lang="en-US" sz="4000" b="1" spc="560" dirty="0">
                <a:solidFill>
                  <a:srgbClr val="000000"/>
                </a:solidFill>
                <a:latin typeface="Consolas" panose="020B0609020204030204" pitchFamily="49" charset="0"/>
                <a:ea typeface="Cambria" panose="02040503050406030204" pitchFamily="18" charset="0"/>
              </a:rPr>
              <a:t>Summary</a:t>
            </a:r>
          </a:p>
        </p:txBody>
      </p:sp>
      <p:pic>
        <p:nvPicPr>
          <p:cNvPr id="8" name="图片 7"/>
          <p:cNvPicPr>
            <a:picLocks noChangeAspect="1"/>
          </p:cNvPicPr>
          <p:nvPr/>
        </p:nvPicPr>
        <p:blipFill>
          <a:blip r:embed="rId5"/>
          <a:stretch>
            <a:fillRect/>
          </a:stretch>
        </p:blipFill>
        <p:spPr>
          <a:xfrm>
            <a:off x="14640452" y="3090896"/>
            <a:ext cx="1428750" cy="1428750"/>
          </a:xfrm>
          <a:prstGeom prst="rect">
            <a:avLst/>
          </a:prstGeom>
        </p:spPr>
      </p:pic>
      <p:pic>
        <p:nvPicPr>
          <p:cNvPr id="10" name="图片 9"/>
          <p:cNvPicPr>
            <a:picLocks noChangeAspect="1"/>
          </p:cNvPicPr>
          <p:nvPr/>
        </p:nvPicPr>
        <p:blipFill>
          <a:blip r:embed="rId6"/>
          <a:stretch>
            <a:fillRect/>
          </a:stretch>
        </p:blipFill>
        <p:spPr>
          <a:xfrm>
            <a:off x="131273" y="4762500"/>
            <a:ext cx="2038350" cy="2038350"/>
          </a:xfrm>
          <a:prstGeom prst="rect">
            <a:avLst/>
          </a:prstGeom>
        </p:spPr>
      </p:pic>
      <p:pic>
        <p:nvPicPr>
          <p:cNvPr id="12" name="图片 11"/>
          <p:cNvPicPr>
            <a:picLocks noChangeAspect="1"/>
          </p:cNvPicPr>
          <p:nvPr/>
        </p:nvPicPr>
        <p:blipFill>
          <a:blip r:embed="rId7"/>
          <a:stretch>
            <a:fillRect/>
          </a:stretch>
        </p:blipFill>
        <p:spPr>
          <a:xfrm>
            <a:off x="14678340" y="6257926"/>
            <a:ext cx="2952749" cy="295274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2225" y="942786"/>
            <a:ext cx="611801" cy="611801"/>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endParaRPr lang="en-US"/>
            </a:p>
          </p:txBody>
        </p:sp>
      </p:grpSp>
      <p:grpSp>
        <p:nvGrpSpPr>
          <p:cNvPr id="4" name="Group 4"/>
          <p:cNvGrpSpPr>
            <a:grpSpLocks noChangeAspect="1"/>
          </p:cNvGrpSpPr>
          <p:nvPr/>
        </p:nvGrpSpPr>
        <p:grpSpPr>
          <a:xfrm>
            <a:off x="1028700" y="942786"/>
            <a:ext cx="611801" cy="611801"/>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endParaRPr lang="en-US"/>
            </a:p>
          </p:txBody>
        </p:sp>
      </p:grpSp>
      <p:sp>
        <p:nvSpPr>
          <p:cNvPr id="6" name="AutoShape 6"/>
          <p:cNvSpPr/>
          <p:nvPr/>
        </p:nvSpPr>
        <p:spPr>
          <a:xfrm>
            <a:off x="2191827" y="1224874"/>
            <a:ext cx="12930662" cy="0"/>
          </a:xfrm>
          <a:prstGeom prst="line">
            <a:avLst/>
          </a:prstGeom>
          <a:ln w="47625" cap="rnd">
            <a:solidFill>
              <a:srgbClr val="E93F39"/>
            </a:solidFill>
            <a:prstDash val="solid"/>
            <a:headEnd type="none" w="sm" len="sm"/>
            <a:tailEnd type="none" w="sm" len="sm"/>
          </a:ln>
        </p:spPr>
        <p:txBody>
          <a:bodyPr/>
          <a:lstStyle/>
          <a:p>
            <a:endParaRPr lang="en-US"/>
          </a:p>
        </p:txBody>
      </p:sp>
      <p:pic>
        <p:nvPicPr>
          <p:cNvPr id="16"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2127160" y="-701543"/>
            <a:ext cx="2818461" cy="2170215"/>
          </a:xfrm>
          <a:prstGeom prst="rect">
            <a:avLst/>
          </a:prstGeom>
        </p:spPr>
      </p:pic>
      <p:sp>
        <p:nvSpPr>
          <p:cNvPr id="20" name="TextBox 20"/>
          <p:cNvSpPr txBox="1"/>
          <p:nvPr/>
        </p:nvSpPr>
        <p:spPr>
          <a:xfrm>
            <a:off x="1651387" y="1341626"/>
            <a:ext cx="13443638" cy="1058047"/>
          </a:xfrm>
          <a:prstGeom prst="rect">
            <a:avLst/>
          </a:prstGeom>
        </p:spPr>
        <p:txBody>
          <a:bodyPr wrap="square" lIns="0" tIns="0" rIns="0" bIns="0" rtlCol="0" anchor="t">
            <a:spAutoFit/>
          </a:bodyPr>
          <a:lstStyle/>
          <a:p>
            <a:pPr>
              <a:lnSpc>
                <a:spcPts val="9100"/>
              </a:lnSpc>
              <a:spcBef>
                <a:spcPct val="0"/>
              </a:spcBef>
            </a:pPr>
            <a:r>
              <a:rPr lang="en-US" altLang="zh-CN" sz="5400" spc="97" dirty="0">
                <a:solidFill>
                  <a:schemeClr val="accent1"/>
                </a:solidFill>
                <a:ea typeface="Script MT Bold" panose="03040602040607080904" charset="0"/>
              </a:rPr>
              <a:t>Hamming code </a:t>
            </a:r>
            <a:r>
              <a:rPr lang="en-US" altLang="zh-CN" sz="5400" spc="97" dirty="0">
                <a:solidFill>
                  <a:srgbClr val="FF0000"/>
                </a:solidFill>
                <a:ea typeface="Script MT Bold" panose="03040602040607080904" charset="0"/>
              </a:rPr>
              <a:t>VS. </a:t>
            </a:r>
            <a:r>
              <a:rPr lang="en-US" altLang="zh-CN" sz="5400" spc="97" dirty="0">
                <a:solidFill>
                  <a:schemeClr val="accent1"/>
                </a:solidFill>
                <a:ea typeface="Script MT Bold" panose="03040602040607080904" charset="0"/>
              </a:rPr>
              <a:t>BCH code</a:t>
            </a:r>
            <a:endParaRPr lang="en-US" sz="5400" spc="97" dirty="0">
              <a:solidFill>
                <a:schemeClr val="accent1"/>
              </a:solidFill>
              <a:ea typeface="Script MT Bold" panose="03040602040607080904" charset="0"/>
            </a:endParaRPr>
          </a:p>
        </p:txBody>
      </p:sp>
      <p:sp>
        <p:nvSpPr>
          <p:cNvPr id="38" name="AutoShape 38"/>
          <p:cNvSpPr/>
          <p:nvPr/>
        </p:nvSpPr>
        <p:spPr>
          <a:xfrm>
            <a:off x="2233872" y="9210675"/>
            <a:ext cx="12930662" cy="0"/>
          </a:xfrm>
          <a:prstGeom prst="line">
            <a:avLst/>
          </a:prstGeom>
          <a:ln w="47625" cap="rnd">
            <a:solidFill>
              <a:srgbClr val="E93F39"/>
            </a:solidFill>
            <a:prstDash val="solid"/>
            <a:headEnd type="none" w="sm" len="sm"/>
            <a:tailEnd type="none" w="sm" len="sm"/>
          </a:ln>
        </p:spPr>
        <p:txBody>
          <a:bodyPr/>
          <a:lstStyle/>
          <a:p>
            <a:endParaRPr lang="en-US"/>
          </a:p>
        </p:txBody>
      </p:sp>
      <p:pic>
        <p:nvPicPr>
          <p:cNvPr id="39" name="Picture 3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17602060" y="7088085"/>
            <a:ext cx="2818461" cy="2170215"/>
          </a:xfrm>
          <a:prstGeom prst="rect">
            <a:avLst/>
          </a:prstGeom>
        </p:spPr>
      </p:pic>
      <p:sp>
        <p:nvSpPr>
          <p:cNvPr id="50" name="TextBox 22"/>
          <p:cNvSpPr txBox="1"/>
          <p:nvPr/>
        </p:nvSpPr>
        <p:spPr>
          <a:xfrm>
            <a:off x="2185425" y="3038485"/>
            <a:ext cx="14807175" cy="481670"/>
          </a:xfrm>
          <a:prstGeom prst="rect">
            <a:avLst/>
          </a:prstGeom>
        </p:spPr>
        <p:txBody>
          <a:bodyPr wrap="square" lIns="0" tIns="0" rIns="0" bIns="0" rtlCol="0" anchor="t">
            <a:spAutoFit/>
          </a:bodyPr>
          <a:lstStyle/>
          <a:p>
            <a:pPr>
              <a:lnSpc>
                <a:spcPts val="3600"/>
              </a:lnSpc>
              <a:spcBef>
                <a:spcPct val="0"/>
              </a:spcBef>
            </a:pPr>
            <a:r>
              <a:rPr lang="en-US" sz="4000" dirty="0">
                <a:solidFill>
                  <a:srgbClr val="000000"/>
                </a:solidFill>
                <a:ea typeface="微软雅黑" panose="020B0503020204020204" pitchFamily="34" charset="-122"/>
              </a:rPr>
              <a:t>Both of them are </a:t>
            </a:r>
            <a:r>
              <a:rPr lang="en-US" sz="4000" dirty="0">
                <a:solidFill>
                  <a:srgbClr val="FF0000"/>
                </a:solidFill>
                <a:ea typeface="微软雅黑" panose="020B0503020204020204" pitchFamily="34" charset="-122"/>
              </a:rPr>
              <a:t>error-correcting codes </a:t>
            </a:r>
            <a:r>
              <a:rPr lang="en-US" sz="4000" dirty="0">
                <a:solidFill>
                  <a:srgbClr val="000000"/>
                </a:solidFill>
                <a:ea typeface="微软雅黑" panose="020B0503020204020204" pitchFamily="34" charset="-122"/>
              </a:rPr>
              <a:t>used in data transmission.</a:t>
            </a:r>
          </a:p>
        </p:txBody>
      </p:sp>
      <p:sp>
        <p:nvSpPr>
          <p:cNvPr id="17" name="TextBox 17"/>
          <p:cNvSpPr txBox="1"/>
          <p:nvPr/>
        </p:nvSpPr>
        <p:spPr>
          <a:xfrm>
            <a:off x="2185425" y="629732"/>
            <a:ext cx="10280837" cy="589905"/>
          </a:xfrm>
          <a:prstGeom prst="rect">
            <a:avLst/>
          </a:prstGeom>
        </p:spPr>
        <p:txBody>
          <a:bodyPr lIns="0" tIns="0" rIns="0" bIns="0" rtlCol="0" anchor="t">
            <a:spAutoFit/>
          </a:bodyPr>
          <a:lstStyle/>
          <a:p>
            <a:pPr>
              <a:lnSpc>
                <a:spcPts val="4620"/>
              </a:lnSpc>
            </a:pPr>
            <a:r>
              <a:rPr lang="en-US" sz="4000" b="1" spc="560" dirty="0">
                <a:solidFill>
                  <a:srgbClr val="000000"/>
                </a:solidFill>
                <a:latin typeface="Consolas" panose="020B0609020204030204" pitchFamily="49" charset="0"/>
                <a:ea typeface="Cambria" panose="02040503050406030204" pitchFamily="18" charset="0"/>
              </a:rPr>
              <a:t>Summ</a:t>
            </a:r>
            <a:r>
              <a:rPr lang="en-US" altLang="zh-CN" sz="4000" b="1" spc="560" dirty="0">
                <a:solidFill>
                  <a:srgbClr val="000000"/>
                </a:solidFill>
                <a:latin typeface="Consolas" panose="020B0609020204030204" pitchFamily="49" charset="0"/>
                <a:ea typeface="Cambria" panose="02040503050406030204" pitchFamily="18" charset="0"/>
              </a:rPr>
              <a:t>a</a:t>
            </a:r>
            <a:r>
              <a:rPr lang="en-US" sz="4000" b="1" spc="560" dirty="0">
                <a:solidFill>
                  <a:srgbClr val="000000"/>
                </a:solidFill>
                <a:latin typeface="Consolas" panose="020B0609020204030204" pitchFamily="49" charset="0"/>
                <a:ea typeface="Cambria" panose="02040503050406030204" pitchFamily="18" charset="0"/>
              </a:rPr>
              <a:t>ry</a:t>
            </a:r>
          </a:p>
        </p:txBody>
      </p:sp>
      <p:pic>
        <p:nvPicPr>
          <p:cNvPr id="10" name="图片 9">
            <a:extLst>
              <a:ext uri="{FF2B5EF4-FFF2-40B4-BE49-F238E27FC236}">
                <a16:creationId xmlns:a16="http://schemas.microsoft.com/office/drawing/2014/main" id="{B3194ED2-3D73-A8E3-08CA-92CC3D94F1F2}"/>
              </a:ext>
            </a:extLst>
          </p:cNvPr>
          <p:cNvPicPr>
            <a:picLocks noChangeAspect="1"/>
          </p:cNvPicPr>
          <p:nvPr/>
        </p:nvPicPr>
        <p:blipFill>
          <a:blip r:embed="rId5"/>
          <a:stretch>
            <a:fillRect/>
          </a:stretch>
        </p:blipFill>
        <p:spPr>
          <a:xfrm>
            <a:off x="1740412" y="3924300"/>
            <a:ext cx="14807175" cy="3694669"/>
          </a:xfrm>
          <a:prstGeom prst="rect">
            <a:avLst/>
          </a:prstGeom>
          <a:ln w="12700">
            <a:solidFill>
              <a:schemeClr val="tx1"/>
            </a:solid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257800" y="-114300"/>
            <a:ext cx="8792845" cy="6706870"/>
          </a:xfrm>
          <a:prstGeom prst="rect">
            <a:avLst/>
          </a:prstGeom>
        </p:spPr>
        <p:txBody>
          <a:bodyPr lIns="0" tIns="0" rIns="0" bIns="0" rtlCol="0" anchor="t">
            <a:noAutofit/>
          </a:bodyPr>
          <a:lstStyle/>
          <a:p>
            <a:pPr marL="0" marR="0" lvl="0" indent="0" algn="just" defTabSz="914400" rtl="0" eaLnBrk="1" fontAlgn="auto" latinLnBrk="0" hangingPunct="1">
              <a:lnSpc>
                <a:spcPts val="61500"/>
              </a:lnSpc>
              <a:spcBef>
                <a:spcPts val="0"/>
              </a:spcBef>
              <a:spcAft>
                <a:spcPts val="0"/>
              </a:spcAft>
              <a:buClrTx/>
              <a:buSzTx/>
              <a:buFontTx/>
              <a:buNone/>
              <a:defRPr/>
            </a:pPr>
            <a:r>
              <a:rPr kumimoji="0" lang="en-US" sz="23900" b="1" i="0" u="none" strike="noStrike" kern="1200" cap="none" spc="750" normalizeH="0" baseline="0" noProof="0" dirty="0">
                <a:ln>
                  <a:noFill/>
                </a:ln>
                <a:solidFill>
                  <a:srgbClr val="E93F39"/>
                </a:solidFill>
                <a:effectLst/>
                <a:uLnTx/>
                <a:uFillTx/>
                <a:latin typeface="Cambria" panose="02040503050406030204" pitchFamily="18" charset="0"/>
                <a:cs typeface="Cambria" panose="02040503050406030204" pitchFamily="18" charset="0"/>
              </a:rPr>
              <a:t>Q&amp;A</a:t>
            </a:r>
          </a:p>
        </p:txBody>
      </p:sp>
      <p:grpSp>
        <p:nvGrpSpPr>
          <p:cNvPr id="3" name="Group 3"/>
          <p:cNvGrpSpPr/>
          <p:nvPr/>
        </p:nvGrpSpPr>
        <p:grpSpPr>
          <a:xfrm>
            <a:off x="1382225" y="942786"/>
            <a:ext cx="611801" cy="611801"/>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5" name="Group 5"/>
          <p:cNvGrpSpPr>
            <a:grpSpLocks noChangeAspect="1"/>
          </p:cNvGrpSpPr>
          <p:nvPr/>
        </p:nvGrpSpPr>
        <p:grpSpPr>
          <a:xfrm>
            <a:off x="1028700" y="942786"/>
            <a:ext cx="611801" cy="611801"/>
            <a:chOff x="0" y="0"/>
            <a:chExt cx="1708150" cy="1708150"/>
          </a:xfrm>
        </p:grpSpPr>
        <p:sp>
          <p:nvSpPr>
            <p:cNvPr id="6" name="Freeform 6"/>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7" name="AutoShape 7"/>
          <p:cNvSpPr/>
          <p:nvPr/>
        </p:nvSpPr>
        <p:spPr>
          <a:xfrm>
            <a:off x="2191827" y="1224874"/>
            <a:ext cx="12930662"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pic>
        <p:nvPicPr>
          <p:cNvPr id="17" name="Picture 1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127160" y="-701543"/>
            <a:ext cx="2818461" cy="2170215"/>
          </a:xfrm>
          <a:prstGeom prst="rect">
            <a:avLst/>
          </a:prstGeom>
        </p:spPr>
      </p:pic>
      <p:grpSp>
        <p:nvGrpSpPr>
          <p:cNvPr id="18" name="Group 18"/>
          <p:cNvGrpSpPr/>
          <p:nvPr/>
        </p:nvGrpSpPr>
        <p:grpSpPr>
          <a:xfrm>
            <a:off x="0" y="9407851"/>
            <a:ext cx="9144000" cy="1114158"/>
            <a:chOff x="0" y="0"/>
            <a:chExt cx="3093156" cy="376888"/>
          </a:xfrm>
        </p:grpSpPr>
        <p:sp>
          <p:nvSpPr>
            <p:cNvPr id="19" name="Freeform 19"/>
            <p:cNvSpPr/>
            <p:nvPr/>
          </p:nvSpPr>
          <p:spPr>
            <a:xfrm>
              <a:off x="0" y="0"/>
              <a:ext cx="3093156" cy="376888"/>
            </a:xfrm>
            <a:custGeom>
              <a:avLst/>
              <a:gdLst/>
              <a:ahLst/>
              <a:cxnLst/>
              <a:rect l="l" t="t" r="r" b="b"/>
              <a:pathLst>
                <a:path w="3093156" h="376888">
                  <a:moveTo>
                    <a:pt x="0" y="0"/>
                  </a:moveTo>
                  <a:lnTo>
                    <a:pt x="3093156" y="0"/>
                  </a:lnTo>
                  <a:lnTo>
                    <a:pt x="3093156" y="376888"/>
                  </a:lnTo>
                  <a:lnTo>
                    <a:pt x="0" y="376888"/>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22" name="Group 22"/>
          <p:cNvGrpSpPr/>
          <p:nvPr/>
        </p:nvGrpSpPr>
        <p:grpSpPr>
          <a:xfrm>
            <a:off x="9105799" y="9407851"/>
            <a:ext cx="9182201" cy="1114158"/>
            <a:chOff x="0" y="0"/>
            <a:chExt cx="3106078" cy="376888"/>
          </a:xfrm>
        </p:grpSpPr>
        <p:sp>
          <p:nvSpPr>
            <p:cNvPr id="23" name="Freeform 23"/>
            <p:cNvSpPr/>
            <p:nvPr/>
          </p:nvSpPr>
          <p:spPr>
            <a:xfrm>
              <a:off x="0" y="0"/>
              <a:ext cx="3106078" cy="376888"/>
            </a:xfrm>
            <a:custGeom>
              <a:avLst/>
              <a:gdLst/>
              <a:ahLst/>
              <a:cxnLst/>
              <a:rect l="l" t="t" r="r" b="b"/>
              <a:pathLst>
                <a:path w="3106078" h="376888">
                  <a:moveTo>
                    <a:pt x="0" y="0"/>
                  </a:moveTo>
                  <a:lnTo>
                    <a:pt x="3106078" y="0"/>
                  </a:lnTo>
                  <a:lnTo>
                    <a:pt x="3106078" y="376888"/>
                  </a:lnTo>
                  <a:lnTo>
                    <a:pt x="0" y="376888"/>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24" name="Group 24"/>
          <p:cNvGrpSpPr/>
          <p:nvPr/>
        </p:nvGrpSpPr>
        <p:grpSpPr>
          <a:xfrm>
            <a:off x="15122489" y="5364587"/>
            <a:ext cx="5378509" cy="5378509"/>
            <a:chOff x="0" y="0"/>
            <a:chExt cx="6350000" cy="6350000"/>
          </a:xfrm>
        </p:grpSpPr>
        <p:sp>
          <p:nvSpPr>
            <p:cNvPr id="25" name="Freeform 2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5122489" y="5364587"/>
            <a:ext cx="2818461" cy="217021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0047" y="8675624"/>
            <a:ext cx="4346445" cy="4346445"/>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4" name="Group 4"/>
          <p:cNvGrpSpPr/>
          <p:nvPr/>
        </p:nvGrpSpPr>
        <p:grpSpPr>
          <a:xfrm>
            <a:off x="7047096" y="-2287308"/>
            <a:ext cx="8843912" cy="8843912"/>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6" name="Group 6"/>
          <p:cNvGrpSpPr/>
          <p:nvPr/>
        </p:nvGrpSpPr>
        <p:grpSpPr>
          <a:xfrm>
            <a:off x="685533" y="611683"/>
            <a:ext cx="16916934" cy="9097531"/>
            <a:chOff x="0" y="0"/>
            <a:chExt cx="3558894" cy="1913890"/>
          </a:xfrm>
        </p:grpSpPr>
        <p:sp>
          <p:nvSpPr>
            <p:cNvPr id="7" name="Freeform 7"/>
            <p:cNvSpPr/>
            <p:nvPr/>
          </p:nvSpPr>
          <p:spPr>
            <a:xfrm>
              <a:off x="0" y="0"/>
              <a:ext cx="3558894" cy="1913890"/>
            </a:xfrm>
            <a:custGeom>
              <a:avLst/>
              <a:gdLst/>
              <a:ahLst/>
              <a:cxnLst/>
              <a:rect l="l" t="t" r="r" b="b"/>
              <a:pathLst>
                <a:path w="3558894" h="1913890">
                  <a:moveTo>
                    <a:pt x="0" y="0"/>
                  </a:moveTo>
                  <a:lnTo>
                    <a:pt x="3558894" y="0"/>
                  </a:lnTo>
                  <a:lnTo>
                    <a:pt x="3558894" y="1913890"/>
                  </a:lnTo>
                  <a:lnTo>
                    <a:pt x="0" y="1913890"/>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8" name="Group 8"/>
          <p:cNvGrpSpPr/>
          <p:nvPr/>
        </p:nvGrpSpPr>
        <p:grpSpPr>
          <a:xfrm>
            <a:off x="16774020" y="8706950"/>
            <a:ext cx="2424668" cy="2424668"/>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sp>
        <p:nvSpPr>
          <p:cNvPr id="11" name="TextBox 11"/>
          <p:cNvSpPr txBox="1"/>
          <p:nvPr/>
        </p:nvSpPr>
        <p:spPr>
          <a:xfrm>
            <a:off x="1447800" y="796292"/>
            <a:ext cx="13849200" cy="1095300"/>
          </a:xfrm>
          <a:prstGeom prst="rect">
            <a:avLst/>
          </a:prstGeom>
        </p:spPr>
        <p:txBody>
          <a:bodyPr wrap="square" lIns="0" tIns="0" rIns="0" bIns="0" rtlCol="0" anchor="t">
            <a:spAutoFit/>
          </a:bodyPr>
          <a:lstStyle/>
          <a:p>
            <a:pPr marL="0" marR="0" lvl="0" indent="0" algn="just" defTabSz="914400" rtl="0" eaLnBrk="1" fontAlgn="auto" latinLnBrk="0" hangingPunct="1">
              <a:lnSpc>
                <a:spcPts val="9100"/>
              </a:lnSpc>
              <a:spcBef>
                <a:spcPct val="0"/>
              </a:spcBef>
              <a:spcAft>
                <a:spcPts val="0"/>
              </a:spcAft>
              <a:buClrTx/>
              <a:buSzTx/>
              <a:buFontTx/>
              <a:buNone/>
              <a:defRPr/>
            </a:pPr>
            <a:endParaRPr kumimoji="0" lang="en-US" sz="5400" b="0" i="0" u="none" strike="noStrike" kern="1200" cap="none" spc="97" normalizeH="0" baseline="0" noProof="0" dirty="0">
              <a:ln>
                <a:noFill/>
              </a:ln>
              <a:solidFill>
                <a:srgbClr val="E93F39"/>
              </a:solidFill>
              <a:effectLst/>
              <a:uLnTx/>
              <a:uFillTx/>
              <a:latin typeface="Candara" panose="020E0502030303020204" charset="0"/>
              <a:ea typeface="Script MT Bold" panose="03040602040607080904" charset="0"/>
              <a:cs typeface="+mn-cs"/>
            </a:endParaRPr>
          </a:p>
        </p:txBody>
      </p:sp>
      <p:sp>
        <p:nvSpPr>
          <p:cNvPr id="12" name="AutoShape 12"/>
          <p:cNvSpPr/>
          <p:nvPr/>
        </p:nvSpPr>
        <p:spPr>
          <a:xfrm>
            <a:off x="691300" y="9699130"/>
            <a:ext cx="16568000"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13" name="AutoShape 13"/>
          <p:cNvSpPr/>
          <p:nvPr/>
        </p:nvSpPr>
        <p:spPr>
          <a:xfrm rot="5400000">
            <a:off x="-3802819" y="5138580"/>
            <a:ext cx="9121588"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14" name="AutoShape 14"/>
          <p:cNvSpPr/>
          <p:nvPr/>
        </p:nvSpPr>
        <p:spPr>
          <a:xfrm>
            <a:off x="710873" y="625411"/>
            <a:ext cx="16568000"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15" name="AutoShape 15"/>
          <p:cNvSpPr/>
          <p:nvPr/>
        </p:nvSpPr>
        <p:spPr>
          <a:xfrm rot="5400000">
            <a:off x="12718078" y="5138336"/>
            <a:ext cx="9121588"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nvGrpSpPr>
          <p:cNvPr id="42" name="Group 42"/>
          <p:cNvGrpSpPr/>
          <p:nvPr/>
        </p:nvGrpSpPr>
        <p:grpSpPr>
          <a:xfrm>
            <a:off x="1913041" y="8646499"/>
            <a:ext cx="611801" cy="611801"/>
            <a:chOff x="0" y="0"/>
            <a:chExt cx="6350000" cy="6350000"/>
          </a:xfrm>
        </p:grpSpPr>
        <p:sp>
          <p:nvSpPr>
            <p:cNvPr id="43" name="Freeform 4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44" name="Group 44"/>
          <p:cNvGrpSpPr>
            <a:grpSpLocks noChangeAspect="1"/>
          </p:cNvGrpSpPr>
          <p:nvPr/>
        </p:nvGrpSpPr>
        <p:grpSpPr>
          <a:xfrm>
            <a:off x="1559515" y="8646499"/>
            <a:ext cx="611801" cy="611801"/>
            <a:chOff x="0" y="0"/>
            <a:chExt cx="1708150" cy="1708150"/>
          </a:xfrm>
        </p:grpSpPr>
        <p:sp>
          <p:nvSpPr>
            <p:cNvPr id="45" name="Freeform 4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sp>
        <p:nvSpPr>
          <p:cNvPr id="46" name="AutoShape 46"/>
          <p:cNvSpPr/>
          <p:nvPr/>
        </p:nvSpPr>
        <p:spPr>
          <a:xfrm>
            <a:off x="2773566" y="8877300"/>
            <a:ext cx="14005863"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27" name="文本框 26"/>
          <p:cNvSpPr txBox="1"/>
          <p:nvPr/>
        </p:nvSpPr>
        <p:spPr>
          <a:xfrm>
            <a:off x="1657873" y="1085682"/>
            <a:ext cx="15620999" cy="1874809"/>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5400" b="1"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cs typeface="+mn-cs"/>
              </a:rPr>
              <a:t>Q: Which layer in the OSI model does error correction happen?</a:t>
            </a:r>
            <a:endParaRPr kumimoji="0" lang="zh-CN" altLang="en-US" sz="5400" b="1"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0047" y="8675624"/>
            <a:ext cx="4346445" cy="4346445"/>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4" name="Group 4"/>
          <p:cNvGrpSpPr/>
          <p:nvPr/>
        </p:nvGrpSpPr>
        <p:grpSpPr>
          <a:xfrm>
            <a:off x="7047096" y="-2287308"/>
            <a:ext cx="8843912" cy="8843912"/>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6" name="Group 6"/>
          <p:cNvGrpSpPr/>
          <p:nvPr/>
        </p:nvGrpSpPr>
        <p:grpSpPr>
          <a:xfrm>
            <a:off x="685533" y="611683"/>
            <a:ext cx="16916934" cy="9097531"/>
            <a:chOff x="0" y="0"/>
            <a:chExt cx="3558894" cy="1913890"/>
          </a:xfrm>
        </p:grpSpPr>
        <p:sp>
          <p:nvSpPr>
            <p:cNvPr id="7" name="Freeform 7"/>
            <p:cNvSpPr/>
            <p:nvPr/>
          </p:nvSpPr>
          <p:spPr>
            <a:xfrm>
              <a:off x="0" y="0"/>
              <a:ext cx="3558894" cy="1913890"/>
            </a:xfrm>
            <a:custGeom>
              <a:avLst/>
              <a:gdLst/>
              <a:ahLst/>
              <a:cxnLst/>
              <a:rect l="l" t="t" r="r" b="b"/>
              <a:pathLst>
                <a:path w="3558894" h="1913890">
                  <a:moveTo>
                    <a:pt x="0" y="0"/>
                  </a:moveTo>
                  <a:lnTo>
                    <a:pt x="3558894" y="0"/>
                  </a:lnTo>
                  <a:lnTo>
                    <a:pt x="3558894" y="1913890"/>
                  </a:lnTo>
                  <a:lnTo>
                    <a:pt x="0" y="1913890"/>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8" name="Group 8"/>
          <p:cNvGrpSpPr/>
          <p:nvPr/>
        </p:nvGrpSpPr>
        <p:grpSpPr>
          <a:xfrm>
            <a:off x="16774020" y="8706950"/>
            <a:ext cx="2424668" cy="2424668"/>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sp>
        <p:nvSpPr>
          <p:cNvPr id="11" name="TextBox 11"/>
          <p:cNvSpPr txBox="1"/>
          <p:nvPr/>
        </p:nvSpPr>
        <p:spPr>
          <a:xfrm>
            <a:off x="1447800" y="796292"/>
            <a:ext cx="13849200" cy="1095300"/>
          </a:xfrm>
          <a:prstGeom prst="rect">
            <a:avLst/>
          </a:prstGeom>
        </p:spPr>
        <p:txBody>
          <a:bodyPr wrap="square" lIns="0" tIns="0" rIns="0" bIns="0" rtlCol="0" anchor="t">
            <a:spAutoFit/>
          </a:bodyPr>
          <a:lstStyle/>
          <a:p>
            <a:pPr marL="0" marR="0" lvl="0" indent="0" algn="just" defTabSz="914400" rtl="0" eaLnBrk="1" fontAlgn="auto" latinLnBrk="0" hangingPunct="1">
              <a:lnSpc>
                <a:spcPts val="9100"/>
              </a:lnSpc>
              <a:spcBef>
                <a:spcPct val="0"/>
              </a:spcBef>
              <a:spcAft>
                <a:spcPts val="0"/>
              </a:spcAft>
              <a:buClrTx/>
              <a:buSzTx/>
              <a:buFontTx/>
              <a:buNone/>
              <a:defRPr/>
            </a:pPr>
            <a:endParaRPr kumimoji="0" lang="en-US" sz="5400" b="0" i="0" u="none" strike="noStrike" kern="1200" cap="none" spc="97" normalizeH="0" baseline="0" noProof="0" dirty="0">
              <a:ln>
                <a:noFill/>
              </a:ln>
              <a:solidFill>
                <a:srgbClr val="E93F39"/>
              </a:solidFill>
              <a:effectLst/>
              <a:uLnTx/>
              <a:uFillTx/>
              <a:latin typeface="Candara" panose="020E0502030303020204" charset="0"/>
              <a:ea typeface="Script MT Bold" panose="03040602040607080904" charset="0"/>
              <a:cs typeface="+mn-cs"/>
            </a:endParaRPr>
          </a:p>
        </p:txBody>
      </p:sp>
      <p:sp>
        <p:nvSpPr>
          <p:cNvPr id="12" name="AutoShape 12"/>
          <p:cNvSpPr/>
          <p:nvPr/>
        </p:nvSpPr>
        <p:spPr>
          <a:xfrm>
            <a:off x="691300" y="9699130"/>
            <a:ext cx="16568000"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13" name="AutoShape 13"/>
          <p:cNvSpPr/>
          <p:nvPr/>
        </p:nvSpPr>
        <p:spPr>
          <a:xfrm rot="5400000">
            <a:off x="-3802819" y="5138580"/>
            <a:ext cx="9121588"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14" name="AutoShape 14"/>
          <p:cNvSpPr/>
          <p:nvPr/>
        </p:nvSpPr>
        <p:spPr>
          <a:xfrm>
            <a:off x="710873" y="625411"/>
            <a:ext cx="16568000"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15" name="AutoShape 15"/>
          <p:cNvSpPr/>
          <p:nvPr/>
        </p:nvSpPr>
        <p:spPr>
          <a:xfrm rot="5400000">
            <a:off x="12718078" y="5138336"/>
            <a:ext cx="9121588" cy="0"/>
          </a:xfrm>
          <a:prstGeom prst="line">
            <a:avLst/>
          </a:prstGeom>
          <a:ln w="13335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nvGrpSpPr>
          <p:cNvPr id="42" name="Group 42"/>
          <p:cNvGrpSpPr/>
          <p:nvPr/>
        </p:nvGrpSpPr>
        <p:grpSpPr>
          <a:xfrm>
            <a:off x="1913041" y="8646499"/>
            <a:ext cx="611801" cy="611801"/>
            <a:chOff x="0" y="0"/>
            <a:chExt cx="6350000" cy="6350000"/>
          </a:xfrm>
        </p:grpSpPr>
        <p:sp>
          <p:nvSpPr>
            <p:cNvPr id="43" name="Freeform 4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44" name="Group 44"/>
          <p:cNvGrpSpPr>
            <a:grpSpLocks noChangeAspect="1"/>
          </p:cNvGrpSpPr>
          <p:nvPr/>
        </p:nvGrpSpPr>
        <p:grpSpPr>
          <a:xfrm>
            <a:off x="1559515" y="8646499"/>
            <a:ext cx="611801" cy="611801"/>
            <a:chOff x="0" y="0"/>
            <a:chExt cx="1708150" cy="1708150"/>
          </a:xfrm>
        </p:grpSpPr>
        <p:sp>
          <p:nvSpPr>
            <p:cNvPr id="45" name="Freeform 4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sp>
        <p:nvSpPr>
          <p:cNvPr id="46" name="AutoShape 46"/>
          <p:cNvSpPr/>
          <p:nvPr/>
        </p:nvSpPr>
        <p:spPr>
          <a:xfrm>
            <a:off x="2773566" y="8877300"/>
            <a:ext cx="14005863"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53" name="文本框 52"/>
          <p:cNvSpPr txBox="1"/>
          <p:nvPr/>
        </p:nvSpPr>
        <p:spPr>
          <a:xfrm>
            <a:off x="1914406" y="3582867"/>
            <a:ext cx="14005862" cy="2751010"/>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4000" b="0" i="0" u="none" strike="noStrike" kern="1200" cap="none" spc="0" normalizeH="0" baseline="0" noProof="0" dirty="0">
                <a:ln>
                  <a:noFill/>
                </a:ln>
                <a:solidFill>
                  <a:srgbClr val="4F81BD"/>
                </a:solidFill>
                <a:effectLst/>
                <a:uLnTx/>
                <a:uFillTx/>
                <a:latin typeface="Times New Roman" panose="02020603050405020304" pitchFamily="18" charset="0"/>
                <a:ea typeface="宋体" panose="02010600030101010101" pitchFamily="2" charset="-122"/>
              </a:rPr>
              <a:t>A: </a:t>
            </a:r>
            <a:r>
              <a:rPr kumimoji="0" lang="en-US" altLang="zh-CN" sz="4000" b="0" i="0" u="none" strike="noStrike" kern="1200" cap="none" spc="0" normalizeH="0" baseline="0" noProof="0" dirty="0">
                <a:ln>
                  <a:noFill/>
                </a:ln>
                <a:solidFill>
                  <a:srgbClr val="8064A2"/>
                </a:solidFill>
                <a:effectLst/>
                <a:uLnTx/>
                <a:uFillTx/>
                <a:latin typeface="Times New Roman" panose="02020603050405020304" pitchFamily="18" charset="0"/>
                <a:ea typeface="宋体" panose="02010600030101010101" pitchFamily="2" charset="-122"/>
              </a:rPr>
              <a:t>Error correction is typically employed in the Data link layer(DLL) in the OSI model</a:t>
            </a:r>
            <a:r>
              <a:rPr kumimoji="0" lang="zh-CN" altLang="en-US" sz="4000" b="0" i="0" u="none" strike="noStrike" kern="1200" cap="none" spc="0" normalizeH="0" baseline="0" noProof="0" dirty="0">
                <a:ln>
                  <a:noFill/>
                </a:ln>
                <a:solidFill>
                  <a:srgbClr val="8064A2"/>
                </a:solidFill>
                <a:effectLst/>
                <a:uLnTx/>
                <a:uFillTx/>
                <a:latin typeface="Times New Roman" panose="02020603050405020304" pitchFamily="18" charset="0"/>
                <a:ea typeface="宋体" panose="02010600030101010101" pitchFamily="2" charset="-122"/>
              </a:rPr>
              <a:t>. </a:t>
            </a:r>
            <a:r>
              <a:rPr kumimoji="0" lang="en-US" altLang="zh-CN" sz="4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rPr>
              <a:t>DLL is responsible for transmitting data reliably and avoiding errors within the local network segment</a:t>
            </a:r>
            <a:r>
              <a:rPr kumimoji="0" lang="en-US" altLang="zh-CN" sz="40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Cambria Math" panose="02040503050406030204" pitchFamily="18" charset="0"/>
              </a:rPr>
              <a:t>.</a:t>
            </a:r>
            <a:endParaRPr kumimoji="0" lang="zh-CN" altLang="en-US" sz="4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endParaRPr>
          </a:p>
        </p:txBody>
      </p:sp>
      <p:sp>
        <p:nvSpPr>
          <p:cNvPr id="27" name="文本框 26"/>
          <p:cNvSpPr txBox="1"/>
          <p:nvPr/>
        </p:nvSpPr>
        <p:spPr>
          <a:xfrm>
            <a:off x="1657873" y="1085682"/>
            <a:ext cx="15620999" cy="1874809"/>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5400" b="1"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cs typeface="+mn-cs"/>
              </a:rPr>
              <a:t>Q: Which layer in the OSI model does error correction happen?</a:t>
            </a:r>
            <a:endParaRPr kumimoji="0" lang="zh-CN" altLang="en-US" sz="5400" b="1" i="0" u="none" strike="noStrike" kern="1200" cap="none" spc="0" normalizeH="0" baseline="0" noProof="0" dirty="0">
              <a:ln>
                <a:noFill/>
              </a:ln>
              <a:solidFill>
                <a:prstClr val="black"/>
              </a:solidFill>
              <a:effectLst/>
              <a:uLnTx/>
              <a:uFillTx/>
              <a:latin typeface="Candara" panose="020E0502030303020204"/>
              <a:ea typeface="宋体" panose="0201060003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91499" y="75921"/>
            <a:ext cx="5877213" cy="1058047"/>
          </a:xfrm>
          <a:prstGeom prst="rect">
            <a:avLst/>
          </a:prstGeom>
        </p:spPr>
        <p:txBody>
          <a:bodyPr lIns="0" tIns="0" rIns="0" bIns="0" rtlCol="0" anchor="t">
            <a:spAutoFit/>
          </a:bodyPr>
          <a:lstStyle/>
          <a:p>
            <a:pPr marL="0" marR="0" lvl="0" indent="0" algn="just" defTabSz="914400" rtl="0" eaLnBrk="1" fontAlgn="auto" latinLnBrk="0" hangingPunct="1">
              <a:lnSpc>
                <a:spcPts val="9100"/>
              </a:lnSpc>
              <a:spcBef>
                <a:spcPct val="0"/>
              </a:spcBef>
              <a:spcAft>
                <a:spcPts val="0"/>
              </a:spcAft>
              <a:buClrTx/>
              <a:buSzTx/>
              <a:buFontTx/>
              <a:buNone/>
              <a:defRPr/>
            </a:pPr>
            <a:r>
              <a:rPr kumimoji="0" lang="en-US" sz="5400" b="1" i="0" u="none" strike="noStrike" kern="1200" cap="none" spc="97" normalizeH="0" baseline="0" noProof="0" dirty="0">
                <a:ln>
                  <a:noFill/>
                </a:ln>
                <a:solidFill>
                  <a:srgbClr val="E93F39"/>
                </a:solidFill>
                <a:effectLst/>
                <a:uLnTx/>
                <a:uFillTx/>
                <a:latin typeface="Candara" panose="020E0502030303020204"/>
                <a:ea typeface="Script MT Bold" panose="03040602040607080904" charset="0"/>
              </a:rPr>
              <a:t>References</a:t>
            </a:r>
          </a:p>
        </p:txBody>
      </p:sp>
      <p:sp>
        <p:nvSpPr>
          <p:cNvPr id="13" name="AutoShape 13"/>
          <p:cNvSpPr/>
          <p:nvPr/>
        </p:nvSpPr>
        <p:spPr>
          <a:xfrm>
            <a:off x="56438" y="1181276"/>
            <a:ext cx="18841216" cy="0"/>
          </a:xfrm>
          <a:prstGeom prst="line">
            <a:avLst/>
          </a:prstGeom>
          <a:ln w="7620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nvGrpSpPr>
          <p:cNvPr id="14" name="Group 14"/>
          <p:cNvGrpSpPr/>
          <p:nvPr/>
        </p:nvGrpSpPr>
        <p:grpSpPr>
          <a:xfrm>
            <a:off x="1143000" y="1935848"/>
            <a:ext cx="15697200" cy="7627251"/>
            <a:chOff x="0" y="0"/>
            <a:chExt cx="14016155" cy="7748090"/>
          </a:xfrm>
        </p:grpSpPr>
        <p:sp>
          <p:nvSpPr>
            <p:cNvPr id="15" name="AutoShape 15"/>
            <p:cNvSpPr/>
            <p:nvPr/>
          </p:nvSpPr>
          <p:spPr>
            <a:xfrm>
              <a:off x="1562794" y="0"/>
              <a:ext cx="12381737" cy="0"/>
            </a:xfrm>
            <a:prstGeom prst="line">
              <a:avLst/>
            </a:prstGeom>
            <a:ln w="76200"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sp>
          <p:nvSpPr>
            <p:cNvPr id="16" name="AutoShape 16"/>
            <p:cNvSpPr/>
            <p:nvPr/>
          </p:nvSpPr>
          <p:spPr>
            <a:xfrm>
              <a:off x="35812" y="7676466"/>
              <a:ext cx="12956214" cy="0"/>
            </a:xfrm>
            <a:prstGeom prst="line">
              <a:avLst/>
            </a:prstGeom>
            <a:ln w="76200"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sp>
          <p:nvSpPr>
            <p:cNvPr id="17" name="AutoShape 17"/>
            <p:cNvSpPr/>
            <p:nvPr/>
          </p:nvSpPr>
          <p:spPr>
            <a:xfrm rot="5400000">
              <a:off x="10475466" y="3469066"/>
              <a:ext cx="7009755" cy="0"/>
            </a:xfrm>
            <a:prstGeom prst="line">
              <a:avLst/>
            </a:prstGeom>
            <a:ln w="76200"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sp>
          <p:nvSpPr>
            <p:cNvPr id="18" name="AutoShape 18"/>
            <p:cNvSpPr/>
            <p:nvPr/>
          </p:nvSpPr>
          <p:spPr>
            <a:xfrm rot="5400000">
              <a:off x="-3489933" y="4114909"/>
              <a:ext cx="7051490" cy="0"/>
            </a:xfrm>
            <a:prstGeom prst="line">
              <a:avLst/>
            </a:prstGeom>
            <a:ln w="76200"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sp>
        <p:nvSpPr>
          <p:cNvPr id="19" name="TextBox 19"/>
          <p:cNvSpPr txBox="1"/>
          <p:nvPr/>
        </p:nvSpPr>
        <p:spPr>
          <a:xfrm>
            <a:off x="2209238" y="2540504"/>
            <a:ext cx="14223406" cy="4924425"/>
          </a:xfrm>
          <a:prstGeom prst="rect">
            <a:avLst/>
          </a:prstGeom>
        </p:spPr>
        <p:txBody>
          <a:bodyPr wrap="square" lIns="0" tIns="0" rIns="0" bIns="0" rtlCol="0" anchor="t">
            <a:spAutoFit/>
          </a:bodyPr>
          <a:lstStyle/>
          <a:p>
            <a:pPr marL="514350" marR="0" lvl="0" indent="-514350" algn="l" defTabSz="914400" rtl="0" eaLnBrk="1" fontAlgn="auto" latinLnBrk="0" hangingPunct="1">
              <a:lnSpc>
                <a:spcPct val="100000"/>
              </a:lnSpc>
              <a:spcBef>
                <a:spcPct val="0"/>
              </a:spcBef>
              <a:spcAft>
                <a:spcPts val="0"/>
              </a:spcAft>
              <a:buClrTx/>
              <a:buSzTx/>
              <a:buFontTx/>
              <a:buAutoNum type="arabicPeriod"/>
              <a:defRPr/>
            </a:pPr>
            <a:r>
              <a:rPr kumimoji="0" lang="es-ES" sz="3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Error Correction </a:t>
            </a:r>
            <a:r>
              <a:rPr kumimoji="0" lang="es-ES" sz="3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hlinkClick r:id="rId2"/>
              </a:rPr>
              <a:t>https://blog.csdn.net/qq_39583450/article/details/113848573</a:t>
            </a:r>
            <a:endParaRPr kumimoji="0" lang="en-US" sz="3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defRPr/>
            </a:pPr>
            <a:endParaRPr kumimoji="0" lang="en-US" sz="3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2. Hamming Code: </a:t>
            </a:r>
            <a:r>
              <a:rPr kumimoji="0" lang="en-US" sz="3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hlinkClick r:id="rId3"/>
              </a:rPr>
              <a:t>https://zhuanlan.zhihu.com/p/278326197</a:t>
            </a:r>
            <a:endParaRPr kumimoji="0" lang="en-US" sz="3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defRPr/>
            </a:pPr>
            <a:endParaRPr kumimoji="0" lang="en-US" sz="3200" b="0" i="0" u="none" strike="noStrike" kern="1200" cap="none" spc="0" normalizeH="0" baseline="0" noProof="0" dirty="0">
              <a:ln>
                <a:noFill/>
              </a:ln>
              <a:solidFill>
                <a:srgbClr val="000000"/>
              </a:solidFill>
              <a:effectLst/>
              <a:uLnTx/>
              <a:uFillTx/>
              <a:latin typeface="黑体" panose="02010609060101010101" charset="-122"/>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a:ln>
                  <a:noFill/>
                </a:ln>
                <a:solidFill>
                  <a:srgbClr val="000000"/>
                </a:solidFill>
                <a:effectLst/>
                <a:uLnTx/>
                <a:uFillTx/>
                <a:latin typeface="黑体" panose="02010609060101010101" charset="-122"/>
              </a:rPr>
              <a:t>3. </a:t>
            </a:r>
            <a:r>
              <a:rPr kumimoji="0" lang="en-US" sz="3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BCH code detailed analysis: </a:t>
            </a:r>
            <a:r>
              <a:rPr kumimoji="0" lang="en-US" sz="3200" b="0" i="0" u="none" strike="noStrike" kern="1200" cap="none" spc="0" normalizeH="0" baseline="0" noProof="0" dirty="0">
                <a:ln>
                  <a:noFill/>
                </a:ln>
                <a:solidFill>
                  <a:srgbClr val="000000"/>
                </a:solidFill>
                <a:effectLst/>
                <a:uLnTx/>
                <a:uFillTx/>
                <a:latin typeface="黑体" panose="02010609060101010101" charset="-122"/>
                <a:hlinkClick r:id="rId4"/>
              </a:rPr>
              <a:t>https://blog.csdn.net/qq_29788741/article/details/125410641</a:t>
            </a:r>
            <a:endParaRPr kumimoji="0" lang="en-US" sz="3200" b="0" i="0" u="none" strike="noStrike" kern="1200" cap="none" spc="0" normalizeH="0" baseline="0" noProof="0" dirty="0">
              <a:ln>
                <a:noFill/>
              </a:ln>
              <a:solidFill>
                <a:srgbClr val="000000"/>
              </a:solidFill>
              <a:effectLst/>
              <a:uLnTx/>
              <a:uFillTx/>
              <a:latin typeface="黑体" panose="02010609060101010101" charset="-122"/>
            </a:endParaRPr>
          </a:p>
          <a:p>
            <a:pPr marL="0" marR="0" lvl="0" indent="0" algn="l" defTabSz="914400" rtl="0" eaLnBrk="1" fontAlgn="auto" latinLnBrk="0" hangingPunct="1">
              <a:lnSpc>
                <a:spcPct val="100000"/>
              </a:lnSpc>
              <a:spcBef>
                <a:spcPct val="0"/>
              </a:spcBef>
              <a:spcAft>
                <a:spcPts val="0"/>
              </a:spcAft>
              <a:buClrTx/>
              <a:buSzTx/>
              <a:buFontTx/>
              <a:buNone/>
              <a:defRPr/>
            </a:pPr>
            <a:endParaRPr kumimoji="0" lang="en-US" sz="3200" b="0" i="0" u="none" strike="noStrike" kern="1200" cap="none" spc="0" normalizeH="0" baseline="0" noProof="0" dirty="0">
              <a:ln>
                <a:noFill/>
              </a:ln>
              <a:solidFill>
                <a:srgbClr val="000000"/>
              </a:solidFill>
              <a:effectLst/>
              <a:uLnTx/>
              <a:uFillTx/>
              <a:latin typeface="黑体" panose="02010609060101010101" charset="-122"/>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Attention: </a:t>
            </a:r>
            <a:r>
              <a:rPr kumimoji="0" lang="en-US" altLang="zh-CN" sz="3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part of pictures and texts is derived from the Internet and ChatGPT respectively.</a:t>
            </a:r>
            <a:endParaRPr kumimoji="0" lang="en-US" sz="32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3" name="AutoShape 33"/>
          <p:cNvSpPr/>
          <p:nvPr/>
        </p:nvSpPr>
        <p:spPr>
          <a:xfrm>
            <a:off x="-1828800" y="10100094"/>
            <a:ext cx="21234081" cy="0"/>
          </a:xfrm>
          <a:prstGeom prst="line">
            <a:avLst/>
          </a:prstGeom>
          <a:ln w="76200" cap="rnd">
            <a:solidFill>
              <a:srgbClr val="0130A6"/>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nvGrpSpPr>
          <p:cNvPr id="34" name="Group 34"/>
          <p:cNvGrpSpPr/>
          <p:nvPr/>
        </p:nvGrpSpPr>
        <p:grpSpPr>
          <a:xfrm>
            <a:off x="16688562" y="8676931"/>
            <a:ext cx="2424668" cy="2424668"/>
            <a:chOff x="0" y="0"/>
            <a:chExt cx="6350000" cy="6350000"/>
          </a:xfrm>
        </p:grpSpPr>
        <p:sp>
          <p:nvSpPr>
            <p:cNvPr id="35" name="Freeform 3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grpSp>
        <p:nvGrpSpPr>
          <p:cNvPr id="36" name="Group 36"/>
          <p:cNvGrpSpPr/>
          <p:nvPr/>
        </p:nvGrpSpPr>
        <p:grpSpPr>
          <a:xfrm>
            <a:off x="-2915103" y="4863557"/>
            <a:ext cx="4394743" cy="4394743"/>
            <a:chOff x="0" y="0"/>
            <a:chExt cx="6350000" cy="6350000"/>
          </a:xfrm>
        </p:grpSpPr>
        <p:sp>
          <p:nvSpPr>
            <p:cNvPr id="37" name="Freeform 3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pic>
        <p:nvPicPr>
          <p:cNvPr id="38" name="Picture 38"/>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2126962" y="3445518"/>
            <a:ext cx="2818461" cy="2170215"/>
          </a:xfrm>
          <a:prstGeom prst="rect">
            <a:avLst/>
          </a:prstGeom>
        </p:spPr>
      </p:pic>
      <p:grpSp>
        <p:nvGrpSpPr>
          <p:cNvPr id="39" name="Group 39"/>
          <p:cNvGrpSpPr/>
          <p:nvPr/>
        </p:nvGrpSpPr>
        <p:grpSpPr>
          <a:xfrm>
            <a:off x="16643844" y="0"/>
            <a:ext cx="4394743" cy="4394743"/>
            <a:chOff x="0" y="0"/>
            <a:chExt cx="6350000" cy="6350000"/>
          </a:xfrm>
        </p:grpSpPr>
        <p:sp>
          <p:nvSpPr>
            <p:cNvPr id="40" name="Freeform 4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a:ea typeface="宋体" panose="02010600030101010101" pitchFamily="2" charset="-122"/>
              </a:endParaRPr>
            </a:p>
          </p:txBody>
        </p:sp>
      </p:grpSp>
      <p:pic>
        <p:nvPicPr>
          <p:cNvPr id="41" name="Picture 4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a:off x="15333950" y="2360411"/>
            <a:ext cx="2818461" cy="217021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3344063" y="3771900"/>
            <a:ext cx="13335000" cy="2397901"/>
          </a:xfrm>
          <a:prstGeom prst="rect">
            <a:avLst/>
          </a:prstGeom>
        </p:spPr>
        <p:txBody>
          <a:bodyPr wrap="square" lIns="0" tIns="0" rIns="0" bIns="0" rtlCol="0" anchor="t">
            <a:spAutoFit/>
          </a:bodyPr>
          <a:lstStyle/>
          <a:p>
            <a:pPr>
              <a:lnSpc>
                <a:spcPts val="20910"/>
              </a:lnSpc>
            </a:pPr>
            <a:r>
              <a:rPr lang="en-US" sz="9800" b="1" spc="170" dirty="0">
                <a:solidFill>
                  <a:srgbClr val="0130A6"/>
                </a:solidFill>
                <a:ea typeface="Harlow Solid Italic" panose="04030604020F02020D02" charset="0"/>
              </a:rPr>
              <a:t>Thanks for Listening</a:t>
            </a:r>
            <a:endParaRPr lang="en-US" sz="9800" b="1" spc="170" dirty="0">
              <a:solidFill>
                <a:srgbClr val="0130A6"/>
              </a:solidFill>
              <a:latin typeface="Arial" panose="020B0604020202020204" pitchFamily="34" charset="0"/>
            </a:endParaRPr>
          </a:p>
        </p:txBody>
      </p:sp>
      <p:grpSp>
        <p:nvGrpSpPr>
          <p:cNvPr id="9" name="Group 9"/>
          <p:cNvGrpSpPr/>
          <p:nvPr/>
        </p:nvGrpSpPr>
        <p:grpSpPr>
          <a:xfrm>
            <a:off x="1382225" y="942786"/>
            <a:ext cx="611801" cy="611801"/>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endParaRPr lang="zh-CN" altLang="en-US"/>
            </a:p>
          </p:txBody>
        </p:sp>
      </p:grpSp>
      <p:grpSp>
        <p:nvGrpSpPr>
          <p:cNvPr id="11" name="Group 11"/>
          <p:cNvGrpSpPr>
            <a:grpSpLocks noChangeAspect="1"/>
          </p:cNvGrpSpPr>
          <p:nvPr/>
        </p:nvGrpSpPr>
        <p:grpSpPr>
          <a:xfrm>
            <a:off x="1028700" y="942786"/>
            <a:ext cx="611801" cy="611801"/>
            <a:chOff x="0" y="0"/>
            <a:chExt cx="1708150" cy="1708150"/>
          </a:xfrm>
        </p:grpSpPr>
        <p:sp>
          <p:nvSpPr>
            <p:cNvPr id="12" name="Freeform 12"/>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130A6"/>
            </a:solidFill>
          </p:spPr>
          <p:txBody>
            <a:bodyPr/>
            <a:lstStyle/>
            <a:p>
              <a:endParaRPr lang="zh-CN" altLang="en-US"/>
            </a:p>
          </p:txBody>
        </p:sp>
      </p:grpSp>
      <p:sp>
        <p:nvSpPr>
          <p:cNvPr id="13" name="AutoShape 13"/>
          <p:cNvSpPr/>
          <p:nvPr/>
        </p:nvSpPr>
        <p:spPr>
          <a:xfrm>
            <a:off x="2191827" y="1224874"/>
            <a:ext cx="12930662" cy="0"/>
          </a:xfrm>
          <a:prstGeom prst="line">
            <a:avLst/>
          </a:prstGeom>
          <a:ln w="47625" cap="rnd">
            <a:solidFill>
              <a:srgbClr val="0130A6"/>
            </a:solidFill>
            <a:prstDash val="solid"/>
            <a:headEnd type="none" w="sm" len="sm"/>
            <a:tailEnd type="none" w="sm" len="sm"/>
          </a:ln>
        </p:spPr>
        <p:txBody>
          <a:bodyPr/>
          <a:lstStyle/>
          <a:p>
            <a:endParaRPr lang="zh-CN" altLang="en-US"/>
          </a:p>
        </p:txBody>
      </p:sp>
      <p:grpSp>
        <p:nvGrpSpPr>
          <p:cNvPr id="18" name="Group 18"/>
          <p:cNvGrpSpPr/>
          <p:nvPr/>
        </p:nvGrpSpPr>
        <p:grpSpPr>
          <a:xfrm>
            <a:off x="15122489" y="1028700"/>
            <a:ext cx="1923993" cy="611801"/>
            <a:chOff x="0" y="0"/>
            <a:chExt cx="2565325" cy="815735"/>
          </a:xfrm>
        </p:grpSpPr>
        <p:grpSp>
          <p:nvGrpSpPr>
            <p:cNvPr id="19" name="Group 19"/>
            <p:cNvGrpSpPr/>
            <p:nvPr/>
          </p:nvGrpSpPr>
          <p:grpSpPr>
            <a:xfrm>
              <a:off x="1838758" y="0"/>
              <a:ext cx="726566" cy="586630"/>
              <a:chOff x="0" y="0"/>
              <a:chExt cx="6350000" cy="5126990"/>
            </a:xfrm>
          </p:grpSpPr>
          <p:sp>
            <p:nvSpPr>
              <p:cNvPr id="20" name="Freeform 20"/>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endParaRPr lang="zh-CN" altLang="en-US"/>
              </a:p>
            </p:txBody>
          </p:sp>
        </p:grpSp>
        <p:grpSp>
          <p:nvGrpSpPr>
            <p:cNvPr id="21" name="Group 21"/>
            <p:cNvGrpSpPr/>
            <p:nvPr/>
          </p:nvGrpSpPr>
          <p:grpSpPr>
            <a:xfrm>
              <a:off x="0" y="0"/>
              <a:ext cx="1010323" cy="815735"/>
              <a:chOff x="0" y="0"/>
              <a:chExt cx="6350000" cy="5126990"/>
            </a:xfrm>
          </p:grpSpPr>
          <p:sp>
            <p:nvSpPr>
              <p:cNvPr id="22" name="Freeform 22"/>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FFFFFF"/>
              </a:solidFill>
              <a:ln>
                <a:solidFill>
                  <a:srgbClr val="000000"/>
                </a:solidFill>
              </a:ln>
            </p:spPr>
            <p:txBody>
              <a:bodyPr/>
              <a:lstStyle/>
              <a:p>
                <a:endParaRPr lang="zh-CN" altLang="en-US"/>
              </a:p>
            </p:txBody>
          </p:sp>
        </p:grpSp>
        <p:grpSp>
          <p:nvGrpSpPr>
            <p:cNvPr id="23" name="Group 23"/>
            <p:cNvGrpSpPr/>
            <p:nvPr/>
          </p:nvGrpSpPr>
          <p:grpSpPr>
            <a:xfrm>
              <a:off x="1112192" y="0"/>
              <a:ext cx="726566" cy="586630"/>
              <a:chOff x="0" y="0"/>
              <a:chExt cx="6350000" cy="5126990"/>
            </a:xfrm>
          </p:grpSpPr>
          <p:sp>
            <p:nvSpPr>
              <p:cNvPr id="24" name="Freeform 24"/>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endParaRPr lang="zh-CN" altLang="en-US"/>
              </a:p>
            </p:txBody>
          </p:sp>
        </p:grpSp>
        <p:grpSp>
          <p:nvGrpSpPr>
            <p:cNvPr id="25" name="Group 25"/>
            <p:cNvGrpSpPr/>
            <p:nvPr/>
          </p:nvGrpSpPr>
          <p:grpSpPr>
            <a:xfrm>
              <a:off x="385625" y="0"/>
              <a:ext cx="726566" cy="586630"/>
              <a:chOff x="0" y="0"/>
              <a:chExt cx="6350000" cy="5126990"/>
            </a:xfrm>
          </p:grpSpPr>
          <p:sp>
            <p:nvSpPr>
              <p:cNvPr id="26" name="Freeform 26"/>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endParaRPr lang="zh-CN" altLang="en-US"/>
              </a:p>
            </p:txBody>
          </p:sp>
        </p:grpSp>
      </p:grpSp>
      <p:pic>
        <p:nvPicPr>
          <p:cNvPr id="29" name="Picture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127160" y="-701543"/>
            <a:ext cx="2818461" cy="2170215"/>
          </a:xfrm>
          <a:prstGeom prst="rect">
            <a:avLst/>
          </a:prstGeom>
        </p:spPr>
      </p:pic>
      <p:pic>
        <p:nvPicPr>
          <p:cNvPr id="30" name="Picture 3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7259300" y="4584028"/>
            <a:ext cx="2818461" cy="21702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2225" y="942786"/>
            <a:ext cx="611801" cy="611801"/>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endParaRPr lang="en-US"/>
            </a:p>
          </p:txBody>
        </p:sp>
      </p:grpSp>
      <p:grpSp>
        <p:nvGrpSpPr>
          <p:cNvPr id="4" name="Group 4"/>
          <p:cNvGrpSpPr>
            <a:grpSpLocks noChangeAspect="1"/>
          </p:cNvGrpSpPr>
          <p:nvPr/>
        </p:nvGrpSpPr>
        <p:grpSpPr>
          <a:xfrm>
            <a:off x="1028700" y="942786"/>
            <a:ext cx="611801" cy="611801"/>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endParaRPr lang="en-US"/>
            </a:p>
          </p:txBody>
        </p:sp>
      </p:grpSp>
      <p:sp>
        <p:nvSpPr>
          <p:cNvPr id="6" name="AutoShape 6"/>
          <p:cNvSpPr/>
          <p:nvPr/>
        </p:nvSpPr>
        <p:spPr>
          <a:xfrm>
            <a:off x="2191827" y="1224874"/>
            <a:ext cx="12930662" cy="0"/>
          </a:xfrm>
          <a:prstGeom prst="line">
            <a:avLst/>
          </a:prstGeom>
          <a:ln w="47625" cap="rnd">
            <a:solidFill>
              <a:srgbClr val="E93F39"/>
            </a:solidFill>
            <a:prstDash val="solid"/>
            <a:headEnd type="none" w="sm" len="sm"/>
            <a:tailEnd type="none" w="sm" len="sm"/>
          </a:ln>
        </p:spPr>
        <p:txBody>
          <a:bodyPr/>
          <a:lstStyle/>
          <a:p>
            <a:endParaRPr lang="en-US"/>
          </a:p>
        </p:txBody>
      </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60" y="-701543"/>
            <a:ext cx="2818461" cy="2170215"/>
          </a:xfrm>
          <a:prstGeom prst="rect">
            <a:avLst/>
          </a:prstGeom>
        </p:spPr>
      </p:pic>
      <p:sp>
        <p:nvSpPr>
          <p:cNvPr id="20" name="TextBox 20"/>
          <p:cNvSpPr txBox="1"/>
          <p:nvPr/>
        </p:nvSpPr>
        <p:spPr>
          <a:xfrm>
            <a:off x="2215170" y="1554587"/>
            <a:ext cx="8868334" cy="1058047"/>
          </a:xfrm>
          <a:prstGeom prst="rect">
            <a:avLst/>
          </a:prstGeom>
        </p:spPr>
        <p:txBody>
          <a:bodyPr wrap="square" lIns="0" tIns="0" rIns="0" bIns="0" rtlCol="0" anchor="t">
            <a:spAutoFit/>
          </a:bodyPr>
          <a:lstStyle/>
          <a:p>
            <a:pPr algn="just">
              <a:lnSpc>
                <a:spcPts val="9100"/>
              </a:lnSpc>
              <a:spcBef>
                <a:spcPct val="0"/>
              </a:spcBef>
            </a:pPr>
            <a:r>
              <a:rPr lang="en-US" altLang="zh-CN" sz="5400" spc="97" dirty="0">
                <a:solidFill>
                  <a:srgbClr val="FF0000"/>
                </a:solidFill>
                <a:ea typeface="Script MT Bold" panose="03040602040607080904" charset="0"/>
              </a:rPr>
              <a:t>Why errors happen ?</a:t>
            </a:r>
            <a:endParaRPr lang="en-US" sz="5400" spc="97" dirty="0">
              <a:solidFill>
                <a:srgbClr val="FF0000"/>
              </a:solidFill>
              <a:ea typeface="Script MT Bold" panose="03040602040607080904" charset="0"/>
            </a:endParaRPr>
          </a:p>
        </p:txBody>
      </p:sp>
      <p:sp>
        <p:nvSpPr>
          <p:cNvPr id="22" name="TextBox 22"/>
          <p:cNvSpPr txBox="1"/>
          <p:nvPr/>
        </p:nvSpPr>
        <p:spPr>
          <a:xfrm>
            <a:off x="1752600" y="4489820"/>
            <a:ext cx="3767683" cy="943335"/>
          </a:xfrm>
          <a:prstGeom prst="rect">
            <a:avLst/>
          </a:prstGeom>
        </p:spPr>
        <p:txBody>
          <a:bodyPr wrap="square" lIns="0" tIns="0" rIns="0" bIns="0" rtlCol="0" anchor="t">
            <a:spAutoFit/>
          </a:bodyPr>
          <a:lstStyle/>
          <a:p>
            <a:pPr algn="ctr">
              <a:lnSpc>
                <a:spcPts val="3600"/>
              </a:lnSpc>
              <a:spcBef>
                <a:spcPct val="0"/>
              </a:spcBef>
            </a:pPr>
            <a:r>
              <a:rPr lang="en-US" sz="4000" dirty="0">
                <a:solidFill>
                  <a:srgbClr val="000000"/>
                </a:solidFill>
                <a:ea typeface="微软雅黑" panose="020B0503020204020204" pitchFamily="34" charset="-122"/>
              </a:rPr>
              <a:t>Main reason: </a:t>
            </a:r>
            <a:r>
              <a:rPr lang="en-US" sz="4000" b="1" dirty="0">
                <a:solidFill>
                  <a:srgbClr val="7030A0"/>
                </a:solidFill>
                <a:ea typeface="微软雅黑" panose="020B0503020204020204" pitchFamily="34" charset="-122"/>
              </a:rPr>
              <a:t>Noise</a:t>
            </a:r>
          </a:p>
        </p:txBody>
      </p:sp>
      <p:sp>
        <p:nvSpPr>
          <p:cNvPr id="38" name="AutoShape 38"/>
          <p:cNvSpPr/>
          <p:nvPr/>
        </p:nvSpPr>
        <p:spPr>
          <a:xfrm>
            <a:off x="2233872" y="9210675"/>
            <a:ext cx="12930662" cy="0"/>
          </a:xfrm>
          <a:prstGeom prst="line">
            <a:avLst/>
          </a:prstGeom>
          <a:ln w="47625" cap="rnd">
            <a:solidFill>
              <a:srgbClr val="E93F39"/>
            </a:solidFill>
            <a:prstDash val="solid"/>
            <a:headEnd type="none" w="sm" len="sm"/>
            <a:tailEnd type="none" w="sm" len="sm"/>
          </a:ln>
        </p:spPr>
        <p:txBody>
          <a:bodyPr/>
          <a:lstStyle/>
          <a:p>
            <a:endParaRPr lang="en-US"/>
          </a:p>
        </p:txBody>
      </p:sp>
      <p:pic>
        <p:nvPicPr>
          <p:cNvPr id="39" name="Picture 39"/>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7602060" y="7088085"/>
            <a:ext cx="2818461" cy="2170215"/>
          </a:xfrm>
          <a:prstGeom prst="rect">
            <a:avLst/>
          </a:prstGeom>
        </p:spPr>
      </p:pic>
      <p:grpSp>
        <p:nvGrpSpPr>
          <p:cNvPr id="40" name="Group 40"/>
          <p:cNvGrpSpPr/>
          <p:nvPr/>
        </p:nvGrpSpPr>
        <p:grpSpPr>
          <a:xfrm>
            <a:off x="16501558" y="3936079"/>
            <a:ext cx="3543433" cy="3543433"/>
            <a:chOff x="0" y="0"/>
            <a:chExt cx="6350000" cy="6350000"/>
          </a:xfrm>
        </p:grpSpPr>
        <p:sp>
          <p:nvSpPr>
            <p:cNvPr id="41" name="Freeform 4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endParaRPr lang="en-US"/>
            </a:p>
          </p:txBody>
        </p:sp>
      </p:grpSp>
      <p:sp>
        <p:nvSpPr>
          <p:cNvPr id="42" name="TextBox 22"/>
          <p:cNvSpPr txBox="1"/>
          <p:nvPr/>
        </p:nvSpPr>
        <p:spPr>
          <a:xfrm>
            <a:off x="7041601" y="3265372"/>
            <a:ext cx="9362908" cy="481670"/>
          </a:xfrm>
          <a:prstGeom prst="rect">
            <a:avLst/>
          </a:prstGeom>
        </p:spPr>
        <p:txBody>
          <a:bodyPr wrap="square" lIns="0" tIns="0" rIns="0" bIns="0" rtlCol="0" anchor="t">
            <a:spAutoFit/>
          </a:bodyPr>
          <a:lstStyle/>
          <a:p>
            <a:pPr>
              <a:lnSpc>
                <a:spcPts val="3600"/>
              </a:lnSpc>
              <a:spcBef>
                <a:spcPct val="0"/>
              </a:spcBef>
            </a:pPr>
            <a:r>
              <a:rPr lang="en-US" sz="4000" dirty="0">
                <a:solidFill>
                  <a:schemeClr val="tx2">
                    <a:lumMod val="60000"/>
                    <a:lumOff val="40000"/>
                  </a:schemeClr>
                </a:solidFill>
                <a:ea typeface="微软雅黑" panose="020B0503020204020204" pitchFamily="34" charset="-122"/>
              </a:rPr>
              <a:t>Thermal Noise</a:t>
            </a:r>
            <a:r>
              <a:rPr lang="en-US" sz="4000" dirty="0">
                <a:solidFill>
                  <a:srgbClr val="000000"/>
                </a:solidFill>
                <a:ea typeface="微软雅黑" panose="020B0503020204020204" pitchFamily="34" charset="-122"/>
              </a:rPr>
              <a:t>: inherent to the channel</a:t>
            </a:r>
          </a:p>
        </p:txBody>
      </p:sp>
      <p:sp>
        <p:nvSpPr>
          <p:cNvPr id="43" name="TextBox 22"/>
          <p:cNvSpPr txBox="1"/>
          <p:nvPr/>
        </p:nvSpPr>
        <p:spPr>
          <a:xfrm>
            <a:off x="7041601" y="5749439"/>
            <a:ext cx="8725561" cy="1231106"/>
          </a:xfrm>
          <a:prstGeom prst="rect">
            <a:avLst/>
          </a:prstGeom>
        </p:spPr>
        <p:txBody>
          <a:bodyPr wrap="square" lIns="0" tIns="0" rIns="0" bIns="0" rtlCol="0" anchor="t">
            <a:spAutoFit/>
          </a:bodyPr>
          <a:lstStyle/>
          <a:p>
            <a:pPr>
              <a:spcBef>
                <a:spcPct val="0"/>
              </a:spcBef>
            </a:pPr>
            <a:r>
              <a:rPr lang="en-US" sz="4000" dirty="0">
                <a:solidFill>
                  <a:schemeClr val="tx2">
                    <a:lumMod val="60000"/>
                    <a:lumOff val="40000"/>
                  </a:schemeClr>
                </a:solidFill>
                <a:ea typeface="微软雅黑" panose="020B0503020204020204" pitchFamily="34" charset="-122"/>
              </a:rPr>
              <a:t>Impulse Noise</a:t>
            </a:r>
            <a:r>
              <a:rPr lang="en-US" sz="4000" dirty="0">
                <a:solidFill>
                  <a:srgbClr val="000000"/>
                </a:solidFill>
                <a:ea typeface="微软雅黑" panose="020B0503020204020204" pitchFamily="34" charset="-122"/>
              </a:rPr>
              <a:t>: caused by external electromagnetic interference</a:t>
            </a:r>
          </a:p>
        </p:txBody>
      </p:sp>
      <p:cxnSp>
        <p:nvCxnSpPr>
          <p:cNvPr id="45" name="Straight Arrow Connector 44"/>
          <p:cNvCxnSpPr>
            <a:stCxn id="22" idx="3"/>
            <a:endCxn id="42" idx="1"/>
          </p:cNvCxnSpPr>
          <p:nvPr/>
        </p:nvCxnSpPr>
        <p:spPr>
          <a:xfrm flipV="1">
            <a:off x="5520283" y="3506207"/>
            <a:ext cx="1521318" cy="145528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2" idx="3"/>
            <a:endCxn id="43" idx="1"/>
          </p:cNvCxnSpPr>
          <p:nvPr/>
        </p:nvCxnSpPr>
        <p:spPr>
          <a:xfrm>
            <a:off x="5520283" y="4961488"/>
            <a:ext cx="1521318" cy="14035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0" name="TextBox 22"/>
          <p:cNvSpPr txBox="1"/>
          <p:nvPr/>
        </p:nvSpPr>
        <p:spPr>
          <a:xfrm>
            <a:off x="2438400" y="8149641"/>
            <a:ext cx="10620209" cy="481670"/>
          </a:xfrm>
          <a:prstGeom prst="rect">
            <a:avLst/>
          </a:prstGeom>
        </p:spPr>
        <p:txBody>
          <a:bodyPr wrap="square" lIns="0" tIns="0" rIns="0" bIns="0" rtlCol="0" anchor="t">
            <a:spAutoFit/>
          </a:bodyPr>
          <a:lstStyle/>
          <a:p>
            <a:pPr>
              <a:lnSpc>
                <a:spcPts val="3600"/>
              </a:lnSpc>
              <a:spcBef>
                <a:spcPct val="0"/>
              </a:spcBef>
            </a:pPr>
            <a:r>
              <a:rPr lang="en-US" sz="4000" b="1" dirty="0">
                <a:solidFill>
                  <a:srgbClr val="000000"/>
                </a:solidFill>
                <a:ea typeface="微软雅黑" panose="020B0503020204020204" pitchFamily="34" charset="-122"/>
              </a:rPr>
              <a:t>Solution</a:t>
            </a:r>
            <a:r>
              <a:rPr lang="en-US" sz="4000" dirty="0">
                <a:solidFill>
                  <a:srgbClr val="000000"/>
                </a:solidFill>
                <a:ea typeface="微软雅黑" panose="020B0503020204020204" pitchFamily="34" charset="-122"/>
              </a:rPr>
              <a:t>: increase </a:t>
            </a:r>
            <a:r>
              <a:rPr lang="en-US" sz="4000" dirty="0">
                <a:solidFill>
                  <a:schemeClr val="accent1"/>
                </a:solidFill>
                <a:ea typeface="微软雅黑" panose="020B0503020204020204" pitchFamily="34" charset="-122"/>
              </a:rPr>
              <a:t>signal-to-noise ratio</a:t>
            </a:r>
            <a:r>
              <a:rPr lang="en-US" sz="4000" dirty="0">
                <a:solidFill>
                  <a:srgbClr val="000000"/>
                </a:solidFill>
                <a:ea typeface="微软雅黑" panose="020B0503020204020204" pitchFamily="34" charset="-122"/>
              </a:rPr>
              <a:t>.</a:t>
            </a:r>
          </a:p>
        </p:txBody>
      </p:sp>
      <p:sp>
        <p:nvSpPr>
          <p:cNvPr id="17" name="TextBox 17"/>
          <p:cNvSpPr txBox="1"/>
          <p:nvPr/>
        </p:nvSpPr>
        <p:spPr>
          <a:xfrm>
            <a:off x="2185425" y="629732"/>
            <a:ext cx="10280837" cy="589905"/>
          </a:xfrm>
          <a:prstGeom prst="rect">
            <a:avLst/>
          </a:prstGeom>
        </p:spPr>
        <p:txBody>
          <a:bodyPr lIns="0" tIns="0" rIns="0" bIns="0" rtlCol="0" anchor="t">
            <a:spAutoFit/>
          </a:bodyPr>
          <a:lstStyle/>
          <a:p>
            <a:pPr>
              <a:lnSpc>
                <a:spcPts val="4620"/>
              </a:lnSpc>
            </a:pPr>
            <a:r>
              <a:rPr lang="en-US" sz="4000" b="1" spc="560" dirty="0">
                <a:solidFill>
                  <a:srgbClr val="000000"/>
                </a:solidFill>
                <a:latin typeface="Consolas" panose="020B0609020204030204" pitchFamily="49" charset="0"/>
                <a:ea typeface="Cambria" panose="02040503050406030204" pitchFamily="18" charset="0"/>
              </a:rPr>
              <a:t>Introduction to Errors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2225" y="942786"/>
            <a:ext cx="611801" cy="611801"/>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endParaRPr lang="en-US"/>
            </a:p>
          </p:txBody>
        </p:sp>
      </p:grpSp>
      <p:grpSp>
        <p:nvGrpSpPr>
          <p:cNvPr id="4" name="Group 4"/>
          <p:cNvGrpSpPr>
            <a:grpSpLocks noChangeAspect="1"/>
          </p:cNvGrpSpPr>
          <p:nvPr/>
        </p:nvGrpSpPr>
        <p:grpSpPr>
          <a:xfrm>
            <a:off x="1028700" y="942786"/>
            <a:ext cx="611801" cy="611801"/>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endParaRPr lang="en-US"/>
            </a:p>
          </p:txBody>
        </p:sp>
      </p:grpSp>
      <p:sp>
        <p:nvSpPr>
          <p:cNvPr id="6" name="AutoShape 6"/>
          <p:cNvSpPr/>
          <p:nvPr/>
        </p:nvSpPr>
        <p:spPr>
          <a:xfrm>
            <a:off x="2191827" y="1224874"/>
            <a:ext cx="12930662" cy="0"/>
          </a:xfrm>
          <a:prstGeom prst="line">
            <a:avLst/>
          </a:prstGeom>
          <a:ln w="47625" cap="rnd">
            <a:solidFill>
              <a:srgbClr val="E93F39"/>
            </a:solidFill>
            <a:prstDash val="solid"/>
            <a:headEnd type="none" w="sm" len="sm"/>
            <a:tailEnd type="none" w="sm" len="sm"/>
          </a:ln>
        </p:spPr>
        <p:txBody>
          <a:bodyPr/>
          <a:lstStyle/>
          <a:p>
            <a:endParaRPr lang="en-US"/>
          </a:p>
        </p:txBody>
      </p:sp>
      <p:pic>
        <p:nvPicPr>
          <p:cNvPr id="16" name="Picture 1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27160" y="-701543"/>
            <a:ext cx="2818461" cy="2170215"/>
          </a:xfrm>
          <a:prstGeom prst="rect">
            <a:avLst/>
          </a:prstGeom>
        </p:spPr>
      </p:pic>
      <p:sp>
        <p:nvSpPr>
          <p:cNvPr id="20" name="TextBox 20"/>
          <p:cNvSpPr txBox="1"/>
          <p:nvPr/>
        </p:nvSpPr>
        <p:spPr>
          <a:xfrm>
            <a:off x="2407769" y="1640501"/>
            <a:ext cx="8868334" cy="1063433"/>
          </a:xfrm>
          <a:prstGeom prst="rect">
            <a:avLst/>
          </a:prstGeom>
        </p:spPr>
        <p:txBody>
          <a:bodyPr wrap="square" lIns="0" tIns="0" rIns="0" bIns="0" rtlCol="0" anchor="t">
            <a:spAutoFit/>
          </a:bodyPr>
          <a:lstStyle/>
          <a:p>
            <a:pPr algn="just">
              <a:lnSpc>
                <a:spcPts val="9100"/>
              </a:lnSpc>
              <a:spcBef>
                <a:spcPct val="0"/>
              </a:spcBef>
            </a:pPr>
            <a:r>
              <a:rPr lang="en-US" altLang="zh-CN" sz="6000" spc="97" dirty="0">
                <a:solidFill>
                  <a:srgbClr val="E93F39"/>
                </a:solidFill>
                <a:ea typeface="Script MT Bold" panose="03040602040607080904" charset="0"/>
              </a:rPr>
              <a:t>Features of Errors</a:t>
            </a:r>
            <a:r>
              <a:rPr lang="zh-CN" altLang="en-US" sz="6000" spc="97" dirty="0">
                <a:solidFill>
                  <a:srgbClr val="E93F39"/>
                </a:solidFill>
                <a:ea typeface="Script MT Bold" panose="03040602040607080904" charset="0"/>
              </a:rPr>
              <a:t>：</a:t>
            </a:r>
            <a:endParaRPr lang="en-US" sz="6000" spc="97" dirty="0">
              <a:solidFill>
                <a:srgbClr val="E93F39"/>
              </a:solidFill>
              <a:ea typeface="Script MT Bold" panose="03040602040607080904" charset="0"/>
            </a:endParaRPr>
          </a:p>
        </p:txBody>
      </p:sp>
      <p:sp>
        <p:nvSpPr>
          <p:cNvPr id="38" name="AutoShape 38"/>
          <p:cNvSpPr/>
          <p:nvPr/>
        </p:nvSpPr>
        <p:spPr>
          <a:xfrm>
            <a:off x="2233872" y="9210675"/>
            <a:ext cx="12930662" cy="0"/>
          </a:xfrm>
          <a:prstGeom prst="line">
            <a:avLst/>
          </a:prstGeom>
          <a:ln w="47625" cap="rnd">
            <a:solidFill>
              <a:srgbClr val="E93F39"/>
            </a:solidFill>
            <a:prstDash val="solid"/>
            <a:headEnd type="none" w="sm" len="sm"/>
            <a:tailEnd type="none" w="sm" len="sm"/>
          </a:ln>
        </p:spPr>
        <p:txBody>
          <a:bodyPr/>
          <a:lstStyle/>
          <a:p>
            <a:endParaRPr lang="en-US"/>
          </a:p>
        </p:txBody>
      </p:sp>
      <p:pic>
        <p:nvPicPr>
          <p:cNvPr id="39" name="Picture 3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602060" y="7088085"/>
            <a:ext cx="2818461" cy="2170215"/>
          </a:xfrm>
          <a:prstGeom prst="rect">
            <a:avLst/>
          </a:prstGeom>
        </p:spPr>
      </p:pic>
      <p:grpSp>
        <p:nvGrpSpPr>
          <p:cNvPr id="40" name="Group 40"/>
          <p:cNvGrpSpPr/>
          <p:nvPr/>
        </p:nvGrpSpPr>
        <p:grpSpPr>
          <a:xfrm>
            <a:off x="16501558" y="3936079"/>
            <a:ext cx="3543433" cy="3543433"/>
            <a:chOff x="0" y="0"/>
            <a:chExt cx="6350000" cy="6350000"/>
          </a:xfrm>
        </p:grpSpPr>
        <p:sp>
          <p:nvSpPr>
            <p:cNvPr id="41" name="Freeform 4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endParaRPr lang="en-US"/>
            </a:p>
          </p:txBody>
        </p:sp>
      </p:grpSp>
      <p:sp>
        <p:nvSpPr>
          <p:cNvPr id="43" name="TextBox 22"/>
          <p:cNvSpPr txBox="1"/>
          <p:nvPr/>
        </p:nvSpPr>
        <p:spPr>
          <a:xfrm>
            <a:off x="2801062" y="3164657"/>
            <a:ext cx="12674898" cy="3957686"/>
          </a:xfrm>
          <a:prstGeom prst="rect">
            <a:avLst/>
          </a:prstGeom>
        </p:spPr>
        <p:txBody>
          <a:bodyPr wrap="square" lIns="0" tIns="0" rIns="0" bIns="0" rtlCol="0" anchor="t">
            <a:spAutoFit/>
          </a:bodyPr>
          <a:lstStyle/>
          <a:p>
            <a:pPr marL="514350" indent="-514350">
              <a:lnSpc>
                <a:spcPct val="150000"/>
              </a:lnSpc>
              <a:buFont typeface="Segoe Print" panose="02000600000000000000" charset="0"/>
              <a:buAutoNum type="arabicPeriod"/>
            </a:pPr>
            <a:r>
              <a:rPr lang="en-US" sz="4400" b="0" i="0" dirty="0">
                <a:solidFill>
                  <a:srgbClr val="111111"/>
                </a:solidFill>
                <a:effectLst/>
                <a:cs typeface="Times New Roman" panose="02020603050405020304" pitchFamily="18" charset="0"/>
              </a:rPr>
              <a:t> Errors have higher </a:t>
            </a:r>
            <a:r>
              <a:rPr lang="en-US" sz="4400" b="0" i="0" dirty="0">
                <a:solidFill>
                  <a:schemeClr val="accent6"/>
                </a:solidFill>
                <a:effectLst/>
                <a:cs typeface="Times New Roman" panose="02020603050405020304" pitchFamily="18" charset="0"/>
              </a:rPr>
              <a:t>probability</a:t>
            </a:r>
            <a:r>
              <a:rPr lang="en-US" sz="4400" b="0" i="0" dirty="0">
                <a:solidFill>
                  <a:srgbClr val="111111"/>
                </a:solidFill>
                <a:effectLst/>
                <a:cs typeface="Times New Roman" panose="02020603050405020304" pitchFamily="18" charset="0"/>
              </a:rPr>
              <a:t> happen on useful bits. </a:t>
            </a:r>
          </a:p>
          <a:p>
            <a:pPr marL="514350" indent="-514350">
              <a:lnSpc>
                <a:spcPct val="150000"/>
              </a:lnSpc>
              <a:buFont typeface="Segoe Print" panose="02000600000000000000" charset="0"/>
              <a:buAutoNum type="arabicPeriod"/>
            </a:pPr>
            <a:r>
              <a:rPr lang="en-US" sz="4400" b="0" i="0" dirty="0">
                <a:solidFill>
                  <a:srgbClr val="111111"/>
                </a:solidFill>
                <a:effectLst/>
                <a:cs typeface="Times New Roman" panose="02020603050405020304" pitchFamily="18" charset="0"/>
              </a:rPr>
              <a:t> Errors are usually </a:t>
            </a:r>
            <a:r>
              <a:rPr lang="en-US" sz="4400" b="0" i="0" dirty="0">
                <a:solidFill>
                  <a:schemeClr val="accent6"/>
                </a:solidFill>
                <a:effectLst/>
                <a:cs typeface="Times New Roman" panose="02020603050405020304" pitchFamily="18" charset="0"/>
              </a:rPr>
              <a:t>concentrated</a:t>
            </a:r>
            <a:r>
              <a:rPr lang="en-US" sz="4400" b="0" i="0" dirty="0">
                <a:solidFill>
                  <a:srgbClr val="111111"/>
                </a:solidFill>
                <a:effectLst/>
                <a:cs typeface="Times New Roman" panose="02020603050405020304" pitchFamily="18" charset="0"/>
              </a:rPr>
              <a:t> rather than discrete. </a:t>
            </a:r>
          </a:p>
          <a:p>
            <a:pPr marL="514350" indent="-514350">
              <a:lnSpc>
                <a:spcPct val="150000"/>
              </a:lnSpc>
              <a:buFont typeface="Segoe Print" panose="02000600000000000000" charset="0"/>
              <a:buAutoNum type="arabicPeriod"/>
            </a:pPr>
            <a:r>
              <a:rPr lang="en-US" sz="4400" dirty="0">
                <a:solidFill>
                  <a:srgbClr val="111111"/>
                </a:solidFill>
                <a:cs typeface="Times New Roman" panose="02020603050405020304" pitchFamily="18" charset="0"/>
              </a:rPr>
              <a:t> </a:t>
            </a:r>
            <a:r>
              <a:rPr lang="en-US" sz="4400" b="0" i="0" dirty="0">
                <a:solidFill>
                  <a:schemeClr val="accent6"/>
                </a:solidFill>
                <a:effectLst/>
                <a:cs typeface="Times New Roman" panose="02020603050405020304" pitchFamily="18" charset="0"/>
              </a:rPr>
              <a:t>Correcting error </a:t>
            </a:r>
            <a:r>
              <a:rPr lang="en-US" sz="4400" b="0" i="0" dirty="0">
                <a:solidFill>
                  <a:srgbClr val="111111"/>
                </a:solidFill>
                <a:effectLst/>
                <a:cs typeface="Times New Roman" panose="02020603050405020304" pitchFamily="18" charset="0"/>
              </a:rPr>
              <a:t>in bits is better than transmit the </a:t>
            </a:r>
            <a:r>
              <a:rPr lang="en-US" sz="4400" dirty="0">
                <a:solidFill>
                  <a:srgbClr val="111111"/>
                </a:solidFill>
                <a:cs typeface="Times New Roman" panose="02020603050405020304" pitchFamily="18" charset="0"/>
              </a:rPr>
              <a:t>whole frame.</a:t>
            </a:r>
            <a:endParaRPr lang="en-US" sz="4400" dirty="0">
              <a:cs typeface="Times New Roman" panose="02020603050405020304" pitchFamily="18" charset="0"/>
            </a:endParaRPr>
          </a:p>
        </p:txBody>
      </p:sp>
      <p:sp>
        <p:nvSpPr>
          <p:cNvPr id="17" name="TextBox 17"/>
          <p:cNvSpPr txBox="1"/>
          <p:nvPr/>
        </p:nvSpPr>
        <p:spPr>
          <a:xfrm>
            <a:off x="2185425" y="629732"/>
            <a:ext cx="10280837" cy="589905"/>
          </a:xfrm>
          <a:prstGeom prst="rect">
            <a:avLst/>
          </a:prstGeom>
        </p:spPr>
        <p:txBody>
          <a:bodyPr lIns="0" tIns="0" rIns="0" bIns="0" rtlCol="0" anchor="t">
            <a:spAutoFit/>
          </a:bodyPr>
          <a:lstStyle/>
          <a:p>
            <a:pPr>
              <a:lnSpc>
                <a:spcPts val="4620"/>
              </a:lnSpc>
            </a:pPr>
            <a:r>
              <a:rPr lang="en-US" sz="4000" b="1" spc="560" dirty="0">
                <a:solidFill>
                  <a:srgbClr val="000000"/>
                </a:solidFill>
                <a:latin typeface="Consolas" panose="020B0609020204030204" pitchFamily="49" charset="0"/>
                <a:ea typeface="Cambria" panose="02040503050406030204" pitchFamily="18" charset="0"/>
              </a:rPr>
              <a:t>Introduction to Errors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2225" y="942786"/>
            <a:ext cx="611801" cy="611801"/>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endParaRPr lang="en-US"/>
            </a:p>
          </p:txBody>
        </p:sp>
      </p:grpSp>
      <p:grpSp>
        <p:nvGrpSpPr>
          <p:cNvPr id="4" name="Group 4"/>
          <p:cNvGrpSpPr>
            <a:grpSpLocks noChangeAspect="1"/>
          </p:cNvGrpSpPr>
          <p:nvPr/>
        </p:nvGrpSpPr>
        <p:grpSpPr>
          <a:xfrm>
            <a:off x="1028700" y="942786"/>
            <a:ext cx="611801" cy="611801"/>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endParaRPr lang="en-US"/>
            </a:p>
          </p:txBody>
        </p:sp>
      </p:grpSp>
      <p:sp>
        <p:nvSpPr>
          <p:cNvPr id="6" name="AutoShape 6"/>
          <p:cNvSpPr/>
          <p:nvPr/>
        </p:nvSpPr>
        <p:spPr>
          <a:xfrm>
            <a:off x="2191827" y="1224874"/>
            <a:ext cx="12930662" cy="0"/>
          </a:xfrm>
          <a:prstGeom prst="line">
            <a:avLst/>
          </a:prstGeom>
          <a:ln w="47625" cap="rnd">
            <a:solidFill>
              <a:srgbClr val="E93F39"/>
            </a:solidFill>
            <a:prstDash val="solid"/>
            <a:headEnd type="none" w="sm" len="sm"/>
            <a:tailEnd type="none" w="sm" len="sm"/>
          </a:ln>
        </p:spPr>
        <p:txBody>
          <a:bodyPr/>
          <a:lstStyle/>
          <a:p>
            <a:endParaRPr lang="en-US"/>
          </a:p>
        </p:txBody>
      </p:sp>
      <p:pic>
        <p:nvPicPr>
          <p:cNvPr id="16" name="Picture 1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27160" y="-701543"/>
            <a:ext cx="2818461" cy="2170215"/>
          </a:xfrm>
          <a:prstGeom prst="rect">
            <a:avLst/>
          </a:prstGeom>
        </p:spPr>
      </p:pic>
      <p:sp>
        <p:nvSpPr>
          <p:cNvPr id="18" name="TextBox 18"/>
          <p:cNvSpPr txBox="1"/>
          <p:nvPr/>
        </p:nvSpPr>
        <p:spPr>
          <a:xfrm>
            <a:off x="2246572" y="1384751"/>
            <a:ext cx="6674927" cy="1044581"/>
          </a:xfrm>
          <a:prstGeom prst="rect">
            <a:avLst/>
          </a:prstGeom>
        </p:spPr>
        <p:txBody>
          <a:bodyPr wrap="square" lIns="0" tIns="0" rIns="0" bIns="0" rtlCol="0" anchor="t">
            <a:spAutoFit/>
          </a:bodyPr>
          <a:lstStyle/>
          <a:p>
            <a:pPr algn="just">
              <a:lnSpc>
                <a:spcPts val="9100"/>
              </a:lnSpc>
              <a:spcBef>
                <a:spcPct val="0"/>
              </a:spcBef>
            </a:pPr>
            <a:r>
              <a:rPr lang="en-US" sz="5400" spc="97" dirty="0">
                <a:solidFill>
                  <a:srgbClr val="E93F39"/>
                </a:solidFill>
                <a:ea typeface="Script MT Bold" panose="03040602040607080904" charset="0"/>
              </a:rPr>
              <a:t>Two Kinds of Error</a:t>
            </a:r>
            <a:r>
              <a:rPr lang="zh-CN" altLang="en-US" sz="5400" spc="97" dirty="0">
                <a:solidFill>
                  <a:srgbClr val="E93F39"/>
                </a:solidFill>
                <a:ea typeface="Script MT Bold" panose="03040602040607080904" charset="0"/>
              </a:rPr>
              <a:t>：</a:t>
            </a:r>
            <a:endParaRPr lang="en-US" sz="5400" spc="97" dirty="0">
              <a:solidFill>
                <a:srgbClr val="E93F39"/>
              </a:solidFill>
              <a:ea typeface="Script MT Bold" panose="03040602040607080904" charset="0"/>
            </a:endParaRPr>
          </a:p>
        </p:txBody>
      </p:sp>
      <p:sp>
        <p:nvSpPr>
          <p:cNvPr id="21" name="TextBox 21"/>
          <p:cNvSpPr txBox="1"/>
          <p:nvPr/>
        </p:nvSpPr>
        <p:spPr>
          <a:xfrm>
            <a:off x="11839800" y="3063296"/>
            <a:ext cx="2850029" cy="495200"/>
          </a:xfrm>
          <a:prstGeom prst="rect">
            <a:avLst/>
          </a:prstGeom>
        </p:spPr>
        <p:txBody>
          <a:bodyPr wrap="square" lIns="0" tIns="0" rIns="0" bIns="0" rtlCol="0" anchor="t">
            <a:spAutoFit/>
          </a:bodyPr>
          <a:lstStyle/>
          <a:p>
            <a:pPr algn="ctr">
              <a:lnSpc>
                <a:spcPts val="3600"/>
              </a:lnSpc>
              <a:spcBef>
                <a:spcPct val="0"/>
              </a:spcBef>
            </a:pPr>
            <a:r>
              <a:rPr lang="en-US" sz="4400" dirty="0">
                <a:solidFill>
                  <a:schemeClr val="accent4"/>
                </a:solidFill>
                <a:ea typeface="微软雅黑" panose="020B0503020204020204" pitchFamily="34" charset="-122"/>
              </a:rPr>
              <a:t>Frame </a:t>
            </a:r>
            <a:r>
              <a:rPr lang="en-US" altLang="zh-CN" sz="4400" dirty="0">
                <a:solidFill>
                  <a:schemeClr val="accent4"/>
                </a:solidFill>
                <a:ea typeface="微软雅黑" panose="020B0503020204020204" pitchFamily="34" charset="-122"/>
              </a:rPr>
              <a:t>error</a:t>
            </a:r>
            <a:endParaRPr lang="en-US" sz="4400" dirty="0">
              <a:solidFill>
                <a:schemeClr val="accent4"/>
              </a:solidFill>
              <a:ea typeface="微软雅黑" panose="020B0503020204020204" pitchFamily="34" charset="-122"/>
            </a:endParaRPr>
          </a:p>
        </p:txBody>
      </p:sp>
      <p:sp>
        <p:nvSpPr>
          <p:cNvPr id="23" name="AutoShape 23"/>
          <p:cNvSpPr/>
          <p:nvPr/>
        </p:nvSpPr>
        <p:spPr>
          <a:xfrm>
            <a:off x="2233872" y="9210675"/>
            <a:ext cx="12930662" cy="0"/>
          </a:xfrm>
          <a:prstGeom prst="line">
            <a:avLst/>
          </a:prstGeom>
          <a:ln w="47625" cap="rnd">
            <a:solidFill>
              <a:srgbClr val="E93F39"/>
            </a:solidFill>
            <a:prstDash val="solid"/>
            <a:headEnd type="none" w="sm" len="sm"/>
            <a:tailEnd type="none" w="sm" len="sm"/>
          </a:ln>
        </p:spPr>
        <p:txBody>
          <a:bodyPr/>
          <a:lstStyle/>
          <a:p>
            <a:endParaRPr lang="en-US"/>
          </a:p>
        </p:txBody>
      </p:sp>
      <p:pic>
        <p:nvPicPr>
          <p:cNvPr id="24" name="Picture 2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259300" y="7088085"/>
            <a:ext cx="2818461" cy="2170215"/>
          </a:xfrm>
          <a:prstGeom prst="rect">
            <a:avLst/>
          </a:prstGeom>
        </p:spPr>
      </p:pic>
      <p:sp>
        <p:nvSpPr>
          <p:cNvPr id="25" name="TextBox 25"/>
          <p:cNvSpPr txBox="1"/>
          <p:nvPr/>
        </p:nvSpPr>
        <p:spPr>
          <a:xfrm>
            <a:off x="3830163" y="3130643"/>
            <a:ext cx="2261928" cy="495200"/>
          </a:xfrm>
          <a:prstGeom prst="rect">
            <a:avLst/>
          </a:prstGeom>
        </p:spPr>
        <p:txBody>
          <a:bodyPr wrap="square" lIns="0" tIns="0" rIns="0" bIns="0" rtlCol="0" anchor="t">
            <a:spAutoFit/>
          </a:bodyPr>
          <a:lstStyle/>
          <a:p>
            <a:pPr algn="ctr">
              <a:lnSpc>
                <a:spcPts val="3600"/>
              </a:lnSpc>
              <a:spcBef>
                <a:spcPct val="0"/>
              </a:spcBef>
            </a:pPr>
            <a:r>
              <a:rPr lang="en-US" sz="4400" dirty="0">
                <a:solidFill>
                  <a:schemeClr val="accent4"/>
                </a:solidFill>
                <a:ea typeface="微软雅黑" panose="020B0503020204020204" pitchFamily="34" charset="-122"/>
              </a:rPr>
              <a:t>Bit Error</a:t>
            </a:r>
          </a:p>
        </p:txBody>
      </p:sp>
      <p:grpSp>
        <p:nvGrpSpPr>
          <p:cNvPr id="26" name="Group 26"/>
          <p:cNvGrpSpPr/>
          <p:nvPr/>
        </p:nvGrpSpPr>
        <p:grpSpPr>
          <a:xfrm>
            <a:off x="1803739" y="4201544"/>
            <a:ext cx="6674928" cy="3236838"/>
            <a:chOff x="0" y="0"/>
            <a:chExt cx="2257938" cy="1094931"/>
          </a:xfrm>
        </p:grpSpPr>
        <p:sp>
          <p:nvSpPr>
            <p:cNvPr id="27" name="Freeform 27"/>
            <p:cNvSpPr/>
            <p:nvPr/>
          </p:nvSpPr>
          <p:spPr>
            <a:xfrm>
              <a:off x="0" y="0"/>
              <a:ext cx="2257938" cy="1094931"/>
            </a:xfrm>
            <a:custGeom>
              <a:avLst/>
              <a:gdLst/>
              <a:ahLst/>
              <a:cxnLst/>
              <a:rect l="l" t="t" r="r" b="b"/>
              <a:pathLst>
                <a:path w="2257938" h="1094931">
                  <a:moveTo>
                    <a:pt x="0" y="0"/>
                  </a:moveTo>
                  <a:lnTo>
                    <a:pt x="2257938" y="0"/>
                  </a:lnTo>
                  <a:lnTo>
                    <a:pt x="2257938" y="1094931"/>
                  </a:lnTo>
                  <a:lnTo>
                    <a:pt x="0" y="1094931"/>
                  </a:lnTo>
                  <a:close/>
                </a:path>
              </a:pathLst>
            </a:custGeom>
            <a:solidFill>
              <a:srgbClr val="0130A6"/>
            </a:solidFill>
          </p:spPr>
          <p:txBody>
            <a:bodyPr/>
            <a:lstStyle/>
            <a:p>
              <a:endParaRPr lang="en-US" dirty="0"/>
            </a:p>
          </p:txBody>
        </p:sp>
      </p:grpSp>
      <p:grpSp>
        <p:nvGrpSpPr>
          <p:cNvPr id="30" name="Group 30"/>
          <p:cNvGrpSpPr/>
          <p:nvPr/>
        </p:nvGrpSpPr>
        <p:grpSpPr>
          <a:xfrm>
            <a:off x="10233584" y="4239644"/>
            <a:ext cx="6568766" cy="3236838"/>
            <a:chOff x="0" y="0"/>
            <a:chExt cx="8758355" cy="4315785"/>
          </a:xfrm>
        </p:grpSpPr>
        <p:sp>
          <p:nvSpPr>
            <p:cNvPr id="31" name="AutoShape 31"/>
            <p:cNvSpPr/>
            <p:nvPr/>
          </p:nvSpPr>
          <p:spPr>
            <a:xfrm>
              <a:off x="0" y="0"/>
              <a:ext cx="8726605" cy="0"/>
            </a:xfrm>
            <a:prstGeom prst="line">
              <a:avLst/>
            </a:prstGeom>
            <a:ln w="63500" cap="rnd">
              <a:solidFill>
                <a:srgbClr val="E93F39"/>
              </a:solidFill>
              <a:prstDash val="solid"/>
              <a:headEnd type="none" w="sm" len="sm"/>
              <a:tailEnd type="none" w="sm" len="sm"/>
            </a:ln>
          </p:spPr>
          <p:txBody>
            <a:bodyPr/>
            <a:lstStyle/>
            <a:p>
              <a:endParaRPr lang="en-US" dirty="0"/>
            </a:p>
          </p:txBody>
        </p:sp>
        <p:sp>
          <p:nvSpPr>
            <p:cNvPr id="32" name="AutoShape 32"/>
            <p:cNvSpPr/>
            <p:nvPr/>
          </p:nvSpPr>
          <p:spPr>
            <a:xfrm>
              <a:off x="0" y="4252285"/>
              <a:ext cx="8726605" cy="0"/>
            </a:xfrm>
            <a:prstGeom prst="line">
              <a:avLst/>
            </a:prstGeom>
            <a:ln w="63500" cap="rnd">
              <a:solidFill>
                <a:srgbClr val="E93F39"/>
              </a:solidFill>
              <a:prstDash val="solid"/>
              <a:headEnd type="none" w="sm" len="sm"/>
              <a:tailEnd type="none" w="sm" len="sm"/>
            </a:ln>
          </p:spPr>
          <p:txBody>
            <a:bodyPr/>
            <a:lstStyle/>
            <a:p>
              <a:endParaRPr lang="en-US"/>
            </a:p>
          </p:txBody>
        </p:sp>
        <p:sp>
          <p:nvSpPr>
            <p:cNvPr id="33" name="AutoShape 33"/>
            <p:cNvSpPr/>
            <p:nvPr/>
          </p:nvSpPr>
          <p:spPr>
            <a:xfrm rot="5399999">
              <a:off x="6568713" y="2126142"/>
              <a:ext cx="4315785" cy="0"/>
            </a:xfrm>
            <a:prstGeom prst="line">
              <a:avLst/>
            </a:prstGeom>
            <a:ln w="63500" cap="rnd">
              <a:solidFill>
                <a:srgbClr val="E93F39"/>
              </a:solidFill>
              <a:prstDash val="solid"/>
              <a:headEnd type="none" w="sm" len="sm"/>
              <a:tailEnd type="none" w="sm" len="sm"/>
            </a:ln>
          </p:spPr>
          <p:txBody>
            <a:bodyPr/>
            <a:lstStyle/>
            <a:p>
              <a:endParaRPr lang="en-US"/>
            </a:p>
          </p:txBody>
        </p:sp>
      </p:grpSp>
      <p:sp>
        <p:nvSpPr>
          <p:cNvPr id="34" name="TextBox 34"/>
          <p:cNvSpPr txBox="1"/>
          <p:nvPr/>
        </p:nvSpPr>
        <p:spPr>
          <a:xfrm>
            <a:off x="2147827" y="4331358"/>
            <a:ext cx="6012189" cy="1846659"/>
          </a:xfrm>
          <a:prstGeom prst="rect">
            <a:avLst/>
          </a:prstGeom>
        </p:spPr>
        <p:txBody>
          <a:bodyPr lIns="0" tIns="0" rIns="0" bIns="0" rtlCol="0" anchor="t">
            <a:spAutoFit/>
          </a:bodyPr>
          <a:lstStyle/>
          <a:p>
            <a:pPr algn="just"/>
            <a:r>
              <a:rPr lang="en-US" sz="4000" dirty="0">
                <a:solidFill>
                  <a:srgbClr val="FFFFFF"/>
                </a:solidFill>
                <a:ea typeface="黑体" panose="02010609060101010101" charset="-122"/>
              </a:rPr>
              <a:t>Some bits that are wrong in a frame during </a:t>
            </a:r>
            <a:r>
              <a:rPr lang="en-US" sz="4000" dirty="0" err="1">
                <a:solidFill>
                  <a:srgbClr val="FFFFFF"/>
                </a:solidFill>
                <a:ea typeface="黑体" panose="02010609060101010101" charset="-122"/>
              </a:rPr>
              <a:t>transforma-tion</a:t>
            </a:r>
            <a:r>
              <a:rPr lang="en-US" sz="4000" dirty="0">
                <a:solidFill>
                  <a:srgbClr val="FFFFFF"/>
                </a:solidFill>
                <a:ea typeface="黑体" panose="02010609060101010101" charset="-122"/>
              </a:rPr>
              <a:t>.</a:t>
            </a:r>
          </a:p>
        </p:txBody>
      </p:sp>
      <p:sp>
        <p:nvSpPr>
          <p:cNvPr id="35" name="TextBox 35"/>
          <p:cNvSpPr txBox="1"/>
          <p:nvPr/>
        </p:nvSpPr>
        <p:spPr>
          <a:xfrm>
            <a:off x="10573433" y="4304081"/>
            <a:ext cx="6009245" cy="1846659"/>
          </a:xfrm>
          <a:prstGeom prst="rect">
            <a:avLst/>
          </a:prstGeom>
        </p:spPr>
        <p:txBody>
          <a:bodyPr wrap="square" lIns="0" tIns="0" rIns="0" bIns="0" rtlCol="0" anchor="t">
            <a:spAutoFit/>
          </a:bodyPr>
          <a:lstStyle/>
          <a:p>
            <a:pPr algn="just"/>
            <a:r>
              <a:rPr lang="en-US" sz="4000" dirty="0">
                <a:solidFill>
                  <a:srgbClr val="000000"/>
                </a:solidFill>
                <a:ea typeface="黑体" panose="02010609060101010101" charset="-122"/>
              </a:rPr>
              <a:t>Some frames are lost, </a:t>
            </a:r>
            <a:r>
              <a:rPr lang="en-US" sz="4000" dirty="0" err="1">
                <a:solidFill>
                  <a:srgbClr val="000000"/>
                </a:solidFill>
                <a:ea typeface="黑体" panose="02010609060101010101" charset="-122"/>
              </a:rPr>
              <a:t>repe-ated</a:t>
            </a:r>
            <a:r>
              <a:rPr lang="en-US" sz="4000" dirty="0">
                <a:solidFill>
                  <a:srgbClr val="000000"/>
                </a:solidFill>
                <a:ea typeface="黑体" panose="02010609060101010101" charset="-122"/>
              </a:rPr>
              <a:t>, or disordered during transformation.</a:t>
            </a:r>
          </a:p>
        </p:txBody>
      </p:sp>
      <p:sp>
        <p:nvSpPr>
          <p:cNvPr id="36" name="Rectangle 35"/>
          <p:cNvSpPr/>
          <p:nvPr/>
        </p:nvSpPr>
        <p:spPr>
          <a:xfrm>
            <a:off x="2216199" y="6288159"/>
            <a:ext cx="905804"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37" name="Rectangle 36"/>
          <p:cNvSpPr/>
          <p:nvPr/>
        </p:nvSpPr>
        <p:spPr>
          <a:xfrm>
            <a:off x="7007483" y="6304511"/>
            <a:ext cx="905804"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cxnSp>
        <p:nvCxnSpPr>
          <p:cNvPr id="39" name="Straight Arrow Connector 38"/>
          <p:cNvCxnSpPr>
            <a:stCxn id="36" idx="3"/>
          </p:cNvCxnSpPr>
          <p:nvPr/>
        </p:nvCxnSpPr>
        <p:spPr>
          <a:xfrm>
            <a:off x="3122003" y="6707259"/>
            <a:ext cx="1219200"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a:xfrm>
            <a:off x="3400470" y="6329058"/>
            <a:ext cx="905804" cy="369332"/>
          </a:xfrm>
          <a:prstGeom prst="rect">
            <a:avLst/>
          </a:prstGeom>
          <a:noFill/>
        </p:spPr>
        <p:txBody>
          <a:bodyPr wrap="square" rtlCol="0">
            <a:spAutoFit/>
          </a:bodyPr>
          <a:lstStyle/>
          <a:p>
            <a:r>
              <a:rPr lang="en-US" b="1" dirty="0">
                <a:solidFill>
                  <a:schemeClr val="bg1"/>
                </a:solidFill>
              </a:rPr>
              <a:t>111</a:t>
            </a:r>
          </a:p>
        </p:txBody>
      </p:sp>
      <p:cxnSp>
        <p:nvCxnSpPr>
          <p:cNvPr id="41" name="Straight Arrow Connector 40"/>
          <p:cNvCxnSpPr>
            <a:endCxn id="37" idx="1"/>
          </p:cNvCxnSpPr>
          <p:nvPr/>
        </p:nvCxnSpPr>
        <p:spPr>
          <a:xfrm>
            <a:off x="5636603" y="6723611"/>
            <a:ext cx="1370880"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44" name="TextBox 43"/>
          <p:cNvSpPr txBox="1"/>
          <p:nvPr/>
        </p:nvSpPr>
        <p:spPr>
          <a:xfrm>
            <a:off x="6101679" y="6282431"/>
            <a:ext cx="905804" cy="369332"/>
          </a:xfrm>
          <a:prstGeom prst="rect">
            <a:avLst/>
          </a:prstGeom>
          <a:noFill/>
        </p:spPr>
        <p:txBody>
          <a:bodyPr wrap="square" rtlCol="0">
            <a:spAutoFit/>
          </a:bodyPr>
          <a:lstStyle/>
          <a:p>
            <a:r>
              <a:rPr lang="en-US" b="1" dirty="0">
                <a:solidFill>
                  <a:schemeClr val="bg1"/>
                </a:solidFill>
              </a:rPr>
              <a:t>101</a:t>
            </a:r>
          </a:p>
        </p:txBody>
      </p:sp>
      <p:sp>
        <p:nvSpPr>
          <p:cNvPr id="45" name="TextBox 44"/>
          <p:cNvSpPr txBox="1"/>
          <p:nvPr/>
        </p:nvSpPr>
        <p:spPr>
          <a:xfrm>
            <a:off x="4904690" y="6467097"/>
            <a:ext cx="905804" cy="369332"/>
          </a:xfrm>
          <a:prstGeom prst="rect">
            <a:avLst/>
          </a:prstGeom>
          <a:noFill/>
        </p:spPr>
        <p:txBody>
          <a:bodyPr wrap="square" rtlCol="0">
            <a:spAutoFit/>
          </a:bodyPr>
          <a:lstStyle/>
          <a:p>
            <a:r>
              <a:rPr lang="en-US" b="1" dirty="0">
                <a:solidFill>
                  <a:schemeClr val="bg1"/>
                </a:solidFill>
              </a:rPr>
              <a:t>……</a:t>
            </a:r>
          </a:p>
        </p:txBody>
      </p:sp>
      <p:sp>
        <p:nvSpPr>
          <p:cNvPr id="48" name="Rectangle 47"/>
          <p:cNvSpPr/>
          <p:nvPr/>
        </p:nvSpPr>
        <p:spPr>
          <a:xfrm>
            <a:off x="10722379" y="6271185"/>
            <a:ext cx="905804"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9" name="Rectangle 48"/>
          <p:cNvSpPr/>
          <p:nvPr/>
        </p:nvSpPr>
        <p:spPr>
          <a:xfrm>
            <a:off x="15513663" y="6287537"/>
            <a:ext cx="905804"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50" name="Straight Arrow Connector 49"/>
          <p:cNvCxnSpPr>
            <a:stCxn id="48" idx="3"/>
          </p:cNvCxnSpPr>
          <p:nvPr/>
        </p:nvCxnSpPr>
        <p:spPr>
          <a:xfrm>
            <a:off x="11628183" y="6690285"/>
            <a:ext cx="1219200"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11669680" y="6315454"/>
            <a:ext cx="1170102" cy="369332"/>
          </a:xfrm>
          <a:prstGeom prst="rect">
            <a:avLst/>
          </a:prstGeom>
          <a:noFill/>
        </p:spPr>
        <p:txBody>
          <a:bodyPr wrap="square" rtlCol="0">
            <a:spAutoFit/>
          </a:bodyPr>
          <a:lstStyle/>
          <a:p>
            <a:r>
              <a:rPr lang="en-US" dirty="0"/>
              <a:t>111 | 101</a:t>
            </a:r>
          </a:p>
        </p:txBody>
      </p:sp>
      <p:cxnSp>
        <p:nvCxnSpPr>
          <p:cNvPr id="52" name="Straight Arrow Connector 51"/>
          <p:cNvCxnSpPr>
            <a:endCxn id="49" idx="1"/>
          </p:cNvCxnSpPr>
          <p:nvPr/>
        </p:nvCxnSpPr>
        <p:spPr>
          <a:xfrm>
            <a:off x="14142783" y="6706637"/>
            <a:ext cx="1370880"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53" name="TextBox 52"/>
          <p:cNvSpPr txBox="1"/>
          <p:nvPr/>
        </p:nvSpPr>
        <p:spPr>
          <a:xfrm>
            <a:off x="14517037" y="6307674"/>
            <a:ext cx="905804" cy="369332"/>
          </a:xfrm>
          <a:prstGeom prst="rect">
            <a:avLst/>
          </a:prstGeom>
          <a:noFill/>
        </p:spPr>
        <p:txBody>
          <a:bodyPr wrap="square" rtlCol="0">
            <a:spAutoFit/>
          </a:bodyPr>
          <a:lstStyle/>
          <a:p>
            <a:r>
              <a:rPr lang="en-US" dirty="0"/>
              <a:t>111</a:t>
            </a:r>
          </a:p>
        </p:txBody>
      </p:sp>
      <p:sp>
        <p:nvSpPr>
          <p:cNvPr id="54" name="TextBox 53"/>
          <p:cNvSpPr txBox="1"/>
          <p:nvPr/>
        </p:nvSpPr>
        <p:spPr>
          <a:xfrm>
            <a:off x="13410870" y="6450123"/>
            <a:ext cx="905804" cy="369332"/>
          </a:xfrm>
          <a:prstGeom prst="rect">
            <a:avLst/>
          </a:prstGeom>
          <a:noFill/>
        </p:spPr>
        <p:txBody>
          <a:bodyPr wrap="square" rtlCol="0">
            <a:spAutoFit/>
          </a:bodyPr>
          <a:lstStyle/>
          <a:p>
            <a:r>
              <a:rPr lang="en-US" dirty="0"/>
              <a:t>……</a:t>
            </a:r>
          </a:p>
        </p:txBody>
      </p:sp>
      <p:sp>
        <p:nvSpPr>
          <p:cNvPr id="17" name="TextBox 17"/>
          <p:cNvSpPr txBox="1"/>
          <p:nvPr/>
        </p:nvSpPr>
        <p:spPr>
          <a:xfrm>
            <a:off x="2185425" y="629732"/>
            <a:ext cx="10280837" cy="589905"/>
          </a:xfrm>
          <a:prstGeom prst="rect">
            <a:avLst/>
          </a:prstGeom>
        </p:spPr>
        <p:txBody>
          <a:bodyPr lIns="0" tIns="0" rIns="0" bIns="0" rtlCol="0" anchor="t">
            <a:spAutoFit/>
          </a:bodyPr>
          <a:lstStyle/>
          <a:p>
            <a:pPr>
              <a:lnSpc>
                <a:spcPts val="4620"/>
              </a:lnSpc>
            </a:pPr>
            <a:r>
              <a:rPr lang="en-US" sz="4000" b="1" spc="560" dirty="0">
                <a:solidFill>
                  <a:srgbClr val="000000"/>
                </a:solidFill>
                <a:latin typeface="Consolas" panose="020B0609020204030204" pitchFamily="49" charset="0"/>
                <a:ea typeface="Cambria" panose="02040503050406030204" pitchFamily="18" charset="0"/>
              </a:rPr>
              <a:t>Introduction to Errors</a:t>
            </a:r>
          </a:p>
        </p:txBody>
      </p:sp>
      <p:cxnSp>
        <p:nvCxnSpPr>
          <p:cNvPr id="38" name="直接连接符 37"/>
          <p:cNvCxnSpPr>
            <a:endCxn id="32" idx="0"/>
          </p:cNvCxnSpPr>
          <p:nvPr/>
        </p:nvCxnSpPr>
        <p:spPr>
          <a:xfrm>
            <a:off x="10233584" y="4215831"/>
            <a:ext cx="0" cy="3213026"/>
          </a:xfrm>
          <a:prstGeom prst="line">
            <a:avLst/>
          </a:prstGeom>
          <a:ln w="63500">
            <a:solidFill>
              <a:srgbClr val="E93F3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77009" y="1421237"/>
            <a:ext cx="7857580" cy="7886774"/>
          </a:xfrm>
          <a:prstGeom prst="rect">
            <a:avLst/>
          </a:prstGeom>
        </p:spPr>
        <p:txBody>
          <a:bodyPr lIns="0" tIns="0" rIns="0" bIns="0" rtlCol="0" anchor="t">
            <a:spAutoFit/>
          </a:bodyPr>
          <a:lstStyle/>
          <a:p>
            <a:pPr algn="just">
              <a:lnSpc>
                <a:spcPts val="61500"/>
              </a:lnSpc>
            </a:pPr>
            <a:r>
              <a:rPr lang="en-US" sz="50000" spc="750" dirty="0">
                <a:solidFill>
                  <a:srgbClr val="E93F39">
                    <a:alpha val="50000"/>
                  </a:srgbClr>
                </a:solidFill>
                <a:latin typeface="Harlow Solid Italic" panose="04030604020F02020D02" charset="0"/>
              </a:rPr>
              <a:t>02</a:t>
            </a:r>
          </a:p>
        </p:txBody>
      </p:sp>
      <p:grpSp>
        <p:nvGrpSpPr>
          <p:cNvPr id="3" name="Group 3"/>
          <p:cNvGrpSpPr/>
          <p:nvPr/>
        </p:nvGrpSpPr>
        <p:grpSpPr>
          <a:xfrm>
            <a:off x="1382225" y="942786"/>
            <a:ext cx="611801" cy="611801"/>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130A6"/>
            </a:solidFill>
          </p:spPr>
          <p:txBody>
            <a:bodyPr/>
            <a:lstStyle/>
            <a:p>
              <a:endParaRPr lang="zh-CN" altLang="en-US"/>
            </a:p>
          </p:txBody>
        </p:sp>
      </p:grpSp>
      <p:grpSp>
        <p:nvGrpSpPr>
          <p:cNvPr id="5" name="Group 5"/>
          <p:cNvGrpSpPr>
            <a:grpSpLocks noChangeAspect="1"/>
          </p:cNvGrpSpPr>
          <p:nvPr/>
        </p:nvGrpSpPr>
        <p:grpSpPr>
          <a:xfrm>
            <a:off x="1028700" y="942786"/>
            <a:ext cx="611801" cy="611801"/>
            <a:chOff x="0" y="0"/>
            <a:chExt cx="1708150" cy="1708150"/>
          </a:xfrm>
        </p:grpSpPr>
        <p:sp>
          <p:nvSpPr>
            <p:cNvPr id="6" name="Freeform 6"/>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endParaRPr lang="zh-CN" altLang="en-US"/>
            </a:p>
          </p:txBody>
        </p:sp>
      </p:grpSp>
      <p:sp>
        <p:nvSpPr>
          <p:cNvPr id="7" name="AutoShape 7"/>
          <p:cNvSpPr/>
          <p:nvPr/>
        </p:nvSpPr>
        <p:spPr>
          <a:xfrm>
            <a:off x="2191827" y="1224874"/>
            <a:ext cx="12930662" cy="0"/>
          </a:xfrm>
          <a:prstGeom prst="line">
            <a:avLst/>
          </a:prstGeom>
          <a:ln w="47625" cap="rnd">
            <a:solidFill>
              <a:srgbClr val="E93F39"/>
            </a:solidFill>
            <a:prstDash val="solid"/>
            <a:headEnd type="none" w="sm" len="sm"/>
            <a:tailEnd type="none" w="sm" len="sm"/>
          </a:ln>
        </p:spPr>
        <p:txBody>
          <a:bodyPr/>
          <a:lstStyle/>
          <a:p>
            <a:endParaRPr lang="zh-CN" altLang="en-US"/>
          </a:p>
        </p:txBody>
      </p:sp>
      <p:pic>
        <p:nvPicPr>
          <p:cNvPr id="17" name="Picture 1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27160" y="-701543"/>
            <a:ext cx="2818461" cy="2170215"/>
          </a:xfrm>
          <a:prstGeom prst="rect">
            <a:avLst/>
          </a:prstGeom>
        </p:spPr>
      </p:pic>
      <p:grpSp>
        <p:nvGrpSpPr>
          <p:cNvPr id="18" name="Group 18"/>
          <p:cNvGrpSpPr/>
          <p:nvPr/>
        </p:nvGrpSpPr>
        <p:grpSpPr>
          <a:xfrm>
            <a:off x="0" y="9407851"/>
            <a:ext cx="9144000" cy="1114158"/>
            <a:chOff x="0" y="0"/>
            <a:chExt cx="3093156" cy="376888"/>
          </a:xfrm>
        </p:grpSpPr>
        <p:sp>
          <p:nvSpPr>
            <p:cNvPr id="19" name="Freeform 19"/>
            <p:cNvSpPr/>
            <p:nvPr/>
          </p:nvSpPr>
          <p:spPr>
            <a:xfrm>
              <a:off x="0" y="0"/>
              <a:ext cx="3093156" cy="376888"/>
            </a:xfrm>
            <a:custGeom>
              <a:avLst/>
              <a:gdLst/>
              <a:ahLst/>
              <a:cxnLst/>
              <a:rect l="l" t="t" r="r" b="b"/>
              <a:pathLst>
                <a:path w="3093156" h="376888">
                  <a:moveTo>
                    <a:pt x="0" y="0"/>
                  </a:moveTo>
                  <a:lnTo>
                    <a:pt x="3093156" y="0"/>
                  </a:lnTo>
                  <a:lnTo>
                    <a:pt x="3093156" y="376888"/>
                  </a:lnTo>
                  <a:lnTo>
                    <a:pt x="0" y="376888"/>
                  </a:lnTo>
                  <a:close/>
                </a:path>
              </a:pathLst>
            </a:custGeom>
            <a:solidFill>
              <a:srgbClr val="0130A6"/>
            </a:solidFill>
          </p:spPr>
          <p:txBody>
            <a:bodyPr/>
            <a:lstStyle/>
            <a:p>
              <a:endParaRPr lang="zh-CN" altLang="en-US"/>
            </a:p>
          </p:txBody>
        </p:sp>
      </p:grpSp>
      <p:sp>
        <p:nvSpPr>
          <p:cNvPr id="21" name="TextBox 21"/>
          <p:cNvSpPr txBox="1"/>
          <p:nvPr/>
        </p:nvSpPr>
        <p:spPr>
          <a:xfrm>
            <a:off x="4150519" y="4255269"/>
            <a:ext cx="9946481" cy="884858"/>
          </a:xfrm>
          <a:prstGeom prst="rect">
            <a:avLst/>
          </a:prstGeom>
        </p:spPr>
        <p:txBody>
          <a:bodyPr wrap="square" lIns="0" tIns="0" rIns="0" bIns="0" rtlCol="0" anchor="t">
            <a:spAutoFit/>
          </a:bodyPr>
          <a:lstStyle/>
          <a:p>
            <a:pPr algn="ctr">
              <a:lnSpc>
                <a:spcPts val="6930"/>
              </a:lnSpc>
            </a:pPr>
            <a:r>
              <a:rPr lang="en-US" altLang="zh-CN" sz="6600" b="1" spc="84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Error Detection</a:t>
            </a:r>
          </a:p>
        </p:txBody>
      </p:sp>
      <p:grpSp>
        <p:nvGrpSpPr>
          <p:cNvPr id="22" name="Group 22"/>
          <p:cNvGrpSpPr/>
          <p:nvPr/>
        </p:nvGrpSpPr>
        <p:grpSpPr>
          <a:xfrm>
            <a:off x="9105799" y="9407851"/>
            <a:ext cx="9182201" cy="1114158"/>
            <a:chOff x="0" y="0"/>
            <a:chExt cx="3106078" cy="376888"/>
          </a:xfrm>
        </p:grpSpPr>
        <p:sp>
          <p:nvSpPr>
            <p:cNvPr id="23" name="Freeform 23"/>
            <p:cNvSpPr/>
            <p:nvPr/>
          </p:nvSpPr>
          <p:spPr>
            <a:xfrm>
              <a:off x="0" y="0"/>
              <a:ext cx="3106078" cy="376888"/>
            </a:xfrm>
            <a:custGeom>
              <a:avLst/>
              <a:gdLst/>
              <a:ahLst/>
              <a:cxnLst/>
              <a:rect l="l" t="t" r="r" b="b"/>
              <a:pathLst>
                <a:path w="3106078" h="376888">
                  <a:moveTo>
                    <a:pt x="0" y="0"/>
                  </a:moveTo>
                  <a:lnTo>
                    <a:pt x="3106078" y="0"/>
                  </a:lnTo>
                  <a:lnTo>
                    <a:pt x="3106078" y="376888"/>
                  </a:lnTo>
                  <a:lnTo>
                    <a:pt x="0" y="376888"/>
                  </a:lnTo>
                  <a:close/>
                </a:path>
              </a:pathLst>
            </a:custGeom>
            <a:solidFill>
              <a:srgbClr val="E93F39"/>
            </a:solidFill>
          </p:spPr>
          <p:txBody>
            <a:bodyPr/>
            <a:lstStyle/>
            <a:p>
              <a:endParaRPr lang="zh-CN" altLang="en-US"/>
            </a:p>
          </p:txBody>
        </p:sp>
      </p:grpSp>
      <p:grpSp>
        <p:nvGrpSpPr>
          <p:cNvPr id="24" name="Group 24"/>
          <p:cNvGrpSpPr/>
          <p:nvPr/>
        </p:nvGrpSpPr>
        <p:grpSpPr>
          <a:xfrm>
            <a:off x="15122489" y="5364587"/>
            <a:ext cx="5378509" cy="5378509"/>
            <a:chOff x="0" y="0"/>
            <a:chExt cx="6350000" cy="6350000"/>
          </a:xfrm>
        </p:grpSpPr>
        <p:sp>
          <p:nvSpPr>
            <p:cNvPr id="25" name="Freeform 2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endParaRPr lang="zh-CN" altLang="en-US"/>
            </a:p>
          </p:txBody>
        </p:sp>
      </p:grpSp>
      <p:pic>
        <p:nvPicPr>
          <p:cNvPr id="26" name="Picture 2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122489" y="5364587"/>
            <a:ext cx="2818461" cy="2170215"/>
          </a:xfrm>
          <a:prstGeom prst="rect">
            <a:avLst/>
          </a:prstGeom>
        </p:spPr>
      </p:pic>
      <p:sp>
        <p:nvSpPr>
          <p:cNvPr id="28" name="文本框 27"/>
          <p:cNvSpPr txBox="1"/>
          <p:nvPr/>
        </p:nvSpPr>
        <p:spPr>
          <a:xfrm>
            <a:off x="691301" y="8638282"/>
            <a:ext cx="11303000" cy="707886"/>
          </a:xfrm>
          <a:prstGeom prst="rect">
            <a:avLst/>
          </a:prstGeom>
          <a:noFill/>
        </p:spPr>
        <p:txBody>
          <a:bodyPr wrap="square">
            <a:spAutoFit/>
          </a:bodyPr>
          <a:lstStyle/>
          <a:p>
            <a:r>
              <a:rPr lang="en-US" altLang="zh-CN" sz="4000" b="1" dirty="0">
                <a:solidFill>
                  <a:srgbClr val="7030A0"/>
                </a:solidFill>
                <a:latin typeface="楷体" panose="02010609060101010101" pitchFamily="49" charset="-122"/>
                <a:ea typeface="楷体" panose="02010609060101010101" pitchFamily="49" charset="-122"/>
              </a:rPr>
              <a:t>Speaker: </a:t>
            </a:r>
            <a:r>
              <a:rPr lang="zh-CN" altLang="en-US" sz="4000" b="1" dirty="0">
                <a:solidFill>
                  <a:srgbClr val="7030A0"/>
                </a:solidFill>
                <a:latin typeface="楷体" panose="02010609060101010101" pitchFamily="49" charset="-122"/>
                <a:ea typeface="楷体" panose="02010609060101010101" pitchFamily="49" charset="-122"/>
              </a:rPr>
              <a:t>甘轩</a:t>
            </a:r>
            <a:endParaRPr lang="zh-CN" altLang="en-US" sz="4000" dirty="0">
              <a:solidFill>
                <a:srgbClr val="7030A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130A6"/>
        </a:solidFill>
        <a:effectLst/>
      </p:bgPr>
    </p:bg>
    <p:spTree>
      <p:nvGrpSpPr>
        <p:cNvPr id="1" name=""/>
        <p:cNvGrpSpPr/>
        <p:nvPr/>
      </p:nvGrpSpPr>
      <p:grpSpPr>
        <a:xfrm>
          <a:off x="0" y="0"/>
          <a:ext cx="0" cy="0"/>
          <a:chOff x="0" y="0"/>
          <a:chExt cx="0" cy="0"/>
        </a:xfrm>
      </p:grpSpPr>
      <p:grpSp>
        <p:nvGrpSpPr>
          <p:cNvPr id="2" name="Group 2"/>
          <p:cNvGrpSpPr/>
          <p:nvPr/>
        </p:nvGrpSpPr>
        <p:grpSpPr>
          <a:xfrm>
            <a:off x="-920048" y="4391831"/>
            <a:ext cx="8630238" cy="8630238"/>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4" name="Group 4"/>
          <p:cNvGrpSpPr/>
          <p:nvPr/>
        </p:nvGrpSpPr>
        <p:grpSpPr>
          <a:xfrm>
            <a:off x="1042240" y="1943100"/>
            <a:ext cx="16632827" cy="7454834"/>
            <a:chOff x="0" y="0"/>
            <a:chExt cx="5939185" cy="2661943"/>
          </a:xfrm>
        </p:grpSpPr>
        <p:sp>
          <p:nvSpPr>
            <p:cNvPr id="5" name="Freeform 5"/>
            <p:cNvSpPr/>
            <p:nvPr/>
          </p:nvSpPr>
          <p:spPr>
            <a:xfrm>
              <a:off x="0" y="0"/>
              <a:ext cx="5939185" cy="2661943"/>
            </a:xfrm>
            <a:custGeom>
              <a:avLst/>
              <a:gdLst/>
              <a:ahLst/>
              <a:cxnLst/>
              <a:rect l="l" t="t" r="r" b="b"/>
              <a:pathLst>
                <a:path w="5939185" h="2661943">
                  <a:moveTo>
                    <a:pt x="0" y="0"/>
                  </a:moveTo>
                  <a:lnTo>
                    <a:pt x="5939185" y="0"/>
                  </a:lnTo>
                  <a:lnTo>
                    <a:pt x="5939185" y="2661943"/>
                  </a:lnTo>
                  <a:lnTo>
                    <a:pt x="0" y="2661943"/>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endParaRPr>
            </a:p>
          </p:txBody>
        </p:sp>
      </p:grpSp>
      <p:sp>
        <p:nvSpPr>
          <p:cNvPr id="7" name="TextBox 7"/>
          <p:cNvSpPr txBox="1"/>
          <p:nvPr/>
        </p:nvSpPr>
        <p:spPr>
          <a:xfrm>
            <a:off x="742912" y="284518"/>
            <a:ext cx="11117420" cy="1055610"/>
          </a:xfrm>
          <a:prstGeom prst="rect">
            <a:avLst/>
          </a:prstGeom>
        </p:spPr>
        <p:txBody>
          <a:bodyPr wrap="square" lIns="0" tIns="0" rIns="0" bIns="0" rtlCol="0" anchor="t">
            <a:spAutoFit/>
          </a:bodyPr>
          <a:lstStyle/>
          <a:p>
            <a:pPr marL="457200" marR="0" lvl="1" indent="0" algn="just" defTabSz="914400" rtl="0" eaLnBrk="1" fontAlgn="auto" latinLnBrk="0" hangingPunct="1">
              <a:lnSpc>
                <a:spcPts val="9100"/>
              </a:lnSpc>
              <a:spcBef>
                <a:spcPct val="0"/>
              </a:spcBef>
              <a:spcAft>
                <a:spcPts val="0"/>
              </a:spcAft>
              <a:buClrTx/>
              <a:buSzTx/>
              <a:buFontTx/>
              <a:buNone/>
              <a:defRPr/>
            </a:pPr>
            <a:r>
              <a:rPr kumimoji="0" lang="en-US" altLang="zh-CN" sz="5400" b="1" i="0" u="none" strike="noStrike" kern="1200" cap="none" spc="98" normalizeH="0" baseline="0" noProof="0" dirty="0">
                <a:ln>
                  <a:noFill/>
                </a:ln>
                <a:solidFill>
                  <a:srgbClr val="E93F39"/>
                </a:solidFill>
                <a:effectLst/>
                <a:uLnTx/>
                <a:uFillTx/>
                <a:latin typeface="Times New Roman" panose="02020603050405020304" pitchFamily="18" charset="0"/>
                <a:ea typeface="Script MT Bold" panose="03040602040607080904" charset="0"/>
                <a:cs typeface="Times New Roman" panose="02020603050405020304" pitchFamily="18" charset="0"/>
              </a:rPr>
              <a:t>Parity Check</a:t>
            </a:r>
          </a:p>
        </p:txBody>
      </p:sp>
      <p:pic>
        <p:nvPicPr>
          <p:cNvPr id="17" name="Picture 1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228022" y="-1467618"/>
            <a:ext cx="2818461" cy="2170215"/>
          </a:xfrm>
          <a:prstGeom prst="rect">
            <a:avLst/>
          </a:prstGeom>
        </p:spPr>
      </p:pic>
      <p:sp>
        <p:nvSpPr>
          <p:cNvPr id="18" name="TextBox 18"/>
          <p:cNvSpPr txBox="1"/>
          <p:nvPr/>
        </p:nvSpPr>
        <p:spPr>
          <a:xfrm>
            <a:off x="3339473" y="3616447"/>
            <a:ext cx="12038363" cy="2674578"/>
          </a:xfrm>
          <a:prstGeom prst="rect">
            <a:avLst/>
          </a:prstGeom>
        </p:spPr>
        <p:txBody>
          <a:bodyPr wrap="square" lIns="0" tIns="0" rIns="0" bIns="0" rtlCol="0" anchor="t">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rPr>
              <a:t>Parity check is a simple method of error detection. The sender and receiver </a:t>
            </a:r>
            <a:r>
              <a:rPr kumimoji="0" lang="en-US" altLang="zh-CN" sz="4000" b="0" i="0" u="none" strike="noStrike" kern="1200" cap="none" spc="0" normalizeH="0" baseline="0" noProof="0" dirty="0">
                <a:ln>
                  <a:noFill/>
                </a:ln>
                <a:solidFill>
                  <a:srgbClr val="FF0000"/>
                </a:solidFill>
                <a:effectLst/>
                <a:uLnTx/>
                <a:uFillTx/>
                <a:latin typeface="Candara" panose="020E0502030303020204" charset="0"/>
                <a:ea typeface="宋体" panose="02010600030101010101" pitchFamily="2" charset="-122"/>
              </a:rPr>
              <a:t>count the parity bits </a:t>
            </a:r>
            <a:r>
              <a:rPr kumimoji="0" lang="en-US" altLang="zh-CN" sz="40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rPr>
              <a:t>in the data to judge whether there is an error. </a:t>
            </a:r>
            <a:endParaRPr kumimoji="0" lang="zh-CN" altLang="en-US" sz="40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endParaRPr>
          </a:p>
        </p:txBody>
      </p:sp>
      <p:sp>
        <p:nvSpPr>
          <p:cNvPr id="19" name="TextBox 19"/>
          <p:cNvSpPr txBox="1"/>
          <p:nvPr/>
        </p:nvSpPr>
        <p:spPr>
          <a:xfrm>
            <a:off x="1945939" y="2365752"/>
            <a:ext cx="4313768" cy="495200"/>
          </a:xfrm>
          <a:prstGeom prst="rect">
            <a:avLst/>
          </a:prstGeom>
        </p:spPr>
        <p:txBody>
          <a:bodyPr wrap="square" lIns="0" tIns="0" rIns="0" bIns="0" rtlCol="0" anchor="t">
            <a:spAutoFit/>
          </a:bodyPr>
          <a:lstStyle/>
          <a:p>
            <a:pPr marL="0" marR="0" lvl="0" indent="0" algn="ctr" defTabSz="914400" rtl="0" eaLnBrk="1" fontAlgn="auto" latinLnBrk="0" hangingPunct="1">
              <a:lnSpc>
                <a:spcPts val="3600"/>
              </a:lnSpc>
              <a:spcBef>
                <a:spcPts val="0"/>
              </a:spcBef>
              <a:spcAft>
                <a:spcPts val="0"/>
              </a:spcAft>
              <a:buClrTx/>
              <a:buSzTx/>
              <a:buFontTx/>
              <a:buNone/>
              <a:defRPr/>
            </a:pPr>
            <a:r>
              <a:rPr kumimoji="0" lang="en-US" sz="4400" b="1" i="0" u="none" strike="noStrike" kern="1200" cap="none" spc="0" normalizeH="0" baseline="0" noProof="0" dirty="0">
                <a:ln>
                  <a:noFill/>
                </a:ln>
                <a:solidFill>
                  <a:srgbClr val="000000"/>
                </a:solidFill>
                <a:effectLst/>
                <a:uLnTx/>
                <a:uFillTx/>
                <a:latin typeface="Candara" panose="020E0502030303020204" charset="0"/>
                <a:ea typeface="微软雅黑" panose="020B0503020204020204" pitchFamily="34" charset="-122"/>
              </a:rPr>
              <a:t>01 Introduction</a:t>
            </a:r>
          </a:p>
        </p:txBody>
      </p:sp>
      <p:grpSp>
        <p:nvGrpSpPr>
          <p:cNvPr id="28" name="Group 28"/>
          <p:cNvGrpSpPr/>
          <p:nvPr/>
        </p:nvGrpSpPr>
        <p:grpSpPr>
          <a:xfrm>
            <a:off x="8326615" y="2627437"/>
            <a:ext cx="1634774" cy="439973"/>
            <a:chOff x="0" y="0"/>
            <a:chExt cx="2179699" cy="586630"/>
          </a:xfrm>
        </p:grpSpPr>
        <p:grpSp>
          <p:nvGrpSpPr>
            <p:cNvPr id="29" name="Group 29"/>
            <p:cNvGrpSpPr/>
            <p:nvPr/>
          </p:nvGrpSpPr>
          <p:grpSpPr>
            <a:xfrm>
              <a:off x="1453133" y="0"/>
              <a:ext cx="726566" cy="586630"/>
              <a:chOff x="0" y="0"/>
              <a:chExt cx="6350000" cy="5126990"/>
            </a:xfrm>
          </p:grpSpPr>
          <p:sp>
            <p:nvSpPr>
              <p:cNvPr id="30" name="Freeform 30"/>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31" name="Group 31"/>
            <p:cNvGrpSpPr/>
            <p:nvPr/>
          </p:nvGrpSpPr>
          <p:grpSpPr>
            <a:xfrm>
              <a:off x="726566" y="0"/>
              <a:ext cx="726566" cy="586630"/>
              <a:chOff x="0" y="0"/>
              <a:chExt cx="6350000" cy="5126990"/>
            </a:xfrm>
          </p:grpSpPr>
          <p:sp>
            <p:nvSpPr>
              <p:cNvPr id="32" name="Freeform 32"/>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33" name="Group 33"/>
            <p:cNvGrpSpPr/>
            <p:nvPr/>
          </p:nvGrpSpPr>
          <p:grpSpPr>
            <a:xfrm>
              <a:off x="0" y="0"/>
              <a:ext cx="726566" cy="586630"/>
              <a:chOff x="0" y="0"/>
              <a:chExt cx="6350000" cy="5126990"/>
            </a:xfrm>
          </p:grpSpPr>
          <p:sp>
            <p:nvSpPr>
              <p:cNvPr id="34" name="Freeform 34"/>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grpSp>
        <p:nvGrpSpPr>
          <p:cNvPr id="35" name="Group 35"/>
          <p:cNvGrpSpPr/>
          <p:nvPr/>
        </p:nvGrpSpPr>
        <p:grpSpPr>
          <a:xfrm>
            <a:off x="8268808" y="8486965"/>
            <a:ext cx="1634774" cy="439973"/>
            <a:chOff x="0" y="0"/>
            <a:chExt cx="2179699" cy="586630"/>
          </a:xfrm>
        </p:grpSpPr>
        <p:grpSp>
          <p:nvGrpSpPr>
            <p:cNvPr id="36" name="Group 36"/>
            <p:cNvGrpSpPr/>
            <p:nvPr/>
          </p:nvGrpSpPr>
          <p:grpSpPr>
            <a:xfrm>
              <a:off x="1453133" y="0"/>
              <a:ext cx="726566" cy="586630"/>
              <a:chOff x="0" y="0"/>
              <a:chExt cx="6350000" cy="5126990"/>
            </a:xfrm>
          </p:grpSpPr>
          <p:sp>
            <p:nvSpPr>
              <p:cNvPr id="37" name="Freeform 37"/>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38" name="Group 38"/>
            <p:cNvGrpSpPr/>
            <p:nvPr/>
          </p:nvGrpSpPr>
          <p:grpSpPr>
            <a:xfrm>
              <a:off x="726566" y="0"/>
              <a:ext cx="726566" cy="586630"/>
              <a:chOff x="0" y="0"/>
              <a:chExt cx="6350000" cy="5126990"/>
            </a:xfrm>
          </p:grpSpPr>
          <p:sp>
            <p:nvSpPr>
              <p:cNvPr id="39" name="Freeform 39"/>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40" name="Group 40"/>
            <p:cNvGrpSpPr/>
            <p:nvPr/>
          </p:nvGrpSpPr>
          <p:grpSpPr>
            <a:xfrm>
              <a:off x="0" y="0"/>
              <a:ext cx="726566" cy="586630"/>
              <a:chOff x="0" y="0"/>
              <a:chExt cx="6350000" cy="5126990"/>
            </a:xfrm>
          </p:grpSpPr>
          <p:sp>
            <p:nvSpPr>
              <p:cNvPr id="41" name="Freeform 41"/>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sp>
        <p:nvSpPr>
          <p:cNvPr id="42" name="AutoShape 42"/>
          <p:cNvSpPr/>
          <p:nvPr/>
        </p:nvSpPr>
        <p:spPr>
          <a:xfrm>
            <a:off x="2281251" y="2847422"/>
            <a:ext cx="5987556"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sp>
        <p:nvSpPr>
          <p:cNvPr id="43" name="AutoShape 43"/>
          <p:cNvSpPr/>
          <p:nvPr/>
        </p:nvSpPr>
        <p:spPr>
          <a:xfrm>
            <a:off x="10236309" y="8706950"/>
            <a:ext cx="5987556"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nvGrpSpPr>
          <p:cNvPr id="44" name="Group 44"/>
          <p:cNvGrpSpPr/>
          <p:nvPr/>
        </p:nvGrpSpPr>
        <p:grpSpPr>
          <a:xfrm>
            <a:off x="17130164" y="2015636"/>
            <a:ext cx="611801" cy="611801"/>
            <a:chOff x="0" y="0"/>
            <a:chExt cx="6350000" cy="6350000"/>
          </a:xfrm>
        </p:grpSpPr>
        <p:sp>
          <p:nvSpPr>
            <p:cNvPr id="45" name="Freeform 4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grpSp>
        <p:nvGrpSpPr>
          <p:cNvPr id="46" name="Group 46"/>
          <p:cNvGrpSpPr>
            <a:grpSpLocks noChangeAspect="1"/>
          </p:cNvGrpSpPr>
          <p:nvPr/>
        </p:nvGrpSpPr>
        <p:grpSpPr>
          <a:xfrm>
            <a:off x="16776638" y="2015636"/>
            <a:ext cx="611801" cy="611801"/>
            <a:chOff x="0" y="0"/>
            <a:chExt cx="1708150" cy="1708150"/>
          </a:xfrm>
        </p:grpSpPr>
        <p:sp>
          <p:nvSpPr>
            <p:cNvPr id="47" name="Freeform 4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130A6"/>
        </a:solidFill>
        <a:effectLst/>
      </p:bgPr>
    </p:bg>
    <p:spTree>
      <p:nvGrpSpPr>
        <p:cNvPr id="1" name=""/>
        <p:cNvGrpSpPr/>
        <p:nvPr/>
      </p:nvGrpSpPr>
      <p:grpSpPr>
        <a:xfrm>
          <a:off x="0" y="0"/>
          <a:ext cx="0" cy="0"/>
          <a:chOff x="0" y="0"/>
          <a:chExt cx="0" cy="0"/>
        </a:xfrm>
      </p:grpSpPr>
      <p:grpSp>
        <p:nvGrpSpPr>
          <p:cNvPr id="2" name="Group 2"/>
          <p:cNvGrpSpPr/>
          <p:nvPr/>
        </p:nvGrpSpPr>
        <p:grpSpPr>
          <a:xfrm>
            <a:off x="-906354" y="4391831"/>
            <a:ext cx="8630238" cy="8630238"/>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4" name="Group 4"/>
          <p:cNvGrpSpPr/>
          <p:nvPr/>
        </p:nvGrpSpPr>
        <p:grpSpPr>
          <a:xfrm>
            <a:off x="1042242" y="1958726"/>
            <a:ext cx="16632827" cy="7454834"/>
            <a:chOff x="0" y="0"/>
            <a:chExt cx="5939185" cy="2661943"/>
          </a:xfrm>
        </p:grpSpPr>
        <p:sp>
          <p:nvSpPr>
            <p:cNvPr id="5" name="Freeform 5"/>
            <p:cNvSpPr/>
            <p:nvPr/>
          </p:nvSpPr>
          <p:spPr>
            <a:xfrm>
              <a:off x="0" y="0"/>
              <a:ext cx="5939185" cy="2661943"/>
            </a:xfrm>
            <a:custGeom>
              <a:avLst/>
              <a:gdLst/>
              <a:ahLst/>
              <a:cxnLst/>
              <a:rect l="l" t="t" r="r" b="b"/>
              <a:pathLst>
                <a:path w="5939185" h="2661943">
                  <a:moveTo>
                    <a:pt x="0" y="0"/>
                  </a:moveTo>
                  <a:lnTo>
                    <a:pt x="5939185" y="0"/>
                  </a:lnTo>
                  <a:lnTo>
                    <a:pt x="5939185" y="2661943"/>
                  </a:lnTo>
                  <a:lnTo>
                    <a:pt x="0" y="2661943"/>
                  </a:ln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ndara" panose="020E0502030303020204" charset="0"/>
                <a:ea typeface="宋体" panose="02010600030101010101" pitchFamily="2" charset="-122"/>
                <a:cs typeface="+mn-cs"/>
              </a:endParaRPr>
            </a:p>
          </p:txBody>
        </p:sp>
      </p:grpSp>
      <p:sp>
        <p:nvSpPr>
          <p:cNvPr id="7" name="TextBox 7"/>
          <p:cNvSpPr txBox="1"/>
          <p:nvPr/>
        </p:nvSpPr>
        <p:spPr>
          <a:xfrm>
            <a:off x="742912" y="284518"/>
            <a:ext cx="11117420" cy="1055610"/>
          </a:xfrm>
          <a:prstGeom prst="rect">
            <a:avLst/>
          </a:prstGeom>
        </p:spPr>
        <p:txBody>
          <a:bodyPr wrap="square" lIns="0" tIns="0" rIns="0" bIns="0" rtlCol="0" anchor="t">
            <a:spAutoFit/>
          </a:bodyPr>
          <a:lstStyle/>
          <a:p>
            <a:pPr marL="457200" marR="0" lvl="1" indent="0" algn="just" defTabSz="914400" rtl="0" eaLnBrk="1" fontAlgn="auto" latinLnBrk="0" hangingPunct="1">
              <a:lnSpc>
                <a:spcPts val="9100"/>
              </a:lnSpc>
              <a:spcBef>
                <a:spcPct val="0"/>
              </a:spcBef>
              <a:spcAft>
                <a:spcPts val="0"/>
              </a:spcAft>
              <a:buClrTx/>
              <a:buSzTx/>
              <a:buFontTx/>
              <a:buNone/>
              <a:defRPr/>
            </a:pPr>
            <a:r>
              <a:rPr kumimoji="0" lang="en-US" altLang="zh-CN" sz="5400" b="1" i="0" u="none" strike="noStrike" kern="1200" cap="none" spc="98" normalizeH="0" baseline="0" noProof="0" dirty="0">
                <a:ln>
                  <a:noFill/>
                </a:ln>
                <a:solidFill>
                  <a:srgbClr val="E93F39"/>
                </a:solidFill>
                <a:effectLst/>
                <a:uLnTx/>
                <a:uFillTx/>
                <a:latin typeface="Times New Roman" panose="02020603050405020304" pitchFamily="18" charset="0"/>
                <a:ea typeface="Script MT Bold" panose="03040602040607080904" charset="0"/>
                <a:cs typeface="Times New Roman" panose="02020603050405020304" pitchFamily="18" charset="0"/>
              </a:rPr>
              <a:t>Parity Check</a:t>
            </a:r>
          </a:p>
        </p:txBody>
      </p:sp>
      <p:pic>
        <p:nvPicPr>
          <p:cNvPr id="17" name="Picture 1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228022" y="-1467618"/>
            <a:ext cx="2818461" cy="2170215"/>
          </a:xfrm>
          <a:prstGeom prst="rect">
            <a:avLst/>
          </a:prstGeom>
        </p:spPr>
      </p:pic>
      <p:grpSp>
        <p:nvGrpSpPr>
          <p:cNvPr id="28" name="Group 28"/>
          <p:cNvGrpSpPr/>
          <p:nvPr/>
        </p:nvGrpSpPr>
        <p:grpSpPr>
          <a:xfrm>
            <a:off x="8326615" y="2627437"/>
            <a:ext cx="1634774" cy="439973"/>
            <a:chOff x="0" y="0"/>
            <a:chExt cx="2179699" cy="586630"/>
          </a:xfrm>
        </p:grpSpPr>
        <p:grpSp>
          <p:nvGrpSpPr>
            <p:cNvPr id="29" name="Group 29"/>
            <p:cNvGrpSpPr/>
            <p:nvPr/>
          </p:nvGrpSpPr>
          <p:grpSpPr>
            <a:xfrm>
              <a:off x="1453133" y="0"/>
              <a:ext cx="726566" cy="586630"/>
              <a:chOff x="0" y="0"/>
              <a:chExt cx="6350000" cy="5126990"/>
            </a:xfrm>
          </p:grpSpPr>
          <p:sp>
            <p:nvSpPr>
              <p:cNvPr id="30" name="Freeform 30"/>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31" name="Group 31"/>
            <p:cNvGrpSpPr/>
            <p:nvPr/>
          </p:nvGrpSpPr>
          <p:grpSpPr>
            <a:xfrm>
              <a:off x="726566" y="0"/>
              <a:ext cx="726566" cy="586630"/>
              <a:chOff x="0" y="0"/>
              <a:chExt cx="6350000" cy="5126990"/>
            </a:xfrm>
          </p:grpSpPr>
          <p:sp>
            <p:nvSpPr>
              <p:cNvPr id="32" name="Freeform 32"/>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33" name="Group 33"/>
            <p:cNvGrpSpPr/>
            <p:nvPr/>
          </p:nvGrpSpPr>
          <p:grpSpPr>
            <a:xfrm>
              <a:off x="0" y="0"/>
              <a:ext cx="726566" cy="586630"/>
              <a:chOff x="0" y="0"/>
              <a:chExt cx="6350000" cy="5126990"/>
            </a:xfrm>
          </p:grpSpPr>
          <p:sp>
            <p:nvSpPr>
              <p:cNvPr id="34" name="Freeform 34"/>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grpSp>
        <p:nvGrpSpPr>
          <p:cNvPr id="35" name="Group 35"/>
          <p:cNvGrpSpPr/>
          <p:nvPr/>
        </p:nvGrpSpPr>
        <p:grpSpPr>
          <a:xfrm>
            <a:off x="8268808" y="8486965"/>
            <a:ext cx="1634774" cy="439973"/>
            <a:chOff x="0" y="0"/>
            <a:chExt cx="2179699" cy="586630"/>
          </a:xfrm>
        </p:grpSpPr>
        <p:grpSp>
          <p:nvGrpSpPr>
            <p:cNvPr id="36" name="Group 36"/>
            <p:cNvGrpSpPr/>
            <p:nvPr/>
          </p:nvGrpSpPr>
          <p:grpSpPr>
            <a:xfrm>
              <a:off x="1453133" y="0"/>
              <a:ext cx="726566" cy="586630"/>
              <a:chOff x="0" y="0"/>
              <a:chExt cx="6350000" cy="5126990"/>
            </a:xfrm>
          </p:grpSpPr>
          <p:sp>
            <p:nvSpPr>
              <p:cNvPr id="37" name="Freeform 37"/>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38" name="Group 38"/>
            <p:cNvGrpSpPr/>
            <p:nvPr/>
          </p:nvGrpSpPr>
          <p:grpSpPr>
            <a:xfrm>
              <a:off x="726566" y="0"/>
              <a:ext cx="726566" cy="586630"/>
              <a:chOff x="0" y="0"/>
              <a:chExt cx="6350000" cy="5126990"/>
            </a:xfrm>
          </p:grpSpPr>
          <p:sp>
            <p:nvSpPr>
              <p:cNvPr id="39" name="Freeform 39"/>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0130A6"/>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40" name="Group 40"/>
            <p:cNvGrpSpPr/>
            <p:nvPr/>
          </p:nvGrpSpPr>
          <p:grpSpPr>
            <a:xfrm>
              <a:off x="0" y="0"/>
              <a:ext cx="726566" cy="586630"/>
              <a:chOff x="0" y="0"/>
              <a:chExt cx="6350000" cy="5126990"/>
            </a:xfrm>
          </p:grpSpPr>
          <p:sp>
            <p:nvSpPr>
              <p:cNvPr id="41" name="Freeform 41"/>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sp>
        <p:nvSpPr>
          <p:cNvPr id="42" name="AutoShape 42"/>
          <p:cNvSpPr/>
          <p:nvPr/>
        </p:nvSpPr>
        <p:spPr>
          <a:xfrm>
            <a:off x="2281252" y="2860952"/>
            <a:ext cx="5987556"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sp>
        <p:nvSpPr>
          <p:cNvPr id="43" name="AutoShape 43"/>
          <p:cNvSpPr/>
          <p:nvPr/>
        </p:nvSpPr>
        <p:spPr>
          <a:xfrm>
            <a:off x="10236309" y="8706950"/>
            <a:ext cx="5987556" cy="0"/>
          </a:xfrm>
          <a:prstGeom prst="line">
            <a:avLst/>
          </a:prstGeom>
          <a:ln w="47625" cap="rnd">
            <a:solidFill>
              <a:srgbClr val="E93F39"/>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nvGrpSpPr>
          <p:cNvPr id="44" name="Group 44"/>
          <p:cNvGrpSpPr/>
          <p:nvPr/>
        </p:nvGrpSpPr>
        <p:grpSpPr>
          <a:xfrm>
            <a:off x="17130164" y="2015636"/>
            <a:ext cx="611801" cy="611801"/>
            <a:chOff x="0" y="0"/>
            <a:chExt cx="6350000" cy="6350000"/>
          </a:xfrm>
        </p:grpSpPr>
        <p:sp>
          <p:nvSpPr>
            <p:cNvPr id="45" name="Freeform 4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grpSp>
        <p:nvGrpSpPr>
          <p:cNvPr id="46" name="Group 46"/>
          <p:cNvGrpSpPr>
            <a:grpSpLocks noChangeAspect="1"/>
          </p:cNvGrpSpPr>
          <p:nvPr/>
        </p:nvGrpSpPr>
        <p:grpSpPr>
          <a:xfrm>
            <a:off x="16776638" y="2015636"/>
            <a:ext cx="611801" cy="611801"/>
            <a:chOff x="0" y="0"/>
            <a:chExt cx="1708150" cy="1708150"/>
          </a:xfrm>
        </p:grpSpPr>
        <p:sp>
          <p:nvSpPr>
            <p:cNvPr id="47" name="Freeform 4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93F39"/>
            </a:solid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ndara" panose="020E0502030303020204" charset="0"/>
                <a:ea typeface="宋体" panose="02010600030101010101" pitchFamily="2" charset="-122"/>
                <a:cs typeface="+mn-cs"/>
              </a:endParaRPr>
            </a:p>
          </p:txBody>
        </p:sp>
      </p:grpSp>
      <p:sp>
        <p:nvSpPr>
          <p:cNvPr id="19" name="TextBox 19"/>
          <p:cNvSpPr txBox="1"/>
          <p:nvPr/>
        </p:nvSpPr>
        <p:spPr>
          <a:xfrm>
            <a:off x="2158159" y="2378362"/>
            <a:ext cx="5521661" cy="956865"/>
          </a:xfrm>
          <a:prstGeom prst="rect">
            <a:avLst/>
          </a:prstGeom>
        </p:spPr>
        <p:txBody>
          <a:bodyPr wrap="square" lIns="0" tIns="0" rIns="0" bIns="0" rtlCol="0" anchor="t">
            <a:spAutoFit/>
          </a:bodyPr>
          <a:lstStyle/>
          <a:p>
            <a:pPr marL="0" marR="0" lvl="0" indent="0" algn="ctr" defTabSz="914400" rtl="0" eaLnBrk="1" fontAlgn="auto" latinLnBrk="0" hangingPunct="1">
              <a:lnSpc>
                <a:spcPts val="3600"/>
              </a:lnSpc>
              <a:spcBef>
                <a:spcPts val="0"/>
              </a:spcBef>
              <a:spcAft>
                <a:spcPts val="0"/>
              </a:spcAft>
              <a:buClrTx/>
              <a:buSzTx/>
              <a:buFontTx/>
              <a:buNone/>
              <a:defRPr/>
            </a:pPr>
            <a:r>
              <a:rPr kumimoji="0" lang="en-US" sz="4400" b="1" i="0" u="none" strike="noStrike" kern="1200" cap="none" spc="0" normalizeH="0" baseline="0" noProof="0" dirty="0">
                <a:ln>
                  <a:noFill/>
                </a:ln>
                <a:solidFill>
                  <a:srgbClr val="000000"/>
                </a:solidFill>
                <a:effectLst/>
                <a:uLnTx/>
                <a:uFillTx/>
                <a:latin typeface="Candara" panose="020E0502030303020204" charset="0"/>
                <a:ea typeface="微软雅黑" panose="020B0503020204020204" pitchFamily="34" charset="-122"/>
                <a:cs typeface="+mn-cs"/>
              </a:rPr>
              <a:t>02 Encoding principle</a:t>
            </a:r>
          </a:p>
          <a:p>
            <a:pPr marL="0" marR="0" lvl="0" indent="0" algn="ctr" defTabSz="914400" rtl="0" eaLnBrk="1" fontAlgn="auto" latinLnBrk="0" hangingPunct="1">
              <a:lnSpc>
                <a:spcPts val="3600"/>
              </a:lnSpc>
              <a:spcBef>
                <a:spcPts val="0"/>
              </a:spcBef>
              <a:spcAft>
                <a:spcPts val="0"/>
              </a:spcAft>
              <a:buClrTx/>
              <a:buSzTx/>
              <a:buFontTx/>
              <a:buNone/>
              <a:defRPr/>
            </a:pPr>
            <a:endParaRPr kumimoji="0" lang="en-US" sz="4400" b="1" i="0" u="none" strike="noStrike" kern="1200" cap="none" spc="0" normalizeH="0" baseline="0" noProof="0" dirty="0">
              <a:ln>
                <a:noFill/>
              </a:ln>
              <a:solidFill>
                <a:srgbClr val="000000"/>
              </a:solidFill>
              <a:effectLst/>
              <a:uLnTx/>
              <a:uFillTx/>
              <a:latin typeface="Candara" panose="020E0502030303020204" charset="0"/>
              <a:ea typeface="微软雅黑" panose="020B0503020204020204" pitchFamily="34" charset="-122"/>
              <a:cs typeface="+mn-cs"/>
            </a:endParaRPr>
          </a:p>
        </p:txBody>
      </p:sp>
      <p:sp>
        <p:nvSpPr>
          <p:cNvPr id="6" name="TextBox 20"/>
          <p:cNvSpPr txBox="1"/>
          <p:nvPr/>
        </p:nvSpPr>
        <p:spPr>
          <a:xfrm>
            <a:off x="2677774" y="3119600"/>
            <a:ext cx="13862771" cy="2674578"/>
          </a:xfrm>
          <a:prstGeom prst="rect">
            <a:avLst/>
          </a:prstGeom>
        </p:spPr>
        <p:txBody>
          <a:bodyPr wrap="square" lIns="0" tIns="0" rIns="0" bIns="0" rtlCol="0" anchor="t">
            <a:spAutoFit/>
          </a:bodyPr>
          <a:lstStyle/>
          <a:p>
            <a:pPr marL="0" marR="0" lvl="0" indent="0" algn="just" defTabSz="914400" rtl="0" eaLnBrk="1" fontAlgn="auto" latinLnBrk="0" hangingPunct="1">
              <a:lnSpc>
                <a:spcPct val="150000"/>
              </a:lnSpc>
              <a:spcBef>
                <a:spcPct val="0"/>
              </a:spcBef>
              <a:spcAft>
                <a:spcPts val="0"/>
              </a:spcAft>
              <a:buClrTx/>
              <a:buSzTx/>
              <a:buFontTx/>
              <a:buNone/>
              <a:defRPr/>
            </a:pPr>
            <a:r>
              <a:rPr kumimoji="0" lang="en-US" altLang="zh-CN" sz="4000" b="0" i="0" u="none" strike="noStrike" kern="1200" cap="none" spc="0" normalizeH="0" baseline="0" noProof="0" dirty="0">
                <a:ln>
                  <a:noFill/>
                </a:ln>
                <a:solidFill>
                  <a:srgbClr val="000000"/>
                </a:solidFill>
                <a:effectLst/>
                <a:uLnTx/>
                <a:uFillTx/>
                <a:latin typeface="Candara" panose="020E0502030303020204" charset="0"/>
                <a:ea typeface="黑体" panose="02010609060101010101" charset="-122"/>
              </a:rPr>
              <a:t>The encoding rule of the parity check is to decide odd or even parity</a:t>
            </a:r>
            <a:r>
              <a:rPr kumimoji="0" lang="en-US" sz="4000" b="0" i="0" u="none" strike="noStrike" kern="1200" cap="none" spc="0" normalizeH="0" baseline="0" noProof="0" dirty="0">
                <a:ln>
                  <a:noFill/>
                </a:ln>
                <a:solidFill>
                  <a:srgbClr val="000000"/>
                </a:solidFill>
                <a:effectLst/>
                <a:uLnTx/>
                <a:uFillTx/>
                <a:latin typeface="Candara" panose="020E0502030303020204" charset="0"/>
                <a:ea typeface="黑体" panose="02010609060101010101" charset="-122"/>
              </a:rPr>
              <a:t>, then </a:t>
            </a:r>
            <a:r>
              <a:rPr kumimoji="0" lang="en-US" sz="4000" b="0" i="0" u="none" strike="noStrike" kern="1200" cap="none" spc="0" normalizeH="0" baseline="0" noProof="0" dirty="0">
                <a:ln>
                  <a:noFill/>
                </a:ln>
                <a:solidFill>
                  <a:srgbClr val="FF0000"/>
                </a:solidFill>
                <a:effectLst/>
                <a:uLnTx/>
                <a:uFillTx/>
                <a:latin typeface="Candara" panose="020E0502030303020204" charset="0"/>
                <a:ea typeface="黑体" panose="02010609060101010101" charset="-122"/>
              </a:rPr>
              <a:t>add a check bit at the end </a:t>
            </a:r>
            <a:r>
              <a:rPr kumimoji="0" lang="en-US" sz="4000" b="0" i="0" u="none" strike="noStrike" kern="1200" cap="none" spc="0" normalizeH="0" baseline="0" noProof="0" dirty="0">
                <a:ln>
                  <a:noFill/>
                </a:ln>
                <a:solidFill>
                  <a:srgbClr val="000000"/>
                </a:solidFill>
                <a:effectLst/>
                <a:uLnTx/>
                <a:uFillTx/>
                <a:latin typeface="Candara" panose="020E0502030303020204" charset="0"/>
                <a:ea typeface="黑体" panose="02010609060101010101" charset="-122"/>
              </a:rPr>
              <a:t>of each group, making the total number of 1 in the code is odd or even.</a:t>
            </a:r>
          </a:p>
        </p:txBody>
      </p:sp>
      <p:sp>
        <p:nvSpPr>
          <p:cNvPr id="9" name="文本框 8"/>
          <p:cNvSpPr txBox="1"/>
          <p:nvPr/>
        </p:nvSpPr>
        <p:spPr>
          <a:xfrm>
            <a:off x="2039338" y="6521586"/>
            <a:ext cx="289560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000000"/>
                </a:solidFill>
                <a:effectLst/>
                <a:uLnTx/>
                <a:uFillTx/>
                <a:latin typeface="Candara" panose="020E0502030303020204" charset="0"/>
                <a:ea typeface="微软雅黑" panose="020B0503020204020204" pitchFamily="34" charset="-122"/>
              </a:rPr>
              <a:t>Parity bit examples </a:t>
            </a:r>
            <a:r>
              <a:rPr kumimoji="0" lang="zh-CN" altLang="en-US" sz="36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graphicFrame>
        <p:nvGraphicFramePr>
          <p:cNvPr id="10" name="表格 9"/>
          <p:cNvGraphicFramePr>
            <a:graphicFrameLocks noGrp="1"/>
          </p:cNvGraphicFramePr>
          <p:nvPr/>
        </p:nvGraphicFramePr>
        <p:xfrm>
          <a:off x="7761678" y="6396035"/>
          <a:ext cx="8597679" cy="1737360"/>
        </p:xfrm>
        <a:graphic>
          <a:graphicData uri="http://schemas.openxmlformats.org/drawingml/2006/table">
            <a:tbl>
              <a:tblPr firstRow="1" bandRow="1">
                <a:tableStyleId>{5C22544A-7EE6-4342-B048-85BDC9FD1C3A}</a:tableStyleId>
              </a:tblPr>
              <a:tblGrid>
                <a:gridCol w="2865893">
                  <a:extLst>
                    <a:ext uri="{9D8B030D-6E8A-4147-A177-3AD203B41FA5}">
                      <a16:colId xmlns:a16="http://schemas.microsoft.com/office/drawing/2014/main" val="20000"/>
                    </a:ext>
                  </a:extLst>
                </a:gridCol>
                <a:gridCol w="2865893">
                  <a:extLst>
                    <a:ext uri="{9D8B030D-6E8A-4147-A177-3AD203B41FA5}">
                      <a16:colId xmlns:a16="http://schemas.microsoft.com/office/drawing/2014/main" val="20001"/>
                    </a:ext>
                  </a:extLst>
                </a:gridCol>
                <a:gridCol w="2865893">
                  <a:extLst>
                    <a:ext uri="{9D8B030D-6E8A-4147-A177-3AD203B41FA5}">
                      <a16:colId xmlns:a16="http://schemas.microsoft.com/office/drawing/2014/main" val="20002"/>
                    </a:ext>
                  </a:extLst>
                </a:gridCol>
              </a:tblGrid>
              <a:tr h="640599">
                <a:tc>
                  <a:txBody>
                    <a:bodyPr/>
                    <a:lstStyle/>
                    <a:p>
                      <a:pPr algn="ctr"/>
                      <a:r>
                        <a:rPr lang="en-US" altLang="zh-CN" sz="2400" dirty="0"/>
                        <a:t>Sequence of seven bits</a:t>
                      </a:r>
                      <a:endParaRPr lang="zh-CN"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mn-lt"/>
                          <a:ea typeface="+mn-ea"/>
                        </a:rPr>
                        <a:t>With even parity bit</a:t>
                      </a:r>
                      <a:endParaRPr kumimoji="0" lang="zh-CN" altLang="en-US" sz="2400" b="1" i="0" u="none" strike="noStrike" kern="1200" cap="none" spc="0" normalizeH="0" baseline="0" noProof="0" dirty="0">
                        <a:ln>
                          <a:noFill/>
                        </a:ln>
                        <a:solidFill>
                          <a:prstClr val="white"/>
                        </a:solidFill>
                        <a:effectLst/>
                        <a:uLnTx/>
                        <a:uFillTx/>
                        <a:latin typeface="+mn-lt"/>
                        <a:ea typeface="+mn-ea"/>
                      </a:endParaRPr>
                    </a:p>
                    <a:p>
                      <a:pPr algn="ctr"/>
                      <a:endParaRPr lang="zh-CN"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mn-lt"/>
                          <a:ea typeface="+mn-ea"/>
                        </a:rPr>
                        <a:t>With odd parity bit</a:t>
                      </a:r>
                      <a:endParaRPr kumimoji="0" lang="zh-CN" altLang="en-US" sz="2400" b="1" i="0" u="none" strike="noStrike" kern="1200" cap="none" spc="0" normalizeH="0" baseline="0" noProof="0" dirty="0">
                        <a:ln>
                          <a:noFill/>
                        </a:ln>
                        <a:solidFill>
                          <a:prstClr val="white"/>
                        </a:solidFill>
                        <a:effectLst/>
                        <a:uLnTx/>
                        <a:uFillTx/>
                        <a:latin typeface="+mn-lt"/>
                        <a:ea typeface="+mn-ea"/>
                      </a:endParaRPr>
                    </a:p>
                    <a:p>
                      <a:pPr algn="ctr"/>
                      <a:endParaRPr lang="zh-CN" altLang="en-US" sz="1400" dirty="0"/>
                    </a:p>
                  </a:txBody>
                  <a:tcPr/>
                </a:tc>
                <a:extLst>
                  <a:ext uri="{0D108BD9-81ED-4DB2-BD59-A6C34878D82A}">
                    <a16:rowId xmlns:a16="http://schemas.microsoft.com/office/drawing/2014/main" val="10000"/>
                  </a:ext>
                </a:extLst>
              </a:tr>
              <a:tr h="71177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solidFill>
                          <a:effectLst/>
                          <a:uLnTx/>
                          <a:uFillTx/>
                          <a:latin typeface="+mn-lt"/>
                          <a:ea typeface="+mn-ea"/>
                        </a:rPr>
                        <a:t>0100010</a:t>
                      </a:r>
                      <a:endParaRPr kumimoji="0" lang="zh-CN" altLang="en-US" sz="4000" b="0" i="0" u="none" strike="noStrike" kern="1200" cap="none" spc="0" normalizeH="0" baseline="0" noProof="0" dirty="0">
                        <a:ln>
                          <a:noFill/>
                        </a:ln>
                        <a:solidFill>
                          <a:prstClr val="black"/>
                        </a:solidFill>
                        <a:effectLst/>
                        <a:uLnTx/>
                        <a:uFillTx/>
                        <a:latin typeface="+mn-lt"/>
                        <a:ea typeface="+mn-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solidFill>
                          <a:effectLst/>
                          <a:uLnTx/>
                          <a:uFillTx/>
                          <a:latin typeface="+mn-lt"/>
                          <a:ea typeface="+mn-ea"/>
                        </a:rPr>
                        <a:t>0100010 </a:t>
                      </a:r>
                      <a:r>
                        <a:rPr kumimoji="0" lang="en-US" altLang="zh-CN" sz="4000" b="0" i="0" u="none" strike="noStrike" kern="1200" cap="none" spc="0" normalizeH="0" baseline="0" noProof="0" dirty="0">
                          <a:ln>
                            <a:noFill/>
                          </a:ln>
                          <a:solidFill>
                            <a:srgbClr val="FF0000"/>
                          </a:solidFill>
                          <a:effectLst/>
                          <a:uLnTx/>
                          <a:uFillTx/>
                          <a:latin typeface="+mn-lt"/>
                          <a:ea typeface="+mn-ea"/>
                        </a:rPr>
                        <a:t>0</a:t>
                      </a:r>
                      <a:endParaRPr kumimoji="0" lang="zh-CN" altLang="en-US" sz="4000" b="0" i="0" u="none" strike="noStrike" kern="1200" cap="none" spc="0" normalizeH="0" baseline="0" noProof="0" dirty="0">
                        <a:ln>
                          <a:noFill/>
                        </a:ln>
                        <a:solidFill>
                          <a:srgbClr val="FF0000"/>
                        </a:solidFill>
                        <a:effectLst/>
                        <a:uLnTx/>
                        <a:uFillTx/>
                        <a:latin typeface="+mn-lt"/>
                        <a:ea typeface="+mn-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solidFill>
                          <a:effectLst/>
                          <a:uLnTx/>
                          <a:uFillTx/>
                          <a:latin typeface="+mn-lt"/>
                          <a:ea typeface="+mn-ea"/>
                        </a:rPr>
                        <a:t>0100010 </a:t>
                      </a:r>
                      <a:r>
                        <a:rPr kumimoji="0" lang="en-US" altLang="zh-CN" sz="4000" b="0" i="0" u="none" strike="noStrike" kern="1200" cap="none" spc="0" normalizeH="0" baseline="0" noProof="0" dirty="0">
                          <a:ln>
                            <a:noFill/>
                          </a:ln>
                          <a:solidFill>
                            <a:srgbClr val="FF0000"/>
                          </a:solidFill>
                          <a:effectLst/>
                          <a:uLnTx/>
                          <a:uFillTx/>
                          <a:latin typeface="+mn-lt"/>
                          <a:ea typeface="+mn-ea"/>
                        </a:rPr>
                        <a:t>1</a:t>
                      </a:r>
                      <a:endParaRPr kumimoji="0" lang="zh-CN" altLang="en-US" sz="4000" b="0" i="0" u="none" strike="noStrike" kern="1200" cap="none" spc="0" normalizeH="0" baseline="0" noProof="0" dirty="0">
                        <a:ln>
                          <a:noFill/>
                        </a:ln>
                        <a:solidFill>
                          <a:srgbClr val="FF0000"/>
                        </a:solidFill>
                        <a:effectLst/>
                        <a:uLnTx/>
                        <a:uFillTx/>
                        <a:latin typeface="+mn-lt"/>
                        <a:ea typeface="+mn-ea"/>
                      </a:endParaRPr>
                    </a:p>
                    <a:p>
                      <a:pPr algn="ctr"/>
                      <a:endParaRPr lang="zh-CN" altLang="en-US" sz="1400"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Y4ZmMwNWJkNTZjNmY1ODBjMzdlODI5Nzc3MmJmODU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ndara"/>
        <a:ea typeface="Segoe Print"/>
        <a:cs typeface="Segoe Print"/>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ndara"/>
        <a:ea typeface="Segoe Print"/>
        <a:cs typeface="Segoe Print"/>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Segoe Print"/>
        <a:cs typeface="Segoe Print"/>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Segoe Print"/>
        <a:cs typeface="Segoe Print"/>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Segoe Print"/>
        <a:cs typeface="Segoe Print"/>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Segoe Print"/>
        <a:cs typeface="Segoe Print"/>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1730</Words>
  <Application>Microsoft Office PowerPoint</Application>
  <PresentationFormat>自定义</PresentationFormat>
  <Paragraphs>282</Paragraphs>
  <Slides>38</Slides>
  <Notes>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38</vt:i4>
      </vt:variant>
    </vt:vector>
  </HeadingPairs>
  <TitlesOfParts>
    <vt:vector size="52" baseType="lpstr">
      <vt:lpstr>Segoe Print</vt:lpstr>
      <vt:lpstr>微软雅黑</vt:lpstr>
      <vt:lpstr>Cambria Math</vt:lpstr>
      <vt:lpstr>Arial</vt:lpstr>
      <vt:lpstr>Cambria</vt:lpstr>
      <vt:lpstr>Times New Roman</vt:lpstr>
      <vt:lpstr>黑体</vt:lpstr>
      <vt:lpstr>楷体</vt:lpstr>
      <vt:lpstr>Harlow Solid Italic</vt:lpstr>
      <vt:lpstr>Wingdings</vt:lpstr>
      <vt:lpstr>Consolas</vt:lpstr>
      <vt:lpstr>Century</vt:lpstr>
      <vt:lpstr>Candara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蓝红色开题报告现代校园交流中文演示文稿</dc:title>
  <dc:creator>Hou Wang</dc:creator>
  <cp:lastModifiedBy>Hou Wang</cp:lastModifiedBy>
  <cp:revision>34</cp:revision>
  <dcterms:created xsi:type="dcterms:W3CDTF">2006-08-16T00:00:00Z</dcterms:created>
  <dcterms:modified xsi:type="dcterms:W3CDTF">2023-09-18T02:23:58Z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3723828D81B240A98C2F3A532BF1C2B1_12</vt:lpwstr>
  </property>
  <property fmtid="{D5CDD505-2E9C-101B-9397-08002B2CF9AE}" pid="3" name="KSOProductBuildVer">
    <vt:lpwstr>2052-12.1.0.15374</vt:lpwstr>
  </property>
  <property fmtid="{D5CDD505-2E9C-101B-9397-08002B2CF9AE}" pid="4" name="MSIP_Label_defa4170-0d19-0005-0004-bc88714345d2_Enabled">
    <vt:lpwstr>true</vt:lpwstr>
  </property>
  <property fmtid="{D5CDD505-2E9C-101B-9397-08002B2CF9AE}" pid="5" name="MSIP_Label_defa4170-0d19-0005-0004-bc88714345d2_SetDate">
    <vt:lpwstr>2023-09-16T12:39:31Z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8de3cef0-8b9f-4a7d-82ec-f3fd076abc4a</vt:lpwstr>
  </property>
  <property fmtid="{D5CDD505-2E9C-101B-9397-08002B2CF9AE}" pid="9" name="MSIP_Label_defa4170-0d19-0005-0004-bc88714345d2_ActionId">
    <vt:lpwstr>98c35f27-e69d-4bb6-999b-ca7b257044f7</vt:lpwstr>
  </property>
  <property fmtid="{D5CDD505-2E9C-101B-9397-08002B2CF9AE}" pid="10" name="MSIP_Label_defa4170-0d19-0005-0004-bc88714345d2_ContentBits">
    <vt:lpwstr>0</vt:lpwstr>
  </property>
</Properties>
</file>