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508" r:id="rId3"/>
    <p:sldId id="509" r:id="rId4"/>
    <p:sldId id="318" r:id="rId5"/>
    <p:sldId id="369" r:id="rId6"/>
    <p:sldId id="370" r:id="rId7"/>
    <p:sldId id="412" r:id="rId8"/>
    <p:sldId id="474" r:id="rId9"/>
    <p:sldId id="373" r:id="rId10"/>
    <p:sldId id="374" r:id="rId11"/>
    <p:sldId id="375" r:id="rId12"/>
    <p:sldId id="415" r:id="rId13"/>
    <p:sldId id="421" r:id="rId14"/>
    <p:sldId id="420" r:id="rId15"/>
    <p:sldId id="423" r:id="rId16"/>
    <p:sldId id="424" r:id="rId17"/>
    <p:sldId id="425" r:id="rId18"/>
    <p:sldId id="452" r:id="rId19"/>
    <p:sldId id="384" r:id="rId20"/>
    <p:sldId id="385" r:id="rId21"/>
    <p:sldId id="386" r:id="rId22"/>
    <p:sldId id="430" r:id="rId23"/>
    <p:sldId id="431" r:id="rId24"/>
    <p:sldId id="453" r:id="rId25"/>
    <p:sldId id="433" r:id="rId26"/>
    <p:sldId id="455" r:id="rId27"/>
    <p:sldId id="456" r:id="rId28"/>
    <p:sldId id="434" r:id="rId29"/>
    <p:sldId id="459" r:id="rId30"/>
    <p:sldId id="463" r:id="rId31"/>
    <p:sldId id="461" r:id="rId32"/>
    <p:sldId id="462" r:id="rId33"/>
    <p:sldId id="465" r:id="rId34"/>
    <p:sldId id="466" r:id="rId35"/>
    <p:sldId id="467" r:id="rId36"/>
    <p:sldId id="468" r:id="rId37"/>
    <p:sldId id="469" r:id="rId38"/>
    <p:sldId id="470" r:id="rId39"/>
    <p:sldId id="471" r:id="rId40"/>
    <p:sldId id="472" r:id="rId41"/>
    <p:sldId id="473" r:id="rId4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Times New Roman" panose="0202060305040502030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3200" b="0" i="0" u="none" kern="1200" baseline="0">
        <a:solidFill>
          <a:schemeClr val="tx1"/>
        </a:solidFill>
        <a:latin typeface="Times New Roman" panose="0202060305040502030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Times New Roman" panose="0202060305040502030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3200" b="0" i="0" u="none" kern="1200" baseline="0">
        <a:solidFill>
          <a:schemeClr val="tx1"/>
        </a:solidFill>
        <a:latin typeface="Times New Roman" panose="0202060305040502030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3200" b="0" i="0" u="none" kern="1200" baseline="0">
        <a:solidFill>
          <a:schemeClr val="tx1"/>
        </a:solidFill>
        <a:latin typeface="Times New Roman" panose="0202060305040502030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3200" b="0" i="0" u="none" kern="1200" baseline="0">
        <a:solidFill>
          <a:schemeClr val="tx1"/>
        </a:solidFill>
        <a:latin typeface="Times New Roman" panose="0202060305040502030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3200" b="0" i="0" u="none" kern="1200" baseline="0">
        <a:solidFill>
          <a:schemeClr val="tx1"/>
        </a:solidFill>
        <a:latin typeface="Times New Roman" panose="0202060305040502030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3200" b="0" i="0" u="none" kern="1200" baseline="0">
        <a:solidFill>
          <a:schemeClr val="tx1"/>
        </a:solidFill>
        <a:latin typeface="Times New Roman" panose="0202060305040502030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99CC"/>
    <a:srgbClr val="003366"/>
    <a:srgbClr val="00CC66"/>
    <a:srgbClr val="FFCC66"/>
    <a:srgbClr val="FFCC00"/>
    <a:srgbClr val="FF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00" d="100"/>
          <a:sy n="100" d="100"/>
        </p:scale>
        <p:origin x="-188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charset="0"/>
                <a:ea typeface="宋体"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12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charset="0"/>
                <a:ea typeface="宋体"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2052" name="Rectangle 4"/>
          <p:cNvSpPr>
            <a:spLocks noGrp="1" noRot="1"/>
          </p:cNvSpPr>
          <p:nvPr>
            <p:ph type="sldImg"/>
          </p:nvPr>
        </p:nvSpPr>
        <p:spPr>
          <a:xfrm>
            <a:off x="1143000" y="685800"/>
            <a:ext cx="4572000" cy="3429000"/>
          </a:xfrm>
          <a:prstGeom prst="rect">
            <a:avLst/>
          </a:prstGeom>
          <a:noFill/>
          <a:ln w="9525">
            <a:noFill/>
          </a:ln>
        </p:spPr>
      </p:sp>
      <p:sp>
        <p:nvSpPr>
          <p:cNvPr id="2053" name="Rectangle 5"/>
          <p:cNvSpPr>
            <a:spLocks noGrp="1" noRot="1"/>
          </p:cNvSpPr>
          <p:nvPr>
            <p:ph type="body" sz="quarter"/>
          </p:nvPr>
        </p:nvSpPr>
        <p:spPr>
          <a:xfrm>
            <a:off x="685800" y="4343400"/>
            <a:ext cx="5486400" cy="4114800"/>
          </a:xfrm>
          <a:prstGeom prst="rect">
            <a:avLst/>
          </a:prstGeom>
          <a:noFill/>
          <a:ln w="9525">
            <a:noFill/>
          </a:ln>
        </p:spPr>
        <p:txBody>
          <a:bodyPr vert="horz" wrap="square" lIns="91440" tIns="45720" rIns="91440" bIns="45720" anchor="ctr" anchorCtr="0"/>
          <a:p>
            <a:pPr lvl="0"/>
            <a:r>
              <a:rPr lang="zh-CN" altLang="en-US" dirty="0"/>
              <a:t>单击此处编辑母版文本样式</a:t>
            </a:r>
            <a:endParaRPr lang="zh-CN" altLang="zh-CN" dirty="0"/>
          </a:p>
          <a:p>
            <a:pPr lvl="1"/>
            <a:r>
              <a:rPr lang="zh-CN" altLang="en-US" dirty="0"/>
              <a:t>第二级</a:t>
            </a:r>
            <a:endParaRPr lang="zh-CN" altLang="zh-CN" dirty="0"/>
          </a:p>
          <a:p>
            <a:pPr lvl="2"/>
            <a:r>
              <a:rPr lang="zh-CN" altLang="en-US" dirty="0"/>
              <a:t>第三级</a:t>
            </a:r>
            <a:endParaRPr lang="zh-CN" altLang="zh-CN" dirty="0"/>
          </a:p>
          <a:p>
            <a:pPr lvl="3"/>
            <a:r>
              <a:rPr lang="zh-CN" altLang="en-US" dirty="0"/>
              <a:t>第四级</a:t>
            </a:r>
            <a:endParaRPr lang="zh-CN" altLang="zh-CN" dirty="0"/>
          </a:p>
          <a:p>
            <a:pPr lvl="4"/>
            <a:r>
              <a:rPr lang="zh-CN" altLang="en-US" dirty="0"/>
              <a:t>第五级</a:t>
            </a:r>
            <a:endParaRPr lang="zh-CN" altLang="en-US" dirty="0"/>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charset="0"/>
                <a:ea typeface="宋体"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fontAlgn="base">
              <a:buClrTx/>
            </a:pPr>
            <a:fld id="{9A0DB2DC-4C9A-4742-B13C-FB6460FD3503}" type="slidenum">
              <a:rPr lang="en-US" altLang="zh-CN" sz="1200" strike="noStrike" noProof="1" dirty="0">
                <a:latin typeface="Times New Roman" panose="02020603050405020304" charset="0"/>
                <a:ea typeface="宋体"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charset="0"/>
        <a:ea typeface="宋体" charset="0"/>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宋体" charset="0"/>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宋体" charset="0"/>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宋体" charset="0"/>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灯片编号占位符 5"/>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灯片编号占位符 5"/>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6688" y="333375"/>
            <a:ext cx="1943100" cy="59753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4213" y="333375"/>
            <a:ext cx="5680075" cy="59753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灯片编号占位符 5"/>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772400" cy="6477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125538"/>
            <a:ext cx="3810000" cy="51831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125538"/>
            <a:ext cx="3811588" cy="51831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7" name="灯片编号占位符 6"/>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772400" cy="6477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85800" y="1125538"/>
            <a:ext cx="7773988" cy="5183187"/>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华文细黑" charset="0"/>
            </a:endParaRPr>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灯片编号占位符 5"/>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772400" cy="6477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125538"/>
            <a:ext cx="7773988" cy="2514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85800" y="3792538"/>
            <a:ext cx="7773988" cy="25161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7" name="灯片编号占位符 6"/>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灯片编号占位符 5"/>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灯片编号占位符 5"/>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125538"/>
            <a:ext cx="38100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125538"/>
            <a:ext cx="3811588"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7" name="灯片编号占位符 6"/>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9" name="灯片编号占位符 8"/>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5" name="灯片编号占位符 4"/>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4" name="灯片编号占位符 3"/>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7" name="灯片编号占位符 6"/>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华文细黑"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7" name="灯片编号占位符 6"/>
          <p:cNvSpPr>
            <a:spLocks noGrp="1"/>
          </p:cNvSpPr>
          <p:nvPr>
            <p:ph type="sldNum" sz="quarter" idx="12"/>
          </p:nvPr>
        </p:nvSpPr>
        <p:spPr/>
        <p:txBody>
          <a:bodyPr/>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png"/><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4213" y="333375"/>
            <a:ext cx="7772400" cy="6477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685800" y="1125538"/>
            <a:ext cx="7773988" cy="5183187"/>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Times New Roman" panose="02020603050405020304" charset="0"/>
                <a:ea typeface="宋体"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Times New Roman" panose="02020603050405020304" charset="0"/>
                <a:ea typeface="宋体" pitchFamily="2" charset="-122"/>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fontAlgn="base">
              <a:buClrTx/>
            </a:pPr>
            <a:fld id="{9A0DB2DC-4C9A-4742-B13C-FB6460FD3503}" type="slidenum">
              <a:rPr lang="en-US" altLang="zh-CN" strike="noStrike" noProof="1" dirty="0">
                <a:latin typeface="Times New Roman" panose="02020603050405020304" charset="0"/>
                <a:ea typeface="宋体" pitchFamily="2" charset="-122"/>
                <a:cs typeface="+mn-cs"/>
              </a:rPr>
            </a:fld>
            <a:endParaRPr lang="en-US" altLang="zh-CN" strike="noStrike" noProof="1" dirty="0">
              <a:latin typeface="Times New Roman" panose="02020603050405020304" charset="0"/>
            </a:endParaRPr>
          </a:p>
        </p:txBody>
      </p:sp>
      <p:sp>
        <p:nvSpPr>
          <p:cNvPr id="1031" name="AutoShape 7"/>
          <p:cNvSpPr/>
          <p:nvPr userDrawn="1"/>
        </p:nvSpPr>
        <p:spPr>
          <a:xfrm>
            <a:off x="611188" y="981075"/>
            <a:ext cx="7958137" cy="71438"/>
          </a:xfrm>
          <a:custGeom>
            <a:avLst/>
            <a:gdLst/>
            <a:ahLst/>
            <a:cxnLst>
              <a:cxn ang="0">
                <a:pos x="0" y="0"/>
              </a:cxn>
              <a:cxn ang="0">
                <a:pos x="0" y="0"/>
              </a:cxn>
              <a:cxn ang="0">
                <a:pos x="0" y="0"/>
              </a:cxn>
              <a:cxn ang="0">
                <a:pos x="0" y="0"/>
              </a:cxn>
              <a:cxn ang="0">
                <a:pos x="0" y="0"/>
              </a:cxn>
              <a:cxn ang="0">
                <a:pos x="0"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miter/>
            <a:headEnd type="none" w="med" len="med"/>
            <a:tailEnd type="none" w="med" len="med"/>
          </a:ln>
        </p:spPr>
        <p:txBody>
          <a:bodyPr/>
          <a:p>
            <a:endParaRPr lang="zh-CN" altLang="en-US"/>
          </a:p>
        </p:txBody>
      </p:sp>
      <p:sp>
        <p:nvSpPr>
          <p:cNvPr id="1032" name="Line 8"/>
          <p:cNvSpPr/>
          <p:nvPr userDrawn="1"/>
        </p:nvSpPr>
        <p:spPr>
          <a:xfrm flipV="1">
            <a:off x="539750" y="6308725"/>
            <a:ext cx="7924800" cy="0"/>
          </a:xfrm>
          <a:prstGeom prst="line">
            <a:avLst/>
          </a:prstGeom>
          <a:ln w="3175" cap="flat" cmpd="sng">
            <a:solidFill>
              <a:schemeClr val="accent2"/>
            </a:solidFill>
            <a:prstDash val="solid"/>
            <a:round/>
            <a:headEnd type="none" w="med" len="med"/>
            <a:tailEnd type="none" w="med" len="med"/>
          </a:ln>
        </p:spPr>
      </p:sp>
      <p:pic>
        <p:nvPicPr>
          <p:cNvPr id="1033" name="Picture 9" descr="CCNL-LOGO"/>
          <p:cNvPicPr>
            <a:picLocks noChangeAspect="1"/>
          </p:cNvPicPr>
          <p:nvPr userDrawn="1"/>
        </p:nvPicPr>
        <p:blipFill>
          <a:blip r:embed="rId15"/>
          <a:stretch>
            <a:fillRect/>
          </a:stretch>
        </p:blipFill>
        <p:spPr>
          <a:xfrm>
            <a:off x="539750" y="6381750"/>
            <a:ext cx="2952750" cy="296863"/>
          </a:xfrm>
          <a:prstGeom prst="rect">
            <a:avLst/>
          </a:prstGeom>
          <a:noFill/>
          <a:ln w="9525">
            <a:noFill/>
          </a:ln>
        </p:spPr>
      </p:pic>
      <p:pic>
        <p:nvPicPr>
          <p:cNvPr id="1034" name="Picture 10"/>
          <p:cNvPicPr>
            <a:picLocks noChangeAspect="1"/>
          </p:cNvPicPr>
          <p:nvPr userDrawn="1"/>
        </p:nvPicPr>
        <p:blipFill>
          <a:blip r:embed="rId16"/>
          <a:stretch>
            <a:fillRect/>
          </a:stretch>
        </p:blipFill>
        <p:spPr>
          <a:xfrm>
            <a:off x="6948488" y="6381750"/>
            <a:ext cx="1473200" cy="314325"/>
          </a:xfrm>
          <a:prstGeom prst="rect">
            <a:avLst/>
          </a:prstGeom>
          <a:noFill/>
          <a:ln w="9525">
            <a:noFill/>
          </a:ln>
        </p:spPr>
      </p:pic>
      <p:sp>
        <p:nvSpPr>
          <p:cNvPr id="1035" name="Text Box 11"/>
          <p:cNvSpPr txBox="1"/>
          <p:nvPr/>
        </p:nvSpPr>
        <p:spPr>
          <a:xfrm>
            <a:off x="4284663" y="6381750"/>
            <a:ext cx="792162" cy="304800"/>
          </a:xfrm>
          <a:prstGeom prst="rect">
            <a:avLst/>
          </a:prstGeom>
          <a:noFill/>
          <a:ln w="9525">
            <a:noFill/>
          </a:ln>
        </p:spPr>
        <p:txBody>
          <a:bodyPr anchor="t" anchorCtr="0">
            <a:spAutoFit/>
          </a:bodyPr>
          <a:p>
            <a:pPr lvl="0">
              <a:spcBef>
                <a:spcPct val="50000"/>
              </a:spcBef>
            </a:pPr>
            <a:r>
              <a:rPr lang="en-US" altLang="zh-CN" sz="1400" dirty="0">
                <a:solidFill>
                  <a:schemeClr val="accent2"/>
                </a:solidFill>
                <a:latin typeface="Century Gothic" charset="0"/>
              </a:rPr>
              <a:t>*</a:t>
            </a:r>
            <a:endParaRPr lang="en-US" altLang="zh-CN" sz="1400" dirty="0">
              <a:solidFill>
                <a:schemeClr val="accent2"/>
              </a:solidFill>
              <a:latin typeface="Century Gothic"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4000" b="1">
          <a:solidFill>
            <a:schemeClr val="tx2"/>
          </a:solidFill>
          <a:latin typeface="+mj-lt"/>
          <a:ea typeface="宋体" charset="0"/>
          <a:cs typeface="+mj-cs"/>
        </a:defRPr>
      </a:lvl1pPr>
      <a:lvl2pPr algn="l" rtl="0" eaLnBrk="0" fontAlgn="base" hangingPunct="0">
        <a:spcBef>
          <a:spcPct val="0"/>
        </a:spcBef>
        <a:spcAft>
          <a:spcPct val="0"/>
        </a:spcAft>
        <a:defRPr sz="4000" b="1">
          <a:solidFill>
            <a:schemeClr val="tx2"/>
          </a:solidFill>
          <a:latin typeface="Microsoft Sans Serif" panose="020B0604020202020204" charset="0"/>
          <a:ea typeface="宋体" charset="0"/>
        </a:defRPr>
      </a:lvl2pPr>
      <a:lvl3pPr algn="l" rtl="0" eaLnBrk="0" fontAlgn="base" hangingPunct="0">
        <a:spcBef>
          <a:spcPct val="0"/>
        </a:spcBef>
        <a:spcAft>
          <a:spcPct val="0"/>
        </a:spcAft>
        <a:defRPr sz="4000" b="1">
          <a:solidFill>
            <a:schemeClr val="tx2"/>
          </a:solidFill>
          <a:latin typeface="Microsoft Sans Serif" panose="020B0604020202020204" charset="0"/>
          <a:ea typeface="宋体" charset="0"/>
        </a:defRPr>
      </a:lvl3pPr>
      <a:lvl4pPr algn="l" rtl="0" eaLnBrk="0" fontAlgn="base" hangingPunct="0">
        <a:spcBef>
          <a:spcPct val="0"/>
        </a:spcBef>
        <a:spcAft>
          <a:spcPct val="0"/>
        </a:spcAft>
        <a:defRPr sz="4000" b="1">
          <a:solidFill>
            <a:schemeClr val="tx2"/>
          </a:solidFill>
          <a:latin typeface="Microsoft Sans Serif" panose="020B0604020202020204" charset="0"/>
          <a:ea typeface="宋体" charset="0"/>
        </a:defRPr>
      </a:lvl4pPr>
      <a:lvl5pPr algn="l" rtl="0" eaLnBrk="0" fontAlgn="base" hangingPunct="0">
        <a:spcBef>
          <a:spcPct val="0"/>
        </a:spcBef>
        <a:spcAft>
          <a:spcPct val="0"/>
        </a:spcAft>
        <a:defRPr sz="4000" b="1">
          <a:solidFill>
            <a:schemeClr val="tx2"/>
          </a:solidFill>
          <a:latin typeface="Microsoft Sans Serif" panose="020B0604020202020204" charset="0"/>
          <a:ea typeface="宋体" charset="0"/>
        </a:defRPr>
      </a:lvl5pPr>
      <a:lvl6pPr marL="457200" algn="l" rtl="0" eaLnBrk="0" fontAlgn="base" hangingPunct="0">
        <a:spcBef>
          <a:spcPct val="0"/>
        </a:spcBef>
        <a:spcAft>
          <a:spcPct val="0"/>
        </a:spcAft>
        <a:defRPr sz="4000" b="1">
          <a:solidFill>
            <a:schemeClr val="tx2"/>
          </a:solidFill>
          <a:latin typeface="Microsoft Sans Serif" panose="020B0604020202020204" charset="0"/>
        </a:defRPr>
      </a:lvl6pPr>
      <a:lvl7pPr marL="914400" algn="l" rtl="0" eaLnBrk="0" fontAlgn="base" hangingPunct="0">
        <a:spcBef>
          <a:spcPct val="0"/>
        </a:spcBef>
        <a:spcAft>
          <a:spcPct val="0"/>
        </a:spcAft>
        <a:defRPr sz="4000" b="1">
          <a:solidFill>
            <a:schemeClr val="tx2"/>
          </a:solidFill>
          <a:latin typeface="Microsoft Sans Serif" panose="020B0604020202020204" charset="0"/>
        </a:defRPr>
      </a:lvl7pPr>
      <a:lvl8pPr marL="1371600" algn="l" rtl="0" eaLnBrk="0" fontAlgn="base" hangingPunct="0">
        <a:spcBef>
          <a:spcPct val="0"/>
        </a:spcBef>
        <a:spcAft>
          <a:spcPct val="0"/>
        </a:spcAft>
        <a:defRPr sz="4000" b="1">
          <a:solidFill>
            <a:schemeClr val="tx2"/>
          </a:solidFill>
          <a:latin typeface="Microsoft Sans Serif" panose="020B0604020202020204" charset="0"/>
        </a:defRPr>
      </a:lvl8pPr>
      <a:lvl9pPr marL="1828800" algn="l" rtl="0" eaLnBrk="0" fontAlgn="base" hangingPunct="0">
        <a:spcBef>
          <a:spcPct val="0"/>
        </a:spcBef>
        <a:spcAft>
          <a:spcPct val="0"/>
        </a:spcAft>
        <a:defRPr sz="4000" b="1">
          <a:solidFill>
            <a:schemeClr val="tx2"/>
          </a:solidFill>
          <a:latin typeface="Microsoft Sans Serif" panose="020B060402020202020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华文细黑" charset="0"/>
        </a:defRPr>
      </a:lvl1pPr>
      <a:lvl2pPr marL="742950" indent="-285750" algn="l" rtl="0" eaLnBrk="0" fontAlgn="base" hangingPunct="0">
        <a:spcBef>
          <a:spcPct val="20000"/>
        </a:spcBef>
        <a:spcAft>
          <a:spcPct val="0"/>
        </a:spcAft>
        <a:buChar char="–"/>
        <a:defRPr sz="2800">
          <a:solidFill>
            <a:schemeClr val="tx1"/>
          </a:solidFill>
          <a:latin typeface="+mn-lt"/>
          <a:ea typeface="+mn-ea"/>
          <a:cs typeface="华文细黑" charset="0"/>
        </a:defRPr>
      </a:lvl2pPr>
      <a:lvl3pPr marL="1143000" indent="-228600" algn="l" rtl="0" eaLnBrk="0" fontAlgn="base" hangingPunct="0">
        <a:spcBef>
          <a:spcPct val="20000"/>
        </a:spcBef>
        <a:spcAft>
          <a:spcPct val="0"/>
        </a:spcAft>
        <a:buChar char="•"/>
        <a:defRPr sz="2400">
          <a:solidFill>
            <a:schemeClr val="tx1"/>
          </a:solidFill>
          <a:latin typeface="+mn-lt"/>
          <a:ea typeface="+mn-ea"/>
          <a:cs typeface="华文细黑" charset="0"/>
        </a:defRPr>
      </a:lvl3pPr>
      <a:lvl4pPr marL="1600200" indent="-228600" algn="l" rtl="0" eaLnBrk="0" fontAlgn="base" hangingPunct="0">
        <a:spcBef>
          <a:spcPct val="20000"/>
        </a:spcBef>
        <a:spcAft>
          <a:spcPct val="0"/>
        </a:spcAft>
        <a:buChar char="–"/>
        <a:defRPr sz="2000">
          <a:solidFill>
            <a:schemeClr val="tx1"/>
          </a:solidFill>
          <a:latin typeface="+mn-lt"/>
          <a:ea typeface="+mn-ea"/>
          <a:cs typeface="华文细黑" charset="0"/>
        </a:defRPr>
      </a:lvl4pPr>
      <a:lvl5pPr marL="2057400" indent="-228600" algn="l" rtl="0" eaLnBrk="0" fontAlgn="base" hangingPunct="0">
        <a:spcBef>
          <a:spcPct val="20000"/>
        </a:spcBef>
        <a:spcAft>
          <a:spcPct val="0"/>
        </a:spcAft>
        <a:buChar char="»"/>
        <a:defRPr sz="2000">
          <a:solidFill>
            <a:schemeClr val="tx1"/>
          </a:solidFill>
          <a:latin typeface="+mn-lt"/>
          <a:ea typeface="+mn-ea"/>
          <a:cs typeface="华文细黑" charset="0"/>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6.xml"/><Relationship Id="rId6" Type="http://schemas.openxmlformats.org/officeDocument/2006/relationships/oleObject" Target="../embeddings/oleObject6.bin"/><Relationship Id="rId5" Type="http://schemas.openxmlformats.org/officeDocument/2006/relationships/image" Target="../media/image28.wmf"/><Relationship Id="rId4" Type="http://schemas.openxmlformats.org/officeDocument/2006/relationships/oleObject" Target="../embeddings/oleObject5.bin"/><Relationship Id="rId3" Type="http://schemas.openxmlformats.org/officeDocument/2006/relationships/oleObject" Target="../embeddings/oleObject4.bin"/><Relationship Id="rId2" Type="http://schemas.openxmlformats.org/officeDocument/2006/relationships/image" Target="../media/image27.wmf"/><Relationship Id="rId1"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3"/>
          <p:cNvSpPr>
            <a:spLocks noGrp="1"/>
          </p:cNvSpPr>
          <p:nvPr>
            <p:ph type="subTitle" idx="1"/>
          </p:nvPr>
        </p:nvSpPr>
        <p:spPr>
          <a:xfrm>
            <a:off x="684213" y="3789363"/>
            <a:ext cx="8208962" cy="2376487"/>
          </a:xfrm>
          <a:solidFill>
            <a:schemeClr val="accent2"/>
          </a:solidFill>
          <a:ln>
            <a:solidFill>
              <a:srgbClr val="FF0000"/>
            </a:solidFill>
            <a:miter/>
          </a:ln>
        </p:spPr>
        <p:txBody>
          <a:bodyPr vert="horz" wrap="square" lIns="91440" tIns="45720" rIns="91440" bIns="45720" anchor="t" anchorCtr="0"/>
          <a:p>
            <a:pPr>
              <a:lnSpc>
                <a:spcPct val="80000"/>
              </a:lnSpc>
              <a:buClrTx/>
              <a:buSzTx/>
              <a:buFontTx/>
            </a:pPr>
            <a:r>
              <a:rPr lang="zh-CN" altLang="en-US" sz="2000" dirty="0">
                <a:solidFill>
                  <a:schemeClr val="bg1"/>
                </a:solidFill>
                <a:latin typeface="+mn-lt"/>
                <a:ea typeface="+mn-ea"/>
                <a:cs typeface="华文细黑" charset="0"/>
              </a:rPr>
              <a:t>王昊翔 </a:t>
            </a:r>
            <a:endParaRPr lang="en-US" altLang="zh-CN" sz="2000" dirty="0">
              <a:solidFill>
                <a:schemeClr val="bg1"/>
              </a:solidFill>
              <a:latin typeface="+mn-lt"/>
              <a:ea typeface="+mn-ea"/>
              <a:cs typeface="华文细黑" charset="0"/>
            </a:endParaRPr>
          </a:p>
          <a:p>
            <a:pPr>
              <a:lnSpc>
                <a:spcPct val="80000"/>
              </a:lnSpc>
              <a:buClrTx/>
              <a:buSzTx/>
              <a:buFontTx/>
            </a:pPr>
            <a:r>
              <a:rPr lang="en-US" altLang="zh-CN" sz="2000" dirty="0">
                <a:solidFill>
                  <a:schemeClr val="bg1"/>
                </a:solidFill>
                <a:latin typeface="+mn-lt"/>
                <a:ea typeface="+mn-ea"/>
                <a:cs typeface="华文细黑" charset="0"/>
              </a:rPr>
              <a:t>WANG  Haoxiang</a:t>
            </a:r>
            <a:endParaRPr lang="en-US" altLang="zh-CN" sz="2000" dirty="0">
              <a:solidFill>
                <a:schemeClr val="bg1"/>
              </a:solidFill>
              <a:latin typeface="+mn-lt"/>
              <a:ea typeface="+mn-ea"/>
              <a:cs typeface="华文细黑" charset="0"/>
            </a:endParaRPr>
          </a:p>
          <a:p>
            <a:pPr>
              <a:lnSpc>
                <a:spcPct val="80000"/>
              </a:lnSpc>
              <a:buClrTx/>
              <a:buSzTx/>
              <a:buFontTx/>
            </a:pPr>
            <a:r>
              <a:rPr lang="en-US" altLang="zh-CN" sz="2000" dirty="0">
                <a:solidFill>
                  <a:schemeClr val="bg1"/>
                </a:solidFill>
                <a:latin typeface="+mn-lt"/>
                <a:ea typeface="+mn-ea"/>
                <a:cs typeface="华文细黑" charset="0"/>
              </a:rPr>
              <a:t>hxwang@scut.edu.cn</a:t>
            </a:r>
            <a:endParaRPr lang="en-US" altLang="zh-CN" sz="2000" dirty="0">
              <a:solidFill>
                <a:schemeClr val="bg1"/>
              </a:solidFill>
              <a:latin typeface="+mn-lt"/>
              <a:ea typeface="+mn-ea"/>
              <a:cs typeface="华文细黑" charset="0"/>
            </a:endParaRPr>
          </a:p>
          <a:p>
            <a:pPr>
              <a:lnSpc>
                <a:spcPct val="80000"/>
              </a:lnSpc>
              <a:buClrTx/>
              <a:buSzTx/>
              <a:buFontTx/>
            </a:pPr>
            <a:r>
              <a:rPr lang="zh-CN" altLang="en-US" sz="2000" dirty="0">
                <a:solidFill>
                  <a:schemeClr val="bg1"/>
                </a:solidFill>
                <a:latin typeface="+mn-lt"/>
                <a:ea typeface="+mn-ea"/>
                <a:cs typeface="华文细黑" charset="0"/>
              </a:rPr>
              <a:t>       </a:t>
            </a:r>
            <a:r>
              <a:rPr lang="en-US" altLang="zh-CN" sz="2000" dirty="0">
                <a:solidFill>
                  <a:schemeClr val="bg1"/>
                </a:solidFill>
                <a:latin typeface="+mn-lt"/>
                <a:ea typeface="+mn-ea"/>
                <a:cs typeface="华文细黑" charset="0"/>
              </a:rPr>
              <a:t> </a:t>
            </a:r>
            <a:endParaRPr lang="en-US" altLang="zh-CN" sz="2000" dirty="0">
              <a:solidFill>
                <a:schemeClr val="bg1"/>
              </a:solidFill>
              <a:latin typeface="+mn-lt"/>
              <a:ea typeface="+mn-ea"/>
              <a:cs typeface="华文细黑" charset="0"/>
            </a:endParaRPr>
          </a:p>
          <a:p>
            <a:pPr>
              <a:lnSpc>
                <a:spcPct val="80000"/>
              </a:lnSpc>
              <a:buClrTx/>
              <a:buSzTx/>
              <a:buFontTx/>
            </a:pPr>
            <a:r>
              <a:rPr lang="en-US" altLang="zh-CN" sz="1400" dirty="0">
                <a:solidFill>
                  <a:schemeClr val="bg1"/>
                </a:solidFill>
                <a:latin typeface="+mn-lt"/>
                <a:ea typeface="宋体" pitchFamily="2" charset="-122"/>
                <a:cs typeface="华文细黑" charset="0"/>
              </a:rPr>
              <a:t> </a:t>
            </a:r>
            <a:r>
              <a:rPr lang="en-US" altLang="zh-CN" sz="2000" dirty="0">
                <a:solidFill>
                  <a:schemeClr val="bg1"/>
                </a:solidFill>
                <a:latin typeface="Century Gothic" charset="0"/>
                <a:ea typeface="+mn-ea"/>
                <a:cs typeface="华文细黑" charset="0"/>
              </a:rPr>
              <a:t>School of Computer Science &amp; Engineering </a:t>
            </a:r>
            <a:endParaRPr lang="en-US" altLang="zh-CN" sz="2000" dirty="0">
              <a:solidFill>
                <a:schemeClr val="bg1"/>
              </a:solidFill>
              <a:latin typeface="Century Gothic" charset="0"/>
              <a:ea typeface="+mn-ea"/>
              <a:cs typeface="华文细黑" charset="0"/>
            </a:endParaRPr>
          </a:p>
        </p:txBody>
      </p:sp>
      <p:sp>
        <p:nvSpPr>
          <p:cNvPr id="3074" name="Text Box 5"/>
          <p:cNvSpPr txBox="1"/>
          <p:nvPr/>
        </p:nvSpPr>
        <p:spPr>
          <a:xfrm>
            <a:off x="1214438" y="1500188"/>
            <a:ext cx="6459537" cy="1444625"/>
          </a:xfrm>
          <a:prstGeom prst="rect">
            <a:avLst/>
          </a:prstGeom>
          <a:noFill/>
          <a:ln w="9525">
            <a:noFill/>
          </a:ln>
        </p:spPr>
        <p:txBody>
          <a:bodyPr anchor="t" anchorCtr="0">
            <a:spAutoFit/>
          </a:bodyPr>
          <a:p>
            <a:pPr marL="342900" indent="-342900" algn="ctr">
              <a:spcBef>
                <a:spcPct val="20000"/>
              </a:spcBef>
            </a:pPr>
            <a:r>
              <a:rPr lang="en-US" altLang="zh-CN" sz="4000" b="1" dirty="0">
                <a:solidFill>
                  <a:schemeClr val="accent2"/>
                </a:solidFill>
                <a:latin typeface="Century Gothic" charset="0"/>
              </a:rPr>
              <a:t>COMPUTER NETWORKS</a:t>
            </a:r>
            <a:endParaRPr lang="en-US" altLang="zh-CN" sz="2400" b="1" dirty="0">
              <a:solidFill>
                <a:schemeClr val="accent2"/>
              </a:solidFill>
              <a:latin typeface="Century Gothic" charset="0"/>
            </a:endParaRPr>
          </a:p>
          <a:p>
            <a:pPr marL="342900" indent="-342900">
              <a:spcBef>
                <a:spcPct val="20000"/>
              </a:spcBef>
            </a:pPr>
            <a:r>
              <a:rPr lang="en-US" altLang="zh-CN" sz="4000" b="1" dirty="0">
                <a:solidFill>
                  <a:schemeClr val="accent2"/>
                </a:solidFill>
                <a:latin typeface="Century Gothic" charset="0"/>
              </a:rPr>
              <a:t>		</a:t>
            </a:r>
            <a:endParaRPr lang="en-US" altLang="zh-CN" b="1" dirty="0">
              <a:solidFill>
                <a:schemeClr val="accent2"/>
              </a:solidFill>
              <a:latin typeface="Century Gothic"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611188" y="188913"/>
            <a:ext cx="7177087" cy="684212"/>
          </a:xfrm>
          <a:ln/>
        </p:spPr>
        <p:txBody>
          <a:bodyPr vert="horz" wrap="square" lIns="91440" tIns="45720" rIns="91440" bIns="45720" anchor="ctr" anchorCtr="0"/>
          <a:p>
            <a:r>
              <a:rPr lang="zh-CN" altLang="zh-CN" dirty="0">
                <a:ea typeface="宋体" pitchFamily="2" charset="-122"/>
              </a:rPr>
              <a:t>Bandwidth</a:t>
            </a:r>
            <a:endParaRPr lang="zh-CN" altLang="zh-CN" dirty="0">
              <a:ea typeface="宋体" pitchFamily="2" charset="-122"/>
            </a:endParaRPr>
          </a:p>
        </p:txBody>
      </p:sp>
      <p:sp>
        <p:nvSpPr>
          <p:cNvPr id="12290" name="Rectangle 3"/>
          <p:cNvSpPr>
            <a:spLocks noGrp="1"/>
          </p:cNvSpPr>
          <p:nvPr>
            <p:ph idx="1"/>
          </p:nvPr>
        </p:nvSpPr>
        <p:spPr>
          <a:xfrm>
            <a:off x="468313" y="1125538"/>
            <a:ext cx="8153400" cy="5202237"/>
          </a:xfrm>
          <a:ln/>
        </p:spPr>
        <p:txBody>
          <a:bodyPr vert="horz" wrap="square" lIns="91440" tIns="45720" rIns="91440" bIns="45720" anchor="t" anchorCtr="0"/>
          <a:p>
            <a:r>
              <a:rPr lang="zh-CN" altLang="zh-CN" dirty="0"/>
              <a:t>Digital signal transmission is subject to attenuation, distortion, etc. This is partly caused by disallowing high-frequency components to pass through. </a:t>
            </a:r>
            <a:endParaRPr lang="zh-CN" altLang="zh-CN" dirty="0"/>
          </a:p>
          <a:p>
            <a:r>
              <a:rPr lang="zh-CN" altLang="zh-CN" dirty="0"/>
              <a:t>The range of frequency or the number of bits of a transmission medium is called </a:t>
            </a:r>
            <a:r>
              <a:rPr lang="zh-CN" altLang="zh-CN" b="1" dirty="0"/>
              <a:t>bandwidth</a:t>
            </a:r>
            <a:r>
              <a:rPr lang="zh-CN" altLang="zh-CN" dirty="0"/>
              <a:t>.</a:t>
            </a: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ln/>
        </p:spPr>
        <p:txBody>
          <a:bodyPr vert="horz" wrap="square" lIns="92075" tIns="46038" rIns="92075" bIns="46038" anchor="ctr" anchorCtr="0"/>
          <a:p>
            <a:r>
              <a:rPr lang="en-US" altLang="zh-CN" dirty="0">
                <a:ea typeface="PMingLiU" pitchFamily="18" charset="-120"/>
              </a:rPr>
              <a:t>Bandwidth-Limited Signals</a:t>
            </a:r>
            <a:endParaRPr lang="en-US" altLang="zh-CN" dirty="0">
              <a:ea typeface="PMingLiU" pitchFamily="18" charset="-120"/>
            </a:endParaRPr>
          </a:p>
        </p:txBody>
      </p:sp>
      <p:sp>
        <p:nvSpPr>
          <p:cNvPr id="13314" name="Rectangle 3"/>
          <p:cNvSpPr>
            <a:spLocks noGrp="1"/>
          </p:cNvSpPr>
          <p:nvPr>
            <p:ph idx="1"/>
          </p:nvPr>
        </p:nvSpPr>
        <p:spPr>
          <a:ln/>
        </p:spPr>
        <p:txBody>
          <a:bodyPr vert="horz" wrap="square" lIns="92075" tIns="46038" rIns="92075" bIns="46038" anchor="t" anchorCtr="0"/>
          <a:p>
            <a:r>
              <a:rPr lang="en-US" altLang="zh-CN" sz="2800" dirty="0"/>
              <a:t>The larger </a:t>
            </a:r>
            <a:r>
              <a:rPr lang="en-US" altLang="zh-CN" sz="2800" i="1" dirty="0"/>
              <a:t>n</a:t>
            </a:r>
            <a:r>
              <a:rPr lang="en-US" altLang="zh-CN" sz="2800" dirty="0"/>
              <a:t> is, the higher the frequency </a:t>
            </a:r>
            <a:r>
              <a:rPr lang="en-US" altLang="zh-CN" sz="2800" i="1" dirty="0"/>
              <a:t>nf</a:t>
            </a:r>
            <a:r>
              <a:rPr lang="en-US" altLang="zh-CN" sz="2800" dirty="0"/>
              <a:t> of the </a:t>
            </a:r>
            <a:r>
              <a:rPr lang="en-US" altLang="zh-CN" sz="2800" i="1" dirty="0"/>
              <a:t>n</a:t>
            </a:r>
            <a:r>
              <a:rPr lang="en-US" altLang="zh-CN" sz="2800" dirty="0"/>
              <a:t>th harmonic.</a:t>
            </a:r>
            <a:endParaRPr lang="en-US" altLang="zh-CN" sz="2800" dirty="0"/>
          </a:p>
          <a:p>
            <a:r>
              <a:rPr lang="en-US" altLang="zh-CN" sz="2800" dirty="0"/>
              <a:t>All transmission facilities diminish different Fourier components by different amounts, thus introducing distortion.</a:t>
            </a:r>
            <a:endParaRPr lang="en-US" altLang="zh-CN" sz="2800" dirty="0"/>
          </a:p>
          <a:p>
            <a:r>
              <a:rPr lang="en-US" altLang="zh-CN" sz="2800" dirty="0"/>
              <a:t>Usually, the amplitudes are transmitted undiminished from 0 up to some frequency </a:t>
            </a:r>
            <a:r>
              <a:rPr lang="en-US" altLang="zh-CN" sz="2800" i="1" dirty="0"/>
              <a:t>f</a:t>
            </a:r>
            <a:r>
              <a:rPr lang="en-US" altLang="zh-CN" sz="2800" i="1" baseline="-25000" dirty="0"/>
              <a:t>c</a:t>
            </a:r>
            <a:r>
              <a:rPr lang="en-US" altLang="zh-CN" sz="2800" dirty="0"/>
              <a:t> (in Hertz, Hz) with all frequencies above this </a:t>
            </a:r>
            <a:r>
              <a:rPr lang="en-US" altLang="zh-CN" sz="2800" dirty="0">
                <a:solidFill>
                  <a:schemeClr val="accent2"/>
                </a:solidFill>
              </a:rPr>
              <a:t>cutoff frequency</a:t>
            </a:r>
            <a:r>
              <a:rPr lang="zh-CN" altLang="en-US" sz="2800" b="1" dirty="0"/>
              <a:t>截止频率</a:t>
            </a:r>
            <a:r>
              <a:rPr lang="zh-CN" altLang="en-US" sz="2800" dirty="0">
                <a:solidFill>
                  <a:schemeClr val="accent2"/>
                </a:solidFill>
              </a:rPr>
              <a:t> </a:t>
            </a:r>
            <a:r>
              <a:rPr lang="en-US" altLang="zh-CN" sz="2800" dirty="0"/>
              <a:t>strongly attenuated.</a:t>
            </a: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nchorCtr="0"/>
          <a:p>
            <a:r>
              <a:rPr lang="en-US" altLang="zh-CN" dirty="0">
                <a:ea typeface="PMingLiU" pitchFamily="18" charset="-120"/>
              </a:rPr>
              <a:t>Signal-to-Noise Ratio</a:t>
            </a:r>
            <a:endParaRPr lang="en-US" altLang="zh-CN" dirty="0">
              <a:ea typeface="PMingLiU" pitchFamily="18" charset="-120"/>
            </a:endParaRPr>
          </a:p>
        </p:txBody>
      </p:sp>
      <p:sp>
        <p:nvSpPr>
          <p:cNvPr id="14338" name="Rectangle 3"/>
          <p:cNvSpPr>
            <a:spLocks noGrp="1"/>
          </p:cNvSpPr>
          <p:nvPr>
            <p:ph idx="1"/>
          </p:nvPr>
        </p:nvSpPr>
        <p:spPr>
          <a:ln/>
        </p:spPr>
        <p:txBody>
          <a:bodyPr vert="horz" wrap="square" lIns="91440" tIns="45720" rIns="91440" bIns="45720" anchor="t" anchorCtr="0"/>
          <a:p>
            <a:r>
              <a:rPr lang="en-US" altLang="zh-CN" dirty="0"/>
              <a:t>S/N</a:t>
            </a:r>
            <a:endParaRPr lang="en-US" altLang="zh-CN" dirty="0"/>
          </a:p>
          <a:p>
            <a:pPr lvl="1"/>
            <a:r>
              <a:rPr lang="en-US" altLang="zh-CN" dirty="0"/>
              <a:t>S: signal power</a:t>
            </a:r>
            <a:endParaRPr lang="en-US" altLang="zh-CN" dirty="0"/>
          </a:p>
          <a:p>
            <a:pPr lvl="1"/>
            <a:r>
              <a:rPr lang="en-US" altLang="zh-CN" dirty="0"/>
              <a:t>N: noise power</a:t>
            </a:r>
            <a:endParaRPr lang="en-US" altLang="zh-CN" dirty="0"/>
          </a:p>
          <a:p>
            <a:r>
              <a:rPr lang="en-US" altLang="zh-CN" dirty="0"/>
              <a:t>dB</a:t>
            </a:r>
            <a:endParaRPr lang="en-US" altLang="zh-CN" dirty="0"/>
          </a:p>
          <a:p>
            <a:pPr lvl="1"/>
            <a:r>
              <a:rPr lang="en-US" altLang="zh-CN" dirty="0"/>
              <a:t>10 log</a:t>
            </a:r>
            <a:r>
              <a:rPr lang="en-US" altLang="zh-CN" baseline="-25000" dirty="0"/>
              <a:t>10</a:t>
            </a:r>
            <a:r>
              <a:rPr lang="en-US" altLang="zh-CN" dirty="0"/>
              <a:t> S/N</a:t>
            </a:r>
            <a:endParaRPr lang="en-US" altLang="zh-CN" dirty="0"/>
          </a:p>
          <a:p>
            <a:pPr lvl="1"/>
            <a:r>
              <a:rPr lang="en-US" altLang="zh-CN" dirty="0"/>
              <a:t>an S/N ratio of 1000 is 30 dB</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ln/>
        </p:spPr>
        <p:txBody>
          <a:bodyPr vert="horz" wrap="square" lIns="92075" tIns="46038" rIns="92075" bIns="46038" anchor="ctr" anchorCtr="0"/>
          <a:p>
            <a:r>
              <a:rPr lang="en-US" altLang="zh-CN" dirty="0">
                <a:ea typeface="PMingLiU" pitchFamily="18" charset="-120"/>
              </a:rPr>
              <a:t>Max</a:t>
            </a:r>
            <a:r>
              <a:rPr lang="en-US" altLang="zh-CN" dirty="0">
                <a:ea typeface="宋体" pitchFamily="2" charset="-122"/>
              </a:rPr>
              <a:t>.</a:t>
            </a:r>
            <a:r>
              <a:rPr lang="en-US" altLang="zh-CN" dirty="0">
                <a:ea typeface="PMingLiU" pitchFamily="18" charset="-120"/>
              </a:rPr>
              <a:t> Data Rate of a Channel</a:t>
            </a:r>
            <a:endParaRPr lang="en-US" altLang="zh-CN" dirty="0">
              <a:ea typeface="PMingLiU" pitchFamily="18" charset="-120"/>
            </a:endParaRPr>
          </a:p>
        </p:txBody>
      </p:sp>
      <p:sp>
        <p:nvSpPr>
          <p:cNvPr id="15362" name="Rectangle 3"/>
          <p:cNvSpPr>
            <a:spLocks noGrp="1"/>
          </p:cNvSpPr>
          <p:nvPr>
            <p:ph idx="1"/>
          </p:nvPr>
        </p:nvSpPr>
        <p:spPr>
          <a:xfrm>
            <a:off x="685800" y="1125538"/>
            <a:ext cx="8458200" cy="5183187"/>
          </a:xfrm>
          <a:ln/>
        </p:spPr>
        <p:txBody>
          <a:bodyPr vert="horz" wrap="square" lIns="92075" tIns="46038" rIns="92075" bIns="46038" anchor="t" anchorCtr="0"/>
          <a:p>
            <a:r>
              <a:rPr lang="zh-CN" altLang="zh-CN" dirty="0"/>
              <a:t>Nyquist</a:t>
            </a:r>
            <a:r>
              <a:rPr lang="en-US" altLang="zh-CN" dirty="0"/>
              <a:t>’</a:t>
            </a:r>
            <a:r>
              <a:rPr lang="zh-CN" altLang="zh-CN" dirty="0"/>
              <a:t>s</a:t>
            </a:r>
            <a:r>
              <a:rPr lang="en-US" altLang="zh-CN" dirty="0"/>
              <a:t> Theorem (noiseless channel)</a:t>
            </a:r>
            <a:endParaRPr lang="en-US" altLang="zh-CN" dirty="0"/>
          </a:p>
          <a:p>
            <a:pPr lvl="1"/>
            <a:r>
              <a:rPr lang="en-US" altLang="zh-CN" i="1" dirty="0"/>
              <a:t>H</a:t>
            </a:r>
            <a:r>
              <a:rPr lang="en-US" altLang="zh-CN" dirty="0"/>
              <a:t>: bandwidth</a:t>
            </a:r>
            <a:endParaRPr lang="en-US" altLang="zh-CN" dirty="0"/>
          </a:p>
          <a:p>
            <a:pPr lvl="1"/>
            <a:r>
              <a:rPr lang="en-US" altLang="zh-CN" i="1" dirty="0"/>
              <a:t>V</a:t>
            </a:r>
            <a:r>
              <a:rPr lang="en-US" altLang="zh-CN" dirty="0"/>
              <a:t>: discrete levels</a:t>
            </a:r>
            <a:endParaRPr lang="en-US" altLang="zh-CN" dirty="0"/>
          </a:p>
          <a:p>
            <a:pPr lvl="1"/>
            <a:r>
              <a:rPr lang="en-US" altLang="zh-CN" dirty="0"/>
              <a:t>Maximum data rate: 2</a:t>
            </a:r>
            <a:r>
              <a:rPr lang="en-US" altLang="zh-CN" i="1" dirty="0"/>
              <a:t>H</a:t>
            </a:r>
            <a:r>
              <a:rPr lang="en-US" altLang="zh-CN" dirty="0"/>
              <a:t> log</a:t>
            </a:r>
            <a:r>
              <a:rPr lang="en-US" altLang="zh-CN" baseline="-25000" dirty="0"/>
              <a:t>2</a:t>
            </a:r>
            <a:r>
              <a:rPr lang="en-US" altLang="zh-CN" dirty="0"/>
              <a:t> </a:t>
            </a:r>
            <a:r>
              <a:rPr lang="en-US" altLang="zh-CN" i="1" dirty="0"/>
              <a:t>V</a:t>
            </a:r>
            <a:r>
              <a:rPr lang="en-US" altLang="zh-CN" dirty="0"/>
              <a:t> bits/sec</a:t>
            </a:r>
            <a:endParaRPr lang="en-US" altLang="zh-CN" dirty="0"/>
          </a:p>
          <a:p>
            <a:r>
              <a:rPr lang="en-US" altLang="zh-CN" dirty="0"/>
              <a:t>Shannon’s Theorem (noise channel)</a:t>
            </a:r>
            <a:endParaRPr lang="en-US" altLang="zh-CN" dirty="0"/>
          </a:p>
          <a:p>
            <a:pPr lvl="1"/>
            <a:r>
              <a:rPr lang="en-US" altLang="zh-CN" i="1" dirty="0"/>
              <a:t>H</a:t>
            </a:r>
            <a:r>
              <a:rPr lang="en-US" altLang="zh-CN" dirty="0"/>
              <a:t>: bandwidth</a:t>
            </a:r>
            <a:endParaRPr lang="en-US" altLang="zh-CN" dirty="0"/>
          </a:p>
          <a:p>
            <a:pPr lvl="1"/>
            <a:r>
              <a:rPr lang="en-US" altLang="zh-CN" i="1" dirty="0"/>
              <a:t>S/N</a:t>
            </a:r>
            <a:r>
              <a:rPr lang="en-US" altLang="zh-CN" dirty="0"/>
              <a:t>: signal to noise ratio</a:t>
            </a:r>
            <a:endParaRPr lang="en-US" altLang="zh-CN" dirty="0"/>
          </a:p>
          <a:p>
            <a:pPr lvl="1"/>
            <a:r>
              <a:rPr lang="en-US" altLang="zh-CN" dirty="0"/>
              <a:t>Maximum number of bits/sec: </a:t>
            </a:r>
            <a:r>
              <a:rPr lang="en-US" altLang="zh-CN" i="1" dirty="0"/>
              <a:t>H</a:t>
            </a:r>
            <a:r>
              <a:rPr lang="en-US" altLang="zh-CN" dirty="0"/>
              <a:t> log</a:t>
            </a:r>
            <a:r>
              <a:rPr lang="en-US" altLang="zh-CN" baseline="-25000" dirty="0"/>
              <a:t>2</a:t>
            </a:r>
            <a:r>
              <a:rPr lang="en-US" altLang="zh-CN" dirty="0"/>
              <a:t> (1 + </a:t>
            </a:r>
            <a:r>
              <a:rPr lang="en-US" altLang="zh-CN" i="1" dirty="0"/>
              <a:t>S/N</a:t>
            </a:r>
            <a:r>
              <a:rPr lang="en-US" altLang="zh-CN" dirty="0"/>
              <a:t>)</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ln/>
        </p:spPr>
        <p:txBody>
          <a:bodyPr vert="horz" wrap="square" lIns="91440" tIns="45720" rIns="91440" bIns="45720" anchor="ctr" anchorCtr="0"/>
          <a:p>
            <a:r>
              <a:rPr lang="en-US" altLang="zh-CN" dirty="0">
                <a:ea typeface="宋体" pitchFamily="2" charset="-122"/>
              </a:rPr>
              <a:t>Exercise</a:t>
            </a:r>
            <a:endParaRPr lang="en-US" altLang="zh-CN" dirty="0">
              <a:ea typeface="宋体" pitchFamily="2" charset="-122"/>
            </a:endParaRPr>
          </a:p>
        </p:txBody>
      </p:sp>
      <p:sp>
        <p:nvSpPr>
          <p:cNvPr id="16386" name="Rectangle 3"/>
          <p:cNvSpPr>
            <a:spLocks noGrp="1"/>
          </p:cNvSpPr>
          <p:nvPr>
            <p:ph idx="1"/>
          </p:nvPr>
        </p:nvSpPr>
        <p:spPr>
          <a:ln/>
        </p:spPr>
        <p:txBody>
          <a:bodyPr vert="horz" wrap="square" lIns="91440" tIns="45720" rIns="91440" bIns="45720" anchor="t" anchorCtr="0"/>
          <a:p>
            <a:r>
              <a:rPr lang="en-US" altLang="zh-CN" dirty="0">
                <a:ea typeface="宋体" pitchFamily="2" charset="-122"/>
              </a:rPr>
              <a:t>Suppose that the bandwidth of a channel is between 3MHz and 4MHz and SN = 24dB.</a:t>
            </a:r>
            <a:endParaRPr lang="en-US" altLang="zh-CN" dirty="0">
              <a:ea typeface="宋体" pitchFamily="2" charset="-122"/>
            </a:endParaRPr>
          </a:p>
          <a:p>
            <a:pPr lvl="1"/>
            <a:r>
              <a:rPr lang="en-US" altLang="zh-CN" dirty="0">
                <a:ea typeface="宋体" pitchFamily="2" charset="-122"/>
              </a:rPr>
              <a:t>(1) what is the capacity of this channel?</a:t>
            </a:r>
            <a:endParaRPr lang="en-US" altLang="zh-CN" dirty="0">
              <a:ea typeface="宋体" pitchFamily="2" charset="-122"/>
            </a:endParaRPr>
          </a:p>
          <a:p>
            <a:pPr lvl="1"/>
            <a:r>
              <a:rPr lang="en-US" altLang="zh-CN" dirty="0">
                <a:ea typeface="宋体" pitchFamily="2" charset="-122"/>
              </a:rPr>
              <a:t>(2) Being able to achieve capacity, how many signaling levels are required?</a:t>
            </a:r>
            <a:endParaRPr lang="en-US" altLang="zh-CN" dirty="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ln/>
        </p:spPr>
        <p:txBody>
          <a:bodyPr vert="horz" wrap="square" lIns="91440" tIns="45720" rIns="91440" bIns="45720" anchor="ctr" anchorCtr="0"/>
          <a:p>
            <a:r>
              <a:rPr lang="en-US" altLang="zh-CN" dirty="0">
                <a:ea typeface="宋体" pitchFamily="2" charset="-122"/>
              </a:rPr>
              <a:t>Exercise solution</a:t>
            </a:r>
            <a:endParaRPr lang="en-US" altLang="zh-CN" dirty="0">
              <a:ea typeface="宋体" pitchFamily="2" charset="-122"/>
            </a:endParaRPr>
          </a:p>
        </p:txBody>
      </p:sp>
      <p:sp>
        <p:nvSpPr>
          <p:cNvPr id="17410" name="Rectangle 3"/>
          <p:cNvSpPr>
            <a:spLocks noGrp="1"/>
          </p:cNvSpPr>
          <p:nvPr>
            <p:ph idx="1"/>
          </p:nvPr>
        </p:nvSpPr>
        <p:spPr>
          <a:ln/>
        </p:spPr>
        <p:txBody>
          <a:bodyPr vert="horz" wrap="square" lIns="91440" tIns="45720" rIns="91440" bIns="45720" anchor="t" anchorCtr="0"/>
          <a:p>
            <a:pPr>
              <a:lnSpc>
                <a:spcPct val="90000"/>
              </a:lnSpc>
            </a:pPr>
            <a:r>
              <a:rPr lang="en-US" altLang="zh-CN" dirty="0">
                <a:ea typeface="宋体" pitchFamily="2" charset="-122"/>
              </a:rPr>
              <a:t>Suppose that the bandwidth of a channel is between 3MHz and 4MHz and SN = 24dB.</a:t>
            </a:r>
            <a:endParaRPr lang="en-US" altLang="zh-CN" dirty="0">
              <a:ea typeface="宋体" pitchFamily="2" charset="-122"/>
            </a:endParaRPr>
          </a:p>
          <a:p>
            <a:pPr lvl="1">
              <a:lnSpc>
                <a:spcPct val="90000"/>
              </a:lnSpc>
            </a:pPr>
            <a:r>
              <a:rPr lang="en-US" altLang="zh-CN" dirty="0">
                <a:ea typeface="宋体" pitchFamily="2" charset="-122"/>
              </a:rPr>
              <a:t>(1) what is the maximum data rate?</a:t>
            </a:r>
            <a:endParaRPr lang="en-US" altLang="zh-CN" dirty="0">
              <a:ea typeface="宋体" pitchFamily="2" charset="-122"/>
            </a:endParaRPr>
          </a:p>
          <a:p>
            <a:pPr lvl="2">
              <a:lnSpc>
                <a:spcPct val="90000"/>
              </a:lnSpc>
            </a:pPr>
            <a:r>
              <a:rPr lang="en-US" altLang="zh-CN" dirty="0">
                <a:ea typeface="宋体" pitchFamily="2" charset="-122"/>
              </a:rPr>
              <a:t>H = 1MHz</a:t>
            </a:r>
            <a:endParaRPr lang="en-US" altLang="zh-CN" dirty="0">
              <a:ea typeface="宋体" pitchFamily="2" charset="-122"/>
            </a:endParaRPr>
          </a:p>
          <a:p>
            <a:pPr lvl="2">
              <a:lnSpc>
                <a:spcPct val="90000"/>
              </a:lnSpc>
            </a:pPr>
            <a:r>
              <a:rPr lang="en-US" altLang="zh-CN" dirty="0">
                <a:ea typeface="宋体" pitchFamily="2" charset="-122"/>
              </a:rPr>
              <a:t>S/N = 251</a:t>
            </a:r>
            <a:endParaRPr lang="en-US" altLang="zh-CN" dirty="0">
              <a:ea typeface="宋体" pitchFamily="2" charset="-122"/>
            </a:endParaRPr>
          </a:p>
          <a:p>
            <a:pPr lvl="2">
              <a:lnSpc>
                <a:spcPct val="90000"/>
              </a:lnSpc>
            </a:pPr>
            <a:r>
              <a:rPr lang="en-US" altLang="zh-CN" dirty="0">
                <a:ea typeface="宋体" pitchFamily="2" charset="-122"/>
              </a:rPr>
              <a:t>C = 10</a:t>
            </a:r>
            <a:r>
              <a:rPr lang="en-US" altLang="zh-CN" baseline="30000" dirty="0">
                <a:ea typeface="宋体" pitchFamily="2" charset="-122"/>
              </a:rPr>
              <a:t>6</a:t>
            </a:r>
            <a:r>
              <a:rPr lang="en-US" altLang="zh-CN" dirty="0">
                <a:latin typeface="Microsoft Sans Serif" panose="020B0604020202020204" charset="0"/>
                <a:ea typeface="宋体" pitchFamily="2" charset="-122"/>
              </a:rPr>
              <a:t>x</a:t>
            </a:r>
            <a:r>
              <a:rPr lang="en-US" altLang="zh-CN" dirty="0">
                <a:ea typeface="宋体" pitchFamily="2" charset="-122"/>
              </a:rPr>
              <a:t>log</a:t>
            </a:r>
            <a:r>
              <a:rPr lang="en-US" altLang="zh-CN" baseline="-25000" dirty="0">
                <a:ea typeface="宋体" pitchFamily="2" charset="-122"/>
              </a:rPr>
              <a:t>2</a:t>
            </a:r>
            <a:r>
              <a:rPr lang="en-US" altLang="zh-CN" dirty="0">
                <a:ea typeface="宋体" pitchFamily="2" charset="-122"/>
              </a:rPr>
              <a:t>(1+251)=8Mbps</a:t>
            </a:r>
            <a:endParaRPr lang="en-US" altLang="zh-CN" dirty="0">
              <a:ea typeface="宋体" pitchFamily="2" charset="-122"/>
            </a:endParaRPr>
          </a:p>
          <a:p>
            <a:pPr lvl="1">
              <a:lnSpc>
                <a:spcPct val="90000"/>
              </a:lnSpc>
            </a:pPr>
            <a:r>
              <a:rPr lang="en-US" altLang="zh-CN" dirty="0">
                <a:ea typeface="宋体" pitchFamily="2" charset="-122"/>
              </a:rPr>
              <a:t>(2) Being able to achieve capacity, how many signaling levels are required?</a:t>
            </a:r>
            <a:endParaRPr lang="en-US" altLang="zh-CN" dirty="0">
              <a:ea typeface="宋体" pitchFamily="2" charset="-122"/>
            </a:endParaRPr>
          </a:p>
          <a:p>
            <a:pPr lvl="2">
              <a:lnSpc>
                <a:spcPct val="90000"/>
              </a:lnSpc>
            </a:pPr>
            <a:r>
              <a:rPr lang="en-US" altLang="zh-CN" dirty="0"/>
              <a:t>C=</a:t>
            </a:r>
            <a:r>
              <a:rPr lang="zh-CN" altLang="zh-CN" dirty="0"/>
              <a:t>2</a:t>
            </a:r>
            <a:r>
              <a:rPr lang="zh-CN" altLang="zh-CN" i="1" dirty="0"/>
              <a:t>H</a:t>
            </a:r>
            <a:r>
              <a:rPr lang="zh-CN" altLang="zh-CN" dirty="0"/>
              <a:t> log</a:t>
            </a:r>
            <a:r>
              <a:rPr lang="zh-CN" altLang="zh-CN" baseline="-25000" dirty="0"/>
              <a:t>2</a:t>
            </a:r>
            <a:r>
              <a:rPr lang="zh-CN" altLang="zh-CN" dirty="0"/>
              <a:t> </a:t>
            </a:r>
            <a:r>
              <a:rPr lang="zh-CN" altLang="zh-CN" i="1" dirty="0"/>
              <a:t>V</a:t>
            </a:r>
            <a:endParaRPr lang="zh-CN" altLang="zh-CN" i="1" dirty="0"/>
          </a:p>
          <a:p>
            <a:pPr lvl="2">
              <a:lnSpc>
                <a:spcPct val="90000"/>
              </a:lnSpc>
            </a:pPr>
            <a:r>
              <a:rPr lang="zh-CN" altLang="zh-CN" i="1" dirty="0"/>
              <a:t>V=16</a:t>
            </a:r>
            <a:endParaRPr lang="zh-CN"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nchorCtr="0"/>
          <a:p>
            <a:r>
              <a:rPr lang="en-US" altLang="zh-CN" sz="3600" dirty="0">
                <a:ea typeface="宋体" pitchFamily="2" charset="-122"/>
              </a:rPr>
              <a:t>Guided Transmission Media</a:t>
            </a:r>
            <a:endParaRPr lang="en-US" altLang="zh-CN" sz="3600" dirty="0">
              <a:ea typeface="宋体" pitchFamily="2" charset="-122"/>
            </a:endParaRPr>
          </a:p>
        </p:txBody>
      </p:sp>
      <p:sp>
        <p:nvSpPr>
          <p:cNvPr id="18434" name="Rectangle 3"/>
          <p:cNvSpPr/>
          <p:nvPr/>
        </p:nvSpPr>
        <p:spPr>
          <a:xfrm>
            <a:off x="900113" y="1196975"/>
            <a:ext cx="4572000" cy="2332038"/>
          </a:xfrm>
          <a:prstGeom prst="rect">
            <a:avLst/>
          </a:prstGeom>
          <a:noFill/>
          <a:ln w="9525">
            <a:noFill/>
          </a:ln>
        </p:spPr>
        <p:txBody>
          <a:bodyPr anchor="t" anchorCtr="0">
            <a:spAutoFit/>
          </a:bodyPr>
          <a:p>
            <a:pPr lvl="1" indent="0" eaLnBrk="0" hangingPunct="0">
              <a:spcBef>
                <a:spcPct val="20000"/>
              </a:spcBef>
              <a:buFont typeface="Arial" panose="020B0604020202020204" pitchFamily="34" charset="0"/>
              <a:buChar char="•"/>
            </a:pPr>
            <a:r>
              <a:rPr lang="en-US" altLang="zh-CN" dirty="0">
                <a:latin typeface="Times New Roman" panose="02020603050405020304" charset="0"/>
              </a:rPr>
              <a:t>Magnetic media</a:t>
            </a:r>
            <a:endParaRPr lang="en-US" altLang="zh-CN" dirty="0">
              <a:latin typeface="Times New Roman" panose="02020603050405020304" charset="0"/>
            </a:endParaRPr>
          </a:p>
          <a:p>
            <a:pPr lvl="1" indent="0" eaLnBrk="0" hangingPunct="0">
              <a:spcBef>
                <a:spcPct val="20000"/>
              </a:spcBef>
              <a:buFont typeface="Arial" panose="020B0604020202020204" pitchFamily="34" charset="0"/>
              <a:buChar char="•"/>
            </a:pPr>
            <a:r>
              <a:rPr lang="en-US" altLang="zh-CN" dirty="0">
                <a:latin typeface="Times New Roman" panose="02020603050405020304" charset="0"/>
              </a:rPr>
              <a:t>Twisted pair</a:t>
            </a:r>
            <a:endParaRPr lang="en-US" altLang="zh-CN" dirty="0">
              <a:latin typeface="Times New Roman" panose="02020603050405020304" charset="0"/>
            </a:endParaRPr>
          </a:p>
          <a:p>
            <a:pPr lvl="1" indent="0" eaLnBrk="0" hangingPunct="0">
              <a:spcBef>
                <a:spcPct val="20000"/>
              </a:spcBef>
              <a:buFont typeface="Arial" panose="020B0604020202020204" pitchFamily="34" charset="0"/>
              <a:buChar char="•"/>
            </a:pPr>
            <a:r>
              <a:rPr lang="en-US" altLang="zh-CN" dirty="0">
                <a:latin typeface="Times New Roman" panose="02020603050405020304" charset="0"/>
              </a:rPr>
              <a:t>Coaxial cable</a:t>
            </a:r>
            <a:endParaRPr lang="en-US" altLang="zh-CN" dirty="0">
              <a:latin typeface="Times New Roman" panose="02020603050405020304" charset="0"/>
            </a:endParaRPr>
          </a:p>
          <a:p>
            <a:pPr lvl="1" indent="0" eaLnBrk="0" hangingPunct="0">
              <a:spcBef>
                <a:spcPct val="20000"/>
              </a:spcBef>
              <a:buFont typeface="Arial" panose="020B0604020202020204" pitchFamily="34" charset="0"/>
              <a:buChar char="•"/>
            </a:pPr>
            <a:r>
              <a:rPr lang="en-US" altLang="zh-CN" dirty="0">
                <a:latin typeface="Times New Roman" panose="02020603050405020304" charset="0"/>
              </a:rPr>
              <a:t>Fiber optics</a:t>
            </a:r>
            <a:endParaRPr lang="en-US" altLang="zh-CN" dirty="0">
              <a:latin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Picture 2" descr="Media"/>
          <p:cNvPicPr>
            <a:picLocks noChangeAspect="1"/>
          </p:cNvPicPr>
          <p:nvPr/>
        </p:nvPicPr>
        <p:blipFill>
          <a:blip r:embed="rId1"/>
          <a:srcRect l="-342" t="12486" r="-925" b="-1755"/>
          <a:stretch>
            <a:fillRect/>
          </a:stretch>
        </p:blipFill>
        <p:spPr>
          <a:xfrm>
            <a:off x="827088" y="1268413"/>
            <a:ext cx="7200900" cy="4962525"/>
          </a:xfrm>
          <a:prstGeom prst="rect">
            <a:avLst/>
          </a:prstGeom>
          <a:noFill/>
          <a:ln w="9525">
            <a:noFill/>
          </a:ln>
        </p:spPr>
      </p:pic>
      <p:sp>
        <p:nvSpPr>
          <p:cNvPr id="19458" name="Rectangle 3"/>
          <p:cNvSpPr/>
          <p:nvPr/>
        </p:nvSpPr>
        <p:spPr>
          <a:xfrm>
            <a:off x="684213" y="333375"/>
            <a:ext cx="8064500" cy="647700"/>
          </a:xfrm>
          <a:prstGeom prst="rect">
            <a:avLst/>
          </a:prstGeom>
          <a:noFill/>
          <a:ln w="9525">
            <a:noFill/>
          </a:ln>
        </p:spPr>
        <p:txBody>
          <a:bodyPr anchor="ctr" anchorCtr="0"/>
          <a:p>
            <a:pPr eaLnBrk="0" hangingPunct="0"/>
            <a:r>
              <a:rPr lang="zh-CN" altLang="zh-CN" sz="4000" b="1" dirty="0">
                <a:solidFill>
                  <a:schemeClr val="tx2"/>
                </a:solidFill>
                <a:latin typeface="Microsoft Sans Serif" panose="020B0604020202020204" charset="0"/>
              </a:rPr>
              <a:t>Various Types of Network Media</a:t>
            </a:r>
            <a:endParaRPr lang="zh-CN" altLang="zh-CN" sz="4000" b="1" dirty="0">
              <a:solidFill>
                <a:schemeClr val="tx2"/>
              </a:solidFill>
              <a:latin typeface="Microsoft Sans Serif"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idx="1"/>
          </p:nvPr>
        </p:nvSpPr>
        <p:spPr>
          <a:xfrm>
            <a:off x="539750" y="1268413"/>
            <a:ext cx="8202613" cy="4608512"/>
          </a:xfrm>
          <a:ln/>
        </p:spPr>
        <p:txBody>
          <a:bodyPr vert="horz" wrap="square" lIns="91440" tIns="45720" rIns="91440" bIns="45720" anchor="t" anchorCtr="0"/>
          <a:p>
            <a:r>
              <a:rPr lang="en-US" altLang="zh-CN" sz="2800" i="1" dirty="0"/>
              <a:t>Never underestimate the bandwidth of a station wagon full of </a:t>
            </a:r>
            <a:r>
              <a:rPr lang="en-US" altLang="zh-CN" dirty="0">
                <a:latin typeface="Times New Roman" panose="02020603050405020304" charset="0"/>
                <a:ea typeface="宋体" pitchFamily="2" charset="-122"/>
              </a:rPr>
              <a:t>tapes</a:t>
            </a:r>
            <a:r>
              <a:rPr lang="en-US" altLang="zh-CN" sz="2800" i="1" dirty="0"/>
              <a:t> hurtling down the highway</a:t>
            </a:r>
            <a:endParaRPr lang="en-US" altLang="zh-CN" sz="2800" dirty="0"/>
          </a:p>
          <a:p>
            <a:pPr lvl="1"/>
            <a:r>
              <a:rPr lang="en-US" altLang="zh-CN" sz="2400" dirty="0"/>
              <a:t>Take a standard videotape that can carry about 200 gigabytes of data.</a:t>
            </a:r>
            <a:endParaRPr lang="en-US" altLang="zh-CN" sz="2400" dirty="0"/>
          </a:p>
          <a:p>
            <a:pPr lvl="1"/>
            <a:r>
              <a:rPr lang="en-US" altLang="zh-CN" sz="2400" dirty="0"/>
              <a:t>A box of 60 x 60 x 60 cm can hold about 1000 tapes, which corresponds to 200TB, or 1600Tb.</a:t>
            </a:r>
            <a:endParaRPr lang="en-US" altLang="zh-CN" sz="2400" dirty="0"/>
          </a:p>
          <a:p>
            <a:pPr lvl="1"/>
            <a:r>
              <a:rPr lang="en-US" altLang="zh-CN" sz="2400" dirty="0"/>
              <a:t>Sending such a box can be done within 24 hours, worldwide, 19Gbps; or 400Gbps within one hour.</a:t>
            </a:r>
            <a:endParaRPr lang="en-US" altLang="zh-CN" sz="2400" dirty="0"/>
          </a:p>
          <a:p>
            <a:pPr lvl="1"/>
            <a:r>
              <a:rPr lang="en-US" altLang="zh-CN" sz="2400" dirty="0"/>
              <a:t>Costs: roughly $5000 to ship 200TB, 3 cents for 1GB</a:t>
            </a:r>
            <a:endParaRPr lang="en-US" altLang="zh-CN" sz="2400" dirty="0"/>
          </a:p>
          <a:p>
            <a:r>
              <a:rPr lang="en-US" altLang="zh-CN" sz="2800" b="1" dirty="0"/>
              <a:t>So, why not just tape?</a:t>
            </a:r>
            <a:endParaRPr lang="zh-CN" altLang="zh-CN" sz="2800" b="1" dirty="0"/>
          </a:p>
        </p:txBody>
      </p:sp>
      <p:sp>
        <p:nvSpPr>
          <p:cNvPr id="20482" name="Rectangle 3"/>
          <p:cNvSpPr>
            <a:spLocks noGrp="1"/>
          </p:cNvSpPr>
          <p:nvPr>
            <p:ph type="title"/>
          </p:nvPr>
        </p:nvSpPr>
        <p:spPr>
          <a:ln/>
        </p:spPr>
        <p:txBody>
          <a:bodyPr vert="horz" wrap="square" lIns="91440" tIns="45720" rIns="91440" bIns="45720" anchor="ctr" anchorCtr="0"/>
          <a:p>
            <a:r>
              <a:rPr lang="en-US" altLang="zh-CN" sz="3600" dirty="0">
                <a:ea typeface="宋体" pitchFamily="2" charset="-122"/>
              </a:rPr>
              <a:t>Magnetic media</a:t>
            </a:r>
            <a:endParaRPr lang="en-US" altLang="zh-CN" sz="3600" dirty="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idx="1"/>
          </p:nvPr>
        </p:nvSpPr>
        <p:spPr>
          <a:xfrm>
            <a:off x="539750" y="1125538"/>
            <a:ext cx="8202613" cy="5030787"/>
          </a:xfrm>
          <a:ln/>
        </p:spPr>
        <p:txBody>
          <a:bodyPr vert="horz" wrap="square" lIns="91440" tIns="45720" rIns="91440" bIns="45720" anchor="t" anchorCtr="0"/>
          <a:p>
            <a:r>
              <a:rPr lang="zh-CN" altLang="zh-CN" sz="3600" dirty="0"/>
              <a:t>UTP (Unshielded Twisted Pair) </a:t>
            </a:r>
            <a:endParaRPr lang="zh-CN" altLang="zh-CN" sz="3600" dirty="0"/>
          </a:p>
          <a:p>
            <a:r>
              <a:rPr lang="zh-CN" altLang="zh-CN" sz="3600" dirty="0"/>
              <a:t>STP (Shielded Twisted Pair)</a:t>
            </a:r>
            <a:endParaRPr lang="zh-CN" altLang="zh-CN" dirty="0"/>
          </a:p>
          <a:p>
            <a:pPr>
              <a:buNone/>
            </a:pPr>
            <a:r>
              <a:rPr lang="zh-CN" altLang="zh-CN" dirty="0"/>
              <a:t>	       10Base-T: 10Mbps, 100 meters</a:t>
            </a:r>
            <a:endParaRPr lang="zh-CN" altLang="zh-CN" dirty="0"/>
          </a:p>
          <a:p>
            <a:pPr>
              <a:buNone/>
            </a:pPr>
            <a:r>
              <a:rPr lang="zh-CN" altLang="zh-CN" dirty="0"/>
              <a:t>         100Base-T: 100Mbps, 100 meters</a:t>
            </a:r>
            <a:endParaRPr lang="zh-CN" altLang="zh-CN" dirty="0"/>
          </a:p>
          <a:p>
            <a:pPr>
              <a:buNone/>
            </a:pPr>
            <a:r>
              <a:rPr lang="zh-CN" altLang="zh-CN" dirty="0"/>
              <a:t>      1000Base-T: 1Gbps, 100 meters</a:t>
            </a:r>
            <a:endParaRPr lang="zh-CN" altLang="zh-CN" dirty="0"/>
          </a:p>
          <a:p>
            <a:pPr>
              <a:buNone/>
            </a:pPr>
            <a:r>
              <a:rPr lang="zh-CN" altLang="zh-CN" dirty="0"/>
              <a:t>   Category 3: not to use anymore</a:t>
            </a:r>
            <a:endParaRPr lang="zh-CN" altLang="zh-CN" dirty="0"/>
          </a:p>
          <a:p>
            <a:pPr>
              <a:buNone/>
            </a:pPr>
            <a:r>
              <a:rPr lang="zh-CN" altLang="zh-CN" dirty="0"/>
              <a:t>   Category 5/Super Category 5</a:t>
            </a:r>
            <a:endParaRPr lang="zh-CN" altLang="zh-CN" dirty="0"/>
          </a:p>
          <a:p>
            <a:pPr>
              <a:buNone/>
            </a:pPr>
            <a:r>
              <a:rPr lang="zh-CN" altLang="zh-CN" dirty="0"/>
              <a:t>   Category 6/7: for Gigabit transmission</a:t>
            </a:r>
            <a:endParaRPr lang="zh-CN" altLang="zh-CN" dirty="0"/>
          </a:p>
        </p:txBody>
      </p:sp>
      <p:sp>
        <p:nvSpPr>
          <p:cNvPr id="21506" name="Rectangle 3"/>
          <p:cNvSpPr>
            <a:spLocks noGrp="1"/>
          </p:cNvSpPr>
          <p:nvPr>
            <p:ph type="title"/>
          </p:nvPr>
        </p:nvSpPr>
        <p:spPr>
          <a:ln/>
        </p:spPr>
        <p:txBody>
          <a:bodyPr vert="horz" wrap="square" lIns="91440" tIns="45720" rIns="91440" bIns="45720" anchor="ctr" anchorCtr="0"/>
          <a:p>
            <a:r>
              <a:rPr lang="en-US" altLang="zh-CN" sz="3600" dirty="0">
                <a:ea typeface="宋体" pitchFamily="2" charset="-122"/>
              </a:rPr>
              <a:t>Twisted pair</a:t>
            </a:r>
            <a:endParaRPr lang="en-US" altLang="zh-CN" sz="3600" dirty="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3"/>
          <p:cNvSpPr txBox="1"/>
          <p:nvPr/>
        </p:nvSpPr>
        <p:spPr>
          <a:xfrm>
            <a:off x="684213" y="1125538"/>
            <a:ext cx="7343775" cy="1887537"/>
          </a:xfrm>
          <a:prstGeom prst="rect">
            <a:avLst/>
          </a:prstGeom>
          <a:noFill/>
          <a:ln w="9525">
            <a:noFill/>
          </a:ln>
        </p:spPr>
        <p:txBody>
          <a:bodyPr anchor="t" anchorCtr="0">
            <a:spAutoFit/>
          </a:bodyPr>
          <a:p>
            <a:pPr marL="342900" indent="-342900" algn="ctr" eaLnBrk="0" hangingPunct="0">
              <a:spcBef>
                <a:spcPct val="20000"/>
              </a:spcBef>
            </a:pPr>
            <a:endParaRPr lang="en-US" altLang="zh-CN" sz="4000" b="1" dirty="0">
              <a:solidFill>
                <a:schemeClr val="accent2"/>
              </a:solidFill>
              <a:latin typeface="Century Gothic" charset="0"/>
            </a:endParaRPr>
          </a:p>
          <a:p>
            <a:pPr marL="342900" indent="-342900" algn="ctr" eaLnBrk="0" hangingPunct="0">
              <a:spcBef>
                <a:spcPct val="20000"/>
              </a:spcBef>
            </a:pPr>
            <a:r>
              <a:rPr lang="en-US" altLang="zh-CN" b="1" dirty="0">
                <a:solidFill>
                  <a:schemeClr val="accent2"/>
                </a:solidFill>
                <a:latin typeface="Century Gothic" charset="0"/>
              </a:rPr>
              <a:t>Chapter 2. The Physical Layer</a:t>
            </a:r>
            <a:endParaRPr lang="en-US" altLang="zh-CN" b="1" dirty="0">
              <a:solidFill>
                <a:schemeClr val="accent2"/>
              </a:solidFill>
              <a:latin typeface="Century Gothic" charset="0"/>
            </a:endParaRPr>
          </a:p>
          <a:p>
            <a:pPr marL="342900" indent="-342900" algn="ctr" eaLnBrk="0" hangingPunct="0">
              <a:spcBef>
                <a:spcPct val="20000"/>
              </a:spcBef>
            </a:pPr>
            <a:r>
              <a:rPr lang="en-US" altLang="zh-CN" b="1" dirty="0">
                <a:solidFill>
                  <a:schemeClr val="accent2"/>
                </a:solidFill>
                <a:latin typeface="Century Gothic" charset="0"/>
              </a:rPr>
              <a:t>Part 1</a:t>
            </a:r>
            <a:endParaRPr lang="en-US" altLang="zh-CN" b="1" dirty="0">
              <a:solidFill>
                <a:schemeClr val="accent2"/>
              </a:solidFill>
              <a:latin typeface="Century Gothic"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29" name="Group 2"/>
          <p:cNvGrpSpPr/>
          <p:nvPr/>
        </p:nvGrpSpPr>
        <p:grpSpPr>
          <a:xfrm>
            <a:off x="1187450" y="3573463"/>
            <a:ext cx="6461125" cy="2490787"/>
            <a:chOff x="0" y="0"/>
            <a:chExt cx="4262" cy="1569"/>
          </a:xfrm>
        </p:grpSpPr>
        <p:sp>
          <p:nvSpPr>
            <p:cNvPr id="22530" name="Rectangle 3"/>
            <p:cNvSpPr/>
            <p:nvPr/>
          </p:nvSpPr>
          <p:spPr>
            <a:xfrm>
              <a:off x="0" y="0"/>
              <a:ext cx="4262" cy="1569"/>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endParaRPr lang="zh-CN" altLang="en-US" dirty="0">
                <a:latin typeface="Times New Roman" panose="02020603050405020304" charset="0"/>
              </a:endParaRPr>
            </a:p>
          </p:txBody>
        </p:sp>
        <p:sp>
          <p:nvSpPr>
            <p:cNvPr id="22531" name="Line 4"/>
            <p:cNvSpPr/>
            <p:nvPr/>
          </p:nvSpPr>
          <p:spPr>
            <a:xfrm>
              <a:off x="10" y="229"/>
              <a:ext cx="385" cy="0"/>
            </a:xfrm>
            <a:prstGeom prst="line">
              <a:avLst/>
            </a:prstGeom>
            <a:ln w="25400" cap="flat" cmpd="sng">
              <a:solidFill>
                <a:srgbClr val="000000"/>
              </a:solidFill>
              <a:prstDash val="solid"/>
              <a:round/>
              <a:headEnd type="none" w="med" len="med"/>
              <a:tailEnd type="none" w="med" len="med"/>
            </a:ln>
          </p:spPr>
        </p:sp>
        <p:sp>
          <p:nvSpPr>
            <p:cNvPr id="22532" name="Line 5"/>
            <p:cNvSpPr/>
            <p:nvPr/>
          </p:nvSpPr>
          <p:spPr>
            <a:xfrm>
              <a:off x="10" y="386"/>
              <a:ext cx="385" cy="0"/>
            </a:xfrm>
            <a:prstGeom prst="line">
              <a:avLst/>
            </a:prstGeom>
            <a:ln w="25400" cap="flat" cmpd="sng">
              <a:solidFill>
                <a:srgbClr val="000000"/>
              </a:solidFill>
              <a:prstDash val="solid"/>
              <a:round/>
              <a:headEnd type="none" w="med" len="med"/>
              <a:tailEnd type="none" w="med" len="med"/>
            </a:ln>
          </p:spPr>
        </p:sp>
        <p:sp>
          <p:nvSpPr>
            <p:cNvPr id="22533" name="Line 6"/>
            <p:cNvSpPr/>
            <p:nvPr/>
          </p:nvSpPr>
          <p:spPr>
            <a:xfrm>
              <a:off x="10" y="544"/>
              <a:ext cx="385" cy="0"/>
            </a:xfrm>
            <a:prstGeom prst="line">
              <a:avLst/>
            </a:prstGeom>
            <a:ln w="25400" cap="flat" cmpd="sng">
              <a:solidFill>
                <a:srgbClr val="000000"/>
              </a:solidFill>
              <a:prstDash val="solid"/>
              <a:round/>
              <a:headEnd type="none" w="med" len="med"/>
              <a:tailEnd type="none" w="med" len="med"/>
            </a:ln>
          </p:spPr>
        </p:sp>
        <p:sp>
          <p:nvSpPr>
            <p:cNvPr id="22534" name="Line 7"/>
            <p:cNvSpPr/>
            <p:nvPr/>
          </p:nvSpPr>
          <p:spPr>
            <a:xfrm>
              <a:off x="10" y="699"/>
              <a:ext cx="385" cy="0"/>
            </a:xfrm>
            <a:prstGeom prst="line">
              <a:avLst/>
            </a:prstGeom>
            <a:ln w="25400" cap="flat" cmpd="sng">
              <a:solidFill>
                <a:srgbClr val="000000"/>
              </a:solidFill>
              <a:prstDash val="solid"/>
              <a:round/>
              <a:headEnd type="none" w="med" len="med"/>
              <a:tailEnd type="none" w="med" len="med"/>
            </a:ln>
          </p:spPr>
        </p:sp>
        <p:sp>
          <p:nvSpPr>
            <p:cNvPr id="22535" name="Line 8"/>
            <p:cNvSpPr/>
            <p:nvPr/>
          </p:nvSpPr>
          <p:spPr>
            <a:xfrm>
              <a:off x="10" y="853"/>
              <a:ext cx="385" cy="0"/>
            </a:xfrm>
            <a:prstGeom prst="line">
              <a:avLst/>
            </a:prstGeom>
            <a:ln w="25400" cap="flat" cmpd="sng">
              <a:solidFill>
                <a:srgbClr val="000000"/>
              </a:solidFill>
              <a:prstDash val="solid"/>
              <a:round/>
              <a:headEnd type="none" w="med" len="med"/>
              <a:tailEnd type="none" w="med" len="med"/>
            </a:ln>
          </p:spPr>
        </p:sp>
        <p:sp>
          <p:nvSpPr>
            <p:cNvPr id="22536" name="Line 9"/>
            <p:cNvSpPr/>
            <p:nvPr/>
          </p:nvSpPr>
          <p:spPr>
            <a:xfrm>
              <a:off x="10" y="1321"/>
              <a:ext cx="385" cy="0"/>
            </a:xfrm>
            <a:prstGeom prst="line">
              <a:avLst/>
            </a:prstGeom>
            <a:ln w="25400" cap="flat" cmpd="sng">
              <a:solidFill>
                <a:srgbClr val="000000"/>
              </a:solidFill>
              <a:prstDash val="solid"/>
              <a:round/>
              <a:headEnd type="none" w="med" len="med"/>
              <a:tailEnd type="none" w="med" len="med"/>
            </a:ln>
          </p:spPr>
        </p:sp>
        <p:sp>
          <p:nvSpPr>
            <p:cNvPr id="22537" name="Line 10"/>
            <p:cNvSpPr/>
            <p:nvPr/>
          </p:nvSpPr>
          <p:spPr>
            <a:xfrm>
              <a:off x="10" y="1019"/>
              <a:ext cx="385" cy="0"/>
            </a:xfrm>
            <a:prstGeom prst="line">
              <a:avLst/>
            </a:prstGeom>
            <a:ln w="25400" cap="flat" cmpd="sng">
              <a:solidFill>
                <a:srgbClr val="000000"/>
              </a:solidFill>
              <a:prstDash val="solid"/>
              <a:round/>
              <a:headEnd type="none" w="med" len="med"/>
              <a:tailEnd type="none" w="med" len="med"/>
            </a:ln>
          </p:spPr>
        </p:sp>
        <p:sp>
          <p:nvSpPr>
            <p:cNvPr id="22538" name="Line 11"/>
            <p:cNvSpPr/>
            <p:nvPr/>
          </p:nvSpPr>
          <p:spPr>
            <a:xfrm>
              <a:off x="10" y="1171"/>
              <a:ext cx="385" cy="0"/>
            </a:xfrm>
            <a:prstGeom prst="line">
              <a:avLst/>
            </a:prstGeom>
            <a:ln w="25400" cap="flat" cmpd="sng">
              <a:solidFill>
                <a:srgbClr val="000000"/>
              </a:solidFill>
              <a:prstDash val="solid"/>
              <a:round/>
              <a:headEnd type="none" w="med" len="med"/>
              <a:tailEnd type="none" w="med" len="med"/>
            </a:ln>
          </p:spPr>
        </p:sp>
        <p:sp>
          <p:nvSpPr>
            <p:cNvPr id="22539" name="Rectangle 12"/>
            <p:cNvSpPr/>
            <p:nvPr/>
          </p:nvSpPr>
          <p:spPr>
            <a:xfrm>
              <a:off x="880" y="145"/>
              <a:ext cx="341" cy="125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endParaRPr lang="zh-CN" altLang="en-US" dirty="0">
                <a:latin typeface="Times New Roman" panose="02020603050405020304" charset="0"/>
              </a:endParaRPr>
            </a:p>
          </p:txBody>
        </p:sp>
        <p:sp>
          <p:nvSpPr>
            <p:cNvPr id="22540" name="Line 13"/>
            <p:cNvSpPr/>
            <p:nvPr/>
          </p:nvSpPr>
          <p:spPr>
            <a:xfrm>
              <a:off x="1344" y="0"/>
              <a:ext cx="0" cy="1536"/>
            </a:xfrm>
            <a:prstGeom prst="line">
              <a:avLst/>
            </a:prstGeom>
            <a:ln w="38100" cap="flat" cmpd="sng">
              <a:solidFill>
                <a:srgbClr val="C0C0C0"/>
              </a:solidFill>
              <a:prstDash val="solid"/>
              <a:round/>
              <a:headEnd type="none" w="med" len="med"/>
              <a:tailEnd type="none" w="med" len="med"/>
            </a:ln>
          </p:spPr>
        </p:sp>
        <p:sp>
          <p:nvSpPr>
            <p:cNvPr id="22541" name="Rectangle 14"/>
            <p:cNvSpPr/>
            <p:nvPr/>
          </p:nvSpPr>
          <p:spPr>
            <a:xfrm>
              <a:off x="1488" y="144"/>
              <a:ext cx="285" cy="128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endParaRPr lang="zh-CN" altLang="en-US" dirty="0">
                <a:latin typeface="Times New Roman" panose="02020603050405020304" charset="0"/>
              </a:endParaRPr>
            </a:p>
          </p:txBody>
        </p:sp>
        <p:sp>
          <p:nvSpPr>
            <p:cNvPr id="22542" name="Rectangle 15"/>
            <p:cNvSpPr/>
            <p:nvPr/>
          </p:nvSpPr>
          <p:spPr>
            <a:xfrm>
              <a:off x="1488" y="144"/>
              <a:ext cx="69" cy="1273"/>
            </a:xfrm>
            <a:prstGeom prst="rect">
              <a:avLst/>
            </a:prstGeom>
            <a:solidFill>
              <a:srgbClr val="969696"/>
            </a:solidFill>
            <a:ln w="9525" cap="flat" cmpd="sng">
              <a:solidFill>
                <a:srgbClr val="000000"/>
              </a:solidFill>
              <a:prstDash val="solid"/>
              <a:miter/>
              <a:headEnd type="none" w="med" len="med"/>
              <a:tailEnd type="none" w="med" len="med"/>
            </a:ln>
          </p:spPr>
          <p:txBody>
            <a:bodyPr anchor="t" anchorCtr="0"/>
            <a:p>
              <a:pPr eaLnBrk="0" hangingPunct="0"/>
              <a:endParaRPr lang="zh-CN" altLang="en-US" dirty="0">
                <a:latin typeface="Times New Roman" panose="02020603050405020304" charset="0"/>
              </a:endParaRPr>
            </a:p>
          </p:txBody>
        </p:sp>
        <p:sp>
          <p:nvSpPr>
            <p:cNvPr id="22543" name="Line 16"/>
            <p:cNvSpPr/>
            <p:nvPr/>
          </p:nvSpPr>
          <p:spPr>
            <a:xfrm>
              <a:off x="395" y="218"/>
              <a:ext cx="1902" cy="0"/>
            </a:xfrm>
            <a:prstGeom prst="line">
              <a:avLst/>
            </a:prstGeom>
            <a:ln w="9525" cap="flat" cmpd="sng">
              <a:solidFill>
                <a:srgbClr val="000000"/>
              </a:solidFill>
              <a:prstDash val="dash"/>
              <a:round/>
              <a:headEnd type="none" w="med" len="med"/>
              <a:tailEnd type="none" w="med" len="med"/>
            </a:ln>
          </p:spPr>
        </p:sp>
        <p:sp>
          <p:nvSpPr>
            <p:cNvPr id="22544" name="Line 17"/>
            <p:cNvSpPr/>
            <p:nvPr/>
          </p:nvSpPr>
          <p:spPr>
            <a:xfrm>
              <a:off x="395" y="384"/>
              <a:ext cx="1902" cy="0"/>
            </a:xfrm>
            <a:prstGeom prst="line">
              <a:avLst/>
            </a:prstGeom>
            <a:ln w="9525" cap="flat" cmpd="sng">
              <a:solidFill>
                <a:srgbClr val="000000"/>
              </a:solidFill>
              <a:prstDash val="dash"/>
              <a:round/>
              <a:headEnd type="none" w="med" len="med"/>
              <a:tailEnd type="none" w="med" len="med"/>
            </a:ln>
          </p:spPr>
        </p:sp>
        <p:sp>
          <p:nvSpPr>
            <p:cNvPr id="22545" name="Line 18"/>
            <p:cNvSpPr/>
            <p:nvPr/>
          </p:nvSpPr>
          <p:spPr>
            <a:xfrm>
              <a:off x="405" y="547"/>
              <a:ext cx="1903" cy="0"/>
            </a:xfrm>
            <a:prstGeom prst="line">
              <a:avLst/>
            </a:prstGeom>
            <a:ln w="9525" cap="flat" cmpd="sng">
              <a:solidFill>
                <a:srgbClr val="000000"/>
              </a:solidFill>
              <a:prstDash val="dash"/>
              <a:round/>
              <a:headEnd type="none" w="med" len="med"/>
              <a:tailEnd type="none" w="med" len="med"/>
            </a:ln>
          </p:spPr>
        </p:sp>
        <p:sp>
          <p:nvSpPr>
            <p:cNvPr id="22546" name="Line 19"/>
            <p:cNvSpPr/>
            <p:nvPr/>
          </p:nvSpPr>
          <p:spPr>
            <a:xfrm>
              <a:off x="395" y="701"/>
              <a:ext cx="1902" cy="0"/>
            </a:xfrm>
            <a:prstGeom prst="line">
              <a:avLst/>
            </a:prstGeom>
            <a:ln w="9525" cap="flat" cmpd="sng">
              <a:solidFill>
                <a:srgbClr val="000000"/>
              </a:solidFill>
              <a:prstDash val="dash"/>
              <a:round/>
              <a:headEnd type="none" w="med" len="med"/>
              <a:tailEnd type="none" w="med" len="med"/>
            </a:ln>
          </p:spPr>
        </p:sp>
        <p:sp>
          <p:nvSpPr>
            <p:cNvPr id="22547" name="Line 20"/>
            <p:cNvSpPr/>
            <p:nvPr/>
          </p:nvSpPr>
          <p:spPr>
            <a:xfrm>
              <a:off x="395" y="853"/>
              <a:ext cx="1902" cy="0"/>
            </a:xfrm>
            <a:prstGeom prst="line">
              <a:avLst/>
            </a:prstGeom>
            <a:ln w="9525" cap="flat" cmpd="sng">
              <a:solidFill>
                <a:srgbClr val="000000"/>
              </a:solidFill>
              <a:prstDash val="dash"/>
              <a:round/>
              <a:headEnd type="none" w="med" len="med"/>
              <a:tailEnd type="none" w="med" len="med"/>
            </a:ln>
          </p:spPr>
        </p:sp>
        <p:sp>
          <p:nvSpPr>
            <p:cNvPr id="22548" name="Line 21"/>
            <p:cNvSpPr/>
            <p:nvPr/>
          </p:nvSpPr>
          <p:spPr>
            <a:xfrm>
              <a:off x="395" y="1019"/>
              <a:ext cx="1902" cy="0"/>
            </a:xfrm>
            <a:prstGeom prst="line">
              <a:avLst/>
            </a:prstGeom>
            <a:ln w="9525" cap="flat" cmpd="sng">
              <a:solidFill>
                <a:srgbClr val="000000"/>
              </a:solidFill>
              <a:prstDash val="dash"/>
              <a:round/>
              <a:headEnd type="none" w="med" len="med"/>
              <a:tailEnd type="none" w="med" len="med"/>
            </a:ln>
          </p:spPr>
        </p:sp>
        <p:sp>
          <p:nvSpPr>
            <p:cNvPr id="22549" name="Line 22"/>
            <p:cNvSpPr/>
            <p:nvPr/>
          </p:nvSpPr>
          <p:spPr>
            <a:xfrm>
              <a:off x="405" y="1171"/>
              <a:ext cx="1903" cy="0"/>
            </a:xfrm>
            <a:prstGeom prst="line">
              <a:avLst/>
            </a:prstGeom>
            <a:ln w="9525" cap="flat" cmpd="sng">
              <a:solidFill>
                <a:srgbClr val="000000"/>
              </a:solidFill>
              <a:prstDash val="dash"/>
              <a:round/>
              <a:headEnd type="none" w="med" len="med"/>
              <a:tailEnd type="none" w="med" len="med"/>
            </a:ln>
          </p:spPr>
        </p:sp>
        <p:sp>
          <p:nvSpPr>
            <p:cNvPr id="22550" name="Line 23"/>
            <p:cNvSpPr/>
            <p:nvPr/>
          </p:nvSpPr>
          <p:spPr>
            <a:xfrm>
              <a:off x="395" y="1323"/>
              <a:ext cx="1902" cy="0"/>
            </a:xfrm>
            <a:prstGeom prst="line">
              <a:avLst/>
            </a:prstGeom>
            <a:ln w="9525" cap="flat" cmpd="sng">
              <a:solidFill>
                <a:srgbClr val="000000"/>
              </a:solidFill>
              <a:prstDash val="dash"/>
              <a:round/>
              <a:headEnd type="none" w="med" len="med"/>
              <a:tailEnd type="none" w="med" len="med"/>
            </a:ln>
          </p:spPr>
        </p:sp>
        <p:sp>
          <p:nvSpPr>
            <p:cNvPr id="22551" name="Line 24"/>
            <p:cNvSpPr/>
            <p:nvPr/>
          </p:nvSpPr>
          <p:spPr>
            <a:xfrm>
              <a:off x="2308" y="221"/>
              <a:ext cx="457" cy="0"/>
            </a:xfrm>
            <a:prstGeom prst="line">
              <a:avLst/>
            </a:prstGeom>
            <a:ln w="9525" cap="flat" cmpd="sng">
              <a:solidFill>
                <a:srgbClr val="000000"/>
              </a:solidFill>
              <a:prstDash val="solid"/>
              <a:round/>
              <a:headEnd type="none" w="med" len="med"/>
              <a:tailEnd type="none" w="med" len="med"/>
            </a:ln>
          </p:spPr>
        </p:sp>
        <p:sp>
          <p:nvSpPr>
            <p:cNvPr id="22552" name="Line 25"/>
            <p:cNvSpPr/>
            <p:nvPr/>
          </p:nvSpPr>
          <p:spPr>
            <a:xfrm>
              <a:off x="2308" y="381"/>
              <a:ext cx="457" cy="0"/>
            </a:xfrm>
            <a:prstGeom prst="line">
              <a:avLst/>
            </a:prstGeom>
            <a:ln w="9525" cap="flat" cmpd="sng">
              <a:solidFill>
                <a:srgbClr val="000000"/>
              </a:solidFill>
              <a:prstDash val="solid"/>
              <a:round/>
              <a:headEnd type="none" w="med" len="med"/>
              <a:tailEnd type="none" w="med" len="med"/>
            </a:ln>
          </p:spPr>
        </p:sp>
        <p:sp>
          <p:nvSpPr>
            <p:cNvPr id="22553" name="Line 26"/>
            <p:cNvSpPr/>
            <p:nvPr/>
          </p:nvSpPr>
          <p:spPr>
            <a:xfrm>
              <a:off x="2297" y="547"/>
              <a:ext cx="458" cy="0"/>
            </a:xfrm>
            <a:prstGeom prst="line">
              <a:avLst/>
            </a:prstGeom>
            <a:ln w="9525" cap="flat" cmpd="sng">
              <a:solidFill>
                <a:srgbClr val="000000"/>
              </a:solidFill>
              <a:prstDash val="solid"/>
              <a:round/>
              <a:headEnd type="none" w="med" len="med"/>
              <a:tailEnd type="none" w="med" len="med"/>
            </a:ln>
          </p:spPr>
        </p:sp>
        <p:sp>
          <p:nvSpPr>
            <p:cNvPr id="22554" name="Line 27"/>
            <p:cNvSpPr/>
            <p:nvPr/>
          </p:nvSpPr>
          <p:spPr>
            <a:xfrm>
              <a:off x="2297" y="693"/>
              <a:ext cx="458" cy="0"/>
            </a:xfrm>
            <a:prstGeom prst="line">
              <a:avLst/>
            </a:prstGeom>
            <a:ln w="9525" cap="flat" cmpd="sng">
              <a:solidFill>
                <a:srgbClr val="000000"/>
              </a:solidFill>
              <a:prstDash val="solid"/>
              <a:round/>
              <a:headEnd type="none" w="med" len="med"/>
              <a:tailEnd type="none" w="med" len="med"/>
            </a:ln>
          </p:spPr>
        </p:sp>
        <p:sp>
          <p:nvSpPr>
            <p:cNvPr id="22555" name="Line 28"/>
            <p:cNvSpPr/>
            <p:nvPr/>
          </p:nvSpPr>
          <p:spPr>
            <a:xfrm>
              <a:off x="2297" y="853"/>
              <a:ext cx="458" cy="0"/>
            </a:xfrm>
            <a:prstGeom prst="line">
              <a:avLst/>
            </a:prstGeom>
            <a:ln w="9525" cap="flat" cmpd="sng">
              <a:solidFill>
                <a:srgbClr val="000000"/>
              </a:solidFill>
              <a:prstDash val="solid"/>
              <a:round/>
              <a:headEnd type="none" w="med" len="med"/>
              <a:tailEnd type="none" w="med" len="med"/>
            </a:ln>
          </p:spPr>
        </p:sp>
        <p:sp>
          <p:nvSpPr>
            <p:cNvPr id="22556" name="Line 29"/>
            <p:cNvSpPr/>
            <p:nvPr/>
          </p:nvSpPr>
          <p:spPr>
            <a:xfrm>
              <a:off x="2308" y="1016"/>
              <a:ext cx="457" cy="0"/>
            </a:xfrm>
            <a:prstGeom prst="line">
              <a:avLst/>
            </a:prstGeom>
            <a:ln w="9525" cap="flat" cmpd="sng">
              <a:solidFill>
                <a:srgbClr val="000000"/>
              </a:solidFill>
              <a:prstDash val="solid"/>
              <a:round/>
              <a:headEnd type="none" w="med" len="med"/>
              <a:tailEnd type="none" w="med" len="med"/>
            </a:ln>
          </p:spPr>
        </p:sp>
        <p:sp>
          <p:nvSpPr>
            <p:cNvPr id="22557" name="Line 30"/>
            <p:cNvSpPr/>
            <p:nvPr/>
          </p:nvSpPr>
          <p:spPr>
            <a:xfrm>
              <a:off x="2308" y="1166"/>
              <a:ext cx="457" cy="0"/>
            </a:xfrm>
            <a:prstGeom prst="line">
              <a:avLst/>
            </a:prstGeom>
            <a:ln w="9525" cap="flat" cmpd="sng">
              <a:solidFill>
                <a:srgbClr val="000000"/>
              </a:solidFill>
              <a:prstDash val="solid"/>
              <a:round/>
              <a:headEnd type="none" w="med" len="med"/>
              <a:tailEnd type="none" w="med" len="med"/>
            </a:ln>
          </p:spPr>
        </p:sp>
        <p:sp>
          <p:nvSpPr>
            <p:cNvPr id="22558" name="Line 31"/>
            <p:cNvSpPr/>
            <p:nvPr/>
          </p:nvSpPr>
          <p:spPr>
            <a:xfrm>
              <a:off x="2308" y="1326"/>
              <a:ext cx="457" cy="0"/>
            </a:xfrm>
            <a:prstGeom prst="line">
              <a:avLst/>
            </a:prstGeom>
            <a:ln w="9525" cap="flat" cmpd="sng">
              <a:solidFill>
                <a:srgbClr val="000000"/>
              </a:solidFill>
              <a:prstDash val="solid"/>
              <a:round/>
              <a:headEnd type="none" w="med" len="med"/>
              <a:tailEnd type="none" w="med" len="med"/>
            </a:ln>
          </p:spPr>
        </p:sp>
        <p:sp>
          <p:nvSpPr>
            <p:cNvPr id="22559" name="Text Box 32"/>
            <p:cNvSpPr txBox="1"/>
            <p:nvPr/>
          </p:nvSpPr>
          <p:spPr>
            <a:xfrm>
              <a:off x="2352" y="58"/>
              <a:ext cx="300" cy="152"/>
            </a:xfrm>
            <a:prstGeom prst="rect">
              <a:avLst/>
            </a:prstGeom>
            <a:noFill/>
            <a:ln w="9525">
              <a:noFill/>
            </a:ln>
          </p:spPr>
          <p:txBody>
            <a:bodyPr lIns="0" tIns="0" rIns="0" bIns="0" anchor="t" anchorCtr="0"/>
            <a:p>
              <a:pPr algn="ctr" eaLnBrk="0" hangingPunct="0"/>
              <a:r>
                <a:rPr lang="zh-CN" altLang="en-US" sz="700" dirty="0">
                  <a:latin typeface="Times New Roman" panose="02020603050405020304" charset="0"/>
                </a:rPr>
                <a:t>棕</a:t>
              </a:r>
              <a:endParaRPr lang="zh-CN" altLang="en-US" sz="700" dirty="0">
                <a:latin typeface="Times New Roman" panose="02020603050405020304" charset="0"/>
              </a:endParaRPr>
            </a:p>
          </p:txBody>
        </p:sp>
        <p:sp>
          <p:nvSpPr>
            <p:cNvPr id="22560" name="Text Box 33"/>
            <p:cNvSpPr txBox="1"/>
            <p:nvPr/>
          </p:nvSpPr>
          <p:spPr>
            <a:xfrm>
              <a:off x="2291" y="232"/>
              <a:ext cx="432" cy="160"/>
            </a:xfrm>
            <a:prstGeom prst="rect">
              <a:avLst/>
            </a:prstGeom>
            <a:noFill/>
            <a:ln w="9525">
              <a:noFill/>
            </a:ln>
          </p:spPr>
          <p:txBody>
            <a:bodyPr lIns="0" tIns="0" rIns="0" bIns="0" anchor="t" anchorCtr="0"/>
            <a:p>
              <a:pPr algn="ctr" eaLnBrk="0" hangingPunct="0"/>
              <a:r>
                <a:rPr lang="zh-CN" altLang="en-US" sz="700" dirty="0">
                  <a:latin typeface="Times New Roman" panose="02020603050405020304" charset="0"/>
                </a:rPr>
                <a:t>白棕</a:t>
              </a:r>
              <a:endParaRPr lang="zh-CN" altLang="en-US" sz="700" dirty="0">
                <a:latin typeface="Times New Roman" panose="02020603050405020304" charset="0"/>
              </a:endParaRPr>
            </a:p>
          </p:txBody>
        </p:sp>
        <p:sp>
          <p:nvSpPr>
            <p:cNvPr id="22561" name="Text Box 34"/>
            <p:cNvSpPr txBox="1"/>
            <p:nvPr/>
          </p:nvSpPr>
          <p:spPr>
            <a:xfrm>
              <a:off x="2291" y="541"/>
              <a:ext cx="432" cy="160"/>
            </a:xfrm>
            <a:prstGeom prst="rect">
              <a:avLst/>
            </a:prstGeom>
            <a:noFill/>
            <a:ln w="9525">
              <a:noFill/>
            </a:ln>
          </p:spPr>
          <p:txBody>
            <a:bodyPr lIns="0" tIns="0" rIns="0" bIns="0" anchor="t" anchorCtr="0"/>
            <a:p>
              <a:pPr algn="ctr" eaLnBrk="0" hangingPunct="0"/>
              <a:r>
                <a:rPr lang="zh-CN" altLang="en-US" sz="700" dirty="0">
                  <a:latin typeface="Times New Roman" panose="02020603050405020304" charset="0"/>
                </a:rPr>
                <a:t>白兰</a:t>
              </a:r>
              <a:endParaRPr lang="zh-CN" altLang="en-US" sz="700" dirty="0">
                <a:latin typeface="Times New Roman" panose="02020603050405020304" charset="0"/>
              </a:endParaRPr>
            </a:p>
          </p:txBody>
        </p:sp>
        <p:sp>
          <p:nvSpPr>
            <p:cNvPr id="22562" name="Text Box 35"/>
            <p:cNvSpPr txBox="1"/>
            <p:nvPr/>
          </p:nvSpPr>
          <p:spPr>
            <a:xfrm>
              <a:off x="2302" y="1174"/>
              <a:ext cx="433" cy="163"/>
            </a:xfrm>
            <a:prstGeom prst="rect">
              <a:avLst/>
            </a:prstGeom>
            <a:noFill/>
            <a:ln w="9525">
              <a:noFill/>
            </a:ln>
          </p:spPr>
          <p:txBody>
            <a:bodyPr lIns="0" tIns="0" rIns="0" bIns="0" anchor="t" anchorCtr="0"/>
            <a:p>
              <a:pPr algn="ctr" eaLnBrk="0" hangingPunct="0"/>
              <a:r>
                <a:rPr lang="zh-CN" altLang="en-US" sz="700" dirty="0">
                  <a:latin typeface="Times New Roman" panose="02020603050405020304" charset="0"/>
                </a:rPr>
                <a:t>白橙</a:t>
              </a:r>
              <a:endParaRPr lang="zh-CN" altLang="zh-CN" sz="700" dirty="0">
                <a:latin typeface="Times New Roman" panose="02020603050405020304" charset="0"/>
              </a:endParaRPr>
            </a:p>
            <a:p>
              <a:pPr algn="just" eaLnBrk="0" hangingPunct="0"/>
              <a:endParaRPr lang="zh-CN" altLang="en-US" sz="1000" dirty="0">
                <a:latin typeface="Times New Roman" panose="02020603050405020304" charset="0"/>
              </a:endParaRPr>
            </a:p>
          </p:txBody>
        </p:sp>
        <p:sp>
          <p:nvSpPr>
            <p:cNvPr id="22563" name="Text Box 36"/>
            <p:cNvSpPr txBox="1"/>
            <p:nvPr/>
          </p:nvSpPr>
          <p:spPr>
            <a:xfrm>
              <a:off x="2322" y="856"/>
              <a:ext cx="370" cy="160"/>
            </a:xfrm>
            <a:prstGeom prst="rect">
              <a:avLst/>
            </a:prstGeom>
            <a:noFill/>
            <a:ln w="9525">
              <a:noFill/>
            </a:ln>
          </p:spPr>
          <p:txBody>
            <a:bodyPr lIns="0" tIns="0" rIns="0" bIns="0" anchor="t" anchorCtr="0"/>
            <a:p>
              <a:pPr algn="ctr" eaLnBrk="0" hangingPunct="0"/>
              <a:r>
                <a:rPr lang="zh-CN" altLang="en-US" sz="700" dirty="0">
                  <a:latin typeface="Times New Roman" panose="02020603050405020304" charset="0"/>
                </a:rPr>
                <a:t>白绿</a:t>
              </a:r>
              <a:endParaRPr lang="zh-CN" altLang="en-US" sz="700" dirty="0">
                <a:latin typeface="Times New Roman" panose="02020603050405020304" charset="0"/>
              </a:endParaRPr>
            </a:p>
          </p:txBody>
        </p:sp>
        <p:sp>
          <p:nvSpPr>
            <p:cNvPr id="22564" name="Text Box 37"/>
            <p:cNvSpPr txBox="1"/>
            <p:nvPr/>
          </p:nvSpPr>
          <p:spPr>
            <a:xfrm>
              <a:off x="2352" y="384"/>
              <a:ext cx="300" cy="152"/>
            </a:xfrm>
            <a:prstGeom prst="rect">
              <a:avLst/>
            </a:prstGeom>
            <a:noFill/>
            <a:ln w="9525">
              <a:noFill/>
            </a:ln>
          </p:spPr>
          <p:txBody>
            <a:bodyPr lIns="0" tIns="0" rIns="0" bIns="0" anchor="t" anchorCtr="0"/>
            <a:p>
              <a:pPr algn="ctr" eaLnBrk="0" hangingPunct="0"/>
              <a:r>
                <a:rPr lang="zh-CN" altLang="en-US" sz="700" dirty="0">
                  <a:latin typeface="Times New Roman" panose="02020603050405020304" charset="0"/>
                </a:rPr>
                <a:t>绿</a:t>
              </a:r>
              <a:endParaRPr lang="zh-CN" altLang="en-US" sz="700" dirty="0">
                <a:latin typeface="Times New Roman" panose="02020603050405020304" charset="0"/>
              </a:endParaRPr>
            </a:p>
          </p:txBody>
        </p:sp>
        <p:sp>
          <p:nvSpPr>
            <p:cNvPr id="22565" name="Text Box 38"/>
            <p:cNvSpPr txBox="1"/>
            <p:nvPr/>
          </p:nvSpPr>
          <p:spPr>
            <a:xfrm>
              <a:off x="2352" y="701"/>
              <a:ext cx="300" cy="152"/>
            </a:xfrm>
            <a:prstGeom prst="rect">
              <a:avLst/>
            </a:prstGeom>
            <a:noFill/>
            <a:ln w="9525">
              <a:noFill/>
            </a:ln>
          </p:spPr>
          <p:txBody>
            <a:bodyPr lIns="0" tIns="0" rIns="0" bIns="0" anchor="t" anchorCtr="0"/>
            <a:p>
              <a:pPr algn="ctr" eaLnBrk="0" hangingPunct="0"/>
              <a:r>
                <a:rPr lang="zh-CN" altLang="en-US" sz="700" dirty="0">
                  <a:latin typeface="Times New Roman" panose="02020603050405020304" charset="0"/>
                </a:rPr>
                <a:t>兰</a:t>
              </a:r>
              <a:endParaRPr lang="zh-CN" altLang="en-US" sz="700" dirty="0">
                <a:latin typeface="Times New Roman" panose="02020603050405020304" charset="0"/>
              </a:endParaRPr>
            </a:p>
          </p:txBody>
        </p:sp>
        <p:sp>
          <p:nvSpPr>
            <p:cNvPr id="22566" name="Text Box 39"/>
            <p:cNvSpPr txBox="1"/>
            <p:nvPr/>
          </p:nvSpPr>
          <p:spPr>
            <a:xfrm>
              <a:off x="2352" y="1027"/>
              <a:ext cx="300" cy="152"/>
            </a:xfrm>
            <a:prstGeom prst="rect">
              <a:avLst/>
            </a:prstGeom>
            <a:noFill/>
            <a:ln w="9525">
              <a:noFill/>
            </a:ln>
          </p:spPr>
          <p:txBody>
            <a:bodyPr lIns="0" tIns="0" rIns="0" bIns="0" anchor="t" anchorCtr="0"/>
            <a:p>
              <a:pPr algn="ctr" eaLnBrk="0" hangingPunct="0"/>
              <a:r>
                <a:rPr lang="zh-CN" altLang="en-US" sz="700" dirty="0">
                  <a:latin typeface="Times New Roman" panose="02020603050405020304" charset="0"/>
                </a:rPr>
                <a:t>橙</a:t>
              </a:r>
              <a:endParaRPr lang="zh-CN" altLang="en-US" sz="700" dirty="0">
                <a:latin typeface="Times New Roman" panose="02020603050405020304" charset="0"/>
              </a:endParaRPr>
            </a:p>
          </p:txBody>
        </p:sp>
        <p:grpSp>
          <p:nvGrpSpPr>
            <p:cNvPr id="22567" name="Group 40"/>
            <p:cNvGrpSpPr/>
            <p:nvPr/>
          </p:nvGrpSpPr>
          <p:grpSpPr>
            <a:xfrm>
              <a:off x="2777" y="215"/>
              <a:ext cx="314" cy="166"/>
              <a:chOff x="0" y="0"/>
              <a:chExt cx="310" cy="183"/>
            </a:xfrm>
          </p:grpSpPr>
          <p:sp>
            <p:nvSpPr>
              <p:cNvPr id="22568" name="Arc 41"/>
              <p:cNvSpPr/>
              <p:nvPr/>
            </p:nvSpPr>
            <p:spPr>
              <a:xfrm>
                <a:off x="0" y="0"/>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2569" name="Arc 42"/>
              <p:cNvSpPr/>
              <p:nvPr/>
            </p:nvSpPr>
            <p:spPr>
              <a:xfrm flipV="1">
                <a:off x="0" y="84"/>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22570" name="Group 43"/>
            <p:cNvGrpSpPr/>
            <p:nvPr/>
          </p:nvGrpSpPr>
          <p:grpSpPr>
            <a:xfrm flipH="1">
              <a:off x="3083" y="691"/>
              <a:ext cx="314" cy="165"/>
              <a:chOff x="0" y="0"/>
              <a:chExt cx="310" cy="183"/>
            </a:xfrm>
          </p:grpSpPr>
          <p:sp>
            <p:nvSpPr>
              <p:cNvPr id="22571" name="Arc 44"/>
              <p:cNvSpPr/>
              <p:nvPr/>
            </p:nvSpPr>
            <p:spPr>
              <a:xfrm>
                <a:off x="0" y="0"/>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2572" name="Arc 45"/>
              <p:cNvSpPr/>
              <p:nvPr/>
            </p:nvSpPr>
            <p:spPr>
              <a:xfrm flipV="1">
                <a:off x="0" y="84"/>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22573" name="Group 46"/>
            <p:cNvGrpSpPr/>
            <p:nvPr/>
          </p:nvGrpSpPr>
          <p:grpSpPr>
            <a:xfrm flipH="1">
              <a:off x="3091" y="215"/>
              <a:ext cx="314" cy="166"/>
              <a:chOff x="0" y="0"/>
              <a:chExt cx="310" cy="183"/>
            </a:xfrm>
          </p:grpSpPr>
          <p:sp>
            <p:nvSpPr>
              <p:cNvPr id="22574" name="Arc 47"/>
              <p:cNvSpPr/>
              <p:nvPr/>
            </p:nvSpPr>
            <p:spPr>
              <a:xfrm>
                <a:off x="0" y="0"/>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2575" name="Arc 48"/>
              <p:cNvSpPr/>
              <p:nvPr/>
            </p:nvSpPr>
            <p:spPr>
              <a:xfrm flipV="1">
                <a:off x="0" y="84"/>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22576" name="Group 49"/>
            <p:cNvGrpSpPr/>
            <p:nvPr/>
          </p:nvGrpSpPr>
          <p:grpSpPr>
            <a:xfrm flipH="1">
              <a:off x="3093" y="1158"/>
              <a:ext cx="314" cy="165"/>
              <a:chOff x="0" y="0"/>
              <a:chExt cx="310" cy="183"/>
            </a:xfrm>
          </p:grpSpPr>
          <p:sp>
            <p:nvSpPr>
              <p:cNvPr id="22577" name="Arc 50"/>
              <p:cNvSpPr/>
              <p:nvPr/>
            </p:nvSpPr>
            <p:spPr>
              <a:xfrm>
                <a:off x="0" y="0"/>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2578" name="Arc 51"/>
              <p:cNvSpPr/>
              <p:nvPr/>
            </p:nvSpPr>
            <p:spPr>
              <a:xfrm flipV="1">
                <a:off x="0" y="84"/>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22579" name="Group 52"/>
            <p:cNvGrpSpPr/>
            <p:nvPr/>
          </p:nvGrpSpPr>
          <p:grpSpPr>
            <a:xfrm>
              <a:off x="2765" y="688"/>
              <a:ext cx="314" cy="165"/>
              <a:chOff x="0" y="0"/>
              <a:chExt cx="310" cy="183"/>
            </a:xfrm>
          </p:grpSpPr>
          <p:sp>
            <p:nvSpPr>
              <p:cNvPr id="22580" name="Arc 53"/>
              <p:cNvSpPr/>
              <p:nvPr/>
            </p:nvSpPr>
            <p:spPr>
              <a:xfrm>
                <a:off x="0" y="0"/>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2581" name="Arc 54"/>
              <p:cNvSpPr/>
              <p:nvPr/>
            </p:nvSpPr>
            <p:spPr>
              <a:xfrm flipV="1">
                <a:off x="0" y="84"/>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22582" name="Group 55"/>
            <p:cNvGrpSpPr/>
            <p:nvPr/>
          </p:nvGrpSpPr>
          <p:grpSpPr>
            <a:xfrm>
              <a:off x="2771" y="1160"/>
              <a:ext cx="314" cy="166"/>
              <a:chOff x="0" y="0"/>
              <a:chExt cx="310" cy="183"/>
            </a:xfrm>
          </p:grpSpPr>
          <p:sp>
            <p:nvSpPr>
              <p:cNvPr id="22583" name="Arc 56"/>
              <p:cNvSpPr/>
              <p:nvPr/>
            </p:nvSpPr>
            <p:spPr>
              <a:xfrm>
                <a:off x="0" y="0"/>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2584" name="Arc 57"/>
              <p:cNvSpPr/>
              <p:nvPr/>
            </p:nvSpPr>
            <p:spPr>
              <a:xfrm flipV="1">
                <a:off x="0" y="84"/>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22585" name="Group 58"/>
            <p:cNvGrpSpPr/>
            <p:nvPr/>
          </p:nvGrpSpPr>
          <p:grpSpPr>
            <a:xfrm>
              <a:off x="2769" y="538"/>
              <a:ext cx="1087" cy="478"/>
              <a:chOff x="0" y="0"/>
              <a:chExt cx="1074" cy="516"/>
            </a:xfrm>
          </p:grpSpPr>
          <p:sp>
            <p:nvSpPr>
              <p:cNvPr id="22586" name="Arc 59"/>
              <p:cNvSpPr/>
              <p:nvPr/>
            </p:nvSpPr>
            <p:spPr>
              <a:xfrm>
                <a:off x="0" y="0"/>
                <a:ext cx="1074" cy="258"/>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2587" name="Arc 60"/>
              <p:cNvSpPr/>
              <p:nvPr/>
            </p:nvSpPr>
            <p:spPr>
              <a:xfrm flipV="1">
                <a:off x="0" y="258"/>
                <a:ext cx="1074" cy="258"/>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22588" name="Group 61"/>
            <p:cNvGrpSpPr/>
            <p:nvPr/>
          </p:nvGrpSpPr>
          <p:grpSpPr>
            <a:xfrm flipH="1">
              <a:off x="3862" y="693"/>
              <a:ext cx="314" cy="166"/>
              <a:chOff x="0" y="0"/>
              <a:chExt cx="310" cy="183"/>
            </a:xfrm>
          </p:grpSpPr>
          <p:sp>
            <p:nvSpPr>
              <p:cNvPr id="22589" name="Arc 62"/>
              <p:cNvSpPr/>
              <p:nvPr/>
            </p:nvSpPr>
            <p:spPr>
              <a:xfrm>
                <a:off x="0" y="0"/>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2590" name="Arc 63"/>
              <p:cNvSpPr/>
              <p:nvPr/>
            </p:nvSpPr>
            <p:spPr>
              <a:xfrm flipV="1">
                <a:off x="0" y="84"/>
                <a:ext cx="310" cy="99"/>
              </a:xfrm>
              <a:custGeom>
                <a:avLst/>
                <a:gdLst/>
                <a:ahLst/>
                <a:cxnLst>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grpSp>
        <p:sp>
          <p:nvSpPr>
            <p:cNvPr id="22591" name="Text Box 64"/>
            <p:cNvSpPr txBox="1"/>
            <p:nvPr/>
          </p:nvSpPr>
          <p:spPr>
            <a:xfrm>
              <a:off x="2592" y="48"/>
              <a:ext cx="182" cy="1354"/>
            </a:xfrm>
            <a:prstGeom prst="rect">
              <a:avLst/>
            </a:prstGeom>
            <a:noFill/>
            <a:ln w="9525">
              <a:noFill/>
            </a:ln>
          </p:spPr>
          <p:txBody>
            <a:bodyPr wrap="none" anchor="t" anchorCtr="0">
              <a:spAutoFit/>
            </a:bodyPr>
            <a:p>
              <a:pPr eaLnBrk="0" hangingPunct="0">
                <a:lnSpc>
                  <a:spcPct val="105000"/>
                </a:lnSpc>
              </a:pPr>
              <a:r>
                <a:rPr lang="zh-CN" altLang="zh-CN" sz="1600" dirty="0">
                  <a:latin typeface="Arial Narrow" panose="020B0606020202030204" charset="0"/>
                </a:rPr>
                <a:t>8</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7</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6</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5</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4</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3</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2</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1</a:t>
              </a:r>
              <a:endParaRPr lang="zh-CN" altLang="zh-CN" sz="1600" dirty="0">
                <a:latin typeface="Arial Narrow" panose="020B0606020202030204" charset="0"/>
              </a:endParaRPr>
            </a:p>
          </p:txBody>
        </p:sp>
        <p:sp>
          <p:nvSpPr>
            <p:cNvPr id="22592" name="Text Box 65"/>
            <p:cNvSpPr txBox="1"/>
            <p:nvPr/>
          </p:nvSpPr>
          <p:spPr>
            <a:xfrm>
              <a:off x="96" y="48"/>
              <a:ext cx="183" cy="1354"/>
            </a:xfrm>
            <a:prstGeom prst="rect">
              <a:avLst/>
            </a:prstGeom>
            <a:noFill/>
            <a:ln w="9525">
              <a:noFill/>
            </a:ln>
          </p:spPr>
          <p:txBody>
            <a:bodyPr wrap="none" anchor="t" anchorCtr="0">
              <a:spAutoFit/>
            </a:bodyPr>
            <a:p>
              <a:pPr eaLnBrk="0" hangingPunct="0">
                <a:lnSpc>
                  <a:spcPct val="105000"/>
                </a:lnSpc>
              </a:pPr>
              <a:r>
                <a:rPr lang="zh-CN" altLang="zh-CN" sz="1600" dirty="0">
                  <a:latin typeface="Arial Narrow" panose="020B0606020202030204" charset="0"/>
                </a:rPr>
                <a:t>8</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7</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6</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5</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4</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3</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2</a:t>
              </a:r>
              <a:endParaRPr lang="zh-CN" altLang="zh-CN" sz="1600" dirty="0">
                <a:latin typeface="Arial Narrow" panose="020B0606020202030204" charset="0"/>
              </a:endParaRPr>
            </a:p>
            <a:p>
              <a:pPr eaLnBrk="0" hangingPunct="0">
                <a:lnSpc>
                  <a:spcPct val="105000"/>
                </a:lnSpc>
              </a:pPr>
              <a:r>
                <a:rPr lang="zh-CN" altLang="zh-CN" sz="1600" dirty="0">
                  <a:latin typeface="Arial Narrow" panose="020B0606020202030204" charset="0"/>
                </a:rPr>
                <a:t>1</a:t>
              </a:r>
              <a:endParaRPr lang="zh-CN" altLang="zh-CN" sz="1600" dirty="0">
                <a:latin typeface="Arial Narrow" panose="020B0606020202030204" charset="0"/>
              </a:endParaRPr>
            </a:p>
          </p:txBody>
        </p:sp>
        <p:sp>
          <p:nvSpPr>
            <p:cNvPr id="22593" name="Text Box 66"/>
            <p:cNvSpPr txBox="1"/>
            <p:nvPr/>
          </p:nvSpPr>
          <p:spPr>
            <a:xfrm>
              <a:off x="1824" y="48"/>
              <a:ext cx="720" cy="1346"/>
            </a:xfrm>
            <a:prstGeom prst="rect">
              <a:avLst/>
            </a:prstGeom>
            <a:noFill/>
            <a:ln w="9525">
              <a:noFill/>
            </a:ln>
          </p:spPr>
          <p:txBody>
            <a:bodyPr anchor="t" anchorCtr="0">
              <a:spAutoFit/>
            </a:bodyPr>
            <a:p>
              <a:pPr eaLnBrk="0" hangingPunct="0">
                <a:lnSpc>
                  <a:spcPct val="120000"/>
                </a:lnSpc>
              </a:pPr>
              <a:r>
                <a:rPr lang="en-US" altLang="zh-CN" sz="1400" dirty="0">
                  <a:latin typeface="Arial Narrow" panose="020B0606020202030204" charset="0"/>
                </a:rPr>
                <a:t>Brown</a:t>
              </a:r>
              <a:endParaRPr lang="en-US" altLang="zh-CN" sz="1400" dirty="0">
                <a:latin typeface="Arial Narrow" panose="020B0606020202030204" charset="0"/>
              </a:endParaRPr>
            </a:p>
            <a:p>
              <a:pPr eaLnBrk="0" hangingPunct="0">
                <a:lnSpc>
                  <a:spcPct val="120000"/>
                </a:lnSpc>
              </a:pPr>
              <a:r>
                <a:rPr lang="en-US" altLang="zh-CN" sz="1400" dirty="0">
                  <a:latin typeface="Arial Narrow" panose="020B0606020202030204" charset="0"/>
                </a:rPr>
                <a:t>White/Brown</a:t>
              </a:r>
              <a:endParaRPr lang="zh-CN" altLang="zh-CN" sz="1400" dirty="0">
                <a:latin typeface="Arial Narrow" panose="020B0606020202030204" charset="0"/>
              </a:endParaRPr>
            </a:p>
            <a:p>
              <a:pPr eaLnBrk="0" hangingPunct="0">
                <a:lnSpc>
                  <a:spcPct val="120000"/>
                </a:lnSpc>
              </a:pPr>
              <a:r>
                <a:rPr lang="en-US" altLang="zh-CN" sz="1400" dirty="0">
                  <a:latin typeface="Arial Narrow" panose="020B0606020202030204" charset="0"/>
                </a:rPr>
                <a:t>Green</a:t>
              </a:r>
              <a:endParaRPr lang="en-US" altLang="zh-CN" sz="1400" dirty="0">
                <a:latin typeface="Arial Narrow" panose="020B0606020202030204" charset="0"/>
              </a:endParaRPr>
            </a:p>
            <a:p>
              <a:pPr eaLnBrk="0" hangingPunct="0">
                <a:lnSpc>
                  <a:spcPct val="120000"/>
                </a:lnSpc>
              </a:pPr>
              <a:r>
                <a:rPr lang="en-US" altLang="zh-CN" sz="1400" dirty="0">
                  <a:latin typeface="Arial Narrow" panose="020B0606020202030204" charset="0"/>
                </a:rPr>
                <a:t>White/Blue</a:t>
              </a:r>
              <a:endParaRPr lang="en-US" altLang="zh-CN" sz="1400" dirty="0">
                <a:latin typeface="Arial Narrow" panose="020B0606020202030204" charset="0"/>
              </a:endParaRPr>
            </a:p>
            <a:p>
              <a:pPr eaLnBrk="0" hangingPunct="0">
                <a:lnSpc>
                  <a:spcPct val="120000"/>
                </a:lnSpc>
              </a:pPr>
              <a:r>
                <a:rPr lang="en-US" altLang="zh-CN" sz="1400" dirty="0">
                  <a:latin typeface="Arial Narrow" panose="020B0606020202030204" charset="0"/>
                </a:rPr>
                <a:t>Blue</a:t>
              </a:r>
              <a:endParaRPr lang="en-US" altLang="zh-CN" sz="1400" dirty="0">
                <a:latin typeface="Arial Narrow" panose="020B0606020202030204" charset="0"/>
              </a:endParaRPr>
            </a:p>
            <a:p>
              <a:pPr eaLnBrk="0" hangingPunct="0">
                <a:lnSpc>
                  <a:spcPct val="120000"/>
                </a:lnSpc>
              </a:pPr>
              <a:r>
                <a:rPr lang="en-US" altLang="zh-CN" sz="1400" dirty="0">
                  <a:latin typeface="Arial Narrow" panose="020B0606020202030204" charset="0"/>
                </a:rPr>
                <a:t>White/Green</a:t>
              </a:r>
              <a:endParaRPr lang="en-US" altLang="zh-CN" sz="1400" dirty="0">
                <a:latin typeface="Arial Narrow" panose="020B0606020202030204" charset="0"/>
              </a:endParaRPr>
            </a:p>
            <a:p>
              <a:pPr eaLnBrk="0" hangingPunct="0">
                <a:lnSpc>
                  <a:spcPct val="120000"/>
                </a:lnSpc>
              </a:pPr>
              <a:r>
                <a:rPr lang="en-US" altLang="zh-CN" sz="1400" dirty="0">
                  <a:latin typeface="Arial Narrow" panose="020B0606020202030204" charset="0"/>
                </a:rPr>
                <a:t>Orange</a:t>
              </a:r>
              <a:endParaRPr lang="en-US" altLang="zh-CN" sz="1400" dirty="0">
                <a:latin typeface="Arial Narrow" panose="020B0606020202030204" charset="0"/>
              </a:endParaRPr>
            </a:p>
            <a:p>
              <a:pPr eaLnBrk="0" hangingPunct="0">
                <a:lnSpc>
                  <a:spcPct val="120000"/>
                </a:lnSpc>
              </a:pPr>
              <a:r>
                <a:rPr lang="en-US" altLang="zh-CN" sz="1400" dirty="0">
                  <a:latin typeface="Arial Narrow" panose="020B0606020202030204" charset="0"/>
                </a:rPr>
                <a:t>White/Orange</a:t>
              </a:r>
              <a:endParaRPr lang="en-US" altLang="zh-CN" sz="1400" dirty="0">
                <a:latin typeface="Arial Narrow" panose="020B0606020202030204" charset="0"/>
              </a:endParaRPr>
            </a:p>
          </p:txBody>
        </p:sp>
      </p:grpSp>
      <p:pic>
        <p:nvPicPr>
          <p:cNvPr id="22594" name="Picture 67" descr="utp"/>
          <p:cNvPicPr>
            <a:picLocks noChangeAspect="1"/>
          </p:cNvPicPr>
          <p:nvPr/>
        </p:nvPicPr>
        <p:blipFill>
          <a:blip r:embed="rId1"/>
          <a:stretch>
            <a:fillRect/>
          </a:stretch>
        </p:blipFill>
        <p:spPr>
          <a:xfrm>
            <a:off x="1403350" y="1268413"/>
            <a:ext cx="3124200" cy="2057400"/>
          </a:xfrm>
          <a:prstGeom prst="rect">
            <a:avLst/>
          </a:prstGeom>
          <a:noFill/>
          <a:ln w="9525">
            <a:noFill/>
          </a:ln>
        </p:spPr>
      </p:pic>
      <p:pic>
        <p:nvPicPr>
          <p:cNvPr id="22595" name="Picture 68" descr="rj45"/>
          <p:cNvPicPr>
            <a:picLocks noChangeAspect="1"/>
          </p:cNvPicPr>
          <p:nvPr/>
        </p:nvPicPr>
        <p:blipFill>
          <a:blip r:embed="rId2"/>
          <a:stretch>
            <a:fillRect/>
          </a:stretch>
        </p:blipFill>
        <p:spPr>
          <a:xfrm>
            <a:off x="4643438" y="1341438"/>
            <a:ext cx="2808287" cy="1957387"/>
          </a:xfrm>
          <a:prstGeom prst="rect">
            <a:avLst/>
          </a:prstGeom>
          <a:noFill/>
          <a:ln w="9525">
            <a:noFill/>
          </a:ln>
        </p:spPr>
      </p:pic>
      <p:sp>
        <p:nvSpPr>
          <p:cNvPr id="22596" name="Rectangle 69"/>
          <p:cNvSpPr>
            <a:spLocks noGrp="1"/>
          </p:cNvSpPr>
          <p:nvPr>
            <p:ph type="title"/>
          </p:nvPr>
        </p:nvSpPr>
        <p:spPr>
          <a:ln/>
        </p:spPr>
        <p:txBody>
          <a:bodyPr vert="horz" wrap="square" lIns="91440" tIns="45720" rIns="91440" bIns="45720" anchor="ctr" anchorCtr="0"/>
          <a:p>
            <a:r>
              <a:rPr lang="en-US" altLang="zh-CN" sz="3600" dirty="0">
                <a:ea typeface="宋体" pitchFamily="2" charset="-122"/>
              </a:rPr>
              <a:t>Twisted pair (cont.)</a:t>
            </a:r>
            <a:endParaRPr lang="en-US" altLang="zh-CN" sz="3600" dirty="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idx="1"/>
          </p:nvPr>
        </p:nvSpPr>
        <p:spPr>
          <a:ln/>
        </p:spPr>
        <p:txBody>
          <a:bodyPr vert="horz" wrap="square" lIns="91440" tIns="45720" rIns="91440" bIns="45720" anchor="t" anchorCtr="0"/>
          <a:p>
            <a:r>
              <a:rPr lang="en-US" altLang="zh-CN" sz="2800" dirty="0"/>
              <a:t>Telephone line serve 3KM-5KM</a:t>
            </a:r>
            <a:endParaRPr lang="en-US" altLang="zh-CN" sz="2800" dirty="0"/>
          </a:p>
          <a:p>
            <a:pPr lvl="1"/>
            <a:r>
              <a:rPr lang="en-US" altLang="zh-CN" sz="2400" dirty="0"/>
              <a:t>One pair only</a:t>
            </a:r>
            <a:endParaRPr lang="en-US" altLang="zh-CN" sz="2400" dirty="0"/>
          </a:p>
          <a:p>
            <a:pPr lvl="1"/>
            <a:endParaRPr lang="en-US" altLang="zh-CN" sz="2400" dirty="0"/>
          </a:p>
          <a:p>
            <a:r>
              <a:rPr lang="en-US" altLang="zh-CN" sz="2800" dirty="0"/>
              <a:t>Data Cable serve 100M, Four pairs</a:t>
            </a:r>
            <a:endParaRPr lang="en-US" altLang="zh-CN" sz="2800" dirty="0"/>
          </a:p>
          <a:p>
            <a:pPr lvl="1"/>
            <a:r>
              <a:rPr lang="en-US" altLang="zh-CN" sz="2400" dirty="0"/>
              <a:t>Category 3 : 16MHz</a:t>
            </a:r>
            <a:endParaRPr lang="en-US" altLang="zh-CN" sz="2400" dirty="0"/>
          </a:p>
          <a:p>
            <a:pPr lvl="1"/>
            <a:r>
              <a:rPr lang="en-US" altLang="zh-CN" sz="2400" dirty="0"/>
              <a:t>Category 5 : 100MHz</a:t>
            </a:r>
            <a:endParaRPr lang="en-US" altLang="zh-CN" sz="2400" dirty="0"/>
          </a:p>
          <a:p>
            <a:pPr lvl="1"/>
            <a:r>
              <a:rPr lang="en-US" altLang="zh-CN" sz="2400" dirty="0"/>
              <a:t>Category 6 : 250MHz</a:t>
            </a:r>
            <a:endParaRPr lang="en-US" altLang="zh-CN" sz="2400" dirty="0"/>
          </a:p>
          <a:p>
            <a:pPr lvl="1"/>
            <a:r>
              <a:rPr lang="en-US" altLang="zh-CN" sz="2400" dirty="0"/>
              <a:t>Category 7 : 600MHz</a:t>
            </a:r>
            <a:endParaRPr lang="en-US" altLang="zh-CN" sz="2400" dirty="0"/>
          </a:p>
          <a:p>
            <a:pPr lvl="1"/>
            <a:endParaRPr lang="en-US" altLang="zh-CN" sz="2400" dirty="0"/>
          </a:p>
          <a:p>
            <a:r>
              <a:rPr lang="en-US" altLang="zh-CN" sz="2800" dirty="0"/>
              <a:t>Data rate: 10Mbps, 100Mbps, 1000Mbps</a:t>
            </a:r>
            <a:endParaRPr lang="en-US" altLang="zh-CN" sz="2800" dirty="0"/>
          </a:p>
        </p:txBody>
      </p:sp>
      <p:sp>
        <p:nvSpPr>
          <p:cNvPr id="23554" name="Rectangle 3"/>
          <p:cNvSpPr>
            <a:spLocks noGrp="1"/>
          </p:cNvSpPr>
          <p:nvPr>
            <p:ph type="title"/>
          </p:nvPr>
        </p:nvSpPr>
        <p:spPr>
          <a:ln/>
        </p:spPr>
        <p:txBody>
          <a:bodyPr vert="horz" wrap="square" lIns="91440" tIns="45720" rIns="91440" bIns="45720" anchor="ctr" anchorCtr="0"/>
          <a:p>
            <a:r>
              <a:rPr lang="en-US" altLang="zh-CN" dirty="0">
                <a:ea typeface="宋体" pitchFamily="2" charset="-122"/>
              </a:rPr>
              <a:t>UTP in actions</a:t>
            </a:r>
            <a:endParaRPr lang="en-US" altLang="zh-CN" dirty="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7" name="Picture 2" descr="Coaxial"/>
          <p:cNvPicPr>
            <a:picLocks noChangeAspect="1"/>
          </p:cNvPicPr>
          <p:nvPr/>
        </p:nvPicPr>
        <p:blipFill>
          <a:blip r:embed="rId1"/>
          <a:srcRect t="14668" b="9967"/>
          <a:stretch>
            <a:fillRect/>
          </a:stretch>
        </p:blipFill>
        <p:spPr>
          <a:xfrm>
            <a:off x="900113" y="1125538"/>
            <a:ext cx="6767512" cy="3987800"/>
          </a:xfrm>
          <a:prstGeom prst="rect">
            <a:avLst/>
          </a:prstGeom>
          <a:noFill/>
          <a:ln w="9525">
            <a:noFill/>
          </a:ln>
        </p:spPr>
      </p:pic>
      <p:sp>
        <p:nvSpPr>
          <p:cNvPr id="24578" name="Rectangle 3"/>
          <p:cNvSpPr/>
          <p:nvPr/>
        </p:nvSpPr>
        <p:spPr>
          <a:xfrm>
            <a:off x="395288" y="5157788"/>
            <a:ext cx="8610600" cy="1069975"/>
          </a:xfrm>
          <a:prstGeom prst="rect">
            <a:avLst/>
          </a:prstGeom>
          <a:noFill/>
          <a:ln w="9525">
            <a:noFill/>
          </a:ln>
        </p:spPr>
        <p:txBody>
          <a:bodyPr anchor="t" anchorCtr="0">
            <a:spAutoFit/>
          </a:bodyPr>
          <a:p>
            <a:pPr eaLnBrk="0" hangingPunct="0"/>
            <a:r>
              <a:rPr lang="en-US" altLang="zh-CN" sz="1600" b="1" dirty="0">
                <a:latin typeface="Georgia" panose="02040502050405020303" charset="0"/>
              </a:rPr>
              <a:t>Coaxial cable consists of a hollow outer cylindrical conductor that surrounds a single inner wire made of two conducting elements. </a:t>
            </a:r>
            <a:endParaRPr lang="en-US" altLang="zh-CN" sz="1600" b="1" dirty="0">
              <a:latin typeface="Georgia" panose="02040502050405020303" charset="0"/>
            </a:endParaRPr>
          </a:p>
          <a:p>
            <a:pPr eaLnBrk="0" hangingPunct="0"/>
            <a:r>
              <a:rPr lang="en-US" altLang="zh-CN" sz="1600" b="1" dirty="0">
                <a:latin typeface="Georgia" panose="02040502050405020303" charset="0"/>
              </a:rPr>
              <a:t>It can be run, without as many boosts from repeaters, for longer distances between network nodes than either shielded or unshielded  twisted-pair cable</a:t>
            </a:r>
            <a:endParaRPr lang="en-US" altLang="zh-CN" sz="1600" b="1" dirty="0">
              <a:latin typeface="Georgia" panose="02040502050405020303" charset="0"/>
            </a:endParaRPr>
          </a:p>
        </p:txBody>
      </p:sp>
      <p:sp>
        <p:nvSpPr>
          <p:cNvPr id="24579" name="Rectangle 4"/>
          <p:cNvSpPr/>
          <p:nvPr/>
        </p:nvSpPr>
        <p:spPr>
          <a:xfrm>
            <a:off x="684213" y="333375"/>
            <a:ext cx="8459787" cy="647700"/>
          </a:xfrm>
          <a:prstGeom prst="rect">
            <a:avLst/>
          </a:prstGeom>
          <a:noFill/>
          <a:ln w="9525">
            <a:noFill/>
          </a:ln>
        </p:spPr>
        <p:txBody>
          <a:bodyPr anchor="ctr" anchorCtr="0"/>
          <a:p>
            <a:pPr eaLnBrk="0" hangingPunct="0"/>
            <a:r>
              <a:rPr lang="en-US" altLang="zh-CN" sz="4000" b="1" dirty="0">
                <a:solidFill>
                  <a:schemeClr val="tx2"/>
                </a:solidFill>
                <a:latin typeface="Microsoft Sans Serif" panose="020B0604020202020204" charset="0"/>
              </a:rPr>
              <a:t>Coaxial cable (50/75ohm:1GHz)</a:t>
            </a:r>
            <a:endParaRPr lang="en-US" altLang="zh-CN" sz="4000" b="1" dirty="0">
              <a:solidFill>
                <a:schemeClr val="tx2"/>
              </a:solidFill>
              <a:latin typeface="Microsoft Sans Serif" panose="020B0604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Picture 2"/>
          <p:cNvPicPr>
            <a:picLocks noChangeAspect="1"/>
          </p:cNvPicPr>
          <p:nvPr/>
        </p:nvPicPr>
        <p:blipFill>
          <a:blip r:embed="rId1"/>
          <a:stretch>
            <a:fillRect/>
          </a:stretch>
        </p:blipFill>
        <p:spPr>
          <a:xfrm>
            <a:off x="4932363" y="115888"/>
            <a:ext cx="3819525" cy="1590675"/>
          </a:xfrm>
          <a:prstGeom prst="rect">
            <a:avLst/>
          </a:prstGeom>
          <a:noFill/>
          <a:ln w="9525">
            <a:noFill/>
          </a:ln>
        </p:spPr>
      </p:pic>
      <p:pic>
        <p:nvPicPr>
          <p:cNvPr id="25602" name="Picture 3"/>
          <p:cNvPicPr>
            <a:picLocks noChangeAspect="1"/>
          </p:cNvPicPr>
          <p:nvPr/>
        </p:nvPicPr>
        <p:blipFill>
          <a:blip r:embed="rId2"/>
          <a:stretch>
            <a:fillRect/>
          </a:stretch>
        </p:blipFill>
        <p:spPr>
          <a:xfrm>
            <a:off x="3059113" y="1844675"/>
            <a:ext cx="5753100" cy="1533525"/>
          </a:xfrm>
          <a:prstGeom prst="rect">
            <a:avLst/>
          </a:prstGeom>
          <a:noFill/>
          <a:ln w="9525">
            <a:noFill/>
          </a:ln>
        </p:spPr>
      </p:pic>
      <p:pic>
        <p:nvPicPr>
          <p:cNvPr id="25603" name="Picture 4" descr="DSC00037"/>
          <p:cNvPicPr>
            <a:picLocks noChangeAspect="1"/>
          </p:cNvPicPr>
          <p:nvPr/>
        </p:nvPicPr>
        <p:blipFill>
          <a:blip r:embed="rId3"/>
          <a:stretch>
            <a:fillRect/>
          </a:stretch>
        </p:blipFill>
        <p:spPr>
          <a:xfrm>
            <a:off x="1258888" y="0"/>
            <a:ext cx="3167062" cy="1909763"/>
          </a:xfrm>
          <a:prstGeom prst="rect">
            <a:avLst/>
          </a:prstGeom>
          <a:noFill/>
          <a:ln w="9525">
            <a:noFill/>
          </a:ln>
        </p:spPr>
      </p:pic>
      <p:pic>
        <p:nvPicPr>
          <p:cNvPr id="25604" name="Picture 5" descr="DSC00029"/>
          <p:cNvPicPr>
            <a:picLocks noChangeAspect="1"/>
          </p:cNvPicPr>
          <p:nvPr/>
        </p:nvPicPr>
        <p:blipFill>
          <a:blip r:embed="rId4"/>
          <a:stretch>
            <a:fillRect/>
          </a:stretch>
        </p:blipFill>
        <p:spPr>
          <a:xfrm>
            <a:off x="4500563" y="3509963"/>
            <a:ext cx="4465637" cy="3348037"/>
          </a:xfrm>
          <a:prstGeom prst="rect">
            <a:avLst/>
          </a:prstGeom>
          <a:noFill/>
          <a:ln w="9525">
            <a:noFill/>
          </a:ln>
        </p:spPr>
      </p:pic>
      <p:pic>
        <p:nvPicPr>
          <p:cNvPr id="25605" name="Picture 6" descr="DSC00026"/>
          <p:cNvPicPr>
            <a:picLocks noChangeAspect="1"/>
          </p:cNvPicPr>
          <p:nvPr/>
        </p:nvPicPr>
        <p:blipFill>
          <a:blip r:embed="rId5"/>
          <a:stretch>
            <a:fillRect/>
          </a:stretch>
        </p:blipFill>
        <p:spPr>
          <a:xfrm>
            <a:off x="323850" y="1844675"/>
            <a:ext cx="2663825" cy="1998663"/>
          </a:xfrm>
          <a:prstGeom prst="rect">
            <a:avLst/>
          </a:prstGeom>
          <a:noFill/>
          <a:ln w="9525">
            <a:noFill/>
          </a:ln>
        </p:spPr>
      </p:pic>
      <p:pic>
        <p:nvPicPr>
          <p:cNvPr id="25606" name="Picture 7" descr="DSC00022"/>
          <p:cNvPicPr>
            <a:picLocks noChangeAspect="1"/>
          </p:cNvPicPr>
          <p:nvPr/>
        </p:nvPicPr>
        <p:blipFill>
          <a:blip r:embed="rId6"/>
          <a:stretch>
            <a:fillRect/>
          </a:stretch>
        </p:blipFill>
        <p:spPr>
          <a:xfrm>
            <a:off x="0" y="3536950"/>
            <a:ext cx="4427538" cy="33210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p:nvPr/>
        </p:nvSpPr>
        <p:spPr>
          <a:xfrm>
            <a:off x="685800" y="1125538"/>
            <a:ext cx="7772400" cy="5203825"/>
          </a:xfrm>
          <a:prstGeom prst="rect">
            <a:avLst/>
          </a:prstGeom>
          <a:noFill/>
          <a:ln w="9525">
            <a:noFill/>
          </a:ln>
        </p:spPr>
        <p:txBody>
          <a:bodyPr anchor="t" anchorCtr="0">
            <a:spAutoFit/>
          </a:bodyPr>
          <a:p>
            <a:pPr eaLnBrk="0" hangingPunct="0">
              <a:buChar char="•"/>
            </a:pPr>
            <a:r>
              <a:rPr lang="en-US" altLang="zh-CN" sz="2400" b="1" dirty="0">
                <a:latin typeface="Georgia" panose="02040502050405020303" charset="0"/>
              </a:rPr>
              <a:t>advantages. </a:t>
            </a:r>
            <a:endParaRPr lang="en-US" altLang="zh-CN" sz="2400" b="1" dirty="0">
              <a:latin typeface="Georgia" panose="02040502050405020303" charset="0"/>
            </a:endParaRPr>
          </a:p>
          <a:p>
            <a:pPr lvl="1" indent="0" eaLnBrk="0" hangingPunct="0">
              <a:buFont typeface="Arial" panose="020B0604020202020204" pitchFamily="34" charset="0"/>
              <a:buChar char="•"/>
            </a:pPr>
            <a:r>
              <a:rPr lang="en-US" altLang="zh-CN" sz="2400" b="1" dirty="0">
                <a:latin typeface="Georgia" panose="02040502050405020303" charset="0"/>
              </a:rPr>
              <a:t>It is easy to install</a:t>
            </a:r>
            <a:endParaRPr lang="en-US" altLang="zh-CN" sz="2400" b="1" dirty="0">
              <a:latin typeface="Georgia" panose="02040502050405020303" charset="0"/>
            </a:endParaRPr>
          </a:p>
          <a:p>
            <a:pPr lvl="1" indent="0" eaLnBrk="0" hangingPunct="0">
              <a:buFont typeface="Arial" panose="020B0604020202020204" pitchFamily="34" charset="0"/>
              <a:buChar char="•"/>
            </a:pPr>
            <a:r>
              <a:rPr lang="en-US" altLang="zh-CN" sz="2400" b="1" dirty="0">
                <a:latin typeface="Georgia" panose="02040502050405020303" charset="0"/>
              </a:rPr>
              <a:t>is less expensive</a:t>
            </a:r>
            <a:endParaRPr lang="en-US" altLang="zh-CN" sz="2400" b="1" dirty="0">
              <a:latin typeface="Georgia" panose="02040502050405020303" charset="0"/>
            </a:endParaRPr>
          </a:p>
          <a:p>
            <a:pPr lvl="1" indent="0" eaLnBrk="0" hangingPunct="0">
              <a:buFont typeface="Arial" panose="020B0604020202020204" pitchFamily="34" charset="0"/>
              <a:buChar char="•"/>
            </a:pPr>
            <a:r>
              <a:rPr lang="en-US" altLang="zh-CN" sz="2400" b="1" dirty="0">
                <a:latin typeface="Georgia" panose="02040502050405020303" charset="0"/>
              </a:rPr>
              <a:t>its real advantage is its size.</a:t>
            </a:r>
            <a:endParaRPr lang="en-US" altLang="zh-CN" sz="2400" b="1" dirty="0">
              <a:latin typeface="Georgia" panose="02040502050405020303" charset="0"/>
            </a:endParaRPr>
          </a:p>
          <a:p>
            <a:pPr eaLnBrk="0" hangingPunct="0">
              <a:buChar char="•"/>
            </a:pPr>
            <a:r>
              <a:rPr lang="en-US" altLang="zh-CN" sz="2400" b="1" dirty="0">
                <a:latin typeface="Georgia" panose="02040502050405020303" charset="0"/>
              </a:rPr>
              <a:t>disadvantages</a:t>
            </a:r>
            <a:endParaRPr lang="en-US" altLang="zh-CN" sz="2400" b="1" dirty="0">
              <a:latin typeface="Georgia" panose="02040502050405020303" charset="0"/>
            </a:endParaRPr>
          </a:p>
          <a:p>
            <a:pPr lvl="1" indent="0" eaLnBrk="0" hangingPunct="0">
              <a:buFont typeface="Arial" panose="020B0604020202020204" pitchFamily="34" charset="0"/>
              <a:buChar char="•"/>
            </a:pPr>
            <a:r>
              <a:rPr lang="en-US" altLang="zh-CN" sz="2400" b="1" dirty="0">
                <a:solidFill>
                  <a:srgbClr val="FF6600"/>
                </a:solidFill>
                <a:latin typeface="Georgia" panose="02040502050405020303" charset="0"/>
              </a:rPr>
              <a:t>is more prone to electrical noise and interference </a:t>
            </a:r>
            <a:endParaRPr lang="en-US" altLang="zh-CN" sz="2400" b="1" dirty="0">
              <a:solidFill>
                <a:srgbClr val="FF6600"/>
              </a:solidFill>
              <a:latin typeface="Georgia" panose="02040502050405020303" charset="0"/>
            </a:endParaRPr>
          </a:p>
          <a:p>
            <a:pPr lvl="1" indent="0" eaLnBrk="0" hangingPunct="0">
              <a:buFont typeface="Arial" panose="020B0604020202020204" pitchFamily="34" charset="0"/>
              <a:buChar char="•"/>
            </a:pPr>
            <a:r>
              <a:rPr lang="en-US" altLang="zh-CN" sz="2400" b="1" dirty="0">
                <a:latin typeface="Georgia" panose="02040502050405020303" charset="0"/>
              </a:rPr>
              <a:t>once considered slower at transmitting data than other types of cable.</a:t>
            </a:r>
            <a:endParaRPr lang="en-US" altLang="zh-CN" sz="2400" b="1" dirty="0">
              <a:latin typeface="Georgia" panose="02040502050405020303" charset="0"/>
            </a:endParaRPr>
          </a:p>
          <a:p>
            <a:pPr lvl="1" indent="0" eaLnBrk="0" hangingPunct="0">
              <a:buFont typeface="Arial" panose="020B0604020202020204" pitchFamily="34" charset="0"/>
              <a:buChar char="•"/>
            </a:pPr>
            <a:r>
              <a:rPr lang="en-US" altLang="zh-CN" sz="2400" b="1" dirty="0">
                <a:latin typeface="Georgia" panose="02040502050405020303" charset="0"/>
              </a:rPr>
              <a:t>today, UTP is considered the fastest copper-based media. </a:t>
            </a:r>
            <a:endParaRPr lang="en-US" altLang="zh-CN" sz="2400" b="1" dirty="0">
              <a:latin typeface="Georgia" panose="02040502050405020303" charset="0"/>
            </a:endParaRPr>
          </a:p>
          <a:p>
            <a:pPr lvl="1" indent="0" eaLnBrk="0" hangingPunct="0">
              <a:buFont typeface="Arial" panose="020B0604020202020204" pitchFamily="34" charset="0"/>
              <a:buChar char="•"/>
            </a:pPr>
            <a:r>
              <a:rPr lang="en-US" altLang="zh-CN" sz="2400" b="1" dirty="0">
                <a:latin typeface="Georgia" panose="02040502050405020303" charset="0"/>
              </a:rPr>
              <a:t>The distance between signal boosts is shorter for unshielded twisted-pair than it is for coaxial cable.</a:t>
            </a:r>
            <a:r>
              <a:rPr lang="en-US" altLang="zh-CN" sz="1800" b="1" dirty="0">
                <a:latin typeface="Georgia" panose="02040502050405020303" charset="0"/>
              </a:rPr>
              <a:t> </a:t>
            </a:r>
            <a:endParaRPr lang="en-US" altLang="zh-CN" sz="1800" b="1" dirty="0">
              <a:latin typeface="Georgia" panose="02040502050405020303" charset="0"/>
            </a:endParaRPr>
          </a:p>
        </p:txBody>
      </p:sp>
      <p:sp>
        <p:nvSpPr>
          <p:cNvPr id="26626" name="Rectangle 3"/>
          <p:cNvSpPr/>
          <p:nvPr/>
        </p:nvSpPr>
        <p:spPr>
          <a:xfrm>
            <a:off x="684213" y="333375"/>
            <a:ext cx="7772400" cy="647700"/>
          </a:xfrm>
          <a:prstGeom prst="rect">
            <a:avLst/>
          </a:prstGeom>
          <a:noFill/>
          <a:ln w="9525">
            <a:noFill/>
          </a:ln>
        </p:spPr>
        <p:txBody>
          <a:bodyPr anchor="ctr" anchorCtr="0"/>
          <a:p>
            <a:pPr eaLnBrk="0" hangingPunct="0"/>
            <a:r>
              <a:rPr lang="en-US" altLang="zh-CN" sz="4000" b="1" dirty="0">
                <a:solidFill>
                  <a:schemeClr val="tx2"/>
                </a:solidFill>
                <a:latin typeface="Microsoft Sans Serif" panose="020B0604020202020204" charset="0"/>
              </a:rPr>
              <a:t>UTP vs. STP and COAX</a:t>
            </a:r>
            <a:endParaRPr lang="en-US" altLang="zh-CN" sz="4000" b="1" dirty="0">
              <a:solidFill>
                <a:schemeClr val="tx2"/>
              </a:solidFill>
              <a:latin typeface="Microsoft Sans Serif" panose="020B0604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idx="1"/>
          </p:nvPr>
        </p:nvSpPr>
        <p:spPr>
          <a:xfrm>
            <a:off x="611188" y="1125538"/>
            <a:ext cx="8077200" cy="2590800"/>
          </a:xfrm>
          <a:ln/>
        </p:spPr>
        <p:txBody>
          <a:bodyPr vert="horz" wrap="square" lIns="91440" tIns="45720" rIns="91440" bIns="45720" anchor="t" anchorCtr="0"/>
          <a:p>
            <a:pPr marL="609600" indent="-609600"/>
            <a:r>
              <a:rPr lang="en-US" altLang="zh-CN" b="1" dirty="0"/>
              <a:t>B</a:t>
            </a:r>
            <a:r>
              <a:rPr lang="en-US" altLang="zh-CN" dirty="0"/>
              <a:t>ased on light refraction:</a:t>
            </a:r>
            <a:endParaRPr lang="en-US" altLang="zh-CN" dirty="0"/>
          </a:p>
          <a:p>
            <a:pPr marL="990600" lvl="1" indent="-533400">
              <a:spcBef>
                <a:spcPct val="0"/>
              </a:spcBef>
            </a:pPr>
            <a:r>
              <a:rPr lang="en-US" altLang="zh-CN" dirty="0"/>
              <a:t>Three examples of a light ray from inside a silica fiber impinging on the air/silica boundary at different angles.</a:t>
            </a:r>
            <a:endParaRPr lang="en-US" altLang="zh-CN" dirty="0"/>
          </a:p>
          <a:p>
            <a:pPr marL="990600" lvl="1" indent="-533400">
              <a:spcBef>
                <a:spcPct val="0"/>
              </a:spcBef>
            </a:pPr>
            <a:r>
              <a:rPr lang="en-US" altLang="zh-CN" dirty="0"/>
              <a:t>Light trapped by total internal reflection.</a:t>
            </a:r>
            <a:endParaRPr lang="en-US" altLang="zh-CN" dirty="0"/>
          </a:p>
        </p:txBody>
      </p:sp>
      <p:pic>
        <p:nvPicPr>
          <p:cNvPr id="27650" name="Picture 3"/>
          <p:cNvPicPr>
            <a:picLocks noChangeAspect="1"/>
          </p:cNvPicPr>
          <p:nvPr/>
        </p:nvPicPr>
        <p:blipFill>
          <a:blip r:embed="rId1"/>
          <a:stretch>
            <a:fillRect/>
          </a:stretch>
        </p:blipFill>
        <p:spPr>
          <a:xfrm>
            <a:off x="684213" y="3573463"/>
            <a:ext cx="8139112" cy="2590800"/>
          </a:xfrm>
          <a:prstGeom prst="rect">
            <a:avLst/>
          </a:prstGeom>
          <a:noFill/>
          <a:ln w="9525">
            <a:noFill/>
          </a:ln>
        </p:spPr>
      </p:pic>
      <p:sp>
        <p:nvSpPr>
          <p:cNvPr id="27651" name="Rectangle 4"/>
          <p:cNvSpPr>
            <a:spLocks noGrp="1"/>
          </p:cNvSpPr>
          <p:nvPr>
            <p:ph type="title"/>
          </p:nvPr>
        </p:nvSpPr>
        <p:spPr>
          <a:ln/>
        </p:spPr>
        <p:txBody>
          <a:bodyPr vert="horz" wrap="square" lIns="91440" tIns="45720" rIns="91440" bIns="45720" anchor="ctr" anchorCtr="0"/>
          <a:p>
            <a:r>
              <a:rPr lang="en-US" altLang="zh-CN" sz="3600" dirty="0">
                <a:ea typeface="宋体" pitchFamily="2" charset="-122"/>
              </a:rPr>
              <a:t>Fiber optics</a:t>
            </a:r>
            <a:endParaRPr lang="en-US" altLang="zh-CN" sz="3600" dirty="0">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3" name="Rectangle 2"/>
          <p:cNvSpPr>
            <a:spLocks noGrp="1"/>
          </p:cNvSpPr>
          <p:nvPr>
            <p:ph idx="1"/>
          </p:nvPr>
        </p:nvSpPr>
        <p:spPr>
          <a:xfrm>
            <a:off x="381000" y="228600"/>
            <a:ext cx="8458200" cy="1112838"/>
          </a:xfrm>
          <a:ln/>
        </p:spPr>
        <p:txBody>
          <a:bodyPr vert="horz" wrap="square" lIns="91440" tIns="45720" rIns="91440" bIns="45720" anchor="t" anchorCtr="0"/>
          <a:p>
            <a:pPr lvl="1">
              <a:lnSpc>
                <a:spcPct val="90000"/>
              </a:lnSpc>
              <a:buNone/>
            </a:pPr>
            <a:r>
              <a:rPr lang="zh-CN" altLang="zh-CN" sz="2400" dirty="0"/>
              <a:t>As it turns out, attenuation is extremely well in optical fiber. This means that they can be used for long distances. In addition, the bandwidth is enormous.</a:t>
            </a:r>
            <a:endParaRPr lang="zh-CN" altLang="zh-CN" sz="2400" dirty="0"/>
          </a:p>
        </p:txBody>
      </p:sp>
      <p:pic>
        <p:nvPicPr>
          <p:cNvPr id="28674" name="Picture 3"/>
          <p:cNvPicPr>
            <a:picLocks noChangeAspect="1"/>
          </p:cNvPicPr>
          <p:nvPr/>
        </p:nvPicPr>
        <p:blipFill>
          <a:blip r:embed="rId1"/>
          <a:stretch>
            <a:fillRect/>
          </a:stretch>
        </p:blipFill>
        <p:spPr>
          <a:xfrm>
            <a:off x="1042988" y="1268413"/>
            <a:ext cx="7086600" cy="2133600"/>
          </a:xfrm>
          <a:prstGeom prst="rect">
            <a:avLst/>
          </a:prstGeom>
          <a:noFill/>
          <a:ln w="9525">
            <a:noFill/>
          </a:ln>
        </p:spPr>
      </p:pic>
      <p:graphicFrame>
        <p:nvGraphicFramePr>
          <p:cNvPr id="31748" name="Group 4"/>
          <p:cNvGraphicFramePr>
            <a:graphicFrameLocks noGrp="1"/>
          </p:cNvGraphicFramePr>
          <p:nvPr/>
        </p:nvGraphicFramePr>
        <p:xfrm>
          <a:off x="755650" y="3429000"/>
          <a:ext cx="7620000" cy="2773363"/>
        </p:xfrm>
        <a:graphic>
          <a:graphicData uri="http://schemas.openxmlformats.org/drawingml/2006/table">
            <a:tbl>
              <a:tblPr/>
              <a:tblGrid>
                <a:gridCol w="2913063"/>
                <a:gridCol w="1493837"/>
                <a:gridCol w="3213100"/>
              </a:tblGrid>
              <a:tr h="39619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Item</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LED</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Semiconductor Laser</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Data rate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Low</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High</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Mode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Multimode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Multimode or single mode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Distance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Short</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Long</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Lifetime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Long life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Short life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Temperature sensitivity</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Minor</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Substantial</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Cost</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Low cost</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0" i="0" u="none" strike="noStrike" cap="none" normalizeH="0" baseline="0" smtClean="0">
                          <a:ln>
                            <a:noFill/>
                          </a:ln>
                          <a:solidFill>
                            <a:schemeClr val="tx1"/>
                          </a:solidFill>
                          <a:effectLst/>
                          <a:latin typeface="Georgia" panose="02040502050405020303" charset="0"/>
                          <a:ea typeface="华文细黑" charset="-122"/>
                        </a:rPr>
                        <a:t>Expensive</a:t>
                      </a:r>
                      <a:endParaRPr kumimoji="0" lang="en-US" altLang="zh-CN" sz="2000" b="0" i="0" u="none" strike="noStrike" cap="none" normalizeH="0" baseline="0" smtClean="0">
                        <a:ln>
                          <a:noFill/>
                        </a:ln>
                        <a:solidFill>
                          <a:schemeClr val="tx1"/>
                        </a:solidFill>
                        <a:effectLst/>
                        <a:latin typeface="Georgia" panose="02040502050405020303" charset="0"/>
                        <a:ea typeface="华文细黑"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Picture 2" descr="Fiber"/>
          <p:cNvPicPr>
            <a:picLocks noChangeAspect="1"/>
          </p:cNvPicPr>
          <p:nvPr/>
        </p:nvPicPr>
        <p:blipFill>
          <a:blip r:embed="rId1"/>
          <a:srcRect t="20219" b="4700"/>
          <a:stretch>
            <a:fillRect/>
          </a:stretch>
        </p:blipFill>
        <p:spPr>
          <a:xfrm>
            <a:off x="2268538" y="1125538"/>
            <a:ext cx="6408737" cy="3875087"/>
          </a:xfrm>
          <a:prstGeom prst="rect">
            <a:avLst/>
          </a:prstGeom>
          <a:noFill/>
          <a:ln w="9525">
            <a:noFill/>
          </a:ln>
        </p:spPr>
      </p:pic>
      <p:sp>
        <p:nvSpPr>
          <p:cNvPr id="29698" name="Rectangle 3"/>
          <p:cNvSpPr/>
          <p:nvPr/>
        </p:nvSpPr>
        <p:spPr>
          <a:xfrm>
            <a:off x="395288" y="5084763"/>
            <a:ext cx="8748712" cy="1368425"/>
          </a:xfrm>
          <a:prstGeom prst="rect">
            <a:avLst/>
          </a:prstGeom>
          <a:noFill/>
          <a:ln w="9525">
            <a:noFill/>
          </a:ln>
        </p:spPr>
        <p:txBody>
          <a:bodyPr anchor="t" anchorCtr="0">
            <a:spAutoFit/>
          </a:bodyPr>
          <a:p>
            <a:pPr eaLnBrk="0" hangingPunct="0"/>
            <a:r>
              <a:rPr lang="en-US" altLang="zh-CN" sz="1400" b="1" dirty="0">
                <a:latin typeface="Georgia" panose="02040502050405020303" charset="0"/>
              </a:rPr>
              <a:t>Fiber-optic cable is a networking medium capable of conducting modulated light transmissions.  It is not susceptible to electromagnetic interference and is capable of higher data rates than any of the other types of  networking media discussed here. Fiber-optic cable does not carry electrical impulses,  signals that represent bits, are converted into beams of light.  light in fibers is not considered wireless because the electromagnetic waves are guided in the optical fiber. </a:t>
            </a:r>
            <a:endParaRPr lang="en-US" altLang="zh-CN" sz="1400" b="1" dirty="0">
              <a:latin typeface="Georgia" panose="02040502050405020303" charset="0"/>
            </a:endParaRPr>
          </a:p>
        </p:txBody>
      </p:sp>
      <p:sp>
        <p:nvSpPr>
          <p:cNvPr id="29699" name="Rectangle 4"/>
          <p:cNvSpPr/>
          <p:nvPr/>
        </p:nvSpPr>
        <p:spPr>
          <a:xfrm>
            <a:off x="395288" y="1628775"/>
            <a:ext cx="1905000" cy="3025775"/>
          </a:xfrm>
          <a:prstGeom prst="rect">
            <a:avLst/>
          </a:prstGeom>
          <a:noFill/>
          <a:ln w="9525">
            <a:noFill/>
          </a:ln>
        </p:spPr>
        <p:txBody>
          <a:bodyPr anchor="t" anchorCtr="0">
            <a:spAutoFit/>
          </a:bodyPr>
          <a:p>
            <a:pPr eaLnBrk="0" hangingPunct="0"/>
            <a:r>
              <a:rPr lang="en-US" altLang="zh-CN" sz="1600" b="1" dirty="0">
                <a:latin typeface="Georgia" panose="02040502050405020303" charset="0"/>
              </a:rPr>
              <a:t>MM: multi-mode</a:t>
            </a:r>
            <a:endParaRPr lang="en-US" altLang="zh-CN" sz="1600" b="1" dirty="0">
              <a:latin typeface="Georgia" panose="02040502050405020303" charset="0"/>
            </a:endParaRPr>
          </a:p>
          <a:p>
            <a:pPr eaLnBrk="0" hangingPunct="0"/>
            <a:r>
              <a:rPr lang="en-US" altLang="zh-CN" sz="1600" b="1" dirty="0">
                <a:latin typeface="Georgia" panose="02040502050405020303" charset="0"/>
              </a:rPr>
              <a:t>SM: single-mode</a:t>
            </a:r>
            <a:endParaRPr lang="en-US" altLang="zh-CN" sz="1600" b="1" dirty="0">
              <a:latin typeface="Georgia" panose="02040502050405020303" charset="0"/>
            </a:endParaRPr>
          </a:p>
          <a:p>
            <a:pPr eaLnBrk="0" hangingPunct="0"/>
            <a:endParaRPr lang="en-US" altLang="zh-CN" sz="1600" b="1" dirty="0">
              <a:latin typeface="Georgia" panose="02040502050405020303" charset="0"/>
            </a:endParaRPr>
          </a:p>
          <a:p>
            <a:pPr eaLnBrk="0" hangingPunct="0"/>
            <a:endParaRPr lang="en-US" altLang="zh-CN" sz="1600" b="1" dirty="0">
              <a:latin typeface="Georgia" panose="02040502050405020303" charset="0"/>
            </a:endParaRPr>
          </a:p>
          <a:p>
            <a:pPr eaLnBrk="0" hangingPunct="0"/>
            <a:endParaRPr lang="en-US" altLang="zh-CN" sz="1600" b="1" dirty="0">
              <a:latin typeface="Georgia" panose="02040502050405020303" charset="0"/>
            </a:endParaRPr>
          </a:p>
          <a:p>
            <a:pPr eaLnBrk="0" hangingPunct="0"/>
            <a:endParaRPr lang="en-US" altLang="zh-CN" sz="1600" b="1" dirty="0">
              <a:latin typeface="Georgia" panose="02040502050405020303" charset="0"/>
            </a:endParaRPr>
          </a:p>
          <a:p>
            <a:pPr eaLnBrk="0" hangingPunct="0"/>
            <a:r>
              <a:rPr lang="en-US" altLang="zh-CN" sz="1600" b="1" dirty="0">
                <a:latin typeface="Georgia" panose="02040502050405020303" charset="0"/>
              </a:rPr>
              <a:t>LED-Light Emitting Diode</a:t>
            </a:r>
            <a:endParaRPr lang="en-US" altLang="zh-CN" sz="1600" b="1" dirty="0">
              <a:latin typeface="Georgia" panose="02040502050405020303" charset="0"/>
            </a:endParaRPr>
          </a:p>
          <a:p>
            <a:pPr eaLnBrk="0" hangingPunct="0"/>
            <a:r>
              <a:rPr lang="en-US" altLang="zh-CN" sz="1600" b="1" dirty="0">
                <a:latin typeface="Georgia" panose="02040502050405020303" charset="0"/>
              </a:rPr>
              <a:t>Semiconductor Laser</a:t>
            </a:r>
            <a:endParaRPr lang="en-US" altLang="zh-CN" sz="1600" b="1" dirty="0">
              <a:latin typeface="Georgia" panose="02040502050405020303" charset="0"/>
            </a:endParaRPr>
          </a:p>
        </p:txBody>
      </p:sp>
      <p:sp>
        <p:nvSpPr>
          <p:cNvPr id="29700" name="Rectangle 5"/>
          <p:cNvSpPr/>
          <p:nvPr/>
        </p:nvSpPr>
        <p:spPr>
          <a:xfrm>
            <a:off x="684213" y="333375"/>
            <a:ext cx="7772400" cy="647700"/>
          </a:xfrm>
          <a:prstGeom prst="rect">
            <a:avLst/>
          </a:prstGeom>
          <a:noFill/>
          <a:ln w="9525">
            <a:noFill/>
          </a:ln>
        </p:spPr>
        <p:txBody>
          <a:bodyPr anchor="ctr" anchorCtr="0"/>
          <a:p>
            <a:pPr eaLnBrk="0" hangingPunct="0"/>
            <a:r>
              <a:rPr lang="en-US" altLang="zh-CN" sz="4000" b="1" dirty="0">
                <a:solidFill>
                  <a:schemeClr val="tx2"/>
                </a:solidFill>
                <a:latin typeface="Microsoft Sans Serif" panose="020B0604020202020204" charset="0"/>
              </a:rPr>
              <a:t>Fiber optics</a:t>
            </a:r>
            <a:endParaRPr lang="en-US" altLang="zh-CN" sz="4000" b="1" dirty="0">
              <a:solidFill>
                <a:schemeClr val="tx2"/>
              </a:solidFill>
              <a:latin typeface="Microsoft Sans Serif" panose="020B0604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611188" y="404813"/>
            <a:ext cx="6488112" cy="346075"/>
          </a:xfrm>
          <a:ln/>
        </p:spPr>
        <p:txBody>
          <a:bodyPr vert="horz" wrap="square" lIns="91440" tIns="45720" rIns="91440" bIns="45720" anchor="ctr" anchorCtr="0"/>
          <a:p>
            <a:r>
              <a:rPr lang="zh-CN" altLang="zh-CN" sz="3600" dirty="0">
                <a:ea typeface="宋体" pitchFamily="2" charset="-122"/>
              </a:rPr>
              <a:t>Fiber Connections</a:t>
            </a:r>
            <a:endParaRPr lang="zh-CN" altLang="zh-CN" sz="3600" dirty="0">
              <a:ea typeface="宋体" pitchFamily="2" charset="-122"/>
            </a:endParaRPr>
          </a:p>
        </p:txBody>
      </p:sp>
      <p:sp>
        <p:nvSpPr>
          <p:cNvPr id="30722" name="Rectangle 3"/>
          <p:cNvSpPr>
            <a:spLocks noGrp="1"/>
          </p:cNvSpPr>
          <p:nvPr>
            <p:ph idx="1"/>
          </p:nvPr>
        </p:nvSpPr>
        <p:spPr>
          <a:xfrm>
            <a:off x="395288" y="1196975"/>
            <a:ext cx="8280400" cy="4681538"/>
          </a:xfrm>
          <a:ln/>
        </p:spPr>
        <p:txBody>
          <a:bodyPr vert="horz" wrap="square" lIns="91440" tIns="45720" rIns="91440" bIns="45720" anchor="t" anchorCtr="0"/>
          <a:p>
            <a:r>
              <a:rPr lang="zh-CN" altLang="zh-CN" b="1" dirty="0"/>
              <a:t>Observation: </a:t>
            </a:r>
            <a:r>
              <a:rPr lang="zh-CN" altLang="zh-CN" dirty="0"/>
              <a:t>An interface consists of a receiver (photodiode) which transforms light into electrical signals, and/or a transmitter (LED or laser-diode)</a:t>
            </a:r>
            <a:endParaRPr lang="zh-CN" altLang="zh-CN" dirty="0"/>
          </a:p>
          <a:p>
            <a:r>
              <a:rPr lang="zh-CN" altLang="zh-CN" b="1" dirty="0"/>
              <a:t>Passive interface: </a:t>
            </a:r>
            <a:r>
              <a:rPr lang="zh-CN" altLang="zh-CN" dirty="0"/>
              <a:t>A computer is directly connected to the optical fiber</a:t>
            </a:r>
            <a:endParaRPr lang="zh-CN" altLang="zh-CN" dirty="0"/>
          </a:p>
          <a:p>
            <a:r>
              <a:rPr lang="zh-CN" altLang="zh-CN" b="1" dirty="0"/>
              <a:t>Active interface: </a:t>
            </a:r>
            <a:r>
              <a:rPr lang="zh-CN" altLang="zh-CN" dirty="0"/>
              <a:t>There</a:t>
            </a:r>
            <a:r>
              <a:rPr lang="en-US" altLang="zh-CN" dirty="0"/>
              <a:t>’</a:t>
            </a:r>
            <a:r>
              <a:rPr lang="zh-CN" altLang="zh-CN" dirty="0"/>
              <a:t>s an ordinary electrical repeater connected to two fiber segments and the computer:</a:t>
            </a:r>
            <a:endParaRPr lang="zh-CN"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31745" name="Picture 2" descr="sc"/>
          <p:cNvPicPr>
            <a:picLocks noChangeAspect="1"/>
          </p:cNvPicPr>
          <p:nvPr/>
        </p:nvPicPr>
        <p:blipFill>
          <a:blip r:embed="rId1"/>
          <a:stretch>
            <a:fillRect/>
          </a:stretch>
        </p:blipFill>
        <p:spPr>
          <a:xfrm>
            <a:off x="1047750" y="785813"/>
            <a:ext cx="3349625" cy="2511425"/>
          </a:xfrm>
          <a:prstGeom prst="rect">
            <a:avLst/>
          </a:prstGeom>
          <a:noFill/>
          <a:ln w="9525">
            <a:noFill/>
          </a:ln>
        </p:spPr>
      </p:pic>
      <p:pic>
        <p:nvPicPr>
          <p:cNvPr id="31746" name="Picture 3" descr="st"/>
          <p:cNvPicPr>
            <a:picLocks noChangeAspect="1"/>
          </p:cNvPicPr>
          <p:nvPr/>
        </p:nvPicPr>
        <p:blipFill>
          <a:blip r:embed="rId2"/>
          <a:stretch>
            <a:fillRect/>
          </a:stretch>
        </p:blipFill>
        <p:spPr>
          <a:xfrm>
            <a:off x="5162550" y="785813"/>
            <a:ext cx="3349625" cy="2514600"/>
          </a:xfrm>
          <a:prstGeom prst="rect">
            <a:avLst/>
          </a:prstGeom>
          <a:noFill/>
          <a:ln w="9525">
            <a:noFill/>
          </a:ln>
        </p:spPr>
      </p:pic>
      <p:pic>
        <p:nvPicPr>
          <p:cNvPr id="31747" name="Picture 4" descr="耦合器"/>
          <p:cNvPicPr>
            <a:picLocks noChangeAspect="1"/>
          </p:cNvPicPr>
          <p:nvPr/>
        </p:nvPicPr>
        <p:blipFill>
          <a:blip r:embed="rId3"/>
          <a:stretch>
            <a:fillRect/>
          </a:stretch>
        </p:blipFill>
        <p:spPr>
          <a:xfrm>
            <a:off x="5238750" y="3833813"/>
            <a:ext cx="3349625" cy="2514600"/>
          </a:xfrm>
          <a:prstGeom prst="rect">
            <a:avLst/>
          </a:prstGeom>
          <a:noFill/>
          <a:ln w="9525">
            <a:noFill/>
          </a:ln>
        </p:spPr>
      </p:pic>
      <p:sp>
        <p:nvSpPr>
          <p:cNvPr id="31748" name="Text Box 5"/>
          <p:cNvSpPr txBox="1"/>
          <p:nvPr/>
        </p:nvSpPr>
        <p:spPr>
          <a:xfrm>
            <a:off x="5651500" y="333375"/>
            <a:ext cx="2209800" cy="457200"/>
          </a:xfrm>
          <a:prstGeom prst="rect">
            <a:avLst/>
          </a:prstGeom>
          <a:noFill/>
          <a:ln w="9525">
            <a:noFill/>
          </a:ln>
        </p:spPr>
        <p:txBody>
          <a:bodyPr anchor="t" anchorCtr="0">
            <a:spAutoFit/>
          </a:bodyPr>
          <a:p>
            <a:pPr algn="ctr">
              <a:spcBef>
                <a:spcPct val="50000"/>
              </a:spcBef>
            </a:pPr>
            <a:r>
              <a:rPr lang="en-US" altLang="zh-CN" sz="2400" dirty="0">
                <a:latin typeface="Times New Roman" panose="02020603050405020304" charset="0"/>
              </a:rPr>
              <a:t>ST</a:t>
            </a:r>
            <a:r>
              <a:rPr lang="zh-CN" altLang="en-US" sz="2400" dirty="0">
                <a:latin typeface="Times New Roman" panose="02020603050405020304" charset="0"/>
              </a:rPr>
              <a:t>：插入锁定</a:t>
            </a:r>
            <a:endParaRPr lang="zh-CN" altLang="en-US" sz="2400" dirty="0">
              <a:latin typeface="Times New Roman" panose="02020603050405020304" charset="0"/>
            </a:endParaRPr>
          </a:p>
        </p:txBody>
      </p:sp>
      <p:sp>
        <p:nvSpPr>
          <p:cNvPr id="31749" name="Text Box 6"/>
          <p:cNvSpPr txBox="1"/>
          <p:nvPr/>
        </p:nvSpPr>
        <p:spPr>
          <a:xfrm>
            <a:off x="5772150" y="3452813"/>
            <a:ext cx="2400300" cy="457200"/>
          </a:xfrm>
          <a:prstGeom prst="rect">
            <a:avLst/>
          </a:prstGeom>
          <a:noFill/>
          <a:ln w="9525">
            <a:noFill/>
          </a:ln>
        </p:spPr>
        <p:txBody>
          <a:bodyPr anchor="t" anchorCtr="0">
            <a:spAutoFit/>
          </a:bodyPr>
          <a:p>
            <a:pPr algn="ctr">
              <a:spcBef>
                <a:spcPct val="50000"/>
              </a:spcBef>
            </a:pPr>
            <a:r>
              <a:rPr lang="zh-CN" altLang="en-US" sz="2400" dirty="0">
                <a:latin typeface="Times New Roman" panose="02020603050405020304" charset="0"/>
              </a:rPr>
              <a:t>光耦合器（</a:t>
            </a:r>
            <a:r>
              <a:rPr lang="en-US" altLang="zh-CN" sz="2400" dirty="0">
                <a:latin typeface="Times New Roman" panose="02020603050405020304" charset="0"/>
              </a:rPr>
              <a:t>ST</a:t>
            </a:r>
            <a:r>
              <a:rPr lang="zh-CN" altLang="en-US" sz="2400" dirty="0">
                <a:latin typeface="Times New Roman" panose="02020603050405020304" charset="0"/>
              </a:rPr>
              <a:t>）</a:t>
            </a:r>
            <a:endParaRPr lang="zh-CN" altLang="en-US" sz="2400" dirty="0">
              <a:latin typeface="Times New Roman" panose="02020603050405020304" charset="0"/>
            </a:endParaRPr>
          </a:p>
        </p:txBody>
      </p:sp>
      <p:sp>
        <p:nvSpPr>
          <p:cNvPr id="31750" name="Text Box 7"/>
          <p:cNvSpPr txBox="1"/>
          <p:nvPr/>
        </p:nvSpPr>
        <p:spPr>
          <a:xfrm>
            <a:off x="539750" y="260350"/>
            <a:ext cx="4495800" cy="396875"/>
          </a:xfrm>
          <a:prstGeom prst="rect">
            <a:avLst/>
          </a:prstGeom>
          <a:noFill/>
          <a:ln w="9525">
            <a:noFill/>
          </a:ln>
        </p:spPr>
        <p:txBody>
          <a:bodyPr anchor="t" anchorCtr="0">
            <a:spAutoFit/>
          </a:bodyPr>
          <a:p>
            <a:pPr algn="ctr">
              <a:spcBef>
                <a:spcPct val="50000"/>
              </a:spcBef>
            </a:pPr>
            <a:r>
              <a:rPr lang="en-US" altLang="zh-CN" sz="2000" dirty="0">
                <a:latin typeface="Times New Roman" panose="02020603050405020304" charset="0"/>
              </a:rPr>
              <a:t>SC</a:t>
            </a:r>
            <a:r>
              <a:rPr lang="zh-CN" altLang="en-US" sz="2000" dirty="0">
                <a:latin typeface="Times New Roman" panose="02020603050405020304" charset="0"/>
              </a:rPr>
              <a:t>：</a:t>
            </a:r>
            <a:r>
              <a:rPr lang="en-US" altLang="zh-CN" sz="2000" dirty="0">
                <a:latin typeface="Times New Roman" panose="02020603050405020304" charset="0"/>
              </a:rPr>
              <a:t>568A</a:t>
            </a:r>
            <a:r>
              <a:rPr lang="zh-CN" altLang="en-US" sz="2000" dirty="0">
                <a:latin typeface="Times New Roman" panose="02020603050405020304" charset="0"/>
              </a:rPr>
              <a:t>标准，方形，插入锁定</a:t>
            </a:r>
            <a:endParaRPr lang="zh-CN" altLang="zh-CN" sz="2000" dirty="0">
              <a:latin typeface="Times New Roman" panose="02020603050405020304" charset="0"/>
            </a:endParaRPr>
          </a:p>
        </p:txBody>
      </p:sp>
      <p:pic>
        <p:nvPicPr>
          <p:cNvPr id="31751" name="Picture 8"/>
          <p:cNvPicPr>
            <a:picLocks noChangeAspect="1"/>
          </p:cNvPicPr>
          <p:nvPr/>
        </p:nvPicPr>
        <p:blipFill>
          <a:blip r:embed="rId4"/>
          <a:stretch>
            <a:fillRect/>
          </a:stretch>
        </p:blipFill>
        <p:spPr>
          <a:xfrm>
            <a:off x="900113" y="3500438"/>
            <a:ext cx="4029075" cy="28670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nchorCtr="0"/>
          <a:p>
            <a:r>
              <a:rPr lang="en-US" altLang="zh-CN" sz="3600" dirty="0">
                <a:ea typeface="宋体" pitchFamily="2" charset="-122"/>
              </a:rPr>
              <a:t>Contents</a:t>
            </a:r>
            <a:endParaRPr lang="en-US" altLang="zh-CN" sz="3600" dirty="0">
              <a:ea typeface="宋体" pitchFamily="2" charset="-122"/>
            </a:endParaRPr>
          </a:p>
        </p:txBody>
      </p:sp>
      <p:sp>
        <p:nvSpPr>
          <p:cNvPr id="5122" name="Rectangle 3"/>
          <p:cNvSpPr>
            <a:spLocks noGrp="1"/>
          </p:cNvSpPr>
          <p:nvPr>
            <p:ph idx="1"/>
          </p:nvPr>
        </p:nvSpPr>
        <p:spPr>
          <a:ln/>
        </p:spPr>
        <p:txBody>
          <a:bodyPr vert="horz" wrap="square" lIns="91440" tIns="45720" rIns="91440" bIns="45720" anchor="t" anchorCtr="0"/>
          <a:p>
            <a:pPr>
              <a:lnSpc>
                <a:spcPct val="90000"/>
              </a:lnSpc>
            </a:pPr>
            <a:r>
              <a:rPr lang="en-US" altLang="zh-CN" sz="2400" dirty="0"/>
              <a:t>Theoretical basis for data communication</a:t>
            </a:r>
            <a:endParaRPr lang="en-US" altLang="zh-CN" sz="2400" dirty="0"/>
          </a:p>
          <a:p>
            <a:pPr lvl="1">
              <a:lnSpc>
                <a:spcPct val="90000"/>
              </a:lnSpc>
            </a:pPr>
            <a:r>
              <a:rPr lang="en-US" altLang="zh-CN" sz="2000" dirty="0"/>
              <a:t>Fourier analysis</a:t>
            </a:r>
            <a:endParaRPr lang="en-US" altLang="zh-CN" sz="2000" dirty="0"/>
          </a:p>
          <a:p>
            <a:pPr lvl="1">
              <a:lnSpc>
                <a:spcPct val="90000"/>
              </a:lnSpc>
            </a:pPr>
            <a:r>
              <a:rPr lang="en-US" altLang="zh-CN" sz="2000" dirty="0"/>
              <a:t>Bandwidth-Limited Signals</a:t>
            </a:r>
            <a:endParaRPr lang="en-US" altLang="zh-CN" sz="2000" dirty="0"/>
          </a:p>
          <a:p>
            <a:pPr lvl="1">
              <a:lnSpc>
                <a:spcPct val="90000"/>
              </a:lnSpc>
            </a:pPr>
            <a:r>
              <a:rPr lang="en-US" altLang="zh-CN" sz="2000" dirty="0"/>
              <a:t>The Maximum data rate of a channel</a:t>
            </a:r>
            <a:endParaRPr lang="en-US" altLang="zh-CN" sz="2000" dirty="0"/>
          </a:p>
          <a:p>
            <a:pPr>
              <a:lnSpc>
                <a:spcPct val="90000"/>
              </a:lnSpc>
            </a:pPr>
            <a:r>
              <a:rPr lang="en-US" altLang="zh-CN" sz="2400" dirty="0"/>
              <a:t>Guided transmission media</a:t>
            </a:r>
            <a:endParaRPr lang="en-US" altLang="zh-CN" sz="2400" dirty="0"/>
          </a:p>
          <a:p>
            <a:pPr lvl="1">
              <a:lnSpc>
                <a:spcPct val="90000"/>
              </a:lnSpc>
            </a:pPr>
            <a:r>
              <a:rPr lang="en-US" altLang="zh-CN" sz="2000" dirty="0"/>
              <a:t>Magnetic media</a:t>
            </a:r>
            <a:endParaRPr lang="en-US" altLang="zh-CN" sz="2000" dirty="0"/>
          </a:p>
          <a:p>
            <a:pPr lvl="1">
              <a:lnSpc>
                <a:spcPct val="90000"/>
              </a:lnSpc>
            </a:pPr>
            <a:r>
              <a:rPr lang="en-US" altLang="zh-CN" sz="2000" dirty="0"/>
              <a:t>Twisted pair</a:t>
            </a:r>
            <a:endParaRPr lang="en-US" altLang="zh-CN" sz="2000" dirty="0"/>
          </a:p>
          <a:p>
            <a:pPr lvl="1">
              <a:lnSpc>
                <a:spcPct val="90000"/>
              </a:lnSpc>
            </a:pPr>
            <a:r>
              <a:rPr lang="en-US" altLang="zh-CN" sz="2000" dirty="0"/>
              <a:t>Coaxial cable</a:t>
            </a:r>
            <a:endParaRPr lang="en-US" altLang="zh-CN" sz="2000" dirty="0"/>
          </a:p>
          <a:p>
            <a:pPr>
              <a:lnSpc>
                <a:spcPct val="90000"/>
              </a:lnSpc>
            </a:pPr>
            <a:r>
              <a:rPr lang="en-US" altLang="zh-CN" sz="2400" dirty="0"/>
              <a:t>Wireless Transmission</a:t>
            </a:r>
            <a:endParaRPr lang="en-US" altLang="zh-CN" sz="2400" dirty="0"/>
          </a:p>
          <a:p>
            <a:pPr lvl="1">
              <a:lnSpc>
                <a:spcPct val="90000"/>
              </a:lnSpc>
            </a:pPr>
            <a:r>
              <a:rPr lang="en-US" altLang="zh-CN" sz="2000" dirty="0"/>
              <a:t>Electromagnetic spectrum</a:t>
            </a:r>
            <a:endParaRPr lang="en-US" altLang="zh-CN" sz="2000" dirty="0"/>
          </a:p>
          <a:p>
            <a:pPr lvl="1">
              <a:lnSpc>
                <a:spcPct val="90000"/>
              </a:lnSpc>
            </a:pPr>
            <a:r>
              <a:rPr lang="en-US" altLang="zh-CN" sz="2000" dirty="0"/>
              <a:t>Radio transmission</a:t>
            </a:r>
            <a:endParaRPr lang="en-US" altLang="zh-CN" sz="2000" dirty="0"/>
          </a:p>
          <a:p>
            <a:pPr lvl="1">
              <a:lnSpc>
                <a:spcPct val="90000"/>
              </a:lnSpc>
            </a:pPr>
            <a:r>
              <a:rPr lang="en-US" altLang="zh-CN" sz="2000" dirty="0"/>
              <a:t>Microwave transmission</a:t>
            </a:r>
            <a:endParaRPr lang="en-US" altLang="zh-CN" sz="2000" dirty="0"/>
          </a:p>
          <a:p>
            <a:pPr lvl="1">
              <a:lnSpc>
                <a:spcPct val="90000"/>
              </a:lnSpc>
            </a:pPr>
            <a:r>
              <a:rPr lang="en-US" altLang="zh-CN" sz="2000" dirty="0"/>
              <a:t>Infrared and millimeter waves</a:t>
            </a:r>
            <a:endParaRPr lang="en-US" altLang="zh-CN" sz="2000" dirty="0"/>
          </a:p>
          <a:p>
            <a:pPr lvl="1">
              <a:lnSpc>
                <a:spcPct val="90000"/>
              </a:lnSpc>
            </a:pPr>
            <a:r>
              <a:rPr lang="en-US" altLang="zh-CN" sz="2000" dirty="0"/>
              <a:t>Light wave transmission</a:t>
            </a:r>
            <a:endParaRPr lang="en-US" altLang="zh-C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755650" y="188913"/>
            <a:ext cx="7772400" cy="685800"/>
          </a:xfrm>
          <a:ln/>
        </p:spPr>
        <p:txBody>
          <a:bodyPr vert="horz" wrap="square" lIns="91440" tIns="45720" rIns="91440" bIns="45720" anchor="ctr" anchorCtr="0"/>
          <a:p>
            <a:r>
              <a:rPr lang="zh-CN" altLang="zh-CN" sz="3600" dirty="0">
                <a:ea typeface="宋体" pitchFamily="2" charset="-122"/>
              </a:rPr>
              <a:t>Optical Fiber vs. Copper Wire (1)</a:t>
            </a:r>
            <a:endParaRPr lang="zh-CN" altLang="zh-CN" sz="3600" dirty="0">
              <a:ea typeface="宋体" pitchFamily="2" charset="-122"/>
            </a:endParaRPr>
          </a:p>
        </p:txBody>
      </p:sp>
      <p:sp>
        <p:nvSpPr>
          <p:cNvPr id="32770" name="Rectangle 3"/>
          <p:cNvSpPr>
            <a:spLocks noGrp="1"/>
          </p:cNvSpPr>
          <p:nvPr>
            <p:ph idx="1"/>
          </p:nvPr>
        </p:nvSpPr>
        <p:spPr>
          <a:xfrm>
            <a:off x="323850" y="1125538"/>
            <a:ext cx="8534400" cy="4675187"/>
          </a:xfrm>
          <a:ln/>
        </p:spPr>
        <p:txBody>
          <a:bodyPr vert="horz" wrap="square" lIns="91440" tIns="45720" rIns="91440" bIns="45720" anchor="t" anchorCtr="0"/>
          <a:p>
            <a:r>
              <a:rPr lang="zh-CN" altLang="zh-CN" b="1" dirty="0"/>
              <a:t>Bandwidth: </a:t>
            </a:r>
            <a:r>
              <a:rPr lang="zh-CN" altLang="zh-CN" dirty="0"/>
              <a:t>Fiber can support enormous bandwidths, exactly what we need with upcoming image-based applications (video-on-demand).</a:t>
            </a:r>
            <a:endParaRPr lang="zh-CN" altLang="zh-CN" dirty="0"/>
          </a:p>
          <a:p>
            <a:r>
              <a:rPr lang="zh-CN" altLang="zh-CN" b="1" dirty="0"/>
              <a:t>Attenuation: </a:t>
            </a:r>
            <a:r>
              <a:rPr lang="zh-CN" altLang="zh-CN" dirty="0"/>
              <a:t>Because the attenuation in fiber is less than in copper (can you imagine why?), we don</a:t>
            </a:r>
            <a:r>
              <a:rPr lang="en-US" altLang="zh-CN" dirty="0"/>
              <a:t>’</a:t>
            </a:r>
            <a:r>
              <a:rPr lang="zh-CN" altLang="zh-CN" dirty="0"/>
              <a:t>t need to boost the signal as often. In practice, fiber requires an </a:t>
            </a:r>
            <a:r>
              <a:rPr lang="zh-CN" altLang="zh-CN" i="1" dirty="0"/>
              <a:t>active repeater </a:t>
            </a:r>
            <a:r>
              <a:rPr lang="zh-CN" altLang="zh-CN" dirty="0"/>
              <a:t>every 30 km, copper every 5 km.</a:t>
            </a:r>
            <a:endParaRPr lang="zh-CN"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idx="1"/>
          </p:nvPr>
        </p:nvSpPr>
        <p:spPr>
          <a:xfrm>
            <a:off x="755650" y="1268413"/>
            <a:ext cx="7772400" cy="4551362"/>
          </a:xfrm>
          <a:ln/>
        </p:spPr>
        <p:txBody>
          <a:bodyPr vert="horz" wrap="square" lIns="91440" tIns="45720" rIns="91440" bIns="45720" anchor="t" anchorCtr="0"/>
          <a:p>
            <a:r>
              <a:rPr lang="zh-CN" altLang="zh-CN" b="1" dirty="0"/>
              <a:t>External influences: </a:t>
            </a:r>
            <a:r>
              <a:rPr lang="zh-CN" altLang="zh-CN" dirty="0"/>
              <a:t>That</a:t>
            </a:r>
            <a:r>
              <a:rPr lang="en-US" altLang="zh-CN" dirty="0"/>
              <a:t>’</a:t>
            </a:r>
            <a:r>
              <a:rPr lang="zh-CN" altLang="zh-CN" dirty="0"/>
              <a:t>s right, no more interference from other cables, radios, power failures, etc. </a:t>
            </a:r>
            <a:endParaRPr lang="zh-CN" altLang="zh-CN" dirty="0"/>
          </a:p>
          <a:p>
            <a:r>
              <a:rPr lang="zh-CN" altLang="zh-CN" b="1" dirty="0"/>
              <a:t>Weight: </a:t>
            </a:r>
            <a:r>
              <a:rPr lang="zh-CN" altLang="zh-CN" dirty="0"/>
              <a:t>Fiber simply doesn</a:t>
            </a:r>
            <a:r>
              <a:rPr lang="en-US" altLang="zh-CN" dirty="0"/>
              <a:t>’</a:t>
            </a:r>
            <a:r>
              <a:rPr lang="zh-CN" altLang="zh-CN" dirty="0"/>
              <a:t>t weigh as much. Good for backbones, and the use of heavy maintenance equipment.</a:t>
            </a:r>
            <a:endParaRPr lang="zh-CN" altLang="zh-CN" dirty="0"/>
          </a:p>
        </p:txBody>
      </p:sp>
      <p:sp>
        <p:nvSpPr>
          <p:cNvPr id="33794" name="Rectangle 3"/>
          <p:cNvSpPr>
            <a:spLocks noGrp="1" noRot="1"/>
          </p:cNvSpPr>
          <p:nvPr>
            <p:ph type="title"/>
          </p:nvPr>
        </p:nvSpPr>
        <p:spPr>
          <a:xfrm>
            <a:off x="838200" y="433388"/>
            <a:ext cx="7535863" cy="388937"/>
          </a:xfrm>
          <a:ln/>
        </p:spPr>
        <p:txBody>
          <a:bodyPr vert="horz" wrap="square" lIns="91440" tIns="45720" rIns="91440" bIns="45720" anchor="ctr" anchorCtr="0"/>
          <a:p>
            <a:r>
              <a:rPr lang="zh-CN" altLang="zh-CN" sz="3600" dirty="0">
                <a:ea typeface="宋体" pitchFamily="2" charset="-122"/>
              </a:rPr>
              <a:t>Optical Fiber vs. Copper Wire (2)</a:t>
            </a:r>
            <a:endParaRPr lang="zh-CN" altLang="zh-CN" sz="3600" dirty="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ln/>
        </p:spPr>
        <p:txBody>
          <a:bodyPr vert="horz" wrap="square" lIns="92075" tIns="46038" rIns="92075" bIns="46038" anchor="ctr" anchorCtr="0"/>
          <a:p>
            <a:r>
              <a:rPr lang="en-US" altLang="zh-CN" dirty="0">
                <a:ea typeface="PMingLiU" pitchFamily="18" charset="-120"/>
              </a:rPr>
              <a:t>Wireless Transmission</a:t>
            </a:r>
            <a:endParaRPr lang="en-US" altLang="zh-CN" dirty="0">
              <a:ea typeface="PMingLiU" pitchFamily="18" charset="-120"/>
            </a:endParaRPr>
          </a:p>
        </p:txBody>
      </p:sp>
      <p:sp>
        <p:nvSpPr>
          <p:cNvPr id="34818" name="Rectangle 3"/>
          <p:cNvSpPr>
            <a:spLocks noGrp="1"/>
          </p:cNvSpPr>
          <p:nvPr>
            <p:ph idx="1"/>
          </p:nvPr>
        </p:nvSpPr>
        <p:spPr>
          <a:ln/>
        </p:spPr>
        <p:txBody>
          <a:bodyPr vert="horz" wrap="square" lIns="92075" tIns="46038" rIns="92075" bIns="46038" anchor="t" anchorCtr="0"/>
          <a:p>
            <a:r>
              <a:rPr lang="en-US" altLang="zh-CN" dirty="0"/>
              <a:t>The Electromagnetic Spectrum</a:t>
            </a:r>
            <a:endParaRPr lang="en-US" altLang="zh-CN" dirty="0"/>
          </a:p>
          <a:p>
            <a:r>
              <a:rPr lang="en-US" altLang="zh-CN" dirty="0"/>
              <a:t>Radio Transmission</a:t>
            </a:r>
            <a:endParaRPr lang="en-US" altLang="zh-CN" dirty="0"/>
          </a:p>
          <a:p>
            <a:r>
              <a:rPr lang="en-US" altLang="zh-CN" dirty="0"/>
              <a:t>Microwave Transmission</a:t>
            </a:r>
            <a:endParaRPr lang="en-US" altLang="zh-CN" dirty="0"/>
          </a:p>
          <a:p>
            <a:r>
              <a:rPr lang="en-US" altLang="zh-CN" dirty="0"/>
              <a:t>Infrared and Millimeter Waves</a:t>
            </a:r>
            <a:endParaRPr lang="en-US" altLang="zh-CN" dirty="0"/>
          </a:p>
          <a:p>
            <a:r>
              <a:rPr lang="en-US" altLang="zh-CN" dirty="0"/>
              <a:t>Lightwave Transmission </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ln/>
        </p:spPr>
        <p:txBody>
          <a:bodyPr vert="horz" wrap="square" lIns="92075" tIns="46038" rIns="92075" bIns="46038" anchor="ctr" anchorCtr="0"/>
          <a:p>
            <a:r>
              <a:rPr lang="en-US" altLang="zh-CN" dirty="0">
                <a:ea typeface="PMingLiU" pitchFamily="18" charset="-120"/>
              </a:rPr>
              <a:t>The Electromagnetic Spectrum</a:t>
            </a:r>
            <a:endParaRPr lang="en-US" altLang="zh-CN" dirty="0">
              <a:ea typeface="PMingLiU" pitchFamily="18" charset="-120"/>
            </a:endParaRPr>
          </a:p>
        </p:txBody>
      </p:sp>
      <p:grpSp>
        <p:nvGrpSpPr>
          <p:cNvPr id="35842" name="Group 3"/>
          <p:cNvGrpSpPr/>
          <p:nvPr/>
        </p:nvGrpSpPr>
        <p:grpSpPr>
          <a:xfrm>
            <a:off x="636588" y="1720850"/>
            <a:ext cx="8256587" cy="1819275"/>
            <a:chOff x="0" y="0"/>
            <a:chExt cx="5201" cy="1146"/>
          </a:xfrm>
        </p:grpSpPr>
        <p:sp>
          <p:nvSpPr>
            <p:cNvPr id="35843" name="Rectangle 4"/>
            <p:cNvSpPr/>
            <p:nvPr/>
          </p:nvSpPr>
          <p:spPr>
            <a:xfrm>
              <a:off x="0" y="0"/>
              <a:ext cx="5033" cy="288"/>
            </a:xfrm>
            <a:prstGeom prst="rect">
              <a:avLst/>
            </a:prstGeom>
            <a:noFill/>
            <a:ln w="9525">
              <a:noFill/>
            </a:ln>
          </p:spPr>
          <p:txBody>
            <a:bodyPr wrap="none" lIns="92075" tIns="46038" rIns="92075" bIns="46038" anchor="t" anchorCtr="0">
              <a:spAutoFit/>
            </a:bodyPr>
            <a:p>
              <a:pPr eaLnBrk="0" hangingPunct="0"/>
              <a:r>
                <a:rPr lang="en-US" altLang="zh-CN" sz="2400" i="1" dirty="0">
                  <a:latin typeface="Times New Roman" panose="02020603050405020304" charset="0"/>
                  <a:ea typeface="PMingLiU" pitchFamily="18" charset="-120"/>
                </a:rPr>
                <a:t>f</a:t>
              </a:r>
              <a:r>
                <a:rPr lang="en-US" altLang="zh-CN" sz="2400" dirty="0">
                  <a:latin typeface="Times New Roman" panose="02020603050405020304" charset="0"/>
                  <a:ea typeface="PMingLiU" pitchFamily="18" charset="-120"/>
                </a:rPr>
                <a:t> (Hz) 10</a:t>
              </a:r>
              <a:r>
                <a:rPr lang="en-US" altLang="zh-CN" sz="2400" baseline="30000" dirty="0">
                  <a:latin typeface="Times New Roman" panose="02020603050405020304" charset="0"/>
                  <a:ea typeface="PMingLiU" pitchFamily="18" charset="-120"/>
                </a:rPr>
                <a:t>0</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2</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4</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6</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8</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10</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12</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14</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16</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18</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20</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22</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24</a:t>
              </a:r>
              <a:endParaRPr lang="en-US" altLang="zh-CN" sz="2400" baseline="30000" dirty="0">
                <a:latin typeface="Times New Roman" panose="02020603050405020304" charset="0"/>
                <a:ea typeface="PMingLiU" pitchFamily="18" charset="-120"/>
              </a:endParaRPr>
            </a:p>
          </p:txBody>
        </p:sp>
        <p:sp>
          <p:nvSpPr>
            <p:cNvPr id="35844" name="Rectangle 5"/>
            <p:cNvSpPr/>
            <p:nvPr/>
          </p:nvSpPr>
          <p:spPr>
            <a:xfrm>
              <a:off x="2850" y="780"/>
              <a:ext cx="486" cy="366"/>
            </a:xfrm>
            <a:prstGeom prst="rect">
              <a:avLst/>
            </a:prstGeom>
            <a:noFill/>
            <a:ln w="9525">
              <a:noFill/>
            </a:ln>
          </p:spPr>
          <p:txBody>
            <a:bodyPr wrap="none" lIns="92075" tIns="46038" rIns="92075" bIns="46038" anchor="t" anchorCtr="0">
              <a:spAutoFit/>
            </a:bodyPr>
            <a:p>
              <a:pPr algn="ctr" eaLnBrk="0" hangingPunct="0"/>
              <a:r>
                <a:rPr lang="en-US" altLang="zh-CN" sz="1600" dirty="0">
                  <a:latin typeface="Times New Roman" panose="02020603050405020304" charset="0"/>
                  <a:ea typeface="PMingLiU" pitchFamily="18" charset="-120"/>
                </a:rPr>
                <a:t>Visible</a:t>
              </a:r>
              <a:endParaRPr lang="en-US" altLang="zh-CN" sz="1600" dirty="0">
                <a:latin typeface="Times New Roman" panose="02020603050405020304" charset="0"/>
                <a:ea typeface="PMingLiU" pitchFamily="18" charset="-120"/>
              </a:endParaRPr>
            </a:p>
            <a:p>
              <a:pPr algn="ctr" eaLnBrk="0" hangingPunct="0"/>
              <a:r>
                <a:rPr lang="en-US" altLang="zh-CN" sz="1600" dirty="0">
                  <a:latin typeface="Times New Roman" panose="02020603050405020304" charset="0"/>
                  <a:ea typeface="PMingLiU" pitchFamily="18" charset="-120"/>
                </a:rPr>
                <a:t>Light</a:t>
              </a:r>
              <a:endParaRPr lang="en-US" altLang="zh-CN" sz="1600" dirty="0">
                <a:latin typeface="Times New Roman" panose="02020603050405020304" charset="0"/>
                <a:ea typeface="PMingLiU" pitchFamily="18" charset="-120"/>
              </a:endParaRPr>
            </a:p>
          </p:txBody>
        </p:sp>
        <p:grpSp>
          <p:nvGrpSpPr>
            <p:cNvPr id="35845" name="Group 6"/>
            <p:cNvGrpSpPr/>
            <p:nvPr/>
          </p:nvGrpSpPr>
          <p:grpSpPr>
            <a:xfrm>
              <a:off x="647" y="258"/>
              <a:ext cx="4554" cy="301"/>
              <a:chOff x="0" y="0"/>
              <a:chExt cx="4554" cy="301"/>
            </a:xfrm>
          </p:grpSpPr>
          <p:sp>
            <p:nvSpPr>
              <p:cNvPr id="35846" name="未知"/>
              <p:cNvSpPr/>
              <p:nvPr/>
            </p:nvSpPr>
            <p:spPr>
              <a:xfrm>
                <a:off x="0" y="0"/>
                <a:ext cx="4431" cy="301"/>
              </a:xfrm>
              <a:custGeom>
                <a:avLst/>
                <a:gdLst/>
                <a:ahLst/>
                <a:cxnLst>
                  <a:cxn ang="0">
                    <a:pos x="4430" y="0"/>
                  </a:cxn>
                  <a:cxn ang="0">
                    <a:pos x="0" y="0"/>
                  </a:cxn>
                  <a:cxn ang="0">
                    <a:pos x="0" y="300"/>
                  </a:cxn>
                  <a:cxn ang="0">
                    <a:pos x="4418" y="300"/>
                  </a:cxn>
                </a:cxnLst>
                <a:pathLst>
                  <a:path w="4431" h="301">
                    <a:moveTo>
                      <a:pt x="4430" y="0"/>
                    </a:moveTo>
                    <a:lnTo>
                      <a:pt x="0" y="0"/>
                    </a:lnTo>
                    <a:lnTo>
                      <a:pt x="0" y="300"/>
                    </a:lnTo>
                    <a:lnTo>
                      <a:pt x="4418" y="300"/>
                    </a:lnTo>
                  </a:path>
                </a:pathLst>
              </a:custGeom>
              <a:noFill/>
              <a:ln w="12700" cap="rnd" cmpd="sng">
                <a:solidFill>
                  <a:schemeClr val="tx1"/>
                </a:solidFill>
                <a:prstDash val="solid"/>
                <a:round/>
                <a:headEnd type="none" w="med" len="med"/>
                <a:tailEnd type="none" w="med" len="med"/>
              </a:ln>
            </p:spPr>
            <p:txBody>
              <a:bodyPr/>
              <a:p>
                <a:endParaRPr lang="zh-CN" altLang="en-US"/>
              </a:p>
            </p:txBody>
          </p:sp>
          <p:sp>
            <p:nvSpPr>
              <p:cNvPr id="35847" name="Line 8"/>
              <p:cNvSpPr/>
              <p:nvPr/>
            </p:nvSpPr>
            <p:spPr>
              <a:xfrm>
                <a:off x="600" y="1"/>
                <a:ext cx="0" cy="299"/>
              </a:xfrm>
              <a:prstGeom prst="line">
                <a:avLst/>
              </a:prstGeom>
              <a:ln w="12700" cap="flat" cmpd="sng">
                <a:solidFill>
                  <a:schemeClr val="tx1"/>
                </a:solidFill>
                <a:prstDash val="solid"/>
                <a:round/>
                <a:headEnd type="none" w="med" len="med"/>
                <a:tailEnd type="none" w="med" len="med"/>
              </a:ln>
            </p:spPr>
          </p:sp>
          <p:sp>
            <p:nvSpPr>
              <p:cNvPr id="35848" name="Line 9"/>
              <p:cNvSpPr/>
              <p:nvPr/>
            </p:nvSpPr>
            <p:spPr>
              <a:xfrm>
                <a:off x="1136" y="1"/>
                <a:ext cx="0" cy="299"/>
              </a:xfrm>
              <a:prstGeom prst="line">
                <a:avLst/>
              </a:prstGeom>
              <a:ln w="12700" cap="flat" cmpd="sng">
                <a:solidFill>
                  <a:schemeClr val="tx1"/>
                </a:solidFill>
                <a:prstDash val="solid"/>
                <a:round/>
                <a:headEnd type="none" w="med" len="med"/>
                <a:tailEnd type="none" w="med" len="med"/>
              </a:ln>
            </p:spPr>
          </p:sp>
          <p:sp>
            <p:nvSpPr>
              <p:cNvPr id="35849" name="Line 10"/>
              <p:cNvSpPr/>
              <p:nvPr/>
            </p:nvSpPr>
            <p:spPr>
              <a:xfrm>
                <a:off x="1789" y="1"/>
                <a:ext cx="0" cy="299"/>
              </a:xfrm>
              <a:prstGeom prst="line">
                <a:avLst/>
              </a:prstGeom>
              <a:ln w="12700" cap="flat" cmpd="sng">
                <a:solidFill>
                  <a:schemeClr val="tx1"/>
                </a:solidFill>
                <a:prstDash val="solid"/>
                <a:round/>
                <a:headEnd type="none" w="med" len="med"/>
                <a:tailEnd type="none" w="med" len="med"/>
              </a:ln>
            </p:spPr>
          </p:sp>
          <p:sp>
            <p:nvSpPr>
              <p:cNvPr id="35850" name="Line 11"/>
              <p:cNvSpPr/>
              <p:nvPr/>
            </p:nvSpPr>
            <p:spPr>
              <a:xfrm>
                <a:off x="2414" y="1"/>
                <a:ext cx="0" cy="299"/>
              </a:xfrm>
              <a:prstGeom prst="line">
                <a:avLst/>
              </a:prstGeom>
              <a:ln w="12700" cap="flat" cmpd="sng">
                <a:solidFill>
                  <a:schemeClr val="tx1"/>
                </a:solidFill>
                <a:prstDash val="solid"/>
                <a:round/>
                <a:headEnd type="none" w="med" len="med"/>
                <a:tailEnd type="none" w="med" len="med"/>
              </a:ln>
            </p:spPr>
          </p:sp>
          <p:sp>
            <p:nvSpPr>
              <p:cNvPr id="35851" name="Line 12"/>
              <p:cNvSpPr/>
              <p:nvPr/>
            </p:nvSpPr>
            <p:spPr>
              <a:xfrm>
                <a:off x="2484" y="1"/>
                <a:ext cx="0" cy="299"/>
              </a:xfrm>
              <a:prstGeom prst="line">
                <a:avLst/>
              </a:prstGeom>
              <a:ln w="12700" cap="flat" cmpd="sng">
                <a:solidFill>
                  <a:schemeClr val="tx1"/>
                </a:solidFill>
                <a:prstDash val="solid"/>
                <a:round/>
                <a:headEnd type="none" w="med" len="med"/>
                <a:tailEnd type="none" w="med" len="med"/>
              </a:ln>
            </p:spPr>
          </p:sp>
          <p:sp>
            <p:nvSpPr>
              <p:cNvPr id="35852" name="Line 13"/>
              <p:cNvSpPr/>
              <p:nvPr/>
            </p:nvSpPr>
            <p:spPr>
              <a:xfrm>
                <a:off x="2736" y="1"/>
                <a:ext cx="0" cy="299"/>
              </a:xfrm>
              <a:prstGeom prst="line">
                <a:avLst/>
              </a:prstGeom>
              <a:ln w="12700" cap="flat" cmpd="sng">
                <a:solidFill>
                  <a:schemeClr val="tx1"/>
                </a:solidFill>
                <a:prstDash val="solid"/>
                <a:round/>
                <a:headEnd type="none" w="med" len="med"/>
                <a:tailEnd type="none" w="med" len="med"/>
              </a:ln>
            </p:spPr>
          </p:sp>
          <p:sp>
            <p:nvSpPr>
              <p:cNvPr id="35853" name="Line 14"/>
              <p:cNvSpPr/>
              <p:nvPr/>
            </p:nvSpPr>
            <p:spPr>
              <a:xfrm>
                <a:off x="3822" y="1"/>
                <a:ext cx="0" cy="299"/>
              </a:xfrm>
              <a:prstGeom prst="line">
                <a:avLst/>
              </a:prstGeom>
              <a:ln w="12700" cap="flat" cmpd="sng">
                <a:solidFill>
                  <a:schemeClr val="tx1"/>
                </a:solidFill>
                <a:prstDash val="solid"/>
                <a:round/>
                <a:headEnd type="none" w="med" len="med"/>
                <a:tailEnd type="none" w="med" len="med"/>
              </a:ln>
            </p:spPr>
          </p:sp>
          <p:sp>
            <p:nvSpPr>
              <p:cNvPr id="35854" name="Rectangle 15"/>
              <p:cNvSpPr/>
              <p:nvPr/>
            </p:nvSpPr>
            <p:spPr>
              <a:xfrm>
                <a:off x="659" y="44"/>
                <a:ext cx="422"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Radio</a:t>
                </a:r>
                <a:endParaRPr lang="en-US" altLang="zh-CN" sz="1600" dirty="0">
                  <a:latin typeface="Times New Roman" panose="02020603050405020304" charset="0"/>
                  <a:ea typeface="PMingLiU" pitchFamily="18" charset="-120"/>
                </a:endParaRPr>
              </a:p>
            </p:txBody>
          </p:sp>
          <p:sp>
            <p:nvSpPr>
              <p:cNvPr id="35855" name="Rectangle 16"/>
              <p:cNvSpPr/>
              <p:nvPr/>
            </p:nvSpPr>
            <p:spPr>
              <a:xfrm>
                <a:off x="1118" y="44"/>
                <a:ext cx="699"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Microwave</a:t>
                </a:r>
                <a:endParaRPr lang="en-US" altLang="zh-CN" sz="1600" dirty="0">
                  <a:latin typeface="Times New Roman" panose="02020603050405020304" charset="0"/>
                  <a:ea typeface="PMingLiU" pitchFamily="18" charset="-120"/>
                </a:endParaRPr>
              </a:p>
            </p:txBody>
          </p:sp>
          <p:sp>
            <p:nvSpPr>
              <p:cNvPr id="35856" name="Rectangle 17"/>
              <p:cNvSpPr/>
              <p:nvPr/>
            </p:nvSpPr>
            <p:spPr>
              <a:xfrm>
                <a:off x="1834" y="44"/>
                <a:ext cx="528"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Infrared</a:t>
                </a:r>
                <a:endParaRPr lang="en-US" altLang="zh-CN" sz="1600" dirty="0">
                  <a:latin typeface="Times New Roman" panose="02020603050405020304" charset="0"/>
                  <a:ea typeface="PMingLiU" pitchFamily="18" charset="-120"/>
                </a:endParaRPr>
              </a:p>
            </p:txBody>
          </p:sp>
          <p:sp>
            <p:nvSpPr>
              <p:cNvPr id="35857" name="Rectangle 18"/>
              <p:cNvSpPr/>
              <p:nvPr/>
            </p:nvSpPr>
            <p:spPr>
              <a:xfrm>
                <a:off x="2468" y="44"/>
                <a:ext cx="301"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UV</a:t>
                </a:r>
                <a:endParaRPr lang="en-US" altLang="zh-CN" sz="1600" dirty="0">
                  <a:latin typeface="Times New Roman" panose="02020603050405020304" charset="0"/>
                  <a:ea typeface="PMingLiU" pitchFamily="18" charset="-120"/>
                </a:endParaRPr>
              </a:p>
            </p:txBody>
          </p:sp>
          <p:sp>
            <p:nvSpPr>
              <p:cNvPr id="35858" name="Rectangle 19"/>
              <p:cNvSpPr/>
              <p:nvPr/>
            </p:nvSpPr>
            <p:spPr>
              <a:xfrm>
                <a:off x="3056" y="44"/>
                <a:ext cx="415"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X-ray</a:t>
                </a:r>
                <a:endParaRPr lang="en-US" altLang="zh-CN" sz="1600" dirty="0">
                  <a:latin typeface="Times New Roman" panose="02020603050405020304" charset="0"/>
                  <a:ea typeface="PMingLiU" pitchFamily="18" charset="-120"/>
                </a:endParaRPr>
              </a:p>
            </p:txBody>
          </p:sp>
          <p:sp>
            <p:nvSpPr>
              <p:cNvPr id="35859" name="Rectangle 20"/>
              <p:cNvSpPr/>
              <p:nvPr/>
            </p:nvSpPr>
            <p:spPr>
              <a:xfrm>
                <a:off x="3795" y="44"/>
                <a:ext cx="759"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Gamma Ray</a:t>
                </a:r>
                <a:endParaRPr lang="en-US" altLang="zh-CN" sz="1600" dirty="0">
                  <a:latin typeface="Times New Roman" panose="02020603050405020304" charset="0"/>
                  <a:ea typeface="PMingLiU" pitchFamily="18" charset="-120"/>
                </a:endParaRPr>
              </a:p>
            </p:txBody>
          </p:sp>
        </p:grpSp>
        <p:sp>
          <p:nvSpPr>
            <p:cNvPr id="35860" name="Line 21"/>
            <p:cNvSpPr/>
            <p:nvPr/>
          </p:nvSpPr>
          <p:spPr>
            <a:xfrm flipV="1">
              <a:off x="3092" y="454"/>
              <a:ext cx="0" cy="277"/>
            </a:xfrm>
            <a:prstGeom prst="line">
              <a:avLst/>
            </a:prstGeom>
            <a:ln w="12700" cap="flat" cmpd="sng">
              <a:solidFill>
                <a:schemeClr val="tx1"/>
              </a:solidFill>
              <a:prstDash val="solid"/>
              <a:round/>
              <a:headEnd type="none" w="med" len="med"/>
              <a:tailEnd type="stealth" w="med" len="med"/>
            </a:ln>
          </p:spPr>
        </p:sp>
      </p:grpSp>
      <p:sp>
        <p:nvSpPr>
          <p:cNvPr id="35861" name="Rectangle 22"/>
          <p:cNvSpPr/>
          <p:nvPr/>
        </p:nvSpPr>
        <p:spPr>
          <a:xfrm>
            <a:off x="636588" y="3943350"/>
            <a:ext cx="7888287" cy="457200"/>
          </a:xfrm>
          <a:prstGeom prst="rect">
            <a:avLst/>
          </a:prstGeom>
          <a:noFill/>
          <a:ln w="9525">
            <a:noFill/>
          </a:ln>
        </p:spPr>
        <p:txBody>
          <a:bodyPr wrap="none" lIns="92075" tIns="46038" rIns="92075" bIns="46038" anchor="t" anchorCtr="0">
            <a:spAutoFit/>
          </a:bodyPr>
          <a:p>
            <a:pPr eaLnBrk="0" hangingPunct="0"/>
            <a:r>
              <a:rPr lang="en-US" altLang="zh-CN" sz="2400" i="1" dirty="0">
                <a:latin typeface="Times New Roman" panose="02020603050405020304" charset="0"/>
                <a:ea typeface="PMingLiU" pitchFamily="18" charset="-120"/>
              </a:rPr>
              <a:t>f</a:t>
            </a:r>
            <a:r>
              <a:rPr lang="en-US" altLang="zh-CN" sz="2400" dirty="0">
                <a:latin typeface="Times New Roman" panose="02020603050405020304" charset="0"/>
                <a:ea typeface="PMingLiU" pitchFamily="18" charset="-120"/>
              </a:rPr>
              <a:t> (Hz) 10</a:t>
            </a:r>
            <a:r>
              <a:rPr lang="en-US" altLang="zh-CN" sz="2400" baseline="30000" dirty="0">
                <a:latin typeface="Times New Roman" panose="02020603050405020304" charset="0"/>
                <a:ea typeface="PMingLiU" pitchFamily="18" charset="-120"/>
              </a:rPr>
              <a:t>4</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5</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6</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7</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8</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9</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10</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11</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12</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13</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14</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15</a:t>
            </a:r>
            <a:r>
              <a:rPr lang="en-US" altLang="zh-CN" sz="2400" dirty="0">
                <a:latin typeface="Times New Roman" panose="02020603050405020304" charset="0"/>
                <a:ea typeface="PMingLiU" pitchFamily="18" charset="-120"/>
              </a:rPr>
              <a:t> 10</a:t>
            </a:r>
            <a:r>
              <a:rPr lang="en-US" altLang="zh-CN" sz="2400" baseline="30000" dirty="0">
                <a:latin typeface="Times New Roman" panose="02020603050405020304" charset="0"/>
                <a:ea typeface="PMingLiU" pitchFamily="18" charset="-120"/>
              </a:rPr>
              <a:t>16</a:t>
            </a:r>
            <a:endParaRPr lang="en-US" altLang="zh-CN" sz="2400" baseline="30000" dirty="0">
              <a:latin typeface="Times New Roman" panose="02020603050405020304" charset="0"/>
              <a:ea typeface="PMingLiU" pitchFamily="18" charset="-120"/>
            </a:endParaRPr>
          </a:p>
        </p:txBody>
      </p:sp>
      <p:grpSp>
        <p:nvGrpSpPr>
          <p:cNvPr id="35862" name="Group 23"/>
          <p:cNvGrpSpPr/>
          <p:nvPr/>
        </p:nvGrpSpPr>
        <p:grpSpPr>
          <a:xfrm>
            <a:off x="1625600" y="4427538"/>
            <a:ext cx="6454775" cy="1374775"/>
            <a:chOff x="0" y="0"/>
            <a:chExt cx="4066" cy="866"/>
          </a:xfrm>
        </p:grpSpPr>
        <p:sp>
          <p:nvSpPr>
            <p:cNvPr id="35863" name="Rectangle 24"/>
            <p:cNvSpPr/>
            <p:nvPr/>
          </p:nvSpPr>
          <p:spPr>
            <a:xfrm>
              <a:off x="0" y="4"/>
              <a:ext cx="4066" cy="858"/>
            </a:xfrm>
            <a:prstGeom prst="rect">
              <a:avLst/>
            </a:prstGeom>
            <a:noFill/>
            <a:ln w="12700"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Times New Roman" panose="02020603050405020304" charset="0"/>
              </a:endParaRPr>
            </a:p>
          </p:txBody>
        </p:sp>
        <p:sp>
          <p:nvSpPr>
            <p:cNvPr id="35864" name="Line 25"/>
            <p:cNvSpPr/>
            <p:nvPr/>
          </p:nvSpPr>
          <p:spPr>
            <a:xfrm>
              <a:off x="325" y="0"/>
              <a:ext cx="0" cy="866"/>
            </a:xfrm>
            <a:prstGeom prst="line">
              <a:avLst/>
            </a:prstGeom>
            <a:ln w="12700" cap="flat" cmpd="sng">
              <a:solidFill>
                <a:schemeClr val="tx1"/>
              </a:solidFill>
              <a:prstDash val="solid"/>
              <a:round/>
              <a:headEnd type="none" w="med" len="med"/>
              <a:tailEnd type="none" w="med" len="med"/>
            </a:ln>
          </p:spPr>
        </p:sp>
        <p:sp>
          <p:nvSpPr>
            <p:cNvPr id="35865" name="Line 26"/>
            <p:cNvSpPr/>
            <p:nvPr/>
          </p:nvSpPr>
          <p:spPr>
            <a:xfrm>
              <a:off x="637" y="0"/>
              <a:ext cx="0" cy="866"/>
            </a:xfrm>
            <a:prstGeom prst="line">
              <a:avLst/>
            </a:prstGeom>
            <a:ln w="12700" cap="flat" cmpd="sng">
              <a:solidFill>
                <a:schemeClr val="tx1"/>
              </a:solidFill>
              <a:prstDash val="solid"/>
              <a:round/>
              <a:headEnd type="none" w="med" len="med"/>
              <a:tailEnd type="none" w="med" len="med"/>
            </a:ln>
          </p:spPr>
        </p:sp>
        <p:sp>
          <p:nvSpPr>
            <p:cNvPr id="35866" name="Line 27"/>
            <p:cNvSpPr/>
            <p:nvPr/>
          </p:nvSpPr>
          <p:spPr>
            <a:xfrm>
              <a:off x="955" y="0"/>
              <a:ext cx="0" cy="866"/>
            </a:xfrm>
            <a:prstGeom prst="line">
              <a:avLst/>
            </a:prstGeom>
            <a:ln w="12700" cap="flat" cmpd="sng">
              <a:solidFill>
                <a:schemeClr val="tx1"/>
              </a:solidFill>
              <a:prstDash val="solid"/>
              <a:round/>
              <a:headEnd type="none" w="med" len="med"/>
              <a:tailEnd type="none" w="med" len="med"/>
            </a:ln>
          </p:spPr>
        </p:sp>
        <p:sp>
          <p:nvSpPr>
            <p:cNvPr id="35867" name="Line 28"/>
            <p:cNvSpPr/>
            <p:nvPr/>
          </p:nvSpPr>
          <p:spPr>
            <a:xfrm>
              <a:off x="1270" y="0"/>
              <a:ext cx="0" cy="866"/>
            </a:xfrm>
            <a:prstGeom prst="line">
              <a:avLst/>
            </a:prstGeom>
            <a:ln w="12700" cap="flat" cmpd="sng">
              <a:solidFill>
                <a:schemeClr val="tx1"/>
              </a:solidFill>
              <a:prstDash val="solid"/>
              <a:round/>
              <a:headEnd type="none" w="med" len="med"/>
              <a:tailEnd type="none" w="med" len="med"/>
            </a:ln>
          </p:spPr>
        </p:sp>
        <p:sp>
          <p:nvSpPr>
            <p:cNvPr id="35868" name="Line 29"/>
            <p:cNvSpPr/>
            <p:nvPr/>
          </p:nvSpPr>
          <p:spPr>
            <a:xfrm>
              <a:off x="1588" y="0"/>
              <a:ext cx="0" cy="866"/>
            </a:xfrm>
            <a:prstGeom prst="line">
              <a:avLst/>
            </a:prstGeom>
            <a:ln w="12700" cap="flat" cmpd="sng">
              <a:solidFill>
                <a:schemeClr val="tx1"/>
              </a:solidFill>
              <a:prstDash val="solid"/>
              <a:round/>
              <a:headEnd type="none" w="med" len="med"/>
              <a:tailEnd type="none" w="med" len="med"/>
            </a:ln>
          </p:spPr>
        </p:sp>
        <p:sp>
          <p:nvSpPr>
            <p:cNvPr id="35869" name="Line 30"/>
            <p:cNvSpPr/>
            <p:nvPr/>
          </p:nvSpPr>
          <p:spPr>
            <a:xfrm>
              <a:off x="1903" y="0"/>
              <a:ext cx="0" cy="866"/>
            </a:xfrm>
            <a:prstGeom prst="line">
              <a:avLst/>
            </a:prstGeom>
            <a:ln w="12700" cap="flat" cmpd="sng">
              <a:solidFill>
                <a:schemeClr val="tx1"/>
              </a:solidFill>
              <a:prstDash val="solid"/>
              <a:round/>
              <a:headEnd type="none" w="med" len="med"/>
              <a:tailEnd type="none" w="med" len="med"/>
            </a:ln>
          </p:spPr>
        </p:sp>
        <p:sp>
          <p:nvSpPr>
            <p:cNvPr id="35870" name="Line 31"/>
            <p:cNvSpPr/>
            <p:nvPr/>
          </p:nvSpPr>
          <p:spPr>
            <a:xfrm>
              <a:off x="2251" y="0"/>
              <a:ext cx="0" cy="866"/>
            </a:xfrm>
            <a:prstGeom prst="line">
              <a:avLst/>
            </a:prstGeom>
            <a:ln w="12700" cap="flat" cmpd="sng">
              <a:solidFill>
                <a:schemeClr val="tx1"/>
              </a:solidFill>
              <a:prstDash val="solid"/>
              <a:round/>
              <a:headEnd type="none" w="med" len="med"/>
              <a:tailEnd type="none" w="med" len="med"/>
            </a:ln>
          </p:spPr>
        </p:sp>
        <p:sp>
          <p:nvSpPr>
            <p:cNvPr id="35871" name="Line 32"/>
            <p:cNvSpPr/>
            <p:nvPr/>
          </p:nvSpPr>
          <p:spPr>
            <a:xfrm>
              <a:off x="2611" y="0"/>
              <a:ext cx="0" cy="866"/>
            </a:xfrm>
            <a:prstGeom prst="line">
              <a:avLst/>
            </a:prstGeom>
            <a:ln w="12700" cap="flat" cmpd="sng">
              <a:solidFill>
                <a:schemeClr val="tx1"/>
              </a:solidFill>
              <a:prstDash val="solid"/>
              <a:round/>
              <a:headEnd type="none" w="med" len="med"/>
              <a:tailEnd type="none" w="med" len="med"/>
            </a:ln>
          </p:spPr>
        </p:sp>
        <p:sp>
          <p:nvSpPr>
            <p:cNvPr id="35872" name="Line 33"/>
            <p:cNvSpPr/>
            <p:nvPr/>
          </p:nvSpPr>
          <p:spPr>
            <a:xfrm>
              <a:off x="2962" y="0"/>
              <a:ext cx="0" cy="866"/>
            </a:xfrm>
            <a:prstGeom prst="line">
              <a:avLst/>
            </a:prstGeom>
            <a:ln w="12700" cap="flat" cmpd="sng">
              <a:solidFill>
                <a:schemeClr val="tx1"/>
              </a:solidFill>
              <a:prstDash val="solid"/>
              <a:round/>
              <a:headEnd type="none" w="med" len="med"/>
              <a:tailEnd type="none" w="med" len="med"/>
            </a:ln>
          </p:spPr>
        </p:sp>
        <p:sp>
          <p:nvSpPr>
            <p:cNvPr id="35873" name="Line 34"/>
            <p:cNvSpPr/>
            <p:nvPr/>
          </p:nvSpPr>
          <p:spPr>
            <a:xfrm>
              <a:off x="3343" y="0"/>
              <a:ext cx="0" cy="866"/>
            </a:xfrm>
            <a:prstGeom prst="line">
              <a:avLst/>
            </a:prstGeom>
            <a:ln w="12700" cap="flat" cmpd="sng">
              <a:solidFill>
                <a:schemeClr val="tx1"/>
              </a:solidFill>
              <a:prstDash val="solid"/>
              <a:round/>
              <a:headEnd type="none" w="med" len="med"/>
              <a:tailEnd type="none" w="med" len="med"/>
            </a:ln>
          </p:spPr>
        </p:sp>
        <p:sp>
          <p:nvSpPr>
            <p:cNvPr id="35874" name="Line 35"/>
            <p:cNvSpPr/>
            <p:nvPr/>
          </p:nvSpPr>
          <p:spPr>
            <a:xfrm>
              <a:off x="3712" y="0"/>
              <a:ext cx="0" cy="866"/>
            </a:xfrm>
            <a:prstGeom prst="line">
              <a:avLst/>
            </a:prstGeom>
            <a:ln w="12700" cap="flat" cmpd="sng">
              <a:solidFill>
                <a:schemeClr val="tx1"/>
              </a:solidFill>
              <a:prstDash val="solid"/>
              <a:round/>
              <a:headEnd type="none" w="med" len="med"/>
              <a:tailEnd type="none" w="med" len="med"/>
            </a:ln>
          </p:spPr>
        </p:sp>
      </p:grpSp>
      <p:grpSp>
        <p:nvGrpSpPr>
          <p:cNvPr id="35875" name="Group 36"/>
          <p:cNvGrpSpPr/>
          <p:nvPr/>
        </p:nvGrpSpPr>
        <p:grpSpPr>
          <a:xfrm>
            <a:off x="1585913" y="4419600"/>
            <a:ext cx="1217612" cy="336550"/>
            <a:chOff x="0" y="0"/>
            <a:chExt cx="767" cy="212"/>
          </a:xfrm>
        </p:grpSpPr>
        <p:sp>
          <p:nvSpPr>
            <p:cNvPr id="35876" name="Line 37"/>
            <p:cNvSpPr/>
            <p:nvPr/>
          </p:nvSpPr>
          <p:spPr>
            <a:xfrm>
              <a:off x="20" y="188"/>
              <a:ext cx="727" cy="0"/>
            </a:xfrm>
            <a:prstGeom prst="line">
              <a:avLst/>
            </a:prstGeom>
            <a:ln w="12700" cap="flat" cmpd="sng">
              <a:solidFill>
                <a:schemeClr val="tx1"/>
              </a:solidFill>
              <a:prstDash val="solid"/>
              <a:round/>
              <a:headEnd type="none" w="med" len="med"/>
              <a:tailEnd type="stealth" w="med" len="med"/>
            </a:ln>
          </p:spPr>
        </p:sp>
        <p:sp>
          <p:nvSpPr>
            <p:cNvPr id="35877" name="Rectangle 38"/>
            <p:cNvSpPr/>
            <p:nvPr/>
          </p:nvSpPr>
          <p:spPr>
            <a:xfrm>
              <a:off x="0" y="0"/>
              <a:ext cx="767" cy="212"/>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Twisted Pair</a:t>
              </a:r>
              <a:endParaRPr lang="en-US" altLang="zh-CN" sz="1600" dirty="0">
                <a:solidFill>
                  <a:schemeClr val="accent2"/>
                </a:solidFill>
                <a:latin typeface="Times New Roman" panose="02020603050405020304" charset="0"/>
                <a:ea typeface="PMingLiU" pitchFamily="18" charset="-120"/>
              </a:endParaRPr>
            </a:p>
          </p:txBody>
        </p:sp>
      </p:grpSp>
      <p:grpSp>
        <p:nvGrpSpPr>
          <p:cNvPr id="35878" name="Group 39"/>
          <p:cNvGrpSpPr/>
          <p:nvPr/>
        </p:nvGrpSpPr>
        <p:grpSpPr>
          <a:xfrm>
            <a:off x="2154238" y="4668838"/>
            <a:ext cx="1866900" cy="336550"/>
            <a:chOff x="0" y="0"/>
            <a:chExt cx="1176" cy="212"/>
          </a:xfrm>
        </p:grpSpPr>
        <p:sp>
          <p:nvSpPr>
            <p:cNvPr id="35879" name="Line 40"/>
            <p:cNvSpPr/>
            <p:nvPr/>
          </p:nvSpPr>
          <p:spPr>
            <a:xfrm>
              <a:off x="0" y="167"/>
              <a:ext cx="1176" cy="0"/>
            </a:xfrm>
            <a:prstGeom prst="line">
              <a:avLst/>
            </a:prstGeom>
            <a:ln w="12700" cap="flat" cmpd="sng">
              <a:solidFill>
                <a:schemeClr val="tx1"/>
              </a:solidFill>
              <a:prstDash val="solid"/>
              <a:round/>
              <a:headEnd type="stealth" w="med" len="med"/>
              <a:tailEnd type="stealth" w="med" len="med"/>
            </a:ln>
          </p:spPr>
        </p:sp>
        <p:sp>
          <p:nvSpPr>
            <p:cNvPr id="35880" name="Rectangle 41"/>
            <p:cNvSpPr/>
            <p:nvPr/>
          </p:nvSpPr>
          <p:spPr>
            <a:xfrm>
              <a:off x="395" y="0"/>
              <a:ext cx="386" cy="212"/>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Coax</a:t>
              </a:r>
              <a:endParaRPr lang="en-US" altLang="zh-CN" sz="1600" dirty="0">
                <a:solidFill>
                  <a:schemeClr val="accent2"/>
                </a:solidFill>
                <a:latin typeface="Times New Roman" panose="02020603050405020304" charset="0"/>
                <a:ea typeface="PMingLiU" pitchFamily="18" charset="-120"/>
              </a:endParaRPr>
            </a:p>
          </p:txBody>
        </p:sp>
      </p:grpSp>
      <p:grpSp>
        <p:nvGrpSpPr>
          <p:cNvPr id="35881" name="Group 42"/>
          <p:cNvGrpSpPr/>
          <p:nvPr/>
        </p:nvGrpSpPr>
        <p:grpSpPr>
          <a:xfrm>
            <a:off x="1651000" y="5430838"/>
            <a:ext cx="884238" cy="336550"/>
            <a:chOff x="0" y="0"/>
            <a:chExt cx="557" cy="212"/>
          </a:xfrm>
        </p:grpSpPr>
        <p:sp>
          <p:nvSpPr>
            <p:cNvPr id="35882" name="Rectangle 43"/>
            <p:cNvSpPr/>
            <p:nvPr/>
          </p:nvSpPr>
          <p:spPr>
            <a:xfrm>
              <a:off x="0" y="0"/>
              <a:ext cx="557" cy="212"/>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Maritine</a:t>
              </a:r>
              <a:endParaRPr lang="en-US" altLang="zh-CN" sz="1600" dirty="0">
                <a:solidFill>
                  <a:schemeClr val="accent2"/>
                </a:solidFill>
                <a:latin typeface="Times New Roman" panose="02020603050405020304" charset="0"/>
                <a:ea typeface="PMingLiU" pitchFamily="18" charset="-120"/>
              </a:endParaRPr>
            </a:p>
          </p:txBody>
        </p:sp>
        <p:sp>
          <p:nvSpPr>
            <p:cNvPr id="35883" name="Line 44"/>
            <p:cNvSpPr/>
            <p:nvPr/>
          </p:nvSpPr>
          <p:spPr>
            <a:xfrm>
              <a:off x="104" y="167"/>
              <a:ext cx="348" cy="0"/>
            </a:xfrm>
            <a:prstGeom prst="line">
              <a:avLst/>
            </a:prstGeom>
            <a:ln w="12700" cap="flat" cmpd="sng">
              <a:solidFill>
                <a:schemeClr val="tx1"/>
              </a:solidFill>
              <a:prstDash val="solid"/>
              <a:round/>
              <a:headEnd type="stealth" w="med" len="med"/>
              <a:tailEnd type="stealth" w="med" len="med"/>
            </a:ln>
          </p:spPr>
        </p:sp>
      </p:grpSp>
      <p:grpSp>
        <p:nvGrpSpPr>
          <p:cNvPr id="35884" name="Group 45"/>
          <p:cNvGrpSpPr/>
          <p:nvPr/>
        </p:nvGrpSpPr>
        <p:grpSpPr>
          <a:xfrm>
            <a:off x="2295525" y="4897438"/>
            <a:ext cx="669925" cy="581025"/>
            <a:chOff x="0" y="0"/>
            <a:chExt cx="422" cy="366"/>
          </a:xfrm>
        </p:grpSpPr>
        <p:sp>
          <p:nvSpPr>
            <p:cNvPr id="35885" name="Rectangle 46"/>
            <p:cNvSpPr/>
            <p:nvPr/>
          </p:nvSpPr>
          <p:spPr>
            <a:xfrm>
              <a:off x="0" y="0"/>
              <a:ext cx="422" cy="366"/>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AM</a:t>
              </a:r>
              <a:endParaRPr lang="en-US" altLang="zh-CN" sz="1600" dirty="0">
                <a:solidFill>
                  <a:schemeClr val="accent2"/>
                </a:solidFill>
                <a:latin typeface="Times New Roman" panose="02020603050405020304" charset="0"/>
                <a:ea typeface="PMingLiU" pitchFamily="18" charset="-120"/>
              </a:endParaRPr>
            </a:p>
            <a:p>
              <a:pPr algn="ctr" eaLnBrk="0" hangingPunct="0"/>
              <a:r>
                <a:rPr lang="en-US" altLang="zh-CN" sz="1600" dirty="0">
                  <a:solidFill>
                    <a:schemeClr val="accent2"/>
                  </a:solidFill>
                  <a:latin typeface="Times New Roman" panose="02020603050405020304" charset="0"/>
                  <a:ea typeface="PMingLiU" pitchFamily="18" charset="-120"/>
                </a:rPr>
                <a:t>Radio</a:t>
              </a:r>
              <a:endParaRPr lang="en-US" altLang="zh-CN" sz="1600" dirty="0">
                <a:solidFill>
                  <a:schemeClr val="accent2"/>
                </a:solidFill>
                <a:latin typeface="Times New Roman" panose="02020603050405020304" charset="0"/>
                <a:ea typeface="PMingLiU" pitchFamily="18" charset="-120"/>
              </a:endParaRPr>
            </a:p>
          </p:txBody>
        </p:sp>
        <p:sp>
          <p:nvSpPr>
            <p:cNvPr id="35886" name="Line 47"/>
            <p:cNvSpPr/>
            <p:nvPr/>
          </p:nvSpPr>
          <p:spPr>
            <a:xfrm>
              <a:off x="52" y="323"/>
              <a:ext cx="318" cy="0"/>
            </a:xfrm>
            <a:prstGeom prst="line">
              <a:avLst/>
            </a:prstGeom>
            <a:ln w="12700" cap="flat" cmpd="sng">
              <a:solidFill>
                <a:schemeClr val="tx1"/>
              </a:solidFill>
              <a:prstDash val="solid"/>
              <a:round/>
              <a:headEnd type="stealth" w="med" len="med"/>
              <a:tailEnd type="stealth" w="med" len="med"/>
            </a:ln>
          </p:spPr>
        </p:sp>
      </p:grpSp>
      <p:grpSp>
        <p:nvGrpSpPr>
          <p:cNvPr id="35887" name="Group 48"/>
          <p:cNvGrpSpPr/>
          <p:nvPr/>
        </p:nvGrpSpPr>
        <p:grpSpPr>
          <a:xfrm>
            <a:off x="3324225" y="4897438"/>
            <a:ext cx="669925" cy="581025"/>
            <a:chOff x="0" y="0"/>
            <a:chExt cx="422" cy="366"/>
          </a:xfrm>
        </p:grpSpPr>
        <p:sp>
          <p:nvSpPr>
            <p:cNvPr id="35888" name="Rectangle 49"/>
            <p:cNvSpPr/>
            <p:nvPr/>
          </p:nvSpPr>
          <p:spPr>
            <a:xfrm>
              <a:off x="0" y="0"/>
              <a:ext cx="422" cy="366"/>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FM</a:t>
              </a:r>
              <a:endParaRPr lang="en-US" altLang="zh-CN" sz="1600" dirty="0">
                <a:solidFill>
                  <a:schemeClr val="accent2"/>
                </a:solidFill>
                <a:latin typeface="Times New Roman" panose="02020603050405020304" charset="0"/>
                <a:ea typeface="PMingLiU" pitchFamily="18" charset="-120"/>
              </a:endParaRPr>
            </a:p>
            <a:p>
              <a:pPr algn="ctr" eaLnBrk="0" hangingPunct="0"/>
              <a:r>
                <a:rPr lang="en-US" altLang="zh-CN" sz="1600" dirty="0">
                  <a:solidFill>
                    <a:schemeClr val="accent2"/>
                  </a:solidFill>
                  <a:latin typeface="Times New Roman" panose="02020603050405020304" charset="0"/>
                  <a:ea typeface="PMingLiU" pitchFamily="18" charset="-120"/>
                </a:rPr>
                <a:t>Radio</a:t>
              </a:r>
              <a:endParaRPr lang="en-US" altLang="zh-CN" sz="1600" dirty="0">
                <a:solidFill>
                  <a:schemeClr val="accent2"/>
                </a:solidFill>
                <a:latin typeface="Times New Roman" panose="02020603050405020304" charset="0"/>
                <a:ea typeface="PMingLiU" pitchFamily="18" charset="-120"/>
              </a:endParaRPr>
            </a:p>
          </p:txBody>
        </p:sp>
        <p:sp>
          <p:nvSpPr>
            <p:cNvPr id="35889" name="Line 50"/>
            <p:cNvSpPr/>
            <p:nvPr/>
          </p:nvSpPr>
          <p:spPr>
            <a:xfrm>
              <a:off x="52" y="323"/>
              <a:ext cx="318" cy="0"/>
            </a:xfrm>
            <a:prstGeom prst="line">
              <a:avLst/>
            </a:prstGeom>
            <a:ln w="12700" cap="flat" cmpd="sng">
              <a:solidFill>
                <a:schemeClr val="tx1"/>
              </a:solidFill>
              <a:prstDash val="solid"/>
              <a:round/>
              <a:headEnd type="stealth" w="med" len="med"/>
              <a:tailEnd type="stealth" w="med" len="med"/>
            </a:ln>
          </p:spPr>
        </p:sp>
      </p:grpSp>
      <p:grpSp>
        <p:nvGrpSpPr>
          <p:cNvPr id="35890" name="Group 51"/>
          <p:cNvGrpSpPr/>
          <p:nvPr/>
        </p:nvGrpSpPr>
        <p:grpSpPr>
          <a:xfrm>
            <a:off x="3467100" y="5440363"/>
            <a:ext cx="685800" cy="336550"/>
            <a:chOff x="0" y="0"/>
            <a:chExt cx="432" cy="212"/>
          </a:xfrm>
        </p:grpSpPr>
        <p:sp>
          <p:nvSpPr>
            <p:cNvPr id="35891" name="Rectangle 52"/>
            <p:cNvSpPr/>
            <p:nvPr/>
          </p:nvSpPr>
          <p:spPr>
            <a:xfrm>
              <a:off x="73" y="0"/>
              <a:ext cx="287" cy="212"/>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TV</a:t>
              </a:r>
              <a:endParaRPr lang="en-US" altLang="zh-CN" sz="1600" dirty="0">
                <a:solidFill>
                  <a:schemeClr val="accent2"/>
                </a:solidFill>
                <a:latin typeface="Times New Roman" panose="02020603050405020304" charset="0"/>
                <a:ea typeface="PMingLiU" pitchFamily="18" charset="-120"/>
              </a:endParaRPr>
            </a:p>
          </p:txBody>
        </p:sp>
        <p:sp>
          <p:nvSpPr>
            <p:cNvPr id="35892" name="Line 53"/>
            <p:cNvSpPr/>
            <p:nvPr/>
          </p:nvSpPr>
          <p:spPr>
            <a:xfrm>
              <a:off x="0" y="161"/>
              <a:ext cx="432" cy="0"/>
            </a:xfrm>
            <a:prstGeom prst="line">
              <a:avLst/>
            </a:prstGeom>
            <a:ln w="12700" cap="flat" cmpd="sng">
              <a:solidFill>
                <a:schemeClr val="tx1"/>
              </a:solidFill>
              <a:prstDash val="solid"/>
              <a:round/>
              <a:headEnd type="stealth" w="med" len="med"/>
              <a:tailEnd type="stealth" w="med" len="med"/>
            </a:ln>
          </p:spPr>
        </p:sp>
      </p:grpSp>
      <p:grpSp>
        <p:nvGrpSpPr>
          <p:cNvPr id="35893" name="Group 54"/>
          <p:cNvGrpSpPr/>
          <p:nvPr/>
        </p:nvGrpSpPr>
        <p:grpSpPr>
          <a:xfrm>
            <a:off x="3956050" y="4459288"/>
            <a:ext cx="904875" cy="336550"/>
            <a:chOff x="0" y="0"/>
            <a:chExt cx="570" cy="212"/>
          </a:xfrm>
        </p:grpSpPr>
        <p:sp>
          <p:nvSpPr>
            <p:cNvPr id="35894" name="Rectangle 55"/>
            <p:cNvSpPr/>
            <p:nvPr/>
          </p:nvSpPr>
          <p:spPr>
            <a:xfrm>
              <a:off x="18" y="0"/>
              <a:ext cx="535" cy="212"/>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Satellite</a:t>
              </a:r>
              <a:endParaRPr lang="en-US" altLang="zh-CN" sz="1600" dirty="0">
                <a:solidFill>
                  <a:schemeClr val="accent2"/>
                </a:solidFill>
                <a:latin typeface="Times New Roman" panose="02020603050405020304" charset="0"/>
                <a:ea typeface="PMingLiU" pitchFamily="18" charset="-120"/>
              </a:endParaRPr>
            </a:p>
          </p:txBody>
        </p:sp>
        <p:sp>
          <p:nvSpPr>
            <p:cNvPr id="35895" name="Line 56"/>
            <p:cNvSpPr/>
            <p:nvPr/>
          </p:nvSpPr>
          <p:spPr>
            <a:xfrm>
              <a:off x="0" y="161"/>
              <a:ext cx="570" cy="0"/>
            </a:xfrm>
            <a:prstGeom prst="line">
              <a:avLst/>
            </a:prstGeom>
            <a:ln w="12700" cap="flat" cmpd="sng">
              <a:solidFill>
                <a:schemeClr val="tx1"/>
              </a:solidFill>
              <a:prstDash val="solid"/>
              <a:round/>
              <a:headEnd type="stealth" w="med" len="med"/>
              <a:tailEnd type="stealth" w="med" len="med"/>
            </a:ln>
          </p:spPr>
        </p:sp>
      </p:grpSp>
      <p:grpSp>
        <p:nvGrpSpPr>
          <p:cNvPr id="35896" name="Group 57"/>
          <p:cNvGrpSpPr/>
          <p:nvPr/>
        </p:nvGrpSpPr>
        <p:grpSpPr>
          <a:xfrm>
            <a:off x="4110038" y="4792663"/>
            <a:ext cx="1109662" cy="581025"/>
            <a:chOff x="0" y="0"/>
            <a:chExt cx="699" cy="366"/>
          </a:xfrm>
        </p:grpSpPr>
        <p:sp>
          <p:nvSpPr>
            <p:cNvPr id="35897" name="Rectangle 58"/>
            <p:cNvSpPr/>
            <p:nvPr/>
          </p:nvSpPr>
          <p:spPr>
            <a:xfrm>
              <a:off x="0" y="0"/>
              <a:ext cx="699" cy="366"/>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Terrestrial</a:t>
              </a:r>
              <a:endParaRPr lang="en-US" altLang="zh-CN" sz="1600" dirty="0">
                <a:solidFill>
                  <a:schemeClr val="accent2"/>
                </a:solidFill>
                <a:latin typeface="Times New Roman" panose="02020603050405020304" charset="0"/>
                <a:ea typeface="PMingLiU" pitchFamily="18" charset="-120"/>
              </a:endParaRPr>
            </a:p>
            <a:p>
              <a:pPr algn="ctr" eaLnBrk="0" hangingPunct="0"/>
              <a:r>
                <a:rPr lang="en-US" altLang="zh-CN" sz="1600" dirty="0">
                  <a:solidFill>
                    <a:schemeClr val="accent2"/>
                  </a:solidFill>
                  <a:latin typeface="Times New Roman" panose="02020603050405020304" charset="0"/>
                  <a:ea typeface="PMingLiU" pitchFamily="18" charset="-120"/>
                </a:rPr>
                <a:t>Microwave</a:t>
              </a:r>
              <a:endParaRPr lang="en-US" altLang="zh-CN" sz="1600" dirty="0">
                <a:solidFill>
                  <a:schemeClr val="accent2"/>
                </a:solidFill>
                <a:latin typeface="Times New Roman" panose="02020603050405020304" charset="0"/>
                <a:ea typeface="PMingLiU" pitchFamily="18" charset="-120"/>
              </a:endParaRPr>
            </a:p>
          </p:txBody>
        </p:sp>
        <p:sp>
          <p:nvSpPr>
            <p:cNvPr id="35898" name="Line 59"/>
            <p:cNvSpPr/>
            <p:nvPr/>
          </p:nvSpPr>
          <p:spPr>
            <a:xfrm>
              <a:off x="73" y="341"/>
              <a:ext cx="552" cy="0"/>
            </a:xfrm>
            <a:prstGeom prst="line">
              <a:avLst/>
            </a:prstGeom>
            <a:ln w="12700" cap="flat" cmpd="sng">
              <a:solidFill>
                <a:schemeClr val="tx1"/>
              </a:solidFill>
              <a:prstDash val="solid"/>
              <a:round/>
              <a:headEnd type="stealth" w="med" len="med"/>
              <a:tailEnd type="stealth" w="med" len="med"/>
            </a:ln>
          </p:spPr>
        </p:sp>
      </p:grpSp>
      <p:grpSp>
        <p:nvGrpSpPr>
          <p:cNvPr id="35899" name="Group 60"/>
          <p:cNvGrpSpPr/>
          <p:nvPr/>
        </p:nvGrpSpPr>
        <p:grpSpPr>
          <a:xfrm>
            <a:off x="6859588" y="4449763"/>
            <a:ext cx="714375" cy="581025"/>
            <a:chOff x="0" y="0"/>
            <a:chExt cx="450" cy="366"/>
          </a:xfrm>
        </p:grpSpPr>
        <p:sp>
          <p:nvSpPr>
            <p:cNvPr id="35900" name="Rectangle 61"/>
            <p:cNvSpPr/>
            <p:nvPr/>
          </p:nvSpPr>
          <p:spPr>
            <a:xfrm>
              <a:off x="0" y="0"/>
              <a:ext cx="450" cy="366"/>
            </a:xfrm>
            <a:prstGeom prst="rect">
              <a:avLst/>
            </a:prstGeom>
            <a:noFill/>
            <a:ln w="9525">
              <a:noFill/>
            </a:ln>
          </p:spPr>
          <p:txBody>
            <a:bodyPr wrap="none" lIns="92075" tIns="46038" rIns="92075" bIns="46038" anchor="t" anchorCtr="0">
              <a:spAutoFit/>
            </a:bodyPr>
            <a:p>
              <a:pPr algn="ctr" eaLnBrk="0" hangingPunct="0"/>
              <a:r>
                <a:rPr lang="en-US" altLang="zh-CN" sz="1600" dirty="0">
                  <a:solidFill>
                    <a:schemeClr val="accent2"/>
                  </a:solidFill>
                  <a:latin typeface="Times New Roman" panose="02020603050405020304" charset="0"/>
                  <a:ea typeface="PMingLiU" pitchFamily="18" charset="-120"/>
                </a:rPr>
                <a:t>Fiber</a:t>
              </a:r>
              <a:endParaRPr lang="en-US" altLang="zh-CN" sz="1600" dirty="0">
                <a:solidFill>
                  <a:schemeClr val="accent2"/>
                </a:solidFill>
                <a:latin typeface="Times New Roman" panose="02020603050405020304" charset="0"/>
                <a:ea typeface="PMingLiU" pitchFamily="18" charset="-120"/>
              </a:endParaRPr>
            </a:p>
            <a:p>
              <a:pPr algn="ctr" eaLnBrk="0" hangingPunct="0"/>
              <a:r>
                <a:rPr lang="en-US" altLang="zh-CN" sz="1600" dirty="0">
                  <a:solidFill>
                    <a:schemeClr val="accent2"/>
                  </a:solidFill>
                  <a:latin typeface="Times New Roman" panose="02020603050405020304" charset="0"/>
                  <a:ea typeface="PMingLiU" pitchFamily="18" charset="-120"/>
                </a:rPr>
                <a:t>Optics</a:t>
              </a:r>
              <a:endParaRPr lang="en-US" altLang="zh-CN" sz="1600" dirty="0">
                <a:solidFill>
                  <a:schemeClr val="accent2"/>
                </a:solidFill>
                <a:latin typeface="Times New Roman" panose="02020603050405020304" charset="0"/>
                <a:ea typeface="PMingLiU" pitchFamily="18" charset="-120"/>
              </a:endParaRPr>
            </a:p>
          </p:txBody>
        </p:sp>
        <p:sp>
          <p:nvSpPr>
            <p:cNvPr id="35901" name="Line 62"/>
            <p:cNvSpPr/>
            <p:nvPr/>
          </p:nvSpPr>
          <p:spPr>
            <a:xfrm>
              <a:off x="48" y="335"/>
              <a:ext cx="354" cy="0"/>
            </a:xfrm>
            <a:prstGeom prst="line">
              <a:avLst/>
            </a:prstGeom>
            <a:ln w="12700" cap="flat" cmpd="sng">
              <a:solidFill>
                <a:schemeClr val="tx1"/>
              </a:solidFill>
              <a:prstDash val="solid"/>
              <a:round/>
              <a:headEnd type="stealth" w="med" len="med"/>
              <a:tailEnd type="stealth" w="med" len="med"/>
            </a:ln>
          </p:spPr>
        </p:sp>
      </p:grpSp>
      <p:grpSp>
        <p:nvGrpSpPr>
          <p:cNvPr id="35902" name="Group 63"/>
          <p:cNvGrpSpPr/>
          <p:nvPr/>
        </p:nvGrpSpPr>
        <p:grpSpPr>
          <a:xfrm>
            <a:off x="965200" y="5830888"/>
            <a:ext cx="4978400" cy="336550"/>
            <a:chOff x="0" y="0"/>
            <a:chExt cx="3136" cy="212"/>
          </a:xfrm>
        </p:grpSpPr>
        <p:sp>
          <p:nvSpPr>
            <p:cNvPr id="35903" name="Rectangle 64"/>
            <p:cNvSpPr/>
            <p:nvPr/>
          </p:nvSpPr>
          <p:spPr>
            <a:xfrm>
              <a:off x="1200" y="0"/>
              <a:ext cx="280"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HF</a:t>
              </a:r>
              <a:endParaRPr lang="en-US" altLang="zh-CN" sz="1600" dirty="0">
                <a:latin typeface="Times New Roman" panose="02020603050405020304" charset="0"/>
                <a:ea typeface="PMingLiU" pitchFamily="18" charset="-120"/>
              </a:endParaRPr>
            </a:p>
          </p:txBody>
        </p:sp>
        <p:sp>
          <p:nvSpPr>
            <p:cNvPr id="35904" name="Rectangle 65"/>
            <p:cNvSpPr/>
            <p:nvPr/>
          </p:nvSpPr>
          <p:spPr>
            <a:xfrm>
              <a:off x="2418" y="0"/>
              <a:ext cx="358"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EHF</a:t>
              </a:r>
              <a:endParaRPr lang="en-US" altLang="zh-CN" sz="1600" dirty="0">
                <a:latin typeface="Times New Roman" panose="02020603050405020304" charset="0"/>
                <a:ea typeface="PMingLiU" pitchFamily="18" charset="-120"/>
              </a:endParaRPr>
            </a:p>
          </p:txBody>
        </p:sp>
        <p:sp>
          <p:nvSpPr>
            <p:cNvPr id="35905" name="Rectangle 66"/>
            <p:cNvSpPr/>
            <p:nvPr/>
          </p:nvSpPr>
          <p:spPr>
            <a:xfrm>
              <a:off x="582" y="0"/>
              <a:ext cx="265"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LF</a:t>
              </a:r>
              <a:endParaRPr lang="en-US" altLang="zh-CN" sz="1600" dirty="0">
                <a:latin typeface="Times New Roman" panose="02020603050405020304" charset="0"/>
                <a:ea typeface="PMingLiU" pitchFamily="18" charset="-120"/>
              </a:endParaRPr>
            </a:p>
          </p:txBody>
        </p:sp>
        <p:sp>
          <p:nvSpPr>
            <p:cNvPr id="35906" name="Rectangle 67"/>
            <p:cNvSpPr/>
            <p:nvPr/>
          </p:nvSpPr>
          <p:spPr>
            <a:xfrm>
              <a:off x="858" y="0"/>
              <a:ext cx="301"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MF</a:t>
              </a:r>
              <a:endParaRPr lang="en-US" altLang="zh-CN" sz="1600" dirty="0">
                <a:latin typeface="Times New Roman" panose="02020603050405020304" charset="0"/>
                <a:ea typeface="PMingLiU" pitchFamily="18" charset="-120"/>
              </a:endParaRPr>
            </a:p>
          </p:txBody>
        </p:sp>
        <p:sp>
          <p:nvSpPr>
            <p:cNvPr id="35907" name="Rectangle 68"/>
            <p:cNvSpPr/>
            <p:nvPr/>
          </p:nvSpPr>
          <p:spPr>
            <a:xfrm>
              <a:off x="1416" y="0"/>
              <a:ext cx="372"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VHF</a:t>
              </a:r>
              <a:endParaRPr lang="en-US" altLang="zh-CN" sz="1600" dirty="0">
                <a:latin typeface="Times New Roman" panose="02020603050405020304" charset="0"/>
                <a:ea typeface="PMingLiU" pitchFamily="18" charset="-120"/>
              </a:endParaRPr>
            </a:p>
          </p:txBody>
        </p:sp>
        <p:sp>
          <p:nvSpPr>
            <p:cNvPr id="35908" name="Rectangle 69"/>
            <p:cNvSpPr/>
            <p:nvPr/>
          </p:nvSpPr>
          <p:spPr>
            <a:xfrm>
              <a:off x="1734" y="0"/>
              <a:ext cx="372"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UHF</a:t>
              </a:r>
              <a:endParaRPr lang="en-US" altLang="zh-CN" sz="1600" dirty="0">
                <a:latin typeface="Times New Roman" panose="02020603050405020304" charset="0"/>
                <a:ea typeface="PMingLiU" pitchFamily="18" charset="-120"/>
              </a:endParaRPr>
            </a:p>
          </p:txBody>
        </p:sp>
        <p:sp>
          <p:nvSpPr>
            <p:cNvPr id="35909" name="Rectangle 70"/>
            <p:cNvSpPr/>
            <p:nvPr/>
          </p:nvSpPr>
          <p:spPr>
            <a:xfrm>
              <a:off x="2082" y="0"/>
              <a:ext cx="351"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SHF</a:t>
              </a:r>
              <a:endParaRPr lang="en-US" altLang="zh-CN" sz="1600" dirty="0">
                <a:latin typeface="Times New Roman" panose="02020603050405020304" charset="0"/>
                <a:ea typeface="PMingLiU" pitchFamily="18" charset="-120"/>
              </a:endParaRPr>
            </a:p>
          </p:txBody>
        </p:sp>
        <p:sp>
          <p:nvSpPr>
            <p:cNvPr id="35910" name="Rectangle 71"/>
            <p:cNvSpPr/>
            <p:nvPr/>
          </p:nvSpPr>
          <p:spPr>
            <a:xfrm>
              <a:off x="2778" y="0"/>
              <a:ext cx="358"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THF</a:t>
              </a:r>
              <a:endParaRPr lang="en-US" altLang="zh-CN" sz="1600" dirty="0">
                <a:latin typeface="Times New Roman" panose="02020603050405020304" charset="0"/>
                <a:ea typeface="PMingLiU" pitchFamily="18" charset="-120"/>
              </a:endParaRPr>
            </a:p>
          </p:txBody>
        </p:sp>
        <p:sp>
          <p:nvSpPr>
            <p:cNvPr id="35911" name="Rectangle 72"/>
            <p:cNvSpPr/>
            <p:nvPr/>
          </p:nvSpPr>
          <p:spPr>
            <a:xfrm>
              <a:off x="0" y="0"/>
              <a:ext cx="386" cy="212"/>
            </a:xfrm>
            <a:prstGeom prst="rect">
              <a:avLst/>
            </a:prstGeom>
            <a:noFill/>
            <a:ln w="9525">
              <a:noFill/>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Band</a:t>
              </a:r>
              <a:endParaRPr lang="en-US" altLang="zh-CN" sz="1600" dirty="0">
                <a:latin typeface="Times New Roman" panose="02020603050405020304" charset="0"/>
                <a:ea typeface="PMingLiU" pitchFamily="18" charset="-120"/>
              </a:endParaRPr>
            </a:p>
          </p:txBody>
        </p:sp>
      </p:grpSp>
      <p:sp>
        <p:nvSpPr>
          <p:cNvPr id="35912" name="Line 73"/>
          <p:cNvSpPr/>
          <p:nvPr/>
        </p:nvSpPr>
        <p:spPr>
          <a:xfrm flipH="1">
            <a:off x="1619250" y="2609850"/>
            <a:ext cx="1000125" cy="1819275"/>
          </a:xfrm>
          <a:prstGeom prst="line">
            <a:avLst/>
          </a:prstGeom>
          <a:ln w="12700" cap="flat" cmpd="sng">
            <a:solidFill>
              <a:schemeClr val="tx1"/>
            </a:solidFill>
            <a:prstDash val="sysDot"/>
            <a:round/>
            <a:headEnd type="none" w="med" len="med"/>
            <a:tailEnd type="none" w="med" len="med"/>
          </a:ln>
        </p:spPr>
      </p:sp>
      <p:sp>
        <p:nvSpPr>
          <p:cNvPr id="35913" name="Line 74"/>
          <p:cNvSpPr/>
          <p:nvPr/>
        </p:nvSpPr>
        <p:spPr>
          <a:xfrm>
            <a:off x="6010275" y="2609850"/>
            <a:ext cx="2066925" cy="1819275"/>
          </a:xfrm>
          <a:prstGeom prst="line">
            <a:avLst/>
          </a:prstGeom>
          <a:ln w="12700" cap="flat" cmpd="sng">
            <a:solidFill>
              <a:schemeClr val="tx1"/>
            </a:solidFill>
            <a:prstDash val="sysDot"/>
            <a:round/>
            <a:headEnd type="none" w="med" len="med"/>
            <a:tailEnd type="none" w="med" len="med"/>
          </a:ln>
        </p:spPr>
      </p:sp>
      <p:sp>
        <p:nvSpPr>
          <p:cNvPr id="35914" name="Rectangle 75"/>
          <p:cNvSpPr/>
          <p:nvPr/>
        </p:nvSpPr>
        <p:spPr>
          <a:xfrm>
            <a:off x="407988" y="4760913"/>
            <a:ext cx="1150937" cy="8382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t" anchorCtr="0">
            <a:spAutoFit/>
          </a:bodyPr>
          <a:p>
            <a:pPr eaLnBrk="0" hangingPunct="0"/>
            <a:r>
              <a:rPr lang="en-US" altLang="zh-CN" sz="1600" dirty="0">
                <a:latin typeface="Times New Roman" panose="02020603050405020304" charset="0"/>
                <a:ea typeface="PMingLiU" pitchFamily="18" charset="-120"/>
              </a:rPr>
              <a:t>L: low</a:t>
            </a:r>
            <a:endParaRPr lang="en-US" altLang="zh-CN" sz="1600" dirty="0">
              <a:latin typeface="Times New Roman" panose="02020603050405020304" charset="0"/>
              <a:ea typeface="PMingLiU" pitchFamily="18" charset="-120"/>
            </a:endParaRPr>
          </a:p>
          <a:p>
            <a:pPr eaLnBrk="0" hangingPunct="0"/>
            <a:r>
              <a:rPr lang="en-US" altLang="zh-CN" sz="1600" dirty="0">
                <a:latin typeface="Times New Roman" panose="02020603050405020304" charset="0"/>
                <a:ea typeface="PMingLiU" pitchFamily="18" charset="-120"/>
              </a:rPr>
              <a:t>M: medium</a:t>
            </a:r>
            <a:endParaRPr lang="en-US" altLang="zh-CN" sz="1600" dirty="0">
              <a:latin typeface="Times New Roman" panose="02020603050405020304" charset="0"/>
              <a:ea typeface="PMingLiU" pitchFamily="18" charset="-120"/>
            </a:endParaRPr>
          </a:p>
          <a:p>
            <a:pPr eaLnBrk="0" hangingPunct="0"/>
            <a:r>
              <a:rPr lang="en-US" altLang="zh-CN" sz="1600" dirty="0">
                <a:latin typeface="Times New Roman" panose="02020603050405020304" charset="0"/>
                <a:ea typeface="PMingLiU" pitchFamily="18" charset="-120"/>
              </a:rPr>
              <a:t>H: high</a:t>
            </a:r>
            <a:endParaRPr lang="en-US" altLang="zh-CN" sz="1600" dirty="0">
              <a:latin typeface="Times New Roman" panose="02020603050405020304" charset="0"/>
              <a:ea typeface="PMingLiU" pitchFamily="18" charset="-120"/>
            </a:endParaRPr>
          </a:p>
        </p:txBody>
      </p:sp>
      <p:sp>
        <p:nvSpPr>
          <p:cNvPr id="35915" name="Rectangle 76"/>
          <p:cNvSpPr/>
          <p:nvPr/>
        </p:nvSpPr>
        <p:spPr>
          <a:xfrm>
            <a:off x="5446713" y="4540250"/>
            <a:ext cx="1366837" cy="11684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t" anchorCtr="0">
            <a:spAutoFit/>
          </a:bodyPr>
          <a:p>
            <a:pPr eaLnBrk="0" hangingPunct="0"/>
            <a:r>
              <a:rPr lang="en-US" altLang="zh-CN" sz="1400" dirty="0">
                <a:latin typeface="Times New Roman" panose="02020603050405020304" charset="0"/>
                <a:ea typeface="PMingLiU" pitchFamily="18" charset="-120"/>
              </a:rPr>
              <a:t>V: very</a:t>
            </a:r>
            <a:endParaRPr lang="en-US" altLang="zh-CN" sz="1400" dirty="0">
              <a:latin typeface="Times New Roman" panose="02020603050405020304" charset="0"/>
              <a:ea typeface="PMingLiU" pitchFamily="18" charset="-120"/>
            </a:endParaRPr>
          </a:p>
          <a:p>
            <a:pPr eaLnBrk="0" hangingPunct="0"/>
            <a:r>
              <a:rPr lang="en-US" altLang="zh-CN" sz="1400" dirty="0">
                <a:latin typeface="Times New Roman" panose="02020603050405020304" charset="0"/>
                <a:ea typeface="PMingLiU" pitchFamily="18" charset="-120"/>
              </a:rPr>
              <a:t>U: ultra</a:t>
            </a:r>
            <a:endParaRPr lang="en-US" altLang="zh-CN" sz="1400" dirty="0">
              <a:latin typeface="Times New Roman" panose="02020603050405020304" charset="0"/>
              <a:ea typeface="PMingLiU" pitchFamily="18" charset="-120"/>
            </a:endParaRPr>
          </a:p>
          <a:p>
            <a:pPr eaLnBrk="0" hangingPunct="0"/>
            <a:r>
              <a:rPr lang="en-US" altLang="zh-CN" sz="1400" dirty="0">
                <a:latin typeface="Times New Roman" panose="02020603050405020304" charset="0"/>
                <a:ea typeface="PMingLiU" pitchFamily="18" charset="-120"/>
              </a:rPr>
              <a:t>S: super</a:t>
            </a:r>
            <a:endParaRPr lang="en-US" altLang="zh-CN" sz="1400" dirty="0">
              <a:latin typeface="Times New Roman" panose="02020603050405020304" charset="0"/>
              <a:ea typeface="PMingLiU" pitchFamily="18" charset="-120"/>
            </a:endParaRPr>
          </a:p>
          <a:p>
            <a:pPr eaLnBrk="0" hangingPunct="0"/>
            <a:r>
              <a:rPr lang="en-US" altLang="zh-CN" sz="1400" dirty="0">
                <a:latin typeface="Times New Roman" panose="02020603050405020304" charset="0"/>
                <a:ea typeface="PMingLiU" pitchFamily="18" charset="-120"/>
              </a:rPr>
              <a:t>E: extremely</a:t>
            </a:r>
            <a:endParaRPr lang="en-US" altLang="zh-CN" sz="1400" dirty="0">
              <a:latin typeface="Times New Roman" panose="02020603050405020304" charset="0"/>
              <a:ea typeface="PMingLiU" pitchFamily="18" charset="-120"/>
            </a:endParaRPr>
          </a:p>
          <a:p>
            <a:pPr eaLnBrk="0" hangingPunct="0"/>
            <a:r>
              <a:rPr lang="en-US" altLang="zh-CN" sz="1400" dirty="0">
                <a:latin typeface="Times New Roman" panose="02020603050405020304" charset="0"/>
                <a:ea typeface="PMingLiU" pitchFamily="18" charset="-120"/>
              </a:rPr>
              <a:t>T: tremendously</a:t>
            </a:r>
            <a:endParaRPr lang="en-US" altLang="zh-CN" sz="1400" dirty="0">
              <a:latin typeface="Times New Roman" panose="02020603050405020304" charset="0"/>
              <a:ea typeface="PMingLiU" pitchFamily="18"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ctr" anchorCtr="0"/>
          <a:p>
            <a:r>
              <a:rPr lang="en-US" altLang="zh-CN" dirty="0">
                <a:ea typeface="PMingLiU" pitchFamily="18" charset="-120"/>
              </a:rPr>
              <a:t>Wave Properties</a:t>
            </a:r>
            <a:endParaRPr lang="en-US" altLang="zh-CN" dirty="0">
              <a:ea typeface="PMingLiU" pitchFamily="18" charset="-120"/>
            </a:endParaRPr>
          </a:p>
        </p:txBody>
      </p:sp>
      <p:sp>
        <p:nvSpPr>
          <p:cNvPr id="36866" name="Rectangle 3"/>
          <p:cNvSpPr>
            <a:spLocks noGrp="1"/>
          </p:cNvSpPr>
          <p:nvPr>
            <p:ph idx="1"/>
          </p:nvPr>
        </p:nvSpPr>
        <p:spPr>
          <a:ln/>
        </p:spPr>
        <p:txBody>
          <a:bodyPr vert="horz" wrap="square" lIns="91440" tIns="45720" rIns="91440" bIns="45720" anchor="t" anchorCtr="0"/>
          <a:p>
            <a:r>
              <a:rPr lang="en-US" altLang="zh-CN" sz="2800" dirty="0"/>
              <a:t>Radio, Microwaves, Infrared, and Visible Light</a:t>
            </a:r>
            <a:endParaRPr lang="en-US" altLang="zh-CN" sz="2800" dirty="0"/>
          </a:p>
          <a:p>
            <a:pPr lvl="1"/>
            <a:r>
              <a:rPr lang="en-US" altLang="zh-CN" sz="2400" dirty="0"/>
              <a:t>can all be used for transmitting information</a:t>
            </a:r>
            <a:endParaRPr lang="en-US" altLang="zh-CN" sz="2400" dirty="0"/>
          </a:p>
          <a:p>
            <a:pPr lvl="1"/>
            <a:r>
              <a:rPr lang="en-US" altLang="zh-CN" sz="2400" dirty="0"/>
              <a:t>AM, FM, or PM</a:t>
            </a:r>
            <a:endParaRPr lang="en-US" altLang="zh-CN" sz="2400" dirty="0"/>
          </a:p>
          <a:p>
            <a:r>
              <a:rPr lang="en-US" altLang="zh-CN" sz="2800" dirty="0"/>
              <a:t>UV, X-rays, and Gamma Rays</a:t>
            </a:r>
            <a:endParaRPr lang="en-US" altLang="zh-CN" sz="2800" dirty="0"/>
          </a:p>
          <a:p>
            <a:pPr lvl="1"/>
            <a:r>
              <a:rPr lang="en-US" altLang="zh-CN" sz="2400" dirty="0"/>
              <a:t>would be even better due to their higher frequencies</a:t>
            </a:r>
            <a:endParaRPr lang="en-US" altLang="zh-CN" sz="2400" dirty="0"/>
          </a:p>
          <a:p>
            <a:pPr lvl="1"/>
            <a:r>
              <a:rPr lang="en-US" altLang="zh-CN" sz="2400" dirty="0"/>
              <a:t>hard to produce and modulate</a:t>
            </a:r>
            <a:endParaRPr lang="en-US" altLang="zh-CN" sz="2400" dirty="0"/>
          </a:p>
          <a:p>
            <a:pPr lvl="1"/>
            <a:r>
              <a:rPr lang="en-US" altLang="zh-CN" sz="2400" dirty="0"/>
              <a:t>do not propagate well through buildings</a:t>
            </a:r>
            <a:endParaRPr lang="en-US" altLang="zh-CN" sz="2400" dirty="0"/>
          </a:p>
          <a:p>
            <a:pPr lvl="1"/>
            <a:r>
              <a:rPr lang="en-US" altLang="zh-CN" sz="2400" dirty="0"/>
              <a:t>dangerous to living things</a:t>
            </a:r>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ln/>
        </p:spPr>
        <p:txBody>
          <a:bodyPr vert="horz" wrap="square" lIns="91440" tIns="45720" rIns="91440" bIns="45720" anchor="ctr" anchorCtr="0"/>
          <a:p>
            <a:r>
              <a:rPr lang="en-US" altLang="zh-CN" dirty="0">
                <a:ea typeface="PMingLiU" pitchFamily="18" charset="-120"/>
              </a:rPr>
              <a:t>Radio Transmission</a:t>
            </a:r>
            <a:endParaRPr lang="en-US" altLang="zh-CN" dirty="0">
              <a:ea typeface="PMingLiU" pitchFamily="18" charset="-120"/>
            </a:endParaRPr>
          </a:p>
        </p:txBody>
      </p:sp>
      <p:sp>
        <p:nvSpPr>
          <p:cNvPr id="37890" name="Rectangle 3"/>
          <p:cNvSpPr>
            <a:spLocks noGrp="1"/>
          </p:cNvSpPr>
          <p:nvPr>
            <p:ph idx="1"/>
          </p:nvPr>
        </p:nvSpPr>
        <p:spPr>
          <a:ln/>
        </p:spPr>
        <p:txBody>
          <a:bodyPr vert="horz" wrap="square" lIns="91440" tIns="45720" rIns="91440" bIns="45720" anchor="t" anchorCtr="0"/>
          <a:p>
            <a:r>
              <a:rPr lang="en-US" altLang="zh-CN" dirty="0"/>
              <a:t>Radio waves</a:t>
            </a:r>
            <a:endParaRPr lang="en-US" altLang="zh-CN" dirty="0"/>
          </a:p>
          <a:p>
            <a:pPr lvl="1"/>
            <a:r>
              <a:rPr lang="en-US" altLang="zh-CN" dirty="0"/>
              <a:t>easy to generate</a:t>
            </a:r>
            <a:endParaRPr lang="en-US" altLang="zh-CN" dirty="0"/>
          </a:p>
          <a:p>
            <a:pPr lvl="1"/>
            <a:r>
              <a:rPr lang="en-US" altLang="zh-CN" dirty="0"/>
              <a:t>can travel long distances</a:t>
            </a:r>
            <a:endParaRPr lang="en-US" altLang="zh-CN" dirty="0"/>
          </a:p>
          <a:p>
            <a:pPr lvl="1"/>
            <a:r>
              <a:rPr lang="en-US" altLang="zh-CN" dirty="0"/>
              <a:t>penetrate buildings easily</a:t>
            </a:r>
            <a:endParaRPr lang="en-US" altLang="zh-CN" dirty="0"/>
          </a:p>
          <a:p>
            <a:pPr lvl="1"/>
            <a:r>
              <a:rPr lang="zh-CN" altLang="zh-CN" dirty="0"/>
              <a:t>om</a:t>
            </a:r>
            <a:r>
              <a:rPr lang="en-US" altLang="zh-CN" dirty="0"/>
              <a:t>n</a:t>
            </a:r>
            <a:r>
              <a:rPr lang="zh-CN" altLang="zh-CN" dirty="0"/>
              <a:t>idirectional</a:t>
            </a:r>
            <a:endParaRPr lang="zh-CN" altLang="zh-CN" dirty="0"/>
          </a:p>
          <a:p>
            <a:pPr lvl="1"/>
            <a:r>
              <a:rPr lang="zh-CN" altLang="zh-CN" dirty="0"/>
              <a:t>at low frequencies, the power falls off sharply with distance from the source</a:t>
            </a:r>
            <a:endParaRPr lang="zh-CN" altLang="zh-CN" dirty="0"/>
          </a:p>
          <a:p>
            <a:pPr lvl="1"/>
            <a:r>
              <a:rPr lang="zh-CN" altLang="zh-CN" dirty="0"/>
              <a:t>at high frequencies, radio waves tend to travel in straight lines and bounce off obstacles</a:t>
            </a:r>
            <a:endParaRPr lang="zh-CN" altLang="zh-CN" dirty="0"/>
          </a:p>
          <a:p>
            <a:pPr lvl="1"/>
            <a:endParaRPr lang="zh-CN"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ln/>
        </p:spPr>
        <p:txBody>
          <a:bodyPr vert="horz" wrap="square" lIns="92075" tIns="46038" rIns="92075" bIns="46038" anchor="ctr" anchorCtr="0"/>
          <a:p>
            <a:r>
              <a:rPr lang="en-US" altLang="zh-CN" dirty="0">
                <a:ea typeface="PMingLiU" pitchFamily="18" charset="-120"/>
              </a:rPr>
              <a:t>Propagation of Radio Waves</a:t>
            </a:r>
            <a:endParaRPr lang="en-US" altLang="zh-CN" dirty="0">
              <a:ea typeface="PMingLiU" pitchFamily="18" charset="-120"/>
            </a:endParaRPr>
          </a:p>
        </p:txBody>
      </p:sp>
      <p:grpSp>
        <p:nvGrpSpPr>
          <p:cNvPr id="38914" name="Group 3"/>
          <p:cNvGrpSpPr/>
          <p:nvPr/>
        </p:nvGrpSpPr>
        <p:grpSpPr>
          <a:xfrm>
            <a:off x="874713" y="3471863"/>
            <a:ext cx="3479800" cy="1147762"/>
            <a:chOff x="0" y="0"/>
            <a:chExt cx="2192" cy="723"/>
          </a:xfrm>
        </p:grpSpPr>
        <p:sp>
          <p:nvSpPr>
            <p:cNvPr id="38915" name="Oval 4"/>
            <p:cNvSpPr/>
            <p:nvPr/>
          </p:nvSpPr>
          <p:spPr>
            <a:xfrm>
              <a:off x="33" y="0"/>
              <a:ext cx="2126" cy="684"/>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en-US" dirty="0">
                <a:latin typeface="Times New Roman" panose="02020603050405020304" charset="0"/>
              </a:endParaRPr>
            </a:p>
          </p:txBody>
        </p:sp>
        <p:sp useBgFill="1">
          <p:nvSpPr>
            <p:cNvPr id="38916" name="Rectangle 5"/>
            <p:cNvSpPr/>
            <p:nvPr/>
          </p:nvSpPr>
          <p:spPr>
            <a:xfrm>
              <a:off x="0" y="146"/>
              <a:ext cx="2192" cy="577"/>
            </a:xfrm>
            <a:prstGeom prst="rect">
              <a:avLst/>
            </a:prstGeom>
            <a:ln w="9525">
              <a:noFill/>
            </a:ln>
          </p:spPr>
          <p:txBody>
            <a:bodyPr wrap="none" anchor="ctr" anchorCtr="0"/>
            <a:p>
              <a:pPr eaLnBrk="0" hangingPunct="0"/>
              <a:endParaRPr lang="zh-CN" altLang="en-US" dirty="0">
                <a:latin typeface="Times New Roman" panose="02020603050405020304" charset="0"/>
              </a:endParaRPr>
            </a:p>
          </p:txBody>
        </p:sp>
      </p:grpSp>
      <p:sp>
        <p:nvSpPr>
          <p:cNvPr id="38917" name="Rectangle 6"/>
          <p:cNvSpPr/>
          <p:nvPr/>
        </p:nvSpPr>
        <p:spPr>
          <a:xfrm>
            <a:off x="1287463" y="1660525"/>
            <a:ext cx="3163887" cy="457200"/>
          </a:xfrm>
          <a:prstGeom prst="rect">
            <a:avLst/>
          </a:prstGeom>
          <a:noFill/>
          <a:ln w="9525">
            <a:noFill/>
          </a:ln>
        </p:spPr>
        <p:txBody>
          <a:bodyPr wrap="none" lIns="92075" tIns="46038" rIns="92075" bIns="46038" anchor="t" anchorCtr="0">
            <a:spAutoFit/>
          </a:bodyPr>
          <a:p>
            <a:pPr eaLnBrk="0" hangingPunct="0"/>
            <a:r>
              <a:rPr lang="en-US" altLang="zh-CN" sz="2400" dirty="0">
                <a:latin typeface="Times New Roman" panose="02020603050405020304" charset="0"/>
                <a:ea typeface="PMingLiU" pitchFamily="18" charset="-120"/>
              </a:rPr>
              <a:t>VLF, LF, and MF bands</a:t>
            </a:r>
            <a:endParaRPr lang="en-US" altLang="zh-CN" sz="2400" dirty="0">
              <a:latin typeface="Times New Roman" panose="02020603050405020304" charset="0"/>
              <a:ea typeface="PMingLiU" pitchFamily="18" charset="-120"/>
            </a:endParaRPr>
          </a:p>
        </p:txBody>
      </p:sp>
      <p:grpSp>
        <p:nvGrpSpPr>
          <p:cNvPr id="38918" name="Group 7"/>
          <p:cNvGrpSpPr/>
          <p:nvPr/>
        </p:nvGrpSpPr>
        <p:grpSpPr>
          <a:xfrm>
            <a:off x="1828800" y="2514600"/>
            <a:ext cx="2198688" cy="985838"/>
            <a:chOff x="0" y="0"/>
            <a:chExt cx="1385" cy="621"/>
          </a:xfrm>
        </p:grpSpPr>
        <p:graphicFrame>
          <p:nvGraphicFramePr>
            <p:cNvPr id="38919" name="Object 8"/>
            <p:cNvGraphicFramePr/>
            <p:nvPr/>
          </p:nvGraphicFramePr>
          <p:xfrm>
            <a:off x="0" y="0"/>
            <a:ext cx="670" cy="621"/>
          </p:xfrm>
          <a:graphic>
            <a:graphicData uri="http://schemas.openxmlformats.org/presentationml/2006/ole">
              <mc:AlternateContent xmlns:mc="http://schemas.openxmlformats.org/markup-compatibility/2006">
                <mc:Choice xmlns:v="urn:schemas-microsoft-com:vml" Requires="v">
                  <p:oleObj spid="_x0000_s3078" name="" r:id="rId1" imgW="3657600" imgH="3388360" progId="MS_ClipArt_Gallery.2">
                    <p:embed/>
                  </p:oleObj>
                </mc:Choice>
                <mc:Fallback>
                  <p:oleObj name="" r:id="rId1" imgW="3657600" imgH="3388360" progId="MS_ClipArt_Gallery.2">
                    <p:embed/>
                    <p:pic>
                      <p:nvPicPr>
                        <p:cNvPr id="0" name="图片 3077"/>
                        <p:cNvPicPr/>
                        <p:nvPr/>
                      </p:nvPicPr>
                      <p:blipFill>
                        <a:blip r:embed="rId2"/>
                        <a:stretch>
                          <a:fillRect/>
                        </a:stretch>
                      </p:blipFill>
                      <p:spPr>
                        <a:xfrm>
                          <a:off x="0" y="0"/>
                          <a:ext cx="670" cy="621"/>
                        </a:xfrm>
                        <a:prstGeom prst="rect">
                          <a:avLst/>
                        </a:prstGeom>
                        <a:noFill/>
                        <a:ln w="38100">
                          <a:noFill/>
                          <a:miter/>
                        </a:ln>
                      </p:spPr>
                    </p:pic>
                  </p:oleObj>
                </mc:Fallback>
              </mc:AlternateContent>
            </a:graphicData>
          </a:graphic>
        </p:graphicFrame>
        <p:graphicFrame>
          <p:nvGraphicFramePr>
            <p:cNvPr id="38920" name="Object 9"/>
            <p:cNvGraphicFramePr/>
            <p:nvPr/>
          </p:nvGraphicFramePr>
          <p:xfrm>
            <a:off x="715" y="0"/>
            <a:ext cx="670" cy="621"/>
          </p:xfrm>
          <a:graphic>
            <a:graphicData uri="http://schemas.openxmlformats.org/presentationml/2006/ole">
              <mc:AlternateContent xmlns:mc="http://schemas.openxmlformats.org/markup-compatibility/2006">
                <mc:Choice xmlns:v="urn:schemas-microsoft-com:vml" Requires="v">
                  <p:oleObj spid="_x0000_s3079" name="" r:id="rId3" imgW="3657600" imgH="3388360" progId="MS_ClipArt_Gallery.2">
                    <p:embed/>
                  </p:oleObj>
                </mc:Choice>
                <mc:Fallback>
                  <p:oleObj name="" r:id="rId3" imgW="3657600" imgH="3388360" progId="MS_ClipArt_Gallery.2">
                    <p:embed/>
                    <p:pic>
                      <p:nvPicPr>
                        <p:cNvPr id="0" name="图片 3078"/>
                        <p:cNvPicPr/>
                        <p:nvPr/>
                      </p:nvPicPr>
                      <p:blipFill>
                        <a:blip r:embed="rId2"/>
                        <a:stretch>
                          <a:fillRect/>
                        </a:stretch>
                      </p:blipFill>
                      <p:spPr>
                        <a:xfrm>
                          <a:off x="715" y="0"/>
                          <a:ext cx="670" cy="621"/>
                        </a:xfrm>
                        <a:prstGeom prst="rect">
                          <a:avLst/>
                        </a:prstGeom>
                        <a:noFill/>
                        <a:ln w="38100">
                          <a:noFill/>
                          <a:miter/>
                        </a:ln>
                      </p:spPr>
                    </p:pic>
                  </p:oleObj>
                </mc:Fallback>
              </mc:AlternateContent>
            </a:graphicData>
          </a:graphic>
        </p:graphicFrame>
      </p:grpSp>
      <p:sp>
        <p:nvSpPr>
          <p:cNvPr id="38921" name="Oval 10"/>
          <p:cNvSpPr/>
          <p:nvPr/>
        </p:nvSpPr>
        <p:spPr>
          <a:xfrm>
            <a:off x="4900613" y="2214563"/>
            <a:ext cx="3363912" cy="3443287"/>
          </a:xfrm>
          <a:prstGeom prst="ellipse">
            <a:avLst/>
          </a:prstGeom>
          <a:solidFill>
            <a:schemeClr val="bg2"/>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en-US" dirty="0">
              <a:latin typeface="Times New Roman" panose="02020603050405020304" charset="0"/>
            </a:endParaRPr>
          </a:p>
        </p:txBody>
      </p:sp>
      <p:sp useBgFill="1">
        <p:nvSpPr>
          <p:cNvPr id="38922" name="Oval 11"/>
          <p:cNvSpPr/>
          <p:nvPr/>
        </p:nvSpPr>
        <p:spPr>
          <a:xfrm>
            <a:off x="5064125" y="2322513"/>
            <a:ext cx="3035300" cy="3225800"/>
          </a:xfrm>
          <a:prstGeom prst="ellipse">
            <a:avLst/>
          </a:prstGeom>
          <a:ln w="12700" cap="flat" cmpd="sng">
            <a:solidFill>
              <a:schemeClr val="tx1"/>
            </a:solidFill>
            <a:prstDash val="solid"/>
            <a:round/>
            <a:headEnd type="none" w="med" len="med"/>
            <a:tailEnd type="none" w="med" len="med"/>
          </a:ln>
        </p:spPr>
        <p:txBody>
          <a:bodyPr wrap="none" anchor="ctr" anchorCtr="0"/>
          <a:p>
            <a:pPr eaLnBrk="0" hangingPunct="0"/>
            <a:endParaRPr lang="zh-CN" altLang="en-US" dirty="0">
              <a:latin typeface="Times New Roman" panose="02020603050405020304" charset="0"/>
            </a:endParaRPr>
          </a:p>
        </p:txBody>
      </p:sp>
      <p:sp>
        <p:nvSpPr>
          <p:cNvPr id="38923" name="Oval 12"/>
          <p:cNvSpPr/>
          <p:nvPr/>
        </p:nvSpPr>
        <p:spPr>
          <a:xfrm>
            <a:off x="5668963" y="3057525"/>
            <a:ext cx="1827212" cy="175736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en-US" dirty="0">
              <a:latin typeface="Times New Roman" panose="02020603050405020304" charset="0"/>
            </a:endParaRPr>
          </a:p>
        </p:txBody>
      </p:sp>
      <p:grpSp>
        <p:nvGrpSpPr>
          <p:cNvPr id="38924" name="Group 13"/>
          <p:cNvGrpSpPr/>
          <p:nvPr/>
        </p:nvGrpSpPr>
        <p:grpSpPr>
          <a:xfrm>
            <a:off x="5348288" y="2693988"/>
            <a:ext cx="2466975" cy="917575"/>
            <a:chOff x="0" y="0"/>
            <a:chExt cx="1554" cy="578"/>
          </a:xfrm>
        </p:grpSpPr>
        <p:graphicFrame>
          <p:nvGraphicFramePr>
            <p:cNvPr id="38925" name="Object 14"/>
            <p:cNvGraphicFramePr/>
            <p:nvPr/>
          </p:nvGraphicFramePr>
          <p:xfrm>
            <a:off x="0" y="0"/>
            <a:ext cx="374" cy="578"/>
          </p:xfrm>
          <a:graphic>
            <a:graphicData uri="http://schemas.openxmlformats.org/presentationml/2006/ole">
              <mc:AlternateContent xmlns:mc="http://schemas.openxmlformats.org/markup-compatibility/2006">
                <mc:Choice xmlns:v="urn:schemas-microsoft-com:vml" Requires="v">
                  <p:oleObj spid="_x0000_s3076" name="" r:id="rId4" imgW="1984375" imgH="3656965" progId="MS_ClipArt_Gallery.2">
                    <p:embed/>
                  </p:oleObj>
                </mc:Choice>
                <mc:Fallback>
                  <p:oleObj name="" r:id="rId4" imgW="1984375" imgH="3656965" progId="MS_ClipArt_Gallery.2">
                    <p:embed/>
                    <p:pic>
                      <p:nvPicPr>
                        <p:cNvPr id="0" name="图片 3075"/>
                        <p:cNvPicPr/>
                        <p:nvPr/>
                      </p:nvPicPr>
                      <p:blipFill>
                        <a:blip r:embed="rId5"/>
                        <a:stretch>
                          <a:fillRect/>
                        </a:stretch>
                      </p:blipFill>
                      <p:spPr>
                        <a:xfrm>
                          <a:off x="0" y="0"/>
                          <a:ext cx="374" cy="578"/>
                        </a:xfrm>
                        <a:prstGeom prst="rect">
                          <a:avLst/>
                        </a:prstGeom>
                        <a:noFill/>
                        <a:ln w="38100">
                          <a:noFill/>
                          <a:miter/>
                        </a:ln>
                      </p:spPr>
                    </p:pic>
                  </p:oleObj>
                </mc:Fallback>
              </mc:AlternateContent>
            </a:graphicData>
          </a:graphic>
        </p:graphicFrame>
        <p:graphicFrame>
          <p:nvGraphicFramePr>
            <p:cNvPr id="38926" name="Object 15"/>
            <p:cNvGraphicFramePr/>
            <p:nvPr/>
          </p:nvGraphicFramePr>
          <p:xfrm>
            <a:off x="1180" y="0"/>
            <a:ext cx="374" cy="578"/>
          </p:xfrm>
          <a:graphic>
            <a:graphicData uri="http://schemas.openxmlformats.org/presentationml/2006/ole">
              <mc:AlternateContent xmlns:mc="http://schemas.openxmlformats.org/markup-compatibility/2006">
                <mc:Choice xmlns:v="urn:schemas-microsoft-com:vml" Requires="v">
                  <p:oleObj spid="_x0000_s3077" name="" r:id="rId6" imgW="1984375" imgH="3656965" progId="MS_ClipArt_Gallery.2">
                    <p:embed/>
                  </p:oleObj>
                </mc:Choice>
                <mc:Fallback>
                  <p:oleObj name="" r:id="rId6" imgW="1984375" imgH="3656965" progId="MS_ClipArt_Gallery.2">
                    <p:embed/>
                    <p:pic>
                      <p:nvPicPr>
                        <p:cNvPr id="0" name="图片 3076"/>
                        <p:cNvPicPr/>
                        <p:nvPr/>
                      </p:nvPicPr>
                      <p:blipFill>
                        <a:blip r:embed="rId5"/>
                        <a:stretch>
                          <a:fillRect/>
                        </a:stretch>
                      </p:blipFill>
                      <p:spPr>
                        <a:xfrm>
                          <a:off x="1180" y="0"/>
                          <a:ext cx="374" cy="578"/>
                        </a:xfrm>
                        <a:prstGeom prst="rect">
                          <a:avLst/>
                        </a:prstGeom>
                        <a:noFill/>
                        <a:ln w="38100">
                          <a:noFill/>
                          <a:miter/>
                        </a:ln>
                      </p:spPr>
                    </p:pic>
                  </p:oleObj>
                </mc:Fallback>
              </mc:AlternateContent>
            </a:graphicData>
          </a:graphic>
        </p:graphicFrame>
      </p:grpSp>
      <p:sp>
        <p:nvSpPr>
          <p:cNvPr id="38927" name="Rectangle 16"/>
          <p:cNvSpPr/>
          <p:nvPr/>
        </p:nvSpPr>
        <p:spPr>
          <a:xfrm>
            <a:off x="5813425" y="5875338"/>
            <a:ext cx="1538288" cy="457200"/>
          </a:xfrm>
          <a:prstGeom prst="rect">
            <a:avLst/>
          </a:prstGeom>
          <a:noFill/>
          <a:ln w="9525">
            <a:noFill/>
          </a:ln>
        </p:spPr>
        <p:txBody>
          <a:bodyPr wrap="none" lIns="92075" tIns="46038" rIns="92075" bIns="46038" anchor="t" anchorCtr="0">
            <a:spAutoFit/>
          </a:bodyPr>
          <a:p>
            <a:pPr eaLnBrk="0" hangingPunct="0"/>
            <a:r>
              <a:rPr lang="en-US" altLang="zh-CN" sz="2400" dirty="0">
                <a:latin typeface="Times New Roman" panose="02020603050405020304" charset="0"/>
                <a:ea typeface="PMingLiU" pitchFamily="18" charset="-120"/>
              </a:rPr>
              <a:t>Ionosphere</a:t>
            </a:r>
            <a:endParaRPr lang="en-US" altLang="zh-CN" sz="2400" dirty="0">
              <a:latin typeface="Times New Roman" panose="02020603050405020304" charset="0"/>
              <a:ea typeface="PMingLiU" pitchFamily="18" charset="-120"/>
            </a:endParaRPr>
          </a:p>
        </p:txBody>
      </p:sp>
      <p:sp>
        <p:nvSpPr>
          <p:cNvPr id="38928" name="Line 17"/>
          <p:cNvSpPr/>
          <p:nvPr/>
        </p:nvSpPr>
        <p:spPr>
          <a:xfrm flipV="1">
            <a:off x="6581775" y="5645150"/>
            <a:ext cx="0" cy="293688"/>
          </a:xfrm>
          <a:prstGeom prst="line">
            <a:avLst/>
          </a:prstGeom>
          <a:ln w="12700" cap="flat" cmpd="sng">
            <a:solidFill>
              <a:schemeClr val="tx1"/>
            </a:solidFill>
            <a:prstDash val="solid"/>
            <a:round/>
            <a:headEnd type="none" w="med" len="med"/>
            <a:tailEnd type="stealth" w="med" len="med"/>
          </a:ln>
        </p:spPr>
      </p:sp>
      <p:sp>
        <p:nvSpPr>
          <p:cNvPr id="38929" name="Rectangle 18"/>
          <p:cNvSpPr/>
          <p:nvPr/>
        </p:nvSpPr>
        <p:spPr>
          <a:xfrm>
            <a:off x="5300663" y="1644650"/>
            <a:ext cx="2563812" cy="457200"/>
          </a:xfrm>
          <a:prstGeom prst="rect">
            <a:avLst/>
          </a:prstGeom>
          <a:noFill/>
          <a:ln w="9525">
            <a:noFill/>
          </a:ln>
        </p:spPr>
        <p:txBody>
          <a:bodyPr wrap="none" lIns="92075" tIns="46038" rIns="92075" bIns="46038" anchor="t" anchorCtr="0">
            <a:spAutoFit/>
          </a:bodyPr>
          <a:p>
            <a:pPr eaLnBrk="0" hangingPunct="0"/>
            <a:r>
              <a:rPr lang="en-US" altLang="zh-CN" sz="2400" dirty="0">
                <a:latin typeface="Times New Roman" panose="02020603050405020304" charset="0"/>
                <a:ea typeface="PMingLiU" pitchFamily="18" charset="-120"/>
              </a:rPr>
              <a:t>HF and VHF bands</a:t>
            </a:r>
            <a:endParaRPr lang="en-US" altLang="zh-CN" sz="2400" dirty="0">
              <a:latin typeface="Times New Roman" panose="02020603050405020304" charset="0"/>
              <a:ea typeface="PMingLiU" pitchFamily="18" charset="-120"/>
            </a:endParaRPr>
          </a:p>
        </p:txBody>
      </p:sp>
      <p:grpSp>
        <p:nvGrpSpPr>
          <p:cNvPr id="38930" name="Group 19"/>
          <p:cNvGrpSpPr/>
          <p:nvPr/>
        </p:nvGrpSpPr>
        <p:grpSpPr>
          <a:xfrm>
            <a:off x="5694363" y="2236788"/>
            <a:ext cx="1776412" cy="623887"/>
            <a:chOff x="0" y="0"/>
            <a:chExt cx="1119" cy="393"/>
          </a:xfrm>
        </p:grpSpPr>
        <p:sp>
          <p:nvSpPr>
            <p:cNvPr id="38931" name="Line 20"/>
            <p:cNvSpPr/>
            <p:nvPr/>
          </p:nvSpPr>
          <p:spPr>
            <a:xfrm flipH="1">
              <a:off x="0" y="0"/>
              <a:ext cx="565" cy="393"/>
            </a:xfrm>
            <a:prstGeom prst="line">
              <a:avLst/>
            </a:prstGeom>
            <a:ln w="12700" cap="flat" cmpd="sng">
              <a:solidFill>
                <a:schemeClr val="accent2"/>
              </a:solidFill>
              <a:prstDash val="solid"/>
              <a:round/>
              <a:headEnd type="stealth" w="med" len="med"/>
              <a:tailEnd type="stealth" w="med" len="med"/>
            </a:ln>
          </p:spPr>
        </p:sp>
        <p:sp>
          <p:nvSpPr>
            <p:cNvPr id="38932" name="Line 21"/>
            <p:cNvSpPr/>
            <p:nvPr/>
          </p:nvSpPr>
          <p:spPr>
            <a:xfrm>
              <a:off x="554" y="0"/>
              <a:ext cx="565" cy="393"/>
            </a:xfrm>
            <a:prstGeom prst="line">
              <a:avLst/>
            </a:prstGeom>
            <a:ln w="12700" cap="flat" cmpd="sng">
              <a:solidFill>
                <a:schemeClr val="accent2"/>
              </a:solidFill>
              <a:prstDash val="solid"/>
              <a:round/>
              <a:headEnd type="stealth" w="med" len="med"/>
              <a:tailEnd type="stealth" w="med" len="med"/>
            </a:ln>
          </p:spPr>
        </p:sp>
      </p:grpSp>
      <p:sp>
        <p:nvSpPr>
          <p:cNvPr id="38933" name="Rectangle 22"/>
          <p:cNvSpPr/>
          <p:nvPr/>
        </p:nvSpPr>
        <p:spPr>
          <a:xfrm>
            <a:off x="2192338" y="3805238"/>
            <a:ext cx="842962" cy="457200"/>
          </a:xfrm>
          <a:prstGeom prst="rect">
            <a:avLst/>
          </a:prstGeom>
          <a:solidFill>
            <a:schemeClr val="bg1"/>
          </a:solidFill>
          <a:ln w="9525">
            <a:noFill/>
          </a:ln>
        </p:spPr>
        <p:txBody>
          <a:bodyPr wrap="none" lIns="92075" tIns="46038" rIns="92075" bIns="46038" anchor="t" anchorCtr="0">
            <a:spAutoFit/>
          </a:bodyPr>
          <a:p>
            <a:pPr eaLnBrk="0" hangingPunct="0"/>
            <a:r>
              <a:rPr lang="en-US" altLang="zh-CN" sz="2400" dirty="0">
                <a:latin typeface="Times New Roman" panose="02020603050405020304" charset="0"/>
                <a:ea typeface="PMingLiU" pitchFamily="18" charset="-120"/>
              </a:rPr>
              <a:t>Earth</a:t>
            </a:r>
            <a:endParaRPr lang="en-US" altLang="zh-CN" sz="2400" dirty="0">
              <a:latin typeface="Times New Roman" panose="02020603050405020304" charset="0"/>
              <a:ea typeface="PMingLiU" pitchFamily="18" charset="-120"/>
            </a:endParaRPr>
          </a:p>
        </p:txBody>
      </p:sp>
      <p:sp>
        <p:nvSpPr>
          <p:cNvPr id="38934" name="Rectangle 23"/>
          <p:cNvSpPr/>
          <p:nvPr/>
        </p:nvSpPr>
        <p:spPr>
          <a:xfrm>
            <a:off x="6159500" y="3700463"/>
            <a:ext cx="844550" cy="457200"/>
          </a:xfrm>
          <a:prstGeom prst="rect">
            <a:avLst/>
          </a:prstGeom>
          <a:solidFill>
            <a:schemeClr val="bg1"/>
          </a:solidFill>
          <a:ln w="9525">
            <a:noFill/>
          </a:ln>
        </p:spPr>
        <p:txBody>
          <a:bodyPr wrap="none" lIns="92075" tIns="46038" rIns="92075" bIns="46038" anchor="t" anchorCtr="0">
            <a:spAutoFit/>
          </a:bodyPr>
          <a:p>
            <a:pPr eaLnBrk="0" hangingPunct="0"/>
            <a:r>
              <a:rPr lang="en-US" altLang="zh-CN" sz="2400" dirty="0">
                <a:latin typeface="Times New Roman" panose="02020603050405020304" charset="0"/>
                <a:ea typeface="PMingLiU" pitchFamily="18" charset="-120"/>
              </a:rPr>
              <a:t>Earth</a:t>
            </a:r>
            <a:endParaRPr lang="en-US" altLang="zh-CN" sz="2400" dirty="0">
              <a:latin typeface="Times New Roman" panose="02020603050405020304" charset="0"/>
              <a:ea typeface="PMingLiU" pitchFamily="18" charset="-120"/>
            </a:endParaRPr>
          </a:p>
        </p:txBody>
      </p:sp>
      <p:sp>
        <p:nvSpPr>
          <p:cNvPr id="38935" name="Text Box 24"/>
          <p:cNvSpPr txBox="1"/>
          <p:nvPr/>
        </p:nvSpPr>
        <p:spPr>
          <a:xfrm>
            <a:off x="1203325" y="4537075"/>
            <a:ext cx="2620963" cy="822325"/>
          </a:xfrm>
          <a:prstGeom prst="rect">
            <a:avLst/>
          </a:prstGeom>
          <a:noFill/>
          <a:ln w="9525">
            <a:noFill/>
          </a:ln>
        </p:spPr>
        <p:txBody>
          <a:bodyPr wrap="none" anchor="t" anchorCtr="0">
            <a:spAutoFit/>
          </a:bodyPr>
          <a:p>
            <a:pPr eaLnBrk="0" hangingPunct="0"/>
            <a:r>
              <a:rPr lang="en-US" altLang="zh-CN" sz="2400" dirty="0">
                <a:latin typeface="Times New Roman" panose="02020603050405020304" charset="0"/>
                <a:ea typeface="PMingLiU" pitchFamily="18" charset="-120"/>
              </a:rPr>
              <a:t>Radio waves follow</a:t>
            </a:r>
            <a:endParaRPr lang="en-US" altLang="zh-CN" sz="2400" dirty="0">
              <a:latin typeface="Times New Roman" panose="02020603050405020304" charset="0"/>
              <a:ea typeface="PMingLiU" pitchFamily="18" charset="-120"/>
            </a:endParaRPr>
          </a:p>
          <a:p>
            <a:pPr eaLnBrk="0" hangingPunct="0"/>
            <a:r>
              <a:rPr lang="en-US" altLang="zh-CN" sz="2400" dirty="0">
                <a:latin typeface="Times New Roman" panose="02020603050405020304" charset="0"/>
                <a:ea typeface="PMingLiU" pitchFamily="18" charset="-120"/>
              </a:rPr>
              <a:t>the ground</a:t>
            </a:r>
            <a:endParaRPr lang="en-US" altLang="zh-CN" sz="2400" dirty="0">
              <a:latin typeface="Times New Roman" panose="02020603050405020304" charset="0"/>
              <a:ea typeface="PMingLiU"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ln/>
        </p:spPr>
        <p:txBody>
          <a:bodyPr vert="horz" wrap="square" lIns="92075" tIns="46038" rIns="92075" bIns="46038" anchor="ctr" anchorCtr="0"/>
          <a:p>
            <a:r>
              <a:rPr lang="en-US" altLang="zh-CN" dirty="0">
                <a:ea typeface="PMingLiU" pitchFamily="18" charset="-120"/>
              </a:rPr>
              <a:t>Microwave Transmission</a:t>
            </a:r>
            <a:endParaRPr lang="en-US" altLang="zh-CN" dirty="0">
              <a:ea typeface="PMingLiU" pitchFamily="18" charset="-120"/>
            </a:endParaRPr>
          </a:p>
        </p:txBody>
      </p:sp>
      <p:sp>
        <p:nvSpPr>
          <p:cNvPr id="39938" name="Rectangle 3"/>
          <p:cNvSpPr>
            <a:spLocks noGrp="1"/>
          </p:cNvSpPr>
          <p:nvPr>
            <p:ph idx="1"/>
          </p:nvPr>
        </p:nvSpPr>
        <p:spPr>
          <a:xfrm>
            <a:off x="838200" y="1600200"/>
            <a:ext cx="7772400" cy="4267200"/>
          </a:xfrm>
          <a:ln/>
        </p:spPr>
        <p:txBody>
          <a:bodyPr vert="horz" wrap="square" lIns="92075" tIns="46038" rIns="92075" bIns="46038" anchor="t" anchorCtr="0"/>
          <a:p>
            <a:r>
              <a:rPr lang="en-US" altLang="zh-CN" dirty="0"/>
              <a:t>Microwaves</a:t>
            </a:r>
            <a:endParaRPr lang="en-US" altLang="zh-CN" dirty="0"/>
          </a:p>
          <a:p>
            <a:pPr lvl="1"/>
            <a:r>
              <a:rPr lang="en-US" altLang="zh-CN" dirty="0"/>
              <a:t>travel in straight lines </a:t>
            </a:r>
            <a:endParaRPr lang="en-US" altLang="zh-CN" dirty="0"/>
          </a:p>
          <a:p>
            <a:pPr lvl="2"/>
            <a:r>
              <a:rPr lang="en-US" altLang="zh-CN" dirty="0"/>
              <a:t>can be narrowly focused (by a dish)</a:t>
            </a:r>
            <a:endParaRPr lang="en-US" altLang="zh-CN" dirty="0"/>
          </a:p>
          <a:p>
            <a:pPr lvl="2"/>
            <a:r>
              <a:rPr lang="en-US" altLang="zh-CN" dirty="0"/>
              <a:t>the transmitting and receiving antennas must be accurately aligned with each other.</a:t>
            </a:r>
            <a:endParaRPr lang="en-US" altLang="zh-CN" dirty="0"/>
          </a:p>
          <a:p>
            <a:pPr lvl="1"/>
            <a:r>
              <a:rPr lang="en-US" altLang="zh-CN" dirty="0"/>
              <a:t>do not pass through buildings well.</a:t>
            </a:r>
            <a:endParaRPr lang="en-US" altLang="zh-CN" dirty="0"/>
          </a:p>
          <a:p>
            <a:pPr lvl="1"/>
            <a:r>
              <a:rPr lang="en-US" altLang="zh-CN" dirty="0"/>
              <a:t>can be absorbed by water/rain</a:t>
            </a:r>
            <a:endParaRPr lang="en-US" altLang="zh-CN" dirty="0"/>
          </a:p>
          <a:p>
            <a:pPr lvl="1"/>
            <a:r>
              <a:rPr lang="en-US" altLang="zh-CN" dirty="0"/>
              <a:t>widely used for long-distance telephone communication, cellular telephones, TV distribution</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ln/>
        </p:spPr>
        <p:txBody>
          <a:bodyPr vert="horz" wrap="square" lIns="92075" tIns="46038" rIns="92075" bIns="46038" anchor="ctr" anchorCtr="0"/>
          <a:p>
            <a:r>
              <a:rPr lang="en-US" altLang="zh-CN" dirty="0">
                <a:ea typeface="PMingLiU" pitchFamily="18" charset="-120"/>
              </a:rPr>
              <a:t>Infrared and Millimeter Waves</a:t>
            </a:r>
            <a:endParaRPr lang="en-US" altLang="zh-CN" dirty="0">
              <a:ea typeface="PMingLiU" pitchFamily="18" charset="-120"/>
            </a:endParaRPr>
          </a:p>
        </p:txBody>
      </p:sp>
      <p:sp>
        <p:nvSpPr>
          <p:cNvPr id="40962" name="Rectangle 3"/>
          <p:cNvSpPr>
            <a:spLocks noGrp="1"/>
          </p:cNvSpPr>
          <p:nvPr>
            <p:ph idx="1"/>
          </p:nvPr>
        </p:nvSpPr>
        <p:spPr>
          <a:ln/>
        </p:spPr>
        <p:txBody>
          <a:bodyPr vert="horz" wrap="square" lIns="92075" tIns="46038" rIns="92075" bIns="46038" anchor="t" anchorCtr="0"/>
          <a:p>
            <a:r>
              <a:rPr lang="en-US" altLang="zh-CN" dirty="0"/>
              <a:t>widely used for short-range communication. </a:t>
            </a:r>
            <a:endParaRPr lang="en-US" altLang="zh-CN" dirty="0"/>
          </a:p>
          <a:p>
            <a:pPr lvl="1"/>
            <a:r>
              <a:rPr lang="en-US" altLang="zh-CN" dirty="0"/>
              <a:t>TV remote controller</a:t>
            </a:r>
            <a:endParaRPr lang="en-US" altLang="zh-CN" dirty="0"/>
          </a:p>
          <a:p>
            <a:r>
              <a:rPr lang="en-US" altLang="zh-CN" dirty="0"/>
              <a:t>do not pass through solid objects.</a:t>
            </a:r>
            <a:endParaRPr lang="en-US" altLang="zh-CN" dirty="0"/>
          </a:p>
          <a:p>
            <a:pPr lvl="1"/>
            <a:r>
              <a:rPr lang="en-US" altLang="zh-CN" dirty="0"/>
              <a:t>Bad: limited distance</a:t>
            </a:r>
            <a:endParaRPr lang="en-US" altLang="zh-CN" dirty="0"/>
          </a:p>
          <a:p>
            <a:pPr lvl="1"/>
            <a:r>
              <a:rPr lang="en-US" altLang="zh-CN" dirty="0"/>
              <a:t>Good: security</a:t>
            </a:r>
            <a:endParaRPr lang="en-US" altLang="zh-CN" dirty="0"/>
          </a:p>
          <a:p>
            <a:r>
              <a:rPr lang="en-US" altLang="zh-CN" dirty="0"/>
              <a:t>candidate for indoor wireless LAN</a:t>
            </a:r>
            <a:endParaRPr lang="en-US" altLang="zh-CN" dirty="0"/>
          </a:p>
          <a:p>
            <a:r>
              <a:rPr lang="en-US" altLang="zh-CN" dirty="0"/>
              <a:t>cannot be used outdoors (due to sun shines)</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vert="horz" wrap="square" lIns="92075" tIns="46038" rIns="92075" bIns="46038" anchor="ctr" anchorCtr="0"/>
          <a:p>
            <a:r>
              <a:rPr lang="en-US" altLang="zh-CN" dirty="0">
                <a:ea typeface="PMingLiU" pitchFamily="18" charset="-120"/>
              </a:rPr>
              <a:t>Lightwave Transmission </a:t>
            </a:r>
            <a:endParaRPr lang="en-US" altLang="zh-CN" dirty="0">
              <a:ea typeface="PMingLiU" pitchFamily="18" charset="-120"/>
            </a:endParaRPr>
          </a:p>
        </p:txBody>
      </p:sp>
      <p:sp>
        <p:nvSpPr>
          <p:cNvPr id="41986" name="Rectangle 3"/>
          <p:cNvSpPr>
            <a:spLocks noGrp="1"/>
          </p:cNvSpPr>
          <p:nvPr>
            <p:ph idx="1"/>
          </p:nvPr>
        </p:nvSpPr>
        <p:spPr>
          <a:ln/>
        </p:spPr>
        <p:txBody>
          <a:bodyPr vert="horz" wrap="square" lIns="92075" tIns="46038" rIns="92075" bIns="46038" anchor="t" anchorCtr="0"/>
          <a:p>
            <a:r>
              <a:rPr lang="zh-CN" altLang="zh-CN" dirty="0"/>
              <a:t>Each side needs its own laser and its own photodetector</a:t>
            </a:r>
            <a:r>
              <a:rPr lang="en-US" altLang="zh-CN" dirty="0"/>
              <a:t>.</a:t>
            </a:r>
            <a:endParaRPr lang="en-US" altLang="zh-CN" dirty="0"/>
          </a:p>
          <a:p>
            <a:r>
              <a:rPr lang="en-US" altLang="zh-CN" dirty="0"/>
              <a:t>The laser’s strength, a very narrow beam, is its weakness.</a:t>
            </a:r>
            <a:endParaRPr lang="en-US" altLang="zh-CN" dirty="0"/>
          </a:p>
          <a:p>
            <a:pPr lvl="1"/>
            <a:r>
              <a:rPr lang="en-US" altLang="zh-CN" dirty="0"/>
              <a:t>Difficult aiming at far distance</a:t>
            </a:r>
            <a:endParaRPr lang="en-US" altLang="zh-CN" dirty="0"/>
          </a:p>
          <a:p>
            <a:r>
              <a:rPr lang="en-US" altLang="zh-CN" dirty="0"/>
              <a:t>offers high bandwidth</a:t>
            </a:r>
            <a:endParaRPr lang="en-US" altLang="zh-CN" dirty="0"/>
          </a:p>
          <a:p>
            <a:r>
              <a:rPr lang="en-US" altLang="zh-CN" dirty="0"/>
              <a:t>easy to install</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ctr" anchorCtr="0"/>
          <a:p>
            <a:r>
              <a:rPr lang="en-US" altLang="zh-CN" sz="3600" dirty="0">
                <a:ea typeface="宋体" pitchFamily="2" charset="-122"/>
              </a:rPr>
              <a:t>The physical layer</a:t>
            </a:r>
            <a:endParaRPr lang="en-US" altLang="zh-CN" sz="3600" dirty="0">
              <a:ea typeface="宋体" pitchFamily="2" charset="-122"/>
            </a:endParaRPr>
          </a:p>
        </p:txBody>
      </p:sp>
      <p:sp>
        <p:nvSpPr>
          <p:cNvPr id="6146" name="Rectangle 3"/>
          <p:cNvSpPr>
            <a:spLocks noGrp="1"/>
          </p:cNvSpPr>
          <p:nvPr>
            <p:ph idx="1"/>
          </p:nvPr>
        </p:nvSpPr>
        <p:spPr>
          <a:ln/>
        </p:spPr>
        <p:txBody>
          <a:bodyPr vert="horz" wrap="square" lIns="91440" tIns="45720" rIns="91440" bIns="45720" anchor="t" anchorCtr="0"/>
          <a:p>
            <a:r>
              <a:rPr lang="zh-CN" altLang="zh-CN" dirty="0"/>
              <a:t>defines the mechanical, electrical, and timing interfaces to the network, provides the means to transmit bits from sender to receiver, that is, involves a lot on how to use (analog) signals for digital information. </a:t>
            </a:r>
            <a:endParaRPr lang="zh-CN"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684213" y="0"/>
            <a:ext cx="7772400" cy="647700"/>
          </a:xfrm>
          <a:ln/>
        </p:spPr>
        <p:txBody>
          <a:bodyPr vert="horz" wrap="square" lIns="91440" tIns="45720" rIns="91440" bIns="45720" anchor="ctr" anchorCtr="0"/>
          <a:p>
            <a:br>
              <a:rPr lang="zh-CN" altLang="zh-CN" sz="3600" dirty="0">
                <a:ea typeface="宋体" pitchFamily="2" charset="-122"/>
              </a:rPr>
            </a:br>
            <a:r>
              <a:rPr lang="zh-CN" altLang="zh-CN" sz="3600" dirty="0">
                <a:ea typeface="宋体" pitchFamily="2" charset="-122"/>
              </a:rPr>
              <a:t>Summary</a:t>
            </a:r>
            <a:endParaRPr lang="zh-CN" altLang="zh-CN" sz="3600" dirty="0">
              <a:ea typeface="宋体" pitchFamily="2" charset="-122"/>
            </a:endParaRPr>
          </a:p>
        </p:txBody>
      </p:sp>
      <p:sp>
        <p:nvSpPr>
          <p:cNvPr id="43010" name="Rectangle 3"/>
          <p:cNvSpPr>
            <a:spLocks noGrp="1"/>
          </p:cNvSpPr>
          <p:nvPr>
            <p:ph idx="1"/>
          </p:nvPr>
        </p:nvSpPr>
        <p:spPr>
          <a:ln/>
        </p:spPr>
        <p:txBody>
          <a:bodyPr vert="horz" wrap="square" lIns="91440" tIns="45720" rIns="91440" bIns="45720" anchor="t" anchorCtr="0"/>
          <a:p>
            <a:r>
              <a:rPr lang="zh-CN" altLang="zh-CN" dirty="0"/>
              <a:t>Data communication and computer networking have solid theorectical background.</a:t>
            </a:r>
            <a:endParaRPr lang="zh-CN" altLang="zh-CN" dirty="0"/>
          </a:p>
          <a:p>
            <a:r>
              <a:rPr lang="zh-CN" altLang="zh-CN" dirty="0"/>
              <a:t>Three major transmission media are widely used today: twisted pair, coaxial cable and optical fiber.</a:t>
            </a:r>
            <a:endParaRPr lang="zh-CN" altLang="zh-CN" dirty="0"/>
          </a:p>
          <a:p>
            <a:r>
              <a:rPr lang="zh-CN" altLang="zh-CN" dirty="0"/>
              <a:t>Wireless transmission becomes more and more important in today's networking.</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ctr" anchorCtr="0"/>
          <a:p>
            <a:r>
              <a:rPr lang="en-US" altLang="zh-CN" sz="3600" dirty="0">
                <a:ea typeface="宋体" pitchFamily="2" charset="-122"/>
              </a:rPr>
              <a:t>Theoretical Basis</a:t>
            </a:r>
            <a:endParaRPr lang="en-US" altLang="zh-CN" sz="3600" dirty="0">
              <a:ea typeface="宋体" pitchFamily="2" charset="-122"/>
            </a:endParaRPr>
          </a:p>
        </p:txBody>
      </p:sp>
      <p:sp>
        <p:nvSpPr>
          <p:cNvPr id="7170" name="Rectangle 3"/>
          <p:cNvSpPr>
            <a:spLocks noGrp="1"/>
          </p:cNvSpPr>
          <p:nvPr>
            <p:ph idx="1"/>
          </p:nvPr>
        </p:nvSpPr>
        <p:spPr>
          <a:ln/>
        </p:spPr>
        <p:txBody>
          <a:bodyPr vert="horz" wrap="square" lIns="91440" tIns="45720" rIns="91440" bIns="45720" anchor="t" anchorCtr="0"/>
          <a:p>
            <a:r>
              <a:rPr lang="zh-CN" altLang="zh-CN" dirty="0"/>
              <a:t>Information can be transmitted on wires by varying some physical property such as voltage or current. By representing the value of this voltage or current as a single-valued function of time, f(t), we can model the behavior of the signal and analyze it mathematically. This analysis is the subject of the following sections.</a:t>
            </a:r>
            <a:endParaRPr lang="zh-CN"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2075" tIns="46038" rIns="92075" bIns="46038" anchor="ctr" anchorCtr="0"/>
          <a:p>
            <a:r>
              <a:rPr lang="en-US" altLang="zh-CN">
                <a:ea typeface="PMingLiU" pitchFamily="18" charset="-120"/>
              </a:rPr>
              <a:t>Fourier Series </a:t>
            </a:r>
            <a:r>
              <a:rPr lang="en-US" altLang="zh-CN" sz="2000">
                <a:solidFill>
                  <a:srgbClr val="7F7F7F"/>
                </a:solidFill>
                <a:ea typeface="PMingLiU" pitchFamily="18" charset="-120"/>
              </a:rPr>
              <a:t>(Not required, but…)</a:t>
            </a:r>
            <a:endParaRPr lang="en-US" altLang="zh-CN">
              <a:solidFill>
                <a:srgbClr val="7F7F7F"/>
              </a:solidFill>
              <a:ea typeface="PMingLiU" pitchFamily="18" charset="-120"/>
            </a:endParaRPr>
          </a:p>
        </p:txBody>
      </p:sp>
      <p:sp>
        <p:nvSpPr>
          <p:cNvPr id="8194" name="Rectangle 3"/>
          <p:cNvSpPr>
            <a:spLocks noGrp="1"/>
          </p:cNvSpPr>
          <p:nvPr>
            <p:ph idx="1"/>
          </p:nvPr>
        </p:nvSpPr>
        <p:spPr>
          <a:ln/>
        </p:spPr>
        <p:txBody>
          <a:bodyPr vert="horz" wrap="square" lIns="92075" tIns="46038" rIns="92075" bIns="46038" anchor="t" anchorCtr="0"/>
          <a:p>
            <a:r>
              <a:rPr lang="en-US" altLang="zh-CN" dirty="0"/>
              <a:t>Any reasonably behaved periodic function, </a:t>
            </a:r>
            <a:r>
              <a:rPr lang="en-US" altLang="zh-CN" i="1" dirty="0"/>
              <a:t>g</a:t>
            </a:r>
            <a:r>
              <a:rPr lang="en-US" altLang="zh-CN" dirty="0"/>
              <a:t>(</a:t>
            </a:r>
            <a:r>
              <a:rPr lang="en-US" altLang="zh-CN" i="1" dirty="0"/>
              <a:t>t</a:t>
            </a:r>
            <a:r>
              <a:rPr lang="en-US" altLang="zh-CN" dirty="0"/>
              <a:t>), with period </a:t>
            </a:r>
            <a:r>
              <a:rPr lang="en-US" altLang="zh-CN" i="1" dirty="0"/>
              <a:t>T</a:t>
            </a:r>
            <a:r>
              <a:rPr lang="en-US" altLang="zh-CN" dirty="0"/>
              <a:t> can be constructed by summing a (possibly infinite) number of sines and cosines:</a:t>
            </a:r>
            <a:endParaRPr lang="en-US" altLang="zh-CN" dirty="0"/>
          </a:p>
        </p:txBody>
      </p:sp>
      <p:graphicFrame>
        <p:nvGraphicFramePr>
          <p:cNvPr id="8195" name="Object 4"/>
          <p:cNvGraphicFramePr/>
          <p:nvPr/>
        </p:nvGraphicFramePr>
        <p:xfrm>
          <a:off x="1403350" y="3500438"/>
          <a:ext cx="6400800" cy="1143000"/>
        </p:xfrm>
        <a:graphic>
          <a:graphicData uri="http://schemas.openxmlformats.org/presentationml/2006/ole">
            <mc:AlternateContent xmlns:mc="http://schemas.openxmlformats.org/markup-compatibility/2006">
              <mc:Choice xmlns:v="urn:schemas-microsoft-com:vml" Requires="v">
                <p:oleObj spid="_x0000_s3076" name="" r:id="rId1" imgW="5753100" imgH="838200" progId="Equation.2">
                  <p:embed/>
                </p:oleObj>
              </mc:Choice>
              <mc:Fallback>
                <p:oleObj name="" r:id="rId1" imgW="5753100" imgH="838200" progId="Equation.2">
                  <p:embed/>
                  <p:pic>
                    <p:nvPicPr>
                      <p:cNvPr id="0" name="图片 3075"/>
                      <p:cNvPicPr/>
                      <p:nvPr/>
                    </p:nvPicPr>
                    <p:blipFill>
                      <a:blip r:embed="rId2"/>
                      <a:stretch>
                        <a:fillRect/>
                      </a:stretch>
                    </p:blipFill>
                    <p:spPr>
                      <a:xfrm>
                        <a:off x="1403350" y="3500438"/>
                        <a:ext cx="6400800" cy="1143000"/>
                      </a:xfrm>
                      <a:prstGeom prst="rect">
                        <a:avLst/>
                      </a:prstGeom>
                      <a:noFill/>
                      <a:ln w="38100">
                        <a:noFill/>
                        <a:miter/>
                      </a:ln>
                    </p:spPr>
                  </p:pic>
                </p:oleObj>
              </mc:Fallback>
            </mc:AlternateContent>
          </a:graphicData>
        </a:graphic>
      </p:graphicFrame>
      <p:sp>
        <p:nvSpPr>
          <p:cNvPr id="8196" name="Rectangle 5"/>
          <p:cNvSpPr/>
          <p:nvPr/>
        </p:nvSpPr>
        <p:spPr>
          <a:xfrm>
            <a:off x="1066800" y="5029200"/>
            <a:ext cx="7545388" cy="822325"/>
          </a:xfrm>
          <a:prstGeom prst="rect">
            <a:avLst/>
          </a:prstGeom>
          <a:noFill/>
          <a:ln w="9525">
            <a:noFill/>
          </a:ln>
        </p:spPr>
        <p:txBody>
          <a:bodyPr lIns="92075" tIns="46038" rIns="92075" bIns="46038" anchor="t" anchorCtr="0">
            <a:spAutoFit/>
          </a:bodyPr>
          <a:p>
            <a:pPr eaLnBrk="0" hangingPunct="0"/>
            <a:r>
              <a:rPr lang="en-US" altLang="zh-CN" sz="2400" dirty="0">
                <a:latin typeface="Times New Roman" panose="02020603050405020304" charset="0"/>
                <a:ea typeface="PMingLiU" pitchFamily="18" charset="-120"/>
              </a:rPr>
              <a:t>where </a:t>
            </a:r>
            <a:r>
              <a:rPr lang="en-US" altLang="zh-CN" sz="2400" i="1" dirty="0">
                <a:latin typeface="Times New Roman" panose="02020603050405020304" charset="0"/>
                <a:ea typeface="PMingLiU" pitchFamily="18" charset="-120"/>
              </a:rPr>
              <a:t>f</a:t>
            </a:r>
            <a:r>
              <a:rPr lang="en-US" altLang="zh-CN" sz="2400" dirty="0">
                <a:latin typeface="Times New Roman" panose="02020603050405020304" charset="0"/>
                <a:ea typeface="PMingLiU" pitchFamily="18" charset="-120"/>
              </a:rPr>
              <a:t>=1/</a:t>
            </a:r>
            <a:r>
              <a:rPr lang="en-US" altLang="zh-CN" sz="2400" i="1" dirty="0">
                <a:latin typeface="Times New Roman" panose="02020603050405020304" charset="0"/>
                <a:ea typeface="PMingLiU" pitchFamily="18" charset="-120"/>
              </a:rPr>
              <a:t>T</a:t>
            </a:r>
            <a:r>
              <a:rPr lang="en-US" altLang="zh-CN" sz="2400" dirty="0">
                <a:latin typeface="Times New Roman" panose="02020603050405020304" charset="0"/>
                <a:ea typeface="PMingLiU" pitchFamily="18" charset="-120"/>
              </a:rPr>
              <a:t> is the fundamental frequency and </a:t>
            </a:r>
            <a:r>
              <a:rPr lang="en-US" altLang="zh-CN" sz="2400" i="1" dirty="0">
                <a:latin typeface="Times New Roman" panose="02020603050405020304" charset="0"/>
                <a:ea typeface="PMingLiU" pitchFamily="18" charset="-120"/>
              </a:rPr>
              <a:t>a</a:t>
            </a:r>
            <a:r>
              <a:rPr lang="en-US" altLang="zh-CN" sz="2400" i="1" baseline="-25000" dirty="0">
                <a:latin typeface="Times New Roman" panose="02020603050405020304" charset="0"/>
                <a:ea typeface="PMingLiU" pitchFamily="18" charset="-120"/>
              </a:rPr>
              <a:t>n</a:t>
            </a:r>
            <a:r>
              <a:rPr lang="en-US" altLang="zh-CN" sz="2400" dirty="0">
                <a:latin typeface="Times New Roman" panose="02020603050405020304" charset="0"/>
                <a:ea typeface="PMingLiU" pitchFamily="18" charset="-120"/>
              </a:rPr>
              <a:t> and </a:t>
            </a:r>
            <a:r>
              <a:rPr lang="en-US" altLang="zh-CN" sz="2400" i="1" dirty="0">
                <a:latin typeface="Times New Roman" panose="02020603050405020304" charset="0"/>
                <a:ea typeface="PMingLiU" pitchFamily="18" charset="-120"/>
              </a:rPr>
              <a:t>b</a:t>
            </a:r>
            <a:r>
              <a:rPr lang="en-US" altLang="zh-CN" sz="2400" i="1" baseline="-25000" dirty="0">
                <a:latin typeface="Times New Roman" panose="02020603050405020304" charset="0"/>
                <a:ea typeface="PMingLiU" pitchFamily="18" charset="-120"/>
              </a:rPr>
              <a:t>n</a:t>
            </a:r>
            <a:r>
              <a:rPr lang="en-US" altLang="zh-CN" sz="2400" dirty="0">
                <a:latin typeface="Times New Roman" panose="02020603050405020304" charset="0"/>
                <a:ea typeface="PMingLiU" pitchFamily="18" charset="-120"/>
              </a:rPr>
              <a:t> are the sine and cosine amplitudes of the </a:t>
            </a:r>
            <a:r>
              <a:rPr lang="en-US" altLang="zh-CN" sz="2400" i="1" dirty="0">
                <a:latin typeface="Times New Roman" panose="02020603050405020304" charset="0"/>
                <a:ea typeface="PMingLiU" pitchFamily="18" charset="-120"/>
              </a:rPr>
              <a:t>n</a:t>
            </a:r>
            <a:r>
              <a:rPr lang="en-US" altLang="zh-CN" sz="2400" dirty="0">
                <a:latin typeface="Times New Roman" panose="02020603050405020304" charset="0"/>
                <a:ea typeface="PMingLiU" pitchFamily="18" charset="-120"/>
              </a:rPr>
              <a:t>th </a:t>
            </a:r>
            <a:r>
              <a:rPr lang="en-US" altLang="zh-CN" sz="2400" dirty="0">
                <a:solidFill>
                  <a:schemeClr val="accent2"/>
                </a:solidFill>
                <a:latin typeface="Times New Roman" panose="02020603050405020304" charset="0"/>
                <a:ea typeface="PMingLiU" pitchFamily="18" charset="-120"/>
              </a:rPr>
              <a:t>harmonics</a:t>
            </a:r>
            <a:r>
              <a:rPr lang="en-US" altLang="zh-CN" sz="2400" dirty="0">
                <a:latin typeface="Times New Roman" panose="02020603050405020304" charset="0"/>
                <a:ea typeface="PMingLiU" pitchFamily="18" charset="-120"/>
              </a:rPr>
              <a:t> (terms).</a:t>
            </a:r>
            <a:endParaRPr lang="en-US" altLang="zh-CN" sz="2400" dirty="0">
              <a:latin typeface="Times New Roman" panose="02020603050405020304" charset="0"/>
              <a:ea typeface="PMingLiU"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ln/>
        </p:spPr>
        <p:txBody>
          <a:bodyPr vert="horz" wrap="square" lIns="91440" tIns="45720" rIns="91440" bIns="45720" anchor="ctr" anchorCtr="0"/>
          <a:p>
            <a:r>
              <a:rPr lang="en-US" altLang="zh-CN">
                <a:ea typeface="PMingLiU" pitchFamily="18" charset="-120"/>
              </a:rPr>
              <a:t>Fourier Series</a:t>
            </a:r>
            <a:r>
              <a:rPr lang="en-US" altLang="zh-CN" sz="2000">
                <a:solidFill>
                  <a:srgbClr val="7F7F7F"/>
                </a:solidFill>
                <a:ea typeface="PMingLiU" pitchFamily="18" charset="-120"/>
              </a:rPr>
              <a:t>(Not required, but…)</a:t>
            </a:r>
            <a:endParaRPr lang="zh-CN" altLang="en-US" sz="2000">
              <a:ea typeface="宋体" pitchFamily="2" charset="-122"/>
            </a:endParaRPr>
          </a:p>
        </p:txBody>
      </p:sp>
      <p:pic>
        <p:nvPicPr>
          <p:cNvPr id="9218" name="Picture 1" descr="C:\Users\hxwang\AppData\Roaming\Tencent\Users\4074056\QQ\WinTemp\RichOle\)1)FQ02OOW9FRV%MQ7`AHZ8.jpg"/>
          <p:cNvPicPr>
            <a:picLocks noChangeAspect="1"/>
          </p:cNvPicPr>
          <p:nvPr/>
        </p:nvPicPr>
        <p:blipFill>
          <a:blip r:embed="rId1"/>
          <a:stretch>
            <a:fillRect/>
          </a:stretch>
        </p:blipFill>
        <p:spPr>
          <a:xfrm>
            <a:off x="0" y="1143000"/>
            <a:ext cx="9072563" cy="1635125"/>
          </a:xfrm>
          <a:prstGeom prst="rect">
            <a:avLst/>
          </a:prstGeom>
          <a:noFill/>
          <a:ln w="9525">
            <a:noFill/>
          </a:ln>
        </p:spPr>
      </p:pic>
      <p:pic>
        <p:nvPicPr>
          <p:cNvPr id="9219" name="Picture 2" descr="C:\Users\hxwang\AppData\Roaming\Tencent\Users\4074056\QQ\WinTemp\RichOle\3BT_{%LJ6$V(]76SQUEE%(5.jpg"/>
          <p:cNvPicPr>
            <a:picLocks noChangeAspect="1"/>
          </p:cNvPicPr>
          <p:nvPr/>
        </p:nvPicPr>
        <p:blipFill>
          <a:blip r:embed="rId2"/>
          <a:stretch>
            <a:fillRect/>
          </a:stretch>
        </p:blipFill>
        <p:spPr>
          <a:xfrm>
            <a:off x="214313" y="2690813"/>
            <a:ext cx="4857750" cy="1622425"/>
          </a:xfrm>
          <a:prstGeom prst="rect">
            <a:avLst/>
          </a:prstGeom>
          <a:noFill/>
          <a:ln w="9525">
            <a:noFill/>
          </a:ln>
        </p:spPr>
      </p:pic>
      <p:pic>
        <p:nvPicPr>
          <p:cNvPr id="9220" name="Picture 3" descr="C:\Users\hxwang\AppData\Roaming\Tencent\Users\4074056\QQ\WinTemp\RichOle\@5NL~42DK}N@64HBSCK7R2G.jpg"/>
          <p:cNvPicPr>
            <a:picLocks noChangeAspect="1"/>
          </p:cNvPicPr>
          <p:nvPr/>
        </p:nvPicPr>
        <p:blipFill>
          <a:blip r:embed="rId3"/>
          <a:stretch>
            <a:fillRect/>
          </a:stretch>
        </p:blipFill>
        <p:spPr>
          <a:xfrm>
            <a:off x="285750" y="4000500"/>
            <a:ext cx="4857750" cy="1479550"/>
          </a:xfrm>
          <a:prstGeom prst="rect">
            <a:avLst/>
          </a:prstGeom>
          <a:noFill/>
          <a:ln w="9525">
            <a:noFill/>
          </a:ln>
        </p:spPr>
      </p:pic>
      <p:pic>
        <p:nvPicPr>
          <p:cNvPr id="9221" name="Picture 4" descr="C:\Users\hxwang\AppData\Roaming\Tencent\Users\4074056\QQ\WinTemp\RichOle\C]3{63SF$DC778H69YZ4~2N.jpg"/>
          <p:cNvPicPr>
            <a:picLocks noChangeAspect="1"/>
          </p:cNvPicPr>
          <p:nvPr/>
        </p:nvPicPr>
        <p:blipFill>
          <a:blip r:embed="rId4"/>
          <a:stretch>
            <a:fillRect/>
          </a:stretch>
        </p:blipFill>
        <p:spPr>
          <a:xfrm>
            <a:off x="5715000" y="4143375"/>
            <a:ext cx="2500313" cy="13049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body" sz="half" idx="1"/>
          </p:nvPr>
        </p:nvSpPr>
        <p:spPr>
          <a:xfrm>
            <a:off x="685800" y="1125538"/>
            <a:ext cx="7773988" cy="5183187"/>
          </a:xfrm>
          <a:ln/>
        </p:spPr>
        <p:txBody>
          <a:bodyPr vert="horz" wrap="square" lIns="91440" tIns="45720" rIns="91440" bIns="45720" anchor="t" anchorCtr="0"/>
          <a:p>
            <a:pPr>
              <a:buClrTx/>
              <a:buSzTx/>
              <a:buFontTx/>
            </a:pPr>
            <a:r>
              <a:rPr lang="en-US" altLang="zh-CN" sz="2000" dirty="0">
                <a:ea typeface="Arial Unicode MS" panose="020B0604020202020204" charset="-122"/>
              </a:rPr>
              <a:t>Consider 01100010, 8 bit for ASCII character  'b':</a:t>
            </a:r>
            <a:endParaRPr lang="en-US" altLang="zh-CN" sz="2000" dirty="0">
              <a:latin typeface="Arial Unicode MS" panose="020B0604020202020204" charset="-122"/>
              <a:ea typeface="Arial Unicode MS" panose="020B0604020202020204" charset="-122"/>
            </a:endParaRPr>
          </a:p>
          <a:p>
            <a:pPr lvl="1">
              <a:buNone/>
            </a:pPr>
            <a:r>
              <a:rPr lang="en-US" altLang="zh-CN" sz="3200" dirty="0">
                <a:latin typeface="Courier New" panose="02070309020205020404" charset="0"/>
                <a:ea typeface="Arial Unicode MS" panose="020B0604020202020204" charset="-122"/>
              </a:rPr>
              <a:t>a</a:t>
            </a:r>
            <a:r>
              <a:rPr lang="en-US" altLang="zh-CN" sz="3200" baseline="-25000" dirty="0">
                <a:latin typeface="Courier New" panose="02070309020205020404" charset="0"/>
                <a:ea typeface="Arial Unicode MS" panose="020B0604020202020204" charset="-122"/>
              </a:rPr>
              <a:t>n</a:t>
            </a:r>
            <a:r>
              <a:rPr lang="en-US" altLang="zh-CN" sz="3200" dirty="0">
                <a:latin typeface="Courier New" panose="02070309020205020404" charset="0"/>
                <a:ea typeface="Arial Unicode MS" panose="020B0604020202020204" charset="-122"/>
              </a:rPr>
              <a:t> </a:t>
            </a:r>
            <a:r>
              <a:rPr lang="en-US" altLang="zh-CN" dirty="0">
                <a:latin typeface="Courier New" panose="02070309020205020404" charset="0"/>
                <a:ea typeface="Arial Unicode MS" panose="020B0604020202020204" charset="-122"/>
              </a:rPr>
              <a:t>=1/πn[cos(πn/4) -cos(3πn/4) + cos(6πn/4) -cos(7πn/4)]</a:t>
            </a:r>
            <a:endParaRPr lang="en-US" altLang="zh-CN" dirty="0">
              <a:latin typeface="Courier New" panose="02070309020205020404" charset="0"/>
              <a:ea typeface="Arial Unicode MS" panose="020B0604020202020204" charset="-122"/>
            </a:endParaRPr>
          </a:p>
          <a:p>
            <a:pPr lvl="1">
              <a:buNone/>
            </a:pPr>
            <a:endParaRPr lang="en-US" altLang="zh-CN" dirty="0">
              <a:latin typeface="Courier New" panose="02070309020205020404" charset="0"/>
              <a:ea typeface="Arial Unicode MS" panose="020B0604020202020204" charset="-122"/>
            </a:endParaRPr>
          </a:p>
          <a:p>
            <a:pPr lvl="1">
              <a:buNone/>
            </a:pPr>
            <a:r>
              <a:rPr lang="en-US" altLang="zh-CN" sz="3200" dirty="0">
                <a:latin typeface="Courier New" panose="02070309020205020404" charset="0"/>
                <a:ea typeface="Arial Unicode MS" panose="020B0604020202020204" charset="-122"/>
              </a:rPr>
              <a:t>b</a:t>
            </a:r>
            <a:r>
              <a:rPr lang="en-US" altLang="zh-CN" sz="3200" baseline="-25000" dirty="0">
                <a:latin typeface="Courier New" panose="02070309020205020404" charset="0"/>
                <a:ea typeface="Arial Unicode MS" panose="020B0604020202020204" charset="-122"/>
              </a:rPr>
              <a:t>n</a:t>
            </a:r>
            <a:r>
              <a:rPr lang="en-US" altLang="zh-CN" sz="3200" dirty="0">
                <a:latin typeface="Courier New" panose="02070309020205020404" charset="0"/>
                <a:ea typeface="Arial Unicode MS" panose="020B0604020202020204" charset="-122"/>
              </a:rPr>
              <a:t> </a:t>
            </a:r>
            <a:r>
              <a:rPr lang="en-US" altLang="zh-CN" dirty="0">
                <a:latin typeface="Courier New" panose="02070309020205020404" charset="0"/>
                <a:ea typeface="Arial Unicode MS" panose="020B0604020202020204" charset="-122"/>
              </a:rPr>
              <a:t>= 1/πn[sin(3πn/4) -sin(πn/4) + sin(7πn/4) -sin(6πn/4)]</a:t>
            </a:r>
            <a:endParaRPr lang="en-US" altLang="zh-CN" dirty="0">
              <a:latin typeface="Courier New" panose="02070309020205020404" charset="0"/>
              <a:ea typeface="Arial Unicode MS" panose="020B0604020202020204" charset="-122"/>
            </a:endParaRPr>
          </a:p>
          <a:p>
            <a:pPr lvl="1">
              <a:buNone/>
            </a:pPr>
            <a:endParaRPr lang="en-US" altLang="zh-CN" dirty="0">
              <a:latin typeface="Courier New" panose="02070309020205020404" charset="0"/>
              <a:ea typeface="Arial Unicode MS" panose="020B0604020202020204" charset="-122"/>
            </a:endParaRPr>
          </a:p>
          <a:p>
            <a:pPr lvl="1">
              <a:buNone/>
            </a:pPr>
            <a:r>
              <a:rPr lang="en-US" altLang="zh-CN" sz="3200" dirty="0">
                <a:latin typeface="Courier New" panose="02070309020205020404" charset="0"/>
                <a:ea typeface="Arial Unicode MS" panose="020B0604020202020204" charset="-122"/>
              </a:rPr>
              <a:t>c</a:t>
            </a:r>
            <a:r>
              <a:rPr lang="en-US" altLang="zh-CN" sz="3200" baseline="-25000" dirty="0">
                <a:latin typeface="Courier New" panose="02070309020205020404" charset="0"/>
                <a:ea typeface="Arial Unicode MS" panose="020B0604020202020204" charset="-122"/>
              </a:rPr>
              <a:t>n</a:t>
            </a:r>
            <a:r>
              <a:rPr lang="en-US" altLang="zh-CN" sz="3200" dirty="0">
                <a:latin typeface="Courier New" panose="02070309020205020404" charset="0"/>
                <a:ea typeface="Arial Unicode MS" panose="020B0604020202020204" charset="-122"/>
              </a:rPr>
              <a:t> </a:t>
            </a:r>
            <a:r>
              <a:rPr lang="en-US" altLang="zh-CN" dirty="0">
                <a:latin typeface="Courier New" panose="02070309020205020404" charset="0"/>
                <a:ea typeface="Arial Unicode MS" panose="020B0604020202020204" charset="-122"/>
              </a:rPr>
              <a:t>= ¾</a:t>
            </a:r>
            <a:endParaRPr lang="en-US" altLang="zh-CN" dirty="0">
              <a:latin typeface="Courier New" panose="02070309020205020404" charset="0"/>
              <a:ea typeface="Arial Unicode MS" panose="020B0604020202020204" charset="-122"/>
            </a:endParaRPr>
          </a:p>
          <a:p>
            <a:pPr lvl="1">
              <a:buNone/>
            </a:pPr>
            <a:endParaRPr lang="en-US" altLang="zh-CN" dirty="0">
              <a:latin typeface="Courier New" panose="02070309020205020404" charset="0"/>
              <a:ea typeface="Arial Unicode MS" panose="020B0604020202020204" charset="-122"/>
            </a:endParaRPr>
          </a:p>
          <a:p>
            <a:pPr lvl="1">
              <a:buNone/>
            </a:pPr>
            <a:r>
              <a:rPr lang="en-US" altLang="zh-CN" sz="2000" dirty="0">
                <a:ea typeface="Arial Unicode MS" panose="020B0604020202020204" charset="-122"/>
              </a:rPr>
              <a:t>The root mean square amplitudes</a:t>
            </a:r>
            <a:r>
              <a:rPr lang="en-US" altLang="zh-CN" sz="1800" dirty="0">
                <a:ea typeface="Arial Unicode MS" panose="020B0604020202020204" charset="-122"/>
              </a:rPr>
              <a:t> </a:t>
            </a:r>
            <a:r>
              <a:rPr lang="en-US" altLang="zh-CN" sz="2000" dirty="0">
                <a:ea typeface="Arial Unicode MS" panose="020B0604020202020204" charset="-122"/>
              </a:rPr>
              <a:t>is</a:t>
            </a:r>
            <a:endParaRPr lang="en-US" altLang="zh-CN" sz="2000" dirty="0">
              <a:ea typeface="Arial Unicode MS" panose="020B0604020202020204" charset="-122"/>
            </a:endParaRPr>
          </a:p>
        </p:txBody>
      </p:sp>
      <p:sp>
        <p:nvSpPr>
          <p:cNvPr id="10242" name="Rectangle 3"/>
          <p:cNvSpPr>
            <a:spLocks noGrp="1"/>
          </p:cNvSpPr>
          <p:nvPr>
            <p:ph type="title"/>
          </p:nvPr>
        </p:nvSpPr>
        <p:spPr>
          <a:ln/>
        </p:spPr>
        <p:txBody>
          <a:bodyPr vert="horz" wrap="square" lIns="91440" tIns="45720" rIns="91440" bIns="45720" anchor="ctr" anchorCtr="0"/>
          <a:p>
            <a:r>
              <a:rPr lang="en-US" altLang="zh-CN">
                <a:ea typeface="宋体" pitchFamily="2" charset="-122"/>
              </a:rPr>
              <a:t>An example</a:t>
            </a:r>
            <a:r>
              <a:rPr lang="en-US" altLang="zh-CN" sz="2000">
                <a:solidFill>
                  <a:srgbClr val="7F7F7F"/>
                </a:solidFill>
                <a:ea typeface="PMingLiU" pitchFamily="18" charset="-120"/>
              </a:rPr>
              <a:t>(Not required)</a:t>
            </a:r>
            <a:endParaRPr lang="en-US" altLang="zh-CN">
              <a:ea typeface="宋体" pitchFamily="2" charset="-122"/>
            </a:endParaRPr>
          </a:p>
        </p:txBody>
      </p:sp>
      <p:sp>
        <p:nvSpPr>
          <p:cNvPr id="10243" name="Rectangle 4"/>
          <p:cNvSpPr/>
          <p:nvPr/>
        </p:nvSpPr>
        <p:spPr>
          <a:xfrm>
            <a:off x="0" y="3271838"/>
            <a:ext cx="9144000" cy="0"/>
          </a:xfrm>
          <a:prstGeom prst="rect">
            <a:avLst/>
          </a:prstGeom>
          <a:noFill/>
          <a:ln w="9525">
            <a:noFill/>
          </a:ln>
        </p:spPr>
        <p:txBody>
          <a:bodyPr wrap="none" anchor="ctr" anchorCtr="0">
            <a:spAutoFit/>
          </a:bodyPr>
          <a:p>
            <a:pPr eaLnBrk="0" hangingPunct="0"/>
            <a:endParaRPr lang="zh-CN" altLang="en-US" dirty="0">
              <a:latin typeface="Times New Roman" panose="02020603050405020304" charset="0"/>
            </a:endParaRPr>
          </a:p>
        </p:txBody>
      </p:sp>
      <p:graphicFrame>
        <p:nvGraphicFramePr>
          <p:cNvPr id="10244" name="Object 5"/>
          <p:cNvGraphicFramePr>
            <a:graphicFrameLocks noGrp="1" noChangeAspect="1"/>
          </p:cNvGraphicFramePr>
          <p:nvPr>
            <p:ph sz="half" idx="2"/>
          </p:nvPr>
        </p:nvGraphicFramePr>
        <p:xfrm>
          <a:off x="5651500" y="5589588"/>
          <a:ext cx="863600" cy="431800"/>
        </p:xfrm>
        <a:graphic>
          <a:graphicData uri="http://schemas.openxmlformats.org/presentationml/2006/ole">
            <mc:AlternateContent xmlns:mc="http://schemas.openxmlformats.org/markup-compatibility/2006">
              <mc:Choice xmlns:v="urn:schemas-microsoft-com:vml" Requires="v">
                <p:oleObj spid="_x0000_s3077" name="" r:id="rId1" imgW="635635" imgH="317500" progId="Equation.3">
                  <p:embed/>
                </p:oleObj>
              </mc:Choice>
              <mc:Fallback>
                <p:oleObj name="" r:id="rId1" imgW="635635" imgH="317500" progId="Equation.3">
                  <p:embed/>
                  <p:pic>
                    <p:nvPicPr>
                      <p:cNvPr id="0" name="图片 3076"/>
                      <p:cNvPicPr/>
                      <p:nvPr/>
                    </p:nvPicPr>
                    <p:blipFill>
                      <a:blip r:embed="rId2"/>
                      <a:stretch>
                        <a:fillRect/>
                      </a:stretch>
                    </p:blipFill>
                    <p:spPr>
                      <a:xfrm>
                        <a:off x="5651500" y="5589588"/>
                        <a:ext cx="863600" cy="431800"/>
                      </a:xfrm>
                      <a:prstGeom prst="rect">
                        <a:avLst/>
                      </a:prstGeom>
                      <a:noFill/>
                      <a:ln w="38100">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11265" name="Picture 2"/>
          <p:cNvPicPr>
            <a:picLocks noChangeAspect="1"/>
          </p:cNvPicPr>
          <p:nvPr/>
        </p:nvPicPr>
        <p:blipFill>
          <a:blip r:embed="rId1"/>
          <a:stretch>
            <a:fillRect/>
          </a:stretch>
        </p:blipFill>
        <p:spPr>
          <a:xfrm>
            <a:off x="539750" y="0"/>
            <a:ext cx="5545138" cy="6858000"/>
          </a:xfrm>
          <a:prstGeom prst="rect">
            <a:avLst/>
          </a:prstGeom>
          <a:noFill/>
          <a:ln w="9525">
            <a:noFill/>
          </a:ln>
        </p:spPr>
      </p:pic>
      <p:sp>
        <p:nvSpPr>
          <p:cNvPr id="11266" name="Rectangle 3"/>
          <p:cNvSpPr/>
          <p:nvPr/>
        </p:nvSpPr>
        <p:spPr>
          <a:xfrm>
            <a:off x="6300788" y="260350"/>
            <a:ext cx="2395537" cy="2647950"/>
          </a:xfrm>
          <a:prstGeom prst="rect">
            <a:avLst/>
          </a:prstGeom>
          <a:noFill/>
          <a:ln w="9525">
            <a:noFill/>
          </a:ln>
        </p:spPr>
        <p:txBody>
          <a:bodyPr anchor="t" anchorCtr="0">
            <a:spAutoFit/>
          </a:bodyPr>
          <a:p>
            <a:pPr>
              <a:spcBef>
                <a:spcPct val="50000"/>
              </a:spcBef>
            </a:pPr>
            <a:r>
              <a:rPr lang="en-US" altLang="zh-CN" sz="2400" b="1" dirty="0">
                <a:latin typeface="Georgia" panose="02040502050405020303" charset="0"/>
              </a:rPr>
              <a:t>Note: </a:t>
            </a:r>
            <a:r>
              <a:rPr lang="en-US" altLang="zh-CN" sz="2400" dirty="0">
                <a:latin typeface="Georgia" panose="02040502050405020303" charset="0"/>
              </a:rPr>
              <a:t>root mean squares (on the right) reflect the dispersed</a:t>
            </a:r>
            <a:endParaRPr lang="en-US" altLang="zh-CN" sz="2400" dirty="0">
              <a:latin typeface="Georgia" panose="02040502050405020303" charset="0"/>
            </a:endParaRPr>
          </a:p>
          <a:p>
            <a:r>
              <a:rPr lang="en-US" altLang="zh-CN" sz="2400" dirty="0">
                <a:latin typeface="Georgia" panose="02040502050405020303" charset="0"/>
              </a:rPr>
              <a:t>energy at the given frequency.</a:t>
            </a:r>
            <a:endParaRPr lang="en-US" altLang="zh-CN" sz="2400" dirty="0">
              <a:latin typeface="Georgia" panose="02040502050405020303" charset="0"/>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Microsoft Sans Serif"/>
        <a:ea typeface=""/>
        <a:cs typeface=""/>
      </a:majorFont>
      <a:minorFont>
        <a:latin typeface="Georgia"/>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Times New Roman" panose="0202060305040502030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0" i="0" u="none" strike="noStrike" cap="none" normalizeH="0" baseline="0" smtClean="0">
            <a:ln>
              <a:noFill/>
            </a:ln>
            <a:solidFill>
              <a:schemeClr val="tx1"/>
            </a:solidFill>
            <a:effectLst/>
            <a:latin typeface="Times New Roman" panose="0202060305040502030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9298</Words>
  <Application>WPS 演示</Application>
  <PresentationFormat>ȫʾ(4:3)</PresentationFormat>
  <Paragraphs>447</Paragraphs>
  <Slides>40</Slides>
  <Notes>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6</vt:i4>
      </vt:variant>
      <vt:variant>
        <vt:lpstr>幻灯片标题</vt:lpstr>
      </vt:variant>
      <vt:variant>
        <vt:i4>40</vt:i4>
      </vt:variant>
    </vt:vector>
  </HeadingPairs>
  <TitlesOfParts>
    <vt:vector size="69" baseType="lpstr">
      <vt:lpstr>Arial</vt:lpstr>
      <vt:lpstr>宋体</vt:lpstr>
      <vt:lpstr>Wingdings</vt:lpstr>
      <vt:lpstr>汉仪书宋二KW</vt:lpstr>
      <vt:lpstr>方正书宋_GBK</vt:lpstr>
      <vt:lpstr>Times New Roman</vt:lpstr>
      <vt:lpstr>Microsoft Sans Serif</vt:lpstr>
      <vt:lpstr>Georgia</vt:lpstr>
      <vt:lpstr>华文细黑</vt:lpstr>
      <vt:lpstr>黑体-简</vt:lpstr>
      <vt:lpstr>Century Gothic</vt:lpstr>
      <vt:lpstr>苹方-简</vt:lpstr>
      <vt:lpstr>PMingLiU</vt:lpstr>
      <vt:lpstr>宋体-繁</vt:lpstr>
      <vt:lpstr>Arial Unicode MS</vt:lpstr>
      <vt:lpstr>Courier New</vt:lpstr>
      <vt:lpstr>Arial Narrow</vt:lpstr>
      <vt:lpstr>宋体</vt:lpstr>
      <vt:lpstr>华文细黑</vt:lpstr>
      <vt:lpstr>微软雅黑</vt:lpstr>
      <vt:lpstr>汉仪旗黑</vt:lpstr>
      <vt:lpstr>汉仪旗黑KW</vt:lpstr>
      <vt:lpstr>默认设计模板</vt:lpstr>
      <vt:lpstr>Equation.2</vt:lpstr>
      <vt:lpstr>Equation.3</vt:lpstr>
      <vt:lpstr>MS_ClipArt_Gallery.2</vt:lpstr>
      <vt:lpstr>MS_ClipArt_Gallery.2</vt:lpstr>
      <vt:lpstr>MS_ClipArt_Gallery.2</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Grand Forks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Red River High School</dc:creator>
  <cp:lastModifiedBy>王better翔</cp:lastModifiedBy>
  <cp:revision>107</cp:revision>
  <dcterms:created xsi:type="dcterms:W3CDTF">2023-11-16T03:51:32Z</dcterms:created>
  <dcterms:modified xsi:type="dcterms:W3CDTF">2023-11-16T03:51:32Z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6E07DF47DC1982DEC4915565DC35AF31_43</vt:lpwstr>
  </property>
</Properties>
</file>