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13" r:id="rId3"/>
    <p:sldId id="318" r:id="rId4"/>
    <p:sldId id="369" r:id="rId5"/>
    <p:sldId id="370" r:id="rId6"/>
    <p:sldId id="412" r:id="rId7"/>
    <p:sldId id="474" r:id="rId8"/>
    <p:sldId id="373" r:id="rId9"/>
    <p:sldId id="374" r:id="rId10"/>
    <p:sldId id="375" r:id="rId11"/>
    <p:sldId id="415" r:id="rId12"/>
    <p:sldId id="475" r:id="rId13"/>
    <p:sldId id="417" r:id="rId14"/>
    <p:sldId id="418" r:id="rId15"/>
    <p:sldId id="419" r:id="rId16"/>
    <p:sldId id="421" r:id="rId17"/>
    <p:sldId id="420" r:id="rId18"/>
    <p:sldId id="423" r:id="rId19"/>
    <p:sldId id="424" r:id="rId2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华文细黑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华文细黑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华文细黑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华文细黑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华文细黑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华文细黑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华文细黑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华文细黑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华文细黑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99CC"/>
    <a:srgbClr val="003366"/>
    <a:srgbClr val="00CC66"/>
    <a:srgbClr val="FFCC66"/>
    <a:srgbClr val="FFCC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09"/>
    <p:restoredTop sz="94648"/>
  </p:normalViewPr>
  <p:slideViewPr>
    <p:cSldViewPr showGuides="1">
      <p:cViewPr varScale="1">
        <p:scale>
          <a:sx n="107" d="100"/>
          <a:sy n="107" d="100"/>
        </p:scale>
        <p:origin x="1760" y="160"/>
      </p:cViewPr>
      <p:guideLst>
        <p:guide orient="horz" pos="2164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kumimoji="1"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6FDE02D-BF2C-FD4C-A391-724ADBD11D9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lvl="0" indent="0" defTabSz="914400">
              <a:buFont typeface="Arial" panose="020B0604020202020204" pitchFamily="34" charset="0"/>
              <a:buChar char="•"/>
            </a:pPr>
            <a:endParaRPr lang="zh-CN" altLang="en-US" sz="1200">
              <a:ea typeface="宋体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pPr lvl="0" indent="0" algn="r" defTabSz="914400">
              <a:buFont typeface="Arial" panose="020B0604020202020204" pitchFamily="34" charset="0"/>
              <a:buChar char="•"/>
            </a:pPr>
            <a:endParaRPr lang="en-US" altLang="zh-CN" sz="1200">
              <a:ea typeface="宋体" charset="0"/>
            </a:endParaRPr>
          </a:p>
        </p:txBody>
      </p:sp>
      <p:sp>
        <p:nvSpPr>
          <p:cNvPr id="3076" name="Rectangle 4"/>
          <p:cNvSpPr>
            <a:spLocks noGrp="1" noRo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indent="0" defTabSz="914400">
              <a:buFont typeface="Arial" panose="020B0604020202020204" pitchFamily="34" charset="0"/>
              <a:buChar char="•"/>
            </a:pPr>
            <a:endParaRPr lang="en-US" altLang="zh-CN" sz="1200">
              <a:ea typeface="宋体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2413B5-3CE7-6241-B110-B9DEB50F53A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6688" y="333375"/>
            <a:ext cx="1943100" cy="59753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80075" cy="59753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15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6477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25538"/>
            <a:ext cx="7773988" cy="518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en-US" altLang="zh-CN"/>
              <a:t>Click to edit Master text styles</a:t>
            </a:r>
            <a:endParaRPr lang="en-US" altLang="zh-CN"/>
          </a:p>
          <a:p>
            <a:pPr lvl="1" indent="-285750"/>
            <a:r>
              <a:rPr lang="en-US" altLang="zh-CN"/>
              <a:t>Second level</a:t>
            </a:r>
            <a:endParaRPr lang="en-US" altLang="zh-CN"/>
          </a:p>
          <a:p>
            <a:pPr lvl="2" indent="-228600"/>
            <a:r>
              <a:rPr lang="en-US" altLang="zh-CN"/>
              <a:t>Third level</a:t>
            </a:r>
            <a:endParaRPr lang="en-US" altLang="zh-CN"/>
          </a:p>
          <a:p>
            <a:pPr lvl="3" indent="-228600"/>
            <a:r>
              <a:rPr lang="en-US" altLang="zh-CN"/>
              <a:t>Fourth level</a:t>
            </a:r>
            <a:endParaRPr lang="en-US" altLang="zh-CN"/>
          </a:p>
          <a:p>
            <a:pPr lvl="4" indent="-228600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indent="0">
              <a:buFont typeface="Arial" panose="020B0604020202020204" pitchFamily="34" charset="0"/>
              <a:defRPr sz="1400">
                <a:ea typeface="宋体" charset="0"/>
              </a:defRPr>
            </a:lvl1pPr>
          </a:lstStyle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indent="0" algn="ctr">
              <a:buFont typeface="Arial" panose="020B0604020202020204" pitchFamily="34" charset="0"/>
              <a:defRPr sz="1400">
                <a:ea typeface="宋体" charset="0"/>
              </a:defRPr>
            </a:lvl1pPr>
          </a:lstStyle>
          <a:p>
            <a:pPr lvl="0" defTabSz="914400"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E44F65-C2BF-9949-919D-C8E5528754F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细黑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细黑" pitchFamily="2" charset="-122"/>
              <a:cs typeface="+mn-cs"/>
            </a:endParaRPr>
          </a:p>
        </p:txBody>
      </p:sp>
      <p:sp>
        <p:nvSpPr>
          <p:cNvPr id="1031" name="AutoShape 7"/>
          <p:cNvSpPr/>
          <p:nvPr userDrawn="1"/>
        </p:nvSpPr>
        <p:spPr>
          <a:xfrm>
            <a:off x="611188" y="981075"/>
            <a:ext cx="7958137" cy="71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364575832"/>
              </a:cxn>
              <a:cxn ang="0">
                <a:pos x="0" y="364575832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 userDrawn="1"/>
        </p:nvSpPr>
        <p:spPr>
          <a:xfrm flipV="1">
            <a:off x="539750" y="6308725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1033" name="Picture 9" descr="CCNL-LOGO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539750" y="6381750"/>
            <a:ext cx="2952750" cy="2968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48488" y="6381750"/>
            <a:ext cx="1473200" cy="314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4284663" y="6381750"/>
            <a:ext cx="792163" cy="3048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细黑" pitchFamily="2" charset="-122"/>
              </a:defRPr>
            </a:lvl1pPr>
            <a:lvl2pPr marL="742950" indent="-28575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细黑" pitchFamily="2" charset="-122"/>
              </a:defRPr>
            </a:lvl2pPr>
            <a:lvl3pPr marL="1143000" indent="-22860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细黑" pitchFamily="2" charset="-122"/>
              </a:defRPr>
            </a:lvl3pPr>
            <a:lvl4pPr marL="1600200" indent="-22860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细黑" pitchFamily="2" charset="-122"/>
              </a:defRPr>
            </a:lvl4pPr>
            <a:lvl5pPr marL="2057400" indent="-228600"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C3E5D46-AA19-9246-A32E-CA48943EA9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itchFamily="34" charset="0"/>
                <a:ea typeface="华文细黑" pitchFamily="2" charset="-122"/>
                <a:cs typeface="+mn-cs"/>
                <a:sym typeface="+mn-ea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itchFamily="34" charset="0"/>
              <a:ea typeface="华文细黑" pitchFamily="2" charset="-122"/>
              <a:cs typeface="+mn-cs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charset="0"/>
          <a:ea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charset="0"/>
          <a:ea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charset="0"/>
          <a:ea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charset="0"/>
          <a:ea typeface="宋体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charset="0"/>
          <a:ea typeface="宋体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charset="0"/>
          <a:ea typeface="宋体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charset="0"/>
          <a:ea typeface="宋体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Microsoft Sans Serif" panose="020B0604020202020204" charset="0"/>
          <a:ea typeface="宋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3"/>
          <p:cNvSpPr>
            <a:spLocks noGrp="1"/>
          </p:cNvSpPr>
          <p:nvPr>
            <p:ph type="subTitle" idx="1"/>
          </p:nvPr>
        </p:nvSpPr>
        <p:spPr>
          <a:xfrm>
            <a:off x="684213" y="3357563"/>
            <a:ext cx="8208962" cy="2808287"/>
          </a:xfrm>
          <a:solidFill>
            <a:schemeClr val="accent2"/>
          </a:solidFill>
          <a:ln>
            <a:solidFill>
              <a:srgbClr val="FF0000"/>
            </a:solidFill>
            <a:miter/>
          </a:ln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zh-CN" altLang="en-US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王昊翔 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en-US" altLang="zh-CN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WANG  Haoxiang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en-US" altLang="zh-CN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hxwang@scut.edu.cn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zh-CN" altLang="en-US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</a:t>
            </a:r>
            <a:r>
              <a:rPr kumimoji="1" lang="en-US" altLang="zh-CN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endParaRPr kumimoji="1" lang="en-US" altLang="zh-CN" sz="2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en-US" altLang="zh-CN" sz="1600">
                <a:solidFill>
                  <a:schemeClr val="bg1"/>
                </a:solidFill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  <a:latin typeface="Century Gothic" pitchFamily="34" charset="0"/>
                <a:ea typeface="+mn-ea"/>
                <a:cs typeface="+mn-cs"/>
              </a:rPr>
              <a:t>School of Computer Science &amp; Engineering</a:t>
            </a:r>
            <a:endParaRPr kumimoji="1" lang="en-US" altLang="zh-CN" sz="2400">
              <a:solidFill>
                <a:schemeClr val="bg1"/>
              </a:solidFill>
              <a:latin typeface="Century Gothic" pitchFamily="34" charset="0"/>
              <a:ea typeface="+mn-ea"/>
              <a:cs typeface="+mn-cs"/>
            </a:endParaRPr>
          </a:p>
          <a:p>
            <a:pPr>
              <a:lnSpc>
                <a:spcPct val="80000"/>
              </a:lnSpc>
              <a:buClrTx/>
              <a:buSzTx/>
              <a:buFontTx/>
            </a:pPr>
            <a:r>
              <a:rPr kumimoji="1" lang="zh-CN" altLang="en-US" sz="2400" b="1">
                <a:solidFill>
                  <a:schemeClr val="bg1"/>
                </a:solidFill>
                <a:latin typeface="Century Gothic" pitchFamily="34" charset="0"/>
                <a:ea typeface="+mn-ea"/>
                <a:cs typeface="+mn-cs"/>
              </a:rPr>
              <a:t>国家双语教学试点项目  </a:t>
            </a:r>
            <a:r>
              <a:rPr kumimoji="1" lang="zh-CN" altLang="en-US" sz="24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广东省精品课</a:t>
            </a:r>
            <a:endParaRPr kumimoji="1" lang="zh-CN" altLang="en-US" sz="2400" b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98" name="Text Box 5"/>
          <p:cNvSpPr txBox="1"/>
          <p:nvPr/>
        </p:nvSpPr>
        <p:spPr>
          <a:xfrm>
            <a:off x="444500" y="1500188"/>
            <a:ext cx="8234363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algn="ctr" eaLnBrk="0" hangingPunct="0"/>
            <a:r>
              <a:rPr lang="en-US" altLang="zh-CN" b="1">
                <a:solidFill>
                  <a:schemeClr val="accent2"/>
                </a:solidFill>
                <a:latin typeface="Century Gothic" pitchFamily="34" charset="0"/>
              </a:rPr>
              <a:t>COMPUTER </a:t>
            </a:r>
            <a:r>
              <a:rPr lang="en-US" altLang="zh-CN" sz="3600" b="1">
                <a:solidFill>
                  <a:schemeClr val="accent2"/>
                </a:solidFill>
                <a:latin typeface="Century Gothic" pitchFamily="34" charset="0"/>
              </a:rPr>
              <a:t>NETWORKS 2023: Fall</a:t>
            </a:r>
            <a:endParaRPr lang="en-US" altLang="zh-CN" sz="3600" b="1">
              <a:solidFill>
                <a:schemeClr val="accent2"/>
              </a:solidFill>
              <a:latin typeface="Century Gothic" pitchFamily="34" charset="0"/>
            </a:endParaRPr>
          </a:p>
          <a:p>
            <a:pPr marL="342900" indent="-342900" algn="ctr" eaLnBrk="0" hangingPunct="0"/>
            <a:r>
              <a:rPr lang="en-US" altLang="zh-CN" sz="3600" b="1">
                <a:solidFill>
                  <a:schemeClr val="accent2"/>
                </a:solidFill>
                <a:latin typeface="Century Gothic" pitchFamily="34" charset="0"/>
              </a:rPr>
              <a:t>		- </a:t>
            </a:r>
            <a:r>
              <a:rPr lang="en-US" altLang="zh-CN" sz="2800" b="1">
                <a:solidFill>
                  <a:schemeClr val="accent2"/>
                </a:solidFill>
                <a:latin typeface="Century Gothic" pitchFamily="34" charset="0"/>
                <a:ea typeface="宋体" pitchFamily="2" charset="-122"/>
              </a:rPr>
              <a:t>Chapter 2. The Physical Layer 1</a:t>
            </a:r>
            <a:endParaRPr lang="en-US" altLang="zh-CN" sz="2800" b="1">
              <a:solidFill>
                <a:schemeClr val="accent2"/>
              </a:solidFill>
              <a:latin typeface="Century Gothic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zh-CN">
                <a:ea typeface="PMingLiU" pitchFamily="18" charset="-120"/>
              </a:rPr>
              <a:t>Bandwidth-Limited Signals</a:t>
            </a:r>
            <a:endParaRPr lang="en-US" altLang="zh-CN">
              <a:ea typeface="PMingLiU" pitchFamily="18" charset="-120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2075" tIns="46038" rIns="92075" bIns="46038" anchor="t" anchorCtr="0"/>
          <a:p>
            <a:r>
              <a:rPr lang="zh-CN" altLang="en-US" sz="2800"/>
              <a:t>The larger </a:t>
            </a:r>
            <a:r>
              <a:rPr lang="zh-CN" altLang="en-US" sz="2800" i="1"/>
              <a:t>n</a:t>
            </a:r>
            <a:r>
              <a:rPr lang="zh-CN" altLang="en-US" sz="2800"/>
              <a:t> is, the higher the frequency </a:t>
            </a:r>
            <a:r>
              <a:rPr lang="zh-CN" altLang="en-US" sz="2800" i="1"/>
              <a:t>nf</a:t>
            </a:r>
            <a:r>
              <a:rPr lang="zh-CN" altLang="en-US" sz="2800"/>
              <a:t> of the </a:t>
            </a:r>
            <a:r>
              <a:rPr lang="zh-CN" altLang="en-US" sz="2800" i="1"/>
              <a:t>n</a:t>
            </a:r>
            <a:r>
              <a:rPr lang="zh-CN" altLang="en-US" sz="2800"/>
              <a:t>th harmonic.</a:t>
            </a:r>
            <a:endParaRPr lang="zh-CN" altLang="en-US" sz="2800"/>
          </a:p>
          <a:p>
            <a:r>
              <a:rPr lang="zh-CN" altLang="en-US" sz="2800"/>
              <a:t>All transmission facilities diminish different Fourier components by different amounts, thus introducing distortion.</a:t>
            </a:r>
            <a:endParaRPr lang="zh-CN" altLang="en-US" sz="2800"/>
          </a:p>
          <a:p>
            <a:r>
              <a:rPr lang="zh-CN" altLang="en-US" sz="2800"/>
              <a:t>Usually, the amplitudes are transmitted undiminished from 0 up to some frequency </a:t>
            </a:r>
            <a:r>
              <a:rPr lang="zh-CN" altLang="en-US" sz="2800" i="1"/>
              <a:t>f</a:t>
            </a:r>
            <a:r>
              <a:rPr lang="zh-CN" altLang="en-US" sz="2800" i="1" baseline="-25000"/>
              <a:t>c</a:t>
            </a:r>
            <a:r>
              <a:rPr lang="zh-CN" altLang="en-US" sz="2800"/>
              <a:t> (in Hertz, Hz) with all frequencies above this </a:t>
            </a:r>
            <a:r>
              <a:rPr lang="zh-CN" altLang="en-US" sz="2800">
                <a:solidFill>
                  <a:schemeClr val="accent2"/>
                </a:solidFill>
              </a:rPr>
              <a:t>cutoff frequency</a:t>
            </a:r>
            <a:r>
              <a:rPr lang="zh-CN" altLang="en-US" sz="2800" b="1"/>
              <a:t>截止频率</a:t>
            </a:r>
            <a:r>
              <a:rPr lang="zh-CN" altLang="en-US" sz="2800">
                <a:solidFill>
                  <a:schemeClr val="accent2"/>
                </a:solidFill>
              </a:rPr>
              <a:t> </a:t>
            </a:r>
            <a:r>
              <a:rPr lang="zh-CN" altLang="en-US" sz="2800"/>
              <a:t>strongly attenuated.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zh-CN">
                <a:ea typeface="PMingLiU" pitchFamily="18" charset="-120"/>
              </a:rPr>
              <a:t>Bandwidth</a:t>
            </a:r>
            <a:endParaRPr lang="en-US" altLang="zh-CN">
              <a:ea typeface="PMingLiU" pitchFamily="18" charset="-120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2075" tIns="46038" rIns="92075" bIns="46038" anchor="t" anchorCtr="0"/>
          <a:p>
            <a:r>
              <a:rPr lang="en-US" altLang="zh-CN" sz="2800"/>
              <a:t>Hz</a:t>
            </a:r>
            <a:endParaRPr lang="en-US" altLang="zh-CN" sz="2800"/>
          </a:p>
          <a:p>
            <a:r>
              <a:rPr lang="en-US" altLang="zh-CN" sz="2800"/>
              <a:t>bps </a:t>
            </a:r>
            <a:endParaRPr lang="en-US" altLang="zh-CN" sz="2800"/>
          </a:p>
          <a:p>
            <a:r>
              <a:rPr lang="zh-CN" altLang="en-US" sz="2800"/>
              <a:t>？</a:t>
            </a: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AutoShape 2"/>
          <p:cNvSpPr/>
          <p:nvPr/>
        </p:nvSpPr>
        <p:spPr>
          <a:xfrm>
            <a:off x="990600" y="3535363"/>
            <a:ext cx="6858000" cy="1981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indent="0" eaLnBrk="0" hangingPunct="0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zh-CN">
                <a:ea typeface="PMingLiU" pitchFamily="18" charset="-120"/>
              </a:rPr>
              <a:t>Bit Rate </a:t>
            </a:r>
            <a:r>
              <a:rPr lang="en-US" altLang="zh-CN"/>
              <a:t>vs.</a:t>
            </a:r>
            <a:r>
              <a:rPr lang="en-US" altLang="zh-CN">
                <a:ea typeface="PMingLiU" pitchFamily="18" charset="-120"/>
              </a:rPr>
              <a:t> Harmonics</a:t>
            </a:r>
            <a:endParaRPr lang="en-US" altLang="zh-CN">
              <a:ea typeface="PMingLiU" pitchFamily="18" charset="-120"/>
            </a:endParaRPr>
          </a:p>
        </p:txBody>
      </p:sp>
      <p:sp>
        <p:nvSpPr>
          <p:cNvPr id="15363" name="Rectangle 4"/>
          <p:cNvSpPr>
            <a:spLocks noGrp="1"/>
          </p:cNvSpPr>
          <p:nvPr>
            <p:ph type="body" idx="4294967295"/>
          </p:nvPr>
        </p:nvSpPr>
        <p:spPr>
          <a:xfrm>
            <a:off x="685800" y="1125538"/>
            <a:ext cx="7773988" cy="2687637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zh-CN"/>
              <a:t>Given a bit rate of </a:t>
            </a:r>
            <a:r>
              <a:rPr lang="en-US" altLang="zh-CN" i="1"/>
              <a:t>b</a:t>
            </a:r>
            <a:r>
              <a:rPr lang="en-US" altLang="zh-CN"/>
              <a:t> bits/sec, the time </a:t>
            </a:r>
            <a:r>
              <a:rPr lang="en-US" altLang="zh-CN" i="1"/>
              <a:t>T</a:t>
            </a:r>
            <a:r>
              <a:rPr lang="en-US" altLang="zh-CN"/>
              <a:t> required to send 8 bits (for example) is 8/</a:t>
            </a:r>
            <a:r>
              <a:rPr lang="en-US" altLang="zh-CN" i="1"/>
              <a:t>b</a:t>
            </a:r>
            <a:r>
              <a:rPr lang="en-US" altLang="zh-CN"/>
              <a:t> sec, so the frequency </a:t>
            </a:r>
            <a:r>
              <a:rPr lang="en-US" altLang="zh-CN" i="1"/>
              <a:t>f</a:t>
            </a:r>
            <a:r>
              <a:rPr lang="en-US" altLang="zh-CN"/>
              <a:t> of the first (i.e., </a:t>
            </a:r>
            <a:r>
              <a:rPr lang="en-US" altLang="zh-CN" i="1"/>
              <a:t>n</a:t>
            </a:r>
            <a:r>
              <a:rPr lang="en-US" altLang="zh-CN"/>
              <a:t>=1) harmonic is </a:t>
            </a:r>
            <a:r>
              <a:rPr lang="en-US" altLang="zh-CN" i="1"/>
              <a:t>b</a:t>
            </a:r>
            <a:r>
              <a:rPr lang="en-US" altLang="zh-CN"/>
              <a:t>/8 Hz.</a:t>
            </a:r>
            <a:endParaRPr lang="en-US" altLang="zh-CN"/>
          </a:p>
        </p:txBody>
      </p:sp>
      <p:sp>
        <p:nvSpPr>
          <p:cNvPr id="15364" name="Line 5"/>
          <p:cNvSpPr/>
          <p:nvPr/>
        </p:nvSpPr>
        <p:spPr>
          <a:xfrm>
            <a:off x="1371600" y="4525963"/>
            <a:ext cx="6096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15365" name="Line 6"/>
          <p:cNvSpPr/>
          <p:nvPr/>
        </p:nvSpPr>
        <p:spPr>
          <a:xfrm>
            <a:off x="1371600" y="4221163"/>
            <a:ext cx="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6" name="Line 7"/>
          <p:cNvSpPr/>
          <p:nvPr/>
        </p:nvSpPr>
        <p:spPr>
          <a:xfrm>
            <a:off x="5791200" y="4221163"/>
            <a:ext cx="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7" name="Text Box 8"/>
          <p:cNvSpPr txBox="1"/>
          <p:nvPr/>
        </p:nvSpPr>
        <p:spPr>
          <a:xfrm>
            <a:off x="1219200" y="49069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0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5368" name="Text Box 9"/>
          <p:cNvSpPr txBox="1"/>
          <p:nvPr/>
        </p:nvSpPr>
        <p:spPr>
          <a:xfrm>
            <a:off x="5410200" y="4906963"/>
            <a:ext cx="877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1 sec.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5369" name="Text Box 10"/>
          <p:cNvSpPr txBox="1"/>
          <p:nvPr/>
        </p:nvSpPr>
        <p:spPr>
          <a:xfrm>
            <a:off x="1219200" y="36115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0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5370" name="Text Box 11"/>
          <p:cNvSpPr txBox="1"/>
          <p:nvPr/>
        </p:nvSpPr>
        <p:spPr>
          <a:xfrm>
            <a:off x="5410200" y="3763963"/>
            <a:ext cx="852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eaLnBrk="0" hangingPunct="0"/>
            <a:r>
              <a:rPr lang="en-US" altLang="zh-CN" sz="2400" i="1">
                <a:latin typeface="Times New Roman" panose="02020603050405020304" pitchFamily="18" charset="0"/>
                <a:ea typeface="PMingLiU" pitchFamily="18" charset="-12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 bits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5371" name="Line 12"/>
          <p:cNvSpPr/>
          <p:nvPr/>
        </p:nvSpPr>
        <p:spPr>
          <a:xfrm>
            <a:off x="1981200" y="4221163"/>
            <a:ext cx="0" cy="6096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372" name="Text Box 13"/>
          <p:cNvSpPr txBox="1"/>
          <p:nvPr/>
        </p:nvSpPr>
        <p:spPr>
          <a:xfrm>
            <a:off x="1676400" y="3611563"/>
            <a:ext cx="852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8 bits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5373" name="Text Box 14"/>
          <p:cNvSpPr txBox="1"/>
          <p:nvPr/>
        </p:nvSpPr>
        <p:spPr>
          <a:xfrm>
            <a:off x="1828800" y="4906963"/>
            <a:ext cx="369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T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grpSp>
        <p:nvGrpSpPr>
          <p:cNvPr id="15374" name="Group 15"/>
          <p:cNvGrpSpPr/>
          <p:nvPr/>
        </p:nvGrpSpPr>
        <p:grpSpPr>
          <a:xfrm>
            <a:off x="1371600" y="4297363"/>
            <a:ext cx="609600" cy="457200"/>
            <a:chOff x="0" y="0"/>
            <a:chExt cx="1248" cy="480"/>
          </a:xfrm>
        </p:grpSpPr>
        <p:grpSp>
          <p:nvGrpSpPr>
            <p:cNvPr id="15375" name="Group 16"/>
            <p:cNvGrpSpPr/>
            <p:nvPr/>
          </p:nvGrpSpPr>
          <p:grpSpPr>
            <a:xfrm flipV="1">
              <a:off x="624" y="240"/>
              <a:ext cx="624" cy="240"/>
              <a:chOff x="0" y="0"/>
              <a:chExt cx="864" cy="240"/>
            </a:xfrm>
          </p:grpSpPr>
          <p:sp>
            <p:nvSpPr>
              <p:cNvPr id="15376" name="Arc 17"/>
              <p:cNvSpPr/>
              <p:nvPr/>
            </p:nvSpPr>
            <p:spPr>
              <a:xfrm>
                <a:off x="432" y="0"/>
                <a:ext cx="43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7" name="Arc 18"/>
              <p:cNvSpPr/>
              <p:nvPr/>
            </p:nvSpPr>
            <p:spPr>
              <a:xfrm flipH="1">
                <a:off x="0" y="0"/>
                <a:ext cx="43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5378" name="Group 19"/>
            <p:cNvGrpSpPr/>
            <p:nvPr/>
          </p:nvGrpSpPr>
          <p:grpSpPr>
            <a:xfrm>
              <a:off x="0" y="0"/>
              <a:ext cx="624" cy="240"/>
              <a:chOff x="0" y="0"/>
              <a:chExt cx="864" cy="240"/>
            </a:xfrm>
          </p:grpSpPr>
          <p:sp>
            <p:nvSpPr>
              <p:cNvPr id="15379" name="Arc 20"/>
              <p:cNvSpPr/>
              <p:nvPr/>
            </p:nvSpPr>
            <p:spPr>
              <a:xfrm>
                <a:off x="432" y="0"/>
                <a:ext cx="43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0" name="Arc 21"/>
              <p:cNvSpPr/>
              <p:nvPr/>
            </p:nvSpPr>
            <p:spPr>
              <a:xfrm flipH="1">
                <a:off x="0" y="0"/>
                <a:ext cx="43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accent1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15381" name="Group 22"/>
          <p:cNvGrpSpPr/>
          <p:nvPr/>
        </p:nvGrpSpPr>
        <p:grpSpPr>
          <a:xfrm>
            <a:off x="1371600" y="4221163"/>
            <a:ext cx="609600" cy="533400"/>
            <a:chOff x="0" y="0"/>
            <a:chExt cx="1248" cy="480"/>
          </a:xfrm>
        </p:grpSpPr>
        <p:grpSp>
          <p:nvGrpSpPr>
            <p:cNvPr id="15382" name="Group 23"/>
            <p:cNvGrpSpPr/>
            <p:nvPr/>
          </p:nvGrpSpPr>
          <p:grpSpPr>
            <a:xfrm flipV="1">
              <a:off x="312" y="240"/>
              <a:ext cx="624" cy="240"/>
              <a:chOff x="0" y="0"/>
              <a:chExt cx="864" cy="240"/>
            </a:xfrm>
          </p:grpSpPr>
          <p:sp>
            <p:nvSpPr>
              <p:cNvPr id="15383" name="Arc 24"/>
              <p:cNvSpPr/>
              <p:nvPr/>
            </p:nvSpPr>
            <p:spPr>
              <a:xfrm>
                <a:off x="432" y="0"/>
                <a:ext cx="43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4" name="Arc 25"/>
              <p:cNvSpPr/>
              <p:nvPr/>
            </p:nvSpPr>
            <p:spPr>
              <a:xfrm flipH="1">
                <a:off x="0" y="0"/>
                <a:ext cx="432" cy="24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5385" name="Arc 26"/>
            <p:cNvSpPr/>
            <p:nvPr/>
          </p:nvSpPr>
          <p:spPr>
            <a:xfrm>
              <a:off x="0" y="0"/>
              <a:ext cx="31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86" name="Arc 27"/>
            <p:cNvSpPr/>
            <p:nvPr/>
          </p:nvSpPr>
          <p:spPr>
            <a:xfrm flipH="1">
              <a:off x="936" y="0"/>
              <a:ext cx="312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FF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/>
          <p:nvPr/>
        </p:nvSpPr>
        <p:spPr>
          <a:xfrm>
            <a:off x="1219200" y="1303338"/>
            <a:ext cx="3962400" cy="19812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indent="0" algn="ctr" eaLnBrk="0" hangingPunct="0"/>
            <a:endParaRPr lang="zh-CN" altLang="en-US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PMingLiU" pitchFamily="18" charset="-120"/>
              </a:rPr>
              <a:t>Bit Rate </a:t>
            </a:r>
            <a:r>
              <a:rPr lang="en-US" altLang="zh-CN"/>
              <a:t>vs.</a:t>
            </a:r>
            <a:r>
              <a:rPr lang="en-US" altLang="zh-CN">
                <a:ea typeface="PMingLiU" pitchFamily="18" charset="-120"/>
              </a:rPr>
              <a:t> Harmonics</a:t>
            </a:r>
            <a:r>
              <a:rPr lang="en-US" altLang="zh-CN"/>
              <a:t> </a:t>
            </a:r>
            <a:r>
              <a:rPr lang="en-US" altLang="zh-CN">
                <a:ea typeface="PMingLiU" pitchFamily="18" charset="-120"/>
              </a:rPr>
              <a:t>(</a:t>
            </a:r>
            <a:r>
              <a:rPr lang="en-US" altLang="zh-CN"/>
              <a:t>c</a:t>
            </a:r>
            <a:r>
              <a:rPr lang="en-US" altLang="zh-CN">
                <a:ea typeface="PMingLiU" pitchFamily="18" charset="-120"/>
              </a:rPr>
              <a:t>ont.)</a:t>
            </a:r>
            <a:endParaRPr lang="en-US" altLang="zh-CN">
              <a:ea typeface="PMingLiU" pitchFamily="18" charset="-120"/>
            </a:endParaRPr>
          </a:p>
        </p:txBody>
      </p:sp>
      <p:sp>
        <p:nvSpPr>
          <p:cNvPr id="16387" name="Rectangle 4"/>
          <p:cNvSpPr>
            <a:spLocks noGrp="1"/>
          </p:cNvSpPr>
          <p:nvPr>
            <p:ph type="body" idx="4294967295"/>
          </p:nvPr>
        </p:nvSpPr>
        <p:spPr>
          <a:xfrm>
            <a:off x="684213" y="3500438"/>
            <a:ext cx="7773987" cy="249555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800"/>
              <a:t>The number of the highest harmonic passed through is </a:t>
            </a:r>
            <a:r>
              <a:rPr lang="zh-CN" altLang="en-US" sz="2800" i="1"/>
              <a:t>f</a:t>
            </a:r>
            <a:r>
              <a:rPr lang="zh-CN" altLang="en-US" sz="2800" i="1" baseline="-25000"/>
              <a:t>c</a:t>
            </a:r>
            <a:r>
              <a:rPr lang="zh-CN" altLang="en-US" sz="2800"/>
              <a:t>/(</a:t>
            </a:r>
            <a:r>
              <a:rPr lang="zh-CN" altLang="en-US" sz="2800" i="1"/>
              <a:t>b</a:t>
            </a:r>
            <a:r>
              <a:rPr lang="zh-CN" altLang="en-US" sz="2800"/>
              <a:t>/8) or 8</a:t>
            </a:r>
            <a:r>
              <a:rPr lang="zh-CN" altLang="en-US" sz="2800" i="1"/>
              <a:t>f</a:t>
            </a:r>
            <a:r>
              <a:rPr lang="zh-CN" altLang="en-US" sz="2800" i="1" baseline="-25000"/>
              <a:t>c</a:t>
            </a:r>
            <a:r>
              <a:rPr lang="zh-CN" altLang="en-US" sz="2800"/>
              <a:t>/</a:t>
            </a:r>
            <a:r>
              <a:rPr lang="zh-CN" altLang="en-US" sz="2800" i="1"/>
              <a:t>b</a:t>
            </a:r>
            <a:r>
              <a:rPr lang="zh-CN" altLang="en-US" sz="2800"/>
              <a:t>, roughly. That is, the 1st, 2nd, 3rd, ..., and (8</a:t>
            </a:r>
            <a:r>
              <a:rPr lang="zh-CN" altLang="en-US" sz="2800" i="1"/>
              <a:t>f</a:t>
            </a:r>
            <a:r>
              <a:rPr lang="zh-CN" altLang="en-US" sz="2800" i="1" baseline="-25000"/>
              <a:t>c</a:t>
            </a:r>
            <a:r>
              <a:rPr lang="zh-CN" altLang="en-US" sz="2800"/>
              <a:t>/</a:t>
            </a:r>
            <a:r>
              <a:rPr lang="zh-CN" altLang="en-US" sz="2800" i="1"/>
              <a:t>b)-</a:t>
            </a:r>
            <a:r>
              <a:rPr lang="zh-CN" altLang="en-US" sz="2800"/>
              <a:t>th harmonics could pass through without diminution.</a:t>
            </a:r>
            <a:endParaRPr lang="zh-CN" altLang="en-US" sz="2800"/>
          </a:p>
          <a:p>
            <a:endParaRPr lang="zh-TW" altLang="en-US" sz="2800"/>
          </a:p>
        </p:txBody>
      </p:sp>
      <p:sp>
        <p:nvSpPr>
          <p:cNvPr id="16388" name="Line 5"/>
          <p:cNvSpPr/>
          <p:nvPr/>
        </p:nvSpPr>
        <p:spPr>
          <a:xfrm>
            <a:off x="1524000" y="1760538"/>
            <a:ext cx="3352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89" name="Line 6"/>
          <p:cNvSpPr/>
          <p:nvPr/>
        </p:nvSpPr>
        <p:spPr>
          <a:xfrm>
            <a:off x="2514600" y="1379538"/>
            <a:ext cx="0" cy="1676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0" name="Text Box 7"/>
          <p:cNvSpPr txBox="1"/>
          <p:nvPr/>
        </p:nvSpPr>
        <p:spPr>
          <a:xfrm>
            <a:off x="1828800" y="1303338"/>
            <a:ext cx="404813" cy="1917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N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1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2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: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  <a:p>
            <a:pPr indent="0" eaLnBrk="0" hangingPunct="0"/>
            <a:r>
              <a:rPr lang="en-US" altLang="zh-CN" sz="2400" i="1">
                <a:latin typeface="Times New Roman" panose="02020603050405020304" pitchFamily="18" charset="0"/>
                <a:ea typeface="PMingLiU" pitchFamily="18" charset="-120"/>
              </a:rPr>
              <a:t>n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6391" name="Text Box 8"/>
          <p:cNvSpPr txBox="1"/>
          <p:nvPr/>
        </p:nvSpPr>
        <p:spPr>
          <a:xfrm>
            <a:off x="2590800" y="1303338"/>
            <a:ext cx="2105025" cy="1917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Frequency (Hz)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  <a:p>
            <a:pPr indent="0" eaLnBrk="0" hangingPunct="0"/>
            <a:r>
              <a:rPr lang="en-US" altLang="zh-CN" sz="2400" i="1">
                <a:latin typeface="Times New Roman" panose="02020603050405020304" pitchFamily="18" charset="0"/>
                <a:ea typeface="PMingLiU" pitchFamily="18" charset="-12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/8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2</a:t>
            </a:r>
            <a:r>
              <a:rPr lang="en-US" altLang="zh-CN" sz="2400" i="1">
                <a:latin typeface="Times New Roman" panose="02020603050405020304" pitchFamily="18" charset="0"/>
                <a:ea typeface="PMingLiU" pitchFamily="18" charset="-12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/8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: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  <a:p>
            <a:pPr indent="0" eaLnBrk="0" hangingPunct="0"/>
            <a:r>
              <a:rPr lang="en-US" altLang="zh-CN" sz="2400" i="1">
                <a:latin typeface="Times New Roman" panose="02020603050405020304" pitchFamily="18" charset="0"/>
                <a:ea typeface="PMingLiU" pitchFamily="18" charset="-120"/>
              </a:rPr>
              <a:t>nb</a:t>
            </a:r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/8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6392" name="Text Box 9"/>
          <p:cNvSpPr txBox="1"/>
          <p:nvPr/>
        </p:nvSpPr>
        <p:spPr>
          <a:xfrm>
            <a:off x="5470525" y="1643063"/>
            <a:ext cx="2530475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eaLnBrk="0" hangingPunct="0"/>
            <a:r>
              <a:rPr lang="en-US" altLang="zh-CN" sz="2800" i="1">
                <a:latin typeface="Times New Roman" panose="02020603050405020304" pitchFamily="18" charset="0"/>
                <a:ea typeface="PMingLiU" pitchFamily="18" charset="-120"/>
              </a:rPr>
              <a:t>nb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</a:rPr>
              <a:t>/8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  <a:sym typeface="Symbol" charset="2"/>
              </a:rPr>
              <a:t>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</a:rPr>
              <a:t> f</a:t>
            </a:r>
            <a:r>
              <a:rPr lang="en-US" altLang="zh-CN" sz="2800" baseline="-25000">
                <a:latin typeface="Times New Roman" panose="02020603050405020304" pitchFamily="18" charset="0"/>
                <a:ea typeface="PMingLiU" pitchFamily="18" charset="-120"/>
              </a:rPr>
              <a:t>c</a:t>
            </a:r>
            <a:endParaRPr lang="en-US" altLang="zh-CN" sz="2800" baseline="-25000">
              <a:latin typeface="Times New Roman" panose="02020603050405020304" pitchFamily="18" charset="0"/>
              <a:ea typeface="PMingLiU" pitchFamily="18" charset="-120"/>
            </a:endParaRPr>
          </a:p>
          <a:p>
            <a:pPr indent="0" eaLnBrk="0" hangingPunct="0"/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  <a:sym typeface="Symbol" charset="2"/>
              </a:rPr>
              <a:t> </a:t>
            </a:r>
            <a:r>
              <a:rPr lang="en-US" altLang="zh-CN" sz="2800" i="1">
                <a:latin typeface="Times New Roman" panose="02020603050405020304" pitchFamily="18" charset="0"/>
                <a:ea typeface="PMingLiU" pitchFamily="18" charset="-12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  <a:sym typeface="Symbol" charset="2"/>
              </a:rPr>
              <a:t>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</a:rPr>
              <a:t> f</a:t>
            </a:r>
            <a:r>
              <a:rPr lang="en-US" altLang="zh-CN" sz="2800" baseline="-25000">
                <a:latin typeface="Times New Roman" panose="02020603050405020304" pitchFamily="18" charset="0"/>
                <a:ea typeface="PMingLiU" pitchFamily="18" charset="-12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</a:rPr>
              <a:t>/ (</a:t>
            </a:r>
            <a:r>
              <a:rPr lang="en-US" altLang="zh-CN" sz="2800" i="1">
                <a:latin typeface="Times New Roman" panose="02020603050405020304" pitchFamily="18" charset="0"/>
                <a:ea typeface="PMingLiU" pitchFamily="18" charset="-12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PMingLiU" pitchFamily="18" charset="-120"/>
              </a:rPr>
              <a:t>/8)</a:t>
            </a:r>
            <a:endParaRPr lang="en-US" altLang="zh-CN" sz="280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 idx="4294967295"/>
          </p:nvPr>
        </p:nvSpPr>
        <p:spPr>
          <a:xfrm>
            <a:off x="611188" y="188913"/>
            <a:ext cx="7772400" cy="6477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zh-CN">
                <a:ea typeface="PMingLiU" pitchFamily="18" charset="-120"/>
              </a:rPr>
              <a:t>Telephone Line with </a:t>
            </a:r>
            <a:r>
              <a:rPr lang="en-US" altLang="zh-CN" i="1">
                <a:ea typeface="PMingLiU" pitchFamily="18" charset="-120"/>
              </a:rPr>
              <a:t>f</a:t>
            </a:r>
            <a:r>
              <a:rPr lang="en-US" altLang="zh-CN" i="1" baseline="-25000">
                <a:ea typeface="PMingLiU" pitchFamily="18" charset="-120"/>
              </a:rPr>
              <a:t>c</a:t>
            </a:r>
            <a:r>
              <a:rPr lang="en-US" altLang="zh-CN">
                <a:ea typeface="PMingLiU" pitchFamily="18" charset="-120"/>
              </a:rPr>
              <a:t>=3000 Hz</a:t>
            </a:r>
            <a:endParaRPr lang="en-US" altLang="zh-CN">
              <a:ea typeface="PMingLiU" pitchFamily="18" charset="-120"/>
            </a:endParaRPr>
          </a:p>
        </p:txBody>
      </p:sp>
      <p:graphicFrame>
        <p:nvGraphicFramePr>
          <p:cNvPr id="17410" name="Object 3"/>
          <p:cNvGraphicFramePr>
            <a:graphicFrameLocks noGrp="1"/>
          </p:cNvGraphicFramePr>
          <p:nvPr>
            <p:ph type="tbl" idx="4294967295"/>
          </p:nvPr>
        </p:nvGraphicFramePr>
        <p:xfrm>
          <a:off x="944563" y="2241550"/>
          <a:ext cx="7369175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7772400" imgH="4324985" progId="Word.Document.8">
                  <p:embed/>
                </p:oleObj>
              </mc:Choice>
              <mc:Fallback>
                <p:oleObj name="" r:id="rId1" imgW="7772400" imgH="432498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4563" y="2241550"/>
                        <a:ext cx="7369175" cy="4095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1" name="Group 4"/>
          <p:cNvGrpSpPr/>
          <p:nvPr/>
        </p:nvGrpSpPr>
        <p:grpSpPr>
          <a:xfrm>
            <a:off x="1116013" y="1341438"/>
            <a:ext cx="6948487" cy="822325"/>
            <a:chOff x="0" y="0"/>
            <a:chExt cx="4377" cy="518"/>
          </a:xfrm>
        </p:grpSpPr>
        <p:sp>
          <p:nvSpPr>
            <p:cNvPr id="17412" name="Rectangle 5"/>
            <p:cNvSpPr/>
            <p:nvPr/>
          </p:nvSpPr>
          <p:spPr>
            <a:xfrm>
              <a:off x="0" y="0"/>
              <a:ext cx="75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 indent="0" algn="ctr" eaLnBrk="0" hangingPunct="0"/>
              <a:r>
                <a:rPr lang="en-US" altLang="zh-CN" sz="2400">
                  <a:latin typeface="Times New Roman" panose="02020603050405020304" pitchFamily="18" charset="0"/>
                  <a:ea typeface="PMingLiU" pitchFamily="18" charset="-120"/>
                </a:rPr>
                <a:t>Bit Rate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indent="0" algn="ctr" eaLnBrk="0" hangingPunct="0"/>
              <a:r>
                <a:rPr lang="en-US" altLang="zh-CN" sz="2400">
                  <a:latin typeface="Times New Roman" panose="02020603050405020304" pitchFamily="18" charset="0"/>
                  <a:ea typeface="PMingLiU" pitchFamily="18" charset="-120"/>
                </a:rPr>
                <a:t>(bps)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17413" name="Rectangle 6"/>
            <p:cNvSpPr/>
            <p:nvPr/>
          </p:nvSpPr>
          <p:spPr>
            <a:xfrm>
              <a:off x="981" y="0"/>
              <a:ext cx="63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 indent="0" algn="ctr" eaLnBrk="0" hangingPunct="0"/>
              <a:r>
                <a:rPr lang="en-US" altLang="zh-CN" sz="2400">
                  <a:latin typeface="Times New Roman" panose="02020603050405020304" pitchFamily="18" charset="0"/>
                  <a:ea typeface="PMingLiU" pitchFamily="18" charset="-120"/>
                </a:rPr>
                <a:t>T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indent="0" algn="ctr" eaLnBrk="0" hangingPunct="0"/>
              <a:r>
                <a:rPr lang="en-US" altLang="zh-CN" sz="2400">
                  <a:latin typeface="Times New Roman" panose="02020603050405020304" pitchFamily="18" charset="0"/>
                  <a:ea typeface="PMingLiU" pitchFamily="18" charset="-120"/>
                </a:rPr>
                <a:t>(msec)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17414" name="Rectangle 7"/>
            <p:cNvSpPr/>
            <p:nvPr/>
          </p:nvSpPr>
          <p:spPr>
            <a:xfrm>
              <a:off x="1833" y="0"/>
              <a:ext cx="1284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 indent="0" algn="ctr" eaLnBrk="0" hangingPunct="0"/>
              <a:r>
                <a:rPr lang="en-US" altLang="zh-CN" sz="2400">
                  <a:latin typeface="Times New Roman" panose="02020603050405020304" pitchFamily="18" charset="0"/>
                  <a:ea typeface="PMingLiU" pitchFamily="18" charset="-120"/>
                </a:rPr>
                <a:t>First Harmonic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indent="0" algn="ctr" eaLnBrk="0" hangingPunct="0"/>
              <a:r>
                <a:rPr lang="en-US" altLang="zh-CN" sz="2400">
                  <a:latin typeface="Times New Roman" panose="02020603050405020304" pitchFamily="18" charset="0"/>
                  <a:ea typeface="PMingLiU" pitchFamily="18" charset="-120"/>
                </a:rPr>
                <a:t>(Hz)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17415" name="Rectangle 8"/>
            <p:cNvSpPr/>
            <p:nvPr/>
          </p:nvSpPr>
          <p:spPr>
            <a:xfrm>
              <a:off x="3275" y="0"/>
              <a:ext cx="110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 indent="0" algn="ctr" eaLnBrk="0" hangingPunct="0"/>
              <a:r>
                <a:rPr lang="en-US" altLang="zh-CN" sz="2400">
                  <a:latin typeface="Times New Roman" panose="02020603050405020304" pitchFamily="18" charset="0"/>
                  <a:ea typeface="PMingLiU" pitchFamily="18" charset="-120"/>
                </a:rPr>
                <a:t># Harmonics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  <a:p>
              <a:pPr indent="0" algn="ctr" eaLnBrk="0" hangingPunct="0"/>
              <a:r>
                <a:rPr lang="en-US" altLang="zh-CN" sz="2400">
                  <a:latin typeface="Times New Roman" panose="02020603050405020304" pitchFamily="18" charset="0"/>
                  <a:ea typeface="PMingLiU" pitchFamily="18" charset="-120"/>
                </a:rPr>
                <a:t>sent</a:t>
              </a:r>
              <a:endParaRPr lang="en-US" altLang="zh-CN" sz="2400"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>
                <a:ea typeface="PMingLiU" pitchFamily="18" charset="-120"/>
              </a:rPr>
              <a:t>Signal-to-Noise Ratio</a:t>
            </a:r>
            <a:endParaRPr lang="en-US" altLang="zh-CN">
              <a:ea typeface="PMingLiU" pitchFamily="18" charset="-120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/>
              <a:t>S/N</a:t>
            </a:r>
            <a:endParaRPr lang="en-US" altLang="zh-CN"/>
          </a:p>
          <a:p>
            <a:pPr lvl="1"/>
            <a:r>
              <a:rPr lang="en-US" altLang="zh-CN"/>
              <a:t>S: signal power</a:t>
            </a:r>
            <a:endParaRPr lang="en-US" altLang="zh-CN"/>
          </a:p>
          <a:p>
            <a:pPr lvl="1"/>
            <a:r>
              <a:rPr lang="en-US" altLang="zh-CN"/>
              <a:t>N: noise power</a:t>
            </a:r>
            <a:endParaRPr lang="en-US" altLang="zh-CN"/>
          </a:p>
          <a:p>
            <a:r>
              <a:rPr lang="en-US" altLang="zh-CN"/>
              <a:t>dB</a:t>
            </a:r>
            <a:endParaRPr lang="en-US" altLang="zh-CN"/>
          </a:p>
          <a:p>
            <a:pPr lvl="1"/>
            <a:r>
              <a:rPr lang="en-US" altLang="zh-CN"/>
              <a:t>10 log</a:t>
            </a:r>
            <a:r>
              <a:rPr lang="en-US" altLang="zh-CN" baseline="-25000"/>
              <a:t>10</a:t>
            </a:r>
            <a:r>
              <a:rPr lang="en-US" altLang="zh-CN"/>
              <a:t> S/N</a:t>
            </a:r>
            <a:endParaRPr lang="en-US" altLang="zh-CN"/>
          </a:p>
          <a:p>
            <a:pPr lvl="1"/>
            <a:r>
              <a:rPr lang="en-US" altLang="zh-CN"/>
              <a:t>an S/N ratio of 1000 is 30 dB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zh-CN">
                <a:ea typeface="PMingLiU" pitchFamily="18" charset="-120"/>
              </a:rPr>
              <a:t>Max</a:t>
            </a:r>
            <a:r>
              <a:rPr lang="en-US" altLang="zh-CN"/>
              <a:t>.</a:t>
            </a:r>
            <a:r>
              <a:rPr lang="en-US" altLang="zh-CN">
                <a:ea typeface="PMingLiU" pitchFamily="18" charset="-120"/>
              </a:rPr>
              <a:t> Data Rate of a Channel</a:t>
            </a:r>
            <a:endParaRPr lang="en-US" altLang="zh-CN">
              <a:ea typeface="PMingLiU" pitchFamily="18" charset="-120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125538"/>
            <a:ext cx="8458200" cy="5183187"/>
          </a:xfrm>
          <a:ln/>
        </p:spPr>
        <p:txBody>
          <a:bodyPr vert="horz" wrap="square" lIns="92075" tIns="46038" rIns="92075" bIns="46038" anchor="t" anchorCtr="0"/>
          <a:p>
            <a:r>
              <a:rPr lang="zh-CN" altLang="en-US"/>
              <a:t>Nyquist’s</a:t>
            </a:r>
            <a:r>
              <a:rPr lang="en-US" altLang="zh-CN"/>
              <a:t> Theorem (noiseless channel)</a:t>
            </a:r>
            <a:endParaRPr lang="en-US" altLang="zh-CN"/>
          </a:p>
          <a:p>
            <a:pPr lvl="1"/>
            <a:r>
              <a:rPr lang="en-US" altLang="zh-CN" i="1"/>
              <a:t>H</a:t>
            </a:r>
            <a:r>
              <a:rPr lang="en-US" altLang="zh-CN"/>
              <a:t>: bandwidth</a:t>
            </a:r>
            <a:endParaRPr lang="en-US" altLang="zh-CN"/>
          </a:p>
          <a:p>
            <a:pPr lvl="1"/>
            <a:r>
              <a:rPr lang="en-US" altLang="zh-CN" i="1"/>
              <a:t>V</a:t>
            </a:r>
            <a:r>
              <a:rPr lang="en-US" altLang="zh-CN"/>
              <a:t>: discrete levels</a:t>
            </a:r>
            <a:endParaRPr lang="en-US" altLang="zh-CN"/>
          </a:p>
          <a:p>
            <a:pPr lvl="1"/>
            <a:r>
              <a:rPr lang="en-US" altLang="zh-CN"/>
              <a:t>Maximum data rate: 2</a:t>
            </a:r>
            <a:r>
              <a:rPr lang="en-US" altLang="zh-CN" i="1"/>
              <a:t>H</a:t>
            </a:r>
            <a:r>
              <a:rPr lang="en-US" altLang="zh-CN"/>
              <a:t> log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en-US" altLang="zh-CN" i="1"/>
              <a:t>V</a:t>
            </a:r>
            <a:r>
              <a:rPr lang="en-US" altLang="zh-CN"/>
              <a:t> bits/sec</a:t>
            </a:r>
            <a:endParaRPr lang="en-US" altLang="zh-CN"/>
          </a:p>
          <a:p>
            <a:r>
              <a:rPr lang="en-US" altLang="zh-CN"/>
              <a:t>Shannon</a:t>
            </a:r>
            <a:r>
              <a:rPr lang="en-US" altLang="en-US"/>
              <a:t>’</a:t>
            </a:r>
            <a:r>
              <a:rPr lang="en-US" altLang="zh-CN"/>
              <a:t>s Theorem (noise channel)</a:t>
            </a:r>
            <a:endParaRPr lang="en-US" altLang="zh-CN"/>
          </a:p>
          <a:p>
            <a:pPr lvl="1"/>
            <a:r>
              <a:rPr lang="en-US" altLang="zh-CN" i="1"/>
              <a:t>H</a:t>
            </a:r>
            <a:r>
              <a:rPr lang="en-US" altLang="zh-CN"/>
              <a:t>: bandwidth</a:t>
            </a:r>
            <a:endParaRPr lang="en-US" altLang="zh-CN"/>
          </a:p>
          <a:p>
            <a:pPr lvl="1"/>
            <a:r>
              <a:rPr lang="en-US" altLang="zh-CN" i="1"/>
              <a:t>S/N</a:t>
            </a:r>
            <a:r>
              <a:rPr lang="en-US" altLang="zh-CN"/>
              <a:t>: signal to noise ratio</a:t>
            </a:r>
            <a:endParaRPr lang="en-US" altLang="zh-CN"/>
          </a:p>
          <a:p>
            <a:pPr lvl="1"/>
            <a:r>
              <a:rPr lang="en-US" altLang="zh-CN"/>
              <a:t>Maximum number of bits/sec: </a:t>
            </a:r>
            <a:r>
              <a:rPr lang="en-US" altLang="zh-CN" i="1"/>
              <a:t>H</a:t>
            </a:r>
            <a:r>
              <a:rPr lang="en-US" altLang="zh-CN"/>
              <a:t> log</a:t>
            </a:r>
            <a:r>
              <a:rPr lang="en-US" altLang="zh-CN" baseline="-25000"/>
              <a:t>2</a:t>
            </a:r>
            <a:r>
              <a:rPr lang="en-US" altLang="zh-CN"/>
              <a:t> (1 + </a:t>
            </a:r>
            <a:r>
              <a:rPr lang="en-US" altLang="zh-CN" i="1"/>
              <a:t>S/N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Exercise</a:t>
            </a:r>
            <a:endParaRPr lang="en-US" altLang="zh-CN"/>
          </a:p>
        </p:txBody>
      </p:sp>
      <p:sp>
        <p:nvSpPr>
          <p:cNvPr id="2048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>
                <a:ea typeface="宋体" pitchFamily="2" charset="-122"/>
              </a:rPr>
              <a:t>Suppose that the bandwidth of a channel is between 3MHz and 4MHz and SN = 24dB.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(1) what is the capacity of this channel?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(2) Being able to achieve capacity, how many signaling levels are required?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Exercise solution</a:t>
            </a:r>
            <a:endParaRPr lang="en-US" altLang="zh-CN"/>
          </a:p>
        </p:txBody>
      </p:sp>
      <p:sp>
        <p:nvSpPr>
          <p:cNvPr id="2150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Suppose that the bandwidth of a channel is between 3MHz and 4MHz and SN = 24dB.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(1) what is the maximum data rate?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H = 1MHz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S/N = 251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C = 10</a:t>
            </a:r>
            <a:r>
              <a:rPr lang="en-US" altLang="zh-CN" baseline="30000">
                <a:ea typeface="宋体" pitchFamily="2" charset="-122"/>
              </a:rPr>
              <a:t>6</a:t>
            </a:r>
            <a:r>
              <a:rPr lang="en-US" altLang="zh-CN">
                <a:latin typeface="Microsoft Sans Serif" panose="020B0604020202020204" charset="0"/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log</a:t>
            </a:r>
            <a:r>
              <a:rPr lang="en-US" altLang="zh-CN" baseline="-25000">
                <a:ea typeface="宋体" pitchFamily="2" charset="-122"/>
              </a:rPr>
              <a:t>2</a:t>
            </a:r>
            <a:r>
              <a:rPr lang="en-US" altLang="zh-CN">
                <a:ea typeface="宋体" pitchFamily="2" charset="-122"/>
              </a:rPr>
              <a:t>(1+251)=8Mbps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(2) Being able to achieve capacity, how many signaling levels are required?</a:t>
            </a:r>
            <a:endParaRPr lang="en-US" altLang="zh-CN">
              <a:ea typeface="宋体" pitchFamily="2" charset="-122"/>
            </a:endParaRPr>
          </a:p>
          <a:p>
            <a:pPr lvl="2">
              <a:lnSpc>
                <a:spcPct val="90000"/>
              </a:lnSpc>
            </a:pPr>
            <a:r>
              <a:rPr lang="en-US" altLang="zh-CN"/>
              <a:t>C=</a:t>
            </a:r>
            <a:r>
              <a:rPr lang="zh-CN" altLang="en-US"/>
              <a:t>2</a:t>
            </a:r>
            <a:r>
              <a:rPr lang="zh-CN" altLang="en-US" i="1"/>
              <a:t>H</a:t>
            </a:r>
            <a:r>
              <a:rPr lang="zh-CN" altLang="en-US"/>
              <a:t> log</a:t>
            </a:r>
            <a:r>
              <a:rPr lang="zh-CN" altLang="en-US" baseline="-25000"/>
              <a:t>2</a:t>
            </a:r>
            <a:r>
              <a:rPr lang="zh-CN" altLang="en-US"/>
              <a:t> </a:t>
            </a:r>
            <a:r>
              <a:rPr lang="zh-CN" altLang="en-US" i="1"/>
              <a:t>V</a:t>
            </a:r>
            <a:endParaRPr lang="zh-CN" altLang="en-US" i="1"/>
          </a:p>
          <a:p>
            <a:pPr lvl="2">
              <a:lnSpc>
                <a:spcPct val="90000"/>
              </a:lnSpc>
            </a:pPr>
            <a:r>
              <a:rPr lang="zh-CN" altLang="en-US" i="1"/>
              <a:t>V=16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Contents</a:t>
            </a:r>
            <a:endParaRPr lang="en-US" altLang="zh-CN" sz="3600"/>
          </a:p>
        </p:txBody>
      </p:sp>
      <p:sp>
        <p:nvSpPr>
          <p:cNvPr id="5122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lang="en-US" altLang="zh-CN" sz="2400"/>
              <a:t>Theoretical basis for data communication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000"/>
              <a:t>Fourier analysis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Bandwidth-Limited Signals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The Maximum data rate of a channel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400"/>
              <a:t>Guided transmission media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000"/>
              <a:t>Magnetic media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Twisted pair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Coaxial cable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400"/>
              <a:t>Wireless Transmission</a:t>
            </a:r>
            <a:endParaRPr lang="en-US" altLang="zh-CN" sz="2400"/>
          </a:p>
          <a:p>
            <a:pPr lvl="1">
              <a:lnSpc>
                <a:spcPct val="90000"/>
              </a:lnSpc>
            </a:pPr>
            <a:r>
              <a:rPr lang="en-US" altLang="zh-CN" sz="2000"/>
              <a:t>Electromagnetic spectrum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Radio transmission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Microwave transmission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Infrared and millimeter waves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000"/>
              <a:t>Light wave transmission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The physical layer</a:t>
            </a:r>
            <a:endParaRPr lang="en-US" altLang="zh-CN" sz="3600"/>
          </a:p>
        </p:txBody>
      </p:sp>
      <p:sp>
        <p:nvSpPr>
          <p:cNvPr id="6146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/>
              <a:t>defines the mechanical, electrical, and timing interfaces to the network, provides the means to transmit bits from sender to receiver, that is, involves a lot on how to use (analog) signals for digital information.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 sz="3600"/>
              <a:t>Theoretical Basis</a:t>
            </a:r>
            <a:endParaRPr lang="en-US" altLang="zh-CN" sz="3600"/>
          </a:p>
        </p:txBody>
      </p:sp>
      <p:sp>
        <p:nvSpPr>
          <p:cNvPr id="7170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/>
              <a:t>Information can be transmitted on wires by varying some physical property such as voltage or current. By representing the value of this voltage or current as a single-valued function of time, f(t), we can model the behavior of the signal and analyze it mathematically. This analysis is the subject of the following sections.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zh-CN">
                <a:ea typeface="PMingLiU" pitchFamily="18" charset="-120"/>
              </a:rPr>
              <a:t>Fourier Series</a:t>
            </a:r>
            <a:endParaRPr lang="en-US" altLang="zh-CN">
              <a:ea typeface="PMingLiU" pitchFamily="18" charset="-120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2075" tIns="46038" rIns="92075" bIns="46038" anchor="t" anchorCtr="0"/>
          <a:p>
            <a:r>
              <a:rPr lang="en-US" altLang="zh-CN"/>
              <a:t>Any reasonably behaved periodic function,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/>
              <a:t>), with period </a:t>
            </a:r>
            <a:r>
              <a:rPr lang="en-US" altLang="zh-CN" i="1"/>
              <a:t>T</a:t>
            </a:r>
            <a:r>
              <a:rPr lang="en-US" altLang="zh-CN"/>
              <a:t> can be constructed by summing a (possibly infinite) number of sines and cosines:</a:t>
            </a:r>
            <a:endParaRPr lang="en-US" altLang="zh-CN"/>
          </a:p>
        </p:txBody>
      </p:sp>
      <p:graphicFrame>
        <p:nvGraphicFramePr>
          <p:cNvPr id="8195" name="Object 4"/>
          <p:cNvGraphicFramePr/>
          <p:nvPr/>
        </p:nvGraphicFramePr>
        <p:xfrm>
          <a:off x="1403350" y="3500438"/>
          <a:ext cx="640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753100" imgH="838200" progId="Equation.2">
                  <p:embed/>
                </p:oleObj>
              </mc:Choice>
              <mc:Fallback>
                <p:oleObj name="" r:id="rId1" imgW="5753100" imgH="838200" progId="Equation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3500438"/>
                        <a:ext cx="6400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5"/>
          <p:cNvSpPr/>
          <p:nvPr/>
        </p:nvSpPr>
        <p:spPr>
          <a:xfrm>
            <a:off x="1066800" y="5029200"/>
            <a:ext cx="7545388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 indent="0" eaLnBrk="0" hangingPunct="0"/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where </a:t>
            </a:r>
            <a:r>
              <a:rPr lang="en-US" altLang="zh-CN" sz="2400" i="1">
                <a:latin typeface="Times New Roman" panose="02020603050405020304" pitchFamily="18" charset="0"/>
                <a:ea typeface="PMingLiU" pitchFamily="18" charset="-120"/>
              </a:rPr>
              <a:t>f</a:t>
            </a:r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=1/</a:t>
            </a:r>
            <a:r>
              <a:rPr lang="en-US" altLang="zh-CN" sz="2400" i="1">
                <a:latin typeface="Times New Roman" panose="02020603050405020304" pitchFamily="18" charset="0"/>
                <a:ea typeface="PMingLiU" pitchFamily="18" charset="-12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 is the fundamental frequency and </a:t>
            </a:r>
            <a:r>
              <a:rPr lang="en-US" altLang="zh-CN" sz="2400" i="1">
                <a:latin typeface="Times New Roman" panose="02020603050405020304" pitchFamily="18" charset="0"/>
                <a:ea typeface="PMingLiU" pitchFamily="18" charset="-120"/>
              </a:rPr>
              <a:t>a</a:t>
            </a:r>
            <a:r>
              <a:rPr lang="en-US" altLang="zh-CN" sz="2400" i="1" baseline="-25000">
                <a:latin typeface="Times New Roman" panose="02020603050405020304" pitchFamily="18" charset="0"/>
                <a:ea typeface="PMingLiU" pitchFamily="18" charset="-12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 and </a:t>
            </a:r>
            <a:r>
              <a:rPr lang="en-US" altLang="zh-CN" sz="2400" i="1">
                <a:latin typeface="Times New Roman" panose="02020603050405020304" pitchFamily="18" charset="0"/>
                <a:ea typeface="PMingLiU" pitchFamily="18" charset="-120"/>
              </a:rPr>
              <a:t>b</a:t>
            </a:r>
            <a:r>
              <a:rPr lang="en-US" altLang="zh-CN" sz="2400" i="1" baseline="-25000">
                <a:latin typeface="Times New Roman" panose="02020603050405020304" pitchFamily="18" charset="0"/>
                <a:ea typeface="PMingLiU" pitchFamily="18" charset="-12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 are the sine and cosine amplitudes of the </a:t>
            </a:r>
            <a:r>
              <a:rPr lang="en-US" altLang="zh-CN" sz="2400" i="1">
                <a:latin typeface="Times New Roman" panose="02020603050405020304" pitchFamily="18" charset="0"/>
                <a:ea typeface="PMingLiU" pitchFamily="18" charset="-12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th 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PMingLiU" pitchFamily="18" charset="-120"/>
              </a:rPr>
              <a:t>harmonics</a:t>
            </a:r>
            <a:r>
              <a:rPr lang="en-US" altLang="zh-CN" sz="2400">
                <a:latin typeface="Times New Roman" panose="02020603050405020304" pitchFamily="18" charset="0"/>
                <a:ea typeface="PMingLiU" pitchFamily="18" charset="-120"/>
              </a:rPr>
              <a:t> (terms).</a:t>
            </a:r>
            <a:endParaRPr lang="en-US" altLang="zh-CN" sz="2400"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>
                <a:ea typeface="PMingLiU" pitchFamily="18" charset="-120"/>
              </a:rPr>
              <a:t>Fourier Series</a:t>
            </a:r>
            <a:endParaRPr lang="zh-CN" altLang="en-US"/>
          </a:p>
        </p:txBody>
      </p:sp>
      <p:pic>
        <p:nvPicPr>
          <p:cNvPr id="9218" name="Picture 1" descr="C:\Users\hxwang\AppData\Roaming\Tencent\Users\4074056\QQ\WinTemp\RichOle\)1)FQ02OOW9FRV%MQ7`AHZ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072563" cy="163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9" name="Picture 2" descr="C:\Users\hxwang\AppData\Roaming\Tencent\Users\4074056\QQ\WinTemp\RichOle\3BT_{%LJ6$V(]76SQUEE%(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2690813"/>
            <a:ext cx="4857750" cy="1622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0" name="Picture 3" descr="C:\Users\hxwang\AppData\Roaming\Tencent\Users\4074056\QQ\WinTemp\RichOle\@5NL~42DK}N@64HBSCK7R2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4000500"/>
            <a:ext cx="4857750" cy="1479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1" name="Picture 4" descr="C:\Users\hxwang\AppData\Roaming\Tencent\Users\4074056\QQ\WinTemp\RichOle\C]3{63SF$DC778H69YZ4~2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4143375"/>
            <a:ext cx="2500313" cy="1304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body" sz="half" idx="4294967295"/>
          </p:nvPr>
        </p:nvSpPr>
        <p:spPr>
          <a:ln/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indent="-342900"/>
            <a:r>
              <a:rPr lang="en-US" altLang="zh-CN" sz="2000"/>
              <a:t>Consider 01100010, 8 bit for ASCII character  'b':</a:t>
            </a:r>
            <a:endParaRPr lang="en-US" altLang="zh-CN" sz="2000">
              <a:latin typeface="Arial Unicode MS" panose="020B0604020202020204" charset="-122"/>
            </a:endParaRPr>
          </a:p>
          <a:p>
            <a:pPr lvl="1" indent="-285750">
              <a:buNone/>
            </a:pPr>
            <a:r>
              <a:rPr lang="en-US" altLang="zh-CN" sz="3200">
                <a:latin typeface="Courier New" panose="02070309020205020404" charset="0"/>
                <a:ea typeface="宋体" pitchFamily="2" charset="-122"/>
              </a:rPr>
              <a:t>a</a:t>
            </a:r>
            <a:r>
              <a:rPr lang="en-US" altLang="zh-CN" sz="3200" baseline="-25000">
                <a:latin typeface="Courier New" panose="02070309020205020404" charset="0"/>
                <a:ea typeface="宋体" pitchFamily="2" charset="-122"/>
              </a:rPr>
              <a:t>n</a:t>
            </a:r>
            <a:r>
              <a:rPr lang="en-US" altLang="zh-CN" sz="3200">
                <a:latin typeface="Courier New" panose="02070309020205020404" charset="0"/>
                <a:ea typeface="宋体" pitchFamily="2" charset="-122"/>
              </a:rPr>
              <a:t> </a:t>
            </a:r>
            <a:r>
              <a:rPr lang="en-US" altLang="zh-CN" sz="2800">
                <a:latin typeface="Courier New" panose="02070309020205020404" charset="0"/>
                <a:ea typeface="宋体" pitchFamily="2" charset="-122"/>
              </a:rPr>
              <a:t>=1/πn[cos(πn/4) -cos(3πn/4) + cos(6πn/4) -cos(7πn/4)]</a:t>
            </a:r>
            <a:endParaRPr lang="en-US" altLang="zh-CN" sz="2800">
              <a:latin typeface="Courier New" panose="02070309020205020404" charset="0"/>
              <a:ea typeface="宋体" pitchFamily="2" charset="-122"/>
            </a:endParaRPr>
          </a:p>
          <a:p>
            <a:pPr lvl="1" indent="-285750">
              <a:buNone/>
            </a:pPr>
            <a:endParaRPr lang="en-US" altLang="zh-CN" sz="2800">
              <a:latin typeface="Courier New" panose="02070309020205020404" charset="0"/>
              <a:ea typeface="宋体" pitchFamily="2" charset="-122"/>
            </a:endParaRPr>
          </a:p>
          <a:p>
            <a:pPr lvl="1" indent="-285750">
              <a:buNone/>
            </a:pPr>
            <a:r>
              <a:rPr lang="en-US" altLang="zh-CN" sz="3200">
                <a:latin typeface="Courier New" panose="02070309020205020404" charset="0"/>
                <a:ea typeface="宋体" pitchFamily="2" charset="-122"/>
              </a:rPr>
              <a:t>b</a:t>
            </a:r>
            <a:r>
              <a:rPr lang="en-US" altLang="zh-CN" sz="3200" baseline="-25000">
                <a:latin typeface="Courier New" panose="02070309020205020404" charset="0"/>
                <a:ea typeface="宋体" pitchFamily="2" charset="-122"/>
              </a:rPr>
              <a:t>n</a:t>
            </a:r>
            <a:r>
              <a:rPr lang="en-US" altLang="zh-CN" sz="3200">
                <a:latin typeface="Courier New" panose="02070309020205020404" charset="0"/>
                <a:ea typeface="宋体" pitchFamily="2" charset="-122"/>
              </a:rPr>
              <a:t> </a:t>
            </a:r>
            <a:r>
              <a:rPr lang="en-US" altLang="zh-CN" sz="2800">
                <a:latin typeface="Courier New" panose="02070309020205020404" charset="0"/>
                <a:ea typeface="宋体" pitchFamily="2" charset="-122"/>
              </a:rPr>
              <a:t>= 1/πn[sin(3πn/4) -sin(πn/4) + sin(7πn/4) -sin(6πn/4)]</a:t>
            </a:r>
            <a:endParaRPr lang="en-US" altLang="zh-CN" sz="2800">
              <a:latin typeface="Courier New" panose="02070309020205020404" charset="0"/>
              <a:ea typeface="宋体" pitchFamily="2" charset="-122"/>
            </a:endParaRPr>
          </a:p>
          <a:p>
            <a:pPr lvl="1" indent="-285750">
              <a:buNone/>
            </a:pPr>
            <a:endParaRPr lang="en-US" altLang="zh-CN" sz="2800">
              <a:latin typeface="Courier New" panose="02070309020205020404" charset="0"/>
              <a:ea typeface="宋体" pitchFamily="2" charset="-122"/>
            </a:endParaRPr>
          </a:p>
          <a:p>
            <a:pPr lvl="1" indent="-285750">
              <a:buNone/>
            </a:pPr>
            <a:r>
              <a:rPr lang="en-US" altLang="zh-CN" sz="3200">
                <a:latin typeface="Courier New" panose="02070309020205020404" charset="0"/>
                <a:ea typeface="宋体" pitchFamily="2" charset="-122"/>
              </a:rPr>
              <a:t>c</a:t>
            </a:r>
            <a:r>
              <a:rPr lang="en-US" altLang="zh-CN" sz="3200" baseline="-25000">
                <a:latin typeface="Courier New" panose="02070309020205020404" charset="0"/>
                <a:ea typeface="宋体" pitchFamily="2" charset="-122"/>
              </a:rPr>
              <a:t>n</a:t>
            </a:r>
            <a:r>
              <a:rPr lang="en-US" altLang="zh-CN" sz="3200">
                <a:latin typeface="Courier New" panose="02070309020205020404" charset="0"/>
                <a:ea typeface="宋体" pitchFamily="2" charset="-122"/>
              </a:rPr>
              <a:t> </a:t>
            </a:r>
            <a:r>
              <a:rPr lang="en-US" altLang="zh-CN" sz="2800">
                <a:latin typeface="Courier New" panose="02070309020205020404" charset="0"/>
                <a:ea typeface="宋体" pitchFamily="2" charset="-122"/>
              </a:rPr>
              <a:t>= ¾</a:t>
            </a:r>
            <a:endParaRPr lang="en-US" altLang="zh-CN" sz="2800">
              <a:latin typeface="Courier New" panose="02070309020205020404" charset="0"/>
              <a:ea typeface="宋体" pitchFamily="2" charset="-122"/>
            </a:endParaRPr>
          </a:p>
          <a:p>
            <a:pPr lvl="1" indent="-285750">
              <a:buNone/>
            </a:pPr>
            <a:endParaRPr lang="en-US" altLang="zh-CN" sz="2800">
              <a:latin typeface="Courier New" panose="02070309020205020404" charset="0"/>
              <a:ea typeface="宋体" pitchFamily="2" charset="-122"/>
            </a:endParaRPr>
          </a:p>
          <a:p>
            <a:pPr lvl="1" indent="-285750">
              <a:buNone/>
            </a:pPr>
            <a:r>
              <a:rPr lang="en-US" altLang="zh-CN" sz="2000">
                <a:ea typeface="宋体" pitchFamily="2" charset="-122"/>
              </a:rPr>
              <a:t>The root mean square amplitudes</a:t>
            </a:r>
            <a:r>
              <a:rPr lang="en-US" altLang="zh-CN" sz="1800">
                <a:ea typeface="宋体" pitchFamily="2" charset="-122"/>
              </a:rPr>
              <a:t> </a:t>
            </a:r>
            <a:r>
              <a:rPr lang="en-US" altLang="zh-CN" sz="2000">
                <a:ea typeface="宋体" pitchFamily="2" charset="-122"/>
              </a:rPr>
              <a:t>is</a:t>
            </a:r>
            <a:endParaRPr lang="en-US" altLang="zh-CN" sz="2000">
              <a:ea typeface="宋体" pitchFamily="2" charset="-122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zh-CN"/>
              <a:t>An example</a:t>
            </a:r>
            <a:endParaRPr lang="en-US" altLang="zh-CN"/>
          </a:p>
        </p:txBody>
      </p:sp>
      <p:sp>
        <p:nvSpPr>
          <p:cNvPr id="10243" name="Rectangle 4"/>
          <p:cNvSpPr/>
          <p:nvPr/>
        </p:nvSpPr>
        <p:spPr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0" eaLnBrk="0" hangingPunct="0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651500" y="5589588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35635" imgH="317500" progId="Equation.3">
                  <p:embed/>
                </p:oleObj>
              </mc:Choice>
              <mc:Fallback>
                <p:oleObj name="" r:id="rId1" imgW="635635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1500" y="5589588"/>
                        <a:ext cx="863600" cy="43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126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0"/>
            <a:ext cx="554513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6" name="Rectangle 3"/>
          <p:cNvSpPr/>
          <p:nvPr/>
        </p:nvSpPr>
        <p:spPr>
          <a:xfrm>
            <a:off x="6300788" y="260350"/>
            <a:ext cx="2395537" cy="2647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>
              <a:spcBef>
                <a:spcPct val="50000"/>
              </a:spcBef>
            </a:pPr>
            <a:r>
              <a:rPr lang="en-US" altLang="zh-CN" sz="2400" b="1">
                <a:latin typeface="Georgia" panose="02040502050405020303" charset="0"/>
                <a:ea typeface="宋体" pitchFamily="2" charset="-122"/>
              </a:rPr>
              <a:t>Note: </a:t>
            </a:r>
            <a:r>
              <a:rPr lang="en-US" altLang="zh-CN" sz="2400">
                <a:latin typeface="Georgia" panose="02040502050405020303" charset="0"/>
                <a:ea typeface="宋体" pitchFamily="2" charset="-122"/>
              </a:rPr>
              <a:t>root mean squares (on the right) reflect the dispersed</a:t>
            </a:r>
            <a:endParaRPr lang="en-US" altLang="zh-CN" sz="2400">
              <a:latin typeface="Georgia" panose="02040502050405020303" charset="0"/>
              <a:ea typeface="宋体" pitchFamily="2" charset="-122"/>
            </a:endParaRPr>
          </a:p>
          <a:p>
            <a:pPr indent="0"/>
            <a:r>
              <a:rPr lang="en-US" altLang="zh-CN" sz="2400">
                <a:latin typeface="Georgia" panose="02040502050405020303" charset="0"/>
                <a:ea typeface="宋体" pitchFamily="2" charset="-122"/>
              </a:rPr>
              <a:t>energy at the given frequency.</a:t>
            </a:r>
            <a:endParaRPr lang="en-US" altLang="zh-CN" sz="2400">
              <a:latin typeface="Georgia" panose="02040502050405020303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>
          <a:xfrm>
            <a:off x="611188" y="188913"/>
            <a:ext cx="7177087" cy="684212"/>
          </a:xfrm>
          <a:ln/>
        </p:spPr>
        <p:txBody>
          <a:bodyPr vert="horz" wrap="square" lIns="91440" tIns="45720" rIns="91440" bIns="45720" anchor="ctr" anchorCtr="0"/>
          <a:p>
            <a:r>
              <a:rPr lang="zh-CN" altLang="en-US"/>
              <a:t>Bandwidth</a:t>
            </a:r>
            <a:endParaRPr lang="zh-CN" altLang="en-US"/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1125538"/>
            <a:ext cx="8153400" cy="5202237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/>
              <a:t>Digital signal transmission is subject to attenuation, distortion, etc. This is partly caused by disallowing high-frequency components to pass through. </a:t>
            </a:r>
            <a:endParaRPr lang="zh-CN" altLang="en-US"/>
          </a:p>
          <a:p>
            <a:r>
              <a:rPr lang="zh-CN" altLang="en-US"/>
              <a:t>The range of frequency or the number of bits of a transmission medium is called </a:t>
            </a:r>
            <a:r>
              <a:rPr lang="zh-CN" altLang="en-US" b="1"/>
              <a:t>bandwidth</a:t>
            </a:r>
            <a:r>
              <a:rPr lang="zh-CN" altLang="en-US"/>
              <a:t>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Microsoft Sans Serif"/>
        <a:ea typeface="宋体"/>
        <a:cs typeface=""/>
      </a:majorFont>
      <a:minorFont>
        <a:latin typeface="Georgia"/>
        <a:ea typeface="华文细黑"/>
        <a:cs typeface="华文细黑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3651</Words>
  <Application>WPS 演示</Application>
  <PresentationFormat>ȫʾ(4:3)</PresentationFormat>
  <Paragraphs>161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46" baseType="lpstr">
      <vt:lpstr>Arial</vt:lpstr>
      <vt:lpstr>宋体</vt:lpstr>
      <vt:lpstr>Wingdings</vt:lpstr>
      <vt:lpstr>方正书宋_GBK</vt:lpstr>
      <vt:lpstr>Times New Roman</vt:lpstr>
      <vt:lpstr>华文细黑</vt:lpstr>
      <vt:lpstr>黑体-简</vt:lpstr>
      <vt:lpstr>Microsoft Sans Serif</vt:lpstr>
      <vt:lpstr>汉仪书宋二KW</vt:lpstr>
      <vt:lpstr>Georgia</vt:lpstr>
      <vt:lpstr>Century Gothic</vt:lpstr>
      <vt:lpstr>苹方-简</vt:lpstr>
      <vt:lpstr>PMingLiU</vt:lpstr>
      <vt:lpstr>宋体-繁</vt:lpstr>
      <vt:lpstr>Arial Unicode MS</vt:lpstr>
      <vt:lpstr>Courier New</vt:lpstr>
      <vt:lpstr>Symbol</vt:lpstr>
      <vt:lpstr>Kingsoft Sign</vt:lpstr>
      <vt:lpstr>Arial Narrow</vt:lpstr>
      <vt:lpstr>宋体</vt:lpstr>
      <vt:lpstr>华文细黑</vt:lpstr>
      <vt:lpstr>微软雅黑</vt:lpstr>
      <vt:lpstr>汉仪旗黑</vt:lpstr>
      <vt:lpstr>汉仪旗黑KW</vt:lpstr>
      <vt:lpstr>默认设计模板</vt:lpstr>
      <vt:lpstr>Equation.2</vt:lpstr>
      <vt:lpstr>Equation.3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Grand Forks Public Schools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Red River High School</dc:creator>
  <cp:lastModifiedBy>王better翔</cp:lastModifiedBy>
  <cp:revision>115</cp:revision>
  <dcterms:created xsi:type="dcterms:W3CDTF">2023-09-03T08:50:21Z</dcterms:created>
  <dcterms:modified xsi:type="dcterms:W3CDTF">2023-09-03T08:50:21Z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1D15EC43358A00BBCD48F464AAF7EF34_43</vt:lpwstr>
  </property>
</Properties>
</file>