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539" r:id="rId3"/>
    <p:sldId id="481" r:id="rId4"/>
    <p:sldId id="482" r:id="rId5"/>
    <p:sldId id="483" r:id="rId6"/>
    <p:sldId id="484" r:id="rId7"/>
    <p:sldId id="475" r:id="rId8"/>
    <p:sldId id="486" r:id="rId9"/>
    <p:sldId id="489" r:id="rId10"/>
    <p:sldId id="490" r:id="rId11"/>
    <p:sldId id="487" r:id="rId12"/>
    <p:sldId id="491" r:id="rId13"/>
    <p:sldId id="494" r:id="rId14"/>
    <p:sldId id="495" r:id="rId15"/>
    <p:sldId id="496" r:id="rId16"/>
    <p:sldId id="497" r:id="rId17"/>
    <p:sldId id="498" r:id="rId18"/>
    <p:sldId id="499" r:id="rId19"/>
    <p:sldId id="500" r:id="rId20"/>
    <p:sldId id="502" r:id="rId21"/>
    <p:sldId id="493" r:id="rId22"/>
    <p:sldId id="503" r:id="rId23"/>
    <p:sldId id="505" r:id="rId24"/>
    <p:sldId id="504" r:id="rId25"/>
    <p:sldId id="506" r:id="rId26"/>
    <p:sldId id="507" r:id="rId27"/>
    <p:sldId id="508" r:id="rId28"/>
    <p:sldId id="510" r:id="rId29"/>
    <p:sldId id="453" r:id="rId30"/>
  </p:sldIdLst>
  <p:sldSz cx="9144000" cy="6858000" type="screen4x3"/>
  <p:notesSz cx="7099300" cy="1023493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  <a:srgbClr val="FF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1"/>
    <p:restoredTop sz="94806"/>
  </p:normalViewPr>
  <p:slideViewPr>
    <p:cSldViewPr showGuides="1">
      <p:cViewPr varScale="1">
        <p:scale>
          <a:sx n="124" d="100"/>
          <a:sy n="124" d="100"/>
        </p:scale>
        <p:origin x="18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 smtClean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 smtClean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1"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3ACFB4-8361-CC41-9B07-1E317FC665BB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TextEdit="1"/>
          </p:cNvSpPr>
          <p:nvPr>
            <p:ph type="sldImg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/>
          </p:cNvSpPr>
          <p:nvPr>
            <p:ph type="body" sz="quarter"/>
          </p:nvPr>
        </p:nvSpPr>
        <p:spPr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CA7181-4D44-F74D-BED3-C1276C090AC4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7"/>
          <p:cNvSpPr/>
          <p:nvPr/>
        </p:nvSpPr>
        <p:spPr>
          <a:xfrm>
            <a:off x="685800" y="2393950"/>
            <a:ext cx="7772400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11998573"/>
              </a:cxn>
              <a:cxn ang="0">
                <a:pos x="0" y="11998573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2051" name="Picture 8" descr="CCNL-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750" y="6308725"/>
            <a:ext cx="3346450" cy="336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3200" y="6248400"/>
            <a:ext cx="1905000" cy="406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F4BAB0-4123-7741-BDF3-BD4318A6B84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2A0E12-8405-8945-A737-371A3AD72B8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2A0E12-8405-8945-A737-371A3AD72B8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268413"/>
            <a:ext cx="8001000" cy="22987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6738" y="3719513"/>
            <a:ext cx="8001000" cy="23002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2A0E12-8405-8945-A737-371A3AD72B8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2A0E12-8405-8945-A737-371A3AD72B8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2A0E12-8405-8945-A737-371A3AD72B8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268413"/>
            <a:ext cx="39243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2A0E12-8405-8945-A737-371A3AD72B8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2A0E12-8405-8945-A737-371A3AD72B8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2A0E12-8405-8945-A737-371A3AD72B8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2A0E12-8405-8945-A737-371A3AD72B8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2A0E12-8405-8945-A737-371A3AD72B8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2A0E12-8405-8945-A737-371A3AD72B8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566738" y="1268413"/>
            <a:ext cx="8001000" cy="47513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469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436245"/>
            <a:r>
              <a:rPr lang="zh-CN" altLang="en-US"/>
              <a:t>第二级</a:t>
            </a:r>
            <a:endParaRPr lang="zh-CN" altLang="en-US"/>
          </a:p>
          <a:p>
            <a:pPr lvl="2" indent="-394970"/>
            <a:r>
              <a:rPr lang="zh-CN" altLang="en-US"/>
              <a:t>第三级</a:t>
            </a:r>
            <a:endParaRPr lang="zh-CN" altLang="en-US"/>
          </a:p>
          <a:p>
            <a:pPr lvl="3" indent="-387350"/>
            <a:r>
              <a:rPr lang="zh-CN" altLang="en-US"/>
              <a:t>第四级</a:t>
            </a:r>
            <a:endParaRPr lang="zh-CN" altLang="en-US"/>
          </a:p>
          <a:p>
            <a:pPr lvl="4" indent="-39878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AutoShape 4"/>
          <p:cNvSpPr/>
          <p:nvPr/>
        </p:nvSpPr>
        <p:spPr>
          <a:xfrm>
            <a:off x="598488" y="1158875"/>
            <a:ext cx="7958137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11998573"/>
              </a:cxn>
              <a:cxn ang="0">
                <a:pos x="0" y="11998573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9" name="Line 5"/>
          <p:cNvSpPr/>
          <p:nvPr/>
        </p:nvSpPr>
        <p:spPr>
          <a:xfrm flipV="1">
            <a:off x="609600" y="6172200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00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Verdana" panose="020B0604030504040204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1200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>
                <a:latin typeface="Verdana" panose="020B0604030504040204" pitchFamily="34" charset="0"/>
                <a:ea typeface="宋体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120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Verdana" panose="020B0604030504040204" pitchFamily="34" charset="0"/>
                <a:ea typeface="宋体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2A0E12-8405-8945-A737-371A3AD72B8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12009" name="Text Box 9"/>
          <p:cNvSpPr txBox="1">
            <a:spLocks noChangeArrowheads="1"/>
          </p:cNvSpPr>
          <p:nvPr/>
        </p:nvSpPr>
        <p:spPr bwMode="auto">
          <a:xfrm>
            <a:off x="4284663" y="6302375"/>
            <a:ext cx="6858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A95338-211D-4142-9B19-436F26D49C8C}" type="slidenum"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  <a:sym typeface="+mn-ea"/>
              </a:rPr>
            </a:fld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  <a:sym typeface="+mn-ea"/>
            </a:endParaRPr>
          </a:p>
        </p:txBody>
      </p:sp>
      <p:pic>
        <p:nvPicPr>
          <p:cNvPr id="1034" name="Picture 10" descr="CCNL-LOGO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39750" y="6308725"/>
            <a:ext cx="3346450" cy="336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5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553200" y="6248400"/>
            <a:ext cx="1905000" cy="4064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anose="030F0702030302020204" pitchFamily="66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anose="030F0702030302020204" pitchFamily="66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anose="030F0702030302020204" pitchFamily="66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anose="030F0702030302020204" pitchFamily="66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anose="030F0702030302020204" pitchFamily="66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anose="030F0702030302020204" pitchFamily="66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anose="030F0702030302020204" pitchFamily="66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anose="030F0702030302020204" pitchFamily="66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1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b="1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3"/>
          <p:cNvSpPr>
            <a:spLocks noGrp="1"/>
          </p:cNvSpPr>
          <p:nvPr>
            <p:ph type="subTitle" idx="1"/>
          </p:nvPr>
        </p:nvSpPr>
        <p:spPr>
          <a:xfrm>
            <a:off x="684213" y="3357563"/>
            <a:ext cx="8208962" cy="2808287"/>
          </a:xfrm>
          <a:solidFill>
            <a:schemeClr val="accent2"/>
          </a:solidFill>
          <a:ln>
            <a:solidFill>
              <a:srgbClr val="FF0000"/>
            </a:solidFill>
            <a:miter/>
          </a:ln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SzTx/>
            </a:pPr>
            <a:endParaRPr lang="zh-CN" altLang="en-US" sz="2000">
              <a:solidFill>
                <a:schemeClr val="bg1"/>
              </a:solidFill>
              <a:latin typeface="圆体-简" charset="-122"/>
              <a:ea typeface="圆体-简" charset="-122"/>
              <a:cs typeface="+mn-cs"/>
            </a:endParaRPr>
          </a:p>
          <a:p>
            <a:pPr>
              <a:lnSpc>
                <a:spcPct val="80000"/>
              </a:lnSpc>
              <a:buSzTx/>
            </a:pPr>
            <a:r>
              <a:rPr lang="zh-CN" altLang="en-US" sz="2000">
                <a:solidFill>
                  <a:schemeClr val="bg1"/>
                </a:solidFill>
                <a:latin typeface="圆体-简" charset="-122"/>
                <a:ea typeface="圆体-简" charset="-122"/>
                <a:cs typeface="+mn-cs"/>
              </a:rPr>
              <a:t>王昊翔 </a:t>
            </a:r>
            <a:endParaRPr lang="en-US" altLang="zh-CN" sz="2000">
              <a:solidFill>
                <a:schemeClr val="bg1"/>
              </a:solidFill>
              <a:latin typeface="圆体-简" charset="-122"/>
              <a:ea typeface="圆体-简" charset="-122"/>
              <a:cs typeface="+mn-cs"/>
            </a:endParaRPr>
          </a:p>
          <a:p>
            <a:pPr>
              <a:lnSpc>
                <a:spcPct val="80000"/>
              </a:lnSpc>
              <a:buSzTx/>
            </a:pPr>
            <a:r>
              <a:rPr lang="en-US" altLang="zh-CN" sz="2000">
                <a:solidFill>
                  <a:schemeClr val="bg1"/>
                </a:solidFill>
                <a:latin typeface="Arial Hebrew" charset="0"/>
                <a:ea typeface="圆体-简" charset="-122"/>
                <a:cs typeface="+mn-cs"/>
              </a:rPr>
              <a:t>WANG  Haoxiang</a:t>
            </a:r>
            <a:endParaRPr lang="en-US" altLang="zh-CN" sz="2000">
              <a:solidFill>
                <a:schemeClr val="bg1"/>
              </a:solidFill>
              <a:latin typeface="Arial Hebrew" charset="0"/>
              <a:ea typeface="圆体-简" charset="-122"/>
              <a:cs typeface="+mn-cs"/>
            </a:endParaRPr>
          </a:p>
          <a:p>
            <a:pPr>
              <a:lnSpc>
                <a:spcPct val="80000"/>
              </a:lnSpc>
              <a:buSzTx/>
            </a:pPr>
            <a:r>
              <a:rPr lang="en-US" altLang="zh-CN" sz="2000">
                <a:solidFill>
                  <a:schemeClr val="bg1"/>
                </a:solidFill>
                <a:latin typeface="Arial Hebrew" charset="0"/>
                <a:ea typeface="圆体-简" charset="-122"/>
                <a:cs typeface="+mn-cs"/>
              </a:rPr>
              <a:t>hxwang@scut.edu.cn</a:t>
            </a:r>
            <a:endParaRPr lang="en-US" altLang="zh-CN" sz="2400">
              <a:solidFill>
                <a:schemeClr val="bg1"/>
              </a:solidFill>
              <a:latin typeface="圆体-简" charset="-122"/>
              <a:ea typeface="圆体-简" charset="-122"/>
              <a:cs typeface="+mn-cs"/>
            </a:endParaRPr>
          </a:p>
          <a:p>
            <a:pPr>
              <a:lnSpc>
                <a:spcPct val="80000"/>
              </a:lnSpc>
              <a:buSzTx/>
            </a:pPr>
            <a:r>
              <a:rPr lang="zh-CN" altLang="en-US" sz="2400">
                <a:solidFill>
                  <a:schemeClr val="bg1"/>
                </a:solidFill>
                <a:latin typeface="圆体-简" charset="-122"/>
                <a:ea typeface="圆体-简" charset="-122"/>
                <a:cs typeface="+mn-cs"/>
              </a:rPr>
              <a:t>       </a:t>
            </a:r>
            <a:r>
              <a:rPr lang="en-US" altLang="zh-CN" sz="2400">
                <a:solidFill>
                  <a:schemeClr val="bg1"/>
                </a:solidFill>
                <a:latin typeface="圆体-简" charset="-122"/>
                <a:ea typeface="圆体-简" charset="-122"/>
                <a:cs typeface="+mn-cs"/>
              </a:rPr>
              <a:t> </a:t>
            </a:r>
            <a:endParaRPr lang="en-US" altLang="zh-CN" sz="2400">
              <a:solidFill>
                <a:schemeClr val="bg1"/>
              </a:solidFill>
              <a:latin typeface="圆体-简" charset="-122"/>
              <a:ea typeface="圆体-简" charset="-122"/>
              <a:cs typeface="+mn-cs"/>
            </a:endParaRPr>
          </a:p>
          <a:p>
            <a:pPr>
              <a:lnSpc>
                <a:spcPct val="80000"/>
              </a:lnSpc>
              <a:buSzTx/>
            </a:pPr>
            <a:r>
              <a:rPr lang="en-US" altLang="zh-CN" sz="1600">
                <a:solidFill>
                  <a:schemeClr val="bg1"/>
                </a:solidFill>
                <a:latin typeface="圆体-简" charset="-122"/>
                <a:ea typeface="圆体-简" charset="-122"/>
                <a:cs typeface="+mn-cs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圆体-简" charset="-122"/>
                <a:ea typeface="圆体-简" charset="-122"/>
                <a:cs typeface="+mn-cs"/>
              </a:rPr>
              <a:t>School of Computer Science &amp; Engineering</a:t>
            </a:r>
            <a:endParaRPr lang="en-US" altLang="zh-CN" sz="2000">
              <a:solidFill>
                <a:schemeClr val="bg1"/>
              </a:solidFill>
              <a:latin typeface="圆体-简" charset="-122"/>
              <a:ea typeface="圆体-简" charset="-122"/>
              <a:cs typeface="+mn-cs"/>
            </a:endParaRPr>
          </a:p>
          <a:p>
            <a:pPr>
              <a:lnSpc>
                <a:spcPct val="80000"/>
              </a:lnSpc>
              <a:buSzTx/>
            </a:pPr>
            <a:r>
              <a:rPr lang="zh-CN" altLang="en-US" sz="2000">
                <a:solidFill>
                  <a:schemeClr val="bg1"/>
                </a:solidFill>
                <a:latin typeface="圆体-简" charset="-122"/>
                <a:ea typeface="圆体-简" charset="-122"/>
                <a:cs typeface="+mn-cs"/>
              </a:rPr>
              <a:t>国家双语教学试点项目  广东省精品课</a:t>
            </a:r>
            <a:endParaRPr lang="zh-CN" altLang="en-US" sz="2000">
              <a:solidFill>
                <a:schemeClr val="bg1"/>
              </a:solidFill>
              <a:latin typeface="圆体-简" charset="-122"/>
              <a:ea typeface="圆体-简" charset="-122"/>
              <a:cs typeface="+mn-cs"/>
            </a:endParaRPr>
          </a:p>
        </p:txBody>
      </p:sp>
      <p:sp>
        <p:nvSpPr>
          <p:cNvPr id="2" name="Text Box 5"/>
          <p:cNvSpPr txBox="1"/>
          <p:nvPr/>
        </p:nvSpPr>
        <p:spPr>
          <a:xfrm>
            <a:off x="530225" y="561975"/>
            <a:ext cx="7593013" cy="1276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3200" b="1">
                <a:solidFill>
                  <a:schemeClr val="accent2"/>
                </a:solidFill>
                <a:latin typeface="Century Gothic" pitchFamily="34" charset="0"/>
                <a:ea typeface="宋体" pitchFamily="2" charset="-122"/>
              </a:rPr>
              <a:t>COMPUTER NETWORKS 2023 Fall</a:t>
            </a:r>
            <a:endParaRPr lang="en-US" altLang="zh-CN" sz="2800" b="1">
              <a:solidFill>
                <a:schemeClr val="accent2"/>
              </a:solidFill>
              <a:latin typeface="Century Gothic" pitchFamily="34" charset="0"/>
              <a:ea typeface="宋体" pitchFamily="2" charset="-122"/>
            </a:endParaRPr>
          </a:p>
          <a:p>
            <a:pPr marL="342900" indent="-342900" algn="ctr" eaLnBrk="0" hangingPunct="0"/>
            <a:r>
              <a:rPr lang="en-US" altLang="zh-CN" sz="4000" b="1">
                <a:solidFill>
                  <a:schemeClr val="accent2"/>
                </a:solidFill>
                <a:latin typeface="Century Gothic" pitchFamily="34" charset="0"/>
                <a:ea typeface="宋体" pitchFamily="2" charset="-122"/>
              </a:rPr>
              <a:t>- </a:t>
            </a:r>
            <a:r>
              <a:rPr lang="en-US" altLang="zh-CN" sz="4000" b="1">
                <a:solidFill>
                  <a:schemeClr val="accent2"/>
                </a:solidFill>
                <a:latin typeface="Century Gothic" pitchFamily="34" charset="0"/>
                <a:ea typeface="宋体" pitchFamily="2" charset="-122"/>
                <a:sym typeface="宋体" pitchFamily="2" charset="-122"/>
              </a:rPr>
              <a:t>Chapter 3. Data Link Layer </a:t>
            </a:r>
            <a:r>
              <a:rPr lang="en-US" altLang="zh-CN" sz="4400" b="1">
                <a:solidFill>
                  <a:schemeClr val="accent2"/>
                </a:solidFill>
                <a:latin typeface="Century Gothic" pitchFamily="34" charset="0"/>
                <a:ea typeface="宋体" pitchFamily="2" charset="-122"/>
              </a:rPr>
              <a:t>	</a:t>
            </a:r>
            <a:r>
              <a:rPr lang="en-US" altLang="zh-CN" sz="100" b="1">
                <a:solidFill>
                  <a:schemeClr val="accent2"/>
                </a:solidFill>
                <a:latin typeface="Century Gothic" pitchFamily="34" charset="0"/>
                <a:ea typeface="宋体" pitchFamily="2" charset="-122"/>
                <a:sym typeface="宋体" pitchFamily="2" charset="-122"/>
              </a:rPr>
              <a:t>pter 3. Data Link Layer 2</a:t>
            </a:r>
            <a:endParaRPr lang="en-US" altLang="zh-CN" sz="100" b="1">
              <a:solidFill>
                <a:schemeClr val="accent2"/>
              </a:solidFill>
              <a:latin typeface="Century Gothic" pitchFamily="34" charset="0"/>
              <a:ea typeface="宋体" pitchFamily="2" charset="-122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CA" altLang="zh-CN"/>
              <a:t>Example DLL protocol </a:t>
            </a:r>
            <a:endParaRPr lang="en-CA" altLang="zh-CN" sz="2600"/>
          </a:p>
        </p:txBody>
      </p:sp>
      <p:sp>
        <p:nvSpPr>
          <p:cNvPr id="1433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b="0"/>
              <a:t>HDLC</a:t>
            </a:r>
            <a:endParaRPr lang="en-US" altLang="zh-CN" b="0"/>
          </a:p>
          <a:p>
            <a:pPr lvl="1" indent="-436245" eaLnBrk="1" hangingPunct="1"/>
            <a:r>
              <a:rPr lang="en-US" altLang="zh-CN" b="0"/>
              <a:t>High-Level Data Link Control</a:t>
            </a:r>
            <a:endParaRPr lang="en-US" altLang="zh-CN" b="0"/>
          </a:p>
          <a:p>
            <a:pPr eaLnBrk="1" hangingPunct="1"/>
            <a:r>
              <a:rPr lang="en-US" altLang="zh-CN" b="0"/>
              <a:t>PPP</a:t>
            </a:r>
            <a:endParaRPr lang="en-US" altLang="zh-CN" b="0"/>
          </a:p>
          <a:p>
            <a:pPr lvl="1" indent="-436245" eaLnBrk="1" hangingPunct="1"/>
            <a:r>
              <a:rPr lang="en-US" altLang="zh-CN" b="0"/>
              <a:t>The Point-to-Point Protocol</a:t>
            </a:r>
            <a:endParaRPr lang="en-US" altLang="zh-CN" b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History of HDLC  </a:t>
            </a:r>
            <a:endParaRPr lang="en-US" altLang="zh-CN" sz="2200"/>
          </a:p>
        </p:txBody>
      </p:sp>
      <p:sp>
        <p:nvSpPr>
          <p:cNvPr id="1536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</a:pPr>
            <a:r>
              <a:rPr lang="en-CA" altLang="zh-CN" sz="2400"/>
              <a:t>IBM introduced </a:t>
            </a:r>
            <a:r>
              <a:rPr lang="en-CA" altLang="zh-CN" sz="2400" b="0">
                <a:solidFill>
                  <a:srgbClr val="FF0000"/>
                </a:solidFill>
              </a:rPr>
              <a:t>SDLC</a:t>
            </a:r>
            <a:r>
              <a:rPr lang="en-CA" altLang="zh-CN" sz="2400"/>
              <a:t> </a:t>
            </a:r>
            <a:r>
              <a:rPr lang="en-CA" altLang="zh-CN" sz="2400">
                <a:latin typeface="Arial" panose="020B0604020202020204" pitchFamily="34" charset="0"/>
              </a:rPr>
              <a:t>–</a:t>
            </a:r>
            <a:r>
              <a:rPr lang="en-CA" altLang="zh-CN" sz="2400"/>
              <a:t> Synchronous Data Link Control </a:t>
            </a:r>
            <a:r>
              <a:rPr lang="en-CA" altLang="zh-CN" sz="2400">
                <a:latin typeface="Arial" panose="020B0604020202020204" pitchFamily="34" charset="0"/>
              </a:rPr>
              <a:t>–</a:t>
            </a:r>
            <a:r>
              <a:rPr lang="en-CA" altLang="zh-CN" sz="2400"/>
              <a:t> and submitted it to ANSI and ISO for acceptance as US and International standards.</a:t>
            </a:r>
            <a:endParaRPr lang="en-CA" altLang="zh-CN" sz="2400"/>
          </a:p>
          <a:p>
            <a:pPr eaLnBrk="1" hangingPunct="1">
              <a:lnSpc>
                <a:spcPct val="110000"/>
              </a:lnSpc>
            </a:pPr>
            <a:r>
              <a:rPr lang="en-CA" altLang="zh-CN" sz="2400"/>
              <a:t>ANSI modified it to be </a:t>
            </a:r>
            <a:r>
              <a:rPr lang="en-CA" altLang="zh-CN" sz="2400" b="0">
                <a:solidFill>
                  <a:srgbClr val="FF0000"/>
                </a:solidFill>
              </a:rPr>
              <a:t>ADCCP</a:t>
            </a:r>
            <a:r>
              <a:rPr lang="en-CA" altLang="zh-CN" sz="2400"/>
              <a:t> </a:t>
            </a:r>
            <a:r>
              <a:rPr lang="en-CA" altLang="zh-CN" sz="2400">
                <a:latin typeface="Arial" panose="020B0604020202020204" pitchFamily="34" charset="0"/>
              </a:rPr>
              <a:t>–</a:t>
            </a:r>
            <a:r>
              <a:rPr lang="en-CA" altLang="zh-CN" sz="2400"/>
              <a:t> Advanced Data Communication Control Procedure</a:t>
            </a:r>
            <a:endParaRPr lang="en-CA" altLang="zh-CN" sz="2400"/>
          </a:p>
          <a:p>
            <a:pPr eaLnBrk="1" hangingPunct="1">
              <a:lnSpc>
                <a:spcPct val="110000"/>
              </a:lnSpc>
            </a:pPr>
            <a:r>
              <a:rPr lang="en-CA" altLang="zh-CN" sz="2400"/>
              <a:t>ISO modified it to be </a:t>
            </a:r>
            <a:r>
              <a:rPr lang="en-CA" altLang="zh-CN" sz="2400" b="0">
                <a:solidFill>
                  <a:srgbClr val="FF0000"/>
                </a:solidFill>
              </a:rPr>
              <a:t>HDLC</a:t>
            </a:r>
            <a:r>
              <a:rPr lang="en-CA" altLang="zh-CN" sz="2400"/>
              <a:t> </a:t>
            </a:r>
            <a:r>
              <a:rPr lang="en-CA" altLang="zh-CN" sz="2400">
                <a:latin typeface="Arial" panose="020B0604020202020204" pitchFamily="34" charset="0"/>
              </a:rPr>
              <a:t>–</a:t>
            </a:r>
            <a:r>
              <a:rPr lang="en-CA" altLang="zh-CN" sz="2400"/>
              <a:t> High-level Data Link Control.</a:t>
            </a:r>
            <a:endParaRPr lang="en-CA" altLang="zh-CN" sz="2400"/>
          </a:p>
          <a:p>
            <a:pPr eaLnBrk="1" hangingPunct="1">
              <a:lnSpc>
                <a:spcPct val="110000"/>
              </a:lnSpc>
            </a:pPr>
            <a:r>
              <a:rPr lang="en-US" altLang="zh-CN" sz="2400"/>
              <a:t>CCITT modified HDLC for its </a:t>
            </a:r>
            <a:r>
              <a:rPr lang="en-US" altLang="zh-CN" sz="2400">
                <a:solidFill>
                  <a:srgbClr val="FF0000"/>
                </a:solidFill>
              </a:rPr>
              <a:t>LAP</a:t>
            </a:r>
            <a:r>
              <a:rPr lang="en-US" altLang="zh-CN" sz="2400"/>
              <a:t> (Link Access Procedure) but later modified it again to </a:t>
            </a:r>
            <a:r>
              <a:rPr lang="en-US" altLang="zh-CN" sz="2400">
                <a:solidFill>
                  <a:srgbClr val="FF0000"/>
                </a:solidFill>
              </a:rPr>
              <a:t>LAPB</a:t>
            </a:r>
            <a:r>
              <a:rPr lang="en-US" altLang="zh-CN" sz="2400"/>
              <a:t>.</a:t>
            </a:r>
            <a:endParaRPr lang="en-US" altLang="zh-CN" sz="2400"/>
          </a:p>
          <a:p>
            <a:pPr eaLnBrk="1" hangingPunct="1">
              <a:lnSpc>
                <a:spcPct val="110000"/>
              </a:lnSpc>
            </a:pPr>
            <a:r>
              <a:rPr lang="en-CA" altLang="zh-CN" sz="2400"/>
              <a:t>They are all very similar, with only minor (but annoying) differences between them.</a:t>
            </a:r>
            <a:endParaRPr lang="en-US" altLang="zh-CN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Text Box 2"/>
          <p:cNvSpPr txBox="1"/>
          <p:nvPr/>
        </p:nvSpPr>
        <p:spPr>
          <a:xfrm>
            <a:off x="611188" y="333375"/>
            <a:ext cx="8281987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0" eaLnBrk="0" hangingPunct="0">
              <a:buFont typeface="Wingdings" panose="05000000000000000000" pitchFamily="2" charset="2"/>
            </a:pPr>
            <a:r>
              <a:rPr lang="en-US" altLang="zh-CN" sz="3600" b="1">
                <a:latin typeface="Times New Roman" panose="02020603050405020304" pitchFamily="18" charset="0"/>
                <a:ea typeface="宋体" pitchFamily="2" charset="-122"/>
              </a:rPr>
              <a:t>HDLC frame-structure </a:t>
            </a:r>
            <a:endParaRPr lang="en-US" altLang="zh-CN" sz="2400" b="1"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152400" y="2057400"/>
            <a:ext cx="8458200" cy="3852863"/>
            <a:chOff x="96" y="1317"/>
            <a:chExt cx="5328" cy="2427"/>
          </a:xfrm>
        </p:grpSpPr>
        <p:sp>
          <p:nvSpPr>
            <p:cNvPr id="16387" name="Text Box 5"/>
            <p:cNvSpPr txBox="1"/>
            <p:nvPr/>
          </p:nvSpPr>
          <p:spPr>
            <a:xfrm>
              <a:off x="240" y="2016"/>
              <a:ext cx="741" cy="51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226800" anchor="t" anchorCtr="0"/>
            <a:p>
              <a:pPr indent="0" algn="ctr" eaLnBrk="0" hangingPunct="0">
                <a:buFont typeface="Wingdings" panose="05000000000000000000" pitchFamily="2" charset="2"/>
              </a:pPr>
              <a:r>
                <a:rPr lang="zh-CN" altLang="en-US" sz="1800" b="1">
                  <a:latin typeface="Times New Roman" panose="02020603050405020304" pitchFamily="18" charset="0"/>
                  <a:ea typeface="宋体" pitchFamily="2" charset="-122"/>
                </a:rPr>
                <a:t>标志</a:t>
              </a:r>
              <a:r>
                <a:rPr lang="en-US" altLang="zh-CN" sz="1800" b="1">
                  <a:latin typeface="Times New Roman" panose="02020603050405020304" pitchFamily="18" charset="0"/>
                  <a:ea typeface="宋体" pitchFamily="2" charset="-122"/>
                </a:rPr>
                <a:t>Flag</a:t>
              </a:r>
              <a:endParaRPr lang="en-US" altLang="zh-CN" sz="18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6388" name="Text Box 6"/>
            <p:cNvSpPr txBox="1"/>
            <p:nvPr/>
          </p:nvSpPr>
          <p:spPr>
            <a:xfrm>
              <a:off x="981" y="2016"/>
              <a:ext cx="740" cy="51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226800" anchor="t" anchorCtr="0"/>
            <a:p>
              <a:pPr indent="0" algn="ctr" eaLnBrk="0" hangingPunct="0">
                <a:buFont typeface="Wingdings" panose="05000000000000000000" pitchFamily="2" charset="2"/>
              </a:pPr>
              <a:r>
                <a:rPr lang="zh-CN" altLang="en-US" sz="1800" b="1">
                  <a:latin typeface="Times New Roman" panose="02020603050405020304" pitchFamily="18" charset="0"/>
                  <a:ea typeface="宋体" pitchFamily="2" charset="-122"/>
                </a:rPr>
                <a:t>地址</a:t>
              </a:r>
              <a:r>
                <a:rPr lang="en-US" altLang="zh-CN" sz="1800" b="1">
                  <a:latin typeface="Times New Roman" panose="02020603050405020304" pitchFamily="18" charset="0"/>
                  <a:ea typeface="宋体" pitchFamily="2" charset="-122"/>
                </a:rPr>
                <a:t>Addr</a:t>
              </a:r>
              <a:endParaRPr lang="en-US" altLang="zh-CN" sz="18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6389" name="Text Box 7"/>
            <p:cNvSpPr txBox="1"/>
            <p:nvPr/>
          </p:nvSpPr>
          <p:spPr>
            <a:xfrm>
              <a:off x="1721" y="2016"/>
              <a:ext cx="741" cy="51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226800" anchor="t" anchorCtr="0"/>
            <a:p>
              <a:pPr indent="0" algn="ctr" eaLnBrk="0" hangingPunct="0">
                <a:buFont typeface="Wingdings" panose="05000000000000000000" pitchFamily="2" charset="2"/>
              </a:pPr>
              <a:r>
                <a:rPr lang="zh-CN" altLang="en-US" sz="1800" b="1">
                  <a:latin typeface="Times New Roman" panose="02020603050405020304" pitchFamily="18" charset="0"/>
                  <a:ea typeface="宋体" pitchFamily="2" charset="-122"/>
                </a:rPr>
                <a:t>控制</a:t>
              </a:r>
              <a:r>
                <a:rPr lang="en-US" altLang="zh-CN" sz="1800" b="1">
                  <a:latin typeface="Times New Roman" panose="02020603050405020304" pitchFamily="18" charset="0"/>
                  <a:ea typeface="宋体" pitchFamily="2" charset="-122"/>
                </a:rPr>
                <a:t>Con</a:t>
              </a:r>
              <a:endParaRPr lang="en-US" altLang="zh-CN" sz="18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6390" name="Text Box 8"/>
            <p:cNvSpPr txBox="1"/>
            <p:nvPr/>
          </p:nvSpPr>
          <p:spPr>
            <a:xfrm>
              <a:off x="2462" y="2016"/>
              <a:ext cx="864" cy="51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226800" anchor="t" anchorCtr="0"/>
            <a:p>
              <a:pPr indent="0" algn="ctr" eaLnBrk="0" hangingPunct="0">
                <a:buFont typeface="Wingdings" panose="05000000000000000000" pitchFamily="2" charset="2"/>
              </a:pPr>
              <a:r>
                <a:rPr lang="zh-CN" altLang="en-US" sz="1800" b="1">
                  <a:latin typeface="Times New Roman" panose="02020603050405020304" pitchFamily="18" charset="0"/>
                  <a:ea typeface="宋体" pitchFamily="2" charset="-122"/>
                </a:rPr>
                <a:t>信息</a:t>
              </a:r>
              <a:r>
                <a:rPr lang="en-US" altLang="zh-CN" sz="1800" b="1">
                  <a:latin typeface="Times New Roman" panose="02020603050405020304" pitchFamily="18" charset="0"/>
                  <a:ea typeface="宋体" pitchFamily="2" charset="-122"/>
                </a:rPr>
                <a:t>Infor</a:t>
              </a:r>
              <a:endParaRPr lang="en-US" altLang="zh-CN" sz="18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6391" name="Text Box 9"/>
            <p:cNvSpPr txBox="1"/>
            <p:nvPr/>
          </p:nvSpPr>
          <p:spPr>
            <a:xfrm>
              <a:off x="3326" y="2016"/>
              <a:ext cx="1357" cy="51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226800" anchor="t" anchorCtr="0"/>
            <a:p>
              <a:pPr indent="0" algn="ctr" eaLnBrk="0" hangingPunct="0">
                <a:buFont typeface="Wingdings" panose="05000000000000000000" pitchFamily="2" charset="2"/>
              </a:pPr>
              <a:r>
                <a:rPr lang="zh-CN" altLang="en-US" sz="1800" b="1">
                  <a:latin typeface="Times New Roman" panose="02020603050405020304" pitchFamily="18" charset="0"/>
                  <a:ea typeface="宋体" pitchFamily="2" charset="-122"/>
                </a:rPr>
                <a:t>帧校验序列</a:t>
              </a:r>
              <a:r>
                <a:rPr lang="en-US" altLang="zh-CN" sz="1800" b="1">
                  <a:latin typeface="Times New Roman" panose="02020603050405020304" pitchFamily="18" charset="0"/>
                  <a:ea typeface="宋体" pitchFamily="2" charset="-122"/>
                </a:rPr>
                <a:t>FCS</a:t>
              </a:r>
              <a:endParaRPr lang="en-US" altLang="zh-CN" sz="18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6392" name="Text Box 10"/>
            <p:cNvSpPr txBox="1"/>
            <p:nvPr/>
          </p:nvSpPr>
          <p:spPr>
            <a:xfrm>
              <a:off x="4683" y="2016"/>
              <a:ext cx="741" cy="51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226800" anchor="t" anchorCtr="0"/>
            <a:p>
              <a:pPr indent="0" algn="ctr" eaLnBrk="0" hangingPunct="0">
                <a:buFont typeface="Wingdings" panose="05000000000000000000" pitchFamily="2" charset="2"/>
              </a:pPr>
              <a:r>
                <a:rPr lang="zh-CN" altLang="en-US" sz="1800" b="1">
                  <a:latin typeface="Times New Roman" panose="02020603050405020304" pitchFamily="18" charset="0"/>
                  <a:ea typeface="宋体" pitchFamily="2" charset="-122"/>
                </a:rPr>
                <a:t>标志</a:t>
              </a:r>
              <a:r>
                <a:rPr lang="en-US" altLang="zh-CN" sz="1800" b="1">
                  <a:latin typeface="Times New Roman" panose="02020603050405020304" pitchFamily="18" charset="0"/>
                  <a:ea typeface="宋体" pitchFamily="2" charset="-122"/>
                </a:rPr>
                <a:t>F</a:t>
              </a:r>
              <a:endParaRPr lang="en-US" altLang="zh-CN" sz="18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6393" name="Line 11"/>
            <p:cNvSpPr/>
            <p:nvPr/>
          </p:nvSpPr>
          <p:spPr>
            <a:xfrm>
              <a:off x="981" y="2534"/>
              <a:ext cx="0" cy="103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4" name="Line 12"/>
            <p:cNvSpPr/>
            <p:nvPr/>
          </p:nvSpPr>
          <p:spPr>
            <a:xfrm>
              <a:off x="3326" y="2534"/>
              <a:ext cx="0" cy="51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5" name="Line 13"/>
            <p:cNvSpPr/>
            <p:nvPr/>
          </p:nvSpPr>
          <p:spPr>
            <a:xfrm>
              <a:off x="2709" y="2880"/>
              <a:ext cx="61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6396" name="Line 14"/>
            <p:cNvSpPr/>
            <p:nvPr/>
          </p:nvSpPr>
          <p:spPr>
            <a:xfrm flipH="1">
              <a:off x="981" y="2880"/>
              <a:ext cx="49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6397" name="Text Box 15"/>
            <p:cNvSpPr txBox="1"/>
            <p:nvPr/>
          </p:nvSpPr>
          <p:spPr>
            <a:xfrm>
              <a:off x="1721" y="2707"/>
              <a:ext cx="988" cy="51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tIns="226800" anchor="t" anchorCtr="0"/>
            <a:p>
              <a:pPr indent="0" algn="ctr" eaLnBrk="0" hangingPunct="0">
                <a:buFont typeface="Wingdings" panose="05000000000000000000" pitchFamily="2" charset="2"/>
              </a:pPr>
              <a:r>
                <a:rPr lang="zh-CN" altLang="en-US" sz="1800" b="1">
                  <a:latin typeface="Times New Roman" panose="02020603050405020304" pitchFamily="18" charset="0"/>
                  <a:ea typeface="宋体" pitchFamily="2" charset="-122"/>
                </a:rPr>
                <a:t>帧校区间</a:t>
              </a:r>
              <a:endParaRPr lang="zh-CN" altLang="en-US" sz="18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6398" name="Line 16"/>
            <p:cNvSpPr/>
            <p:nvPr/>
          </p:nvSpPr>
          <p:spPr>
            <a:xfrm>
              <a:off x="4683" y="2534"/>
              <a:ext cx="0" cy="103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9" name="Line 17"/>
            <p:cNvSpPr/>
            <p:nvPr/>
          </p:nvSpPr>
          <p:spPr>
            <a:xfrm flipH="1">
              <a:off x="981" y="3398"/>
              <a:ext cx="111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6400" name="Line 18"/>
            <p:cNvSpPr/>
            <p:nvPr/>
          </p:nvSpPr>
          <p:spPr>
            <a:xfrm>
              <a:off x="3449" y="3398"/>
              <a:ext cx="123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6401" name="Text Box 19"/>
            <p:cNvSpPr txBox="1"/>
            <p:nvPr/>
          </p:nvSpPr>
          <p:spPr>
            <a:xfrm>
              <a:off x="2215" y="3226"/>
              <a:ext cx="1234" cy="51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tIns="226800" anchor="t" anchorCtr="0"/>
            <a:p>
              <a:pPr indent="0" algn="ctr" eaLnBrk="0" hangingPunct="0">
                <a:buFont typeface="Wingdings" panose="05000000000000000000" pitchFamily="2" charset="2"/>
              </a:pPr>
              <a:r>
                <a:rPr lang="zh-CN" altLang="en-US" sz="1800" b="1">
                  <a:latin typeface="Times New Roman" panose="02020603050405020304" pitchFamily="18" charset="0"/>
                  <a:ea typeface="宋体" pitchFamily="2" charset="-122"/>
                </a:rPr>
                <a:t>透明传输区间</a:t>
              </a:r>
              <a:endParaRPr lang="zh-CN" altLang="en-US" sz="18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pic>
          <p:nvPicPr>
            <p:cNvPr id="16402" name="Picture 20" descr="3-2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6" y="1317"/>
              <a:ext cx="5328" cy="55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403" name="Line 21"/>
            <p:cNvSpPr/>
            <p:nvPr/>
          </p:nvSpPr>
          <p:spPr>
            <a:xfrm flipH="1">
              <a:off x="240" y="1872"/>
              <a:ext cx="192" cy="19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6404" name="Line 22"/>
            <p:cNvSpPr/>
            <p:nvPr/>
          </p:nvSpPr>
          <p:spPr>
            <a:xfrm flipH="1">
              <a:off x="1008" y="1872"/>
              <a:ext cx="576" cy="144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6405" name="Line 23"/>
            <p:cNvSpPr/>
            <p:nvPr/>
          </p:nvSpPr>
          <p:spPr>
            <a:xfrm flipH="1">
              <a:off x="1728" y="1872"/>
              <a:ext cx="528" cy="144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6406" name="Line 24"/>
            <p:cNvSpPr/>
            <p:nvPr/>
          </p:nvSpPr>
          <p:spPr>
            <a:xfrm flipH="1">
              <a:off x="2496" y="1872"/>
              <a:ext cx="432" cy="144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6407" name="Line 25"/>
            <p:cNvSpPr/>
            <p:nvPr/>
          </p:nvSpPr>
          <p:spPr>
            <a:xfrm flipH="1">
              <a:off x="3312" y="1872"/>
              <a:ext cx="48" cy="144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6408" name="Line 26"/>
            <p:cNvSpPr/>
            <p:nvPr/>
          </p:nvSpPr>
          <p:spPr>
            <a:xfrm>
              <a:off x="4272" y="1872"/>
              <a:ext cx="384" cy="144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6409" name="Line 27"/>
            <p:cNvSpPr/>
            <p:nvPr/>
          </p:nvSpPr>
          <p:spPr>
            <a:xfrm>
              <a:off x="5424" y="1824"/>
              <a:ext cx="0" cy="19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Text Box 2"/>
          <p:cNvSpPr txBox="1"/>
          <p:nvPr/>
        </p:nvSpPr>
        <p:spPr>
          <a:xfrm>
            <a:off x="611188" y="404813"/>
            <a:ext cx="7993062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0" eaLnBrk="0" hangingPunct="0">
              <a:buFont typeface="Wingdings" panose="05000000000000000000" pitchFamily="2" charset="2"/>
            </a:pPr>
            <a:r>
              <a:rPr lang="en-US" altLang="zh-CN" sz="3600" b="1">
                <a:latin typeface="Tahoma" panose="020B0604030504040204" pitchFamily="34" charset="0"/>
                <a:ea typeface="宋体" pitchFamily="2" charset="-122"/>
              </a:rPr>
              <a:t>HDLC</a:t>
            </a:r>
            <a:r>
              <a:rPr lang="en-US" altLang="zh-CN" sz="3600">
                <a:latin typeface="Tahoma" panose="020B0604030504040204" pitchFamily="34" charset="0"/>
                <a:ea typeface="宋体" pitchFamily="2" charset="-122"/>
              </a:rPr>
              <a:t> frame-structure(cont</a:t>
            </a:r>
            <a:r>
              <a:rPr lang="en-US" altLang="zh-CN" sz="3600">
                <a:latin typeface="Arial" panose="020B0604020202020204" pitchFamily="34" charset="0"/>
                <a:ea typeface="宋体" pitchFamily="2" charset="-122"/>
              </a:rPr>
              <a:t>’</a:t>
            </a:r>
            <a:r>
              <a:rPr lang="en-US" altLang="zh-CN" sz="3600">
                <a:latin typeface="Tahoma" panose="020B0604030504040204" pitchFamily="34" charset="0"/>
                <a:ea typeface="宋体" pitchFamily="2" charset="-122"/>
              </a:rPr>
              <a:t>d)</a:t>
            </a:r>
            <a:endParaRPr lang="en-US" altLang="zh-CN" sz="3600"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17410" name="Rectangle 3"/>
          <p:cNvSpPr/>
          <p:nvPr/>
        </p:nvSpPr>
        <p:spPr>
          <a:xfrm>
            <a:off x="468313" y="1371600"/>
            <a:ext cx="8599487" cy="4897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469900" indent="-469900">
              <a:lnSpc>
                <a:spcPct val="105000"/>
              </a:lnSpc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</a:rPr>
              <a:t>Flag sequence</a:t>
            </a:r>
            <a:endParaRPr lang="en-US" altLang="zh-CN" sz="2600" b="1">
              <a:solidFill>
                <a:srgbClr val="0000FF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908050" lvl="1" indent="-436245" algn="l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6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Identify start or end of the frame</a:t>
            </a:r>
            <a:endParaRPr lang="en-US" altLang="zh-CN" sz="2600" b="1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908050" lvl="1" indent="-436245" algn="l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6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Bit stuffing for transparency.</a:t>
            </a:r>
            <a:endParaRPr lang="en-US" altLang="zh-CN" sz="2600" b="1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469900" indent="-469900">
              <a:lnSpc>
                <a:spcPct val="105000"/>
              </a:lnSpc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</a:rPr>
              <a:t>Address field</a:t>
            </a:r>
            <a:endParaRPr lang="en-US" altLang="zh-CN" sz="2600" b="1">
              <a:solidFill>
                <a:srgbClr val="0000FF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908050" lvl="1" indent="-436245" algn="l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6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Identify one of the terminals (on lines with multiple terminals)</a:t>
            </a:r>
            <a:endParaRPr lang="en-US" altLang="zh-CN" sz="2600" b="1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908050" lvl="1" indent="-436245" algn="l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6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Distinguish commands from response (for point-to-point lines)</a:t>
            </a:r>
            <a:endParaRPr lang="en-US" altLang="zh-CN" sz="2600" b="1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469900" indent="-469900">
              <a:lnSpc>
                <a:spcPct val="105000"/>
              </a:lnSpc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</a:rPr>
              <a:t>Control field</a:t>
            </a:r>
            <a:endParaRPr lang="en-US" altLang="zh-CN" sz="2600" b="1">
              <a:solidFill>
                <a:srgbClr val="0000FF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908050" lvl="1" indent="-436245" algn="l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6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For sequence numbers, acknowledgements, and other purposes</a:t>
            </a:r>
            <a:endParaRPr lang="en-US" altLang="zh-CN" sz="2600" b="1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Text Box 2"/>
          <p:cNvSpPr txBox="1"/>
          <p:nvPr/>
        </p:nvSpPr>
        <p:spPr>
          <a:xfrm>
            <a:off x="611188" y="476250"/>
            <a:ext cx="7993062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0" eaLnBrk="0" hangingPunct="0">
              <a:buFont typeface="Wingdings" panose="05000000000000000000" pitchFamily="2" charset="2"/>
            </a:pPr>
            <a:r>
              <a:rPr lang="en-US" altLang="zh-CN" sz="3600" b="1">
                <a:latin typeface="Tahoma" panose="020B0604030504040204" pitchFamily="34" charset="0"/>
                <a:ea typeface="宋体" pitchFamily="2" charset="-122"/>
              </a:rPr>
              <a:t>HDLC </a:t>
            </a:r>
            <a:r>
              <a:rPr lang="en-US" altLang="zh-CN" sz="3600">
                <a:latin typeface="Tahoma" panose="020B0604030504040204" pitchFamily="34" charset="0"/>
                <a:ea typeface="宋体" pitchFamily="2" charset="-122"/>
              </a:rPr>
              <a:t>frame-structure(cont</a:t>
            </a:r>
            <a:r>
              <a:rPr lang="en-US" altLang="zh-CN" sz="3600">
                <a:latin typeface="Arial" panose="020B0604020202020204" pitchFamily="34" charset="0"/>
                <a:ea typeface="宋体" pitchFamily="2" charset="-122"/>
              </a:rPr>
              <a:t>’</a:t>
            </a:r>
            <a:r>
              <a:rPr lang="en-US" altLang="zh-CN" sz="3600">
                <a:latin typeface="Tahoma" panose="020B0604030504040204" pitchFamily="34" charset="0"/>
                <a:ea typeface="宋体" pitchFamily="2" charset="-122"/>
              </a:rPr>
              <a:t>d)</a:t>
            </a:r>
            <a:endParaRPr lang="en-US" altLang="zh-CN" sz="3600"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18434" name="Rectangle 3"/>
          <p:cNvSpPr/>
          <p:nvPr/>
        </p:nvSpPr>
        <p:spPr>
          <a:xfrm>
            <a:off x="304800" y="1341438"/>
            <a:ext cx="8839200" cy="1225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469900" indent="-469900">
              <a:lnSpc>
                <a:spcPct val="95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Char char="u"/>
            </a:pP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</a:rPr>
              <a:t>Control field</a:t>
            </a:r>
            <a:endParaRPr lang="en-US" altLang="zh-CN" sz="2600" b="1">
              <a:solidFill>
                <a:srgbClr val="0000FF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908050" lvl="1" indent="-436245" algn="l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6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For sequence numbers, acknowledgements, and other purposes</a:t>
            </a:r>
            <a:endParaRPr lang="en-US" altLang="zh-CN" sz="2600" b="1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18435" name="Group 4"/>
          <p:cNvGrpSpPr/>
          <p:nvPr/>
        </p:nvGrpSpPr>
        <p:grpSpPr>
          <a:xfrm>
            <a:off x="730250" y="3436938"/>
            <a:ext cx="6107113" cy="2489200"/>
            <a:chOff x="48" y="2320"/>
            <a:chExt cx="3847" cy="1568"/>
          </a:xfrm>
        </p:grpSpPr>
        <p:sp>
          <p:nvSpPr>
            <p:cNvPr id="18436" name="Text Box 5"/>
            <p:cNvSpPr txBox="1"/>
            <p:nvPr/>
          </p:nvSpPr>
          <p:spPr>
            <a:xfrm>
              <a:off x="48" y="2320"/>
              <a:ext cx="919" cy="39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tIns="118800" anchor="t" anchorCtr="0"/>
            <a:p>
              <a:pPr indent="0" algn="just" eaLnBrk="0" hangingPunct="0">
                <a:buFont typeface="Wingdings" panose="05000000000000000000" pitchFamily="2" charset="2"/>
              </a:pPr>
              <a:r>
                <a:rPr lang="en-US" altLang="zh-CN" sz="1800" b="1">
                  <a:latin typeface="Times New Roman" panose="02020603050405020304" pitchFamily="18" charset="0"/>
                  <a:ea typeface="宋体" pitchFamily="2" charset="-122"/>
                </a:rPr>
                <a:t>Bit Seq. No.</a:t>
              </a:r>
              <a:endParaRPr lang="en-US" altLang="zh-CN" sz="18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437" name="Text Box 6"/>
            <p:cNvSpPr txBox="1"/>
            <p:nvPr/>
          </p:nvSpPr>
          <p:spPr>
            <a:xfrm>
              <a:off x="48" y="2712"/>
              <a:ext cx="933" cy="39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tIns="118800" anchor="t" anchorCtr="0"/>
            <a:p>
              <a:pPr indent="0" algn="just" eaLnBrk="0" hangingPunct="0">
                <a:buFont typeface="Wingdings" panose="05000000000000000000" pitchFamily="2" charset="2"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itchFamily="2" charset="-122"/>
                </a:rPr>
                <a:t>I </a:t>
              </a:r>
              <a:r>
                <a:rPr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宋体" pitchFamily="2" charset="-122"/>
                </a:rPr>
                <a:t>frame </a:t>
              </a:r>
              <a:endParaRPr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438" name="Text Box 7"/>
            <p:cNvSpPr txBox="1"/>
            <p:nvPr/>
          </p:nvSpPr>
          <p:spPr>
            <a:xfrm>
              <a:off x="48" y="3104"/>
              <a:ext cx="933" cy="39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tIns="118800" anchor="t" anchorCtr="0"/>
            <a:p>
              <a:pPr indent="0" algn="just" eaLnBrk="0" hangingPunct="0">
                <a:buFont typeface="Wingdings" panose="05000000000000000000" pitchFamily="2" charset="2"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itchFamily="2" charset="-122"/>
                </a:rPr>
                <a:t>S </a:t>
              </a:r>
              <a:r>
                <a:rPr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宋体" pitchFamily="2" charset="-122"/>
                </a:rPr>
                <a:t>frame</a:t>
              </a:r>
              <a:r>
                <a:rPr lang="en-US" altLang="zh-CN" sz="2400" b="1">
                  <a:latin typeface="Times New Roman" panose="02020603050405020304" pitchFamily="18" charset="0"/>
                  <a:ea typeface="宋体" pitchFamily="2" charset="-122"/>
                </a:rPr>
                <a:t> </a:t>
              </a:r>
              <a:endParaRPr lang="en-US" altLang="zh-CN" sz="24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439" name="Text Box 8"/>
            <p:cNvSpPr txBox="1"/>
            <p:nvPr/>
          </p:nvSpPr>
          <p:spPr>
            <a:xfrm>
              <a:off x="48" y="3496"/>
              <a:ext cx="933" cy="39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tIns="118800" anchor="t" anchorCtr="0"/>
            <a:p>
              <a:pPr indent="0" algn="just" eaLnBrk="0" hangingPunct="0">
                <a:buFont typeface="Wingdings" panose="05000000000000000000" pitchFamily="2" charset="2"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itchFamily="2" charset="-122"/>
                </a:rPr>
                <a:t>U </a:t>
              </a:r>
              <a:r>
                <a:rPr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宋体" pitchFamily="2" charset="-122"/>
                </a:rPr>
                <a:t>frame</a:t>
              </a:r>
              <a:r>
                <a:rPr lang="en-US" altLang="zh-CN" sz="2400" b="1">
                  <a:latin typeface="Times New Roman" panose="02020603050405020304" pitchFamily="18" charset="0"/>
                  <a:ea typeface="宋体" pitchFamily="2" charset="-122"/>
                </a:rPr>
                <a:t> </a:t>
              </a:r>
              <a:endParaRPr lang="en-US" altLang="zh-CN" sz="24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440" name="Text Box 9"/>
            <p:cNvSpPr txBox="1"/>
            <p:nvPr/>
          </p:nvSpPr>
          <p:spPr>
            <a:xfrm>
              <a:off x="981" y="2320"/>
              <a:ext cx="349" cy="39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tIns="118800" anchor="t" anchorCtr="0"/>
            <a:p>
              <a:pPr indent="0" algn="ctr" eaLnBrk="0" hangingPunct="0">
                <a:buFont typeface="Wingdings" panose="05000000000000000000" pitchFamily="2" charset="2"/>
              </a:pPr>
              <a:r>
                <a:rPr lang="en-US" altLang="zh-CN" sz="1800" b="1"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sz="18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441" name="Text Box 10"/>
            <p:cNvSpPr txBox="1"/>
            <p:nvPr/>
          </p:nvSpPr>
          <p:spPr>
            <a:xfrm>
              <a:off x="1330" y="2320"/>
              <a:ext cx="350" cy="39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tIns="118800" anchor="t" anchorCtr="0"/>
            <a:p>
              <a:pPr indent="0" algn="ctr" eaLnBrk="0" hangingPunct="0">
                <a:buFont typeface="Wingdings" panose="05000000000000000000" pitchFamily="2" charset="2"/>
              </a:pPr>
              <a:r>
                <a:rPr lang="en-US" altLang="zh-CN" sz="1800" b="1">
                  <a:latin typeface="Times New Roman" panose="02020603050405020304" pitchFamily="18" charset="0"/>
                  <a:ea typeface="宋体" pitchFamily="2" charset="-122"/>
                </a:rPr>
                <a:t>2</a:t>
              </a:r>
              <a:endParaRPr lang="en-US" altLang="zh-CN" sz="18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442" name="Text Box 11"/>
            <p:cNvSpPr txBox="1"/>
            <p:nvPr/>
          </p:nvSpPr>
          <p:spPr>
            <a:xfrm>
              <a:off x="1680" y="2320"/>
              <a:ext cx="350" cy="39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tIns="118800" anchor="t" anchorCtr="0"/>
            <a:p>
              <a:pPr indent="0" algn="ctr" eaLnBrk="0" hangingPunct="0">
                <a:buFont typeface="Wingdings" panose="05000000000000000000" pitchFamily="2" charset="2"/>
              </a:pPr>
              <a:r>
                <a:rPr lang="en-US" altLang="zh-CN" sz="1800" b="1">
                  <a:latin typeface="Times New Roman" panose="02020603050405020304" pitchFamily="18" charset="0"/>
                  <a:ea typeface="宋体" pitchFamily="2" charset="-122"/>
                </a:rPr>
                <a:t>3</a:t>
              </a:r>
              <a:endParaRPr lang="en-US" altLang="zh-CN" sz="18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443" name="Text Box 12"/>
            <p:cNvSpPr txBox="1"/>
            <p:nvPr/>
          </p:nvSpPr>
          <p:spPr>
            <a:xfrm>
              <a:off x="2030" y="2320"/>
              <a:ext cx="350" cy="39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tIns="118800" anchor="t" anchorCtr="0"/>
            <a:p>
              <a:pPr indent="0" algn="ctr" eaLnBrk="0" hangingPunct="0">
                <a:buFont typeface="Wingdings" panose="05000000000000000000" pitchFamily="2" charset="2"/>
              </a:pPr>
              <a:r>
                <a:rPr lang="en-US" altLang="zh-CN" sz="1800" b="1">
                  <a:latin typeface="Times New Roman" panose="02020603050405020304" pitchFamily="18" charset="0"/>
                  <a:ea typeface="宋体" pitchFamily="2" charset="-122"/>
                </a:rPr>
                <a:t>4</a:t>
              </a:r>
              <a:endParaRPr lang="en-US" altLang="zh-CN" sz="18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444" name="Text Box 13"/>
            <p:cNvSpPr txBox="1"/>
            <p:nvPr/>
          </p:nvSpPr>
          <p:spPr>
            <a:xfrm>
              <a:off x="2380" y="2320"/>
              <a:ext cx="452" cy="39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tIns="118800" anchor="t" anchorCtr="0"/>
            <a:p>
              <a:pPr indent="0" algn="ctr" eaLnBrk="0" hangingPunct="0">
                <a:buFont typeface="Wingdings" panose="05000000000000000000" pitchFamily="2" charset="2"/>
              </a:pPr>
              <a:r>
                <a:rPr lang="en-US" altLang="zh-CN" sz="1800" b="1">
                  <a:latin typeface="Times New Roman" panose="02020603050405020304" pitchFamily="18" charset="0"/>
                  <a:ea typeface="宋体" pitchFamily="2" charset="-122"/>
                </a:rPr>
                <a:t>5</a:t>
              </a:r>
              <a:endParaRPr lang="en-US" altLang="zh-CN" sz="18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445" name="Text Box 14"/>
            <p:cNvSpPr txBox="1"/>
            <p:nvPr/>
          </p:nvSpPr>
          <p:spPr>
            <a:xfrm>
              <a:off x="2832" y="2320"/>
              <a:ext cx="384" cy="39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tIns="118800" anchor="t" anchorCtr="0"/>
            <a:p>
              <a:pPr indent="0" algn="ctr" eaLnBrk="0" hangingPunct="0">
                <a:buFont typeface="Wingdings" panose="05000000000000000000" pitchFamily="2" charset="2"/>
              </a:pPr>
              <a:r>
                <a:rPr lang="en-US" altLang="zh-CN" sz="1800" b="1">
                  <a:latin typeface="Times New Roman" panose="02020603050405020304" pitchFamily="18" charset="0"/>
                  <a:ea typeface="宋体" pitchFamily="2" charset="-122"/>
                </a:rPr>
                <a:t>6</a:t>
              </a:r>
              <a:endParaRPr lang="en-US" altLang="zh-CN" sz="18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446" name="Text Box 15"/>
            <p:cNvSpPr txBox="1"/>
            <p:nvPr/>
          </p:nvSpPr>
          <p:spPr>
            <a:xfrm>
              <a:off x="3196" y="2320"/>
              <a:ext cx="349" cy="39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tIns="118800" anchor="t" anchorCtr="0"/>
            <a:p>
              <a:pPr indent="0" algn="ctr" eaLnBrk="0" hangingPunct="0">
                <a:buFont typeface="Wingdings" panose="05000000000000000000" pitchFamily="2" charset="2"/>
              </a:pPr>
              <a:r>
                <a:rPr lang="en-US" altLang="zh-CN" sz="1800" b="1">
                  <a:latin typeface="Times New Roman" panose="02020603050405020304" pitchFamily="18" charset="0"/>
                  <a:ea typeface="宋体" pitchFamily="2" charset="-122"/>
                </a:rPr>
                <a:t>7</a:t>
              </a:r>
              <a:endParaRPr lang="en-US" altLang="zh-CN" sz="18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447" name="Text Box 16"/>
            <p:cNvSpPr txBox="1"/>
            <p:nvPr/>
          </p:nvSpPr>
          <p:spPr>
            <a:xfrm>
              <a:off x="3545" y="2320"/>
              <a:ext cx="350" cy="39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tIns="118800" anchor="t" anchorCtr="0"/>
            <a:p>
              <a:pPr indent="0" algn="ctr" eaLnBrk="0" hangingPunct="0">
                <a:buFont typeface="Wingdings" panose="05000000000000000000" pitchFamily="2" charset="2"/>
              </a:pPr>
              <a:r>
                <a:rPr lang="en-US" altLang="zh-CN" sz="1800" b="1">
                  <a:latin typeface="Times New Roman" panose="02020603050405020304" pitchFamily="18" charset="0"/>
                  <a:ea typeface="宋体" pitchFamily="2" charset="-122"/>
                </a:rPr>
                <a:t>8</a:t>
              </a:r>
              <a:endParaRPr lang="en-US" altLang="zh-CN" sz="18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448" name="Text Box 17"/>
            <p:cNvSpPr txBox="1"/>
            <p:nvPr/>
          </p:nvSpPr>
          <p:spPr>
            <a:xfrm>
              <a:off x="981" y="2712"/>
              <a:ext cx="349" cy="39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118800" anchor="t" anchorCtr="0"/>
            <a:p>
              <a:pPr indent="0" algn="ctr" eaLnBrk="0" hangingPunct="0">
                <a:buFont typeface="Wingdings" panose="05000000000000000000" pitchFamily="2" charset="2"/>
              </a:pPr>
              <a:r>
                <a:rPr lang="en-US" altLang="zh-CN" sz="1800" b="1">
                  <a:latin typeface="Times New Roman" panose="02020603050405020304" pitchFamily="18" charset="0"/>
                  <a:ea typeface="宋体" pitchFamily="2" charset="-122"/>
                </a:rPr>
                <a:t>0</a:t>
              </a:r>
              <a:endParaRPr lang="en-US" altLang="zh-CN" sz="18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449" name="Text Box 18"/>
            <p:cNvSpPr txBox="1"/>
            <p:nvPr/>
          </p:nvSpPr>
          <p:spPr>
            <a:xfrm>
              <a:off x="1330" y="2712"/>
              <a:ext cx="1050" cy="39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118800" anchor="t" anchorCtr="0"/>
            <a:p>
              <a:pPr indent="0" algn="ctr" eaLnBrk="0" hangingPunct="0">
                <a:buFont typeface="Wingdings" panose="05000000000000000000" pitchFamily="2" charset="2"/>
              </a:pPr>
              <a:r>
                <a:rPr lang="en-US" altLang="zh-CN" sz="1800" b="1">
                  <a:latin typeface="Times New Roman" panose="02020603050405020304" pitchFamily="18" charset="0"/>
                  <a:ea typeface="宋体" pitchFamily="2" charset="-122"/>
                </a:rPr>
                <a:t>N</a:t>
              </a:r>
              <a:r>
                <a:rPr lang="zh-CN" altLang="en-US" sz="1800" b="1">
                  <a:latin typeface="Times New Roman" panose="02020603050405020304" pitchFamily="18" charset="0"/>
                  <a:ea typeface="宋体" pitchFamily="2" charset="-122"/>
                </a:rPr>
                <a:t>（</a:t>
              </a:r>
              <a:r>
                <a:rPr lang="en-US" altLang="zh-CN" sz="1800" b="1">
                  <a:latin typeface="Times New Roman" panose="02020603050405020304" pitchFamily="18" charset="0"/>
                  <a:ea typeface="宋体" pitchFamily="2" charset="-122"/>
                </a:rPr>
                <a:t>S</a:t>
              </a:r>
              <a:r>
                <a:rPr lang="zh-CN" altLang="en-US" sz="1800" b="1">
                  <a:latin typeface="Times New Roman" panose="02020603050405020304" pitchFamily="18" charset="0"/>
                  <a:ea typeface="宋体" pitchFamily="2" charset="-122"/>
                </a:rPr>
                <a:t>）</a:t>
              </a:r>
              <a:endParaRPr lang="zh-CN" altLang="en-US" sz="18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450" name="Text Box 19"/>
            <p:cNvSpPr txBox="1"/>
            <p:nvPr/>
          </p:nvSpPr>
          <p:spPr>
            <a:xfrm>
              <a:off x="2380" y="2712"/>
              <a:ext cx="466" cy="39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118800" anchor="t" anchorCtr="0"/>
            <a:p>
              <a:pPr indent="0" algn="ctr" eaLnBrk="0" hangingPunct="0">
                <a:buFont typeface="Wingdings" panose="05000000000000000000" pitchFamily="2" charset="2"/>
              </a:pPr>
              <a:r>
                <a:rPr lang="en-US" altLang="zh-CN" sz="1800" b="1">
                  <a:latin typeface="Times New Roman" panose="02020603050405020304" pitchFamily="18" charset="0"/>
                  <a:ea typeface="宋体" pitchFamily="2" charset="-122"/>
                </a:rPr>
                <a:t>P/F</a:t>
              </a:r>
              <a:endParaRPr lang="en-US" altLang="zh-CN" sz="18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451" name="Text Box 20"/>
            <p:cNvSpPr txBox="1"/>
            <p:nvPr/>
          </p:nvSpPr>
          <p:spPr>
            <a:xfrm>
              <a:off x="2846" y="2712"/>
              <a:ext cx="1049" cy="39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118800" anchor="t" anchorCtr="0"/>
            <a:p>
              <a:pPr indent="0" algn="ctr" eaLnBrk="0" hangingPunct="0">
                <a:buFont typeface="Wingdings" panose="05000000000000000000" pitchFamily="2" charset="2"/>
              </a:pPr>
              <a:r>
                <a:rPr lang="en-US" altLang="zh-CN" sz="1800" b="1">
                  <a:latin typeface="Times New Roman" panose="02020603050405020304" pitchFamily="18" charset="0"/>
                  <a:ea typeface="宋体" pitchFamily="2" charset="-122"/>
                </a:rPr>
                <a:t>N</a:t>
              </a:r>
              <a:r>
                <a:rPr lang="zh-CN" altLang="en-US" sz="1800" b="1">
                  <a:latin typeface="Times New Roman" panose="02020603050405020304" pitchFamily="18" charset="0"/>
                  <a:ea typeface="宋体" pitchFamily="2" charset="-122"/>
                </a:rPr>
                <a:t>（</a:t>
              </a:r>
              <a:r>
                <a:rPr lang="en-US" altLang="zh-CN" sz="1800" b="1">
                  <a:latin typeface="Times New Roman" panose="02020603050405020304" pitchFamily="18" charset="0"/>
                  <a:ea typeface="宋体" pitchFamily="2" charset="-122"/>
                </a:rPr>
                <a:t>R</a:t>
              </a:r>
              <a:r>
                <a:rPr lang="zh-CN" altLang="en-US" sz="1800" b="1">
                  <a:latin typeface="Times New Roman" panose="02020603050405020304" pitchFamily="18" charset="0"/>
                  <a:ea typeface="宋体" pitchFamily="2" charset="-122"/>
                </a:rPr>
                <a:t>）</a:t>
              </a:r>
              <a:endParaRPr lang="zh-CN" altLang="en-US" sz="18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452" name="Text Box 21"/>
            <p:cNvSpPr txBox="1"/>
            <p:nvPr/>
          </p:nvSpPr>
          <p:spPr>
            <a:xfrm>
              <a:off x="981" y="3104"/>
              <a:ext cx="349" cy="39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118800" anchor="t" anchorCtr="0"/>
            <a:p>
              <a:pPr indent="0" algn="ctr" eaLnBrk="0" hangingPunct="0">
                <a:buFont typeface="Wingdings" panose="05000000000000000000" pitchFamily="2" charset="2"/>
              </a:pPr>
              <a:r>
                <a:rPr lang="en-US" altLang="zh-CN" sz="1800" b="1"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sz="18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453" name="Text Box 22"/>
            <p:cNvSpPr txBox="1"/>
            <p:nvPr/>
          </p:nvSpPr>
          <p:spPr>
            <a:xfrm>
              <a:off x="1330" y="3104"/>
              <a:ext cx="350" cy="39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118800" anchor="t" anchorCtr="0"/>
            <a:p>
              <a:pPr indent="0" algn="ctr" eaLnBrk="0" hangingPunct="0">
                <a:buFont typeface="Wingdings" panose="05000000000000000000" pitchFamily="2" charset="2"/>
              </a:pPr>
              <a:r>
                <a:rPr lang="en-US" altLang="zh-CN" sz="1800" b="1">
                  <a:latin typeface="Times New Roman" panose="02020603050405020304" pitchFamily="18" charset="0"/>
                  <a:ea typeface="宋体" pitchFamily="2" charset="-122"/>
                </a:rPr>
                <a:t>0</a:t>
              </a:r>
              <a:endParaRPr lang="en-US" altLang="zh-CN" sz="18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454" name="Text Box 23"/>
            <p:cNvSpPr txBox="1"/>
            <p:nvPr/>
          </p:nvSpPr>
          <p:spPr>
            <a:xfrm>
              <a:off x="1680" y="3104"/>
              <a:ext cx="700" cy="39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118800" anchor="t" anchorCtr="0"/>
            <a:p>
              <a:pPr indent="0" algn="ctr" eaLnBrk="0" hangingPunct="0">
                <a:buFont typeface="Wingdings" panose="05000000000000000000" pitchFamily="2" charset="2"/>
              </a:pPr>
              <a:r>
                <a:rPr lang="en-US" altLang="zh-CN" sz="1800" b="1">
                  <a:latin typeface="Times New Roman" panose="02020603050405020304" pitchFamily="18" charset="0"/>
                  <a:ea typeface="宋体" pitchFamily="2" charset="-122"/>
                </a:rPr>
                <a:t>S</a:t>
              </a:r>
              <a:endParaRPr lang="en-US" altLang="zh-CN" sz="18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455" name="Text Box 24"/>
            <p:cNvSpPr txBox="1"/>
            <p:nvPr/>
          </p:nvSpPr>
          <p:spPr>
            <a:xfrm>
              <a:off x="2380" y="3104"/>
              <a:ext cx="466" cy="39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118800" anchor="t" anchorCtr="0"/>
            <a:p>
              <a:pPr indent="0" algn="ctr" eaLnBrk="0" hangingPunct="0">
                <a:buFont typeface="Wingdings" panose="05000000000000000000" pitchFamily="2" charset="2"/>
              </a:pPr>
              <a:r>
                <a:rPr lang="en-US" altLang="zh-CN" sz="1800" b="1">
                  <a:latin typeface="Times New Roman" panose="02020603050405020304" pitchFamily="18" charset="0"/>
                  <a:ea typeface="宋体" pitchFamily="2" charset="-122"/>
                </a:rPr>
                <a:t>P/F</a:t>
              </a:r>
              <a:endParaRPr lang="en-US" altLang="zh-CN" sz="18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456" name="Text Box 25"/>
            <p:cNvSpPr txBox="1"/>
            <p:nvPr/>
          </p:nvSpPr>
          <p:spPr>
            <a:xfrm>
              <a:off x="2846" y="3104"/>
              <a:ext cx="1049" cy="39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118800" anchor="t" anchorCtr="0"/>
            <a:p>
              <a:pPr indent="0" algn="ctr" eaLnBrk="0" hangingPunct="0">
                <a:buFont typeface="Wingdings" panose="05000000000000000000" pitchFamily="2" charset="2"/>
              </a:pPr>
              <a:r>
                <a:rPr lang="en-US" altLang="zh-CN" sz="1800" b="1">
                  <a:latin typeface="Times New Roman" panose="02020603050405020304" pitchFamily="18" charset="0"/>
                  <a:ea typeface="宋体" pitchFamily="2" charset="-122"/>
                </a:rPr>
                <a:t>N</a:t>
              </a:r>
              <a:r>
                <a:rPr lang="zh-CN" altLang="en-US" sz="1800" b="1">
                  <a:latin typeface="Times New Roman" panose="02020603050405020304" pitchFamily="18" charset="0"/>
                  <a:ea typeface="宋体" pitchFamily="2" charset="-122"/>
                </a:rPr>
                <a:t>（</a:t>
              </a:r>
              <a:r>
                <a:rPr lang="en-US" altLang="zh-CN" sz="1800" b="1">
                  <a:latin typeface="Times New Roman" panose="02020603050405020304" pitchFamily="18" charset="0"/>
                  <a:ea typeface="宋体" pitchFamily="2" charset="-122"/>
                </a:rPr>
                <a:t>R</a:t>
              </a:r>
              <a:r>
                <a:rPr lang="zh-CN" altLang="en-US" sz="1800" b="1">
                  <a:latin typeface="Times New Roman" panose="02020603050405020304" pitchFamily="18" charset="0"/>
                  <a:ea typeface="宋体" pitchFamily="2" charset="-122"/>
                </a:rPr>
                <a:t>）</a:t>
              </a:r>
              <a:endParaRPr lang="zh-CN" altLang="en-US" sz="18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457" name="Text Box 26"/>
            <p:cNvSpPr txBox="1"/>
            <p:nvPr/>
          </p:nvSpPr>
          <p:spPr>
            <a:xfrm>
              <a:off x="981" y="3496"/>
              <a:ext cx="349" cy="39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118800" anchor="t" anchorCtr="0"/>
            <a:p>
              <a:pPr indent="0" algn="ctr" eaLnBrk="0" hangingPunct="0">
                <a:buFont typeface="Wingdings" panose="05000000000000000000" pitchFamily="2" charset="2"/>
              </a:pPr>
              <a:r>
                <a:rPr lang="en-US" altLang="zh-CN" sz="1800" b="1"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sz="18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458" name="Text Box 27"/>
            <p:cNvSpPr txBox="1"/>
            <p:nvPr/>
          </p:nvSpPr>
          <p:spPr>
            <a:xfrm>
              <a:off x="1330" y="3496"/>
              <a:ext cx="350" cy="39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118800" anchor="t" anchorCtr="0"/>
            <a:p>
              <a:pPr indent="0" algn="ctr" eaLnBrk="0" hangingPunct="0">
                <a:buFont typeface="Wingdings" panose="05000000000000000000" pitchFamily="2" charset="2"/>
              </a:pPr>
              <a:r>
                <a:rPr lang="en-US" altLang="zh-CN" sz="1800" b="1"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sz="18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459" name="Text Box 28"/>
            <p:cNvSpPr txBox="1"/>
            <p:nvPr/>
          </p:nvSpPr>
          <p:spPr>
            <a:xfrm>
              <a:off x="1680" y="3496"/>
              <a:ext cx="700" cy="39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118800" anchor="t" anchorCtr="0"/>
            <a:p>
              <a:pPr indent="0" algn="ctr" eaLnBrk="0" hangingPunct="0">
                <a:buFont typeface="Wingdings" panose="05000000000000000000" pitchFamily="2" charset="2"/>
              </a:pPr>
              <a:r>
                <a:rPr lang="en-US" altLang="zh-CN" sz="1800" b="1">
                  <a:latin typeface="Times New Roman" panose="02020603050405020304" pitchFamily="18" charset="0"/>
                  <a:ea typeface="宋体" pitchFamily="2" charset="-122"/>
                </a:rPr>
                <a:t>M</a:t>
              </a:r>
              <a:endParaRPr lang="en-US" altLang="zh-CN" sz="18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460" name="Text Box 29"/>
            <p:cNvSpPr txBox="1"/>
            <p:nvPr/>
          </p:nvSpPr>
          <p:spPr>
            <a:xfrm>
              <a:off x="2380" y="3496"/>
              <a:ext cx="466" cy="39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118800" anchor="t" anchorCtr="0"/>
            <a:p>
              <a:pPr indent="0" algn="ctr" eaLnBrk="0" hangingPunct="0">
                <a:buFont typeface="Wingdings" panose="05000000000000000000" pitchFamily="2" charset="2"/>
              </a:pPr>
              <a:r>
                <a:rPr lang="en-US" altLang="zh-CN" sz="1800" b="1">
                  <a:latin typeface="Times New Roman" panose="02020603050405020304" pitchFamily="18" charset="0"/>
                  <a:ea typeface="宋体" pitchFamily="2" charset="-122"/>
                </a:rPr>
                <a:t>P/F</a:t>
              </a:r>
              <a:endParaRPr lang="en-US" altLang="zh-CN" sz="18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461" name="Text Box 30"/>
            <p:cNvSpPr txBox="1"/>
            <p:nvPr/>
          </p:nvSpPr>
          <p:spPr>
            <a:xfrm>
              <a:off x="2846" y="3496"/>
              <a:ext cx="1049" cy="39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118800" anchor="t" anchorCtr="0"/>
            <a:p>
              <a:pPr indent="0" algn="ctr" eaLnBrk="0" hangingPunct="0">
                <a:buFont typeface="Wingdings" panose="05000000000000000000" pitchFamily="2" charset="2"/>
              </a:pPr>
              <a:r>
                <a:rPr lang="en-US" altLang="zh-CN" sz="1800" b="1">
                  <a:latin typeface="Times New Roman" panose="02020603050405020304" pitchFamily="18" charset="0"/>
                  <a:ea typeface="宋体" pitchFamily="2" charset="-122"/>
                </a:rPr>
                <a:t>M</a:t>
              </a:r>
              <a:endParaRPr lang="en-US" altLang="zh-CN" sz="18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462" name="Line 31"/>
            <p:cNvSpPr/>
            <p:nvPr/>
          </p:nvSpPr>
          <p:spPr>
            <a:xfrm>
              <a:off x="3196" y="2712"/>
              <a:ext cx="0" cy="1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63" name="Line 32"/>
            <p:cNvSpPr/>
            <p:nvPr/>
          </p:nvSpPr>
          <p:spPr>
            <a:xfrm>
              <a:off x="3545" y="2712"/>
              <a:ext cx="0" cy="1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64" name="Line 33"/>
            <p:cNvSpPr/>
            <p:nvPr/>
          </p:nvSpPr>
          <p:spPr>
            <a:xfrm>
              <a:off x="3196" y="2973"/>
              <a:ext cx="0" cy="26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65" name="Line 34"/>
            <p:cNvSpPr/>
            <p:nvPr/>
          </p:nvSpPr>
          <p:spPr>
            <a:xfrm>
              <a:off x="3545" y="2973"/>
              <a:ext cx="0" cy="26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66" name="Line 35"/>
            <p:cNvSpPr/>
            <p:nvPr/>
          </p:nvSpPr>
          <p:spPr>
            <a:xfrm>
              <a:off x="3196" y="3365"/>
              <a:ext cx="0" cy="26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67" name="Line 36"/>
            <p:cNvSpPr/>
            <p:nvPr/>
          </p:nvSpPr>
          <p:spPr>
            <a:xfrm>
              <a:off x="3545" y="3365"/>
              <a:ext cx="0" cy="26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68" name="Line 37"/>
            <p:cNvSpPr/>
            <p:nvPr/>
          </p:nvSpPr>
          <p:spPr>
            <a:xfrm>
              <a:off x="3196" y="3757"/>
              <a:ext cx="0" cy="1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69" name="Line 38"/>
            <p:cNvSpPr/>
            <p:nvPr/>
          </p:nvSpPr>
          <p:spPr>
            <a:xfrm>
              <a:off x="3545" y="3757"/>
              <a:ext cx="0" cy="1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70" name="Line 39"/>
            <p:cNvSpPr/>
            <p:nvPr/>
          </p:nvSpPr>
          <p:spPr>
            <a:xfrm>
              <a:off x="2030" y="3757"/>
              <a:ext cx="0" cy="1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71" name="Line 40"/>
            <p:cNvSpPr/>
            <p:nvPr/>
          </p:nvSpPr>
          <p:spPr>
            <a:xfrm>
              <a:off x="2030" y="2973"/>
              <a:ext cx="0" cy="26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72" name="Line 41"/>
            <p:cNvSpPr/>
            <p:nvPr/>
          </p:nvSpPr>
          <p:spPr>
            <a:xfrm>
              <a:off x="2030" y="3365"/>
              <a:ext cx="0" cy="26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73" name="Line 42"/>
            <p:cNvSpPr/>
            <p:nvPr/>
          </p:nvSpPr>
          <p:spPr>
            <a:xfrm>
              <a:off x="2030" y="2712"/>
              <a:ext cx="0" cy="1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74" name="Line 43"/>
            <p:cNvSpPr/>
            <p:nvPr/>
          </p:nvSpPr>
          <p:spPr>
            <a:xfrm>
              <a:off x="1680" y="2712"/>
              <a:ext cx="0" cy="1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75" name="Line 44"/>
            <p:cNvSpPr/>
            <p:nvPr/>
          </p:nvSpPr>
          <p:spPr>
            <a:xfrm>
              <a:off x="1680" y="2973"/>
              <a:ext cx="0" cy="1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" name="Group 45"/>
          <p:cNvGrpSpPr/>
          <p:nvPr/>
        </p:nvGrpSpPr>
        <p:grpSpPr>
          <a:xfrm>
            <a:off x="654050" y="2713038"/>
            <a:ext cx="8382000" cy="1689100"/>
            <a:chOff x="48" y="1816"/>
            <a:chExt cx="4896" cy="1016"/>
          </a:xfrm>
        </p:grpSpPr>
        <p:grpSp>
          <p:nvGrpSpPr>
            <p:cNvPr id="18477" name="Group 46"/>
            <p:cNvGrpSpPr/>
            <p:nvPr/>
          </p:nvGrpSpPr>
          <p:grpSpPr>
            <a:xfrm>
              <a:off x="48" y="1816"/>
              <a:ext cx="4896" cy="392"/>
              <a:chOff x="336" y="1680"/>
              <a:chExt cx="4896" cy="392"/>
            </a:xfrm>
          </p:grpSpPr>
          <p:sp>
            <p:nvSpPr>
              <p:cNvPr id="18478" name="Text Box 47"/>
              <p:cNvSpPr txBox="1"/>
              <p:nvPr/>
            </p:nvSpPr>
            <p:spPr>
              <a:xfrm>
                <a:off x="336" y="1680"/>
                <a:ext cx="699" cy="39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tIns="190800" anchor="t" anchorCtr="0"/>
              <a:p>
                <a:pPr indent="0" algn="ctr" eaLnBrk="0" hangingPunct="0">
                  <a:buFont typeface="Wingdings" panose="05000000000000000000" pitchFamily="2" charset="2"/>
                </a:pPr>
                <a:r>
                  <a:rPr lang="en-US" altLang="zh-CN" sz="1800" b="1">
                    <a:latin typeface="Times New Roman" panose="02020603050405020304" pitchFamily="18" charset="0"/>
                    <a:ea typeface="宋体" pitchFamily="2" charset="-122"/>
                  </a:rPr>
                  <a:t>Flag</a:t>
                </a:r>
                <a:endParaRPr lang="en-US" altLang="zh-CN" sz="1800" b="1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8479" name="Text Box 48"/>
              <p:cNvSpPr txBox="1"/>
              <p:nvPr/>
            </p:nvSpPr>
            <p:spPr>
              <a:xfrm>
                <a:off x="1035" y="1680"/>
                <a:ext cx="700" cy="39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tIns="190800" anchor="t" anchorCtr="0"/>
              <a:p>
                <a:pPr indent="0" algn="ctr" eaLnBrk="0" hangingPunct="0">
                  <a:buFont typeface="Wingdings" panose="05000000000000000000" pitchFamily="2" charset="2"/>
                </a:pPr>
                <a:r>
                  <a:rPr lang="en-US" altLang="zh-CN" sz="1800" b="1">
                    <a:latin typeface="Times New Roman" panose="02020603050405020304" pitchFamily="18" charset="0"/>
                    <a:ea typeface="宋体" pitchFamily="2" charset="-122"/>
                  </a:rPr>
                  <a:t>Address</a:t>
                </a:r>
                <a:endParaRPr lang="en-US" altLang="zh-CN" sz="1800" b="1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8480" name="Text Box 49"/>
              <p:cNvSpPr txBox="1"/>
              <p:nvPr/>
            </p:nvSpPr>
            <p:spPr>
              <a:xfrm>
                <a:off x="1735" y="1680"/>
                <a:ext cx="699" cy="39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tIns="190800" anchor="t" anchorCtr="0"/>
              <a:p>
                <a:pPr indent="0" algn="ctr" eaLnBrk="0" hangingPunct="0">
                  <a:buFont typeface="Wingdings" panose="05000000000000000000" pitchFamily="2" charset="2"/>
                </a:pPr>
                <a:r>
                  <a:rPr lang="en-US" altLang="zh-CN" sz="1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Control</a:t>
                </a:r>
                <a:endParaRPr lang="en-US" altLang="zh-CN" sz="1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  <a:p>
                <a:pPr indent="0" algn="ctr" eaLnBrk="0" hangingPunct="0">
                  <a:buFont typeface="Wingdings" panose="05000000000000000000" pitchFamily="2" charset="2"/>
                </a:pPr>
                <a:endParaRPr lang="en-US" altLang="zh-CN" sz="1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8481" name="Text Box 50"/>
              <p:cNvSpPr txBox="1"/>
              <p:nvPr/>
            </p:nvSpPr>
            <p:spPr>
              <a:xfrm>
                <a:off x="2434" y="1680"/>
                <a:ext cx="816" cy="39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tIns="190800" anchor="t" anchorCtr="0"/>
              <a:p>
                <a:pPr indent="0" algn="ctr" eaLnBrk="0" hangingPunct="0">
                  <a:buFont typeface="Wingdings" panose="05000000000000000000" pitchFamily="2" charset="2"/>
                </a:pPr>
                <a:r>
                  <a:rPr lang="en-US" altLang="zh-CN" sz="1800" b="1">
                    <a:latin typeface="Times New Roman" panose="02020603050405020304" pitchFamily="18" charset="0"/>
                    <a:ea typeface="宋体" pitchFamily="2" charset="-122"/>
                  </a:rPr>
                  <a:t>Information</a:t>
                </a:r>
                <a:endParaRPr lang="en-US" altLang="zh-CN" sz="1800" b="1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8482" name="Text Box 51"/>
              <p:cNvSpPr txBox="1"/>
              <p:nvPr/>
            </p:nvSpPr>
            <p:spPr>
              <a:xfrm>
                <a:off x="3250" y="1680"/>
                <a:ext cx="1283" cy="39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tIns="190800" anchor="t" anchorCtr="0"/>
              <a:p>
                <a:pPr indent="0" algn="ctr" eaLnBrk="0" hangingPunct="0">
                  <a:buFont typeface="Wingdings" panose="05000000000000000000" pitchFamily="2" charset="2"/>
                </a:pPr>
                <a:r>
                  <a:rPr lang="en-US" altLang="zh-CN" sz="1800" b="1">
                    <a:latin typeface="Times New Roman" panose="02020603050405020304" pitchFamily="18" charset="0"/>
                    <a:ea typeface="宋体" pitchFamily="2" charset="-122"/>
                  </a:rPr>
                  <a:t>Fame Check Seq.</a:t>
                </a:r>
                <a:endParaRPr lang="en-US" altLang="zh-CN" sz="1800" b="1">
                  <a:latin typeface="Times New Roman" panose="02020603050405020304" pitchFamily="18" charset="0"/>
                  <a:ea typeface="宋体" pitchFamily="2" charset="-122"/>
                </a:endParaRPr>
              </a:p>
              <a:p>
                <a:pPr indent="0" algn="ctr" eaLnBrk="0" hangingPunct="0">
                  <a:buFont typeface="Wingdings" panose="05000000000000000000" pitchFamily="2" charset="2"/>
                </a:pPr>
                <a:endParaRPr lang="en-US" altLang="zh-CN" sz="1800" b="1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8483" name="Text Box 52"/>
              <p:cNvSpPr txBox="1"/>
              <p:nvPr/>
            </p:nvSpPr>
            <p:spPr>
              <a:xfrm>
                <a:off x="4533" y="1680"/>
                <a:ext cx="699" cy="39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tIns="190800" anchor="t" anchorCtr="0"/>
              <a:p>
                <a:pPr indent="0" algn="ctr" eaLnBrk="0" hangingPunct="0">
                  <a:buFont typeface="Wingdings" panose="05000000000000000000" pitchFamily="2" charset="2"/>
                </a:pPr>
                <a:r>
                  <a:rPr lang="en-US" altLang="zh-CN" sz="1800" b="1">
                    <a:latin typeface="Times New Roman" panose="02020603050405020304" pitchFamily="18" charset="0"/>
                    <a:ea typeface="宋体" pitchFamily="2" charset="-122"/>
                  </a:rPr>
                  <a:t>Flag</a:t>
                </a:r>
                <a:endParaRPr lang="en-US" altLang="zh-CN" sz="1800" b="1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18484" name="Freeform 53"/>
            <p:cNvSpPr/>
            <p:nvPr/>
          </p:nvSpPr>
          <p:spPr>
            <a:xfrm>
              <a:off x="680" y="2160"/>
              <a:ext cx="1096" cy="672"/>
            </a:xfrm>
            <a:custGeom>
              <a:avLst/>
              <a:gdLst/>
              <a:ahLst/>
              <a:cxnLst>
                <a:cxn ang="0">
                  <a:pos x="1096" y="0"/>
                </a:cxn>
                <a:cxn ang="0">
                  <a:pos x="136" y="192"/>
                </a:cxn>
                <a:cxn ang="0">
                  <a:pos x="280" y="672"/>
                </a:cxn>
              </a:cxnLst>
              <a:pathLst>
                <a:path w="1096" h="672">
                  <a:moveTo>
                    <a:pt x="1096" y="0"/>
                  </a:moveTo>
                  <a:cubicBezTo>
                    <a:pt x="684" y="40"/>
                    <a:pt x="272" y="80"/>
                    <a:pt x="136" y="192"/>
                  </a:cubicBezTo>
                  <a:cubicBezTo>
                    <a:pt x="0" y="304"/>
                    <a:pt x="140" y="488"/>
                    <a:pt x="280" y="672"/>
                  </a:cubicBezTo>
                </a:path>
              </a:pathLst>
            </a:custGeom>
            <a:noFill/>
            <a:ln w="28575" cap="flat" cmpd="sng">
              <a:solidFill>
                <a:srgbClr val="FF0066"/>
              </a:solidFill>
              <a:prstDash val="solid"/>
              <a:round/>
              <a:headEnd type="oval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5" name="Group 54"/>
          <p:cNvGrpSpPr/>
          <p:nvPr/>
        </p:nvGrpSpPr>
        <p:grpSpPr>
          <a:xfrm>
            <a:off x="1416050" y="2636838"/>
            <a:ext cx="6477000" cy="2374900"/>
            <a:chOff x="446" y="1816"/>
            <a:chExt cx="4080" cy="1496"/>
          </a:xfrm>
        </p:grpSpPr>
        <p:grpSp>
          <p:nvGrpSpPr>
            <p:cNvPr id="18486" name="Group 55"/>
            <p:cNvGrpSpPr/>
            <p:nvPr/>
          </p:nvGrpSpPr>
          <p:grpSpPr>
            <a:xfrm>
              <a:off x="446" y="1816"/>
              <a:ext cx="4080" cy="392"/>
              <a:chOff x="446" y="568"/>
              <a:chExt cx="4080" cy="392"/>
            </a:xfrm>
          </p:grpSpPr>
          <p:sp>
            <p:nvSpPr>
              <p:cNvPr id="18487" name="Text Box 56"/>
              <p:cNvSpPr txBox="1"/>
              <p:nvPr/>
            </p:nvSpPr>
            <p:spPr>
              <a:xfrm>
                <a:off x="446" y="568"/>
                <a:ext cx="699" cy="39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tIns="190800" anchor="t" anchorCtr="0"/>
              <a:p>
                <a:pPr indent="0" algn="ctr" eaLnBrk="0" hangingPunct="0">
                  <a:buFont typeface="Wingdings" panose="05000000000000000000" pitchFamily="2" charset="2"/>
                </a:pPr>
                <a:r>
                  <a:rPr lang="en-US" altLang="zh-CN" sz="1800" b="1">
                    <a:latin typeface="Times New Roman" panose="02020603050405020304" pitchFamily="18" charset="0"/>
                    <a:ea typeface="宋体" pitchFamily="2" charset="-122"/>
                  </a:rPr>
                  <a:t>Flag</a:t>
                </a:r>
                <a:endParaRPr lang="en-US" altLang="zh-CN" sz="1800" b="1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8488" name="Text Box 57"/>
              <p:cNvSpPr txBox="1"/>
              <p:nvPr/>
            </p:nvSpPr>
            <p:spPr>
              <a:xfrm>
                <a:off x="1145" y="568"/>
                <a:ext cx="700" cy="39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tIns="190800" anchor="t" anchorCtr="0"/>
              <a:p>
                <a:pPr indent="0" algn="ctr" eaLnBrk="0" hangingPunct="0">
                  <a:buFont typeface="Wingdings" panose="05000000000000000000" pitchFamily="2" charset="2"/>
                </a:pPr>
                <a:r>
                  <a:rPr lang="en-US" altLang="zh-CN" sz="1800" b="1">
                    <a:latin typeface="Times New Roman" panose="02020603050405020304" pitchFamily="18" charset="0"/>
                    <a:ea typeface="宋体" pitchFamily="2" charset="-122"/>
                  </a:rPr>
                  <a:t>Address</a:t>
                </a:r>
                <a:endParaRPr lang="en-US" altLang="zh-CN" sz="1800" b="1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8489" name="Text Box 58"/>
              <p:cNvSpPr txBox="1"/>
              <p:nvPr/>
            </p:nvSpPr>
            <p:spPr>
              <a:xfrm>
                <a:off x="1845" y="568"/>
                <a:ext cx="699" cy="39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tIns="190800" anchor="t" anchorCtr="0"/>
              <a:p>
                <a:pPr indent="0" algn="ctr" eaLnBrk="0" hangingPunct="0">
                  <a:buFont typeface="Wingdings" panose="05000000000000000000" pitchFamily="2" charset="2"/>
                </a:pPr>
                <a:r>
                  <a:rPr lang="en-US" altLang="zh-CN" sz="1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Control</a:t>
                </a:r>
                <a:endParaRPr lang="en-US" altLang="zh-CN" sz="1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8490" name="Text Box 59"/>
              <p:cNvSpPr txBox="1"/>
              <p:nvPr/>
            </p:nvSpPr>
            <p:spPr>
              <a:xfrm>
                <a:off x="2544" y="568"/>
                <a:ext cx="1283" cy="39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tIns="190800" anchor="t" anchorCtr="0"/>
              <a:p>
                <a:pPr indent="0" algn="ctr" eaLnBrk="0" hangingPunct="0">
                  <a:buFont typeface="Wingdings" panose="05000000000000000000" pitchFamily="2" charset="2"/>
                </a:pPr>
                <a:r>
                  <a:rPr lang="en-US" altLang="zh-CN" sz="1800" b="1">
                    <a:latin typeface="Times New Roman" panose="02020603050405020304" pitchFamily="18" charset="0"/>
                    <a:ea typeface="宋体" pitchFamily="2" charset="-122"/>
                  </a:rPr>
                  <a:t>Fame Check Seq.</a:t>
                </a:r>
                <a:endParaRPr lang="en-US" altLang="zh-CN" sz="1800" b="1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8491" name="Text Box 60"/>
              <p:cNvSpPr txBox="1"/>
              <p:nvPr/>
            </p:nvSpPr>
            <p:spPr>
              <a:xfrm>
                <a:off x="3827" y="568"/>
                <a:ext cx="699" cy="39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tIns="190800" anchor="t" anchorCtr="0"/>
              <a:p>
                <a:pPr indent="0" algn="ctr" eaLnBrk="0" hangingPunct="0">
                  <a:buFont typeface="Wingdings" panose="05000000000000000000" pitchFamily="2" charset="2"/>
                </a:pPr>
                <a:r>
                  <a:rPr lang="en-US" altLang="zh-CN" sz="1800" b="1">
                    <a:latin typeface="Times New Roman" panose="02020603050405020304" pitchFamily="18" charset="0"/>
                    <a:ea typeface="宋体" pitchFamily="2" charset="-122"/>
                  </a:rPr>
                  <a:t>Flag</a:t>
                </a:r>
                <a:endParaRPr lang="en-US" altLang="zh-CN" sz="1800" b="1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18492" name="Freeform 61"/>
            <p:cNvSpPr/>
            <p:nvPr/>
          </p:nvSpPr>
          <p:spPr>
            <a:xfrm>
              <a:off x="576" y="2160"/>
              <a:ext cx="1440" cy="1152"/>
            </a:xfrm>
            <a:custGeom>
              <a:avLst/>
              <a:gdLst/>
              <a:ahLst/>
              <a:cxnLst>
                <a:cxn ang="0">
                  <a:pos x="5638" y="0"/>
                </a:cxn>
                <a:cxn ang="0">
                  <a:pos x="700" y="4872"/>
                </a:cxn>
                <a:cxn ang="0">
                  <a:pos x="1443" y="17059"/>
                </a:cxn>
              </a:cxnLst>
              <a:pathLst>
                <a:path w="1096" h="672">
                  <a:moveTo>
                    <a:pt x="1096" y="0"/>
                  </a:moveTo>
                  <a:cubicBezTo>
                    <a:pt x="684" y="40"/>
                    <a:pt x="272" y="80"/>
                    <a:pt x="136" y="192"/>
                  </a:cubicBezTo>
                  <a:cubicBezTo>
                    <a:pt x="0" y="304"/>
                    <a:pt x="140" y="488"/>
                    <a:pt x="280" y="672"/>
                  </a:cubicBezTo>
                </a:path>
              </a:pathLst>
            </a:custGeom>
            <a:noFill/>
            <a:ln w="28575" cap="flat" cmpd="sng">
              <a:solidFill>
                <a:srgbClr val="FF0066"/>
              </a:solidFill>
              <a:prstDash val="solid"/>
              <a:round/>
              <a:headEnd type="oval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" name="Group 62"/>
          <p:cNvGrpSpPr/>
          <p:nvPr/>
        </p:nvGrpSpPr>
        <p:grpSpPr>
          <a:xfrm>
            <a:off x="1492250" y="2725738"/>
            <a:ext cx="6858000" cy="2971800"/>
            <a:chOff x="528" y="1872"/>
            <a:chExt cx="4320" cy="1872"/>
          </a:xfrm>
        </p:grpSpPr>
        <p:grpSp>
          <p:nvGrpSpPr>
            <p:cNvPr id="18494" name="Group 63"/>
            <p:cNvGrpSpPr/>
            <p:nvPr/>
          </p:nvGrpSpPr>
          <p:grpSpPr>
            <a:xfrm>
              <a:off x="768" y="1872"/>
              <a:ext cx="4080" cy="392"/>
              <a:chOff x="446" y="568"/>
              <a:chExt cx="4080" cy="392"/>
            </a:xfrm>
          </p:grpSpPr>
          <p:sp>
            <p:nvSpPr>
              <p:cNvPr id="18495" name="Text Box 64"/>
              <p:cNvSpPr txBox="1"/>
              <p:nvPr/>
            </p:nvSpPr>
            <p:spPr>
              <a:xfrm>
                <a:off x="446" y="568"/>
                <a:ext cx="699" cy="39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tIns="190800" anchor="t" anchorCtr="0"/>
              <a:p>
                <a:pPr indent="0" algn="ctr" eaLnBrk="0" hangingPunct="0">
                  <a:buFont typeface="Wingdings" panose="05000000000000000000" pitchFamily="2" charset="2"/>
                </a:pPr>
                <a:r>
                  <a:rPr lang="en-US" altLang="zh-CN" sz="1800" b="1">
                    <a:latin typeface="Times New Roman" panose="02020603050405020304" pitchFamily="18" charset="0"/>
                    <a:ea typeface="宋体" pitchFamily="2" charset="-122"/>
                  </a:rPr>
                  <a:t>Flag</a:t>
                </a:r>
                <a:endParaRPr lang="en-US" altLang="zh-CN" sz="1800" b="1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8496" name="Text Box 65"/>
              <p:cNvSpPr txBox="1"/>
              <p:nvPr/>
            </p:nvSpPr>
            <p:spPr>
              <a:xfrm>
                <a:off x="1145" y="568"/>
                <a:ext cx="700" cy="39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tIns="190800" anchor="t" anchorCtr="0"/>
              <a:p>
                <a:pPr indent="0" algn="ctr" eaLnBrk="0" hangingPunct="0">
                  <a:buFont typeface="Wingdings" panose="05000000000000000000" pitchFamily="2" charset="2"/>
                </a:pPr>
                <a:r>
                  <a:rPr lang="en-US" altLang="zh-CN" sz="1800" b="1">
                    <a:latin typeface="Times New Roman" panose="02020603050405020304" pitchFamily="18" charset="0"/>
                    <a:ea typeface="宋体" pitchFamily="2" charset="-122"/>
                  </a:rPr>
                  <a:t>Address</a:t>
                </a:r>
                <a:endParaRPr lang="en-US" altLang="zh-CN" sz="1800" b="1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8497" name="Text Box 66"/>
              <p:cNvSpPr txBox="1"/>
              <p:nvPr/>
            </p:nvSpPr>
            <p:spPr>
              <a:xfrm>
                <a:off x="1845" y="568"/>
                <a:ext cx="699" cy="39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tIns="190800" anchor="t" anchorCtr="0"/>
              <a:p>
                <a:pPr indent="0" algn="ctr" eaLnBrk="0" hangingPunct="0">
                  <a:buFont typeface="Wingdings" panose="05000000000000000000" pitchFamily="2" charset="2"/>
                </a:pPr>
                <a:r>
                  <a:rPr lang="en-US" altLang="zh-CN" sz="1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Control</a:t>
                </a:r>
                <a:endParaRPr lang="en-US" altLang="zh-CN" sz="1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8498" name="Text Box 67"/>
              <p:cNvSpPr txBox="1"/>
              <p:nvPr/>
            </p:nvSpPr>
            <p:spPr>
              <a:xfrm>
                <a:off x="2544" y="568"/>
                <a:ext cx="1283" cy="39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tIns="190800" anchor="t" anchorCtr="0"/>
              <a:p>
                <a:pPr indent="0" algn="ctr" eaLnBrk="0" hangingPunct="0">
                  <a:buFont typeface="Wingdings" panose="05000000000000000000" pitchFamily="2" charset="2"/>
                </a:pPr>
                <a:r>
                  <a:rPr lang="en-US" altLang="zh-CN" sz="1800" b="1">
                    <a:latin typeface="Times New Roman" panose="02020603050405020304" pitchFamily="18" charset="0"/>
                    <a:ea typeface="宋体" pitchFamily="2" charset="-122"/>
                  </a:rPr>
                  <a:t>Fame Check Seq.</a:t>
                </a:r>
                <a:endParaRPr lang="en-US" altLang="zh-CN" sz="1800" b="1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8499" name="Text Box 68"/>
              <p:cNvSpPr txBox="1"/>
              <p:nvPr/>
            </p:nvSpPr>
            <p:spPr>
              <a:xfrm>
                <a:off x="3827" y="568"/>
                <a:ext cx="699" cy="39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tIns="190800" anchor="t" anchorCtr="0"/>
              <a:p>
                <a:pPr indent="0" algn="ctr" eaLnBrk="0" hangingPunct="0">
                  <a:buFont typeface="Wingdings" panose="05000000000000000000" pitchFamily="2" charset="2"/>
                </a:pPr>
                <a:r>
                  <a:rPr lang="en-US" altLang="zh-CN" sz="1800" b="1">
                    <a:latin typeface="Times New Roman" panose="02020603050405020304" pitchFamily="18" charset="0"/>
                    <a:ea typeface="宋体" pitchFamily="2" charset="-122"/>
                  </a:rPr>
                  <a:t>Flag</a:t>
                </a:r>
                <a:endParaRPr lang="en-US" altLang="zh-CN" sz="1800" b="1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18500" name="Freeform 69"/>
            <p:cNvSpPr/>
            <p:nvPr/>
          </p:nvSpPr>
          <p:spPr>
            <a:xfrm>
              <a:off x="528" y="2208"/>
              <a:ext cx="1872" cy="1536"/>
            </a:xfrm>
            <a:custGeom>
              <a:avLst/>
              <a:gdLst/>
              <a:ahLst/>
              <a:cxnLst>
                <a:cxn ang="0">
                  <a:pos x="27212" y="0"/>
                </a:cxn>
                <a:cxn ang="0">
                  <a:pos x="3370" y="27381"/>
                </a:cxn>
                <a:cxn ang="0">
                  <a:pos x="6947" y="95833"/>
                </a:cxn>
              </a:cxnLst>
              <a:pathLst>
                <a:path w="1096" h="672">
                  <a:moveTo>
                    <a:pt x="1096" y="0"/>
                  </a:moveTo>
                  <a:cubicBezTo>
                    <a:pt x="684" y="40"/>
                    <a:pt x="272" y="80"/>
                    <a:pt x="136" y="192"/>
                  </a:cubicBezTo>
                  <a:cubicBezTo>
                    <a:pt x="0" y="304"/>
                    <a:pt x="140" y="488"/>
                    <a:pt x="280" y="672"/>
                  </a:cubicBezTo>
                </a:path>
              </a:pathLst>
            </a:custGeom>
            <a:noFill/>
            <a:ln w="28575" cap="flat" cmpd="sng">
              <a:solidFill>
                <a:srgbClr val="FF0066"/>
              </a:solidFill>
              <a:prstDash val="solid"/>
              <a:round/>
              <a:headEnd type="oval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Text Box 2"/>
          <p:cNvSpPr txBox="1"/>
          <p:nvPr/>
        </p:nvSpPr>
        <p:spPr>
          <a:xfrm>
            <a:off x="684213" y="476250"/>
            <a:ext cx="7993062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0" eaLnBrk="0" hangingPunct="0">
              <a:buFont typeface="Wingdings" panose="05000000000000000000" pitchFamily="2" charset="2"/>
            </a:pPr>
            <a:r>
              <a:rPr lang="en-US" altLang="zh-CN" sz="3200" b="1">
                <a:latin typeface="Times New Roman" panose="02020603050405020304" pitchFamily="18" charset="0"/>
                <a:ea typeface="宋体" pitchFamily="2" charset="-122"/>
              </a:rPr>
              <a:t>HDLC – Frame Type</a:t>
            </a:r>
            <a:endParaRPr lang="en-US" altLang="zh-CN" sz="2000" b="1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9458" name="Rectangle 3"/>
          <p:cNvSpPr/>
          <p:nvPr/>
        </p:nvSpPr>
        <p:spPr>
          <a:xfrm>
            <a:off x="625475" y="1196975"/>
            <a:ext cx="8518525" cy="2087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469900" indent="-469900">
              <a:lnSpc>
                <a:spcPct val="120000"/>
              </a:lnSpc>
              <a:spcBef>
                <a:spcPct val="1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u"/>
            </a:pPr>
            <a:r>
              <a:rPr lang="en-US" altLang="zh-CN" sz="2300" b="1">
                <a:solidFill>
                  <a:srgbClr val="FF0066"/>
                </a:solidFill>
                <a:latin typeface="Times New Roman" panose="02020603050405020304" pitchFamily="18" charset="0"/>
                <a:ea typeface="宋体" pitchFamily="2" charset="-122"/>
              </a:rPr>
              <a:t>Frame Types</a:t>
            </a:r>
            <a:endParaRPr lang="en-US" altLang="zh-CN" sz="2300" b="1">
              <a:solidFill>
                <a:srgbClr val="FF0066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908050" lvl="1" indent="-436245" algn="l" eaLnBrk="1" fontAlgn="base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</a:pPr>
            <a:r>
              <a:rPr lang="en-US" altLang="zh-CN" sz="2200" b="1">
                <a:solidFill>
                  <a:srgbClr val="FF0066"/>
                </a:solidFill>
                <a:latin typeface="Times New Roman" panose="02020603050405020304" pitchFamily="18" charset="0"/>
                <a:ea typeface="宋体" pitchFamily="2" charset="-122"/>
              </a:rPr>
              <a:t>I</a:t>
            </a:r>
            <a:r>
              <a:rPr lang="en-US" altLang="zh-CN" sz="22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nformation Frame</a:t>
            </a:r>
            <a:r>
              <a:rPr lang="en-US" altLang="zh-CN" sz="2200" b="1">
                <a:solidFill>
                  <a:srgbClr val="FF0066"/>
                </a:solidFill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lang="zh-CN" altLang="en-US" sz="2200" b="1">
                <a:solidFill>
                  <a:srgbClr val="FF0066"/>
                </a:solidFill>
                <a:latin typeface="Times New Roman" panose="02020603050405020304" pitchFamily="18" charset="0"/>
                <a:ea typeface="宋体" pitchFamily="2" charset="-122"/>
              </a:rPr>
              <a:t>信息帧</a:t>
            </a:r>
            <a:r>
              <a:rPr lang="en-US" altLang="zh-CN" sz="2200" b="1">
                <a:solidFill>
                  <a:srgbClr val="FF0066"/>
                </a:solidFill>
                <a:latin typeface="Times New Roman" panose="02020603050405020304" pitchFamily="18" charset="0"/>
                <a:ea typeface="宋体" pitchFamily="2" charset="-122"/>
              </a:rPr>
              <a:t>)</a:t>
            </a:r>
            <a:endParaRPr lang="en-US" altLang="zh-CN" sz="2200" b="1">
              <a:solidFill>
                <a:srgbClr val="FF0066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908050" lvl="1" indent="-436245" algn="l" eaLnBrk="1" fontAlgn="base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</a:pPr>
            <a:r>
              <a:rPr lang="en-US" altLang="zh-CN" sz="2200" b="1">
                <a:solidFill>
                  <a:srgbClr val="FF0066"/>
                </a:solidFill>
                <a:latin typeface="Times New Roman" panose="02020603050405020304" pitchFamily="18" charset="0"/>
                <a:ea typeface="宋体" pitchFamily="2" charset="-122"/>
              </a:rPr>
              <a:t>S</a:t>
            </a:r>
            <a:r>
              <a:rPr lang="en-US" altLang="zh-CN" sz="22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upervisory Frame </a:t>
            </a:r>
            <a:r>
              <a:rPr lang="en-US" altLang="zh-CN" sz="2200" b="1">
                <a:solidFill>
                  <a:srgbClr val="FF0066"/>
                </a:solidFill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lang="zh-CN" altLang="en-US" sz="2200" b="1">
                <a:solidFill>
                  <a:srgbClr val="FF0066"/>
                </a:solidFill>
                <a:latin typeface="Times New Roman" panose="02020603050405020304" pitchFamily="18" charset="0"/>
                <a:ea typeface="宋体" pitchFamily="2" charset="-122"/>
              </a:rPr>
              <a:t>监控帧</a:t>
            </a:r>
            <a:r>
              <a:rPr lang="en-US" altLang="zh-CN" sz="2200" b="1">
                <a:solidFill>
                  <a:srgbClr val="FF0066"/>
                </a:solidFill>
                <a:latin typeface="Times New Roman" panose="02020603050405020304" pitchFamily="18" charset="0"/>
                <a:ea typeface="宋体" pitchFamily="2" charset="-122"/>
              </a:rPr>
              <a:t>)</a:t>
            </a:r>
            <a:endParaRPr lang="en-US" altLang="zh-CN" sz="2200" b="1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908050" lvl="1" indent="-436245" algn="l" eaLnBrk="1" fontAlgn="base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</a:pPr>
            <a:r>
              <a:rPr lang="en-US" altLang="zh-CN" sz="2200" b="1">
                <a:solidFill>
                  <a:srgbClr val="FF0066"/>
                </a:solidFill>
                <a:latin typeface="Times New Roman" panose="02020603050405020304" pitchFamily="18" charset="0"/>
                <a:ea typeface="宋体" pitchFamily="2" charset="-122"/>
              </a:rPr>
              <a:t>U</a:t>
            </a:r>
            <a:r>
              <a:rPr lang="en-US" altLang="zh-CN" sz="22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nnumbered Frame </a:t>
            </a:r>
            <a:r>
              <a:rPr lang="en-US" altLang="zh-CN" sz="2200" b="1">
                <a:solidFill>
                  <a:srgbClr val="FF0066"/>
                </a:solidFill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lang="zh-CN" altLang="en-US" sz="2200" b="1">
                <a:solidFill>
                  <a:srgbClr val="FF0066"/>
                </a:solidFill>
                <a:latin typeface="Times New Roman" panose="02020603050405020304" pitchFamily="18" charset="0"/>
                <a:ea typeface="宋体" pitchFamily="2" charset="-122"/>
              </a:rPr>
              <a:t>无编号帧</a:t>
            </a:r>
            <a:r>
              <a:rPr lang="en-US" altLang="zh-CN" sz="2200" b="1">
                <a:solidFill>
                  <a:srgbClr val="FF0066"/>
                </a:solidFill>
                <a:latin typeface="Times New Roman" panose="02020603050405020304" pitchFamily="18" charset="0"/>
                <a:ea typeface="宋体" pitchFamily="2" charset="-122"/>
              </a:rPr>
              <a:t>)</a:t>
            </a:r>
            <a:endParaRPr lang="en-US" altLang="zh-CN" sz="2200" b="1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469900" indent="-469900">
              <a:lnSpc>
                <a:spcPct val="120000"/>
              </a:lnSpc>
              <a:spcBef>
                <a:spcPct val="1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300" b="1">
                <a:latin typeface="Times New Roman" panose="02020603050405020304" pitchFamily="18" charset="0"/>
                <a:ea typeface="宋体" pitchFamily="2" charset="-122"/>
              </a:rPr>
              <a:t>The contents of the Control field for three kind frames</a:t>
            </a:r>
            <a:endParaRPr lang="en-US" altLang="zh-CN" sz="2300" b="1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19459" name="Picture 4" descr="3-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3500438"/>
            <a:ext cx="5264150" cy="2543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0" name="Rectangle 5"/>
          <p:cNvSpPr/>
          <p:nvPr/>
        </p:nvSpPr>
        <p:spPr>
          <a:xfrm>
            <a:off x="5789613" y="4076700"/>
            <a:ext cx="3175000" cy="1512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469900" indent="-4699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1900">
                <a:latin typeface="Times New Roman" panose="02020603050405020304" pitchFamily="18" charset="0"/>
                <a:ea typeface="宋体" pitchFamily="2" charset="-122"/>
              </a:rPr>
              <a:t>Figure 3-25 Control field of </a:t>
            </a:r>
            <a:endParaRPr lang="en-US" altLang="zh-CN" sz="1900">
              <a:latin typeface="Times New Roman" panose="02020603050405020304" pitchFamily="18" charset="0"/>
              <a:ea typeface="宋体" pitchFamily="2" charset="-122"/>
            </a:endParaRPr>
          </a:p>
          <a:p>
            <a:pPr marL="469900" indent="-4699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1900">
                <a:latin typeface="Times New Roman" panose="02020603050405020304" pitchFamily="18" charset="0"/>
                <a:ea typeface="宋体" pitchFamily="2" charset="-122"/>
              </a:rPr>
              <a:t>(a) An </a:t>
            </a:r>
            <a:r>
              <a:rPr lang="en-US" altLang="zh-CN" sz="1900">
                <a:solidFill>
                  <a:srgbClr val="FF0066"/>
                </a:solidFill>
                <a:latin typeface="Times New Roman" panose="02020603050405020304" pitchFamily="18" charset="0"/>
                <a:ea typeface="宋体" pitchFamily="2" charset="-122"/>
              </a:rPr>
              <a:t>I</a:t>
            </a:r>
            <a:r>
              <a:rPr lang="en-US" altLang="zh-CN" sz="1900">
                <a:latin typeface="Times New Roman" panose="02020603050405020304" pitchFamily="18" charset="0"/>
                <a:ea typeface="宋体" pitchFamily="2" charset="-122"/>
              </a:rPr>
              <a:t>nformation frame.</a:t>
            </a:r>
            <a:endParaRPr lang="en-US" altLang="zh-CN" sz="1900">
              <a:latin typeface="Times New Roman" panose="02020603050405020304" pitchFamily="18" charset="0"/>
              <a:ea typeface="宋体" pitchFamily="2" charset="-122"/>
            </a:endParaRPr>
          </a:p>
          <a:p>
            <a:pPr marL="469900" indent="-4699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1900">
                <a:latin typeface="Times New Roman" panose="02020603050405020304" pitchFamily="18" charset="0"/>
                <a:ea typeface="宋体" pitchFamily="2" charset="-122"/>
              </a:rPr>
              <a:t>(b) A </a:t>
            </a:r>
            <a:r>
              <a:rPr lang="en-US" altLang="zh-CN" sz="1900">
                <a:solidFill>
                  <a:srgbClr val="FF0066"/>
                </a:solidFill>
                <a:latin typeface="Times New Roman" panose="02020603050405020304" pitchFamily="18" charset="0"/>
                <a:ea typeface="宋体" pitchFamily="2" charset="-122"/>
              </a:rPr>
              <a:t>S</a:t>
            </a:r>
            <a:r>
              <a:rPr lang="en-US" altLang="zh-CN" sz="1900">
                <a:latin typeface="Times New Roman" panose="02020603050405020304" pitchFamily="18" charset="0"/>
                <a:ea typeface="宋体" pitchFamily="2" charset="-122"/>
              </a:rPr>
              <a:t>upervisory frame.</a:t>
            </a:r>
            <a:endParaRPr lang="en-US" altLang="zh-CN" sz="1900">
              <a:latin typeface="Times New Roman" panose="02020603050405020304" pitchFamily="18" charset="0"/>
              <a:ea typeface="宋体" pitchFamily="2" charset="-122"/>
            </a:endParaRPr>
          </a:p>
          <a:p>
            <a:pPr marL="469900" indent="-4699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1900">
                <a:latin typeface="Times New Roman" panose="02020603050405020304" pitchFamily="18" charset="0"/>
                <a:ea typeface="宋体" pitchFamily="2" charset="-122"/>
              </a:rPr>
              <a:t>(c) An </a:t>
            </a:r>
            <a:r>
              <a:rPr lang="en-US" altLang="zh-CN" sz="1900">
                <a:solidFill>
                  <a:srgbClr val="FF0066"/>
                </a:solidFill>
                <a:latin typeface="Times New Roman" panose="02020603050405020304" pitchFamily="18" charset="0"/>
                <a:ea typeface="宋体" pitchFamily="2" charset="-122"/>
              </a:rPr>
              <a:t>U</a:t>
            </a:r>
            <a:r>
              <a:rPr lang="en-US" altLang="zh-CN" sz="1900">
                <a:latin typeface="Times New Roman" panose="02020603050405020304" pitchFamily="18" charset="0"/>
                <a:ea typeface="宋体" pitchFamily="2" charset="-122"/>
              </a:rPr>
              <a:t>nnumbered frame.</a:t>
            </a:r>
            <a:endParaRPr lang="en-US" altLang="zh-CN" sz="19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/>
          <p:nvPr/>
        </p:nvSpPr>
        <p:spPr>
          <a:xfrm>
            <a:off x="611188" y="1268413"/>
            <a:ext cx="8135937" cy="4718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469900" indent="-469900">
              <a:lnSpc>
                <a:spcPct val="11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Char char="u"/>
            </a:pPr>
            <a:r>
              <a:rPr lang="en-US" altLang="zh-CN" sz="2600" b="1">
                <a:solidFill>
                  <a:srgbClr val="FF0066"/>
                </a:solidFill>
                <a:latin typeface="Times New Roman" panose="02020603050405020304" pitchFamily="18" charset="0"/>
                <a:ea typeface="宋体" pitchFamily="2" charset="-122"/>
              </a:rPr>
              <a:t>I</a:t>
            </a:r>
            <a:r>
              <a:rPr lang="en-US" altLang="zh-CN" sz="2600" b="1">
                <a:latin typeface="Times New Roman" panose="02020603050405020304" pitchFamily="18" charset="0"/>
                <a:ea typeface="宋体" pitchFamily="2" charset="-122"/>
              </a:rPr>
              <a:t>nformation Frame</a:t>
            </a:r>
            <a:r>
              <a:rPr lang="en-US" altLang="zh-CN" sz="2600" b="1">
                <a:solidFill>
                  <a:srgbClr val="FF0066"/>
                </a:solidFill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lang="zh-CN" altLang="en-US" sz="2600" b="1">
                <a:solidFill>
                  <a:srgbClr val="FF0066"/>
                </a:solidFill>
                <a:latin typeface="Times New Roman" panose="02020603050405020304" pitchFamily="18" charset="0"/>
                <a:ea typeface="宋体" pitchFamily="2" charset="-122"/>
              </a:rPr>
              <a:t>信息帧</a:t>
            </a:r>
            <a:r>
              <a:rPr lang="en-US" altLang="zh-CN" sz="2600" b="1">
                <a:solidFill>
                  <a:srgbClr val="FF0066"/>
                </a:solidFill>
                <a:latin typeface="Times New Roman" panose="02020603050405020304" pitchFamily="18" charset="0"/>
                <a:ea typeface="宋体" pitchFamily="2" charset="-122"/>
              </a:rPr>
              <a:t>) </a:t>
            </a:r>
            <a:endParaRPr lang="en-US" altLang="zh-CN" sz="2300" b="1">
              <a:solidFill>
                <a:srgbClr val="FF0066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908050" lvl="1" indent="-436245" algn="l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3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Seq </a:t>
            </a:r>
            <a:r>
              <a:rPr lang="en-US" altLang="zh-CN" sz="2300" b="1">
                <a:solidFill>
                  <a:srgbClr val="FF0066"/>
                </a:solidFill>
                <a:latin typeface="Times New Roman" panose="02020603050405020304" pitchFamily="18" charset="0"/>
                <a:ea typeface="宋体" pitchFamily="2" charset="-122"/>
              </a:rPr>
              <a:t>:N(S)</a:t>
            </a:r>
            <a:endParaRPr lang="en-US" altLang="zh-CN" sz="2300" b="1">
              <a:solidFill>
                <a:srgbClr val="FF0066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1304925" lvl="2" indent="-394970" algn="l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3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Sending frame sequence number</a:t>
            </a:r>
            <a:endParaRPr lang="en-US" altLang="zh-CN" sz="2300" b="1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908050" lvl="1" indent="-436245" algn="l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3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Next</a:t>
            </a:r>
            <a:r>
              <a:rPr lang="en-US" altLang="zh-CN" sz="2300" b="1">
                <a:solidFill>
                  <a:srgbClr val="FF0066"/>
                </a:solidFill>
                <a:latin typeface="Times New Roman" panose="02020603050405020304" pitchFamily="18" charset="0"/>
                <a:ea typeface="宋体" pitchFamily="2" charset="-122"/>
              </a:rPr>
              <a:t>:N(R)</a:t>
            </a:r>
            <a:endParaRPr lang="en-US" altLang="zh-CN" sz="2300" b="1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1304925" lvl="2" indent="-394970" algn="l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3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Piggybacked acknowledgement</a:t>
            </a:r>
            <a:endParaRPr lang="en-US" altLang="zh-CN" sz="2300" b="1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1694180" lvl="3" indent="-387350" algn="l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Piggybacking the number of 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rPr>
              <a:t>the first frame not yet received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 (i.e., the next frame expected), not the number of the last frame received correctly.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908050" lvl="1" indent="-436245" algn="l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3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P/F</a:t>
            </a:r>
            <a:endParaRPr lang="en-US" altLang="zh-CN" sz="2300" b="1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1304925" lvl="2" indent="-394970" algn="l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3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Poll/Final(</a:t>
            </a:r>
            <a:r>
              <a:rPr lang="zh-CN" altLang="en-US" sz="23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查询</a:t>
            </a:r>
            <a:r>
              <a:rPr lang="en-US" altLang="zh-CN" sz="23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/</a:t>
            </a:r>
            <a:r>
              <a:rPr lang="zh-CN" altLang="en-US" sz="23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结束</a:t>
            </a:r>
            <a:r>
              <a:rPr lang="en-US" altLang="zh-CN" sz="23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)</a:t>
            </a:r>
            <a:endParaRPr lang="en-US" altLang="zh-CN" sz="2300" b="1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1304925" lvl="2" indent="-394970" algn="l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3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Used when a computer is polling a group of terminals</a:t>
            </a:r>
            <a:endParaRPr lang="en-US" altLang="zh-CN" sz="2300" b="1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0482" name="Text Box 3"/>
          <p:cNvSpPr txBox="1"/>
          <p:nvPr/>
        </p:nvSpPr>
        <p:spPr>
          <a:xfrm>
            <a:off x="684213" y="476250"/>
            <a:ext cx="7993062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0" eaLnBrk="0" hangingPunct="0">
              <a:buFont typeface="Wingdings" panose="05000000000000000000" pitchFamily="2" charset="2"/>
            </a:pPr>
            <a:r>
              <a:rPr lang="en-US" altLang="zh-CN" sz="3600" b="1">
                <a:latin typeface="Times New Roman" panose="02020603050405020304" pitchFamily="18" charset="0"/>
                <a:ea typeface="宋体" pitchFamily="2" charset="-122"/>
              </a:rPr>
              <a:t>HDLC – Information Frame</a:t>
            </a:r>
            <a:endParaRPr lang="en-US" altLang="zh-CN" sz="3600" b="1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/>
          <p:nvPr/>
        </p:nvSpPr>
        <p:spPr>
          <a:xfrm>
            <a:off x="576263" y="1231900"/>
            <a:ext cx="8567737" cy="4718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469900" indent="-469900">
              <a:buClr>
                <a:schemeClr val="accent2"/>
              </a:buClr>
              <a:buSzPct val="60000"/>
              <a:buFont typeface="Wingdings" panose="05000000000000000000" pitchFamily="2" charset="2"/>
              <a:buChar char="u"/>
            </a:pPr>
            <a:r>
              <a:rPr lang="en-US" altLang="zh-CN" sz="2600" b="1">
                <a:solidFill>
                  <a:srgbClr val="FF0066"/>
                </a:solidFill>
                <a:latin typeface="Times New Roman" panose="02020603050405020304" pitchFamily="18" charset="0"/>
                <a:ea typeface="宋体" pitchFamily="2" charset="-122"/>
              </a:rPr>
              <a:t>S</a:t>
            </a:r>
            <a:r>
              <a:rPr lang="en-US" altLang="zh-CN" sz="2600" b="1">
                <a:latin typeface="Times New Roman" panose="02020603050405020304" pitchFamily="18" charset="0"/>
                <a:ea typeface="宋体" pitchFamily="2" charset="-122"/>
              </a:rPr>
              <a:t>upervisory Frame </a:t>
            </a:r>
            <a:r>
              <a:rPr lang="en-US" altLang="zh-CN" sz="2600" b="1">
                <a:solidFill>
                  <a:srgbClr val="FF0066"/>
                </a:solidFill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lang="zh-CN" altLang="en-US" sz="2600" b="1">
                <a:solidFill>
                  <a:srgbClr val="FF0066"/>
                </a:solidFill>
                <a:latin typeface="Times New Roman" panose="02020603050405020304" pitchFamily="18" charset="0"/>
                <a:ea typeface="宋体" pitchFamily="2" charset="-122"/>
              </a:rPr>
              <a:t>监控帧</a:t>
            </a:r>
            <a:r>
              <a:rPr lang="en-US" altLang="zh-CN" sz="2600" b="1">
                <a:solidFill>
                  <a:srgbClr val="FF0066"/>
                </a:solidFill>
                <a:latin typeface="Times New Roman" panose="02020603050405020304" pitchFamily="18" charset="0"/>
                <a:ea typeface="宋体" pitchFamily="2" charset="-122"/>
              </a:rPr>
              <a:t>)</a:t>
            </a:r>
            <a:endParaRPr lang="en-US" altLang="zh-CN" sz="2300" b="1">
              <a:solidFill>
                <a:srgbClr val="FF0066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908050" lvl="1" indent="-436245" algn="l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200" b="1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</a:rPr>
              <a:t>Type 0</a:t>
            </a:r>
            <a:r>
              <a:rPr lang="en-US" altLang="zh-CN" sz="22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n-US" altLang="zh-CN" sz="2200" b="1">
                <a:solidFill>
                  <a:srgbClr val="FF0066"/>
                </a:solidFill>
                <a:latin typeface="Times New Roman" panose="02020603050405020304" pitchFamily="18" charset="0"/>
                <a:ea typeface="宋体" pitchFamily="2" charset="-122"/>
              </a:rPr>
              <a:t>(bit3-4: 0 0) receive ready</a:t>
            </a:r>
            <a:endParaRPr lang="en-US" altLang="zh-CN" sz="2200" b="1">
              <a:solidFill>
                <a:srgbClr val="FF0066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1304925" lvl="2" indent="-394970" algn="l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3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RR frame= acknowledgement frame</a:t>
            </a:r>
            <a:endParaRPr lang="en-US" altLang="zh-CN" sz="2300" b="1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1304925" lvl="2" indent="-394970" algn="l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3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Used when there is no reverse traffic to use for piggybacking</a:t>
            </a:r>
            <a:endParaRPr lang="en-US" altLang="zh-CN" sz="2300" b="1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908050" lvl="1" indent="-436245" algn="l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200" b="1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</a:rPr>
              <a:t>Type 1</a:t>
            </a:r>
            <a:r>
              <a:rPr lang="en-US" altLang="zh-CN" sz="22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n-US" altLang="zh-CN" sz="2200" b="1">
                <a:solidFill>
                  <a:srgbClr val="FF0066"/>
                </a:solidFill>
                <a:latin typeface="Times New Roman" panose="02020603050405020304" pitchFamily="18" charset="0"/>
                <a:ea typeface="宋体" pitchFamily="2" charset="-122"/>
              </a:rPr>
              <a:t>(bit3-4: 0 1)</a:t>
            </a:r>
            <a:r>
              <a:rPr lang="zh-CN" altLang="en-US" sz="2200" b="1">
                <a:solidFill>
                  <a:srgbClr val="FF0066"/>
                </a:solidFill>
                <a:latin typeface="Times New Roman" panose="02020603050405020304" pitchFamily="18" charset="0"/>
                <a:ea typeface="宋体" pitchFamily="2" charset="-122"/>
              </a:rPr>
              <a:t>，</a:t>
            </a:r>
            <a:r>
              <a:rPr lang="en-US" altLang="zh-CN" sz="2200" b="1">
                <a:solidFill>
                  <a:srgbClr val="FF0066"/>
                </a:solidFill>
                <a:latin typeface="Times New Roman" panose="02020603050405020304" pitchFamily="18" charset="0"/>
                <a:ea typeface="宋体" pitchFamily="2" charset="-122"/>
              </a:rPr>
              <a:t>like protocol5</a:t>
            </a:r>
            <a:endParaRPr lang="en-US" altLang="zh-CN" sz="2200" b="1">
              <a:solidFill>
                <a:srgbClr val="FF0066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1304925" lvl="2" indent="-394970" algn="l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3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RNR=Negative acknowledgement frame</a:t>
            </a:r>
            <a:endParaRPr lang="en-US" altLang="zh-CN" sz="2300" b="1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1304925" lvl="2" indent="-394970" algn="l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3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The Next field indicates the first frame in sequence not received correctly</a:t>
            </a:r>
            <a:endParaRPr lang="en-US" altLang="zh-CN" sz="2300" b="1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908050" lvl="1" indent="-436245" algn="l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200" b="1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</a:rPr>
              <a:t>Type 2</a:t>
            </a:r>
            <a:r>
              <a:rPr lang="en-US" altLang="zh-CN" sz="22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n-US" altLang="zh-CN" sz="2200" b="1">
                <a:solidFill>
                  <a:srgbClr val="FF0066"/>
                </a:solidFill>
                <a:latin typeface="Times New Roman" panose="02020603050405020304" pitchFamily="18" charset="0"/>
                <a:ea typeface="宋体" pitchFamily="2" charset="-122"/>
              </a:rPr>
              <a:t>(bit3-4: 1 0):RECEIVE NOT READY</a:t>
            </a:r>
            <a:endParaRPr lang="en-US" altLang="zh-CN" sz="2200" b="1">
              <a:solidFill>
                <a:srgbClr val="FF0066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1304925" lvl="2" indent="-394970" algn="l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3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Acknowledges all frames up to but not including Next</a:t>
            </a:r>
            <a:endParaRPr lang="en-US" altLang="zh-CN" sz="2300" b="1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1304925" lvl="2" indent="-394970" algn="l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3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Tells the sender to stop sending</a:t>
            </a:r>
            <a:endParaRPr lang="en-US" altLang="zh-CN" sz="2300" b="1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908050" lvl="1" indent="-436245" algn="l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200" b="1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</a:rPr>
              <a:t>Type 3</a:t>
            </a:r>
            <a:r>
              <a:rPr lang="en-US" altLang="zh-CN" sz="22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n-US" altLang="zh-CN" sz="2200" b="1">
                <a:solidFill>
                  <a:srgbClr val="FF0066"/>
                </a:solidFill>
                <a:latin typeface="Times New Roman" panose="02020603050405020304" pitchFamily="18" charset="0"/>
                <a:ea typeface="宋体" pitchFamily="2" charset="-122"/>
              </a:rPr>
              <a:t>(bit3-4: 1 1):SELECTIVE REJECT</a:t>
            </a:r>
            <a:endParaRPr lang="en-US" altLang="zh-CN" sz="2200" b="1">
              <a:solidFill>
                <a:srgbClr val="FF0066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1304925" lvl="2" indent="-394970" algn="l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3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Calls for retransmission of only the frame specified</a:t>
            </a:r>
            <a:endParaRPr lang="en-US" altLang="zh-CN" sz="2300" b="1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1506" name="Text Box 3"/>
          <p:cNvSpPr txBox="1"/>
          <p:nvPr/>
        </p:nvSpPr>
        <p:spPr>
          <a:xfrm>
            <a:off x="682625" y="476250"/>
            <a:ext cx="7993063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0" eaLnBrk="0" hangingPunct="0">
              <a:buFont typeface="Wingdings" panose="05000000000000000000" pitchFamily="2" charset="2"/>
            </a:pPr>
            <a:r>
              <a:rPr lang="en-US" altLang="zh-CN" sz="3600" b="1">
                <a:latin typeface="Times New Roman" panose="02020603050405020304" pitchFamily="18" charset="0"/>
                <a:ea typeface="宋体" pitchFamily="2" charset="-122"/>
              </a:rPr>
              <a:t>HDLC – Supervisory Frame</a:t>
            </a:r>
            <a:endParaRPr lang="en-US" altLang="zh-CN" sz="2400" b="1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Text Box 2"/>
          <p:cNvSpPr txBox="1"/>
          <p:nvPr/>
        </p:nvSpPr>
        <p:spPr>
          <a:xfrm>
            <a:off x="684213" y="549275"/>
            <a:ext cx="7993062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0" eaLnBrk="0" hangingPunct="0">
              <a:buFont typeface="Wingdings" panose="05000000000000000000" pitchFamily="2" charset="2"/>
            </a:pPr>
            <a:r>
              <a:rPr lang="en-US" altLang="zh-CN" sz="3600" b="1">
                <a:latin typeface="Times New Roman" panose="02020603050405020304" pitchFamily="18" charset="0"/>
                <a:ea typeface="宋体" pitchFamily="2" charset="-122"/>
              </a:rPr>
              <a:t>HDLC – Frame structure</a:t>
            </a:r>
            <a:endParaRPr lang="en-US" altLang="zh-CN" sz="3600" b="1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2530" name="Rectangle 3"/>
          <p:cNvSpPr/>
          <p:nvPr/>
        </p:nvSpPr>
        <p:spPr>
          <a:xfrm>
            <a:off x="539750" y="1557338"/>
            <a:ext cx="8456613" cy="4721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469900" indent="-469900">
              <a:lnSpc>
                <a:spcPct val="145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Char char="u"/>
            </a:pPr>
            <a:endParaRPr lang="en-US" altLang="zh-CN" sz="2300" b="1">
              <a:solidFill>
                <a:srgbClr val="FF0066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469900" indent="-469900">
              <a:lnSpc>
                <a:spcPct val="145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Char char="u"/>
            </a:pPr>
            <a:r>
              <a:rPr lang="en-US" altLang="zh-CN" sz="2300" b="1">
                <a:solidFill>
                  <a:srgbClr val="FF0066"/>
                </a:solidFill>
                <a:latin typeface="Times New Roman" panose="02020603050405020304" pitchFamily="18" charset="0"/>
                <a:ea typeface="宋体" pitchFamily="2" charset="-122"/>
              </a:rPr>
              <a:t>Frame Structure</a:t>
            </a:r>
            <a:endParaRPr lang="en-US" altLang="zh-CN" sz="2300" b="1">
              <a:solidFill>
                <a:srgbClr val="FF0066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908050" lvl="1" indent="-436245" algn="l" eaLnBrk="1" fontAlgn="base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altLang="zh-CN" sz="2200" b="1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</a:rPr>
              <a:t>Data field</a:t>
            </a:r>
            <a:endParaRPr lang="en-US" altLang="zh-CN" sz="2200" b="1">
              <a:solidFill>
                <a:srgbClr val="0000FF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1304925" lvl="2" indent="-394970" algn="l" eaLnBrk="1" fontAlgn="base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3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Contain any information</a:t>
            </a:r>
            <a:endParaRPr lang="en-US" altLang="zh-CN" sz="2300" b="1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1304925" lvl="2" indent="-394970" algn="l" eaLnBrk="1" fontAlgn="base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3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May be arbitrarily long</a:t>
            </a:r>
            <a:endParaRPr lang="en-US" altLang="zh-CN" sz="2300" b="1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1304925" lvl="2" indent="-394970" algn="l" eaLnBrk="1" fontAlgn="base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3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The efficiency of the checksum falls off with increasing frame length</a:t>
            </a:r>
            <a:endParaRPr lang="en-US" altLang="zh-CN" sz="2300" b="1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908050" lvl="1" indent="-436245" algn="l" eaLnBrk="1" fontAlgn="base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altLang="zh-CN" sz="2200" b="1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</a:rPr>
              <a:t>Checksum field</a:t>
            </a:r>
            <a:endParaRPr lang="en-US" altLang="zh-CN" sz="2200" b="1">
              <a:solidFill>
                <a:srgbClr val="0000FF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1304925" lvl="2" indent="-394970" algn="l" eaLnBrk="1" fontAlgn="base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3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Cyclic redundancy code: 16bit – CRC: </a:t>
            </a:r>
            <a:r>
              <a:rPr lang="en-US" altLang="zh-CN" sz="2300" b="1">
                <a:solidFill>
                  <a:srgbClr val="FF0066"/>
                </a:solidFill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en-US" altLang="zh-CN" sz="2300" b="1" baseline="30000">
                <a:solidFill>
                  <a:srgbClr val="FF0066"/>
                </a:solidFill>
                <a:latin typeface="Times New Roman" panose="02020603050405020304" pitchFamily="18" charset="0"/>
                <a:ea typeface="宋体" pitchFamily="2" charset="-122"/>
              </a:rPr>
              <a:t>16</a:t>
            </a:r>
            <a:r>
              <a:rPr lang="en-US" altLang="zh-CN" sz="2300" b="1">
                <a:solidFill>
                  <a:srgbClr val="FF0066"/>
                </a:solidFill>
                <a:latin typeface="Times New Roman" panose="02020603050405020304" pitchFamily="18" charset="0"/>
                <a:ea typeface="宋体" pitchFamily="2" charset="-122"/>
              </a:rPr>
              <a:t>+x</a:t>
            </a:r>
            <a:r>
              <a:rPr lang="en-US" altLang="zh-CN" sz="2300" b="1" baseline="30000">
                <a:solidFill>
                  <a:srgbClr val="FF0066"/>
                </a:solidFill>
                <a:latin typeface="Times New Roman" panose="02020603050405020304" pitchFamily="18" charset="0"/>
                <a:ea typeface="宋体" pitchFamily="2" charset="-122"/>
              </a:rPr>
              <a:t>12</a:t>
            </a:r>
            <a:r>
              <a:rPr lang="en-US" altLang="zh-CN" sz="2300" b="1">
                <a:solidFill>
                  <a:srgbClr val="FF0066"/>
                </a:solidFill>
                <a:latin typeface="Times New Roman" panose="02020603050405020304" pitchFamily="18" charset="0"/>
                <a:ea typeface="宋体" pitchFamily="2" charset="-122"/>
              </a:rPr>
              <a:t>+x</a:t>
            </a:r>
            <a:r>
              <a:rPr lang="en-US" altLang="zh-CN" sz="2300" b="1" baseline="30000">
                <a:solidFill>
                  <a:srgbClr val="FF0066"/>
                </a:solidFill>
                <a:latin typeface="Times New Roman" panose="02020603050405020304" pitchFamily="18" charset="0"/>
                <a:ea typeface="宋体" pitchFamily="2" charset="-122"/>
              </a:rPr>
              <a:t>5</a:t>
            </a:r>
            <a:r>
              <a:rPr lang="en-US" altLang="zh-CN" sz="2300" b="1">
                <a:solidFill>
                  <a:srgbClr val="FF0066"/>
                </a:solidFill>
                <a:latin typeface="Times New Roman" panose="02020603050405020304" pitchFamily="18" charset="0"/>
                <a:ea typeface="宋体" pitchFamily="2" charset="-122"/>
              </a:rPr>
              <a:t>+1</a:t>
            </a:r>
            <a:r>
              <a:rPr lang="en-US" altLang="zh-CN" sz="23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 </a:t>
            </a:r>
            <a:endParaRPr lang="en-US" altLang="zh-CN" sz="2300" b="1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22531" name="Group 5"/>
          <p:cNvGrpSpPr/>
          <p:nvPr/>
        </p:nvGrpSpPr>
        <p:grpSpPr>
          <a:xfrm>
            <a:off x="395288" y="1484313"/>
            <a:ext cx="8382000" cy="652462"/>
            <a:chOff x="336" y="1680"/>
            <a:chExt cx="4896" cy="392"/>
          </a:xfrm>
        </p:grpSpPr>
        <p:sp>
          <p:nvSpPr>
            <p:cNvPr id="22532" name="Text Box 6"/>
            <p:cNvSpPr txBox="1"/>
            <p:nvPr/>
          </p:nvSpPr>
          <p:spPr>
            <a:xfrm>
              <a:off x="336" y="1680"/>
              <a:ext cx="699" cy="39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190800" anchor="t" anchorCtr="0"/>
            <a:p>
              <a:pPr indent="0" algn="ctr" eaLnBrk="0" hangingPunct="0">
                <a:buFont typeface="Wingdings" panose="05000000000000000000" pitchFamily="2" charset="2"/>
              </a:pPr>
              <a:r>
                <a:rPr lang="en-US" altLang="zh-CN" sz="1800" b="1">
                  <a:latin typeface="Times New Roman" panose="02020603050405020304" pitchFamily="18" charset="0"/>
                  <a:ea typeface="宋体" pitchFamily="2" charset="-122"/>
                </a:rPr>
                <a:t>Flag</a:t>
              </a:r>
              <a:endParaRPr lang="en-US" altLang="zh-CN" sz="18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22533" name="Text Box 7"/>
            <p:cNvSpPr txBox="1"/>
            <p:nvPr/>
          </p:nvSpPr>
          <p:spPr>
            <a:xfrm>
              <a:off x="1035" y="1680"/>
              <a:ext cx="700" cy="39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190800" anchor="t" anchorCtr="0"/>
            <a:p>
              <a:pPr indent="0" algn="ctr" eaLnBrk="0" hangingPunct="0">
                <a:buFont typeface="Wingdings" panose="05000000000000000000" pitchFamily="2" charset="2"/>
              </a:pPr>
              <a:r>
                <a:rPr lang="en-US" altLang="zh-CN" sz="1800" b="1">
                  <a:latin typeface="Times New Roman" panose="02020603050405020304" pitchFamily="18" charset="0"/>
                  <a:ea typeface="宋体" pitchFamily="2" charset="-122"/>
                </a:rPr>
                <a:t>Address</a:t>
              </a:r>
              <a:endParaRPr lang="en-US" altLang="zh-CN" sz="18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22534" name="Text Box 8"/>
            <p:cNvSpPr txBox="1"/>
            <p:nvPr/>
          </p:nvSpPr>
          <p:spPr>
            <a:xfrm>
              <a:off x="1735" y="1680"/>
              <a:ext cx="699" cy="39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190800" anchor="t" anchorCtr="0"/>
            <a:p>
              <a:pPr indent="0" algn="ctr" eaLnBrk="0" hangingPunct="0">
                <a:buFont typeface="Wingdings" panose="05000000000000000000" pitchFamily="2" charset="2"/>
              </a:pPr>
              <a:r>
                <a:rPr lang="en-US" altLang="zh-CN" sz="1800" b="1">
                  <a:latin typeface="Times New Roman" panose="02020603050405020304" pitchFamily="18" charset="0"/>
                  <a:ea typeface="宋体" pitchFamily="2" charset="-122"/>
                </a:rPr>
                <a:t>Control</a:t>
              </a:r>
              <a:endParaRPr lang="en-US" altLang="zh-CN" sz="1800" b="1">
                <a:latin typeface="Times New Roman" panose="02020603050405020304" pitchFamily="18" charset="0"/>
                <a:ea typeface="宋体" pitchFamily="2" charset="-122"/>
              </a:endParaRPr>
            </a:p>
            <a:p>
              <a:pPr indent="0" algn="ctr" eaLnBrk="0" hangingPunct="0">
                <a:buFont typeface="Wingdings" panose="05000000000000000000" pitchFamily="2" charset="2"/>
              </a:pPr>
              <a:endParaRPr lang="en-US" altLang="zh-CN" sz="18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22535" name="Text Box 9"/>
            <p:cNvSpPr txBox="1"/>
            <p:nvPr/>
          </p:nvSpPr>
          <p:spPr>
            <a:xfrm>
              <a:off x="2434" y="1680"/>
              <a:ext cx="816" cy="39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190800" anchor="t" anchorCtr="0"/>
            <a:p>
              <a:pPr indent="0" algn="ctr" eaLnBrk="0" hangingPunct="0">
                <a:buFont typeface="Wingdings" panose="05000000000000000000" pitchFamily="2" charset="2"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itchFamily="2" charset="-122"/>
                </a:rPr>
                <a:t>Information</a:t>
              </a:r>
              <a:endParaRPr lang="en-US" altLang="zh-CN" sz="18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22536" name="Text Box 10"/>
            <p:cNvSpPr txBox="1"/>
            <p:nvPr/>
          </p:nvSpPr>
          <p:spPr>
            <a:xfrm>
              <a:off x="3250" y="1680"/>
              <a:ext cx="1283" cy="39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190800" anchor="t" anchorCtr="0"/>
            <a:p>
              <a:pPr indent="0" algn="ctr" eaLnBrk="0" hangingPunct="0">
                <a:buFont typeface="Wingdings" panose="05000000000000000000" pitchFamily="2" charset="2"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itchFamily="2" charset="-122"/>
                </a:rPr>
                <a:t>Fame Check Seq.</a:t>
              </a:r>
              <a:endParaRPr lang="en-US" altLang="zh-CN" sz="18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  <a:p>
              <a:pPr indent="0" algn="ctr" eaLnBrk="0" hangingPunct="0">
                <a:buFont typeface="Wingdings" panose="05000000000000000000" pitchFamily="2" charset="2"/>
              </a:pPr>
              <a:endParaRPr lang="en-US" altLang="zh-CN" sz="18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22537" name="Text Box 11"/>
            <p:cNvSpPr txBox="1"/>
            <p:nvPr/>
          </p:nvSpPr>
          <p:spPr>
            <a:xfrm>
              <a:off x="4533" y="1680"/>
              <a:ext cx="699" cy="39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190800" anchor="t" anchorCtr="0"/>
            <a:p>
              <a:pPr indent="0" algn="ctr" eaLnBrk="0" hangingPunct="0">
                <a:buFont typeface="Wingdings" panose="05000000000000000000" pitchFamily="2" charset="2"/>
              </a:pPr>
              <a:r>
                <a:rPr lang="en-US" altLang="zh-CN" sz="1800" b="1">
                  <a:latin typeface="Times New Roman" panose="02020603050405020304" pitchFamily="18" charset="0"/>
                  <a:ea typeface="宋体" pitchFamily="2" charset="-122"/>
                </a:rPr>
                <a:t>Flag</a:t>
              </a:r>
              <a:endParaRPr lang="en-US" altLang="zh-CN" sz="18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>
            <a:spLocks noGrp="1"/>
          </p:cNvSpPr>
          <p:nvPr>
            <p:ph type="title"/>
          </p:nvPr>
        </p:nvSpPr>
        <p:spPr>
          <a:xfrm>
            <a:off x="574675" y="304800"/>
            <a:ext cx="8389938" cy="82073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400"/>
              <a:t>Three Commands Provided By Protocols</a:t>
            </a:r>
            <a:endParaRPr lang="en-US" altLang="zh-CN" sz="1000"/>
          </a:p>
        </p:txBody>
      </p:sp>
      <p:sp>
        <p:nvSpPr>
          <p:cNvPr id="2355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500">
                <a:solidFill>
                  <a:srgbClr val="FF0000"/>
                </a:solidFill>
              </a:rPr>
              <a:t>DISC</a:t>
            </a:r>
            <a:r>
              <a:rPr lang="en-US" altLang="zh-CN" sz="2500"/>
              <a:t> (DISConnect) - allows a machine to announce that it is going down (e.g., for preventive maintenance). </a:t>
            </a:r>
            <a:endParaRPr lang="en-US" altLang="zh-CN" sz="2500"/>
          </a:p>
          <a:p>
            <a:pPr eaLnBrk="1" hangingPunct="1">
              <a:lnSpc>
                <a:spcPct val="90000"/>
              </a:lnSpc>
            </a:pPr>
            <a:r>
              <a:rPr lang="en-US" altLang="zh-CN" sz="2500">
                <a:solidFill>
                  <a:srgbClr val="FF0000"/>
                </a:solidFill>
              </a:rPr>
              <a:t>SNRM</a:t>
            </a:r>
            <a:r>
              <a:rPr lang="en-US" altLang="zh-CN" sz="2500"/>
              <a:t> (Set Normal Response Mode) - allows a machine that has just come back on-line to announce its presence and force all the sequence numbers back to zero.</a:t>
            </a:r>
            <a:endParaRPr lang="en-US" altLang="zh-CN" sz="2500"/>
          </a:p>
          <a:p>
            <a:pPr lvl="1" indent="-436245" eaLnBrk="1" hangingPunct="1">
              <a:lnSpc>
                <a:spcPct val="90000"/>
              </a:lnSpc>
            </a:pPr>
            <a:r>
              <a:rPr lang="en-US" altLang="zh-CN" sz="2400"/>
              <a:t>HDLC and LAPB have an additional command, </a:t>
            </a:r>
            <a:r>
              <a:rPr lang="en-US" altLang="zh-CN" sz="2400" b="0"/>
              <a:t>SABM</a:t>
            </a:r>
            <a:r>
              <a:rPr lang="en-US" altLang="zh-CN" sz="2400"/>
              <a:t> (Set Asynchronous Balanced Mode).</a:t>
            </a:r>
            <a:endParaRPr lang="en-US" altLang="zh-CN" sz="2400"/>
          </a:p>
          <a:p>
            <a:pPr lvl="1" indent="-436245" eaLnBrk="1" hangingPunct="1">
              <a:lnSpc>
                <a:spcPct val="90000"/>
              </a:lnSpc>
            </a:pPr>
            <a:r>
              <a:rPr lang="en-US" altLang="zh-CN" sz="2400" b="0"/>
              <a:t>SABME</a:t>
            </a:r>
            <a:r>
              <a:rPr lang="en-US" altLang="zh-CN" sz="2400"/>
              <a:t> and </a:t>
            </a:r>
            <a:r>
              <a:rPr lang="en-US" altLang="zh-CN" sz="2400" b="0"/>
              <a:t>SNRME</a:t>
            </a:r>
            <a:r>
              <a:rPr lang="en-US" altLang="zh-CN" sz="2400"/>
              <a:t> are the same as </a:t>
            </a:r>
            <a:r>
              <a:rPr lang="en-US" altLang="zh-CN" sz="2400" b="0"/>
              <a:t>SABM</a:t>
            </a:r>
            <a:r>
              <a:rPr lang="en-US" altLang="zh-CN" sz="2400"/>
              <a:t> and SNRM</a:t>
            </a:r>
            <a:endParaRPr lang="en-US" altLang="zh-CN" sz="2400"/>
          </a:p>
          <a:p>
            <a:pPr eaLnBrk="1" hangingPunct="1">
              <a:lnSpc>
                <a:spcPct val="90000"/>
              </a:lnSpc>
            </a:pPr>
            <a:r>
              <a:rPr lang="en-US" altLang="zh-CN" sz="2500">
                <a:solidFill>
                  <a:srgbClr val="FF0000"/>
                </a:solidFill>
              </a:rPr>
              <a:t>FRMR</a:t>
            </a:r>
            <a:r>
              <a:rPr lang="en-US" altLang="zh-CN" sz="2500"/>
              <a:t> (FRaMe Reject) - indicate that a frame with a correct checksum but impossible semantics arrived. </a:t>
            </a:r>
            <a:endParaRPr lang="en-US" altLang="zh-CN" sz="250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Contents of this lecture</a:t>
            </a:r>
            <a:endParaRPr lang="en-US" altLang="zh-CN"/>
          </a:p>
        </p:txBody>
      </p:sp>
      <p:sp>
        <p:nvSpPr>
          <p:cNvPr id="614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600"/>
              <a:t>Learn protocol verification</a:t>
            </a:r>
            <a:endParaRPr lang="en-US" altLang="zh-CN" sz="2600"/>
          </a:p>
          <a:p>
            <a:pPr lvl="1" indent="-436245" eaLnBrk="1" hangingPunct="1"/>
            <a:r>
              <a:rPr lang="en-US" altLang="zh-CN" sz="2200"/>
              <a:t>Finite state machine models</a:t>
            </a:r>
            <a:endParaRPr lang="en-US" altLang="zh-CN" sz="2200"/>
          </a:p>
          <a:p>
            <a:pPr lvl="1" indent="-436245" eaLnBrk="1" hangingPunct="1"/>
            <a:r>
              <a:rPr lang="en-US" altLang="zh-CN" sz="2200"/>
              <a:t>Petri net models</a:t>
            </a:r>
            <a:endParaRPr lang="en-US" altLang="zh-CN" sz="2200"/>
          </a:p>
          <a:p>
            <a:pPr eaLnBrk="1" hangingPunct="1"/>
            <a:r>
              <a:rPr lang="en-US" altLang="zh-CN" sz="2600"/>
              <a:t>Learn Example DLL protocol</a:t>
            </a:r>
            <a:endParaRPr lang="en-US" altLang="zh-CN" sz="2600"/>
          </a:p>
          <a:p>
            <a:pPr lvl="1" indent="-436245" eaLnBrk="1" hangingPunct="1"/>
            <a:r>
              <a:rPr lang="en-US" altLang="zh-CN" sz="2200"/>
              <a:t>HDLC</a:t>
            </a:r>
            <a:endParaRPr lang="en-US" altLang="zh-CN" sz="2200"/>
          </a:p>
          <a:p>
            <a:pPr lvl="1" indent="-436245" eaLnBrk="1" hangingPunct="1"/>
            <a:r>
              <a:rPr lang="en-US" altLang="zh-CN" sz="2200"/>
              <a:t>PPP</a:t>
            </a:r>
            <a:endParaRPr lang="en-US" altLang="zh-CN"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DLL in the internet  </a:t>
            </a:r>
            <a:endParaRPr lang="en-US" altLang="zh-CN" sz="2600"/>
          </a:p>
        </p:txBody>
      </p:sp>
      <p:sp>
        <p:nvSpPr>
          <p:cNvPr id="2457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spcBef>
                <a:spcPct val="0"/>
              </a:spcBef>
              <a:buSzPct val="60000"/>
              <a:buChar char="u"/>
            </a:pPr>
            <a:r>
              <a:rPr lang="en-US" altLang="zh-CN" sz="2300">
                <a:solidFill>
                  <a:srgbClr val="FF0066"/>
                </a:solidFill>
              </a:rPr>
              <a:t>Point-to-Point Communication </a:t>
            </a:r>
            <a:endParaRPr lang="en-US" altLang="zh-CN" sz="2300">
              <a:solidFill>
                <a:srgbClr val="FF0066"/>
              </a:solidFill>
            </a:endParaRPr>
          </a:p>
          <a:p>
            <a:pPr lvl="1" indent="-436245" eaLnBrk="1" hangingPunct="1"/>
            <a:r>
              <a:rPr lang="en-US" altLang="zh-CN" sz="2200"/>
              <a:t>Router-Router leased line connection</a:t>
            </a:r>
            <a:endParaRPr lang="en-US" altLang="zh-CN" sz="2200"/>
          </a:p>
          <a:p>
            <a:pPr lvl="1" indent="-436245" eaLnBrk="1" hangingPunct="1">
              <a:spcBef>
                <a:spcPct val="0"/>
              </a:spcBef>
            </a:pPr>
            <a:r>
              <a:rPr lang="en-US" altLang="zh-CN" sz="2200"/>
              <a:t>Dial-up host-router connection</a:t>
            </a:r>
            <a:endParaRPr lang="en-US" altLang="zh-CN" sz="2200"/>
          </a:p>
        </p:txBody>
      </p:sp>
      <p:pic>
        <p:nvPicPr>
          <p:cNvPr id="24579" name="Picture 4" descr="3-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2708275"/>
            <a:ext cx="8186738" cy="33702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Point-to-Point Protocol</a:t>
            </a:r>
            <a:endParaRPr lang="en-US" altLang="zh-CN"/>
          </a:p>
        </p:txBody>
      </p:sp>
      <p:sp>
        <p:nvSpPr>
          <p:cNvPr id="2560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</a:pPr>
            <a:r>
              <a:rPr lang="en-US" altLang="zh-CN" sz="2100"/>
              <a:t>Defined in </a:t>
            </a:r>
            <a:r>
              <a:rPr lang="en-US" altLang="zh-CN" sz="2100">
                <a:solidFill>
                  <a:srgbClr val="FF0000"/>
                </a:solidFill>
              </a:rPr>
              <a:t>RFC 1661</a:t>
            </a:r>
            <a:r>
              <a:rPr lang="en-US" altLang="zh-CN" sz="2100"/>
              <a:t> and further elaborated on in several other RFCs (e.g., RFCs 1662 and 1663). </a:t>
            </a:r>
            <a:endParaRPr lang="en-US" altLang="zh-CN" sz="2100"/>
          </a:p>
          <a:p>
            <a:pPr eaLnBrk="1" hangingPunct="1">
              <a:lnSpc>
                <a:spcPct val="110000"/>
              </a:lnSpc>
            </a:pPr>
            <a:r>
              <a:rPr lang="en-CA" altLang="zh-CN" sz="2400"/>
              <a:t>PPP provides </a:t>
            </a:r>
            <a:r>
              <a:rPr lang="en-CA" altLang="zh-CN" sz="2400">
                <a:solidFill>
                  <a:srgbClr val="FF0000"/>
                </a:solidFill>
              </a:rPr>
              <a:t>three</a:t>
            </a:r>
            <a:r>
              <a:rPr lang="en-CA" altLang="zh-CN" sz="2400"/>
              <a:t> features:  </a:t>
            </a:r>
            <a:endParaRPr lang="en-CA" altLang="zh-CN" sz="2000"/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2200" b="0" i="1"/>
              <a:t>A framing method</a:t>
            </a:r>
            <a:r>
              <a:rPr lang="en-US" altLang="zh-CN" sz="2200"/>
              <a:t> , The frame format also handles error detection. </a:t>
            </a:r>
            <a:endParaRPr lang="en-US" altLang="zh-CN" sz="2200"/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2200" b="0" i="1"/>
              <a:t>A link control protocol</a:t>
            </a:r>
            <a:r>
              <a:rPr lang="en-US" altLang="zh-CN" sz="2200"/>
              <a:t> for bringing lines up, testing them, negotiating options, and bringing them down.</a:t>
            </a:r>
            <a:endParaRPr lang="en-US" altLang="zh-CN" sz="2200"/>
          </a:p>
          <a:p>
            <a:pPr lvl="2" indent="-394970" eaLnBrk="1" hangingPunct="1">
              <a:lnSpc>
                <a:spcPct val="110000"/>
              </a:lnSpc>
            </a:pPr>
            <a:r>
              <a:rPr lang="en-US" altLang="zh-CN" sz="2000"/>
              <a:t>This protocol is called</a:t>
            </a:r>
            <a:r>
              <a:rPr lang="en-US" altLang="zh-CN" sz="2000">
                <a:solidFill>
                  <a:srgbClr val="FF0000"/>
                </a:solidFill>
              </a:rPr>
              <a:t> LCP </a:t>
            </a:r>
            <a:r>
              <a:rPr lang="en-US" altLang="zh-CN" sz="2000"/>
              <a:t>(Link Control Protocol). </a:t>
            </a:r>
            <a:endParaRPr lang="en-US" altLang="zh-CN" sz="2000"/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2200" b="0" i="1"/>
              <a:t>A way to negotiate network-layer options</a:t>
            </a:r>
            <a:r>
              <a:rPr lang="en-US" altLang="zh-CN" sz="2200"/>
              <a:t> in a way that is independent of the network layer protocol to be used. The method chosen is to have a different </a:t>
            </a:r>
            <a:r>
              <a:rPr lang="en-US" altLang="zh-CN" sz="2200">
                <a:solidFill>
                  <a:srgbClr val="FF0000"/>
                </a:solidFill>
              </a:rPr>
              <a:t>NCP</a:t>
            </a:r>
            <a:r>
              <a:rPr lang="en-US" altLang="zh-CN" sz="2200"/>
              <a:t> (Network Control Protocol) for each network layer supported.</a:t>
            </a:r>
            <a:endParaRPr lang="en-US" altLang="zh-CN" sz="2200"/>
          </a:p>
          <a:p>
            <a:pPr eaLnBrk="1" hangingPunct="1">
              <a:lnSpc>
                <a:spcPct val="110000"/>
              </a:lnSpc>
            </a:pPr>
            <a:endParaRPr lang="en-US" altLang="zh-CN" sz="2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2900"/>
              <a:t>Typical Scenario: Connecting A Home PC To Internet Service Provider </a:t>
            </a:r>
            <a:endParaRPr lang="en-US" altLang="zh-CN" sz="1900"/>
          </a:p>
        </p:txBody>
      </p:sp>
      <p:sp>
        <p:nvSpPr>
          <p:cNvPr id="26626" name="Rectangle 3"/>
          <p:cNvSpPr>
            <a:spLocks noGrp="1"/>
          </p:cNvSpPr>
          <p:nvPr>
            <p:ph idx="1"/>
          </p:nvPr>
        </p:nvSpPr>
        <p:spPr>
          <a:xfrm>
            <a:off x="539750" y="1196975"/>
            <a:ext cx="8470900" cy="5040313"/>
          </a:xfrm>
        </p:spPr>
        <p:txBody>
          <a:bodyPr vert="horz" wrap="square" lIns="91440" tIns="45720" rIns="91440" bIns="45720" anchor="t" anchorCtr="0"/>
          <a:p>
            <a:pPr marL="381000" indent="-3810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en-US" altLang="zh-CN" sz="1900"/>
              <a:t>Physical connection setup phase: </a:t>
            </a:r>
            <a:endParaRPr lang="en-US" altLang="zh-CN" sz="1900"/>
          </a:p>
          <a:p>
            <a:pPr marL="800100" lvl="1" indent="-342900" eaLnBrk="1" hangingPunct="1">
              <a:lnSpc>
                <a:spcPct val="90000"/>
              </a:lnSpc>
            </a:pPr>
            <a:r>
              <a:rPr lang="en-US" altLang="zh-CN" sz="1700"/>
              <a:t>The PC </a:t>
            </a:r>
            <a:r>
              <a:rPr lang="en-US" altLang="zh-CN" sz="1700">
                <a:solidFill>
                  <a:schemeClr val="accent2"/>
                </a:solidFill>
              </a:rPr>
              <a:t>calls the</a:t>
            </a:r>
            <a:r>
              <a:rPr lang="en-US" altLang="zh-CN" sz="1700"/>
              <a:t> provider's router via a modem. </a:t>
            </a:r>
            <a:endParaRPr lang="en-US" altLang="zh-CN" sz="1700"/>
          </a:p>
          <a:p>
            <a:pPr marL="800100" lvl="1" indent="-342900" eaLnBrk="1" hangingPunct="1">
              <a:lnSpc>
                <a:spcPct val="90000"/>
              </a:lnSpc>
            </a:pPr>
            <a:r>
              <a:rPr lang="en-US" altLang="zh-CN" sz="1700"/>
              <a:t>The router's modem </a:t>
            </a:r>
            <a:r>
              <a:rPr lang="en-US" altLang="zh-CN" sz="1700">
                <a:solidFill>
                  <a:schemeClr val="accent2"/>
                </a:solidFill>
              </a:rPr>
              <a:t>answers </a:t>
            </a:r>
            <a:r>
              <a:rPr lang="en-US" altLang="zh-CN" sz="1700"/>
              <a:t>the phone and establishes a physical connection. </a:t>
            </a:r>
            <a:endParaRPr lang="en-US" altLang="zh-CN" sz="1700"/>
          </a:p>
          <a:p>
            <a:pPr marL="381000" indent="-3810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en-US" altLang="zh-CN" sz="1900"/>
              <a:t>Data link layer options negotiation phase: </a:t>
            </a:r>
            <a:endParaRPr lang="en-US" altLang="zh-CN" sz="1900"/>
          </a:p>
          <a:p>
            <a:pPr marL="800100" lvl="1" indent="-342900" eaLnBrk="1" hangingPunct="1">
              <a:lnSpc>
                <a:spcPct val="90000"/>
              </a:lnSpc>
            </a:pPr>
            <a:r>
              <a:rPr lang="en-US" altLang="zh-CN" sz="1700"/>
              <a:t>The PC sends the router a series of </a:t>
            </a:r>
            <a:r>
              <a:rPr lang="en-US" altLang="zh-CN" sz="1700">
                <a:solidFill>
                  <a:schemeClr val="accent2"/>
                </a:solidFill>
              </a:rPr>
              <a:t>LCP packets</a:t>
            </a:r>
            <a:r>
              <a:rPr lang="en-US" altLang="zh-CN" sz="1700"/>
              <a:t> in the payload field of one or more PPP frames. These packets and their responses </a:t>
            </a:r>
            <a:r>
              <a:rPr lang="en-US" altLang="zh-CN" sz="1700">
                <a:solidFill>
                  <a:schemeClr val="accent2"/>
                </a:solidFill>
              </a:rPr>
              <a:t>select the PPP parameters</a:t>
            </a:r>
            <a:r>
              <a:rPr lang="en-US" altLang="zh-CN" sz="1700"/>
              <a:t> to be used. </a:t>
            </a:r>
            <a:endParaRPr lang="en-US" altLang="zh-CN" sz="1700"/>
          </a:p>
          <a:p>
            <a:pPr marL="381000" indent="-3810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en-US" altLang="zh-CN" sz="1900"/>
              <a:t>Network layer options negotiation phase: </a:t>
            </a:r>
            <a:endParaRPr lang="en-US" altLang="zh-CN" sz="1900"/>
          </a:p>
          <a:p>
            <a:pPr marL="800100" lvl="1" indent="-342900" eaLnBrk="1" hangingPunct="1">
              <a:lnSpc>
                <a:spcPct val="90000"/>
              </a:lnSpc>
            </a:pPr>
            <a:r>
              <a:rPr lang="en-US" altLang="zh-CN" sz="1700"/>
              <a:t>A series of </a:t>
            </a:r>
            <a:r>
              <a:rPr lang="en-US" altLang="zh-CN" sz="1700">
                <a:solidFill>
                  <a:schemeClr val="accent2"/>
                </a:solidFill>
              </a:rPr>
              <a:t>NCP packets</a:t>
            </a:r>
            <a:r>
              <a:rPr lang="en-US" altLang="zh-CN" sz="1700"/>
              <a:t> are sent to configure the network layer and to assign an IP address for the PC (if the PC wants to run a TCP/IP protocol stack). </a:t>
            </a:r>
            <a:endParaRPr lang="en-US" altLang="zh-CN" sz="1700"/>
          </a:p>
          <a:p>
            <a:pPr marL="381000" indent="-3810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en-US" altLang="zh-CN" sz="1900"/>
              <a:t>Data communication phase: </a:t>
            </a:r>
            <a:endParaRPr lang="en-US" altLang="zh-CN" sz="1900"/>
          </a:p>
          <a:p>
            <a:pPr marL="800100" lvl="1" indent="-342900" eaLnBrk="1" hangingPunct="1">
              <a:lnSpc>
                <a:spcPct val="90000"/>
              </a:lnSpc>
            </a:pPr>
            <a:r>
              <a:rPr lang="en-US" altLang="zh-CN" sz="1700"/>
              <a:t>The PC sends and receives IP packets over the established connection. </a:t>
            </a:r>
            <a:endParaRPr lang="en-US" altLang="zh-CN" sz="1700"/>
          </a:p>
          <a:p>
            <a:pPr marL="381000" indent="-3810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en-US" altLang="zh-CN" sz="1900"/>
              <a:t>Connection release phase: </a:t>
            </a:r>
            <a:endParaRPr lang="en-US" altLang="zh-CN" sz="1900"/>
          </a:p>
          <a:p>
            <a:pPr marL="800100" lvl="1" indent="-342900" eaLnBrk="1" hangingPunct="1">
              <a:lnSpc>
                <a:spcPct val="90000"/>
              </a:lnSpc>
            </a:pPr>
            <a:r>
              <a:rPr lang="en-US" altLang="zh-CN" sz="1700"/>
              <a:t>When the PC is finished, NCP is used to </a:t>
            </a:r>
            <a:r>
              <a:rPr lang="en-US" altLang="zh-CN" sz="1700">
                <a:solidFill>
                  <a:schemeClr val="accent2"/>
                </a:solidFill>
              </a:rPr>
              <a:t>tear down</a:t>
            </a:r>
            <a:r>
              <a:rPr lang="en-US" altLang="zh-CN" sz="1700"/>
              <a:t> the network layer connection and free up the IP address. </a:t>
            </a:r>
            <a:endParaRPr lang="en-US" altLang="zh-CN" sz="1700"/>
          </a:p>
          <a:p>
            <a:pPr marL="800100" lvl="1" indent="-342900" eaLnBrk="1" hangingPunct="1">
              <a:lnSpc>
                <a:spcPct val="90000"/>
              </a:lnSpc>
            </a:pPr>
            <a:r>
              <a:rPr lang="en-US" altLang="zh-CN" sz="1700"/>
              <a:t>The LCP is used to </a:t>
            </a:r>
            <a:r>
              <a:rPr lang="en-US" altLang="zh-CN" sz="1700">
                <a:solidFill>
                  <a:schemeClr val="accent2"/>
                </a:solidFill>
              </a:rPr>
              <a:t>shut down</a:t>
            </a:r>
            <a:r>
              <a:rPr lang="en-US" altLang="zh-CN" sz="1700"/>
              <a:t> the data line layer connection. </a:t>
            </a:r>
            <a:endParaRPr lang="en-US" altLang="zh-CN" sz="1700"/>
          </a:p>
          <a:p>
            <a:pPr marL="800100" lvl="1" indent="-342900" eaLnBrk="1" hangingPunct="1">
              <a:lnSpc>
                <a:spcPct val="90000"/>
              </a:lnSpc>
            </a:pPr>
            <a:r>
              <a:rPr lang="en-US" altLang="zh-CN" sz="1700"/>
              <a:t>The computer tells the modem to hang up the phone, releasing the physical connection. </a:t>
            </a:r>
            <a:endParaRPr lang="en-US" altLang="zh-CN" sz="170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PPP Frame Format </a:t>
            </a:r>
            <a:endParaRPr lang="en-US" altLang="zh-CN" sz="3000"/>
          </a:p>
        </p:txBody>
      </p:sp>
      <p:sp>
        <p:nvSpPr>
          <p:cNvPr id="2765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400"/>
              <a:t>Main differences</a:t>
            </a:r>
            <a:endParaRPr lang="en-US" altLang="zh-CN" sz="2400"/>
          </a:p>
          <a:p>
            <a:pPr lvl="1" indent="-436245" eaLnBrk="1" hangingPunct="1"/>
            <a:r>
              <a:rPr lang="en-US" altLang="zh-CN" sz="2000"/>
              <a:t>PPP is </a:t>
            </a:r>
            <a:r>
              <a:rPr lang="en-US" altLang="zh-CN" sz="2000">
                <a:solidFill>
                  <a:srgbClr val="FF0000"/>
                </a:solidFill>
              </a:rPr>
              <a:t>character-</a:t>
            </a:r>
            <a:r>
              <a:rPr lang="en-US" altLang="zh-CN" sz="2000"/>
              <a:t>oriented while HDLC is </a:t>
            </a:r>
            <a:r>
              <a:rPr lang="en-US" altLang="zh-CN" sz="2000">
                <a:solidFill>
                  <a:srgbClr val="FF0000"/>
                </a:solidFill>
              </a:rPr>
              <a:t>bit</a:t>
            </a:r>
            <a:r>
              <a:rPr lang="en-US" altLang="zh-CN" sz="2000"/>
              <a:t> oriented.</a:t>
            </a:r>
            <a:endParaRPr lang="en-US" altLang="zh-CN" sz="2000"/>
          </a:p>
          <a:p>
            <a:pPr lvl="1" indent="-436245" eaLnBrk="1" hangingPunct="1"/>
            <a:r>
              <a:rPr lang="en-US" altLang="zh-CN" sz="2000"/>
              <a:t>PPP uses </a:t>
            </a:r>
            <a:r>
              <a:rPr lang="en-US" altLang="zh-CN" sz="2000">
                <a:solidFill>
                  <a:schemeClr val="accent2"/>
                </a:solidFill>
              </a:rPr>
              <a:t>byte stuffing</a:t>
            </a:r>
            <a:r>
              <a:rPr lang="en-US" altLang="zh-CN" sz="2000"/>
              <a:t> on dial-up modem lines, so all frames are an integral number of bytes.</a:t>
            </a:r>
            <a:endParaRPr lang="en-US" altLang="zh-CN" sz="2000"/>
          </a:p>
          <a:p>
            <a:pPr eaLnBrk="1" hangingPunct="1"/>
            <a:endParaRPr lang="en-US" altLang="zh-CN" sz="2400"/>
          </a:p>
          <a:p>
            <a:pPr eaLnBrk="1" hangingPunct="1"/>
            <a:r>
              <a:rPr lang="en-US" altLang="zh-CN" sz="2400"/>
              <a:t>The PPP full frame format for </a:t>
            </a:r>
            <a:r>
              <a:rPr lang="en-US" altLang="zh-CN" sz="2400">
                <a:solidFill>
                  <a:srgbClr val="FF0000"/>
                </a:solidFill>
              </a:rPr>
              <a:t>unnumbered mode</a:t>
            </a:r>
            <a:r>
              <a:rPr lang="en-US" altLang="zh-CN" sz="2400"/>
              <a:t> operation.</a:t>
            </a:r>
            <a:endParaRPr lang="en-US" altLang="zh-CN" sz="2400"/>
          </a:p>
          <a:p>
            <a:pPr eaLnBrk="1" hangingPunct="1"/>
            <a:endParaRPr lang="en-US" altLang="zh-CN" sz="2400"/>
          </a:p>
        </p:txBody>
      </p:sp>
      <p:pic>
        <p:nvPicPr>
          <p:cNvPr id="27651" name="Picture 4" descr="3-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4797425"/>
            <a:ext cx="7956550" cy="1076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PPP Frame Format(cont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d)</a:t>
            </a:r>
            <a:endParaRPr lang="en-US" altLang="zh-CN"/>
          </a:p>
        </p:txBody>
      </p:sp>
      <p:sp>
        <p:nvSpPr>
          <p:cNvPr id="2867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/>
              <a:t>Begin with a spcial byte-01111110 (same as HDLC)</a:t>
            </a:r>
            <a:endParaRPr lang="en-US" altLang="zh-CN"/>
          </a:p>
          <a:p>
            <a:pPr lvl="1" indent="-436245" eaLnBrk="1" hangingPunct="1"/>
            <a:r>
              <a:rPr lang="zh-CN" altLang="en-US"/>
              <a:t>若封装在</a:t>
            </a:r>
            <a:r>
              <a:rPr lang="en-US" altLang="zh-CN"/>
              <a:t>PPP</a:t>
            </a:r>
            <a:r>
              <a:rPr lang="zh-CN" altLang="en-US"/>
              <a:t>帧中的数据出现</a:t>
            </a:r>
            <a:r>
              <a:rPr lang="en-US" altLang="zh-CN">
                <a:solidFill>
                  <a:srgbClr val="FF0066"/>
                </a:solidFill>
              </a:rPr>
              <a:t>0x7E</a:t>
            </a:r>
            <a:r>
              <a:rPr lang="zh-CN" altLang="en-US"/>
              <a:t>字节，则用</a:t>
            </a:r>
            <a:r>
              <a:rPr lang="en-US" altLang="zh-CN"/>
              <a:t>2</a:t>
            </a:r>
            <a:r>
              <a:rPr lang="zh-CN" altLang="en-US"/>
              <a:t>字节序列</a:t>
            </a:r>
            <a:r>
              <a:rPr lang="en-US" altLang="zh-CN">
                <a:solidFill>
                  <a:srgbClr val="FF0066"/>
                </a:solidFill>
              </a:rPr>
              <a:t>0x7D</a:t>
            </a:r>
            <a:r>
              <a:rPr lang="zh-CN" altLang="en-US">
                <a:solidFill>
                  <a:srgbClr val="FF0066"/>
                </a:solidFill>
              </a:rPr>
              <a:t>、</a:t>
            </a:r>
            <a:r>
              <a:rPr lang="en-US" altLang="zh-CN">
                <a:solidFill>
                  <a:srgbClr val="FF0066"/>
                </a:solidFill>
              </a:rPr>
              <a:t>0x5E</a:t>
            </a:r>
            <a:r>
              <a:rPr lang="zh-CN" altLang="en-US"/>
              <a:t>取代；</a:t>
            </a:r>
            <a:endParaRPr lang="zh-CN" altLang="en-US"/>
          </a:p>
          <a:p>
            <a:pPr lvl="1" indent="-436245" eaLnBrk="1" hangingPunct="1"/>
            <a:r>
              <a:rPr lang="zh-CN" altLang="en-US"/>
              <a:t>若出现</a:t>
            </a:r>
            <a:r>
              <a:rPr lang="en-US" altLang="zh-CN">
                <a:solidFill>
                  <a:srgbClr val="FF0066"/>
                </a:solidFill>
              </a:rPr>
              <a:t>0x7D</a:t>
            </a:r>
            <a:r>
              <a:rPr lang="zh-CN" altLang="en-US"/>
              <a:t>字节，则用</a:t>
            </a:r>
            <a:r>
              <a:rPr lang="en-US" altLang="zh-CN"/>
              <a:t>2</a:t>
            </a:r>
            <a:r>
              <a:rPr lang="zh-CN" altLang="en-US"/>
              <a:t>字节序列</a:t>
            </a:r>
            <a:r>
              <a:rPr lang="en-US" altLang="zh-CN">
                <a:solidFill>
                  <a:srgbClr val="FF0066"/>
                </a:solidFill>
              </a:rPr>
              <a:t>0x7D</a:t>
            </a:r>
            <a:r>
              <a:rPr lang="zh-CN" altLang="en-US">
                <a:solidFill>
                  <a:srgbClr val="FF0066"/>
                </a:solidFill>
              </a:rPr>
              <a:t>、</a:t>
            </a:r>
            <a:r>
              <a:rPr lang="en-US" altLang="zh-CN">
                <a:solidFill>
                  <a:srgbClr val="FF0066"/>
                </a:solidFill>
              </a:rPr>
              <a:t>0x5D</a:t>
            </a:r>
            <a:r>
              <a:rPr lang="zh-CN" altLang="en-US"/>
              <a:t>取代； </a:t>
            </a:r>
            <a:endParaRPr lang="zh-CN" altLang="en-US"/>
          </a:p>
        </p:txBody>
      </p:sp>
      <p:pic>
        <p:nvPicPr>
          <p:cNvPr id="28675" name="Picture 5" descr="3-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4941888"/>
            <a:ext cx="7956550" cy="1076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PPP Frame Format(cont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d)</a:t>
            </a:r>
            <a:endParaRPr lang="en-US" altLang="zh-CN"/>
          </a:p>
        </p:txBody>
      </p:sp>
      <p:sp>
        <p:nvSpPr>
          <p:cNvPr id="2969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571500" indent="-571500" eaLnBrk="1" hangingPunct="1"/>
            <a:r>
              <a:rPr lang="en-US" altLang="zh-CN" sz="2600">
                <a:solidFill>
                  <a:srgbClr val="FF0000"/>
                </a:solidFill>
              </a:rPr>
              <a:t>Address</a:t>
            </a:r>
            <a:r>
              <a:rPr lang="en-US" altLang="zh-CN" sz="2600"/>
              <a:t> Fieled </a:t>
            </a:r>
            <a:endParaRPr lang="en-US" altLang="zh-CN" sz="2600"/>
          </a:p>
          <a:p>
            <a:pPr marL="967105" lvl="1" indent="-495300" eaLnBrk="1" hangingPunct="1"/>
            <a:r>
              <a:rPr lang="en-US" altLang="zh-CN" sz="2200"/>
              <a:t>always set to the binary value 11111111 </a:t>
            </a:r>
            <a:endParaRPr lang="en-US" altLang="zh-CN" sz="2200"/>
          </a:p>
          <a:p>
            <a:pPr marL="571500" indent="-571500" eaLnBrk="1" hangingPunct="1"/>
            <a:r>
              <a:rPr lang="en-US" altLang="zh-CN" sz="2600">
                <a:solidFill>
                  <a:srgbClr val="FF0000"/>
                </a:solidFill>
              </a:rPr>
              <a:t>Control</a:t>
            </a:r>
            <a:r>
              <a:rPr lang="en-US" altLang="zh-CN" sz="2600"/>
              <a:t> field</a:t>
            </a:r>
            <a:endParaRPr lang="en-US" altLang="zh-CN" sz="2600"/>
          </a:p>
          <a:p>
            <a:pPr marL="967105" lvl="1" indent="-495300" eaLnBrk="1" hangingPunct="1"/>
            <a:r>
              <a:rPr lang="en-US" altLang="zh-CN" sz="2200"/>
              <a:t> default value is 00000011, which indicates an unnumbered frame.</a:t>
            </a:r>
            <a:endParaRPr lang="en-US" altLang="zh-CN" sz="2200"/>
          </a:p>
          <a:p>
            <a:pPr marL="571500" indent="-571500" eaLnBrk="1" hangingPunct="1"/>
            <a:r>
              <a:rPr lang="en-US" altLang="zh-CN" sz="2200"/>
              <a:t>Considering the address and the control field are constant in default, so the LCP can negotiate to </a:t>
            </a:r>
            <a:r>
              <a:rPr lang="en-US" altLang="zh-CN" sz="2200">
                <a:solidFill>
                  <a:schemeClr val="accent2"/>
                </a:solidFill>
              </a:rPr>
              <a:t>leave those two fields</a:t>
            </a:r>
            <a:r>
              <a:rPr lang="en-US" altLang="zh-CN" sz="2200"/>
              <a:t> </a:t>
            </a:r>
            <a:r>
              <a:rPr lang="en-US" altLang="zh-CN" sz="2200">
                <a:solidFill>
                  <a:schemeClr val="accent2"/>
                </a:solidFill>
              </a:rPr>
              <a:t>out. </a:t>
            </a:r>
            <a:endParaRPr lang="en-US" altLang="zh-CN" sz="2200">
              <a:solidFill>
                <a:schemeClr val="accent2"/>
              </a:solidFill>
            </a:endParaRPr>
          </a:p>
          <a:p>
            <a:pPr marL="571500" indent="-571500" eaLnBrk="1" hangingPunct="1"/>
            <a:endParaRPr lang="en-US" altLang="zh-CN" sz="2200"/>
          </a:p>
        </p:txBody>
      </p:sp>
      <p:pic>
        <p:nvPicPr>
          <p:cNvPr id="29699" name="Picture 4" descr="3-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4941888"/>
            <a:ext cx="7956550" cy="10763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7"/>
          <p:cNvGrpSpPr/>
          <p:nvPr/>
        </p:nvGrpSpPr>
        <p:grpSpPr>
          <a:xfrm>
            <a:off x="2124075" y="6021388"/>
            <a:ext cx="2087563" cy="647700"/>
            <a:chOff x="1338" y="3793"/>
            <a:chExt cx="1315" cy="408"/>
          </a:xfrm>
        </p:grpSpPr>
        <p:sp>
          <p:nvSpPr>
            <p:cNvPr id="29701" name="AutoShape 5"/>
            <p:cNvSpPr/>
            <p:nvPr/>
          </p:nvSpPr>
          <p:spPr>
            <a:xfrm>
              <a:off x="1338" y="3803"/>
              <a:ext cx="1315" cy="398"/>
            </a:xfrm>
            <a:prstGeom prst="wedgeRoundRectCallout">
              <a:avLst>
                <a:gd name="adj1" fmla="val -5894"/>
                <a:gd name="adj2" fmla="val -114574"/>
                <a:gd name="adj3" fmla="val 16667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indent="0" algn="ctr">
                <a:buFont typeface="Wingdings" panose="05000000000000000000" pitchFamily="2" charset="2"/>
              </a:pPr>
              <a:r>
                <a:rPr lang="zh-CN" altLang="en-US" sz="1800" b="1">
                  <a:latin typeface="Tahoma" panose="020B0604030504040204" pitchFamily="34" charset="0"/>
                  <a:ea typeface="宋体" pitchFamily="2" charset="-122"/>
                </a:rPr>
                <a:t>双方协商认同后，可省略</a:t>
              </a:r>
              <a:endParaRPr lang="zh-CN" altLang="en-US" sz="1800" b="1">
                <a:latin typeface="Tahoma" panose="020B0604030504040204" pitchFamily="34" charset="0"/>
                <a:ea typeface="宋体" pitchFamily="2" charset="-122"/>
              </a:endParaRPr>
            </a:p>
          </p:txBody>
        </p:sp>
        <p:sp>
          <p:nvSpPr>
            <p:cNvPr id="29702" name="AutoShape 6"/>
            <p:cNvSpPr/>
            <p:nvPr/>
          </p:nvSpPr>
          <p:spPr>
            <a:xfrm>
              <a:off x="1338" y="3793"/>
              <a:ext cx="1315" cy="398"/>
            </a:xfrm>
            <a:prstGeom prst="wedgeRoundRectCallout">
              <a:avLst>
                <a:gd name="adj1" fmla="val 16921"/>
                <a:gd name="adj2" fmla="val -90199"/>
                <a:gd name="adj3" fmla="val 16667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indent="0" algn="ctr">
                <a:buFont typeface="Wingdings" panose="05000000000000000000" pitchFamily="2" charset="2"/>
              </a:pPr>
              <a:r>
                <a:rPr lang="zh-CN" altLang="en-US" sz="1800" b="1">
                  <a:latin typeface="Tahoma" panose="020B0604030504040204" pitchFamily="34" charset="0"/>
                  <a:ea typeface="宋体" pitchFamily="2" charset="-122"/>
                </a:rPr>
                <a:t>双方协商认同后，可省略</a:t>
              </a:r>
              <a:endParaRPr lang="zh-CN" altLang="en-US" sz="1800" b="1">
                <a:latin typeface="Tahoma" panose="020B0604030504040204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PPP Frame Format(cont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d)</a:t>
            </a:r>
            <a:endParaRPr lang="en-US" altLang="zh-CN"/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571500" indent="-571500" eaLnBrk="1" hangingPunct="1">
              <a:lnSpc>
                <a:spcPct val="90000"/>
              </a:lnSpc>
            </a:pPr>
            <a:r>
              <a:rPr lang="en-US" altLang="zh-CN" sz="2600">
                <a:solidFill>
                  <a:srgbClr val="FF0000"/>
                </a:solidFill>
              </a:rPr>
              <a:t>Protocol</a:t>
            </a:r>
            <a:r>
              <a:rPr lang="en-US" altLang="zh-CN" sz="2600"/>
              <a:t> - tell what kind of packet is in the Payload field</a:t>
            </a:r>
            <a:endParaRPr lang="en-US" altLang="zh-CN" sz="2600"/>
          </a:p>
          <a:p>
            <a:pPr marL="967105" lvl="1" indent="-495300" eaLnBrk="1" hangingPunct="1">
              <a:lnSpc>
                <a:spcPct val="90000"/>
              </a:lnSpc>
              <a:buSzPct val="75000"/>
            </a:pPr>
            <a:r>
              <a:rPr lang="en-US" altLang="zh-CN" sz="2200"/>
              <a:t>The default size of the Protocol field is 2 bytes, can be negotiated down to 1 byte using LCP.</a:t>
            </a:r>
            <a:endParaRPr lang="en-US" altLang="zh-CN" sz="2200"/>
          </a:p>
          <a:p>
            <a:pPr marL="1348105" lvl="2" indent="-438150" eaLnBrk="1" hangingPunct="1">
              <a:lnSpc>
                <a:spcPct val="100000"/>
              </a:lnSpc>
              <a:spcBef>
                <a:spcPct val="0"/>
              </a:spcBef>
              <a:buChar char="–"/>
            </a:pPr>
            <a:r>
              <a:rPr lang="en-US" altLang="zh-CN" sz="2100" b="0"/>
              <a:t>When </a:t>
            </a:r>
            <a:r>
              <a:rPr lang="en-US" altLang="zh-CN" sz="2100" b="0">
                <a:solidFill>
                  <a:srgbClr val="0000FF"/>
                </a:solidFill>
              </a:rPr>
              <a:t>protocol=0x0021</a:t>
            </a:r>
            <a:r>
              <a:rPr lang="en-US" altLang="zh-CN" sz="2100" b="0"/>
              <a:t>,the payload is </a:t>
            </a:r>
            <a:r>
              <a:rPr lang="en-US" altLang="zh-CN" sz="2100" b="0">
                <a:solidFill>
                  <a:srgbClr val="0000FF"/>
                </a:solidFill>
              </a:rPr>
              <a:t>IP packet</a:t>
            </a:r>
            <a:r>
              <a:rPr lang="en-US" altLang="zh-CN" sz="2100" b="0"/>
              <a:t>.</a:t>
            </a:r>
            <a:endParaRPr lang="en-US" altLang="zh-CN" sz="2100" b="0"/>
          </a:p>
          <a:p>
            <a:pPr marL="1348105" lvl="2" indent="-438150" eaLnBrk="1" hangingPunct="1">
              <a:lnSpc>
                <a:spcPct val="100000"/>
              </a:lnSpc>
              <a:spcBef>
                <a:spcPct val="0"/>
              </a:spcBef>
              <a:buChar char="–"/>
            </a:pPr>
            <a:r>
              <a:rPr lang="en-US" altLang="zh-CN" sz="2100" b="0"/>
              <a:t>When </a:t>
            </a:r>
            <a:r>
              <a:rPr lang="en-US" altLang="zh-CN" sz="2100" b="0">
                <a:solidFill>
                  <a:srgbClr val="0000FF"/>
                </a:solidFill>
              </a:rPr>
              <a:t>protocol= 0xc021</a:t>
            </a:r>
            <a:r>
              <a:rPr lang="en-US" altLang="zh-CN" sz="2100" b="0"/>
              <a:t>,the payload is </a:t>
            </a:r>
            <a:r>
              <a:rPr lang="en-US" altLang="zh-CN" sz="2100" b="0">
                <a:solidFill>
                  <a:srgbClr val="0000FF"/>
                </a:solidFill>
              </a:rPr>
              <a:t>LCP packet</a:t>
            </a:r>
            <a:r>
              <a:rPr lang="en-US" altLang="zh-CN" sz="2100" b="0"/>
              <a:t>.</a:t>
            </a:r>
            <a:endParaRPr lang="en-US" altLang="zh-CN" sz="2100" b="0"/>
          </a:p>
          <a:p>
            <a:pPr marL="1348105" lvl="2" indent="-438150" eaLnBrk="1" hangingPunct="1">
              <a:lnSpc>
                <a:spcPct val="100000"/>
              </a:lnSpc>
              <a:spcBef>
                <a:spcPct val="0"/>
              </a:spcBef>
              <a:buChar char="–"/>
            </a:pPr>
            <a:r>
              <a:rPr lang="en-US" altLang="zh-CN" sz="2100" b="0"/>
              <a:t>When </a:t>
            </a:r>
            <a:r>
              <a:rPr lang="en-US" altLang="zh-CN" sz="2100" b="0">
                <a:solidFill>
                  <a:srgbClr val="0000FF"/>
                </a:solidFill>
              </a:rPr>
              <a:t>protocol= 0x8021</a:t>
            </a:r>
            <a:r>
              <a:rPr lang="en-US" altLang="zh-CN" sz="2100" b="0"/>
              <a:t>, the payload is </a:t>
            </a:r>
            <a:r>
              <a:rPr lang="en-US" altLang="zh-CN" sz="2100" b="0">
                <a:solidFill>
                  <a:srgbClr val="0000FF"/>
                </a:solidFill>
              </a:rPr>
              <a:t>NCP packet</a:t>
            </a:r>
            <a:r>
              <a:rPr lang="en-US" altLang="zh-CN" sz="2100" b="0"/>
              <a:t>.</a:t>
            </a:r>
            <a:endParaRPr lang="en-US" altLang="zh-CN" sz="2100"/>
          </a:p>
          <a:p>
            <a:pPr marL="571500" indent="-571500" eaLnBrk="1" hangingPunct="1">
              <a:lnSpc>
                <a:spcPct val="90000"/>
              </a:lnSpc>
            </a:pPr>
            <a:r>
              <a:rPr lang="en-US" altLang="zh-CN" sz="2600">
                <a:solidFill>
                  <a:srgbClr val="FF0000"/>
                </a:solidFill>
              </a:rPr>
              <a:t>Payload</a:t>
            </a:r>
            <a:r>
              <a:rPr lang="en-US" altLang="zh-CN" sz="2600"/>
              <a:t> - variable length, up to some negotiated maximum, default is 1500 bytes.</a:t>
            </a:r>
            <a:endParaRPr lang="en-US" altLang="zh-CN" sz="2600"/>
          </a:p>
          <a:p>
            <a:pPr marL="571500" indent="-571500" eaLnBrk="1" hangingPunct="1">
              <a:lnSpc>
                <a:spcPct val="90000"/>
              </a:lnSpc>
            </a:pPr>
            <a:r>
              <a:rPr lang="en-US" altLang="zh-CN" sz="2600">
                <a:solidFill>
                  <a:srgbClr val="FF0000"/>
                </a:solidFill>
              </a:rPr>
              <a:t>Checksum</a:t>
            </a:r>
            <a:r>
              <a:rPr lang="en-US" altLang="zh-CN" sz="2600"/>
              <a:t> - normally 2 bytes (but can be 4 bytes)</a:t>
            </a:r>
            <a:endParaRPr lang="en-US" altLang="zh-CN" sz="2600"/>
          </a:p>
          <a:p>
            <a:pPr marL="571500" indent="-571500" eaLnBrk="1" hangingPunct="1">
              <a:lnSpc>
                <a:spcPct val="90000"/>
              </a:lnSpc>
            </a:pPr>
            <a:r>
              <a:rPr lang="en-US" altLang="zh-CN" sz="2600">
                <a:solidFill>
                  <a:srgbClr val="FF0000"/>
                </a:solidFill>
              </a:rPr>
              <a:t>Closing flag</a:t>
            </a:r>
            <a:r>
              <a:rPr lang="en-US" altLang="zh-CN" sz="2600"/>
              <a:t> </a:t>
            </a:r>
            <a:r>
              <a:rPr lang="en-US" altLang="zh-CN" sz="2600">
                <a:latin typeface="Arial" panose="020B0604020202020204" pitchFamily="34" charset="0"/>
              </a:rPr>
              <a:t>–</a:t>
            </a:r>
            <a:r>
              <a:rPr lang="en-US" altLang="zh-CN" sz="2600"/>
              <a:t> same as starting flag</a:t>
            </a:r>
            <a:endParaRPr lang="en-US" altLang="zh-CN" sz="2600"/>
          </a:p>
          <a:p>
            <a:pPr marL="571500" indent="-571500" eaLnBrk="1" hangingPunct="1">
              <a:lnSpc>
                <a:spcPct val="90000"/>
              </a:lnSpc>
            </a:pPr>
            <a:endParaRPr lang="en-US" altLang="zh-CN" sz="2600"/>
          </a:p>
        </p:txBody>
      </p:sp>
      <p:pic>
        <p:nvPicPr>
          <p:cNvPr id="30723" name="Picture 4" descr="3-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5373688"/>
            <a:ext cx="7956550" cy="1076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Summary of this lecture</a:t>
            </a:r>
            <a:endParaRPr lang="en-US" altLang="zh-CN"/>
          </a:p>
        </p:txBody>
      </p:sp>
      <p:sp>
        <p:nvSpPr>
          <p:cNvPr id="3174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600"/>
              <a:t>Learn protocol verification</a:t>
            </a:r>
            <a:endParaRPr lang="en-US" altLang="zh-CN" sz="2600"/>
          </a:p>
          <a:p>
            <a:pPr lvl="1" indent="-436245" eaLnBrk="1" hangingPunct="1"/>
            <a:r>
              <a:rPr lang="en-US" altLang="zh-CN" sz="2200"/>
              <a:t>Finite state machine models</a:t>
            </a:r>
            <a:endParaRPr lang="en-US" altLang="zh-CN" sz="2200"/>
          </a:p>
          <a:p>
            <a:pPr lvl="1" indent="-436245" eaLnBrk="1" hangingPunct="1"/>
            <a:r>
              <a:rPr lang="en-US" altLang="zh-CN" sz="2200"/>
              <a:t>Petri net models</a:t>
            </a:r>
            <a:endParaRPr lang="en-US" altLang="zh-CN" sz="2200"/>
          </a:p>
          <a:p>
            <a:pPr eaLnBrk="1" hangingPunct="1"/>
            <a:r>
              <a:rPr lang="en-US" altLang="zh-CN" sz="2600"/>
              <a:t>Learn Example DDL protocol</a:t>
            </a:r>
            <a:endParaRPr lang="en-US" altLang="zh-CN" sz="2600"/>
          </a:p>
          <a:p>
            <a:pPr lvl="1" indent="-436245" eaLnBrk="1" hangingPunct="1"/>
            <a:r>
              <a:rPr lang="en-US" altLang="zh-CN" sz="2200"/>
              <a:t>HDLC</a:t>
            </a:r>
            <a:endParaRPr lang="en-US" altLang="zh-CN" sz="2200"/>
          </a:p>
          <a:p>
            <a:pPr lvl="2" indent="-394970" eaLnBrk="1" hangingPunct="1"/>
            <a:r>
              <a:rPr lang="en-US" altLang="zh-CN" sz="2100"/>
              <a:t>Frame format</a:t>
            </a:r>
            <a:endParaRPr lang="en-US" altLang="zh-CN" sz="2100"/>
          </a:p>
          <a:p>
            <a:pPr lvl="1" indent="-436245" eaLnBrk="1" hangingPunct="1"/>
            <a:r>
              <a:rPr lang="en-US" altLang="zh-CN" sz="2200"/>
              <a:t>PPP</a:t>
            </a:r>
            <a:endParaRPr lang="en-US" altLang="zh-CN" sz="2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2"/>
          <p:cNvSpPr>
            <a:spLocks noGrp="1"/>
          </p:cNvSpPr>
          <p:nvPr>
            <p:ph type="title"/>
          </p:nvPr>
        </p:nvSpPr>
        <p:spPr>
          <a:xfrm>
            <a:off x="1835150" y="2636838"/>
            <a:ext cx="6696075" cy="1143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6300"/>
              <a:t>Thanks</a:t>
            </a:r>
            <a:r>
              <a:rPr lang="zh-CN" altLang="en-US" sz="6300"/>
              <a:t>！</a:t>
            </a:r>
            <a:endParaRPr lang="zh-CN" altLang="en-US" sz="6300"/>
          </a:p>
        </p:txBody>
      </p:sp>
      <p:pic>
        <p:nvPicPr>
          <p:cNvPr id="32770" name="Picture 3" descr="coff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0425" y="4076700"/>
            <a:ext cx="1655763" cy="12525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Protocol verification</a:t>
            </a:r>
            <a:endParaRPr lang="en-US" altLang="zh-CN" sz="2600">
              <a:solidFill>
                <a:schemeClr val="tx1"/>
              </a:solidFill>
            </a:endParaRPr>
          </a:p>
        </p:txBody>
      </p:sp>
      <p:sp>
        <p:nvSpPr>
          <p:cNvPr id="717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</a:pPr>
            <a:r>
              <a:rPr lang="en-CA" altLang="zh-CN" sz="2600"/>
              <a:t>Due to the complexity of various protocols, it is important that they are properly verified for correctness.</a:t>
            </a:r>
            <a:endParaRPr lang="en-CA" altLang="zh-CN" sz="2600"/>
          </a:p>
          <a:p>
            <a:pPr eaLnBrk="1" hangingPunct="1">
              <a:lnSpc>
                <a:spcPct val="110000"/>
              </a:lnSpc>
            </a:pPr>
            <a:r>
              <a:rPr lang="en-CA" altLang="zh-CN" sz="2600"/>
              <a:t>The verification should also determine if it is possible for </a:t>
            </a:r>
            <a:r>
              <a:rPr lang="en-CA" altLang="zh-CN" sz="2600">
                <a:solidFill>
                  <a:schemeClr val="accent2"/>
                </a:solidFill>
              </a:rPr>
              <a:t>deadlocks </a:t>
            </a:r>
            <a:r>
              <a:rPr lang="en-CA" altLang="zh-CN" sz="2600"/>
              <a:t> or other problems to occur in the protocol.</a:t>
            </a:r>
            <a:endParaRPr lang="en-CA" altLang="zh-CN" sz="2600"/>
          </a:p>
          <a:p>
            <a:pPr eaLnBrk="1" hangingPunct="1">
              <a:lnSpc>
                <a:spcPct val="110000"/>
              </a:lnSpc>
            </a:pPr>
            <a:r>
              <a:rPr lang="en-CA" altLang="zh-CN" sz="2600"/>
              <a:t>There are several different methods of protocol verification. </a:t>
            </a:r>
            <a:endParaRPr lang="en-CA" altLang="zh-CN" sz="2600"/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2200">
                <a:solidFill>
                  <a:srgbClr val="FF0000"/>
                </a:solidFill>
              </a:rPr>
              <a:t>Finite state machine models</a:t>
            </a:r>
            <a:endParaRPr lang="en-US" altLang="zh-CN" sz="2200">
              <a:solidFill>
                <a:srgbClr val="FF0000"/>
              </a:solidFill>
            </a:endParaRPr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2200">
                <a:solidFill>
                  <a:srgbClr val="FF0000"/>
                </a:solidFill>
              </a:rPr>
              <a:t>Petri net models</a:t>
            </a:r>
            <a:endParaRPr lang="en-US" altLang="zh-CN" sz="2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Finite State Machine Models</a:t>
            </a:r>
            <a:endParaRPr lang="zh-CN" altLang="en-CA"/>
          </a:p>
        </p:txBody>
      </p:sp>
      <p:sp>
        <p:nvSpPr>
          <p:cNvPr id="819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100000"/>
              </a:lnSpc>
            </a:pPr>
            <a:r>
              <a:rPr lang="en-US" altLang="zh-CN" sz="2100"/>
              <a:t>Each </a:t>
            </a:r>
            <a:r>
              <a:rPr lang="en-US" altLang="zh-CN" sz="2100">
                <a:solidFill>
                  <a:schemeClr val="accent2"/>
                </a:solidFill>
              </a:rPr>
              <a:t>protocol machine</a:t>
            </a:r>
            <a:r>
              <a:rPr lang="en-US" altLang="zh-CN" sz="2100"/>
              <a:t> (i.e., sender or receiver) is always in a specific </a:t>
            </a:r>
            <a:r>
              <a:rPr lang="en-US" altLang="zh-CN" sz="2100">
                <a:solidFill>
                  <a:srgbClr val="FF0000"/>
                </a:solidFill>
              </a:rPr>
              <a:t>state</a:t>
            </a:r>
            <a:r>
              <a:rPr lang="en-US" altLang="zh-CN" sz="2100"/>
              <a:t> at every instant of time.</a:t>
            </a:r>
            <a:endParaRPr lang="en-US" altLang="zh-CN" sz="21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1900"/>
              <a:t>All the states are denoted as </a:t>
            </a:r>
            <a:r>
              <a:rPr lang="en-US" altLang="zh-CN" sz="1900">
                <a:solidFill>
                  <a:srgbClr val="FF0000"/>
                </a:solidFill>
              </a:rPr>
              <a:t>nodes</a:t>
            </a:r>
            <a:r>
              <a:rPr lang="en-US" altLang="zh-CN" sz="1900"/>
              <a:t>.</a:t>
            </a:r>
            <a:endParaRPr lang="en-US" altLang="zh-CN" sz="1900"/>
          </a:p>
          <a:p>
            <a:pPr eaLnBrk="1" hangingPunct="1">
              <a:lnSpc>
                <a:spcPct val="100000"/>
              </a:lnSpc>
            </a:pPr>
            <a:r>
              <a:rPr lang="en-US" altLang="zh-CN" sz="2100"/>
              <a:t>The state of the complete system is the combination of all the states of the </a:t>
            </a:r>
            <a:r>
              <a:rPr lang="en-US" altLang="zh-CN" sz="2100">
                <a:solidFill>
                  <a:schemeClr val="accent2"/>
                </a:solidFill>
              </a:rPr>
              <a:t>two protocol machines and the channel</a:t>
            </a:r>
            <a:r>
              <a:rPr lang="en-US" altLang="zh-CN" sz="2100"/>
              <a:t>. </a:t>
            </a:r>
            <a:endParaRPr lang="en-US" altLang="zh-CN" sz="2100"/>
          </a:p>
          <a:p>
            <a:pPr eaLnBrk="1" hangingPunct="1">
              <a:lnSpc>
                <a:spcPct val="100000"/>
              </a:lnSpc>
            </a:pPr>
            <a:r>
              <a:rPr lang="en-US" altLang="zh-CN" sz="2100"/>
              <a:t>From each state, there are zero or more possible </a:t>
            </a:r>
            <a:r>
              <a:rPr lang="en-US" altLang="zh-CN" sz="2100">
                <a:solidFill>
                  <a:srgbClr val="FF0000"/>
                </a:solidFill>
              </a:rPr>
              <a:t>transitions</a:t>
            </a:r>
            <a:r>
              <a:rPr lang="en-US" altLang="zh-CN" sz="2100"/>
              <a:t> to other states. Transitions occur when some event happens.</a:t>
            </a:r>
            <a:endParaRPr lang="en-US" altLang="zh-CN" sz="21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1900"/>
              <a:t>All the transitions are denoted as </a:t>
            </a:r>
            <a:r>
              <a:rPr lang="en-US" altLang="zh-CN" sz="1900">
                <a:solidFill>
                  <a:srgbClr val="FF0000"/>
                </a:solidFill>
              </a:rPr>
              <a:t>directed arcs</a:t>
            </a:r>
            <a:r>
              <a:rPr lang="en-US" altLang="zh-CN" sz="1900"/>
              <a:t>.</a:t>
            </a:r>
            <a:endParaRPr lang="en-US" altLang="zh-CN" sz="1900"/>
          </a:p>
          <a:p>
            <a:pPr eaLnBrk="1" hangingPunct="1">
              <a:lnSpc>
                <a:spcPct val="100000"/>
              </a:lnSpc>
            </a:pPr>
            <a:r>
              <a:rPr lang="en-US" altLang="zh-CN" sz="2100">
                <a:solidFill>
                  <a:srgbClr val="FF0000"/>
                </a:solidFill>
              </a:rPr>
              <a:t>Initial state</a:t>
            </a:r>
            <a:r>
              <a:rPr lang="en-US" altLang="zh-CN" sz="2100"/>
              <a:t> corresponds to the description of the system when it starts running, or at some convenient starting place shortly thereafter. </a:t>
            </a:r>
            <a:endParaRPr lang="en-US" altLang="zh-CN" sz="2100"/>
          </a:p>
          <a:p>
            <a:pPr eaLnBrk="1" hangingPunct="1">
              <a:lnSpc>
                <a:spcPct val="100000"/>
              </a:lnSpc>
            </a:pPr>
            <a:r>
              <a:rPr lang="en-US" altLang="zh-CN" sz="2100"/>
              <a:t>Reachability analysis</a:t>
            </a:r>
            <a:endParaRPr lang="en-US" altLang="zh-CN" sz="21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1900"/>
              <a:t>which states are reachable and which are not</a:t>
            </a:r>
            <a:endParaRPr lang="en-US" altLang="zh-CN" sz="19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1900"/>
              <a:t>detect a variety of errors in the protocol specification</a:t>
            </a:r>
            <a:endParaRPr lang="en-US" altLang="zh-CN" sz="1900"/>
          </a:p>
          <a:p>
            <a:pPr eaLnBrk="1" hangingPunct="1">
              <a:lnSpc>
                <a:spcPct val="100000"/>
              </a:lnSpc>
            </a:pPr>
            <a:endParaRPr lang="en-US" altLang="zh-CN"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/>
          </p:nvPr>
        </p:nvSpPr>
        <p:spPr>
          <a:xfrm>
            <a:off x="539750" y="404813"/>
            <a:ext cx="8001000" cy="820737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800"/>
              <a:t>An Example Of A Finite State Machine Model</a:t>
            </a:r>
            <a:endParaRPr lang="zh-CN" altLang="en-CA" sz="2600"/>
          </a:p>
        </p:txBody>
      </p:sp>
      <p:sp>
        <p:nvSpPr>
          <p:cNvPr id="921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</a:pPr>
            <a:r>
              <a:rPr lang="en-US" altLang="zh-CN" sz="1800"/>
              <a:t>Protocol 3: 2 protocol machine and channel, total 16 states   </a:t>
            </a:r>
            <a:endParaRPr lang="en-US" altLang="zh-CN" sz="1800"/>
          </a:p>
          <a:p>
            <a:pPr eaLnBrk="1" hangingPunct="1">
              <a:lnSpc>
                <a:spcPct val="110000"/>
              </a:lnSpc>
            </a:pPr>
            <a:r>
              <a:rPr lang="en-US" altLang="zh-CN" sz="1800"/>
              <a:t>Each state is labeled by three characters, SRC</a:t>
            </a:r>
            <a:endParaRPr lang="en-US" altLang="zh-CN" sz="1800"/>
          </a:p>
          <a:p>
            <a:pPr eaLnBrk="1" hangingPunct="1">
              <a:lnSpc>
                <a:spcPct val="110000"/>
              </a:lnSpc>
            </a:pPr>
            <a:r>
              <a:rPr lang="en-US" altLang="zh-CN" sz="1800"/>
              <a:t>S is</a:t>
            </a:r>
            <a:endParaRPr lang="en-US" altLang="zh-CN" sz="1800"/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1800"/>
              <a:t>0: frame 0 is sent</a:t>
            </a:r>
            <a:endParaRPr lang="en-US" altLang="zh-CN" sz="1800"/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1800"/>
              <a:t>1: frame 1 is sent</a:t>
            </a:r>
            <a:endParaRPr lang="en-US" altLang="zh-CN" sz="1800"/>
          </a:p>
          <a:p>
            <a:pPr eaLnBrk="1" hangingPunct="1">
              <a:lnSpc>
                <a:spcPct val="110000"/>
              </a:lnSpc>
            </a:pPr>
            <a:r>
              <a:rPr lang="en-US" altLang="zh-CN" sz="1800"/>
              <a:t>R is</a:t>
            </a:r>
            <a:endParaRPr lang="en-US" altLang="zh-CN" sz="1800"/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1800"/>
              <a:t>0: frame 0 is expected</a:t>
            </a:r>
            <a:endParaRPr lang="en-US" altLang="zh-CN" sz="1800"/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1800"/>
              <a:t>1: frame 1 is expected</a:t>
            </a:r>
            <a:endParaRPr lang="en-US" altLang="zh-CN" sz="1800"/>
          </a:p>
          <a:p>
            <a:pPr eaLnBrk="1" hangingPunct="1">
              <a:lnSpc>
                <a:spcPct val="110000"/>
              </a:lnSpc>
            </a:pPr>
            <a:r>
              <a:rPr lang="en-US" altLang="zh-CN" sz="1800"/>
              <a:t>C is</a:t>
            </a:r>
            <a:endParaRPr lang="en-US" altLang="zh-CN" sz="1800"/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1800"/>
              <a:t>0: frame 0 is on the channel</a:t>
            </a:r>
            <a:endParaRPr lang="en-US" altLang="zh-CN" sz="1800"/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1800"/>
              <a:t>1: frame 1 is on the channel</a:t>
            </a:r>
            <a:endParaRPr lang="en-US" altLang="zh-CN" sz="1800"/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1800"/>
              <a:t>A: ack frame is on the channel</a:t>
            </a:r>
            <a:endParaRPr lang="en-US" altLang="zh-CN" sz="1800"/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1800"/>
              <a:t>-: the channel is empty</a:t>
            </a:r>
            <a:endParaRPr lang="en-US" altLang="zh-CN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title"/>
          </p:nvPr>
        </p:nvSpPr>
        <p:spPr>
          <a:xfrm>
            <a:off x="900113" y="214313"/>
            <a:ext cx="8243887" cy="10541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800"/>
              <a:t>An Example Of A Finite State Machine Model (cont</a:t>
            </a:r>
            <a:r>
              <a:rPr lang="en-US" altLang="zh-CN" sz="3800">
                <a:latin typeface="Arial" panose="020B0604020202020204" pitchFamily="34" charset="0"/>
              </a:rPr>
              <a:t>’</a:t>
            </a:r>
            <a:r>
              <a:rPr lang="en-US" altLang="zh-CN" sz="3800"/>
              <a:t>d)</a:t>
            </a:r>
            <a:endParaRPr lang="en-US" altLang="zh-CN" sz="3800"/>
          </a:p>
        </p:txBody>
      </p:sp>
      <p:pic>
        <p:nvPicPr>
          <p:cNvPr id="10242" name="Picture 3" descr="3-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938" y="1412875"/>
            <a:ext cx="8388350" cy="4108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4839" name="Freeform 7"/>
          <p:cNvSpPr/>
          <p:nvPr/>
        </p:nvSpPr>
        <p:spPr>
          <a:xfrm>
            <a:off x="3179763" y="2984500"/>
            <a:ext cx="120650" cy="804863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12" h="431">
                <a:moveTo>
                  <a:pt x="0" y="53"/>
                </a:moveTo>
                <a:cubicBezTo>
                  <a:pt x="76" y="26"/>
                  <a:pt x="152" y="0"/>
                  <a:pt x="182" y="53"/>
                </a:cubicBezTo>
                <a:cubicBezTo>
                  <a:pt x="212" y="106"/>
                  <a:pt x="197" y="311"/>
                  <a:pt x="182" y="371"/>
                </a:cubicBezTo>
                <a:cubicBezTo>
                  <a:pt x="167" y="431"/>
                  <a:pt x="106" y="409"/>
                  <a:pt x="91" y="416"/>
                </a:cubicBezTo>
              </a:path>
            </a:pathLst>
          </a:custGeom>
          <a:noFill/>
          <a:ln w="57150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04842" name="Freeform 10"/>
          <p:cNvSpPr/>
          <p:nvPr/>
        </p:nvSpPr>
        <p:spPr>
          <a:xfrm rot="5400000">
            <a:off x="2579688" y="3165475"/>
            <a:ext cx="192087" cy="1008063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12" h="431">
                <a:moveTo>
                  <a:pt x="0" y="53"/>
                </a:moveTo>
                <a:cubicBezTo>
                  <a:pt x="76" y="26"/>
                  <a:pt x="152" y="0"/>
                  <a:pt x="182" y="53"/>
                </a:cubicBezTo>
                <a:cubicBezTo>
                  <a:pt x="212" y="106"/>
                  <a:pt x="197" y="311"/>
                  <a:pt x="182" y="371"/>
                </a:cubicBezTo>
                <a:cubicBezTo>
                  <a:pt x="167" y="431"/>
                  <a:pt x="106" y="409"/>
                  <a:pt x="91" y="416"/>
                </a:cubicBezTo>
              </a:path>
            </a:pathLst>
          </a:custGeom>
          <a:noFill/>
          <a:ln w="57150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04843" name="Freeform 11"/>
          <p:cNvSpPr/>
          <p:nvPr/>
        </p:nvSpPr>
        <p:spPr>
          <a:xfrm flipH="1" flipV="1">
            <a:off x="1884363" y="2997200"/>
            <a:ext cx="144462" cy="804863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12" h="431">
                <a:moveTo>
                  <a:pt x="0" y="53"/>
                </a:moveTo>
                <a:cubicBezTo>
                  <a:pt x="76" y="26"/>
                  <a:pt x="152" y="0"/>
                  <a:pt x="182" y="53"/>
                </a:cubicBezTo>
                <a:cubicBezTo>
                  <a:pt x="212" y="106"/>
                  <a:pt x="197" y="311"/>
                  <a:pt x="182" y="371"/>
                </a:cubicBezTo>
                <a:cubicBezTo>
                  <a:pt x="167" y="431"/>
                  <a:pt x="106" y="409"/>
                  <a:pt x="91" y="416"/>
                </a:cubicBezTo>
              </a:path>
            </a:pathLst>
          </a:custGeom>
          <a:noFill/>
          <a:ln w="57150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04844" name="Freeform 12"/>
          <p:cNvSpPr/>
          <p:nvPr/>
        </p:nvSpPr>
        <p:spPr>
          <a:xfrm rot="-5400000">
            <a:off x="2497138" y="2457450"/>
            <a:ext cx="142875" cy="10795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12" h="431">
                <a:moveTo>
                  <a:pt x="0" y="53"/>
                </a:moveTo>
                <a:cubicBezTo>
                  <a:pt x="76" y="26"/>
                  <a:pt x="152" y="0"/>
                  <a:pt x="182" y="53"/>
                </a:cubicBezTo>
                <a:cubicBezTo>
                  <a:pt x="212" y="106"/>
                  <a:pt x="197" y="311"/>
                  <a:pt x="182" y="371"/>
                </a:cubicBezTo>
                <a:cubicBezTo>
                  <a:pt x="167" y="431"/>
                  <a:pt x="106" y="409"/>
                  <a:pt x="91" y="416"/>
                </a:cubicBezTo>
              </a:path>
            </a:pathLst>
          </a:custGeom>
          <a:noFill/>
          <a:ln w="57150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47" name="Rectangle 1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endParaRPr lang="zh-CN" altLang="zh-CN"/>
          </a:p>
        </p:txBody>
      </p:sp>
      <p:sp>
        <p:nvSpPr>
          <p:cNvPr id="10248" name="Rectangle 15"/>
          <p:cNvSpPr/>
          <p:nvPr/>
        </p:nvSpPr>
        <p:spPr>
          <a:xfrm>
            <a:off x="395288" y="5445125"/>
            <a:ext cx="8445500" cy="7239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marL="469900" indent="-469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100" b="1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(a)</a:t>
            </a:r>
            <a:r>
              <a:rPr lang="en-US" altLang="zh-CN" sz="2100" b="1">
                <a:latin typeface="Times New Roman" panose="02020603050405020304" pitchFamily="18" charset="0"/>
                <a:ea typeface="宋体" pitchFamily="2" charset="-122"/>
              </a:rPr>
              <a:t> State diagram for protocol 3.        </a:t>
            </a:r>
            <a:r>
              <a:rPr lang="en-US" altLang="zh-CN" sz="2100" b="1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(b)</a:t>
            </a:r>
            <a:r>
              <a:rPr lang="en-US" altLang="zh-CN" sz="2100" b="1">
                <a:latin typeface="Times New Roman" panose="02020603050405020304" pitchFamily="18" charset="0"/>
                <a:ea typeface="宋体" pitchFamily="2" charset="-122"/>
              </a:rPr>
              <a:t> Transmissions.</a:t>
            </a:r>
            <a:endParaRPr lang="en-US" altLang="zh-CN" sz="2100" b="1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0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0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50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50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Petri Net Models  </a:t>
            </a:r>
            <a:endParaRPr lang="en-US" altLang="zh-CN" sz="3000"/>
          </a:p>
        </p:txBody>
      </p:sp>
      <p:sp>
        <p:nvSpPr>
          <p:cNvPr id="1126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600"/>
              <a:t>A Petri net has four basic elements: places(</a:t>
            </a:r>
            <a:r>
              <a:rPr lang="zh-CN" altLang="en-US" sz="2600"/>
              <a:t>库所</a:t>
            </a:r>
            <a:r>
              <a:rPr lang="en-US" altLang="zh-CN" sz="2600"/>
              <a:t>), transitions</a:t>
            </a:r>
            <a:r>
              <a:rPr lang="zh-CN" altLang="en-US" sz="2600"/>
              <a:t>（变迁）</a:t>
            </a:r>
            <a:r>
              <a:rPr lang="en-US" altLang="zh-CN" sz="2600"/>
              <a:t>, arcs</a:t>
            </a:r>
            <a:r>
              <a:rPr lang="zh-CN" altLang="en-US" sz="2600"/>
              <a:t>（弧）</a:t>
            </a:r>
            <a:r>
              <a:rPr lang="en-US" altLang="zh-CN" sz="2600"/>
              <a:t>, and tokens</a:t>
            </a:r>
            <a:r>
              <a:rPr lang="zh-CN" altLang="en-US" sz="2600"/>
              <a:t>（标记）</a:t>
            </a:r>
            <a:r>
              <a:rPr lang="en-US" altLang="zh-CN" sz="2600"/>
              <a:t>.</a:t>
            </a:r>
            <a:endParaRPr lang="en-US" altLang="zh-CN" sz="2600"/>
          </a:p>
          <a:p>
            <a:pPr lvl="1" indent="-436245" eaLnBrk="1" hangingPunct="1"/>
            <a:r>
              <a:rPr lang="en-US" altLang="zh-CN" sz="2200"/>
              <a:t>A </a:t>
            </a:r>
            <a:r>
              <a:rPr lang="en-US" altLang="zh-CN" sz="2200">
                <a:solidFill>
                  <a:srgbClr val="FF0000"/>
                </a:solidFill>
              </a:rPr>
              <a:t>place</a:t>
            </a:r>
            <a:r>
              <a:rPr lang="en-US" altLang="zh-CN" sz="2200"/>
              <a:t> represents a state which (part of) the system may be in. (circle)</a:t>
            </a:r>
            <a:endParaRPr lang="en-US" altLang="zh-CN" sz="2200"/>
          </a:p>
          <a:p>
            <a:pPr lvl="1" indent="-436245" eaLnBrk="1" hangingPunct="1"/>
            <a:r>
              <a:rPr lang="en-US" altLang="zh-CN" sz="2200"/>
              <a:t>The current state indicated by the </a:t>
            </a:r>
            <a:r>
              <a:rPr lang="en-US" altLang="zh-CN" sz="2200">
                <a:solidFill>
                  <a:srgbClr val="FF0000"/>
                </a:solidFill>
              </a:rPr>
              <a:t>token</a:t>
            </a:r>
            <a:r>
              <a:rPr lang="en-US" altLang="zh-CN" sz="2200"/>
              <a:t> (heavy dot)</a:t>
            </a:r>
            <a:endParaRPr lang="en-US" altLang="zh-CN" sz="2200"/>
          </a:p>
          <a:p>
            <a:pPr lvl="1" indent="-436245" eaLnBrk="1" hangingPunct="1"/>
            <a:r>
              <a:rPr lang="en-US" altLang="zh-CN" sz="2200"/>
              <a:t>A </a:t>
            </a:r>
            <a:r>
              <a:rPr lang="en-US" altLang="zh-CN" sz="2200">
                <a:solidFill>
                  <a:srgbClr val="FF0000"/>
                </a:solidFill>
              </a:rPr>
              <a:t>transition</a:t>
            </a:r>
            <a:r>
              <a:rPr lang="en-US" altLang="zh-CN" sz="2200"/>
              <a:t> is indicated by a horizontal or vertical bar.</a:t>
            </a:r>
            <a:endParaRPr lang="en-US" altLang="zh-CN" sz="2200"/>
          </a:p>
          <a:p>
            <a:pPr lvl="1" indent="-436245" eaLnBrk="1" hangingPunct="1"/>
            <a:r>
              <a:rPr lang="en-US" altLang="zh-CN" sz="2200"/>
              <a:t>Each transition has zero or more </a:t>
            </a:r>
            <a:r>
              <a:rPr lang="en-US" altLang="zh-CN" sz="2200">
                <a:solidFill>
                  <a:srgbClr val="FF0000"/>
                </a:solidFill>
              </a:rPr>
              <a:t>input arcs</a:t>
            </a:r>
            <a:r>
              <a:rPr lang="en-US" altLang="zh-CN" sz="2200"/>
              <a:t> coming from its input places, and zero or more </a:t>
            </a:r>
            <a:r>
              <a:rPr lang="en-US" altLang="zh-CN" sz="2200">
                <a:solidFill>
                  <a:srgbClr val="FF0000"/>
                </a:solidFill>
              </a:rPr>
              <a:t>output arcs</a:t>
            </a:r>
            <a:r>
              <a:rPr lang="en-US" altLang="zh-CN" sz="2200"/>
              <a:t>, going to its output places.</a:t>
            </a:r>
            <a:endParaRPr lang="en-US" altLang="zh-CN"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Petri Net Models (cont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d)</a:t>
            </a:r>
            <a:endParaRPr lang="en-US" altLang="zh-CN"/>
          </a:p>
        </p:txBody>
      </p:sp>
      <p:sp>
        <p:nvSpPr>
          <p:cNvPr id="12290" name="Rectangle 3"/>
          <p:cNvSpPr>
            <a:spLocks noGrp="1"/>
          </p:cNvSpPr>
          <p:nvPr>
            <p:ph idx="1"/>
          </p:nvPr>
        </p:nvSpPr>
        <p:spPr>
          <a:xfrm>
            <a:off x="566738" y="1268413"/>
            <a:ext cx="8001000" cy="3214687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</a:pPr>
            <a:r>
              <a:rPr lang="en-US" altLang="zh-CN" sz="2100"/>
              <a:t>A transition is </a:t>
            </a:r>
            <a:r>
              <a:rPr lang="en-US" altLang="zh-CN" sz="2100">
                <a:solidFill>
                  <a:srgbClr val="FF0000"/>
                </a:solidFill>
              </a:rPr>
              <a:t>enabled</a:t>
            </a:r>
            <a:r>
              <a:rPr lang="en-US" altLang="zh-CN" sz="2100"/>
              <a:t> </a:t>
            </a:r>
            <a:r>
              <a:rPr lang="zh-CN" altLang="en-US" sz="2100"/>
              <a:t>（激活的）</a:t>
            </a:r>
            <a:r>
              <a:rPr lang="en-US" altLang="zh-CN" sz="2100"/>
              <a:t>if there is at least one input token in each of its input places.</a:t>
            </a:r>
            <a:endParaRPr lang="en-US" altLang="zh-CN" sz="2100"/>
          </a:p>
          <a:p>
            <a:pPr eaLnBrk="1" hangingPunct="1">
              <a:lnSpc>
                <a:spcPct val="110000"/>
              </a:lnSpc>
            </a:pPr>
            <a:r>
              <a:rPr lang="en-US" altLang="zh-CN" sz="2100"/>
              <a:t>Any enabled transition may</a:t>
            </a:r>
            <a:r>
              <a:rPr lang="en-US" altLang="zh-CN" sz="2100">
                <a:solidFill>
                  <a:srgbClr val="FF0000"/>
                </a:solidFill>
              </a:rPr>
              <a:t> fire</a:t>
            </a:r>
            <a:r>
              <a:rPr lang="en-US" altLang="zh-CN" sz="2100"/>
              <a:t> </a:t>
            </a:r>
            <a:r>
              <a:rPr lang="zh-CN" altLang="en-US" sz="2100"/>
              <a:t>（激发）</a:t>
            </a:r>
            <a:r>
              <a:rPr lang="en-US" altLang="zh-CN" sz="2100"/>
              <a:t>at will, removing one token from each input place and depositing a token in each output place.</a:t>
            </a:r>
            <a:endParaRPr lang="en-US" altLang="zh-CN" sz="2100"/>
          </a:p>
          <a:p>
            <a:pPr eaLnBrk="1" hangingPunct="1">
              <a:lnSpc>
                <a:spcPct val="110000"/>
              </a:lnSpc>
            </a:pPr>
            <a:r>
              <a:rPr lang="en-US" altLang="zh-CN" sz="2100"/>
              <a:t>Petri net can be used to detect protocol failures in a way similar to the use of finite state machines.</a:t>
            </a:r>
            <a:endParaRPr lang="en-US" altLang="zh-CN" sz="2100"/>
          </a:p>
          <a:p>
            <a:pPr eaLnBrk="1" hangingPunct="1">
              <a:lnSpc>
                <a:spcPct val="110000"/>
              </a:lnSpc>
            </a:pPr>
            <a:r>
              <a:rPr lang="en-US" altLang="zh-CN" sz="2100"/>
              <a:t>Petri net can be represented in convenient algebraic form</a:t>
            </a:r>
            <a:r>
              <a:rPr lang="zh-CN" altLang="en-US" sz="2100"/>
              <a:t>（代数形式） </a:t>
            </a:r>
            <a:r>
              <a:rPr lang="en-US" altLang="zh-CN" sz="2100"/>
              <a:t>resembling a grammar.</a:t>
            </a:r>
            <a:endParaRPr lang="en-US" altLang="zh-CN" sz="2100"/>
          </a:p>
        </p:txBody>
      </p:sp>
      <p:pic>
        <p:nvPicPr>
          <p:cNvPr id="12291" name="Picture 4" descr="3-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1475" y="4876800"/>
            <a:ext cx="5340350" cy="992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2" name="Rectangle 5"/>
          <p:cNvSpPr/>
          <p:nvPr/>
        </p:nvSpPr>
        <p:spPr>
          <a:xfrm>
            <a:off x="1258888" y="5805488"/>
            <a:ext cx="6199187" cy="314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469900" indent="-469900" algn="ctr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1900" b="1">
                <a:latin typeface="Times New Roman" panose="02020603050405020304" pitchFamily="18" charset="0"/>
                <a:ea typeface="宋体" pitchFamily="2" charset="-122"/>
              </a:rPr>
              <a:t>A Petri net with two places and two transitions.</a:t>
            </a:r>
            <a:endParaRPr lang="en-US" altLang="zh-CN" sz="1900" b="1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800"/>
              <a:t>A Petri Net Model For Protocol 3</a:t>
            </a:r>
            <a:endParaRPr lang="en-US" altLang="zh-CN" sz="3800"/>
          </a:p>
        </p:txBody>
      </p:sp>
      <p:pic>
        <p:nvPicPr>
          <p:cNvPr id="13314" name="Picture 3" descr="3-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341438"/>
            <a:ext cx="5545138" cy="48625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325" y="1844675"/>
            <a:ext cx="2152650" cy="3136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Comic Sans MS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8937</Words>
  <Application>WPS 演示</Application>
  <PresentationFormat>ȫʾ(4:3)</PresentationFormat>
  <Paragraphs>371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5" baseType="lpstr">
      <vt:lpstr>Arial</vt:lpstr>
      <vt:lpstr>宋体</vt:lpstr>
      <vt:lpstr>Wingdings</vt:lpstr>
      <vt:lpstr>Tahoma</vt:lpstr>
      <vt:lpstr>汉仪书宋二KW</vt:lpstr>
      <vt:lpstr>Verdana</vt:lpstr>
      <vt:lpstr>Comic Sans MS</vt:lpstr>
      <vt:lpstr>圆体-简</vt:lpstr>
      <vt:lpstr>苹方-简</vt:lpstr>
      <vt:lpstr>Arial Hebrew</vt:lpstr>
      <vt:lpstr>Century Gothic</vt:lpstr>
      <vt:lpstr>Times New Roman</vt:lpstr>
      <vt:lpstr>微软雅黑</vt:lpstr>
      <vt:lpstr>汉仪旗黑</vt:lpstr>
      <vt:lpstr>宋体</vt:lpstr>
      <vt:lpstr>Arial Unicode MS</vt:lpstr>
      <vt:lpstr>1_Profile</vt:lpstr>
      <vt:lpstr>PowerPoint 演示文稿</vt:lpstr>
      <vt:lpstr>Contents of this lecture</vt:lpstr>
      <vt:lpstr>Protocol verification</vt:lpstr>
      <vt:lpstr>Finite State Machine Models</vt:lpstr>
      <vt:lpstr>An Example Of A Finite State Machine Model</vt:lpstr>
      <vt:lpstr>An Example Of A Finite State Machine Model (cont’d)</vt:lpstr>
      <vt:lpstr>Petri Net Models  </vt:lpstr>
      <vt:lpstr>Petri Net Models (cont’d)</vt:lpstr>
      <vt:lpstr>A Petri Net Model For Protocol 3</vt:lpstr>
      <vt:lpstr>Example DLL protocol </vt:lpstr>
      <vt:lpstr>History of HDLC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Three Commands Provided By Protocols</vt:lpstr>
      <vt:lpstr>DLL in the internet  </vt:lpstr>
      <vt:lpstr>Point-to-Point Protocol</vt:lpstr>
      <vt:lpstr>Typical Scenario: Connecting A Home PC To Internet Service Provider </vt:lpstr>
      <vt:lpstr>PPP Frame Format </vt:lpstr>
      <vt:lpstr>PPP Frame Format(cont’d)</vt:lpstr>
      <vt:lpstr>PPP Frame Format(cont’d)</vt:lpstr>
      <vt:lpstr>PPP Frame Format(cont’d)</vt:lpstr>
      <vt:lpstr>Summary of this lecture</vt:lpstr>
      <vt:lpstr>Thanks！</vt:lpstr>
    </vt:vector>
  </TitlesOfParts>
  <Company>http://www.udi.com.cn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õƬ 1</dc:title>
  <dc:creator>SHARP</dc:creator>
  <cp:lastModifiedBy>王better翔</cp:lastModifiedBy>
  <cp:revision>439</cp:revision>
  <dcterms:created xsi:type="dcterms:W3CDTF">2023-09-10T07:21:13Z</dcterms:created>
  <dcterms:modified xsi:type="dcterms:W3CDTF">2023-09-10T07:21:13Z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2052-5.4.1.7920</vt:lpwstr>
  </property>
  <property fmtid="{D5CDD505-2E9C-101B-9397-08002B2CF9AE}" pid="3" name="ICV">
    <vt:lpwstr>9017284F0D2AAE2A4E6EFD6443CC54CE_43</vt:lpwstr>
  </property>
</Properties>
</file>