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57"/>
  </p:handoutMasterIdLst>
  <p:sldIdLst>
    <p:sldId id="576" r:id="rId3"/>
    <p:sldId id="413" r:id="rId4"/>
    <p:sldId id="521" r:id="rId5"/>
    <p:sldId id="503" r:id="rId6"/>
    <p:sldId id="480" r:id="rId7"/>
    <p:sldId id="504" r:id="rId9"/>
    <p:sldId id="505" r:id="rId10"/>
    <p:sldId id="414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423" r:id="rId20"/>
    <p:sldId id="499" r:id="rId21"/>
    <p:sldId id="424" r:id="rId22"/>
    <p:sldId id="491" r:id="rId23"/>
    <p:sldId id="492" r:id="rId24"/>
    <p:sldId id="426" r:id="rId25"/>
    <p:sldId id="427" r:id="rId26"/>
    <p:sldId id="430" r:id="rId27"/>
    <p:sldId id="433" r:id="rId28"/>
    <p:sldId id="428" r:id="rId29"/>
    <p:sldId id="421" r:id="rId30"/>
    <p:sldId id="435" r:id="rId31"/>
    <p:sldId id="518" r:id="rId32"/>
    <p:sldId id="522" r:id="rId33"/>
    <p:sldId id="437" r:id="rId34"/>
    <p:sldId id="438" r:id="rId35"/>
    <p:sldId id="440" r:id="rId36"/>
    <p:sldId id="441" r:id="rId37"/>
    <p:sldId id="442" r:id="rId38"/>
    <p:sldId id="443" r:id="rId39"/>
    <p:sldId id="445" r:id="rId40"/>
    <p:sldId id="447" r:id="rId41"/>
    <p:sldId id="448" r:id="rId42"/>
    <p:sldId id="444" r:id="rId43"/>
    <p:sldId id="449" r:id="rId44"/>
    <p:sldId id="450" r:id="rId45"/>
    <p:sldId id="496" r:id="rId46"/>
    <p:sldId id="519" r:id="rId47"/>
    <p:sldId id="498" r:id="rId48"/>
    <p:sldId id="453" r:id="rId49"/>
    <p:sldId id="451" r:id="rId50"/>
    <p:sldId id="454" r:id="rId51"/>
    <p:sldId id="455" r:id="rId52"/>
    <p:sldId id="456" r:id="rId53"/>
    <p:sldId id="457" r:id="rId54"/>
    <p:sldId id="520" r:id="rId55"/>
    <p:sldId id="523" r:id="rId56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/>
    <p:restoredTop sz="94648"/>
  </p:normalViewPr>
  <p:slideViewPr>
    <p:cSldViewPr showGuide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8BEBD8-CD21-894D-9237-2ED02AE79F92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8C4960-EA88-C84C-95B2-FC1CDA76D07F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/>
          <a:p>
            <a:pPr lvl="0" indent="0" algn="r" defTabSz="990600"/>
            <a:fld id="{9A0DB2DC-4C9A-4742-B13C-FB6460FD3503}" type="slidenum">
              <a:rPr lang="en-US" altLang="zh-CN" sz="130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024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/>
          <a:p>
            <a:pPr lvl="0" indent="0" algn="r" defTabSz="990600"/>
            <a:fld id="{9A0DB2DC-4C9A-4742-B13C-FB6460FD3503}" type="slidenum">
              <a:rPr lang="en-US" altLang="zh-CN" sz="130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2226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/>
          <a:p>
            <a:pPr lvl="0" indent="0" algn="r" defTabSz="990600"/>
            <a:fld id="{9A0DB2DC-4C9A-4742-B13C-FB6460FD3503}" type="slidenum">
              <a:rPr lang="en-US" altLang="zh-CN" sz="130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529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051" name="Picture 8" descr="CCNL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9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0238AA-F858-464E-9E15-046EF513B0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268413"/>
            <a:ext cx="8001000" cy="4751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469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436245"/>
            <a:r>
              <a:rPr lang="zh-CN" altLang="en-US"/>
              <a:t>第二级</a:t>
            </a:r>
            <a:endParaRPr lang="zh-CN" altLang="en-US"/>
          </a:p>
          <a:p>
            <a:pPr lvl="2" indent="-394970"/>
            <a:r>
              <a:rPr lang="zh-CN" altLang="en-US"/>
              <a:t>第三级</a:t>
            </a:r>
            <a:endParaRPr lang="zh-CN" altLang="en-US"/>
          </a:p>
          <a:p>
            <a:pPr lvl="3" indent="-387350"/>
            <a:r>
              <a:rPr lang="zh-CN" altLang="en-US"/>
              <a:t>第四级</a:t>
            </a:r>
            <a:endParaRPr lang="zh-CN" altLang="en-US"/>
          </a:p>
          <a:p>
            <a:pPr lvl="4" indent="-39878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AutoShape 4"/>
          <p:cNvSpPr/>
          <p:nvPr/>
        </p:nvSpPr>
        <p:spPr>
          <a:xfrm>
            <a:off x="598488" y="1158875"/>
            <a:ext cx="7958137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4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84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Verdana" panose="020B060403050404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84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4284663" y="6302375"/>
            <a:ext cx="6858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4E3E5B-327B-0D45-B6A5-26522697FAE9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  <a:sym typeface="+mn-ea"/>
              </a:rPr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  <a:sym typeface="+mn-ea"/>
            </a:endParaRPr>
          </a:p>
        </p:txBody>
      </p:sp>
      <p:pic>
        <p:nvPicPr>
          <p:cNvPr id="1034" name="Picture 10" descr="CCNL-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pitchFamily="66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pitchFamily="66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pitchFamily="66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pitchFamily="66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3"/>
          <p:cNvSpPr>
            <a:spLocks noGrp="1"/>
          </p:cNvSpPr>
          <p:nvPr>
            <p:ph type="subTitle" idx="1"/>
          </p:nvPr>
        </p:nvSpPr>
        <p:spPr>
          <a:xfrm>
            <a:off x="684213" y="3357563"/>
            <a:ext cx="8208962" cy="2808287"/>
          </a:xfrm>
          <a:solidFill>
            <a:schemeClr val="accent2"/>
          </a:solidFill>
          <a:ln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Font typeface="Wingdings" panose="05000000000000000000" pitchFamily="2" charset="2"/>
            </a:pPr>
            <a:endParaRPr lang="zh-CN" altLang="en-US" sz="2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王昊翔 </a:t>
            </a:r>
            <a:endParaRPr lang="en-US" altLang="zh-CN" sz="2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Arial Hebrew" charset="0"/>
                <a:ea typeface="圆体-简" panose="02010600040101010101" charset="-122"/>
                <a:cs typeface="宋体" charset="0"/>
              </a:rPr>
              <a:t>WANG  Haoxiang</a:t>
            </a:r>
            <a:endParaRPr lang="en-US" altLang="zh-CN" sz="2000">
              <a:solidFill>
                <a:schemeClr val="bg1"/>
              </a:solidFill>
              <a:latin typeface="Arial Hebrew" charset="0"/>
              <a:ea typeface="圆体-简" panose="02010600040101010101" charset="-122"/>
              <a:cs typeface="宋体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Arial Hebrew" charset="0"/>
                <a:ea typeface="圆体-简" panose="02010600040101010101" charset="-122"/>
                <a:cs typeface="宋体" charset="0"/>
              </a:rPr>
              <a:t>hxwang@scut.edu.cn</a:t>
            </a:r>
            <a:endParaRPr lang="en-US" altLang="zh-CN" sz="24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4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</a:t>
            </a:r>
            <a:endParaRPr lang="en-US" altLang="zh-CN" sz="24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School of Computer Science &amp; Engineering</a:t>
            </a:r>
            <a:endParaRPr lang="en-US" altLang="zh-CN" sz="2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国家双语教学试点项目  广东省精品课</a:t>
            </a:r>
            <a:endParaRPr lang="zh-CN" altLang="en-US" sz="2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</p:txBody>
      </p:sp>
      <p:sp>
        <p:nvSpPr>
          <p:cNvPr id="5122" name="Text Box 5"/>
          <p:cNvSpPr txBox="1"/>
          <p:nvPr/>
        </p:nvSpPr>
        <p:spPr>
          <a:xfrm>
            <a:off x="1214438" y="1716088"/>
            <a:ext cx="6459537" cy="1691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COMPUTER NETWORKS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  <a:p>
            <a:pPr marL="342900" indent="-342900" algn="ctr" eaLnBrk="0" hangingPunct="0"/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		- </a:t>
            </a:r>
            <a:r>
              <a:rPr lang="en-US" altLang="zh-CN" sz="24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Chapter4 Medium Access Control Sublayer 1</a:t>
            </a:r>
            <a:endParaRPr lang="en-US" altLang="zh-CN" sz="2400" b="1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800"/>
              <a:t>Poor Performance Of Static FDM</a:t>
            </a:r>
            <a:endParaRPr lang="en-US" altLang="zh-CN" sz="380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566738" y="1268413"/>
            <a:ext cx="8001000" cy="3276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100"/>
              <a:t>Without FDM </a:t>
            </a:r>
            <a:endParaRPr lang="en-US" altLang="zh-CN" sz="2100"/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channel capacity </a:t>
            </a:r>
            <a:r>
              <a:rPr lang="en-US" altLang="zh-CN" sz="2000" b="0">
                <a:solidFill>
                  <a:srgbClr val="FF0000"/>
                </a:solidFill>
              </a:rPr>
              <a:t>C</a:t>
            </a:r>
            <a:r>
              <a:rPr lang="en-US" altLang="zh-CN" sz="2000"/>
              <a:t> bps</a:t>
            </a:r>
            <a:endParaRPr lang="en-US" altLang="zh-CN" sz="2000"/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arrive rate </a:t>
            </a:r>
            <a:r>
              <a:rPr lang="en-US" altLang="zh-CN" sz="2000" b="0">
                <a:solidFill>
                  <a:srgbClr val="FF0000"/>
                </a:solidFill>
              </a:rPr>
              <a:t>λ</a:t>
            </a:r>
            <a:r>
              <a:rPr lang="en-US" altLang="zh-CN" sz="2000"/>
              <a:t>frames/sec</a:t>
            </a:r>
            <a:endParaRPr lang="en-US" altLang="zh-CN" sz="2000"/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mean frame length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 b="0">
                <a:solidFill>
                  <a:srgbClr val="FF0000"/>
                </a:solidFill>
              </a:rPr>
              <a:t>1/μ</a:t>
            </a:r>
            <a:r>
              <a:rPr lang="en-US" altLang="zh-CN" sz="2000"/>
              <a:t>bit/frame</a:t>
            </a:r>
            <a:endParaRPr lang="en-US" altLang="zh-CN" sz="2000"/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mean time del</a:t>
            </a:r>
            <a:r>
              <a:rPr lang="en-US" altLang="zh-CN" sz="2100"/>
              <a:t>a</a:t>
            </a:r>
            <a:r>
              <a:rPr lang="en-US" altLang="zh-CN" sz="2000"/>
              <a:t>y </a:t>
            </a:r>
            <a:r>
              <a:rPr lang="en-US" altLang="zh-CN" sz="2000" b="0">
                <a:solidFill>
                  <a:srgbClr val="FF0000"/>
                </a:solidFill>
              </a:rPr>
              <a:t>T</a:t>
            </a:r>
            <a:endParaRPr lang="en-US" altLang="zh-CN" sz="2000" b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100"/>
              <a:t>With FDM</a:t>
            </a:r>
            <a:endParaRPr lang="en-US" altLang="zh-CN" sz="2100"/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divide into N subchannels</a:t>
            </a:r>
            <a:endParaRPr lang="en-US" altLang="zh-CN" sz="2000"/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each subchannel capacity </a:t>
            </a:r>
            <a:r>
              <a:rPr lang="en-US" altLang="zh-CN" sz="2000">
                <a:solidFill>
                  <a:srgbClr val="FF0000"/>
                </a:solidFill>
              </a:rPr>
              <a:t>C/N </a:t>
            </a:r>
            <a:r>
              <a:rPr lang="en-US" altLang="zh-CN" sz="2000"/>
              <a:t>bps</a:t>
            </a:r>
            <a:endParaRPr lang="en-US" altLang="zh-CN" sz="2000"/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Mean input rate  </a:t>
            </a:r>
            <a:r>
              <a:rPr lang="en-US" altLang="zh-CN" sz="2000" b="0">
                <a:solidFill>
                  <a:srgbClr val="FF0000"/>
                </a:solidFill>
              </a:rPr>
              <a:t>λ/N</a:t>
            </a:r>
            <a:endParaRPr lang="en-US" altLang="zh-CN" sz="2000" b="0">
              <a:solidFill>
                <a:srgbClr val="FF0000"/>
              </a:solidFill>
            </a:endParaRP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5435600" y="1773238"/>
          <a:ext cx="20891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50265" imgH="330200" progId="Equation.3">
                  <p:embed/>
                </p:oleObj>
              </mc:Choice>
              <mc:Fallback>
                <p:oleObj name="" r:id="rId1" imgW="850265" imgH="330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5600" y="1773238"/>
                        <a:ext cx="2089150" cy="8112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1692275" y="4149725"/>
          <a:ext cx="64817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552700" imgH="419100" progId="Equation.3">
                  <p:embed/>
                </p:oleObj>
              </mc:Choice>
              <mc:Fallback>
                <p:oleObj name="" r:id="rId3" imgW="25527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4149725"/>
                        <a:ext cx="6481763" cy="84613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6"/>
          <p:cNvSpPr/>
          <p:nvPr/>
        </p:nvSpPr>
        <p:spPr>
          <a:xfrm>
            <a:off x="611188" y="5157788"/>
            <a:ext cx="82296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100" b="1">
                <a:latin typeface="Times New Roman" panose="02020603050405020304" pitchFamily="18" charset="0"/>
                <a:ea typeface="宋体" pitchFamily="2" charset="-122"/>
              </a:rPr>
              <a:t>Precisely the same arguments that apply to FDM also apply to time division multiplexing (TDM). </a:t>
            </a:r>
            <a:endParaRPr lang="en-US" altLang="zh-CN" sz="2100" b="1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574675" y="376238"/>
            <a:ext cx="8001000" cy="820737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CA" altLang="zh-CN"/>
              <a:t>Dynamic Channel Allocation </a:t>
            </a:r>
            <a:endParaRPr lang="en-US" altLang="zh-CN" sz="260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609600" indent="-609600" eaLnBrk="1" hangingPunct="1"/>
            <a:r>
              <a:rPr lang="en-CA" altLang="zh-CN"/>
              <a:t>Before we get to dynamic allocation, we have to consider 5 key assumptions:</a:t>
            </a:r>
            <a:endParaRPr lang="en-CA" altLang="zh-CN"/>
          </a:p>
          <a:p>
            <a:pPr marL="990600" lvl="1" indent="-533400" eaLnBrk="1" hangingPunct="1">
              <a:buAutoNum type="arabicPeriod"/>
            </a:pPr>
            <a:r>
              <a:rPr lang="en-CA" altLang="zh-CN"/>
              <a:t>Station Model </a:t>
            </a:r>
            <a:endParaRPr lang="en-CA" altLang="zh-CN"/>
          </a:p>
          <a:p>
            <a:pPr marL="990600" lvl="1" indent="-533400" eaLnBrk="1" hangingPunct="1">
              <a:buAutoNum type="arabicPeriod"/>
            </a:pPr>
            <a:r>
              <a:rPr lang="en-CA" altLang="zh-CN"/>
              <a:t>Single Channel Assumption</a:t>
            </a:r>
            <a:endParaRPr lang="en-CA" altLang="zh-CN"/>
          </a:p>
          <a:p>
            <a:pPr marL="990600" lvl="1" indent="-533400" eaLnBrk="1" hangingPunct="1">
              <a:buAutoNum type="arabicPeriod"/>
            </a:pPr>
            <a:r>
              <a:rPr lang="en-CA" altLang="zh-CN"/>
              <a:t>Collision Assumption</a:t>
            </a:r>
            <a:endParaRPr lang="en-CA" altLang="zh-CN"/>
          </a:p>
          <a:p>
            <a:pPr marL="990600" lvl="1" indent="-533400" eaLnBrk="1" hangingPunct="1">
              <a:buAutoNum type="arabicPeriod"/>
            </a:pPr>
            <a:r>
              <a:rPr lang="en-CA" altLang="zh-CN"/>
              <a:t>Continuous/Slotted Time</a:t>
            </a:r>
            <a:endParaRPr lang="en-CA" altLang="zh-CN"/>
          </a:p>
          <a:p>
            <a:pPr marL="990600" lvl="1" indent="-533400" eaLnBrk="1" hangingPunct="1">
              <a:buAutoNum type="arabicPeriod"/>
            </a:pPr>
            <a:r>
              <a:rPr lang="en-CA" altLang="zh-CN"/>
              <a:t>Carrier/No Carrier Sense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CA" altLang="zh-CN"/>
              <a:t>1 </a:t>
            </a:r>
            <a:r>
              <a:rPr lang="en-CA" altLang="zh-CN">
                <a:latin typeface="Arial" panose="020B0604020202020204" pitchFamily="34" charset="0"/>
              </a:rPr>
              <a:t>–</a:t>
            </a:r>
            <a:r>
              <a:rPr lang="en-CA" altLang="zh-CN"/>
              <a:t> Station Model </a:t>
            </a:r>
            <a:endParaRPr lang="en-US" altLang="zh-CN" sz="300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CA" altLang="zh-CN"/>
              <a:t>The model consists of N independent </a:t>
            </a:r>
            <a:r>
              <a:rPr lang="en-CA" altLang="zh-CN">
                <a:solidFill>
                  <a:schemeClr val="accent2"/>
                </a:solidFill>
              </a:rPr>
              <a:t>stations</a:t>
            </a:r>
            <a:r>
              <a:rPr lang="en-CA" altLang="zh-CN"/>
              <a:t> (also called </a:t>
            </a:r>
            <a:r>
              <a:rPr lang="en-CA" altLang="zh-CN">
                <a:solidFill>
                  <a:schemeClr val="accent2"/>
                </a:solidFill>
              </a:rPr>
              <a:t>terminals</a:t>
            </a:r>
            <a:r>
              <a:rPr lang="en-CA" altLang="zh-CN"/>
              <a:t>).</a:t>
            </a:r>
            <a:endParaRPr lang="en-CA" altLang="zh-CN"/>
          </a:p>
          <a:p>
            <a:pPr eaLnBrk="1" hangingPunct="1"/>
            <a:r>
              <a:rPr lang="en-CA" altLang="zh-CN"/>
              <a:t>Each station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generates frames</a:t>
            </a:r>
            <a:r>
              <a:rPr lang="en-US" altLang="zh-CN"/>
              <a:t> for transmission.</a:t>
            </a:r>
            <a:endParaRPr lang="en-CA" altLang="zh-CN"/>
          </a:p>
          <a:p>
            <a:pPr eaLnBrk="1" hangingPunct="1"/>
            <a:r>
              <a:rPr lang="en-US" altLang="zh-CN"/>
              <a:t>Once a frame has been generated, the station is </a:t>
            </a:r>
            <a:r>
              <a:rPr lang="en-US" altLang="zh-CN">
                <a:solidFill>
                  <a:schemeClr val="accent2"/>
                </a:solidFill>
              </a:rPr>
              <a:t>blocked and does nothing</a:t>
            </a:r>
            <a:r>
              <a:rPr lang="en-US" altLang="zh-CN"/>
              <a:t> until the frame has been successfully transmitted.</a:t>
            </a:r>
            <a:endParaRPr lang="en-US" altLang="zh-CN"/>
          </a:p>
        </p:txBody>
      </p:sp>
      <p:sp>
        <p:nvSpPr>
          <p:cNvPr id="500740" name="Line 4"/>
          <p:cNvSpPr/>
          <p:nvPr/>
        </p:nvSpPr>
        <p:spPr>
          <a:xfrm>
            <a:off x="1258888" y="1844675"/>
            <a:ext cx="712946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741" name="Line 5"/>
          <p:cNvSpPr/>
          <p:nvPr/>
        </p:nvSpPr>
        <p:spPr>
          <a:xfrm>
            <a:off x="1187450" y="2492375"/>
            <a:ext cx="352901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742" name="Line 6"/>
          <p:cNvSpPr/>
          <p:nvPr/>
        </p:nvSpPr>
        <p:spPr>
          <a:xfrm>
            <a:off x="1187450" y="3068638"/>
            <a:ext cx="532923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743" name="Line 7"/>
          <p:cNvSpPr/>
          <p:nvPr/>
        </p:nvSpPr>
        <p:spPr>
          <a:xfrm>
            <a:off x="1187450" y="4292600"/>
            <a:ext cx="712946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744" name="Line 8"/>
          <p:cNvSpPr/>
          <p:nvPr/>
        </p:nvSpPr>
        <p:spPr>
          <a:xfrm>
            <a:off x="1116013" y="4868863"/>
            <a:ext cx="453548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CA" altLang="zh-CN"/>
              <a:t>2 </a:t>
            </a:r>
            <a:r>
              <a:rPr lang="en-CA" altLang="zh-CN">
                <a:latin typeface="Arial" panose="020B0604020202020204" pitchFamily="34" charset="0"/>
              </a:rPr>
              <a:t>–</a:t>
            </a:r>
            <a:r>
              <a:rPr lang="en-CA" altLang="zh-CN"/>
              <a:t> Single Channel Assumption</a:t>
            </a:r>
            <a:endParaRPr lang="en-US" altLang="zh-CN"/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It is the heart of the model.  </a:t>
            </a:r>
            <a:endParaRPr lang="en-US" altLang="zh-CN"/>
          </a:p>
          <a:p>
            <a:pPr eaLnBrk="1" hangingPunct="1"/>
            <a:r>
              <a:rPr lang="en-US" altLang="zh-CN"/>
              <a:t>A single channel is </a:t>
            </a:r>
            <a:r>
              <a:rPr lang="en-US" altLang="zh-CN">
                <a:solidFill>
                  <a:schemeClr val="accent2"/>
                </a:solidFill>
              </a:rPr>
              <a:t>available for all</a:t>
            </a:r>
            <a:r>
              <a:rPr lang="en-US" altLang="zh-CN"/>
              <a:t> communication.</a:t>
            </a:r>
            <a:endParaRPr lang="en-US" altLang="zh-CN"/>
          </a:p>
          <a:p>
            <a:pPr eaLnBrk="1" hangingPunct="1"/>
            <a:r>
              <a:rPr lang="en-US" altLang="zh-CN"/>
              <a:t>As far as the hardware is concerned, all stations are</a:t>
            </a:r>
            <a:r>
              <a:rPr lang="en-US" altLang="zh-CN">
                <a:solidFill>
                  <a:schemeClr val="accent2"/>
                </a:solidFill>
              </a:rPr>
              <a:t> equivalent</a:t>
            </a:r>
            <a:r>
              <a:rPr lang="en-US" altLang="zh-CN"/>
              <a:t>.</a:t>
            </a:r>
            <a:endParaRPr lang="en-US" altLang="zh-CN"/>
          </a:p>
          <a:p>
            <a:pPr eaLnBrk="1" hangingPunct="1"/>
            <a:r>
              <a:rPr lang="en-US" altLang="zh-CN"/>
              <a:t>But protocol software may assign priorities to different stations.</a:t>
            </a:r>
            <a:endParaRPr lang="en-US" altLang="zh-CN"/>
          </a:p>
        </p:txBody>
      </p:sp>
      <p:sp>
        <p:nvSpPr>
          <p:cNvPr id="501764" name="Line 4"/>
          <p:cNvSpPr/>
          <p:nvPr/>
        </p:nvSpPr>
        <p:spPr>
          <a:xfrm>
            <a:off x="1187450" y="2565400"/>
            <a:ext cx="554513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765" name="Line 5"/>
          <p:cNvSpPr/>
          <p:nvPr/>
        </p:nvSpPr>
        <p:spPr>
          <a:xfrm>
            <a:off x="1187450" y="4221163"/>
            <a:ext cx="374491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766" name="Line 6"/>
          <p:cNvSpPr/>
          <p:nvPr/>
        </p:nvSpPr>
        <p:spPr>
          <a:xfrm>
            <a:off x="1187450" y="4868863"/>
            <a:ext cx="691356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CA" altLang="zh-CN"/>
              <a:t>3 </a:t>
            </a:r>
            <a:r>
              <a:rPr lang="en-CA" altLang="zh-CN">
                <a:latin typeface="Arial" panose="020B0604020202020204" pitchFamily="34" charset="0"/>
              </a:rPr>
              <a:t>–</a:t>
            </a:r>
            <a:r>
              <a:rPr lang="en-CA" altLang="zh-CN"/>
              <a:t> Collision Assumption </a:t>
            </a:r>
            <a:endParaRPr lang="en-US" altLang="zh-CN" sz="3000"/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en-US" altLang="zh-CN"/>
              <a:t>If two frames are transmitted at the same time, they will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chemeClr val="accent2"/>
                </a:solidFill>
              </a:rPr>
              <a:t>collide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.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In a collision, </a:t>
            </a:r>
            <a:r>
              <a:rPr lang="en-US" altLang="zh-CN">
                <a:solidFill>
                  <a:schemeClr val="accent2"/>
                </a:solidFill>
              </a:rPr>
              <a:t>both frames are completely lost</a:t>
            </a:r>
            <a:r>
              <a:rPr lang="en-US" altLang="zh-CN"/>
              <a:t>.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</a:rPr>
              <a:t>A collided frame must be retransmitted</a:t>
            </a:r>
            <a:r>
              <a:rPr lang="en-US" altLang="zh-CN"/>
              <a:t> again later.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All stations can </a:t>
            </a:r>
            <a:r>
              <a:rPr lang="en-US" altLang="zh-CN">
                <a:solidFill>
                  <a:schemeClr val="accent2"/>
                </a:solidFill>
              </a:rPr>
              <a:t>detect collisions</a:t>
            </a:r>
            <a:r>
              <a:rPr lang="en-US" altLang="zh-CN"/>
              <a:t>.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There are no errors other than collisions.</a:t>
            </a:r>
            <a:endParaRPr lang="en-US" altLang="zh-CN"/>
          </a:p>
        </p:txBody>
      </p:sp>
      <p:sp>
        <p:nvSpPr>
          <p:cNvPr id="502788" name="Line 4"/>
          <p:cNvSpPr/>
          <p:nvPr/>
        </p:nvSpPr>
        <p:spPr>
          <a:xfrm>
            <a:off x="6011863" y="1844675"/>
            <a:ext cx="180022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789" name="Line 5"/>
          <p:cNvSpPr/>
          <p:nvPr/>
        </p:nvSpPr>
        <p:spPr>
          <a:xfrm>
            <a:off x="1116013" y="2924175"/>
            <a:ext cx="662463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790" name="Line 6"/>
          <p:cNvSpPr/>
          <p:nvPr/>
        </p:nvSpPr>
        <p:spPr>
          <a:xfrm>
            <a:off x="1116013" y="3429000"/>
            <a:ext cx="57626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791" name="Line 7"/>
          <p:cNvSpPr/>
          <p:nvPr/>
        </p:nvSpPr>
        <p:spPr>
          <a:xfrm>
            <a:off x="1187450" y="4005263"/>
            <a:ext cx="63373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792" name="Line 8"/>
          <p:cNvSpPr/>
          <p:nvPr/>
        </p:nvSpPr>
        <p:spPr>
          <a:xfrm>
            <a:off x="1116013" y="5157788"/>
            <a:ext cx="518477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793" name="Line 9"/>
          <p:cNvSpPr/>
          <p:nvPr/>
        </p:nvSpPr>
        <p:spPr>
          <a:xfrm>
            <a:off x="1116013" y="5734050"/>
            <a:ext cx="655161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CA" altLang="zh-CN" sz="3800"/>
              <a:t>4 </a:t>
            </a:r>
            <a:r>
              <a:rPr lang="en-CA" altLang="zh-CN" sz="3800">
                <a:latin typeface="Arial" panose="020B0604020202020204" pitchFamily="34" charset="0"/>
              </a:rPr>
              <a:t>–</a:t>
            </a:r>
            <a:r>
              <a:rPr lang="en-CA" altLang="zh-CN" sz="3800"/>
              <a:t> Continuous/Slotted Time </a:t>
            </a:r>
            <a:endParaRPr lang="en-US" altLang="zh-CN" sz="2600"/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00000"/>
              </a:lnSpc>
            </a:pPr>
            <a:r>
              <a:rPr lang="en-CA" altLang="zh-CN" sz="2100"/>
              <a:t>Continuous Time</a:t>
            </a:r>
            <a:endParaRPr lang="en-CA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CA" altLang="zh-CN" sz="2000"/>
              <a:t>Time is treated as a continuum.</a:t>
            </a:r>
            <a:endParaRPr lang="en-CA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CA" altLang="zh-CN" sz="2000"/>
              <a:t>Time is not divided </a:t>
            </a:r>
            <a:r>
              <a:rPr lang="en-US" altLang="zh-CN" sz="2000"/>
              <a:t>into discrete intervals.</a:t>
            </a:r>
            <a:endParaRPr lang="en-CA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Frame transmission can begin at any instant.</a:t>
            </a:r>
            <a:endParaRPr lang="en-US" altLang="zh-CN" sz="2000"/>
          </a:p>
          <a:p>
            <a:pPr eaLnBrk="1" hangingPunct="1">
              <a:lnSpc>
                <a:spcPct val="100000"/>
              </a:lnSpc>
            </a:pPr>
            <a:r>
              <a:rPr lang="en-CA" altLang="zh-CN" sz="2100"/>
              <a:t>Slotted Time</a:t>
            </a:r>
            <a:endParaRPr lang="en-CA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Time is divided into discrete intervals (slots). </a:t>
            </a:r>
            <a:endParaRPr lang="en-US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Frame transmissions always begin at the start of a slot.</a:t>
            </a:r>
            <a:endParaRPr lang="en-US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A slot may contain 0, 1, or more frames.</a:t>
            </a:r>
            <a:endParaRPr lang="en-US" altLang="zh-CN" sz="2000"/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800"/>
              <a:t>0 frames = idle slot</a:t>
            </a:r>
            <a:endParaRPr lang="en-US" altLang="zh-CN" sz="1800"/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800"/>
              <a:t>1 frame = successful transmission</a:t>
            </a:r>
            <a:endParaRPr lang="en-US" altLang="zh-CN" sz="1800"/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800"/>
              <a:t>2+ frames = collision</a:t>
            </a:r>
            <a:endParaRPr lang="en-US" altLang="zh-CN" sz="1800"/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Some systems use one and some systems use the other. But for a given system, only one of them holds.</a:t>
            </a:r>
            <a:endParaRPr lang="en-US" altLang="zh-CN" sz="2100"/>
          </a:p>
        </p:txBody>
      </p:sp>
      <p:sp>
        <p:nvSpPr>
          <p:cNvPr id="503812" name="Line 4"/>
          <p:cNvSpPr/>
          <p:nvPr/>
        </p:nvSpPr>
        <p:spPr>
          <a:xfrm>
            <a:off x="1619250" y="2781300"/>
            <a:ext cx="475297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813" name="Line 5"/>
          <p:cNvSpPr/>
          <p:nvPr/>
        </p:nvSpPr>
        <p:spPr>
          <a:xfrm flipV="1">
            <a:off x="1619250" y="3860800"/>
            <a:ext cx="5761038" cy="33338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814" name="Line 6"/>
          <p:cNvSpPr/>
          <p:nvPr/>
        </p:nvSpPr>
        <p:spPr>
          <a:xfrm flipV="1">
            <a:off x="1116013" y="5949950"/>
            <a:ext cx="4176712" cy="33338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CA" altLang="zh-CN" sz="3800"/>
              <a:t>5 </a:t>
            </a:r>
            <a:r>
              <a:rPr lang="en-CA" altLang="zh-CN" sz="3800">
                <a:latin typeface="Arial" panose="020B0604020202020204" pitchFamily="34" charset="0"/>
              </a:rPr>
              <a:t>–</a:t>
            </a:r>
            <a:r>
              <a:rPr lang="en-CA" altLang="zh-CN" sz="3800"/>
              <a:t> Carrier/No Carrier Sense </a:t>
            </a:r>
            <a:endParaRPr lang="en-US" altLang="zh-CN" sz="2600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539750" y="1268413"/>
            <a:ext cx="8435975" cy="453072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00000"/>
              </a:lnSpc>
            </a:pPr>
            <a:r>
              <a:rPr lang="en-US" altLang="zh-CN" sz="2500"/>
              <a:t>Carrier sense</a:t>
            </a:r>
            <a:r>
              <a:rPr lang="zh-CN" altLang="en-US" sz="2500"/>
              <a:t>（载波侦听）</a:t>
            </a:r>
            <a:endParaRPr lang="zh-CN" altLang="en-US" sz="2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/>
              <a:t>Stations can tell if the channel is in use before sending</a:t>
            </a:r>
            <a:endParaRPr lang="en-US" altLang="zh-CN" sz="24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/>
              <a:t>If the channel is sensed as busy, no station will attempt to use it until it goes idle. </a:t>
            </a:r>
            <a:endParaRPr lang="en-US" altLang="zh-CN" sz="2400"/>
          </a:p>
          <a:p>
            <a:pPr eaLnBrk="1" hangingPunct="1">
              <a:lnSpc>
                <a:spcPct val="100000"/>
              </a:lnSpc>
            </a:pPr>
            <a:r>
              <a:rPr lang="en-US" altLang="zh-CN" sz="2500"/>
              <a:t>No carrier sense </a:t>
            </a:r>
            <a:r>
              <a:rPr lang="zh-CN" altLang="en-US" sz="2500"/>
              <a:t>（非载波侦听）</a:t>
            </a:r>
            <a:endParaRPr lang="zh-CN" altLang="en-US" sz="2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/>
              <a:t>Stations do not sense the channel before trying to use it.</a:t>
            </a:r>
            <a:endParaRPr lang="en-US" altLang="zh-CN" sz="24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/>
              <a:t>Only later can they determine whether the transmission was successful.</a:t>
            </a:r>
            <a:endParaRPr lang="en-US" altLang="zh-CN" sz="2400"/>
          </a:p>
          <a:p>
            <a:pPr eaLnBrk="1" hangingPunct="1">
              <a:lnSpc>
                <a:spcPct val="100000"/>
              </a:lnSpc>
            </a:pPr>
            <a:r>
              <a:rPr lang="en-US" altLang="zh-CN" sz="2500"/>
              <a:t>LANs generally have carrier sense. </a:t>
            </a:r>
            <a:endParaRPr lang="en-US" altLang="zh-CN" sz="2500"/>
          </a:p>
          <a:p>
            <a:pPr eaLnBrk="1" hangingPunct="1">
              <a:lnSpc>
                <a:spcPct val="100000"/>
              </a:lnSpc>
            </a:pPr>
            <a:r>
              <a:rPr lang="en-US" altLang="zh-CN" sz="2500"/>
              <a:t>Note that the word ''carrier'' in this sense refers to an electrical signal on the cable.</a:t>
            </a:r>
            <a:endParaRPr lang="en-US" altLang="zh-CN" sz="2500"/>
          </a:p>
        </p:txBody>
      </p:sp>
      <p:sp>
        <p:nvSpPr>
          <p:cNvPr id="504837" name="Line 5"/>
          <p:cNvSpPr/>
          <p:nvPr/>
        </p:nvSpPr>
        <p:spPr>
          <a:xfrm>
            <a:off x="1547813" y="2205038"/>
            <a:ext cx="489585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4838" name="Line 6"/>
          <p:cNvSpPr/>
          <p:nvPr/>
        </p:nvSpPr>
        <p:spPr>
          <a:xfrm>
            <a:off x="1547813" y="3860800"/>
            <a:ext cx="489585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4839" name="Line 7"/>
          <p:cNvSpPr/>
          <p:nvPr/>
        </p:nvSpPr>
        <p:spPr>
          <a:xfrm>
            <a:off x="1116013" y="5157788"/>
            <a:ext cx="475297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Multiple access protocol </a:t>
            </a:r>
            <a:endParaRPr lang="en-US" altLang="zh-CN" sz="3000"/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en-US" altLang="zh-CN" sz="2600"/>
              <a:t>Random Access Protocol</a:t>
            </a:r>
            <a:r>
              <a:rPr lang="zh-CN" altLang="en-US" sz="2600"/>
              <a:t>（随机访问协议）</a:t>
            </a:r>
            <a:endParaRPr lang="zh-CN" altLang="en-US" sz="26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/>
              <a:t>Characteristic</a:t>
            </a:r>
            <a:r>
              <a:rPr lang="zh-CN" altLang="en-US" sz="2200"/>
              <a:t>：</a:t>
            </a:r>
            <a:r>
              <a:rPr lang="en-US" altLang="zh-CN" sz="2200"/>
              <a:t>compete using channel, maybe result in collision</a:t>
            </a:r>
            <a:endParaRPr lang="en-US" altLang="zh-CN" sz="22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/>
              <a:t>Typical random access protocol</a:t>
            </a:r>
            <a:endParaRPr lang="en-US" altLang="zh-CN" sz="2200"/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/>
              <a:t>ALOHA</a:t>
            </a:r>
            <a:endParaRPr lang="en-US" altLang="zh-CN"/>
          </a:p>
          <a:p>
            <a:pPr lvl="3" eaLnBrk="1" hangingPunct="1">
              <a:lnSpc>
                <a:spcPct val="110000"/>
              </a:lnSpc>
            </a:pPr>
            <a:r>
              <a:rPr lang="en-US" altLang="zh-CN" sz="1800"/>
              <a:t>Pure ALOHA</a:t>
            </a:r>
            <a:r>
              <a:rPr lang="zh-CN" altLang="en-US" sz="1800"/>
              <a:t>；</a:t>
            </a:r>
            <a:r>
              <a:rPr lang="en-US" altLang="zh-CN" sz="1800"/>
              <a:t>slotted (</a:t>
            </a:r>
            <a:r>
              <a:rPr lang="zh-CN" altLang="en-US" sz="1800"/>
              <a:t>分隙</a:t>
            </a:r>
            <a:r>
              <a:rPr lang="en-US" altLang="zh-CN" sz="1800"/>
              <a:t>,</a:t>
            </a:r>
            <a:r>
              <a:rPr lang="zh-CN" altLang="en-US" sz="1800"/>
              <a:t>分槽）</a:t>
            </a:r>
            <a:r>
              <a:rPr lang="en-US" altLang="zh-CN" sz="1800"/>
              <a:t>ALOHA</a:t>
            </a:r>
            <a:endParaRPr lang="en-US" altLang="zh-CN" sz="1800"/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/>
              <a:t>CSMA</a:t>
            </a:r>
            <a:endParaRPr lang="en-US" altLang="zh-CN"/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/>
              <a:t>CSMA/CD</a:t>
            </a:r>
            <a:r>
              <a:rPr lang="zh-CN" altLang="en-US"/>
              <a:t>（</a:t>
            </a:r>
            <a:r>
              <a:rPr lang="en-US" altLang="zh-CN"/>
              <a:t>Ethernet</a:t>
            </a:r>
            <a:r>
              <a:rPr lang="zh-CN" altLang="en-US"/>
              <a:t>）</a:t>
            </a:r>
            <a:endParaRPr lang="zh-CN" altLang="en-US"/>
          </a:p>
          <a:p>
            <a:pPr eaLnBrk="1" hangingPunct="1">
              <a:lnSpc>
                <a:spcPct val="110000"/>
              </a:lnSpc>
            </a:pPr>
            <a:r>
              <a:rPr lang="zh-CN" altLang="en-US" sz="2600"/>
              <a:t>受控访问协议（ </a:t>
            </a:r>
            <a:r>
              <a:rPr lang="en-US" altLang="zh-CN" sz="2600"/>
              <a:t>Controlled Access </a:t>
            </a:r>
            <a:r>
              <a:rPr lang="zh-CN" altLang="en-US" sz="2600"/>
              <a:t>）</a:t>
            </a:r>
            <a:endParaRPr lang="zh-CN" altLang="en-US" sz="26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/>
              <a:t>Characteristic</a:t>
            </a:r>
            <a:r>
              <a:rPr lang="zh-CN" altLang="en-US" sz="2200"/>
              <a:t>：</a:t>
            </a:r>
            <a:r>
              <a:rPr lang="en-US" altLang="zh-CN" sz="2200"/>
              <a:t>is allocated channel, no collision</a:t>
            </a:r>
            <a:endParaRPr lang="en-US" altLang="zh-CN"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ALOHA Protocol </a:t>
            </a:r>
            <a:endParaRPr lang="en-US" altLang="zh-CN" sz="3100"/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Norman Abramson and his colleagues at the  university of Hawaii devised in the 1970s</a:t>
            </a:r>
            <a:endParaRPr lang="en-US" altLang="zh-CN" sz="2000"/>
          </a:p>
          <a:p>
            <a:pPr eaLnBrk="1" hangingPunct="1"/>
            <a:r>
              <a:rPr lang="en-US" altLang="zh-CN"/>
              <a:t>Two version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Pure ALOHA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Slotted ALOHA (</a:t>
            </a:r>
            <a:r>
              <a:rPr lang="zh-CN" altLang="en-US"/>
              <a:t>分隙</a:t>
            </a:r>
            <a:r>
              <a:rPr lang="en-US" altLang="zh-CN"/>
              <a:t>ALOHA</a:t>
            </a:r>
            <a:r>
              <a:rPr lang="zh-CN" altLang="en-US"/>
              <a:t>协议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800"/>
              <a:t>Basic idea of Pure ALOHA</a:t>
            </a:r>
            <a:r>
              <a:rPr lang="zh-CN" altLang="en-US" sz="2600"/>
              <a:t>（</a:t>
            </a:r>
            <a:r>
              <a:rPr lang="en-US" altLang="zh-CN" sz="2600"/>
              <a:t>1/2</a:t>
            </a:r>
            <a:r>
              <a:rPr lang="zh-CN" altLang="en-US" sz="2600"/>
              <a:t>）</a:t>
            </a:r>
            <a:endParaRPr lang="zh-CN" altLang="en-US" sz="2600"/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300"/>
              <a:t>Let users transmit whenever they have data to be sent. </a:t>
            </a:r>
            <a:r>
              <a:rPr lang="zh-CN" altLang="en-US" sz="2300"/>
              <a:t>（想发就发）</a:t>
            </a:r>
            <a:endParaRPr lang="zh-CN" altLang="en-US" sz="2300"/>
          </a:p>
          <a:p>
            <a:pPr eaLnBrk="1" hangingPunct="1"/>
            <a:r>
              <a:rPr lang="en-US" altLang="zh-CN" sz="2300"/>
              <a:t>A sender can always find out whether or not its frame was destroyed by listening to the channel output .</a:t>
            </a:r>
            <a:r>
              <a:rPr lang="zh-CN" altLang="en-US" sz="2300"/>
              <a:t>（冲突检测） </a:t>
            </a:r>
            <a:endParaRPr lang="zh-CN" altLang="en-US" sz="2300"/>
          </a:p>
          <a:p>
            <a:pPr eaLnBrk="1" hangingPunct="1"/>
            <a:r>
              <a:rPr lang="en-US" altLang="zh-CN" sz="2300"/>
              <a:t>If the frame was destroyed, the sender just waits a random amount of time and sends it again.</a:t>
            </a:r>
            <a:r>
              <a:rPr lang="zh-CN" altLang="en-US" sz="2300"/>
              <a:t>（重发）</a:t>
            </a:r>
            <a:endParaRPr lang="zh-CN" altLang="en-US" sz="2300"/>
          </a:p>
        </p:txBody>
      </p:sp>
      <p:pic>
        <p:nvPicPr>
          <p:cNvPr id="2457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338" y="4076700"/>
            <a:ext cx="3024187" cy="203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5333" name="Line 5"/>
          <p:cNvSpPr/>
          <p:nvPr/>
        </p:nvSpPr>
        <p:spPr>
          <a:xfrm>
            <a:off x="1619250" y="1773238"/>
            <a:ext cx="302418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334" name="Line 6"/>
          <p:cNvSpPr/>
          <p:nvPr/>
        </p:nvSpPr>
        <p:spPr>
          <a:xfrm>
            <a:off x="2843213" y="2636838"/>
            <a:ext cx="374491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335" name="Line 7"/>
          <p:cNvSpPr/>
          <p:nvPr/>
        </p:nvSpPr>
        <p:spPr>
          <a:xfrm>
            <a:off x="1547813" y="4005263"/>
            <a:ext cx="374491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Position of MAC sublayer</a:t>
            </a:r>
            <a:endParaRPr lang="en-US" altLang="zh-CN"/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19250" y="1949450"/>
          <a:ext cx="5329238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857625" imgH="3048000" progId="Paint.Picture">
                  <p:embed/>
                </p:oleObj>
              </mc:Choice>
              <mc:Fallback>
                <p:oleObj name="" r:id="rId1" imgW="3857625" imgH="30480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949450"/>
                        <a:ext cx="5329238" cy="4210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Oval 6"/>
          <p:cNvSpPr/>
          <p:nvPr/>
        </p:nvSpPr>
        <p:spPr>
          <a:xfrm>
            <a:off x="2987675" y="4005263"/>
            <a:ext cx="1368425" cy="792162"/>
          </a:xfrm>
          <a:prstGeom prst="ellipse">
            <a:avLst/>
          </a:pr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indent="0"/>
            <a:endParaRPr lang="zh-CN" altLang="en-US"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6148" name="Rectangle 7"/>
          <p:cNvSpPr/>
          <p:nvPr/>
        </p:nvSpPr>
        <p:spPr>
          <a:xfrm>
            <a:off x="684213" y="1316038"/>
            <a:ext cx="3492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000" b="1">
                <a:solidFill>
                  <a:schemeClr val="accent2"/>
                </a:solidFill>
                <a:latin typeface="Verdana" panose="020B0604030504040204" pitchFamily="34" charset="0"/>
                <a:ea typeface="宋体" pitchFamily="2" charset="-122"/>
              </a:rPr>
              <a:t>M</a:t>
            </a:r>
            <a:r>
              <a:rPr lang="en-US" altLang="zh-CN" sz="2000" b="1">
                <a:latin typeface="Verdana" panose="020B0604030504040204" pitchFamily="34" charset="0"/>
                <a:ea typeface="宋体" pitchFamily="2" charset="-122"/>
              </a:rPr>
              <a:t>edium </a:t>
            </a:r>
            <a:r>
              <a:rPr lang="en-US" altLang="zh-CN" sz="2000" b="1">
                <a:solidFill>
                  <a:schemeClr val="accent2"/>
                </a:solidFill>
                <a:latin typeface="Verdana" panose="020B0604030504040204" pitchFamily="34" charset="0"/>
                <a:ea typeface="宋体" pitchFamily="2" charset="-122"/>
              </a:rPr>
              <a:t>A</a:t>
            </a:r>
            <a:r>
              <a:rPr lang="en-US" altLang="zh-CN" sz="2000" b="1">
                <a:latin typeface="Verdana" panose="020B0604030504040204" pitchFamily="34" charset="0"/>
                <a:ea typeface="宋体" pitchFamily="2" charset="-122"/>
              </a:rPr>
              <a:t>ccess </a:t>
            </a:r>
            <a:r>
              <a:rPr lang="en-US" altLang="zh-CN" sz="2000" b="1">
                <a:solidFill>
                  <a:schemeClr val="accent2"/>
                </a:solidFill>
                <a:latin typeface="Verdana" panose="020B0604030504040204" pitchFamily="34" charset="0"/>
                <a:ea typeface="宋体" pitchFamily="2" charset="-122"/>
              </a:rPr>
              <a:t>C</a:t>
            </a:r>
            <a:r>
              <a:rPr lang="en-US" altLang="zh-CN" sz="2000" b="1">
                <a:latin typeface="Verdana" panose="020B0604030504040204" pitchFamily="34" charset="0"/>
                <a:ea typeface="宋体" pitchFamily="2" charset="-122"/>
              </a:rPr>
              <a:t>ontrol</a:t>
            </a:r>
            <a:endParaRPr lang="en-US" altLang="zh-CN" sz="2000" b="1">
              <a:latin typeface="Verdan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800"/>
              <a:t>Basic idea of Pure ALOHA</a:t>
            </a:r>
            <a:r>
              <a:rPr lang="zh-CN" altLang="en-US" sz="2600"/>
              <a:t>（</a:t>
            </a:r>
            <a:r>
              <a:rPr lang="en-US" altLang="zh-CN" sz="2600"/>
              <a:t>2/2</a:t>
            </a:r>
            <a:r>
              <a:rPr lang="zh-CN" altLang="en-US" sz="2600"/>
              <a:t>）</a:t>
            </a:r>
            <a:endParaRPr lang="zh-CN" altLang="en-US" sz="2600"/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684213" y="5373688"/>
            <a:ext cx="8459787" cy="49371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100"/>
              <a:t>Can send data whenever</a:t>
            </a:r>
            <a:endParaRPr lang="en-US" altLang="zh-CN" sz="2100"/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Collision is unavoidable if ≥2 staions send data at the same time</a:t>
            </a:r>
            <a:endParaRPr lang="en-US" altLang="zh-CN" sz="2100"/>
          </a:p>
        </p:txBody>
      </p:sp>
      <p:grpSp>
        <p:nvGrpSpPr>
          <p:cNvPr id="25603" name="Group 4"/>
          <p:cNvGrpSpPr/>
          <p:nvPr/>
        </p:nvGrpSpPr>
        <p:grpSpPr>
          <a:xfrm>
            <a:off x="755650" y="1412875"/>
            <a:ext cx="6453188" cy="3694113"/>
            <a:chOff x="2304" y="864"/>
            <a:chExt cx="3264" cy="1941"/>
          </a:xfrm>
        </p:grpSpPr>
        <p:grpSp>
          <p:nvGrpSpPr>
            <p:cNvPr id="25604" name="Group 5"/>
            <p:cNvGrpSpPr/>
            <p:nvPr/>
          </p:nvGrpSpPr>
          <p:grpSpPr>
            <a:xfrm>
              <a:off x="2304" y="912"/>
              <a:ext cx="3264" cy="1818"/>
              <a:chOff x="720" y="864"/>
              <a:chExt cx="3936" cy="2542"/>
            </a:xfrm>
          </p:grpSpPr>
          <p:pic>
            <p:nvPicPr>
              <p:cNvPr id="25605" name="Picture 6" descr="4-0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16" y="864"/>
                <a:ext cx="3840" cy="23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606" name="Rectangle 7"/>
              <p:cNvSpPr/>
              <p:nvPr/>
            </p:nvSpPr>
            <p:spPr>
              <a:xfrm>
                <a:off x="1632" y="1968"/>
                <a:ext cx="96" cy="48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indent="0"/>
                <a:endParaRPr lang="zh-CN" altLang="en-US">
                  <a:latin typeface="Verdan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25607" name="Rectangle 8"/>
              <p:cNvSpPr/>
              <p:nvPr/>
            </p:nvSpPr>
            <p:spPr>
              <a:xfrm>
                <a:off x="1776" y="1200"/>
                <a:ext cx="96" cy="86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indent="0"/>
                <a:endParaRPr lang="zh-CN" altLang="en-US">
                  <a:latin typeface="Verdan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25608" name="Rectangle 9"/>
              <p:cNvSpPr/>
              <p:nvPr/>
            </p:nvSpPr>
            <p:spPr>
              <a:xfrm>
                <a:off x="2016" y="1584"/>
                <a:ext cx="96" cy="12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indent="0"/>
                <a:endParaRPr lang="zh-CN" altLang="en-US">
                  <a:latin typeface="Verdana" panose="020B06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25609" name="Line 10"/>
              <p:cNvSpPr/>
              <p:nvPr/>
            </p:nvSpPr>
            <p:spPr>
              <a:xfrm>
                <a:off x="1152" y="278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0" name="Line 11"/>
              <p:cNvSpPr/>
              <p:nvPr/>
            </p:nvSpPr>
            <p:spPr>
              <a:xfrm>
                <a:off x="1392" y="2736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1" name="Line 12"/>
              <p:cNvSpPr/>
              <p:nvPr/>
            </p:nvSpPr>
            <p:spPr>
              <a:xfrm>
                <a:off x="720" y="3024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5612" name="Line 13"/>
              <p:cNvSpPr/>
              <p:nvPr/>
            </p:nvSpPr>
            <p:spPr>
              <a:xfrm flipH="1">
                <a:off x="1392" y="3024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5613" name="Text Box 14"/>
              <p:cNvSpPr txBox="1"/>
              <p:nvPr/>
            </p:nvSpPr>
            <p:spPr>
              <a:xfrm>
                <a:off x="816" y="3026"/>
                <a:ext cx="1009" cy="3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indent="0" algn="ctr"/>
                <a:r>
                  <a:rPr lang="zh-CN" altLang="en-US" sz="1400" b="1">
                    <a:latin typeface="Tahoma" panose="020B0604030504040204" pitchFamily="34" charset="0"/>
                    <a:ea typeface="宋体" pitchFamily="2" charset="-122"/>
                  </a:rPr>
                  <a:t>帧时 </a:t>
                </a:r>
                <a:r>
                  <a:rPr lang="en-US" altLang="zh-CN" sz="1400" b="1">
                    <a:latin typeface="Tahoma" panose="020B0604030504040204" pitchFamily="34" charset="0"/>
                    <a:ea typeface="宋体" pitchFamily="2" charset="-122"/>
                  </a:rPr>
                  <a:t>t</a:t>
                </a:r>
                <a:endParaRPr lang="en-US" altLang="zh-CN" sz="1400" b="1">
                  <a:latin typeface="Tahoma" panose="020B0604030504040204" pitchFamily="34" charset="0"/>
                  <a:ea typeface="宋体" pitchFamily="2" charset="-122"/>
                </a:endParaRPr>
              </a:p>
              <a:p>
                <a:pPr indent="0" algn="ctr"/>
                <a:r>
                  <a:rPr lang="en-US" altLang="zh-CN" sz="1400" b="1">
                    <a:latin typeface="Tahoma" panose="020B0604030504040204" pitchFamily="34" charset="0"/>
                    <a:ea typeface="宋体" pitchFamily="2" charset="-122"/>
                  </a:rPr>
                  <a:t>Frame time</a:t>
                </a:r>
                <a:endParaRPr lang="en-US" altLang="zh-CN" sz="1400" b="1">
                  <a:latin typeface="Tahoma" panose="020B060403050404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5614" name="Text Box 15"/>
            <p:cNvSpPr txBox="1"/>
            <p:nvPr/>
          </p:nvSpPr>
          <p:spPr>
            <a:xfrm>
              <a:off x="3552" y="864"/>
              <a:ext cx="1392" cy="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algn="ctr"/>
              <a:r>
                <a:rPr lang="zh-CN" altLang="en-US" sz="1400" b="1">
                  <a:latin typeface="Tahoma" panose="020B0604030504040204" pitchFamily="34" charset="0"/>
                  <a:ea typeface="宋体" pitchFamily="2" charset="-122"/>
                </a:rPr>
                <a:t>标准帧（固定长度）</a:t>
              </a:r>
              <a:endParaRPr lang="zh-CN" altLang="en-US" sz="1400" b="1"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25615" name="Line 16"/>
            <p:cNvSpPr/>
            <p:nvPr/>
          </p:nvSpPr>
          <p:spPr>
            <a:xfrm flipH="1">
              <a:off x="3648" y="1056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6" name="Text Box 17"/>
            <p:cNvSpPr txBox="1"/>
            <p:nvPr/>
          </p:nvSpPr>
          <p:spPr>
            <a:xfrm>
              <a:off x="3408" y="2640"/>
              <a:ext cx="1104" cy="165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indent="0" algn="ctr"/>
              <a:r>
                <a:rPr lang="zh-CN" altLang="en-US" sz="1400" b="1">
                  <a:solidFill>
                    <a:schemeClr val="accent2"/>
                  </a:solidFill>
                  <a:latin typeface="Tahoma" panose="020B0604030504040204" pitchFamily="34" charset="0"/>
                  <a:ea typeface="宋体" pitchFamily="2" charset="-122"/>
                </a:rPr>
                <a:t>冲突，帧被损坏</a:t>
              </a:r>
              <a:endParaRPr lang="zh-CN" altLang="en-US" sz="1400" b="1">
                <a:solidFill>
                  <a:schemeClr val="accent2"/>
                </a:solidFill>
                <a:latin typeface="Tahoma" panose="020B0604030504040204" pitchFamily="34" charset="0"/>
                <a:ea typeface="宋体" pitchFamily="2" charset="-122"/>
              </a:endParaRPr>
            </a:p>
          </p:txBody>
        </p:sp>
        <p:sp>
          <p:nvSpPr>
            <p:cNvPr id="25617" name="Line 18"/>
            <p:cNvSpPr/>
            <p:nvPr/>
          </p:nvSpPr>
          <p:spPr>
            <a:xfrm>
              <a:off x="3120" y="2016"/>
              <a:ext cx="384" cy="67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323850" y="304800"/>
            <a:ext cx="8820150" cy="8207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3400"/>
              <a:t>Mathematical description of pure ALOHA</a:t>
            </a:r>
            <a:endParaRPr lang="en-US" altLang="zh-CN" sz="2200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539750" y="1196975"/>
            <a:ext cx="8353425" cy="460851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en-US" altLang="zh-CN" sz="2000"/>
              <a:t>Frame time(T): the amount of time needed to transmit the standard, fixed length frame(</a:t>
            </a:r>
            <a:r>
              <a:rPr lang="zh-CN" altLang="en-US" sz="2000"/>
              <a:t>标准帧</a:t>
            </a:r>
            <a:r>
              <a:rPr lang="en-US" altLang="zh-CN" sz="2000"/>
              <a:t>).</a:t>
            </a:r>
            <a:endParaRPr lang="en-US" altLang="zh-CN" sz="2100"/>
          </a:p>
          <a:p>
            <a:pPr eaLnBrk="1" hangingPunct="1">
              <a:lnSpc>
                <a:spcPct val="110000"/>
              </a:lnSpc>
            </a:pPr>
            <a:r>
              <a:rPr lang="en-US" altLang="zh-CN" sz="2000"/>
              <a:t>Assume: new frame is generated according to Poisson distribution (</a:t>
            </a:r>
            <a:r>
              <a:rPr lang="zh-CN" altLang="en-US" sz="2000"/>
              <a:t>服从泊松分布</a:t>
            </a:r>
            <a:r>
              <a:rPr lang="en-US" altLang="zh-CN" sz="2000"/>
              <a:t>)</a:t>
            </a:r>
            <a:r>
              <a:rPr lang="en-US" altLang="zh-CN" sz="2100"/>
              <a:t> 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New frame per frame-time (users generate)</a:t>
            </a:r>
            <a:r>
              <a:rPr lang="zh-CN" altLang="en-US" sz="2000"/>
              <a:t>： </a:t>
            </a:r>
            <a:r>
              <a:rPr lang="en-US" altLang="zh-CN" sz="2000"/>
              <a:t>N (mean value)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New frame per frame-time</a:t>
            </a:r>
            <a:r>
              <a:rPr lang="zh-CN" altLang="en-US" sz="2000"/>
              <a:t>（</a:t>
            </a:r>
            <a:r>
              <a:rPr lang="en-US" altLang="zh-CN" sz="2000"/>
              <a:t>Channel generate</a:t>
            </a:r>
            <a:r>
              <a:rPr lang="zh-CN" altLang="en-US" sz="2000"/>
              <a:t>）：</a:t>
            </a:r>
            <a:r>
              <a:rPr lang="en-US" altLang="zh-CN" sz="2000"/>
              <a:t>G (mean value)</a:t>
            </a:r>
            <a:endParaRPr lang="en-US" altLang="zh-CN" sz="2000"/>
          </a:p>
          <a:p>
            <a:pPr eaLnBrk="1" hangingPunct="1">
              <a:lnSpc>
                <a:spcPct val="110000"/>
              </a:lnSpc>
            </a:pPr>
            <a:r>
              <a:rPr lang="en-US" altLang="zh-CN" sz="2000"/>
              <a:t>Analysis</a:t>
            </a:r>
            <a:r>
              <a:rPr lang="zh-CN" altLang="en-US" sz="2000"/>
              <a:t>：</a:t>
            </a:r>
            <a:endParaRPr lang="zh-CN" altLang="en-US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0&lt; N &lt; 1; low-load N~0; heavy-load N~1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G &gt;= N; low-load G=N</a:t>
            </a:r>
            <a:r>
              <a:rPr lang="zh-CN" altLang="en-US" sz="2000"/>
              <a:t>（</a:t>
            </a:r>
            <a:r>
              <a:rPr lang="en-US" altLang="zh-CN" sz="2000"/>
              <a:t>no collision</a:t>
            </a:r>
            <a:r>
              <a:rPr lang="zh-CN" altLang="en-US" sz="2000"/>
              <a:t>），</a:t>
            </a:r>
            <a:r>
              <a:rPr lang="en-US" altLang="zh-CN" sz="2000"/>
              <a:t>heavy-load G&gt;N</a:t>
            </a:r>
            <a:r>
              <a:rPr lang="zh-CN" altLang="en-US" sz="2000"/>
              <a:t>（</a:t>
            </a:r>
            <a:r>
              <a:rPr lang="en-US" altLang="zh-CN" sz="2000"/>
              <a:t>retransmit</a:t>
            </a:r>
            <a:r>
              <a:rPr lang="zh-CN" altLang="en-US" sz="2000"/>
              <a:t>）</a:t>
            </a:r>
            <a:endParaRPr lang="zh-CN" altLang="en-US" sz="2000"/>
          </a:p>
          <a:p>
            <a:pPr eaLnBrk="1" hangingPunct="1">
              <a:lnSpc>
                <a:spcPct val="110000"/>
              </a:lnSpc>
            </a:pPr>
            <a:r>
              <a:rPr lang="en-US" altLang="zh-CN" sz="2000"/>
              <a:t>Probability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  <a:buNone/>
            </a:pPr>
            <a:r>
              <a:rPr lang="en-US" altLang="zh-CN" sz="2000"/>
              <a:t>	Pr[k] = G</a:t>
            </a:r>
            <a:r>
              <a:rPr lang="en-US" altLang="zh-CN" sz="2000" baseline="30000"/>
              <a:t>k</a:t>
            </a:r>
            <a:r>
              <a:rPr lang="en-US" altLang="zh-CN" sz="2000"/>
              <a:t>e</a:t>
            </a:r>
            <a:r>
              <a:rPr lang="en-US" altLang="zh-CN" sz="2000" baseline="30000"/>
              <a:t>-G</a:t>
            </a:r>
            <a:r>
              <a:rPr lang="en-US" altLang="zh-CN" sz="2000"/>
              <a:t> / k! (</a:t>
            </a:r>
            <a:r>
              <a:rPr lang="zh-CN" altLang="en-US" sz="2000"/>
              <a:t>一个帧时内信道中产生</a:t>
            </a:r>
            <a:r>
              <a:rPr lang="en-US" altLang="zh-CN" sz="2000"/>
              <a:t>k</a:t>
            </a:r>
            <a:r>
              <a:rPr lang="zh-CN" altLang="en-US" sz="2000"/>
              <a:t>个帧，泊松分布</a:t>
            </a:r>
            <a:r>
              <a:rPr lang="en-US" altLang="zh-CN" sz="2000"/>
              <a:t>)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  <a:buNone/>
            </a:pPr>
            <a:r>
              <a:rPr lang="en-US" altLang="zh-CN" sz="2000"/>
              <a:t>	Pr[k=0] = e</a:t>
            </a:r>
            <a:r>
              <a:rPr lang="en-US" altLang="zh-CN" sz="2000" baseline="30000"/>
              <a:t>-G</a:t>
            </a:r>
            <a:r>
              <a:rPr lang="en-US" altLang="zh-CN" sz="2000"/>
              <a:t> </a:t>
            </a:r>
            <a:r>
              <a:rPr lang="zh-CN" altLang="en-US" sz="2000"/>
              <a:t>（一个帧时内信道中产生</a:t>
            </a:r>
            <a:r>
              <a:rPr lang="en-US" altLang="zh-CN" sz="2000"/>
              <a:t>0</a:t>
            </a:r>
            <a:r>
              <a:rPr lang="zh-CN" altLang="en-US" sz="2000"/>
              <a:t>个帧）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How is the efficiency?</a:t>
            </a:r>
            <a:endParaRPr lang="en-US" altLang="zh-CN"/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900"/>
              <a:t>Throughout(</a:t>
            </a:r>
            <a:r>
              <a:rPr lang="zh-CN" altLang="en-US" sz="2900"/>
              <a:t>吞吐率</a:t>
            </a:r>
            <a:r>
              <a:rPr lang="en-US" altLang="zh-CN" sz="2900"/>
              <a:t>) is S</a:t>
            </a:r>
            <a:endParaRPr lang="en-US" altLang="zh-CN" sz="2900"/>
          </a:p>
          <a:p>
            <a:pPr lvl="1" indent="-436245" eaLnBrk="1" hangingPunct="1"/>
            <a:r>
              <a:rPr lang="en-US" altLang="zh-CN" sz="2500"/>
              <a:t>Is just offered load, 0&lt;S&lt;1</a:t>
            </a:r>
            <a:endParaRPr lang="en-US" altLang="zh-CN" sz="2500"/>
          </a:p>
          <a:p>
            <a:pPr lvl="1" indent="-436245" eaLnBrk="1" hangingPunct="1"/>
            <a:r>
              <a:rPr lang="en-US" altLang="zh-CN" sz="2500"/>
              <a:t>If S = 1, frame is sent one by one, there is no slot between sent-frame.</a:t>
            </a:r>
            <a:endParaRPr lang="en-US" altLang="zh-CN" sz="2500"/>
          </a:p>
          <a:p>
            <a:pPr lvl="1" indent="-436245" eaLnBrk="1" hangingPunct="1"/>
            <a:r>
              <a:rPr lang="en-US" altLang="zh-CN" sz="2500"/>
              <a:t>S value shows line-utility </a:t>
            </a:r>
            <a:endParaRPr lang="en-US" altLang="zh-CN"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How is the efficiency? </a:t>
            </a:r>
            <a:r>
              <a:rPr lang="en-US" altLang="zh-CN" sz="3400"/>
              <a:t>(cont</a:t>
            </a:r>
            <a:r>
              <a:rPr lang="en-US" altLang="zh-CN" sz="3400">
                <a:latin typeface="Arial" panose="020B0604020202020204" pitchFamily="34" charset="0"/>
              </a:rPr>
              <a:t>’</a:t>
            </a:r>
            <a:r>
              <a:rPr lang="en-US" altLang="zh-CN" sz="3400"/>
              <a:t>d)</a:t>
            </a:r>
            <a:endParaRPr lang="en-US" altLang="zh-CN" sz="3400"/>
          </a:p>
        </p:txBody>
      </p:sp>
      <p:sp>
        <p:nvSpPr>
          <p:cNvPr id="28674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268413"/>
            <a:ext cx="8208962" cy="45259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600"/>
              <a:t>Carried load(</a:t>
            </a:r>
            <a:r>
              <a:rPr lang="zh-CN" altLang="en-US" sz="2600"/>
              <a:t>运载负载</a:t>
            </a:r>
            <a:r>
              <a:rPr lang="en-US" altLang="zh-CN" sz="2600"/>
              <a:t>,</a:t>
            </a:r>
            <a:r>
              <a:rPr lang="zh-CN" altLang="en-US" sz="2600"/>
              <a:t>网络负载</a:t>
            </a:r>
            <a:r>
              <a:rPr lang="en-US" altLang="zh-CN" sz="2600"/>
              <a:t>) G</a:t>
            </a:r>
            <a:endParaRPr lang="en-US" altLang="zh-CN" sz="2600"/>
          </a:p>
          <a:p>
            <a:pPr lvl="1" indent="-436245" eaLnBrk="1" hangingPunct="1"/>
            <a:r>
              <a:rPr lang="en-US" altLang="zh-CN" sz="2400"/>
              <a:t>The number of the frame generated by all stations (including retransmitted frame )</a:t>
            </a:r>
            <a:endParaRPr lang="en-US" altLang="zh-CN" sz="2400"/>
          </a:p>
          <a:p>
            <a:pPr lvl="1" indent="-436245" eaLnBrk="1" hangingPunct="1"/>
            <a:r>
              <a:rPr lang="en-US" altLang="zh-CN" sz="2200"/>
              <a:t>Apparently</a:t>
            </a:r>
            <a:r>
              <a:rPr lang="zh-CN" altLang="en-US" sz="2400"/>
              <a:t>，</a:t>
            </a:r>
            <a:r>
              <a:rPr lang="en-US" altLang="zh-CN" sz="2400"/>
              <a:t>G≧S</a:t>
            </a:r>
            <a:r>
              <a:rPr lang="zh-CN" altLang="en-US" sz="2400"/>
              <a:t>，</a:t>
            </a:r>
            <a:endParaRPr lang="zh-CN" altLang="en-US" sz="2400"/>
          </a:p>
          <a:p>
            <a:pPr lvl="2" indent="-394970" eaLnBrk="1" hangingPunct="1"/>
            <a:r>
              <a:rPr lang="en-US" altLang="zh-CN" sz="2100"/>
              <a:t>G=S, only if no collision</a:t>
            </a:r>
            <a:endParaRPr lang="en-US" altLang="zh-CN" sz="2100"/>
          </a:p>
          <a:p>
            <a:pPr lvl="2" indent="-394970" eaLnBrk="1" hangingPunct="1"/>
            <a:r>
              <a:rPr lang="en-US" altLang="zh-CN" sz="2100"/>
              <a:t>G&gt;&gt;1</a:t>
            </a:r>
            <a:r>
              <a:rPr lang="zh-CN" altLang="en-US" sz="2100"/>
              <a:t>，</a:t>
            </a:r>
            <a:r>
              <a:rPr lang="en-US" altLang="zh-CN" sz="2100"/>
              <a:t>collision is occurred frequently</a:t>
            </a:r>
            <a:endParaRPr lang="en-US" altLang="zh-CN" sz="2100"/>
          </a:p>
          <a:p>
            <a:pPr eaLnBrk="1" hangingPunct="1"/>
            <a:r>
              <a:rPr lang="en-US" altLang="zh-CN" sz="2600"/>
              <a:t>P</a:t>
            </a:r>
            <a:r>
              <a:rPr lang="en-US" altLang="zh-CN" sz="2600" baseline="-25000"/>
              <a:t>0</a:t>
            </a:r>
            <a:r>
              <a:rPr lang="zh-CN" altLang="en-US" sz="2600"/>
              <a:t>：</a:t>
            </a:r>
            <a:r>
              <a:rPr lang="en-US" altLang="zh-CN" sz="2800"/>
              <a:t>P</a:t>
            </a:r>
            <a:r>
              <a:rPr lang="en-US" altLang="zh-CN" sz="2800" baseline="-25000"/>
              <a:t>0  </a:t>
            </a:r>
            <a:r>
              <a:rPr lang="en-US" altLang="zh-CN" sz="2800"/>
              <a:t>is the probability which frame sent successfully (no collision).</a:t>
            </a:r>
            <a:endParaRPr lang="en-US" altLang="zh-CN" sz="2800"/>
          </a:p>
        </p:txBody>
      </p:sp>
      <p:graphicFrame>
        <p:nvGraphicFramePr>
          <p:cNvPr id="28675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258888" y="5445125"/>
          <a:ext cx="20875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47700" imgH="228600" progId="Equation.3">
                  <p:embed/>
                </p:oleObj>
              </mc:Choice>
              <mc:Fallback>
                <p:oleObj name="" r:id="rId1" imgW="6477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5445125"/>
                        <a:ext cx="2087562" cy="546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How to get P</a:t>
            </a:r>
            <a:r>
              <a:rPr lang="en-US" altLang="zh-CN" baseline="-25000"/>
              <a:t>0 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29698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3713" y="4287838"/>
            <a:ext cx="5976937" cy="1831975"/>
          </a:xfrm>
        </p:spPr>
      </p:pic>
      <p:sp>
        <p:nvSpPr>
          <p:cNvPr id="29699" name="Rectangle 7"/>
          <p:cNvSpPr/>
          <p:nvPr/>
        </p:nvSpPr>
        <p:spPr>
          <a:xfrm>
            <a:off x="611188" y="1268413"/>
            <a:ext cx="7272337" cy="3084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chemeClr val="tx2"/>
                </a:solidFill>
                <a:latin typeface="Verdana" panose="020B0604030504040204" pitchFamily="34" charset="0"/>
                <a:ea typeface="宋体" pitchFamily="2" charset="-122"/>
              </a:rPr>
              <a:t>Dangerous period of collision</a:t>
            </a:r>
            <a:r>
              <a:rPr lang="en-US" altLang="zh-CN">
                <a:latin typeface="Verdana" panose="020B0604030504040204" pitchFamily="34" charset="0"/>
                <a:ea typeface="宋体" pitchFamily="2" charset="-122"/>
              </a:rPr>
              <a:t> </a:t>
            </a:r>
            <a:r>
              <a:rPr lang="zh-CN" altLang="en-US" sz="2800">
                <a:latin typeface="Verdana" panose="020B0604030504040204" pitchFamily="34" charset="0"/>
                <a:ea typeface="宋体" pitchFamily="2" charset="-122"/>
              </a:rPr>
              <a:t>：</a:t>
            </a:r>
            <a:r>
              <a:rPr lang="en-US" altLang="zh-CN" sz="2800">
                <a:latin typeface="Verdana" panose="020B0604030504040204" pitchFamily="34" charset="0"/>
                <a:ea typeface="宋体" pitchFamily="2" charset="-122"/>
              </a:rPr>
              <a:t>2t</a:t>
            </a:r>
            <a:endParaRPr lang="en-US" altLang="zh-CN" sz="2800">
              <a:latin typeface="Verdana" panose="020B0604030504040204" pitchFamily="34" charset="0"/>
              <a:ea typeface="宋体" pitchFamily="2" charset="-122"/>
            </a:endParaRPr>
          </a:p>
          <a:p>
            <a:pPr lvl="2" indent="0" eaLnBrk="1" hangingPunct="1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800">
                <a:latin typeface="Verdana" panose="020B0604030504040204" pitchFamily="34" charset="0"/>
                <a:ea typeface="宋体" pitchFamily="2" charset="-122"/>
              </a:rPr>
              <a:t>Generated frame(mean)</a:t>
            </a:r>
            <a:r>
              <a:rPr lang="zh-CN" altLang="en-US" sz="2800">
                <a:latin typeface="Verdana" panose="020B0604030504040204" pitchFamily="34" charset="0"/>
                <a:ea typeface="宋体" pitchFamily="2" charset="-122"/>
              </a:rPr>
              <a:t>：</a:t>
            </a:r>
            <a:r>
              <a:rPr lang="en-US" altLang="zh-CN" sz="2800">
                <a:latin typeface="Verdana" panose="020B0604030504040204" pitchFamily="34" charset="0"/>
                <a:ea typeface="宋体" pitchFamily="2" charset="-122"/>
              </a:rPr>
              <a:t>2G</a:t>
            </a:r>
            <a:endParaRPr lang="en-US" altLang="zh-CN" sz="2800">
              <a:latin typeface="Verdana" panose="020B0604030504040204" pitchFamily="34" charset="0"/>
              <a:ea typeface="宋体" pitchFamily="2" charset="-122"/>
            </a:endParaRPr>
          </a:p>
          <a:p>
            <a:pPr lvl="2" indent="0" eaLnBrk="1" hangingPunct="1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800">
                <a:latin typeface="Verdana" panose="020B0604030504040204" pitchFamily="34" charset="0"/>
                <a:ea typeface="宋体" pitchFamily="2" charset="-122"/>
              </a:rPr>
              <a:t>Probability of no collision</a:t>
            </a:r>
            <a:r>
              <a:rPr lang="zh-CN" altLang="en-US" sz="2800">
                <a:latin typeface="Verdana" panose="020B0604030504040204" pitchFamily="34" charset="0"/>
                <a:ea typeface="宋体" pitchFamily="2" charset="-122"/>
              </a:rPr>
              <a:t>：</a:t>
            </a:r>
            <a:endParaRPr lang="zh-CN" altLang="en-US" sz="2800">
              <a:latin typeface="Verdana" panose="020B0604030504040204" pitchFamily="34" charset="0"/>
              <a:ea typeface="宋体" pitchFamily="2" charset="-122"/>
            </a:endParaRPr>
          </a:p>
          <a:p>
            <a:pPr lvl="2" indent="0" eaLnBrk="1" hangingPunct="1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>
                <a:latin typeface="Verdana" panose="020B0604030504040204" pitchFamily="34" charset="0"/>
                <a:ea typeface="宋体" pitchFamily="2" charset="-122"/>
              </a:rPr>
              <a:t>   </a:t>
            </a:r>
            <a:r>
              <a:rPr lang="en-US" altLang="zh-CN" sz="2800">
                <a:latin typeface="Verdana" panose="020B0604030504040204" pitchFamily="34" charset="0"/>
                <a:ea typeface="宋体" pitchFamily="2" charset="-122"/>
              </a:rPr>
              <a:t>P</a:t>
            </a:r>
            <a:r>
              <a:rPr lang="en-US" altLang="zh-CN" sz="2800" baseline="-25000">
                <a:latin typeface="Verdana" panose="020B0604030504040204" pitchFamily="34" charset="0"/>
                <a:ea typeface="宋体" pitchFamily="2" charset="-122"/>
              </a:rPr>
              <a:t>0</a:t>
            </a:r>
            <a:r>
              <a:rPr lang="en-US" altLang="zh-CN" sz="2800">
                <a:latin typeface="Verdana" panose="020B0604030504040204" pitchFamily="34" charset="0"/>
                <a:ea typeface="宋体" pitchFamily="2" charset="-122"/>
              </a:rPr>
              <a:t> =  e</a:t>
            </a:r>
            <a:r>
              <a:rPr lang="en-US" altLang="zh-CN" sz="2800" baseline="30000">
                <a:latin typeface="Verdana" panose="020B0604030504040204" pitchFamily="34" charset="0"/>
                <a:ea typeface="宋体" pitchFamily="2" charset="-122"/>
              </a:rPr>
              <a:t>-2G</a:t>
            </a:r>
            <a:r>
              <a:rPr lang="zh-CN" altLang="en-US" sz="2800">
                <a:latin typeface="Verdana" panose="020B0604030504040204" pitchFamily="34" charset="0"/>
                <a:ea typeface="宋体" pitchFamily="2" charset="-122"/>
              </a:rPr>
              <a:t>（</a:t>
            </a:r>
            <a:r>
              <a:rPr lang="en-US" altLang="zh-CN" sz="2800">
                <a:latin typeface="Verdana" panose="020B0604030504040204" pitchFamily="34" charset="0"/>
                <a:ea typeface="宋体" pitchFamily="2" charset="-122"/>
              </a:rPr>
              <a:t>why</a:t>
            </a:r>
            <a:r>
              <a:rPr lang="zh-CN" altLang="en-US" sz="2800">
                <a:latin typeface="Verdana" panose="020B0604030504040204" pitchFamily="34" charset="0"/>
                <a:ea typeface="宋体" pitchFamily="2" charset="-122"/>
              </a:rPr>
              <a:t>？）</a:t>
            </a:r>
            <a:endParaRPr lang="zh-CN" altLang="en-US" sz="2800">
              <a:latin typeface="Verdana" panose="020B0604030504040204" pitchFamily="34" charset="0"/>
              <a:ea typeface="宋体" pitchFamily="2" charset="-122"/>
            </a:endParaRPr>
          </a:p>
          <a:p>
            <a:pPr lvl="3" indent="0" eaLnBrk="1" hangingPunct="1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>
              <a:latin typeface="Verdan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Performance of pure ALOHA</a:t>
            </a:r>
            <a:endParaRPr lang="en-US" altLang="zh-CN"/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/>
              <a:t>Put  P</a:t>
            </a:r>
            <a:r>
              <a:rPr lang="en-US" altLang="zh-CN" sz="2600" baseline="-25000"/>
              <a:t>0</a:t>
            </a:r>
            <a:r>
              <a:rPr lang="en-US" altLang="zh-CN" sz="2600"/>
              <a:t>= e</a:t>
            </a:r>
            <a:r>
              <a:rPr lang="en-US" altLang="zh-CN" sz="2600" baseline="30000"/>
              <a:t>-2G </a:t>
            </a:r>
            <a:r>
              <a:rPr lang="en-US" altLang="zh-CN" sz="2600"/>
              <a:t> into S = GP</a:t>
            </a:r>
            <a:r>
              <a:rPr lang="en-US" altLang="zh-CN" sz="2600" baseline="-25000"/>
              <a:t>0</a:t>
            </a:r>
            <a:r>
              <a:rPr lang="zh-CN" altLang="en-US" sz="2600"/>
              <a:t>：</a:t>
            </a:r>
            <a:endParaRPr lang="zh-CN" altLang="en-US" sz="2600"/>
          </a:p>
          <a:p>
            <a:pPr eaLnBrk="1" hangingPunct="1">
              <a:buNone/>
            </a:pPr>
            <a:r>
              <a:rPr lang="zh-CN" altLang="en-US" sz="2600"/>
              <a:t>     </a:t>
            </a:r>
            <a:r>
              <a:rPr lang="en-US" altLang="zh-CN" sz="2600"/>
              <a:t>S = Ge</a:t>
            </a:r>
            <a:r>
              <a:rPr lang="en-US" altLang="zh-CN" sz="2600" baseline="30000"/>
              <a:t>-2G</a:t>
            </a:r>
            <a:endParaRPr lang="en-US" altLang="zh-CN" sz="2600" baseline="30000"/>
          </a:p>
          <a:p>
            <a:pPr eaLnBrk="1" hangingPunct="1"/>
            <a:r>
              <a:rPr lang="en-US" altLang="zh-CN" sz="2600"/>
              <a:t>Calculate the maximum of S</a:t>
            </a:r>
            <a:r>
              <a:rPr lang="zh-CN" altLang="en-US" sz="2600"/>
              <a:t>：</a:t>
            </a:r>
            <a:endParaRPr lang="zh-CN" altLang="en-US" sz="2600"/>
          </a:p>
          <a:p>
            <a:pPr eaLnBrk="1" hangingPunct="1">
              <a:buNone/>
            </a:pPr>
            <a:r>
              <a:rPr lang="zh-CN" altLang="en-US" sz="2600"/>
              <a:t>     </a:t>
            </a:r>
            <a:r>
              <a:rPr lang="en-US" altLang="zh-CN" sz="2600"/>
              <a:t>S′= e</a:t>
            </a:r>
            <a:r>
              <a:rPr lang="en-US" altLang="zh-CN" sz="2600" baseline="30000"/>
              <a:t>-2G</a:t>
            </a:r>
            <a:r>
              <a:rPr lang="en-US" altLang="zh-CN" sz="2600">
                <a:latin typeface="Arial" panose="020B0604020202020204" pitchFamily="34" charset="0"/>
              </a:rPr>
              <a:t>–</a:t>
            </a:r>
            <a:r>
              <a:rPr lang="en-US" altLang="zh-CN" sz="2600"/>
              <a:t>2Ge</a:t>
            </a:r>
            <a:r>
              <a:rPr lang="en-US" altLang="zh-CN" sz="2600" baseline="30000"/>
              <a:t>-2G</a:t>
            </a:r>
            <a:r>
              <a:rPr lang="en-US" altLang="zh-CN" sz="2600"/>
              <a:t>= 0</a:t>
            </a:r>
            <a:endParaRPr lang="en-US" altLang="zh-CN" sz="2600"/>
          </a:p>
          <a:p>
            <a:pPr eaLnBrk="1" hangingPunct="1">
              <a:buNone/>
            </a:pPr>
            <a:r>
              <a:rPr lang="en-US" altLang="zh-CN" sz="2600"/>
              <a:t>     When G = 0.5</a:t>
            </a:r>
            <a:r>
              <a:rPr lang="zh-CN" altLang="en-US" sz="2600"/>
              <a:t>，</a:t>
            </a:r>
            <a:r>
              <a:rPr lang="en-US" altLang="zh-CN" sz="2600"/>
              <a:t>S ≌0.184</a:t>
            </a:r>
            <a:endParaRPr lang="en-US" altLang="zh-CN" sz="2600"/>
          </a:p>
          <a:p>
            <a:pPr eaLnBrk="1" hangingPunct="1">
              <a:buNone/>
            </a:pPr>
            <a:r>
              <a:rPr lang="en-US" altLang="zh-CN" sz="2600"/>
              <a:t>     That is: the maximum line-utility is 18.4%</a:t>
            </a:r>
            <a:endParaRPr lang="en-US" altLang="zh-CN"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4100"/>
              <a:t>Slotted ALOHA</a:t>
            </a:r>
            <a:r>
              <a:rPr lang="en-US" altLang="zh-CN" sz="3300"/>
              <a:t>(</a:t>
            </a:r>
            <a:r>
              <a:rPr lang="zh-CN" altLang="en-US" sz="3300"/>
              <a:t>时隙</a:t>
            </a:r>
            <a:r>
              <a:rPr lang="en-US" altLang="zh-CN" sz="3400"/>
              <a:t>ALOHA)</a:t>
            </a:r>
            <a:endParaRPr lang="en-US" altLang="zh-CN" sz="2000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500"/>
              <a:t>Time is divided up into discrete intervals, each interval corresponding to one frame-time. </a:t>
            </a:r>
            <a:endParaRPr lang="en-US" altLang="zh-CN" sz="2500"/>
          </a:p>
          <a:p>
            <a:pPr lvl="1" indent="-436245" eaLnBrk="1" hangingPunct="1"/>
            <a:r>
              <a:rPr lang="en-US" altLang="zh-CN" sz="2400"/>
              <a:t>An interval is the time which is used to transmit a frame</a:t>
            </a:r>
            <a:endParaRPr lang="en-US" altLang="zh-CN" sz="2400"/>
          </a:p>
          <a:p>
            <a:pPr eaLnBrk="1" hangingPunct="1"/>
            <a:r>
              <a:rPr lang="en-US" altLang="zh-CN" sz="2500"/>
              <a:t>A terminal (station) is not permitted to send until the beginning of the next slot (interval)</a:t>
            </a:r>
            <a:endParaRPr lang="en-US" altLang="zh-CN" sz="2500"/>
          </a:p>
          <a:p>
            <a:pPr eaLnBrk="1" hangingPunct="1"/>
            <a:r>
              <a:rPr lang="en-US" altLang="zh-CN" sz="2500"/>
              <a:t>Collision can only be occurred at the very beginning of interval (slot)</a:t>
            </a:r>
            <a:endParaRPr lang="en-US" altLang="zh-CN" sz="2500"/>
          </a:p>
          <a:p>
            <a:pPr lvl="1" indent="-436245" eaLnBrk="1" hangingPunct="1"/>
            <a:r>
              <a:rPr lang="en-US" altLang="zh-CN" sz="2400"/>
              <a:t>Once a station compete successfully, and then no collision during this slot(interval)</a:t>
            </a:r>
            <a:endParaRPr lang="en-US" altLang="zh-CN" sz="2400"/>
          </a:p>
        </p:txBody>
      </p:sp>
      <p:sp>
        <p:nvSpPr>
          <p:cNvPr id="359428" name="Line 4"/>
          <p:cNvSpPr/>
          <p:nvPr/>
        </p:nvSpPr>
        <p:spPr>
          <a:xfrm>
            <a:off x="4427538" y="1773238"/>
            <a:ext cx="223202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429" name="Line 5"/>
          <p:cNvSpPr/>
          <p:nvPr/>
        </p:nvSpPr>
        <p:spPr>
          <a:xfrm>
            <a:off x="1619250" y="2708275"/>
            <a:ext cx="266541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430" name="Line 6"/>
          <p:cNvSpPr/>
          <p:nvPr/>
        </p:nvSpPr>
        <p:spPr>
          <a:xfrm>
            <a:off x="1187450" y="4221163"/>
            <a:ext cx="460851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431" name="Line 7"/>
          <p:cNvSpPr/>
          <p:nvPr/>
        </p:nvSpPr>
        <p:spPr>
          <a:xfrm>
            <a:off x="1187450" y="4724400"/>
            <a:ext cx="403225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Slotted ALOHA</a:t>
            </a:r>
            <a:endParaRPr lang="en-US" altLang="zh-CN"/>
          </a:p>
        </p:txBody>
      </p:sp>
      <p:pic>
        <p:nvPicPr>
          <p:cNvPr id="3379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350" y="1290638"/>
            <a:ext cx="5903913" cy="448627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395288" y="304800"/>
            <a:ext cx="8748712" cy="8207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3800"/>
              <a:t>Performance of slotted ALOHA</a:t>
            </a:r>
            <a:endParaRPr lang="en-US" altLang="zh-CN" sz="1800"/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P[0] = e</a:t>
            </a:r>
            <a:r>
              <a:rPr lang="en-US" altLang="zh-CN" baseline="30000"/>
              <a:t>-G</a:t>
            </a:r>
            <a:endParaRPr lang="en-US" altLang="zh-CN" baseline="30000"/>
          </a:p>
          <a:p>
            <a:pPr lvl="1" indent="-436245" eaLnBrk="1" hangingPunct="1"/>
            <a:r>
              <a:rPr lang="en-US" altLang="zh-CN"/>
              <a:t>P</a:t>
            </a:r>
            <a:r>
              <a:rPr lang="en-US" altLang="zh-CN" baseline="-25000"/>
              <a:t>0</a:t>
            </a:r>
            <a:r>
              <a:rPr lang="en-US" altLang="zh-CN"/>
              <a:t> = P[0] = e</a:t>
            </a:r>
            <a:r>
              <a:rPr lang="en-US" altLang="zh-CN" baseline="30000"/>
              <a:t>-G</a:t>
            </a:r>
            <a:r>
              <a:rPr lang="zh-CN" altLang="en-US"/>
              <a:t>（</a:t>
            </a:r>
            <a:r>
              <a:rPr lang="en-US" altLang="zh-CN"/>
              <a:t>why</a:t>
            </a:r>
            <a:r>
              <a:rPr lang="zh-CN" altLang="en-US"/>
              <a:t>？）</a:t>
            </a:r>
            <a:endParaRPr lang="zh-CN" altLang="en-US"/>
          </a:p>
          <a:p>
            <a:pPr lvl="1" indent="-436245" eaLnBrk="1" hangingPunct="1"/>
            <a:r>
              <a:rPr lang="en-US" altLang="zh-CN"/>
              <a:t>S = Ge</a:t>
            </a:r>
            <a:r>
              <a:rPr lang="en-US" altLang="zh-CN" baseline="30000"/>
              <a:t>-G</a:t>
            </a:r>
            <a:endParaRPr lang="en-US" altLang="zh-CN" baseline="30000"/>
          </a:p>
          <a:p>
            <a:pPr lvl="1" indent="-436245" eaLnBrk="1" hangingPunct="1">
              <a:buNone/>
            </a:pPr>
            <a:r>
              <a:rPr lang="en-US" altLang="zh-CN"/>
              <a:t>    When G = 1, S can get maximum</a:t>
            </a:r>
            <a:r>
              <a:rPr lang="zh-CN" altLang="en-US"/>
              <a:t>：</a:t>
            </a:r>
            <a:endParaRPr lang="zh-CN" altLang="en-US"/>
          </a:p>
          <a:p>
            <a:pPr lvl="1" indent="-436245" eaLnBrk="1" hangingPunct="1">
              <a:buNone/>
            </a:pPr>
            <a:r>
              <a:rPr lang="zh-CN" altLang="en-US"/>
              <a:t>    </a:t>
            </a:r>
            <a:r>
              <a:rPr lang="en-US" altLang="zh-CN"/>
              <a:t>S</a:t>
            </a:r>
            <a:r>
              <a:rPr lang="en-US" altLang="zh-CN" baseline="-25000"/>
              <a:t>max</a:t>
            </a:r>
            <a:r>
              <a:rPr lang="en-US" altLang="zh-CN"/>
              <a:t>= 1/e ≌0.368</a:t>
            </a:r>
            <a:endParaRPr lang="en-US" altLang="zh-CN"/>
          </a:p>
          <a:p>
            <a:pPr lvl="1" indent="-436245" eaLnBrk="1" hangingPunct="1">
              <a:buNone/>
            </a:pPr>
            <a:r>
              <a:rPr lang="en-US" altLang="zh-CN"/>
              <a:t>   So, the efficiency double the pure ALOHA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The relation between S and G</a:t>
            </a:r>
            <a:endParaRPr lang="en-US" altLang="zh-CN"/>
          </a:p>
        </p:txBody>
      </p:sp>
      <p:pic>
        <p:nvPicPr>
          <p:cNvPr id="35842" name="Picture 3" descr="4-0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916113"/>
            <a:ext cx="7921625" cy="3619500"/>
          </a:xfrm>
        </p:spPr>
      </p:pic>
      <p:sp>
        <p:nvSpPr>
          <p:cNvPr id="35843" name="Text Box 4"/>
          <p:cNvSpPr txBox="1"/>
          <p:nvPr/>
        </p:nvSpPr>
        <p:spPr>
          <a:xfrm>
            <a:off x="2771775" y="3716338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1400" b="1">
                <a:solidFill>
                  <a:srgbClr val="FF3300"/>
                </a:solidFill>
                <a:latin typeface="Tahoma" panose="020B0604030504040204" pitchFamily="34" charset="0"/>
                <a:ea typeface="宋体" pitchFamily="2" charset="-122"/>
              </a:rPr>
              <a:t> 1/2e = 18%</a:t>
            </a:r>
            <a:endParaRPr lang="en-US" altLang="zh-CN" sz="1400" b="1">
              <a:solidFill>
                <a:srgbClr val="FF33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35844" name="Text Box 5"/>
          <p:cNvSpPr txBox="1"/>
          <p:nvPr/>
        </p:nvSpPr>
        <p:spPr>
          <a:xfrm>
            <a:off x="3851275" y="2492375"/>
            <a:ext cx="12954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1400" b="1">
                <a:solidFill>
                  <a:srgbClr val="FF3300"/>
                </a:solidFill>
                <a:latin typeface="Tahoma" panose="020B0604030504040204" pitchFamily="34" charset="0"/>
                <a:ea typeface="宋体" pitchFamily="2" charset="-122"/>
              </a:rPr>
              <a:t> 1/e = 37%</a:t>
            </a:r>
            <a:endParaRPr lang="en-US" altLang="zh-CN" sz="1400" b="1">
              <a:solidFill>
                <a:srgbClr val="FF33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Main content of this chapter</a:t>
            </a:r>
            <a:endParaRPr lang="en-US" altLang="zh-CN"/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571183" y="1268413"/>
            <a:ext cx="8001000" cy="475138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Multiple access protocol</a:t>
            </a:r>
            <a:endParaRPr lang="en-US" altLang="zh-CN"/>
          </a:p>
          <a:p>
            <a:pPr eaLnBrk="1" hangingPunct="1"/>
            <a:r>
              <a:rPr lang="en-US" altLang="zh-CN"/>
              <a:t>A real system(LAN): Ethernet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IEEE802.3</a:t>
            </a:r>
            <a:endParaRPr lang="en-US" altLang="zh-CN"/>
          </a:p>
          <a:p>
            <a:pPr eaLnBrk="1" hangingPunct="1"/>
            <a:r>
              <a:rPr lang="en-US" altLang="zh-CN"/>
              <a:t>Data Link Layer Switching 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Bridge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switch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Brief summary</a:t>
            </a:r>
            <a:endParaRPr lang="en-US" altLang="zh-CN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900"/>
              <a:t>Pure ALOHA</a:t>
            </a:r>
            <a:endParaRPr lang="en-US" altLang="zh-CN" sz="29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500"/>
              <a:t>Dangerous period of collision</a:t>
            </a:r>
            <a:endParaRPr lang="en-US" altLang="zh-CN" sz="2500"/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2400"/>
              <a:t>Time length</a:t>
            </a:r>
            <a:r>
              <a:rPr lang="zh-CN" altLang="en-US" sz="2400"/>
              <a:t>：</a:t>
            </a:r>
            <a:r>
              <a:rPr lang="en-US" altLang="zh-CN" sz="2400"/>
              <a:t>2t</a:t>
            </a:r>
            <a:endParaRPr lang="en-US" altLang="zh-CN" sz="2400"/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2400"/>
              <a:t>Generated frame (mean)</a:t>
            </a:r>
            <a:r>
              <a:rPr lang="zh-CN" altLang="en-US" sz="2400"/>
              <a:t>：</a:t>
            </a:r>
            <a:r>
              <a:rPr lang="en-US" altLang="zh-CN" sz="2400"/>
              <a:t>2G</a:t>
            </a:r>
            <a:endParaRPr lang="en-US" altLang="zh-CN" sz="2400"/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2400"/>
              <a:t>Probability of no collision</a:t>
            </a:r>
            <a:r>
              <a:rPr lang="zh-CN" altLang="en-US" sz="2400"/>
              <a:t>：</a:t>
            </a:r>
            <a:r>
              <a:rPr lang="en-US" altLang="zh-CN" sz="2400"/>
              <a:t>P</a:t>
            </a:r>
            <a:r>
              <a:rPr lang="en-US" altLang="zh-CN" sz="2400" baseline="-25000"/>
              <a:t>0 </a:t>
            </a:r>
            <a:r>
              <a:rPr lang="en-US" altLang="zh-CN" sz="2400"/>
              <a:t>=</a:t>
            </a:r>
            <a:r>
              <a:rPr lang="en-US" altLang="zh-CN" sz="2400" baseline="-25000"/>
              <a:t> </a:t>
            </a:r>
            <a:r>
              <a:rPr lang="en-US" altLang="zh-CN" sz="2400"/>
              <a:t> e</a:t>
            </a:r>
            <a:r>
              <a:rPr lang="en-US" altLang="zh-CN" sz="2400" baseline="30000"/>
              <a:t>-2G</a:t>
            </a:r>
            <a:r>
              <a:rPr lang="en-US" altLang="zh-CN" sz="2400"/>
              <a:t> </a:t>
            </a:r>
            <a:endParaRPr lang="en-US" altLang="zh-CN" sz="24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500"/>
              <a:t>Throughput</a:t>
            </a:r>
            <a:r>
              <a:rPr lang="zh-CN" altLang="en-US" sz="2500"/>
              <a:t>：</a:t>
            </a:r>
            <a:r>
              <a:rPr lang="en-US" altLang="zh-CN" sz="2500"/>
              <a:t>S = G P</a:t>
            </a:r>
            <a:r>
              <a:rPr lang="en-US" altLang="zh-CN" sz="2500" baseline="-25000"/>
              <a:t>0</a:t>
            </a:r>
            <a:r>
              <a:rPr lang="en-US" altLang="zh-CN" sz="2500"/>
              <a:t> = G e</a:t>
            </a:r>
            <a:r>
              <a:rPr lang="en-US" altLang="zh-CN" sz="2500" baseline="30000"/>
              <a:t>-2G</a:t>
            </a:r>
            <a:r>
              <a:rPr lang="en-US" altLang="zh-CN" sz="2500"/>
              <a:t> </a:t>
            </a:r>
            <a:endParaRPr lang="en-US" altLang="zh-CN" sz="2500"/>
          </a:p>
          <a:p>
            <a:pPr eaLnBrk="1" hangingPunct="1">
              <a:lnSpc>
                <a:spcPct val="90000"/>
              </a:lnSpc>
            </a:pPr>
            <a:r>
              <a:rPr lang="en-US" altLang="zh-CN" sz="2900"/>
              <a:t>Slotted ALOHA</a:t>
            </a:r>
            <a:endParaRPr lang="zh-CN" altLang="en-US" sz="17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500"/>
              <a:t>Frame-time T is discrete interval</a:t>
            </a:r>
            <a:endParaRPr lang="en-US" altLang="zh-CN" sz="25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500"/>
              <a:t>Dangerous period of collision </a:t>
            </a:r>
            <a:r>
              <a:rPr lang="zh-CN" altLang="en-US" sz="2500"/>
              <a:t>：</a:t>
            </a:r>
            <a:r>
              <a:rPr lang="en-US" altLang="zh-CN" sz="2500"/>
              <a:t>t</a:t>
            </a:r>
            <a:endParaRPr lang="en-US" altLang="zh-CN" sz="25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500"/>
              <a:t>Throughput </a:t>
            </a:r>
            <a:r>
              <a:rPr lang="zh-CN" altLang="en-US" sz="2500"/>
              <a:t>：</a:t>
            </a:r>
            <a:r>
              <a:rPr lang="en-US" altLang="zh-CN" sz="2500"/>
              <a:t>S = G P</a:t>
            </a:r>
            <a:r>
              <a:rPr lang="en-US" altLang="zh-CN" sz="2500" baseline="-25000"/>
              <a:t>0</a:t>
            </a:r>
            <a:r>
              <a:rPr lang="en-US" altLang="zh-CN" sz="2500"/>
              <a:t> = G e</a:t>
            </a:r>
            <a:r>
              <a:rPr lang="en-US" altLang="zh-CN" sz="2500" baseline="30000"/>
              <a:t>-G</a:t>
            </a:r>
            <a:endParaRPr lang="en-US" altLang="zh-CN" sz="2500" baseline="30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250825" y="333375"/>
            <a:ext cx="8964613" cy="8207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3000"/>
              <a:t>Comparation of pure ALOHA and slotted ALOHA</a:t>
            </a:r>
            <a:endParaRPr lang="en-US" altLang="zh-CN" sz="3000"/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Pure ALOHA: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A Frame is sent at once when it is generated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Collision may be occurred all the time </a:t>
            </a:r>
            <a:endParaRPr lang="en-US" altLang="zh-CN"/>
          </a:p>
          <a:p>
            <a:pPr eaLnBrk="1" hangingPunct="1"/>
            <a:r>
              <a:rPr lang="en-US" altLang="zh-CN"/>
              <a:t>Slotted ALOHA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Frame is sent only at the very beginning of interval 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Frame is sent successfully once no collision is occurred at the beginning of interval (slot)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CA" altLang="zh-CN"/>
              <a:t>Carrier Sense Protocols</a:t>
            </a:r>
            <a:r>
              <a:rPr lang="en-US" altLang="zh-CN"/>
              <a:t> </a:t>
            </a:r>
            <a:endParaRPr lang="en-US" altLang="zh-CN" sz="260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566738" y="1270000"/>
            <a:ext cx="8001000" cy="4751388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en-US" altLang="zh-CN"/>
              <a:t>CSMA</a:t>
            </a:r>
            <a:r>
              <a:rPr lang="zh-CN" altLang="en-US"/>
              <a:t>：</a:t>
            </a:r>
            <a:r>
              <a:rPr lang="en-US" altLang="zh-CN"/>
              <a:t>Carrier Sense Multiple Access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Characteristic</a:t>
            </a:r>
            <a:r>
              <a:rPr lang="zh-CN" altLang="en-US"/>
              <a:t>：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先听后发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endParaRPr lang="zh-CN" altLang="en-US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/>
              <a:t>Improve ALOHA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Types</a:t>
            </a:r>
            <a:endParaRPr lang="en-US" altLang="zh-CN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/>
              <a:t>Non-persistent CSMA</a:t>
            </a:r>
            <a:endParaRPr lang="en-US" altLang="zh-CN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/>
              <a:t>Persistent CSMA</a:t>
            </a:r>
            <a:endParaRPr lang="en-US" altLang="zh-CN"/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 sz="2500"/>
              <a:t>1-persistent CSMA</a:t>
            </a:r>
            <a:endParaRPr lang="en-US" altLang="zh-CN" sz="2500"/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 sz="2500"/>
              <a:t>P-persistent CSMA</a:t>
            </a:r>
            <a:endParaRPr lang="en-US" altLang="zh-CN" sz="2500"/>
          </a:p>
        </p:txBody>
      </p:sp>
      <p:pic>
        <p:nvPicPr>
          <p:cNvPr id="3891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338" y="4221163"/>
            <a:ext cx="3925887" cy="172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Non-persistent CSMA</a:t>
            </a:r>
            <a:endParaRPr lang="en-US" altLang="zh-CN"/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/>
              <a:t>Basic idea</a:t>
            </a:r>
            <a:r>
              <a:rPr lang="zh-CN" altLang="en-US" sz="2600"/>
              <a:t>：</a:t>
            </a:r>
            <a:endParaRPr lang="en-US" altLang="zh-CN" sz="2000"/>
          </a:p>
          <a:p>
            <a:pPr lvl="1" indent="-436245" eaLnBrk="1" hangingPunct="1"/>
            <a:r>
              <a:rPr lang="en-US" altLang="zh-CN" sz="2200"/>
              <a:t>①A station sense channel, if no one else is sending, then it begin sending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②If the channel is already in use, it doesn</a:t>
            </a:r>
            <a:r>
              <a:rPr lang="en-US" altLang="zh-CN" sz="2200">
                <a:latin typeface="Arial" panose="020B0604020202020204" pitchFamily="34" charset="0"/>
              </a:rPr>
              <a:t>’</a:t>
            </a:r>
            <a:r>
              <a:rPr lang="en-US" altLang="zh-CN" sz="2200"/>
              <a:t>t sense it ,instead, it waits a random time and repeats①</a:t>
            </a:r>
            <a:r>
              <a:rPr lang="zh-CN" altLang="en-US" sz="2200"/>
              <a:t>。</a:t>
            </a:r>
            <a:endParaRPr lang="zh-CN" altLang="en-US" sz="2200"/>
          </a:p>
          <a:p>
            <a:pPr eaLnBrk="1" hangingPunct="1"/>
            <a:r>
              <a:rPr lang="en-US" altLang="zh-CN" sz="2600"/>
              <a:t>Advantage: Waiting a random time can reduce the probability of collision</a:t>
            </a:r>
            <a:endParaRPr lang="en-US" altLang="zh-CN" sz="2600"/>
          </a:p>
          <a:p>
            <a:pPr eaLnBrk="1" hangingPunct="1"/>
            <a:r>
              <a:rPr lang="en-US" altLang="zh-CN" sz="2600"/>
              <a:t>Disadvantage: longer delay (random time, maybe no data is transmitted )</a:t>
            </a:r>
            <a:endParaRPr lang="en-US" altLang="zh-CN" sz="2600"/>
          </a:p>
        </p:txBody>
      </p:sp>
      <p:sp>
        <p:nvSpPr>
          <p:cNvPr id="377860" name="Oval 4"/>
          <p:cNvSpPr/>
          <p:nvPr/>
        </p:nvSpPr>
        <p:spPr>
          <a:xfrm>
            <a:off x="3059113" y="3141663"/>
            <a:ext cx="2592387" cy="503237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indent="0"/>
            <a:endParaRPr lang="zh-CN" altLang="en-US"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377861" name="Freeform 5"/>
          <p:cNvSpPr/>
          <p:nvPr/>
        </p:nvSpPr>
        <p:spPr>
          <a:xfrm>
            <a:off x="1331913" y="2133600"/>
            <a:ext cx="168275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6" h="544">
                <a:moveTo>
                  <a:pt x="0" y="0"/>
                </a:moveTo>
                <a:cubicBezTo>
                  <a:pt x="38" y="11"/>
                  <a:pt x="76" y="22"/>
                  <a:pt x="91" y="90"/>
                </a:cubicBezTo>
                <a:cubicBezTo>
                  <a:pt x="106" y="158"/>
                  <a:pt x="91" y="332"/>
                  <a:pt x="91" y="408"/>
                </a:cubicBezTo>
                <a:cubicBezTo>
                  <a:pt x="91" y="484"/>
                  <a:pt x="91" y="521"/>
                  <a:pt x="91" y="544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7862" name="Freeform 6"/>
          <p:cNvSpPr/>
          <p:nvPr/>
        </p:nvSpPr>
        <p:spPr>
          <a:xfrm flipH="1" flipV="1">
            <a:off x="900113" y="2133600"/>
            <a:ext cx="168275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6" h="544">
                <a:moveTo>
                  <a:pt x="0" y="0"/>
                </a:moveTo>
                <a:cubicBezTo>
                  <a:pt x="38" y="11"/>
                  <a:pt x="76" y="22"/>
                  <a:pt x="91" y="90"/>
                </a:cubicBezTo>
                <a:cubicBezTo>
                  <a:pt x="106" y="158"/>
                  <a:pt x="91" y="332"/>
                  <a:pt x="91" y="408"/>
                </a:cubicBezTo>
                <a:cubicBezTo>
                  <a:pt x="91" y="484"/>
                  <a:pt x="91" y="521"/>
                  <a:pt x="91" y="544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7864" name="Freeform 8"/>
          <p:cNvSpPr/>
          <p:nvPr/>
        </p:nvSpPr>
        <p:spPr>
          <a:xfrm>
            <a:off x="2555875" y="981075"/>
            <a:ext cx="1655763" cy="21605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1134" h="1043">
                <a:moveTo>
                  <a:pt x="1134" y="1043"/>
                </a:moveTo>
                <a:cubicBezTo>
                  <a:pt x="1070" y="744"/>
                  <a:pt x="1006" y="446"/>
                  <a:pt x="817" y="272"/>
                </a:cubicBezTo>
                <a:cubicBezTo>
                  <a:pt x="628" y="98"/>
                  <a:pt x="136" y="45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78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778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Persistent CSMA (1-persistent)</a:t>
            </a:r>
            <a:endParaRPr lang="en-US" altLang="zh-CN"/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4751387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en-US" altLang="zh-CN" sz="2100"/>
              <a:t>Basic idea</a:t>
            </a:r>
            <a:r>
              <a:rPr lang="zh-CN" altLang="en-US" sz="2100"/>
              <a:t>：</a:t>
            </a:r>
            <a:endParaRPr lang="en-US" altLang="zh-CN" sz="21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000"/>
              <a:t>① </a:t>
            </a:r>
            <a:r>
              <a:rPr lang="en-US" altLang="zh-CN" sz="2200"/>
              <a:t>A station sense channel, if no one else is sending, then it begin sending</a:t>
            </a:r>
            <a:endParaRPr lang="en-US" altLang="zh-CN" sz="20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000"/>
              <a:t>②If channel is busy, the station waits and sense it continually, once the channel becomes idle, it begin transmitting</a:t>
            </a:r>
            <a:endParaRPr lang="en-US" altLang="zh-CN" sz="20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000"/>
              <a:t>③If collision is occurred, waits a random time and repeats①</a:t>
            </a:r>
            <a:r>
              <a:rPr lang="zh-CN" altLang="en-US" sz="2000"/>
              <a:t>。</a:t>
            </a:r>
            <a:endParaRPr lang="zh-CN" altLang="en-US" sz="2000"/>
          </a:p>
          <a:p>
            <a:pPr eaLnBrk="1" hangingPunct="1">
              <a:lnSpc>
                <a:spcPct val="130000"/>
              </a:lnSpc>
            </a:pPr>
            <a:r>
              <a:rPr lang="en-US" altLang="zh-CN" sz="2100"/>
              <a:t>Advantage: shorter delay than non-persistent</a:t>
            </a:r>
            <a:endParaRPr lang="en-US" altLang="zh-CN" sz="2100"/>
          </a:p>
          <a:p>
            <a:pPr eaLnBrk="1" hangingPunct="1">
              <a:lnSpc>
                <a:spcPct val="130000"/>
              </a:lnSpc>
            </a:pPr>
            <a:r>
              <a:rPr lang="en-US" altLang="zh-CN" sz="2100"/>
              <a:t>problem</a:t>
            </a:r>
            <a:r>
              <a:rPr lang="zh-CN" altLang="en-US" sz="2100"/>
              <a:t>：</a:t>
            </a:r>
            <a:r>
              <a:rPr lang="en-US" altLang="zh-CN" sz="2100"/>
              <a:t>if 2 or more stations are wait at the same time, once the channel becomes idle, the collision is unavoidable.</a:t>
            </a:r>
            <a:endParaRPr lang="en-US" altLang="zh-CN" sz="2100"/>
          </a:p>
        </p:txBody>
      </p:sp>
      <p:sp>
        <p:nvSpPr>
          <p:cNvPr id="378884" name="Freeform 4"/>
          <p:cNvSpPr/>
          <p:nvPr/>
        </p:nvSpPr>
        <p:spPr>
          <a:xfrm>
            <a:off x="1331913" y="1989138"/>
            <a:ext cx="168275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6" h="544">
                <a:moveTo>
                  <a:pt x="0" y="0"/>
                </a:moveTo>
                <a:cubicBezTo>
                  <a:pt x="38" y="11"/>
                  <a:pt x="76" y="22"/>
                  <a:pt x="91" y="90"/>
                </a:cubicBezTo>
                <a:cubicBezTo>
                  <a:pt x="106" y="158"/>
                  <a:pt x="91" y="332"/>
                  <a:pt x="91" y="408"/>
                </a:cubicBezTo>
                <a:cubicBezTo>
                  <a:pt x="91" y="484"/>
                  <a:pt x="91" y="521"/>
                  <a:pt x="91" y="544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8885" name="Freeform 5"/>
          <p:cNvSpPr/>
          <p:nvPr/>
        </p:nvSpPr>
        <p:spPr>
          <a:xfrm flipH="1" flipV="1">
            <a:off x="900113" y="1989138"/>
            <a:ext cx="168275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6" h="544">
                <a:moveTo>
                  <a:pt x="0" y="0"/>
                </a:moveTo>
                <a:cubicBezTo>
                  <a:pt x="38" y="11"/>
                  <a:pt x="76" y="22"/>
                  <a:pt x="91" y="90"/>
                </a:cubicBezTo>
                <a:cubicBezTo>
                  <a:pt x="106" y="158"/>
                  <a:pt x="91" y="332"/>
                  <a:pt x="91" y="408"/>
                </a:cubicBezTo>
                <a:cubicBezTo>
                  <a:pt x="91" y="484"/>
                  <a:pt x="91" y="521"/>
                  <a:pt x="91" y="544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8887" name="Oval 7"/>
          <p:cNvSpPr/>
          <p:nvPr/>
        </p:nvSpPr>
        <p:spPr>
          <a:xfrm>
            <a:off x="6084888" y="2708275"/>
            <a:ext cx="2159000" cy="50323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indent="0"/>
            <a:endParaRPr lang="zh-CN" altLang="en-US"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378888" name="Freeform 8"/>
          <p:cNvSpPr/>
          <p:nvPr/>
        </p:nvSpPr>
        <p:spPr>
          <a:xfrm>
            <a:off x="1619250" y="981075"/>
            <a:ext cx="5113338" cy="1727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1134" h="1043">
                <a:moveTo>
                  <a:pt x="1134" y="1043"/>
                </a:moveTo>
                <a:cubicBezTo>
                  <a:pt x="1070" y="744"/>
                  <a:pt x="1006" y="446"/>
                  <a:pt x="817" y="272"/>
                </a:cubicBezTo>
                <a:cubicBezTo>
                  <a:pt x="628" y="98"/>
                  <a:pt x="136" y="45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88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788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P-persistent CSMA</a:t>
            </a:r>
            <a:endParaRPr lang="en-US" altLang="zh-CN"/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/>
              <a:t>Basic idea: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① A station sense channel, if no one else is sending, then it transmits with probability p, and delay one unit-time to transmit with probability (1</a:t>
            </a:r>
            <a:r>
              <a:rPr lang="en-US" altLang="zh-CN" sz="2200">
                <a:latin typeface="Arial" panose="020B0604020202020204" pitchFamily="34" charset="0"/>
              </a:rPr>
              <a:t>–</a:t>
            </a:r>
            <a:r>
              <a:rPr lang="en-US" altLang="zh-CN" sz="2200"/>
              <a:t>p) 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② </a:t>
            </a:r>
            <a:r>
              <a:rPr lang="en-US" altLang="zh-CN" sz="2000"/>
              <a:t>If channel is busy, the station waits and sense it continually, once the channel becomes idle, repeats</a:t>
            </a:r>
            <a:r>
              <a:rPr lang="en-US" altLang="zh-CN" sz="2200"/>
              <a:t>①</a:t>
            </a:r>
            <a:r>
              <a:rPr lang="zh-CN" altLang="en-US" sz="2200"/>
              <a:t>。</a:t>
            </a:r>
            <a:endParaRPr lang="zh-CN" altLang="en-US" sz="2200"/>
          </a:p>
          <a:p>
            <a:pPr lvl="1" indent="-436245" eaLnBrk="1" hangingPunct="1"/>
            <a:r>
              <a:rPr lang="zh-CN" altLang="en-US" sz="2200"/>
              <a:t>③</a:t>
            </a:r>
            <a:r>
              <a:rPr lang="en-US" altLang="zh-CN" sz="2200"/>
              <a:t>If a station has delayed its transmission 1 unit time, repeat①</a:t>
            </a:r>
            <a:r>
              <a:rPr lang="zh-CN" altLang="en-US" sz="2200"/>
              <a:t>。</a:t>
            </a:r>
            <a:endParaRPr lang="zh-CN" altLang="en-US" sz="2200"/>
          </a:p>
          <a:p>
            <a:pPr eaLnBrk="1" hangingPunct="1"/>
            <a:r>
              <a:rPr lang="en-US" altLang="zh-CN" sz="2600"/>
              <a:t>So, 1-persistent is  a special example of p-persistent</a:t>
            </a:r>
            <a:endParaRPr lang="en-US" altLang="zh-CN" sz="2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Question</a:t>
            </a:r>
            <a:endParaRPr lang="en-US" altLang="zh-CN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566738" y="1268413"/>
            <a:ext cx="8001000" cy="129698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500"/>
              <a:t>For 1-persistent CSMA, if a station send its data after sensing the channel is idle, can a collision be occurred?</a:t>
            </a:r>
            <a:endParaRPr lang="en-US" altLang="zh-CN" sz="2500"/>
          </a:p>
        </p:txBody>
      </p:sp>
      <p:sp>
        <p:nvSpPr>
          <p:cNvPr id="380932" name="Rectangle 4"/>
          <p:cNvSpPr/>
          <p:nvPr/>
        </p:nvSpPr>
        <p:spPr>
          <a:xfrm>
            <a:off x="611188" y="2565400"/>
            <a:ext cx="8001000" cy="2951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900" b="1">
                <a:latin typeface="Times New Roman" panose="02020603050405020304" pitchFamily="18" charset="0"/>
                <a:ea typeface="宋体" pitchFamily="2" charset="-122"/>
              </a:rPr>
              <a:t>Key: yes!</a:t>
            </a:r>
            <a:endParaRPr lang="en-US" altLang="zh-CN" sz="2900" b="1"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Cause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en-US" sz="25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2 or more stations send data at the same time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304925" lvl="2" indent="-394970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Propagation (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传播延迟时间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1694180" lvl="3" indent="-387350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19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Propagation-speed is 0.65C, about 200m/μs</a:t>
            </a:r>
            <a:endParaRPr lang="en-US" altLang="zh-CN" sz="19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altLang="zh-CN" sz="25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Influence of propagation</a:t>
            </a:r>
            <a:endParaRPr lang="en-US" altLang="zh-CN"/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en-US"/>
          </a:p>
        </p:txBody>
      </p:sp>
      <p:pic>
        <p:nvPicPr>
          <p:cNvPr id="4403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276475"/>
            <a:ext cx="7361238" cy="312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800"/>
              <a:t>How to compute collision window</a:t>
            </a:r>
            <a:endParaRPr lang="en-US" altLang="zh-CN" sz="3800"/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/>
              <a:t>Assume</a:t>
            </a:r>
            <a:r>
              <a:rPr lang="zh-CN" altLang="en-US" sz="2600"/>
              <a:t>：</a:t>
            </a:r>
            <a:r>
              <a:rPr lang="en-US" altLang="zh-CN" sz="2600"/>
              <a:t>signal</a:t>
            </a:r>
            <a:r>
              <a:rPr lang="en-US" altLang="zh-CN" sz="2600">
                <a:latin typeface="Arial" panose="020B0604020202020204" pitchFamily="34" charset="0"/>
              </a:rPr>
              <a:t>’</a:t>
            </a:r>
            <a:r>
              <a:rPr lang="en-US" altLang="zh-CN" sz="2600"/>
              <a:t>s propagation speed v is about:      v = 200m /</a:t>
            </a:r>
            <a:r>
              <a:rPr lang="en-US" altLang="zh-CN" sz="2600">
                <a:latin typeface="Arial" panose="020B0604020202020204" pitchFamily="34" charset="0"/>
              </a:rPr>
              <a:t>µ</a:t>
            </a:r>
            <a:r>
              <a:rPr lang="en-US" altLang="zh-CN" sz="2600"/>
              <a:t>s</a:t>
            </a:r>
            <a:r>
              <a:rPr lang="zh-CN" altLang="en-US" sz="2600"/>
              <a:t>，</a:t>
            </a:r>
            <a:r>
              <a:rPr lang="en-US" altLang="zh-CN" sz="2600"/>
              <a:t>NIC delay is t</a:t>
            </a:r>
            <a:r>
              <a:rPr lang="en-US" altLang="zh-CN" sz="2600" baseline="-25000"/>
              <a:t>PHY</a:t>
            </a:r>
            <a:r>
              <a:rPr lang="zh-CN" altLang="en-US" sz="2600"/>
              <a:t>，</a:t>
            </a:r>
            <a:r>
              <a:rPr lang="en-US" altLang="zh-CN" sz="2600"/>
              <a:t>then</a:t>
            </a:r>
            <a:r>
              <a:rPr lang="zh-CN" altLang="en-US" sz="2600"/>
              <a:t>：</a:t>
            </a:r>
            <a:endParaRPr lang="zh-CN" altLang="en-US" sz="2600"/>
          </a:p>
          <a:p>
            <a:pPr eaLnBrk="1" hangingPunct="1">
              <a:buNone/>
            </a:pPr>
            <a:r>
              <a:rPr lang="zh-CN" altLang="en-US" sz="2600"/>
              <a:t>     </a:t>
            </a:r>
            <a:r>
              <a:rPr lang="en-US" altLang="zh-CN" sz="2600"/>
              <a:t>t= S/v</a:t>
            </a:r>
            <a:r>
              <a:rPr lang="zh-CN" altLang="en-US" sz="2600"/>
              <a:t>，</a:t>
            </a:r>
            <a:endParaRPr lang="zh-CN" altLang="en-US" sz="2600"/>
          </a:p>
          <a:p>
            <a:pPr eaLnBrk="1" hangingPunct="1">
              <a:buNone/>
            </a:pPr>
            <a:r>
              <a:rPr lang="zh-CN" altLang="en-US" sz="2600"/>
              <a:t>     </a:t>
            </a:r>
            <a:r>
              <a:rPr lang="en-US" altLang="zh-CN" sz="2600"/>
              <a:t>Collision window (slot time)= 2t + 2t</a:t>
            </a:r>
            <a:r>
              <a:rPr lang="en-US" altLang="zh-CN" sz="2600" baseline="-25000"/>
              <a:t>PHY</a:t>
            </a:r>
            <a:r>
              <a:rPr lang="zh-CN" altLang="en-US" sz="2600"/>
              <a:t>，</a:t>
            </a:r>
            <a:endParaRPr lang="zh-CN" altLang="en-US" sz="2600"/>
          </a:p>
          <a:p>
            <a:pPr eaLnBrk="1" hangingPunct="1"/>
            <a:r>
              <a:rPr lang="en-US" altLang="zh-CN" sz="2600"/>
              <a:t>If repeater is used, assume delay caused by repeater is t</a:t>
            </a:r>
            <a:r>
              <a:rPr lang="zh-CN" altLang="en-US" sz="2600" baseline="-25000"/>
              <a:t>中继器</a:t>
            </a:r>
            <a:r>
              <a:rPr lang="en-US" altLang="zh-CN" sz="2600"/>
              <a:t>, then:</a:t>
            </a:r>
            <a:endParaRPr lang="en-US" altLang="zh-CN" sz="2600"/>
          </a:p>
          <a:p>
            <a:pPr eaLnBrk="1" hangingPunct="1">
              <a:buNone/>
            </a:pPr>
            <a:r>
              <a:rPr lang="en-US" altLang="zh-CN" sz="2600"/>
              <a:t>     Collision window (slot time)= 2*(t + t</a:t>
            </a:r>
            <a:r>
              <a:rPr lang="en-US" altLang="zh-CN" sz="2600" baseline="-25000"/>
              <a:t>PHY</a:t>
            </a:r>
            <a:r>
              <a:rPr lang="en-US" altLang="zh-CN" sz="2600"/>
              <a:t>+ N×t</a:t>
            </a:r>
            <a:r>
              <a:rPr lang="zh-CN" altLang="en-US" sz="2600" baseline="-25000"/>
              <a:t>中继</a:t>
            </a:r>
            <a:r>
              <a:rPr lang="zh-CN" altLang="en-US" sz="2600"/>
              <a:t>）</a:t>
            </a:r>
            <a:endParaRPr lang="zh-CN" altLang="en-US" sz="2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CSMA/CD</a:t>
            </a:r>
            <a:endParaRPr lang="en-US" altLang="zh-CN"/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611188" y="1196975"/>
            <a:ext cx="8145462" cy="4267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en-US" altLang="zh-CN" sz="2600"/>
              <a:t>CSMA with Collision Detection (</a:t>
            </a:r>
            <a:r>
              <a:rPr lang="en-US" altLang="zh-CN" sz="2600">
                <a:solidFill>
                  <a:srgbClr val="FF0000"/>
                </a:solidFill>
              </a:rPr>
              <a:t>Carrier Sense Multiple Access with Collision Detection</a:t>
            </a:r>
            <a:r>
              <a:rPr lang="en-US" altLang="zh-CN" sz="2600"/>
              <a:t>)</a:t>
            </a:r>
            <a:endParaRPr lang="en-US" altLang="zh-CN" sz="2600"/>
          </a:p>
          <a:p>
            <a:pPr eaLnBrk="1" hangingPunct="1">
              <a:lnSpc>
                <a:spcPct val="110000"/>
              </a:lnSpc>
            </a:pPr>
            <a:r>
              <a:rPr lang="en-US" altLang="zh-CN" sz="2600">
                <a:latin typeface="Arial" panose="020B0604020202020204" pitchFamily="34" charset="0"/>
              </a:rPr>
              <a:t>“</a:t>
            </a:r>
            <a:r>
              <a:rPr lang="zh-CN" altLang="en-US" sz="2600"/>
              <a:t>先听后发、边发边听</a:t>
            </a:r>
            <a:r>
              <a:rPr lang="zh-CN" altLang="en-US" sz="2600">
                <a:latin typeface="Arial" panose="020B0604020202020204" pitchFamily="34" charset="0"/>
              </a:rPr>
              <a:t>”</a:t>
            </a:r>
            <a:endParaRPr lang="zh-CN" altLang="en-US" sz="2600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Basic idea</a:t>
            </a:r>
            <a:r>
              <a:rPr lang="zh-CN" altLang="en-US" sz="2600"/>
              <a:t>：</a:t>
            </a:r>
            <a:endParaRPr lang="zh-CN" altLang="en-US" sz="2600"/>
          </a:p>
          <a:p>
            <a:pPr lvl="1" indent="-436245" eaLnBrk="1" hangingPunct="1">
              <a:lnSpc>
                <a:spcPct val="110000"/>
              </a:lnSpc>
            </a:pPr>
            <a:r>
              <a:rPr lang="zh-CN" altLang="en-US" sz="2400"/>
              <a:t>① </a:t>
            </a:r>
            <a:r>
              <a:rPr lang="en-US" altLang="zh-CN" sz="2400"/>
              <a:t>A station sense channel, if no one else is sending, then it begin sending. </a:t>
            </a:r>
            <a:endParaRPr lang="en-US" altLang="zh-CN" sz="24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400"/>
              <a:t>② If channel is busy, the station waits and sense it continually, once the channel becomes idle, send data at once.</a:t>
            </a:r>
            <a:endParaRPr lang="en-US" altLang="zh-CN" sz="24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400"/>
              <a:t>③If collision is occurred, aborts its transmission, and waits a random time and repeat①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388100" name="Line 4"/>
          <p:cNvSpPr/>
          <p:nvPr/>
        </p:nvSpPr>
        <p:spPr>
          <a:xfrm>
            <a:off x="1547813" y="4941888"/>
            <a:ext cx="15113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Contents of this lecture</a:t>
            </a:r>
            <a:endParaRPr lang="en-US" altLang="zh-CN"/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/>
              <a:t>Learn random access protocol(</a:t>
            </a:r>
            <a:r>
              <a:rPr lang="zh-CN" altLang="en-US" sz="2600"/>
              <a:t>随机访问协议</a:t>
            </a:r>
            <a:r>
              <a:rPr lang="en-US" altLang="zh-CN" sz="2600"/>
              <a:t>)</a:t>
            </a:r>
            <a:endParaRPr lang="en-US" altLang="zh-CN" sz="2600"/>
          </a:p>
          <a:p>
            <a:pPr eaLnBrk="1" hangingPunct="1"/>
            <a:r>
              <a:rPr lang="en-US" altLang="zh-CN" sz="2600"/>
              <a:t>Master pure ALOHA and slotted ALOHA</a:t>
            </a:r>
            <a:endParaRPr lang="en-US" altLang="zh-CN" sz="2600"/>
          </a:p>
          <a:p>
            <a:pPr eaLnBrk="1" hangingPunct="1"/>
            <a:r>
              <a:rPr lang="en-US" altLang="zh-CN" sz="2600"/>
              <a:t>Master the characteristics of each type of CSMA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1-P CSMA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CSMA/CD</a:t>
            </a:r>
            <a:endParaRPr lang="en-US" altLang="zh-CN" sz="2200"/>
          </a:p>
          <a:p>
            <a:pPr eaLnBrk="1" hangingPunct="1"/>
            <a:r>
              <a:rPr lang="en-US" altLang="zh-CN" sz="2600"/>
              <a:t>Learn collision-free protocol (</a:t>
            </a:r>
            <a:r>
              <a:rPr lang="zh-CN" altLang="en-US" sz="2600"/>
              <a:t>无冲突的协议</a:t>
            </a:r>
            <a:r>
              <a:rPr lang="en-US" altLang="zh-CN" sz="2600"/>
              <a:t>)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Bit-Map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Binary Countdown</a:t>
            </a:r>
            <a:endParaRPr lang="en-US" altLang="zh-CN" sz="2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800"/>
              <a:t>Characteristic of CSMA/CD </a:t>
            </a:r>
            <a:endParaRPr lang="en-US" altLang="zh-CN" sz="2500"/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500"/>
              <a:t>All station receive signal of itself while sending, so, the station detects a collision if signals are different. </a:t>
            </a:r>
            <a:endParaRPr lang="en-US" altLang="zh-CN" sz="2500"/>
          </a:p>
          <a:p>
            <a:pPr eaLnBrk="1" hangingPunct="1"/>
            <a:r>
              <a:rPr lang="en-US" altLang="zh-CN" sz="2500"/>
              <a:t>Aborts its transmission at once it detect a collision, and send a jam signal in order to notify other stations when there is a collision; All stations need a random time to retransmit again.</a:t>
            </a:r>
            <a:endParaRPr lang="en-US" altLang="zh-CN" sz="2500"/>
          </a:p>
          <a:p>
            <a:pPr eaLnBrk="1" hangingPunct="1"/>
            <a:r>
              <a:rPr lang="en-CA" altLang="zh-CN" sz="2600"/>
              <a:t>Be widely used on LANs in the MAC sublayer</a:t>
            </a:r>
            <a:endParaRPr lang="en-US" altLang="zh-CN" sz="2600"/>
          </a:p>
        </p:txBody>
      </p:sp>
      <p:sp>
        <p:nvSpPr>
          <p:cNvPr id="381956" name="Line 4"/>
          <p:cNvSpPr/>
          <p:nvPr/>
        </p:nvSpPr>
        <p:spPr>
          <a:xfrm>
            <a:off x="2124075" y="2276475"/>
            <a:ext cx="540067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957" name="Line 5"/>
          <p:cNvSpPr/>
          <p:nvPr/>
        </p:nvSpPr>
        <p:spPr>
          <a:xfrm>
            <a:off x="2339975" y="3284538"/>
            <a:ext cx="410368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8133" name="Picture 6" descr="dw_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2138" y="5084763"/>
            <a:ext cx="1655762" cy="849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Principle show of CSMA/CD</a:t>
            </a:r>
            <a:endParaRPr lang="en-US" altLang="zh-CN"/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en-US"/>
          </a:p>
        </p:txBody>
      </p:sp>
      <p:pic>
        <p:nvPicPr>
          <p:cNvPr id="4915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2060575"/>
            <a:ext cx="8280400" cy="3173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Comparison of performance</a:t>
            </a:r>
            <a:endParaRPr lang="en-US" altLang="zh-CN"/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0179" name="Picture 4" descr="4-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2133600"/>
            <a:ext cx="7777162" cy="370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800"/>
              <a:t>Conceptual model of CSMA/CD</a:t>
            </a:r>
            <a:endParaRPr lang="en-US" altLang="zh-CN" sz="2200"/>
          </a:p>
        </p:txBody>
      </p:sp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611188" y="1412875"/>
            <a:ext cx="8001000" cy="158591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00000"/>
              </a:lnSpc>
            </a:pPr>
            <a:r>
              <a:rPr lang="en-US" altLang="zh-CN" sz="2500"/>
              <a:t>CSMA/CD channel can be in one of three states</a:t>
            </a:r>
            <a:endParaRPr lang="en-US" altLang="zh-CN" sz="25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/>
              <a:t>Contention</a:t>
            </a:r>
            <a:endParaRPr lang="en-US" altLang="zh-CN" sz="24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/>
              <a:t>Transmission</a:t>
            </a:r>
            <a:endParaRPr lang="en-US" altLang="zh-CN" sz="24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/>
              <a:t>idle</a:t>
            </a:r>
            <a:endParaRPr lang="en-US" altLang="zh-CN" sz="2100"/>
          </a:p>
        </p:txBody>
      </p:sp>
      <p:sp>
        <p:nvSpPr>
          <p:cNvPr id="51203" name="Text Box 5"/>
          <p:cNvSpPr txBox="1"/>
          <p:nvPr/>
        </p:nvSpPr>
        <p:spPr>
          <a:xfrm>
            <a:off x="-36512" y="3001963"/>
            <a:ext cx="78486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endParaRPr lang="zh-CN" altLang="en-US" sz="16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51204" name="Picture 15" descr="4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338" y="3213100"/>
            <a:ext cx="8475662" cy="277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800"/>
              <a:t>Collision detection and processing</a:t>
            </a:r>
            <a:endParaRPr lang="en-US" altLang="zh-CN" sz="3800"/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/>
              <a:t>Assume the length of time for data to propagate between the two furthest terminals is </a:t>
            </a:r>
            <a:r>
              <a:rPr lang="en-US" altLang="zh-CN" sz="2600" b="0">
                <a:solidFill>
                  <a:srgbClr val="FF0000"/>
                </a:solidFill>
              </a:rPr>
              <a:t>τ</a:t>
            </a:r>
            <a:r>
              <a:rPr lang="en-US" altLang="zh-CN" sz="2600"/>
              <a:t>.</a:t>
            </a:r>
            <a:endParaRPr lang="en-US" altLang="zh-CN" sz="2600"/>
          </a:p>
          <a:p>
            <a:pPr eaLnBrk="1" hangingPunct="1"/>
            <a:r>
              <a:rPr lang="en-US" altLang="zh-CN" sz="2600"/>
              <a:t>If a second terminal begins to transmit at </a:t>
            </a:r>
            <a:r>
              <a:rPr lang="en-US" altLang="zh-CN" sz="2600" b="0">
                <a:solidFill>
                  <a:srgbClr val="FF0000"/>
                </a:solidFill>
              </a:rPr>
              <a:t>τ </a:t>
            </a:r>
            <a:r>
              <a:rPr lang="en-US" altLang="zh-CN" sz="2600" b="0">
                <a:solidFill>
                  <a:srgbClr val="FF0000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600" b="0">
                <a:solidFill>
                  <a:srgbClr val="FF0000"/>
                </a:solidFill>
              </a:rPr>
              <a:t> ε</a:t>
            </a:r>
            <a:r>
              <a:rPr lang="en-US" altLang="zh-CN" sz="2600"/>
              <a:t>, then the maximum amount of time it will take for the sender to notice the collision is </a:t>
            </a:r>
            <a:r>
              <a:rPr lang="en-US" altLang="zh-CN" sz="2600" b="0">
                <a:solidFill>
                  <a:srgbClr val="FF0000"/>
                </a:solidFill>
              </a:rPr>
              <a:t>2τ </a:t>
            </a:r>
            <a:r>
              <a:rPr lang="en-US" altLang="zh-CN" sz="2600" b="0">
                <a:solidFill>
                  <a:srgbClr val="FF0000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600" b="0">
                <a:solidFill>
                  <a:srgbClr val="FF0000"/>
                </a:solidFill>
              </a:rPr>
              <a:t> ε</a:t>
            </a:r>
            <a:r>
              <a:rPr lang="en-US" altLang="zh-CN" sz="2600"/>
              <a:t>.</a:t>
            </a:r>
            <a:endParaRPr lang="en-US" altLang="zh-CN" sz="2600"/>
          </a:p>
          <a:p>
            <a:pPr eaLnBrk="1" hangingPunct="1"/>
            <a:r>
              <a:rPr lang="en-US" altLang="zh-CN" sz="2600"/>
              <a:t>The minimum amount of time is when both start transmitting at the same time, making the minimum amount simply </a:t>
            </a:r>
            <a:r>
              <a:rPr lang="en-US" altLang="zh-CN" sz="2600" b="0">
                <a:solidFill>
                  <a:srgbClr val="FF0000"/>
                </a:solidFill>
              </a:rPr>
              <a:t>τ</a:t>
            </a:r>
            <a:r>
              <a:rPr lang="en-US" altLang="zh-CN" sz="2600"/>
              <a:t>.</a:t>
            </a:r>
            <a:endParaRPr lang="en-US" altLang="zh-CN" sz="2600"/>
          </a:p>
        </p:txBody>
      </p:sp>
      <p:sp>
        <p:nvSpPr>
          <p:cNvPr id="507908" name="Line 4"/>
          <p:cNvSpPr/>
          <p:nvPr/>
        </p:nvSpPr>
        <p:spPr>
          <a:xfrm>
            <a:off x="1187450" y="2276475"/>
            <a:ext cx="547211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909" name="Line 5"/>
          <p:cNvSpPr/>
          <p:nvPr/>
        </p:nvSpPr>
        <p:spPr>
          <a:xfrm>
            <a:off x="1187450" y="3789363"/>
            <a:ext cx="597693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910" name="Line 6"/>
          <p:cNvSpPr/>
          <p:nvPr/>
        </p:nvSpPr>
        <p:spPr>
          <a:xfrm>
            <a:off x="1116013" y="5300663"/>
            <a:ext cx="367188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800"/>
              <a:t>Other Multiple Access Protocol</a:t>
            </a:r>
            <a:endParaRPr lang="en-US" altLang="zh-CN" sz="3800"/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611188" y="1412875"/>
            <a:ext cx="8326437" cy="4267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en-US" altLang="zh-CN" sz="2500"/>
              <a:t>Collision-Free protocol (</a:t>
            </a:r>
            <a:r>
              <a:rPr lang="zh-CN" altLang="en-US" sz="2500"/>
              <a:t>无冲突的协议</a:t>
            </a:r>
            <a:r>
              <a:rPr lang="en-US" altLang="zh-CN" sz="2500"/>
              <a:t>)</a:t>
            </a:r>
            <a:endParaRPr lang="en-US" altLang="zh-CN" sz="25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400"/>
              <a:t>A Bit-Map protocol(</a:t>
            </a:r>
            <a:r>
              <a:rPr lang="zh-CN" altLang="en-US" sz="2400"/>
              <a:t>位图协议</a:t>
            </a:r>
            <a:r>
              <a:rPr lang="en-US" altLang="zh-CN" sz="2400"/>
              <a:t>,</a:t>
            </a:r>
            <a:r>
              <a:rPr lang="zh-CN" altLang="en-US" sz="2400"/>
              <a:t>预留协议</a:t>
            </a:r>
            <a:r>
              <a:rPr lang="en-US" altLang="zh-CN" sz="2400"/>
              <a:t>)</a:t>
            </a:r>
            <a:endParaRPr lang="en-US" altLang="zh-CN" sz="24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400"/>
              <a:t>Binary Countdown protocol (</a:t>
            </a:r>
            <a:r>
              <a:rPr lang="zh-CN" altLang="en-US" sz="2400"/>
              <a:t>二进制倒计数协议</a:t>
            </a:r>
            <a:r>
              <a:rPr lang="en-US" altLang="zh-CN" sz="2400"/>
              <a:t>)</a:t>
            </a:r>
            <a:endParaRPr lang="en-US" altLang="zh-CN" sz="2400"/>
          </a:p>
          <a:p>
            <a:pPr eaLnBrk="1" hangingPunct="1">
              <a:lnSpc>
                <a:spcPct val="130000"/>
              </a:lnSpc>
            </a:pPr>
            <a:r>
              <a:rPr lang="en-US" altLang="zh-CN" sz="2500"/>
              <a:t>Limited-Contention protocol (</a:t>
            </a:r>
            <a:r>
              <a:rPr lang="zh-CN" altLang="en-US" sz="2500"/>
              <a:t>有限竞争协议</a:t>
            </a:r>
            <a:r>
              <a:rPr lang="en-US" altLang="zh-CN" sz="2500"/>
              <a:t>)</a:t>
            </a:r>
            <a:endParaRPr lang="en-US" altLang="zh-CN" sz="2500"/>
          </a:p>
          <a:p>
            <a:pPr eaLnBrk="1" hangingPunct="1">
              <a:lnSpc>
                <a:spcPct val="130000"/>
              </a:lnSpc>
            </a:pPr>
            <a:r>
              <a:rPr lang="en-US" altLang="zh-CN" sz="2500"/>
              <a:t>WDMA</a:t>
            </a:r>
            <a:r>
              <a:rPr lang="zh-CN" altLang="en-US" sz="2500"/>
              <a:t>（波分多路访问协议）</a:t>
            </a:r>
            <a:endParaRPr lang="zh-CN" altLang="en-US" sz="2500"/>
          </a:p>
          <a:p>
            <a:pPr eaLnBrk="1" hangingPunct="1">
              <a:lnSpc>
                <a:spcPct val="130000"/>
              </a:lnSpc>
            </a:pPr>
            <a:r>
              <a:rPr lang="en-US" altLang="zh-CN" sz="2800"/>
              <a:t>MACAW</a:t>
            </a:r>
            <a:r>
              <a:rPr lang="zh-CN" altLang="en-US" sz="2500"/>
              <a:t>（无线局域网协议）</a:t>
            </a:r>
            <a:endParaRPr lang="zh-CN" altLang="en-US" sz="25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400"/>
              <a:t>MACA</a:t>
            </a:r>
            <a:r>
              <a:rPr lang="zh-CN" altLang="en-US" sz="2400"/>
              <a:t>：</a:t>
            </a:r>
            <a:r>
              <a:rPr lang="en-US" altLang="zh-CN" sz="2400"/>
              <a:t>Multiple Access with Collision Avoidance</a:t>
            </a:r>
            <a:endParaRPr lang="en-US" altLang="zh-CN" sz="24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400"/>
              <a:t>MACAW </a:t>
            </a:r>
            <a:r>
              <a:rPr lang="zh-CN" altLang="en-US" sz="2400"/>
              <a:t>：</a:t>
            </a:r>
            <a:r>
              <a:rPr lang="en-US" altLang="zh-CN" sz="2400"/>
              <a:t>MACA for wirless</a:t>
            </a:r>
            <a:endParaRPr lang="en-US" altLang="zh-CN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A Bit-Map Protocol</a:t>
            </a:r>
            <a:endParaRPr lang="en-US" altLang="zh-CN" sz="3000"/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en-US" altLang="zh-CN" sz="2100"/>
              <a:t>One assumption: there are</a:t>
            </a:r>
            <a:r>
              <a:rPr lang="en-US" altLang="zh-CN" sz="2100">
                <a:solidFill>
                  <a:srgbClr val="FF0000"/>
                </a:solidFill>
              </a:rPr>
              <a:t> N</a:t>
            </a:r>
            <a:r>
              <a:rPr lang="en-US" altLang="zh-CN" sz="2100"/>
              <a:t> stations, each with a unique address from 0 to N </a:t>
            </a:r>
            <a:r>
              <a:rPr lang="en-US" altLang="zh-CN" sz="2100">
                <a:latin typeface="Arial" panose="020B0604020202020204" pitchFamily="34" charset="0"/>
              </a:rPr>
              <a:t>–</a:t>
            </a:r>
            <a:r>
              <a:rPr lang="en-US" altLang="zh-CN" sz="2100"/>
              <a:t>1 ``wired'' into it.</a:t>
            </a:r>
            <a:endParaRPr lang="en-US" altLang="zh-CN" sz="21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Which station gets the channel after a successful transmission</a:t>
            </a:r>
            <a:r>
              <a:rPr lang="en-US" altLang="zh-CN" sz="2000">
                <a:latin typeface="Arial" panose="020B0604020202020204" pitchFamily="34" charset="0"/>
              </a:rPr>
              <a:t> </a:t>
            </a:r>
            <a:r>
              <a:rPr lang="en-US" altLang="zh-CN" sz="2000"/>
              <a:t>? </a:t>
            </a:r>
            <a:endParaRPr lang="en-US" altLang="zh-CN" sz="2000"/>
          </a:p>
          <a:p>
            <a:pPr eaLnBrk="1" hangingPunct="1">
              <a:lnSpc>
                <a:spcPct val="110000"/>
              </a:lnSpc>
            </a:pPr>
            <a:r>
              <a:rPr lang="en-US" altLang="zh-CN" sz="2100"/>
              <a:t>A basic bit-map protocol: </a:t>
            </a:r>
            <a:endParaRPr lang="en-US" altLang="zh-CN" sz="21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Each contention period consists of exactly N slots, with one slot time being at least 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r>
              <a:rPr lang="en-US" altLang="zh-CN" sz="2000" b="0">
                <a:solidFill>
                  <a:srgbClr val="FF0000"/>
                </a:solidFill>
              </a:rPr>
              <a:t>τ</a:t>
            </a:r>
            <a:r>
              <a:rPr lang="en-US" altLang="zh-CN" sz="2000"/>
              <a:t>. 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If station i (0&lt;= i &lt;= N -1) has a frame to send, it transmits 1 bit during the ith slot; otherwise, it transmits 0 bit during the ith slot. 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After all slots have passed by, stations begin transmitting in numerical order.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After the last ready station has transmitted its frame, another N-bit contention period is begun.</a:t>
            </a:r>
            <a:endParaRPr lang="en-US" altLang="zh-CN" sz="2000"/>
          </a:p>
        </p:txBody>
      </p:sp>
      <p:sp>
        <p:nvSpPr>
          <p:cNvPr id="396292" name="Line 4"/>
          <p:cNvSpPr/>
          <p:nvPr/>
        </p:nvSpPr>
        <p:spPr>
          <a:xfrm>
            <a:off x="5292725" y="3213100"/>
            <a:ext cx="158432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293" name="Line 5"/>
          <p:cNvSpPr/>
          <p:nvPr/>
        </p:nvSpPr>
        <p:spPr>
          <a:xfrm>
            <a:off x="6877050" y="3933825"/>
            <a:ext cx="158432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294" name="Line 6"/>
          <p:cNvSpPr/>
          <p:nvPr/>
        </p:nvSpPr>
        <p:spPr>
          <a:xfrm>
            <a:off x="4859338" y="5013325"/>
            <a:ext cx="309721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A Bit-Map Protocol </a:t>
            </a:r>
            <a:r>
              <a:rPr lang="en-US" altLang="zh-CN" sz="3000"/>
              <a:t>(cont</a:t>
            </a:r>
            <a:r>
              <a:rPr lang="en-US" altLang="zh-CN" sz="3000">
                <a:latin typeface="Arial" panose="020B0604020202020204" pitchFamily="34" charset="0"/>
              </a:rPr>
              <a:t>’</a:t>
            </a:r>
            <a:r>
              <a:rPr lang="en-US" altLang="zh-CN" sz="3000"/>
              <a:t>d)</a:t>
            </a:r>
            <a:endParaRPr lang="en-US" altLang="zh-CN" sz="3000"/>
          </a:p>
        </p:txBody>
      </p:sp>
      <p:pic>
        <p:nvPicPr>
          <p:cNvPr id="57346" name="Picture 7" descr="4-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2852738"/>
            <a:ext cx="7613650" cy="1352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Performance analysis</a:t>
            </a:r>
            <a:endParaRPr lang="en-US" altLang="zh-CN"/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Assume: time unit is contention bit slot, data frames consisting of 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en-US" altLang="zh-CN"/>
              <a:t> time units and N is the number of stations or slots. 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low load:  </a:t>
            </a:r>
            <a:r>
              <a:rPr lang="en-US" altLang="zh-CN">
                <a:solidFill>
                  <a:srgbClr val="FF0000"/>
                </a:solidFill>
              </a:rPr>
              <a:t>d/(N+d)</a:t>
            </a:r>
            <a:endParaRPr lang="en-US" altLang="zh-CN">
              <a:solidFill>
                <a:srgbClr val="FF0000"/>
              </a:solidFill>
            </a:endParaRPr>
          </a:p>
          <a:p>
            <a:pPr lvl="1" indent="-436245" eaLnBrk="1" hangingPunct="1"/>
            <a:r>
              <a:rPr lang="en-US" altLang="zh-CN"/>
              <a:t>high load:  </a:t>
            </a:r>
            <a:r>
              <a:rPr lang="en-US" altLang="zh-CN">
                <a:solidFill>
                  <a:srgbClr val="FF0000"/>
                </a:solidFill>
              </a:rPr>
              <a:t>d/(d+1)</a:t>
            </a:r>
            <a:endParaRPr lang="en-US" altLang="zh-CN"/>
          </a:p>
          <a:p>
            <a:pPr eaLnBrk="1" hangingPunct="1"/>
            <a:r>
              <a:rPr lang="en-US" altLang="zh-CN"/>
              <a:t>Mean frame delay (high load): </a:t>
            </a:r>
            <a:r>
              <a:rPr lang="en-US" altLang="zh-CN">
                <a:solidFill>
                  <a:srgbClr val="FF0000"/>
                </a:solidFill>
              </a:rPr>
              <a:t>N(d+1)/2</a:t>
            </a:r>
            <a:endParaRPr lang="en-US" altLang="zh-CN"/>
          </a:p>
          <a:p>
            <a:pPr eaLnBrk="1" hangingPunct="1"/>
            <a:r>
              <a:rPr lang="en-US" altLang="zh-CN"/>
              <a:t>Disadvantage</a:t>
            </a:r>
            <a:r>
              <a:rPr lang="zh-CN" altLang="en-US"/>
              <a:t>：</a:t>
            </a:r>
            <a:r>
              <a:rPr lang="en-US" altLang="zh-CN"/>
              <a:t>no priority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Binary Countdown (</a:t>
            </a:r>
            <a:r>
              <a:rPr lang="zh-CN" altLang="en-US"/>
              <a:t>二进制倒数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en-US" altLang="zh-CN" sz="2200"/>
              <a:t>Each station has a binary address. All addresses are the same length. </a:t>
            </a:r>
            <a:endParaRPr lang="en-US" altLang="zh-CN" sz="2200"/>
          </a:p>
          <a:p>
            <a:pPr eaLnBrk="1" hangingPunct="1">
              <a:lnSpc>
                <a:spcPct val="110000"/>
              </a:lnSpc>
            </a:pPr>
            <a:r>
              <a:rPr lang="en-US" altLang="zh-CN" sz="2200"/>
              <a:t>To transmit, a station broadcasts its address as a binary bit string, starting with high-order bit. </a:t>
            </a:r>
            <a:endParaRPr lang="en-US" altLang="zh-CN" sz="2200"/>
          </a:p>
          <a:p>
            <a:pPr eaLnBrk="1" hangingPunct="1">
              <a:lnSpc>
                <a:spcPct val="110000"/>
              </a:lnSpc>
            </a:pPr>
            <a:r>
              <a:rPr lang="en-US" altLang="zh-CN" sz="2200"/>
              <a:t>The bits in each address position from different stations are BOOLEAN ORed together (so called Binary countdown). </a:t>
            </a:r>
            <a:endParaRPr lang="en-US" altLang="zh-CN" sz="2200"/>
          </a:p>
          <a:p>
            <a:pPr eaLnBrk="1" hangingPunct="1">
              <a:lnSpc>
                <a:spcPct val="110000"/>
              </a:lnSpc>
            </a:pPr>
            <a:r>
              <a:rPr lang="en-US" altLang="zh-CN" sz="2200"/>
              <a:t>As soon as a station sees that a high-order bit position that is 0 in its address has been overwritten with a 1, it gives up. </a:t>
            </a:r>
            <a:endParaRPr lang="en-US" altLang="zh-CN" sz="2200"/>
          </a:p>
          <a:p>
            <a:pPr eaLnBrk="1" hangingPunct="1">
              <a:lnSpc>
                <a:spcPct val="110000"/>
              </a:lnSpc>
            </a:pPr>
            <a:r>
              <a:rPr lang="en-US" altLang="zh-CN" sz="2200"/>
              <a:t>After the winning station has transmitted its frame, there is no information available telling how many other stations to send, so the algorithm begins all over with the next frame.</a:t>
            </a:r>
            <a:endParaRPr lang="en-US" altLang="zh-CN" sz="2200"/>
          </a:p>
        </p:txBody>
      </p:sp>
      <p:sp>
        <p:nvSpPr>
          <p:cNvPr id="400388" name="Line 4"/>
          <p:cNvSpPr/>
          <p:nvPr/>
        </p:nvSpPr>
        <p:spPr>
          <a:xfrm>
            <a:off x="1116013" y="1700213"/>
            <a:ext cx="410368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89" name="Line 5"/>
          <p:cNvSpPr/>
          <p:nvPr/>
        </p:nvSpPr>
        <p:spPr>
          <a:xfrm>
            <a:off x="2700338" y="2492375"/>
            <a:ext cx="540067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0" name="Line 6"/>
          <p:cNvSpPr/>
          <p:nvPr/>
        </p:nvSpPr>
        <p:spPr>
          <a:xfrm>
            <a:off x="1116013" y="3644900"/>
            <a:ext cx="324008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1" name="Line 7"/>
          <p:cNvSpPr/>
          <p:nvPr/>
        </p:nvSpPr>
        <p:spPr>
          <a:xfrm>
            <a:off x="1187450" y="4508500"/>
            <a:ext cx="65532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389938" cy="8207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3600"/>
              <a:t>The problem of Broadcast network</a:t>
            </a:r>
            <a:endParaRPr lang="en-US" altLang="zh-CN" sz="160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Data communication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Unicast</a:t>
            </a:r>
            <a:r>
              <a:rPr lang="zh-CN" altLang="en-US"/>
              <a:t>（单播）：</a:t>
            </a:r>
            <a:r>
              <a:rPr lang="en-US" altLang="zh-CN"/>
              <a:t>One - to - One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Broadcast</a:t>
            </a:r>
            <a:r>
              <a:rPr lang="zh-CN" altLang="en-US"/>
              <a:t>（广播）：</a:t>
            </a:r>
            <a:r>
              <a:rPr lang="en-US" altLang="zh-CN"/>
              <a:t>One - to - Everyone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Multicast</a:t>
            </a:r>
            <a:r>
              <a:rPr lang="zh-CN" altLang="en-US"/>
              <a:t>（组播）：</a:t>
            </a:r>
            <a:r>
              <a:rPr lang="en-US" altLang="zh-CN"/>
              <a:t>One - to - A group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In any broadcast network, the key issue is how to </a:t>
            </a:r>
            <a:r>
              <a:rPr lang="en-US" altLang="zh-CN" sz="2600">
                <a:solidFill>
                  <a:schemeClr val="accent2"/>
                </a:solidFill>
              </a:rPr>
              <a:t>allocate a single broadcast channel</a:t>
            </a:r>
            <a:r>
              <a:rPr lang="en-US" altLang="zh-CN" sz="2600"/>
              <a:t> among multiple competing users.</a:t>
            </a:r>
            <a:endParaRPr lang="en-US" altLang="zh-CN" sz="2600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Broadcast channels are sometimes referred to as </a:t>
            </a:r>
            <a:r>
              <a:rPr lang="en-US" altLang="zh-CN" sz="2600">
                <a:solidFill>
                  <a:schemeClr val="accent2"/>
                </a:solidFill>
              </a:rPr>
              <a:t>multiaccess channels</a:t>
            </a:r>
            <a:r>
              <a:rPr lang="en-US" altLang="zh-CN" sz="2600"/>
              <a:t> or </a:t>
            </a:r>
            <a:r>
              <a:rPr lang="en-US" altLang="zh-CN" sz="2600">
                <a:solidFill>
                  <a:schemeClr val="accent2"/>
                </a:solidFill>
              </a:rPr>
              <a:t>random access channels</a:t>
            </a:r>
            <a:r>
              <a:rPr lang="en-US" altLang="zh-CN" sz="2600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17" name="Picture 12" descr="4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370013"/>
            <a:ext cx="4176713" cy="3859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18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Binary Countdown 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60419" name="Rectangle 7"/>
          <p:cNvSpPr/>
          <p:nvPr/>
        </p:nvSpPr>
        <p:spPr>
          <a:xfrm>
            <a:off x="971550" y="5157788"/>
            <a:ext cx="7345363" cy="979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en-US" altLang="zh-CN" sz="2400">
                <a:latin typeface="Verdana" panose="020B0604030504040204" pitchFamily="34" charset="0"/>
                <a:ea typeface="宋体" pitchFamily="2" charset="-122"/>
              </a:rPr>
              <a:t>Improvement</a:t>
            </a:r>
            <a:r>
              <a:rPr lang="zh-CN" altLang="en-US" sz="2400">
                <a:latin typeface="Verdana" panose="020B0604030504040204" pitchFamily="34" charset="0"/>
                <a:ea typeface="宋体" pitchFamily="2" charset="-122"/>
              </a:rPr>
              <a:t>：</a:t>
            </a:r>
            <a:r>
              <a:rPr lang="en-US" altLang="zh-CN" sz="2400">
                <a:latin typeface="Verdana" panose="020B0604030504040204" pitchFamily="34" charset="0"/>
                <a:ea typeface="宋体" pitchFamily="2" charset="-122"/>
              </a:rPr>
              <a:t>prevent lower-station from silence long </a:t>
            </a:r>
            <a:endParaRPr lang="en-US" altLang="zh-CN" sz="2400"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60420" name="Rectangle 8"/>
          <p:cNvSpPr/>
          <p:nvPr/>
        </p:nvSpPr>
        <p:spPr>
          <a:xfrm>
            <a:off x="3684588" y="2205038"/>
            <a:ext cx="144462" cy="13684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indent="0"/>
            <a:endParaRPr lang="zh-CN" altLang="en-US"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60421" name="Line 9"/>
          <p:cNvSpPr/>
          <p:nvPr/>
        </p:nvSpPr>
        <p:spPr>
          <a:xfrm>
            <a:off x="1692275" y="3644900"/>
            <a:ext cx="3673475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0422" name="Rectangle 10"/>
          <p:cNvSpPr/>
          <p:nvPr/>
        </p:nvSpPr>
        <p:spPr>
          <a:xfrm>
            <a:off x="3851275" y="2852738"/>
            <a:ext cx="144463" cy="71913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indent="0"/>
            <a:endParaRPr lang="zh-CN" altLang="en-US"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60423" name="Rectangle 11"/>
          <p:cNvSpPr/>
          <p:nvPr/>
        </p:nvSpPr>
        <p:spPr>
          <a:xfrm>
            <a:off x="4067175" y="2852738"/>
            <a:ext cx="144463" cy="71913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indent="0"/>
            <a:endParaRPr lang="zh-CN" altLang="en-US">
              <a:latin typeface="Verdan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Efficiency analysis </a:t>
            </a:r>
            <a:endParaRPr lang="en-US" altLang="zh-CN" sz="2600"/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Bits which N stations address need is log</a:t>
            </a:r>
            <a:r>
              <a:rPr lang="en-US" altLang="zh-CN" baseline="-25000"/>
              <a:t>2</a:t>
            </a:r>
            <a:r>
              <a:rPr lang="en-US" altLang="zh-CN"/>
              <a:t>N</a:t>
            </a:r>
            <a:endParaRPr lang="en-US" altLang="zh-CN"/>
          </a:p>
          <a:p>
            <a:pPr eaLnBrk="1" hangingPunct="1"/>
            <a:r>
              <a:rPr lang="en-US" altLang="zh-CN"/>
              <a:t>Efficiency  is</a:t>
            </a:r>
            <a:r>
              <a:rPr lang="zh-CN" altLang="en-US"/>
              <a:t>：</a:t>
            </a:r>
            <a:r>
              <a:rPr lang="en-US" altLang="zh-CN"/>
              <a:t>d/(d+log</a:t>
            </a:r>
            <a:r>
              <a:rPr lang="en-US" altLang="zh-CN" baseline="-25000"/>
              <a:t>2</a:t>
            </a:r>
            <a:r>
              <a:rPr lang="en-US" altLang="zh-CN"/>
              <a:t>N)</a:t>
            </a:r>
            <a:endParaRPr lang="en-US" altLang="zh-CN"/>
          </a:p>
          <a:p>
            <a:pPr eaLnBrk="1" hangingPunct="1"/>
            <a:r>
              <a:rPr lang="en-US" altLang="zh-CN"/>
              <a:t>If first field of frame is address, then efficiency is 100%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600"/>
              <a:t>Learn random access protocol(</a:t>
            </a:r>
            <a:r>
              <a:rPr lang="zh-CN" altLang="en-US" sz="2600"/>
              <a:t>随机访问协议</a:t>
            </a:r>
            <a:r>
              <a:rPr lang="en-US" altLang="zh-CN" sz="2600"/>
              <a:t>)</a:t>
            </a:r>
            <a:endParaRPr lang="en-US" altLang="zh-CN" sz="2600"/>
          </a:p>
          <a:p>
            <a:pPr eaLnBrk="1" hangingPunct="1"/>
            <a:r>
              <a:rPr lang="en-US" altLang="zh-CN" sz="2600"/>
              <a:t>Master pure ALOHA and slotted ALOHA</a:t>
            </a:r>
            <a:endParaRPr lang="en-US" altLang="zh-CN" sz="2600"/>
          </a:p>
          <a:p>
            <a:pPr eaLnBrk="1" hangingPunct="1"/>
            <a:r>
              <a:rPr lang="en-US" altLang="zh-CN" sz="2600"/>
              <a:t>Master the characteristics of each CSMA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1-P CSMA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CSMA/CD</a:t>
            </a:r>
            <a:endParaRPr lang="en-US" altLang="zh-CN" sz="2200"/>
          </a:p>
          <a:p>
            <a:pPr eaLnBrk="1" hangingPunct="1"/>
            <a:r>
              <a:rPr lang="en-US" altLang="zh-CN" sz="2600"/>
              <a:t>Learn collision-free protocol (</a:t>
            </a:r>
            <a:r>
              <a:rPr lang="zh-CN" altLang="en-US" sz="2600"/>
              <a:t>无冲突的协议</a:t>
            </a:r>
            <a:r>
              <a:rPr lang="en-US" altLang="zh-CN" sz="2600"/>
              <a:t>)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A Bit-Map protocol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Binary Countdown</a:t>
            </a:r>
            <a:endParaRPr lang="en-US" altLang="zh-CN" sz="2200"/>
          </a:p>
          <a:p>
            <a:pPr eaLnBrk="1" hangingPunct="1"/>
            <a:r>
              <a:rPr lang="en-US" altLang="zh-CN" sz="2600"/>
              <a:t>other</a:t>
            </a:r>
            <a:endParaRPr lang="en-US" altLang="zh-CN" sz="2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xfrm>
            <a:off x="1187450" y="4652963"/>
            <a:ext cx="4835525" cy="1143000"/>
          </a:xfrm>
        </p:spPr>
        <p:txBody>
          <a:bodyPr vert="horz" wrap="square" lIns="91440" tIns="45720" rIns="91440" bIns="45720" anchor="b"/>
          <a:p>
            <a:r>
              <a:rPr lang="en-US" altLang="zh-CN" sz="6200"/>
              <a:t>Thanks</a:t>
            </a:r>
            <a:r>
              <a:rPr lang="zh-CN" altLang="en-US" sz="6200"/>
              <a:t>！</a:t>
            </a:r>
            <a:endParaRPr lang="zh-CN" altLang="en-US" sz="6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What is MAC?</a:t>
            </a:r>
            <a:endParaRPr lang="en-US" altLang="zh-CN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/>
              <a:t>The protocol used to determine who goes next on a multiaccess channel belong to sublayer of the data link layer called the MAC(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/>
              <a:t>edium </a:t>
            </a:r>
            <a:r>
              <a:rPr lang="en-US" altLang="zh-CN">
                <a:solidFill>
                  <a:schemeClr val="accent2"/>
                </a:solidFill>
              </a:rPr>
              <a:t>A</a:t>
            </a:r>
            <a:r>
              <a:rPr lang="en-US" altLang="zh-CN"/>
              <a:t>ccess </a:t>
            </a:r>
            <a:r>
              <a:rPr lang="en-US" altLang="zh-CN">
                <a:solidFill>
                  <a:schemeClr val="accent2"/>
                </a:solidFill>
              </a:rPr>
              <a:t>C</a:t>
            </a:r>
            <a:r>
              <a:rPr lang="en-US" altLang="zh-CN"/>
              <a:t>ontrol) sublayer</a:t>
            </a:r>
            <a:endParaRPr lang="en-US" altLang="zh-CN"/>
          </a:p>
          <a:p>
            <a:pPr eaLnBrk="1" hangingPunct="1"/>
            <a:r>
              <a:rPr lang="en-US" altLang="zh-CN"/>
              <a:t>The MAC sublayer is especially important in LANs, many of which use a multiaccess channel as the basis for communication.</a:t>
            </a:r>
            <a:endParaRPr lang="en-US" altLang="zh-CN" sz="2200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Allocating channel</a:t>
            </a:r>
            <a:endParaRPr lang="en-US" altLang="zh-CN"/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en-CA" altLang="zh-CN"/>
              <a:t>There are two methods of allocating channels:</a:t>
            </a:r>
            <a:endParaRPr lang="en-CA" altLang="zh-CN"/>
          </a:p>
          <a:p>
            <a:pPr lvl="1" indent="-436245" eaLnBrk="1" hangingPunct="1">
              <a:lnSpc>
                <a:spcPct val="110000"/>
              </a:lnSpc>
            </a:pPr>
            <a:r>
              <a:rPr lang="en-CA" altLang="zh-CN"/>
              <a:t>static allocation</a:t>
            </a:r>
            <a:endParaRPr lang="en-CA" altLang="zh-CN"/>
          </a:p>
          <a:p>
            <a:pPr lvl="2" indent="-394970" eaLnBrk="1" hangingPunct="1">
              <a:lnSpc>
                <a:spcPct val="110000"/>
              </a:lnSpc>
            </a:pPr>
            <a:r>
              <a:rPr lang="en-CA" altLang="zh-CN"/>
              <a:t>the channel is like a circuit </a:t>
            </a:r>
            <a:r>
              <a:rPr lang="en-CA" altLang="zh-CN">
                <a:latin typeface="Arial" panose="020B0604020202020204" pitchFamily="34" charset="0"/>
              </a:rPr>
              <a:t>–</a:t>
            </a:r>
            <a:r>
              <a:rPr lang="en-CA" altLang="zh-CN"/>
              <a:t> only one person is allowed to use it.</a:t>
            </a:r>
            <a:endParaRPr lang="en-CA" altLang="zh-CN"/>
          </a:p>
          <a:p>
            <a:pPr lvl="2" indent="-394970" eaLnBrk="1" hangingPunct="1">
              <a:lnSpc>
                <a:spcPct val="110000"/>
              </a:lnSpc>
            </a:pPr>
            <a:r>
              <a:rPr lang="en-CA" altLang="zh-CN"/>
              <a:t>unused bandwidth will be lost </a:t>
            </a:r>
            <a:r>
              <a:rPr lang="zh-CN" altLang="en-CA"/>
              <a:t>（</a:t>
            </a:r>
            <a:r>
              <a:rPr lang="en-CA" altLang="zh-CN"/>
              <a:t>wasted</a:t>
            </a:r>
            <a:r>
              <a:rPr lang="zh-CN" altLang="en-CA"/>
              <a:t>）</a:t>
            </a:r>
            <a:endParaRPr lang="zh-CN" altLang="en-CA"/>
          </a:p>
          <a:p>
            <a:pPr lvl="1" indent="-436245" eaLnBrk="1" hangingPunct="1">
              <a:lnSpc>
                <a:spcPct val="110000"/>
              </a:lnSpc>
            </a:pPr>
            <a:r>
              <a:rPr lang="en-CA" altLang="zh-CN"/>
              <a:t>dynamic allocation</a:t>
            </a:r>
            <a:endParaRPr lang="en-CA" altLang="zh-CN"/>
          </a:p>
          <a:p>
            <a:pPr lvl="2" indent="-394970" eaLnBrk="1" hangingPunct="1">
              <a:lnSpc>
                <a:spcPct val="110000"/>
              </a:lnSpc>
            </a:pPr>
            <a:r>
              <a:rPr lang="en-CA" altLang="zh-CN">
                <a:solidFill>
                  <a:schemeClr val="accent2"/>
                </a:solidFill>
              </a:rPr>
              <a:t>the channel is open</a:t>
            </a:r>
            <a:r>
              <a:rPr lang="en-CA" altLang="zh-CN"/>
              <a:t>, with some computers being able to access unused bandwidth from others.</a:t>
            </a:r>
            <a:endParaRPr lang="en-CA" altLang="zh-CN"/>
          </a:p>
          <a:p>
            <a:pPr lvl="2" indent="-394970" eaLnBrk="1" hangingPunct="1">
              <a:lnSpc>
                <a:spcPct val="110000"/>
              </a:lnSpc>
            </a:pPr>
            <a:r>
              <a:rPr lang="en-CA" altLang="zh-CN"/>
              <a:t>there is no dedicated bandwidth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/>
              <a:t>Static allocation</a:t>
            </a:r>
            <a:endParaRPr lang="en-US" altLang="zh-CN"/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611188" y="2420938"/>
            <a:ext cx="7993062" cy="31877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400"/>
              <a:t>FDM</a:t>
            </a:r>
            <a:r>
              <a:rPr lang="zh-CN" altLang="en-US" sz="2400"/>
              <a:t>（频分多路复用</a:t>
            </a:r>
            <a:r>
              <a:rPr lang="en-US" altLang="zh-CN" sz="2400"/>
              <a:t>Frequency Division Multiplexing</a:t>
            </a:r>
            <a:r>
              <a:rPr lang="zh-CN" altLang="en-US" sz="2400"/>
              <a:t>） </a:t>
            </a:r>
            <a:endParaRPr lang="zh-CN" altLang="en-US" sz="2400"/>
          </a:p>
          <a:p>
            <a:pPr eaLnBrk="1" hangingPunct="1"/>
            <a:r>
              <a:rPr lang="en-US" altLang="zh-CN" sz="2400"/>
              <a:t>TDM</a:t>
            </a:r>
            <a:r>
              <a:rPr lang="zh-CN" altLang="en-US" sz="2400"/>
              <a:t>（时分多路复用 </a:t>
            </a:r>
            <a:r>
              <a:rPr lang="en-US" altLang="zh-CN" sz="2400"/>
              <a:t>Time Division Multiplexing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CA" altLang="zh-CN" sz="3600"/>
              <a:t>Problem of Static Channel Allocation</a:t>
            </a:r>
            <a:endParaRPr lang="en-US" altLang="zh-CN" sz="3600"/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2441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600"/>
              <a:t>Under what circumstances FDM is efficient ?  	  </a:t>
            </a:r>
            <a:endParaRPr lang="en-US" altLang="zh-CN" sz="26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/>
              <a:t>When there is only a small and fixed number of users, and each of which has a heavy (buffered) load of traffic 	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600"/>
              <a:t>What's the problem with FDM</a:t>
            </a:r>
            <a:r>
              <a:rPr lang="en-US" altLang="zh-CN" sz="2600">
                <a:latin typeface="Arial" panose="020B0604020202020204" pitchFamily="34" charset="0"/>
              </a:rPr>
              <a:t> </a:t>
            </a:r>
            <a:r>
              <a:rPr lang="en-US" altLang="zh-CN" sz="2600"/>
              <a:t>? 	</a:t>
            </a:r>
            <a:endParaRPr lang="en-US" altLang="zh-CN" sz="26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/>
              <a:t>If </a:t>
            </a:r>
            <a:r>
              <a:rPr lang="en-US" altLang="zh-CN" sz="2200">
                <a:solidFill>
                  <a:schemeClr val="accent2"/>
                </a:solidFill>
              </a:rPr>
              <a:t>fewer than N</a:t>
            </a:r>
            <a:r>
              <a:rPr lang="en-US" altLang="zh-CN" sz="2200"/>
              <a:t> users are currently interested in communication, some portions of spectrum will be wasted. </a:t>
            </a:r>
            <a:endParaRPr lang="en-US" altLang="zh-CN" sz="22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/>
              <a:t>If </a:t>
            </a:r>
            <a:r>
              <a:rPr lang="en-US" altLang="zh-CN" sz="2200">
                <a:solidFill>
                  <a:schemeClr val="accent2"/>
                </a:solidFill>
              </a:rPr>
              <a:t>more than N users</a:t>
            </a:r>
            <a:r>
              <a:rPr lang="en-US" altLang="zh-CN" sz="2200"/>
              <a:t> want to communicate, some of them will be denied permission </a:t>
            </a:r>
            <a:endParaRPr lang="en-US" altLang="zh-CN" sz="22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>
                <a:solidFill>
                  <a:schemeClr val="accent2"/>
                </a:solidFill>
              </a:rPr>
              <a:t>Even the number of users is N</a:t>
            </a:r>
            <a:r>
              <a:rPr lang="en-US" altLang="zh-CN" sz="2200"/>
              <a:t> and constant, when some users are quiescent, no one else can use their bandwidth so it is simply wasted. </a:t>
            </a:r>
            <a:endParaRPr lang="en-US" altLang="zh-CN" sz="22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/>
              <a:t>For </a:t>
            </a:r>
            <a:r>
              <a:rPr lang="en-US" altLang="zh-CN" sz="2200">
                <a:solidFill>
                  <a:schemeClr val="accent2"/>
                </a:solidFill>
              </a:rPr>
              <a:t>bursty data traffic</a:t>
            </a:r>
            <a:r>
              <a:rPr lang="en-US" altLang="zh-CN" sz="2200"/>
              <a:t> (peak traffic to mean traffic ratio of 1000:1), the allocated small subchannel will be idle most of the time but unable to handle the peak traffic. </a:t>
            </a:r>
            <a:endParaRPr lang="en-US" altLang="zh-CN" sz="22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Comic Sans MS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13369</Words>
  <Application>WPS 演示</Application>
  <PresentationFormat>全屏显示(4:3)</PresentationFormat>
  <Paragraphs>428</Paragraphs>
  <Slides>53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74" baseType="lpstr">
      <vt:lpstr>Arial</vt:lpstr>
      <vt:lpstr>宋体</vt:lpstr>
      <vt:lpstr>Wingdings</vt:lpstr>
      <vt:lpstr>Verdana</vt:lpstr>
      <vt:lpstr>汉仪书宋二KW</vt:lpstr>
      <vt:lpstr>宋体</vt:lpstr>
      <vt:lpstr>Comic Sans MS</vt:lpstr>
      <vt:lpstr>圆体-简</vt:lpstr>
      <vt:lpstr>Arial Hebrew</vt:lpstr>
      <vt:lpstr>Century Gothic</vt:lpstr>
      <vt:lpstr>Times New Roman</vt:lpstr>
      <vt:lpstr>Tahoma</vt:lpstr>
      <vt:lpstr>苹方-简</vt:lpstr>
      <vt:lpstr>微软雅黑</vt:lpstr>
      <vt:lpstr>汉仪旗黑</vt:lpstr>
      <vt:lpstr>Arial Unicode MS</vt:lpstr>
      <vt:lpstr>1_Profile</vt:lpstr>
      <vt:lpstr>Paint.Picture</vt:lpstr>
      <vt:lpstr>Equation.3</vt:lpstr>
      <vt:lpstr>Equation.3</vt:lpstr>
      <vt:lpstr>Equation.3</vt:lpstr>
      <vt:lpstr>PowerPoint 演示文稿</vt:lpstr>
      <vt:lpstr>Position of MAC sublayer</vt:lpstr>
      <vt:lpstr>Main content of this chapter</vt:lpstr>
      <vt:lpstr>Contents of this lecture</vt:lpstr>
      <vt:lpstr>The problem of Broadcast network</vt:lpstr>
      <vt:lpstr>What is MAC?</vt:lpstr>
      <vt:lpstr>Allocating channel</vt:lpstr>
      <vt:lpstr>Static allocation</vt:lpstr>
      <vt:lpstr>Problem of Static Channel Allocation</vt:lpstr>
      <vt:lpstr>Poor Performance Of Static FDM</vt:lpstr>
      <vt:lpstr>Dynamic Channel Allocation </vt:lpstr>
      <vt:lpstr>1 – Station Model </vt:lpstr>
      <vt:lpstr>2 – Single Channel Assumption</vt:lpstr>
      <vt:lpstr>3 – Collision Assumption </vt:lpstr>
      <vt:lpstr>4 – Continuous/Slotted Time </vt:lpstr>
      <vt:lpstr>5 – Carrier/No Carrier Sense </vt:lpstr>
      <vt:lpstr>Multiple access protocol </vt:lpstr>
      <vt:lpstr>ALOHA Protocol </vt:lpstr>
      <vt:lpstr>Basic idea of Pure ALOHA（1/2）</vt:lpstr>
      <vt:lpstr>Basic idea of Pure ALOHA（2/2）</vt:lpstr>
      <vt:lpstr>Mathematical description of pure ALOHA</vt:lpstr>
      <vt:lpstr>How is the efficiency?</vt:lpstr>
      <vt:lpstr>How is the efficiency? (cont’d)</vt:lpstr>
      <vt:lpstr>How to get P0 ?</vt:lpstr>
      <vt:lpstr>Performance of pure ALOHA</vt:lpstr>
      <vt:lpstr>Slotted ALOHA(时隙ALOHA)</vt:lpstr>
      <vt:lpstr>Slotted ALOHA</vt:lpstr>
      <vt:lpstr>Performance of slotted ALOHA</vt:lpstr>
      <vt:lpstr>The relation between S and G</vt:lpstr>
      <vt:lpstr>Brief summary</vt:lpstr>
      <vt:lpstr>Comparation of pure ALOHA and slotted ALOHA</vt:lpstr>
      <vt:lpstr>Carrier Sense Protocols </vt:lpstr>
      <vt:lpstr>Non-persistent CSMA</vt:lpstr>
      <vt:lpstr>Persistent CSMA (1-persistent)</vt:lpstr>
      <vt:lpstr>P-persistent CSMA</vt:lpstr>
      <vt:lpstr>Question</vt:lpstr>
      <vt:lpstr>Influence of propagation</vt:lpstr>
      <vt:lpstr>How to compute collision window</vt:lpstr>
      <vt:lpstr>CSMA/CD</vt:lpstr>
      <vt:lpstr>Characteristic of CSMA/CD </vt:lpstr>
      <vt:lpstr>Principle show of CSMA/CD</vt:lpstr>
      <vt:lpstr>Comparison of performance</vt:lpstr>
      <vt:lpstr>Conceptual model of CSMA/CD</vt:lpstr>
      <vt:lpstr>Collision detection and processing</vt:lpstr>
      <vt:lpstr>Other Multiple Access Protocol</vt:lpstr>
      <vt:lpstr>A Bit-Map Protocol</vt:lpstr>
      <vt:lpstr>A Bit-Map Protocol (cont’d)</vt:lpstr>
      <vt:lpstr>Performance analysis</vt:lpstr>
      <vt:lpstr>Binary Countdown (二进制倒数)</vt:lpstr>
      <vt:lpstr>Binary Countdown (cont’d)</vt:lpstr>
      <vt:lpstr>Efficiency analysis </vt:lpstr>
      <vt:lpstr>Summary</vt:lpstr>
      <vt:lpstr>Thanks！</vt:lpstr>
    </vt:vector>
  </TitlesOfParts>
  <Company>http://www.udi.com.cn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õƬ 1</dc:title>
  <dc:creator>hyuan</dc:creator>
  <cp:lastModifiedBy>王better翔</cp:lastModifiedBy>
  <cp:revision>657</cp:revision>
  <dcterms:created xsi:type="dcterms:W3CDTF">2023-09-25T07:23:00Z</dcterms:created>
  <dcterms:modified xsi:type="dcterms:W3CDTF">2023-09-25T07:23:00Z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62B7FD81FA0000DB54351165BCF791D2_42</vt:lpwstr>
  </property>
</Properties>
</file>