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32"/>
  </p:handoutMasterIdLst>
  <p:sldIdLst>
    <p:sldId id="615" r:id="rId3"/>
    <p:sldId id="584" r:id="rId4"/>
    <p:sldId id="532" r:id="rId5"/>
    <p:sldId id="533" r:id="rId6"/>
    <p:sldId id="536" r:id="rId7"/>
    <p:sldId id="537" r:id="rId8"/>
    <p:sldId id="531" r:id="rId9"/>
    <p:sldId id="585" r:id="rId10"/>
    <p:sldId id="586" r:id="rId11"/>
    <p:sldId id="554" r:id="rId12"/>
    <p:sldId id="543" r:id="rId14"/>
    <p:sldId id="544" r:id="rId15"/>
    <p:sldId id="547" r:id="rId16"/>
    <p:sldId id="548" r:id="rId17"/>
    <p:sldId id="549" r:id="rId18"/>
    <p:sldId id="550" r:id="rId19"/>
    <p:sldId id="551" r:id="rId20"/>
    <p:sldId id="552" r:id="rId21"/>
    <p:sldId id="560" r:id="rId22"/>
    <p:sldId id="587" r:id="rId23"/>
    <p:sldId id="588" r:id="rId24"/>
    <p:sldId id="591" r:id="rId25"/>
    <p:sldId id="589" r:id="rId26"/>
    <p:sldId id="592" r:id="rId27"/>
    <p:sldId id="593" r:id="rId28"/>
    <p:sldId id="594" r:id="rId29"/>
    <p:sldId id="510" r:id="rId30"/>
    <p:sldId id="601" r:id="rId31"/>
  </p:sldIdLst>
  <p:sldSz cx="9144000" cy="6858000" type="screen4x3"/>
  <p:notesSz cx="709930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9"/>
    <p:restoredTop sz="94648"/>
  </p:normalViewPr>
  <p:slideViewPr>
    <p:cSldViewPr showGuides="1"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0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3.wmf"/><Relationship Id="rId2" Type="http://schemas.openxmlformats.org/officeDocument/2006/relationships/image" Target="../media/image10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0E30C1-5CBD-4842-96D7-3790BA18729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59D777-43FE-EB4E-8BC1-F447FB00141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r>
              <a:rPr lang="en-US" altLang="zh-CN" sz="1300">
                <a:latin typeface="Arial" panose="020B0604020202020204" pitchFamily="34" charset="0"/>
              </a:rPr>
              <a:t>*</a:t>
            </a:r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5362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9048" tIns="49524" rIns="99048" bIns="49524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r>
              <a:rPr lang="en-US" altLang="zh-CN" sz="1300">
                <a:latin typeface="Arial" panose="020B0604020202020204" pitchFamily="34" charset="0"/>
              </a:rPr>
              <a:t>*</a:t>
            </a:r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7410" name="Rectangle 2"/>
          <p:cNvSpPr>
            <a:spLocks noTextEdit="1"/>
          </p:cNvSpPr>
          <p:nvPr>
            <p:ph type="sldImg"/>
          </p:nvPr>
        </p:nvSpPr>
        <p:spPr>
          <a:xfrm>
            <a:off x="1001713" y="774700"/>
            <a:ext cx="5097462" cy="3822700"/>
          </a:xfrm>
          <a:ln w="12700">
            <a:solidFill>
              <a:schemeClr val="tx1"/>
            </a:solidFill>
          </a:ln>
        </p:spPr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8110" tIns="49056" rIns="98110" bIns="49056" anchor="t" anchorCtr="0"/>
          <a:p>
            <a:pPr marL="230505" lvl="0" indent="-230505" eaLnBrk="1" hangingPunct="1"/>
            <a:r>
              <a:rPr lang="en-US" altLang="zh-CN" sz="1600" b="1">
                <a:latin typeface="Swis721 Cn BT" pitchFamily="34" charset="0"/>
              </a:rPr>
              <a:t>Instructors Notes:</a:t>
            </a:r>
            <a:endParaRPr lang="en-US" altLang="zh-CN" sz="1600" b="1">
              <a:latin typeface="Swis721 Cn BT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r>
              <a:rPr lang="en-US" altLang="zh-CN" sz="1300">
                <a:latin typeface="Arial" panose="020B0604020202020204" pitchFamily="34" charset="0"/>
              </a:rPr>
              <a:t>*</a:t>
            </a:r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0482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9048" tIns="49524" rIns="99048" bIns="49524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r>
              <a:rPr lang="en-US" altLang="zh-CN" sz="1300">
                <a:latin typeface="Arial" panose="020B0604020202020204" pitchFamily="34" charset="0"/>
              </a:rPr>
              <a:t>*</a:t>
            </a:r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2530" name="Rectangle 2"/>
          <p:cNvSpPr>
            <a:spLocks noTextEdit="1"/>
          </p:cNvSpPr>
          <p:nvPr>
            <p:ph type="sldImg"/>
          </p:nvPr>
        </p:nvSpPr>
        <p:spPr>
          <a:xfrm>
            <a:off x="1001713" y="774700"/>
            <a:ext cx="5097462" cy="3822700"/>
          </a:xfrm>
          <a:ln w="12700">
            <a:solidFill>
              <a:schemeClr val="tx1"/>
            </a:solidFill>
          </a:ln>
        </p:spPr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8110" tIns="49056" rIns="98110" bIns="49056" anchor="t" anchorCtr="0"/>
          <a:p>
            <a:pPr marL="230505" lvl="0" indent="-230505" eaLnBrk="1" hangingPunct="1"/>
            <a:r>
              <a:rPr lang="en-US" altLang="zh-CN" sz="1600" b="1">
                <a:latin typeface="Swis721 Cn BT" pitchFamily="34" charset="0"/>
              </a:rPr>
              <a:t>Instructors Notes:</a:t>
            </a:r>
            <a:endParaRPr lang="en-US" altLang="zh-CN" sz="1600" b="1">
              <a:latin typeface="Swis721 Cn BT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r>
              <a:rPr lang="en-US" altLang="zh-CN" sz="1300">
                <a:latin typeface="Arial" panose="020B0604020202020204" pitchFamily="34" charset="0"/>
              </a:rPr>
              <a:t>*</a:t>
            </a:r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4578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9048" tIns="49524" rIns="99048" bIns="49524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r>
              <a:rPr lang="en-US" altLang="zh-CN" sz="1300">
                <a:latin typeface="Arial" panose="020B0604020202020204" pitchFamily="34" charset="0"/>
              </a:rPr>
              <a:t>*</a:t>
            </a:r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6626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9048" tIns="49524" rIns="99048" bIns="49524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r>
              <a:rPr lang="en-US" altLang="zh-CN" sz="1300">
                <a:latin typeface="Arial" panose="020B0604020202020204" pitchFamily="34" charset="0"/>
              </a:rPr>
              <a:t>*</a:t>
            </a:r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867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9048" tIns="49524" rIns="99048" bIns="49524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r>
              <a:rPr lang="en-US" altLang="zh-CN" sz="1300">
                <a:latin typeface="Arial" panose="020B0604020202020204" pitchFamily="34" charset="0"/>
              </a:rPr>
              <a:t>*</a:t>
            </a:r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0722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9048" tIns="49524" rIns="99048" bIns="49524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3343" y="0"/>
              </a:cxn>
              <a:cxn ang="0">
                <a:pos x="4803343" y="109538"/>
              </a:cxn>
              <a:cxn ang="0">
                <a:pos x="0" y="109538"/>
              </a:cxn>
              <a:cxn ang="0">
                <a:pos x="0" y="0"/>
              </a:cxn>
              <a:cxn ang="0">
                <a:pos x="7772400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2051" name="Picture 8" descr="CCNL-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50" y="6308725"/>
            <a:ext cx="3346450" cy="33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3200" y="6248400"/>
            <a:ext cx="1905000" cy="40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96D230-744B-A94D-8F27-B7A8B8771BA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16867-078E-724E-87F7-B465D8DB98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16867-078E-724E-87F7-B465D8DB98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16867-078E-724E-87F7-B465D8DB98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2987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719513"/>
            <a:ext cx="3924300" cy="23002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16867-078E-724E-87F7-B465D8DB98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16867-078E-724E-87F7-B465D8DB98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16867-078E-724E-87F7-B465D8DB98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16867-078E-724E-87F7-B465D8DB98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16867-078E-724E-87F7-B465D8DB98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16867-078E-724E-87F7-B465D8DB98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16867-078E-724E-87F7-B465D8DB98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16867-078E-724E-87F7-B465D8DB98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16867-078E-724E-87F7-B465D8DB98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66738" y="1268413"/>
            <a:ext cx="8001000" cy="47513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AutoShape 4"/>
          <p:cNvSpPr/>
          <p:nvPr/>
        </p:nvSpPr>
        <p:spPr>
          <a:xfrm>
            <a:off x="598488" y="1158875"/>
            <a:ext cx="7958137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55510" y="0"/>
              </a:cxn>
              <a:cxn ang="0">
                <a:pos x="4655510" y="109538"/>
              </a:cxn>
              <a:cxn ang="0">
                <a:pos x="0" y="109538"/>
              </a:cxn>
              <a:cxn ang="0">
                <a:pos x="0" y="0"/>
              </a:cxn>
              <a:cxn ang="0">
                <a:pos x="7958137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9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Verdana" panose="020B060403050404020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659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Verdana" panose="020B060403050404020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659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16867-078E-724E-87F7-B465D8DB98B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659465" name="Text Box 9"/>
          <p:cNvSpPr txBox="1">
            <a:spLocks noChangeArrowheads="1"/>
          </p:cNvSpPr>
          <p:nvPr/>
        </p:nvSpPr>
        <p:spPr bwMode="auto">
          <a:xfrm>
            <a:off x="4284663" y="6302375"/>
            <a:ext cx="6858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630C74-74FB-0E49-809F-3C336DAF815D}" type="slidenum"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  <a:sym typeface="+mn-ea"/>
              </a:rPr>
            </a:fld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  <a:sym typeface="+mn-ea"/>
            </a:endParaRPr>
          </a:p>
        </p:txBody>
      </p:sp>
      <p:pic>
        <p:nvPicPr>
          <p:cNvPr id="1034" name="Picture 10" descr="CCNL-LOGO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39750" y="6308725"/>
            <a:ext cx="3346450" cy="33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553200" y="6248400"/>
            <a:ext cx="1905000" cy="4064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omic Sans MS" panose="030F070203030202020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omic Sans MS" panose="030F070203030202020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omic Sans MS" panose="030F070203030202020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omic Sans MS" panose="030F070203030202020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2.wmf"/><Relationship Id="rId11" Type="http://schemas.openxmlformats.org/officeDocument/2006/relationships/notesSlide" Target="../notesSlides/notesSlide5.xml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1" Type="http://schemas.openxmlformats.org/officeDocument/2006/relationships/notesSlide" Target="../notesSlides/notesSlide7.xml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3"/>
          <p:cNvSpPr>
            <a:spLocks noGrp="1"/>
          </p:cNvSpPr>
          <p:nvPr>
            <p:ph type="subTitle" idx="1"/>
          </p:nvPr>
        </p:nvSpPr>
        <p:spPr>
          <a:xfrm>
            <a:off x="684213" y="3357563"/>
            <a:ext cx="8208963" cy="2808288"/>
          </a:xfrm>
          <a:solidFill>
            <a:schemeClr val="accent2"/>
          </a:solidFill>
          <a:ln>
            <a:solidFill>
              <a:srgbClr val="FF0000"/>
            </a:solidFill>
            <a:miter/>
          </a:ln>
        </p:spPr>
        <p:txBody>
          <a:bodyPr vert="horz" wrap="square" lIns="91440" tIns="45720" rIns="91440" bIns="45720" anchor="t" anchorCtr="0"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000" b="1" i="0" u="none" strike="noStrike" kern="0" cap="none" spc="0" normalizeH="0" baseline="0" noProof="1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0" cap="none" spc="0" normalizeH="0" baseline="0" noProof="1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王昊翔 </a:t>
            </a:r>
            <a:endParaRPr kumimoji="0" lang="en-US" altLang="zh-CN" sz="2000" b="1" i="0" u="none" strike="noStrike" kern="0" cap="none" spc="0" normalizeH="0" baseline="0" noProof="1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1" i="0" u="none" strike="noStrike" kern="0" cap="none" spc="0" normalizeH="0" baseline="0" noProof="1">
                <a:solidFill>
                  <a:schemeClr val="bg1"/>
                </a:solidFill>
                <a:latin typeface="Arial Hebrew" charset="0"/>
                <a:ea typeface="圆体-简" panose="02010600040101010101" charset="-122"/>
                <a:cs typeface="宋体" charset="0"/>
              </a:rPr>
              <a:t>WANG  Haoxiang</a:t>
            </a:r>
            <a:endParaRPr kumimoji="0" lang="en-US" altLang="zh-CN" sz="2000" b="1" i="0" u="none" strike="noStrike" kern="0" cap="none" spc="0" normalizeH="0" baseline="0" noProof="1">
              <a:solidFill>
                <a:schemeClr val="bg1"/>
              </a:solidFill>
              <a:latin typeface="Arial Hebrew" charset="0"/>
              <a:ea typeface="圆体-简" panose="02010600040101010101" charset="-122"/>
              <a:cs typeface="宋体" charset="0"/>
            </a:endParaRPr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1" i="0" u="none" strike="noStrike" kern="0" cap="none" spc="0" normalizeH="0" baseline="0" noProof="1">
                <a:solidFill>
                  <a:schemeClr val="bg1"/>
                </a:solidFill>
                <a:latin typeface="Arial Hebrew" charset="0"/>
                <a:ea typeface="圆体-简" panose="02010600040101010101" charset="-122"/>
                <a:cs typeface="宋体" charset="0"/>
              </a:rPr>
              <a:t>hxwang@scut.edu.cn</a:t>
            </a:r>
            <a:endParaRPr kumimoji="0" lang="en-US" altLang="zh-CN" sz="2400" b="1" i="0" u="none" strike="noStrike" kern="0" cap="none" spc="0" normalizeH="0" baseline="0" noProof="1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0" cap="none" spc="0" normalizeH="0" baseline="0" noProof="1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       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 </a:t>
            </a:r>
            <a:endParaRPr kumimoji="0" lang="en-US" altLang="zh-CN" sz="2400" b="1" i="0" u="none" strike="noStrike" kern="0" cap="none" spc="0" normalizeH="0" baseline="0" noProof="1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b="1" i="0" u="none" strike="noStrike" kern="0" cap="none" spc="0" normalizeH="0" baseline="0" noProof="1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1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School of Computer Science &amp; Engineering</a:t>
            </a:r>
            <a:endParaRPr kumimoji="0" lang="en-US" altLang="zh-CN" sz="2000" b="1" i="0" u="none" strike="noStrike" kern="0" cap="none" spc="0" normalizeH="0" baseline="0" noProof="1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0" cap="none" spc="0" normalizeH="0" baseline="0" noProof="1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国家双语教学试点项目  广东省精品课</a:t>
            </a:r>
            <a:endParaRPr kumimoji="0" lang="zh-CN" altLang="en-US" sz="2000" b="1" i="0" u="none" strike="noStrike" kern="0" cap="none" spc="0" normalizeH="0" baseline="0" noProof="1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</p:txBody>
      </p:sp>
      <p:sp>
        <p:nvSpPr>
          <p:cNvPr id="5122" name="Text Box 5"/>
          <p:cNvSpPr txBox="1"/>
          <p:nvPr/>
        </p:nvSpPr>
        <p:spPr>
          <a:xfrm>
            <a:off x="1214438" y="1716088"/>
            <a:ext cx="6459537" cy="1692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40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</a:rPr>
              <a:t>COMPUTER NETWORKS</a:t>
            </a:r>
            <a:endParaRPr lang="en-US" altLang="zh-CN" b="1">
              <a:solidFill>
                <a:schemeClr val="accent2"/>
              </a:solidFill>
              <a:latin typeface="Century Gothic" pitchFamily="34" charset="0"/>
              <a:ea typeface="宋体" pitchFamily="2" charset="-122"/>
            </a:endParaRPr>
          </a:p>
          <a:p>
            <a:pPr marL="342900" indent="-342900" algn="ctr" eaLnBrk="0" hangingPunct="0"/>
            <a:r>
              <a:rPr lang="en-US" altLang="zh-CN" sz="40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</a:rPr>
              <a:t>		- </a:t>
            </a:r>
            <a:r>
              <a:rPr lang="en-US" altLang="zh-CN" sz="24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</a:rPr>
              <a:t>Chapter 4 Medium Access Control Sublayer 3 </a:t>
            </a:r>
            <a:endParaRPr lang="en-US" altLang="zh-CN" sz="2400" b="1">
              <a:solidFill>
                <a:schemeClr val="accent2"/>
              </a:solidFill>
              <a:latin typeface="Century Gothic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Freeform 2"/>
          <p:cNvSpPr/>
          <p:nvPr/>
        </p:nvSpPr>
        <p:spPr>
          <a:xfrm>
            <a:off x="1252538" y="1778000"/>
            <a:ext cx="2622550" cy="4276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152" h="1716">
                <a:moveTo>
                  <a:pt x="432" y="120"/>
                </a:moveTo>
                <a:cubicBezTo>
                  <a:pt x="334" y="169"/>
                  <a:pt x="426" y="111"/>
                  <a:pt x="360" y="192"/>
                </a:cubicBezTo>
                <a:cubicBezTo>
                  <a:pt x="308" y="256"/>
                  <a:pt x="284" y="270"/>
                  <a:pt x="228" y="312"/>
                </a:cubicBezTo>
                <a:cubicBezTo>
                  <a:pt x="199" y="370"/>
                  <a:pt x="157" y="413"/>
                  <a:pt x="120" y="468"/>
                </a:cubicBezTo>
                <a:cubicBezTo>
                  <a:pt x="90" y="513"/>
                  <a:pt x="72" y="564"/>
                  <a:pt x="48" y="612"/>
                </a:cubicBezTo>
                <a:cubicBezTo>
                  <a:pt x="40" y="628"/>
                  <a:pt x="28" y="643"/>
                  <a:pt x="24" y="660"/>
                </a:cubicBezTo>
                <a:cubicBezTo>
                  <a:pt x="16" y="692"/>
                  <a:pt x="0" y="756"/>
                  <a:pt x="0" y="756"/>
                </a:cubicBezTo>
                <a:cubicBezTo>
                  <a:pt x="13" y="836"/>
                  <a:pt x="25" y="889"/>
                  <a:pt x="84" y="948"/>
                </a:cubicBezTo>
                <a:cubicBezTo>
                  <a:pt x="135" y="1100"/>
                  <a:pt x="50" y="857"/>
                  <a:pt x="120" y="1020"/>
                </a:cubicBezTo>
                <a:cubicBezTo>
                  <a:pt x="126" y="1034"/>
                  <a:pt x="136" y="1086"/>
                  <a:pt x="144" y="1104"/>
                </a:cubicBezTo>
                <a:cubicBezTo>
                  <a:pt x="168" y="1161"/>
                  <a:pt x="207" y="1227"/>
                  <a:pt x="252" y="1272"/>
                </a:cubicBezTo>
                <a:cubicBezTo>
                  <a:pt x="302" y="1322"/>
                  <a:pt x="391" y="1337"/>
                  <a:pt x="456" y="1356"/>
                </a:cubicBezTo>
                <a:cubicBezTo>
                  <a:pt x="484" y="1348"/>
                  <a:pt x="523" y="1309"/>
                  <a:pt x="540" y="1332"/>
                </a:cubicBezTo>
                <a:cubicBezTo>
                  <a:pt x="612" y="1428"/>
                  <a:pt x="575" y="1478"/>
                  <a:pt x="540" y="1548"/>
                </a:cubicBezTo>
                <a:cubicBezTo>
                  <a:pt x="632" y="1563"/>
                  <a:pt x="712" y="1605"/>
                  <a:pt x="804" y="1620"/>
                </a:cubicBezTo>
                <a:cubicBezTo>
                  <a:pt x="896" y="1682"/>
                  <a:pt x="1051" y="1683"/>
                  <a:pt x="1152" y="1692"/>
                </a:cubicBezTo>
                <a:cubicBezTo>
                  <a:pt x="1201" y="1696"/>
                  <a:pt x="1546" y="1714"/>
                  <a:pt x="1584" y="1716"/>
                </a:cubicBezTo>
                <a:cubicBezTo>
                  <a:pt x="1676" y="1701"/>
                  <a:pt x="1747" y="1714"/>
                  <a:pt x="1824" y="1656"/>
                </a:cubicBezTo>
                <a:cubicBezTo>
                  <a:pt x="1843" y="1542"/>
                  <a:pt x="1818" y="1622"/>
                  <a:pt x="1872" y="1536"/>
                </a:cubicBezTo>
                <a:cubicBezTo>
                  <a:pt x="1881" y="1521"/>
                  <a:pt x="1882" y="1499"/>
                  <a:pt x="1896" y="1488"/>
                </a:cubicBezTo>
                <a:cubicBezTo>
                  <a:pt x="1909" y="1477"/>
                  <a:pt x="1928" y="1481"/>
                  <a:pt x="1944" y="1476"/>
                </a:cubicBezTo>
                <a:cubicBezTo>
                  <a:pt x="1987" y="1464"/>
                  <a:pt x="1977" y="1466"/>
                  <a:pt x="2016" y="1440"/>
                </a:cubicBezTo>
                <a:cubicBezTo>
                  <a:pt x="2030" y="1411"/>
                  <a:pt x="2053" y="1386"/>
                  <a:pt x="2064" y="1356"/>
                </a:cubicBezTo>
                <a:cubicBezTo>
                  <a:pt x="2077" y="1321"/>
                  <a:pt x="2079" y="1284"/>
                  <a:pt x="2088" y="1248"/>
                </a:cubicBezTo>
                <a:cubicBezTo>
                  <a:pt x="2114" y="989"/>
                  <a:pt x="2152" y="726"/>
                  <a:pt x="2088" y="468"/>
                </a:cubicBezTo>
                <a:cubicBezTo>
                  <a:pt x="2084" y="420"/>
                  <a:pt x="2085" y="371"/>
                  <a:pt x="2076" y="324"/>
                </a:cubicBezTo>
                <a:cubicBezTo>
                  <a:pt x="2073" y="310"/>
                  <a:pt x="2001" y="197"/>
                  <a:pt x="1992" y="192"/>
                </a:cubicBezTo>
                <a:cubicBezTo>
                  <a:pt x="1971" y="180"/>
                  <a:pt x="1944" y="184"/>
                  <a:pt x="1920" y="180"/>
                </a:cubicBezTo>
                <a:cubicBezTo>
                  <a:pt x="1826" y="86"/>
                  <a:pt x="1770" y="100"/>
                  <a:pt x="1644" y="72"/>
                </a:cubicBezTo>
                <a:cubicBezTo>
                  <a:pt x="1388" y="15"/>
                  <a:pt x="1019" y="8"/>
                  <a:pt x="768" y="0"/>
                </a:cubicBezTo>
                <a:cubicBezTo>
                  <a:pt x="732" y="4"/>
                  <a:pt x="695" y="3"/>
                  <a:pt x="660" y="12"/>
                </a:cubicBezTo>
                <a:cubicBezTo>
                  <a:pt x="646" y="15"/>
                  <a:pt x="637" y="30"/>
                  <a:pt x="624" y="36"/>
                </a:cubicBezTo>
                <a:cubicBezTo>
                  <a:pt x="586" y="52"/>
                  <a:pt x="544" y="59"/>
                  <a:pt x="504" y="72"/>
                </a:cubicBezTo>
                <a:cubicBezTo>
                  <a:pt x="476" y="81"/>
                  <a:pt x="441" y="75"/>
                  <a:pt x="420" y="96"/>
                </a:cubicBezTo>
                <a:cubicBezTo>
                  <a:pt x="414" y="102"/>
                  <a:pt x="428" y="112"/>
                  <a:pt x="432" y="120"/>
                </a:cubicBezTo>
                <a:close/>
              </a:path>
            </a:pathLst>
          </a:custGeom>
          <a:solidFill>
            <a:srgbClr val="00FF99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38" name="Freeform 3"/>
          <p:cNvSpPr/>
          <p:nvPr/>
        </p:nvSpPr>
        <p:spPr>
          <a:xfrm>
            <a:off x="6362700" y="2216150"/>
            <a:ext cx="2312988" cy="24272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152" h="1716">
                <a:moveTo>
                  <a:pt x="432" y="120"/>
                </a:moveTo>
                <a:cubicBezTo>
                  <a:pt x="334" y="169"/>
                  <a:pt x="426" y="111"/>
                  <a:pt x="360" y="192"/>
                </a:cubicBezTo>
                <a:cubicBezTo>
                  <a:pt x="308" y="256"/>
                  <a:pt x="284" y="270"/>
                  <a:pt x="228" y="312"/>
                </a:cubicBezTo>
                <a:cubicBezTo>
                  <a:pt x="199" y="370"/>
                  <a:pt x="157" y="413"/>
                  <a:pt x="120" y="468"/>
                </a:cubicBezTo>
                <a:cubicBezTo>
                  <a:pt x="90" y="513"/>
                  <a:pt x="72" y="564"/>
                  <a:pt x="48" y="612"/>
                </a:cubicBezTo>
                <a:cubicBezTo>
                  <a:pt x="40" y="628"/>
                  <a:pt x="28" y="643"/>
                  <a:pt x="24" y="660"/>
                </a:cubicBezTo>
                <a:cubicBezTo>
                  <a:pt x="16" y="692"/>
                  <a:pt x="0" y="756"/>
                  <a:pt x="0" y="756"/>
                </a:cubicBezTo>
                <a:cubicBezTo>
                  <a:pt x="13" y="836"/>
                  <a:pt x="25" y="889"/>
                  <a:pt x="84" y="948"/>
                </a:cubicBezTo>
                <a:cubicBezTo>
                  <a:pt x="135" y="1100"/>
                  <a:pt x="50" y="857"/>
                  <a:pt x="120" y="1020"/>
                </a:cubicBezTo>
                <a:cubicBezTo>
                  <a:pt x="126" y="1034"/>
                  <a:pt x="136" y="1086"/>
                  <a:pt x="144" y="1104"/>
                </a:cubicBezTo>
                <a:cubicBezTo>
                  <a:pt x="168" y="1161"/>
                  <a:pt x="207" y="1227"/>
                  <a:pt x="252" y="1272"/>
                </a:cubicBezTo>
                <a:cubicBezTo>
                  <a:pt x="302" y="1322"/>
                  <a:pt x="391" y="1337"/>
                  <a:pt x="456" y="1356"/>
                </a:cubicBezTo>
                <a:cubicBezTo>
                  <a:pt x="484" y="1348"/>
                  <a:pt x="523" y="1309"/>
                  <a:pt x="540" y="1332"/>
                </a:cubicBezTo>
                <a:cubicBezTo>
                  <a:pt x="612" y="1428"/>
                  <a:pt x="575" y="1478"/>
                  <a:pt x="540" y="1548"/>
                </a:cubicBezTo>
                <a:cubicBezTo>
                  <a:pt x="632" y="1563"/>
                  <a:pt x="712" y="1605"/>
                  <a:pt x="804" y="1620"/>
                </a:cubicBezTo>
                <a:cubicBezTo>
                  <a:pt x="896" y="1682"/>
                  <a:pt x="1051" y="1683"/>
                  <a:pt x="1152" y="1692"/>
                </a:cubicBezTo>
                <a:cubicBezTo>
                  <a:pt x="1201" y="1696"/>
                  <a:pt x="1546" y="1714"/>
                  <a:pt x="1584" y="1716"/>
                </a:cubicBezTo>
                <a:cubicBezTo>
                  <a:pt x="1676" y="1701"/>
                  <a:pt x="1747" y="1714"/>
                  <a:pt x="1824" y="1656"/>
                </a:cubicBezTo>
                <a:cubicBezTo>
                  <a:pt x="1843" y="1542"/>
                  <a:pt x="1818" y="1622"/>
                  <a:pt x="1872" y="1536"/>
                </a:cubicBezTo>
                <a:cubicBezTo>
                  <a:pt x="1881" y="1521"/>
                  <a:pt x="1882" y="1499"/>
                  <a:pt x="1896" y="1488"/>
                </a:cubicBezTo>
                <a:cubicBezTo>
                  <a:pt x="1909" y="1477"/>
                  <a:pt x="1928" y="1481"/>
                  <a:pt x="1944" y="1476"/>
                </a:cubicBezTo>
                <a:cubicBezTo>
                  <a:pt x="1987" y="1464"/>
                  <a:pt x="1977" y="1466"/>
                  <a:pt x="2016" y="1440"/>
                </a:cubicBezTo>
                <a:cubicBezTo>
                  <a:pt x="2030" y="1411"/>
                  <a:pt x="2053" y="1386"/>
                  <a:pt x="2064" y="1356"/>
                </a:cubicBezTo>
                <a:cubicBezTo>
                  <a:pt x="2077" y="1321"/>
                  <a:pt x="2079" y="1284"/>
                  <a:pt x="2088" y="1248"/>
                </a:cubicBezTo>
                <a:cubicBezTo>
                  <a:pt x="2114" y="989"/>
                  <a:pt x="2152" y="726"/>
                  <a:pt x="2088" y="468"/>
                </a:cubicBezTo>
                <a:cubicBezTo>
                  <a:pt x="2084" y="420"/>
                  <a:pt x="2085" y="371"/>
                  <a:pt x="2076" y="324"/>
                </a:cubicBezTo>
                <a:cubicBezTo>
                  <a:pt x="2073" y="310"/>
                  <a:pt x="2001" y="197"/>
                  <a:pt x="1992" y="192"/>
                </a:cubicBezTo>
                <a:cubicBezTo>
                  <a:pt x="1971" y="180"/>
                  <a:pt x="1944" y="184"/>
                  <a:pt x="1920" y="180"/>
                </a:cubicBezTo>
                <a:cubicBezTo>
                  <a:pt x="1826" y="86"/>
                  <a:pt x="1770" y="100"/>
                  <a:pt x="1644" y="72"/>
                </a:cubicBezTo>
                <a:cubicBezTo>
                  <a:pt x="1388" y="15"/>
                  <a:pt x="1019" y="8"/>
                  <a:pt x="768" y="0"/>
                </a:cubicBezTo>
                <a:cubicBezTo>
                  <a:pt x="732" y="4"/>
                  <a:pt x="695" y="3"/>
                  <a:pt x="660" y="12"/>
                </a:cubicBezTo>
                <a:cubicBezTo>
                  <a:pt x="646" y="15"/>
                  <a:pt x="637" y="30"/>
                  <a:pt x="624" y="36"/>
                </a:cubicBezTo>
                <a:cubicBezTo>
                  <a:pt x="586" y="52"/>
                  <a:pt x="544" y="59"/>
                  <a:pt x="504" y="72"/>
                </a:cubicBezTo>
                <a:cubicBezTo>
                  <a:pt x="476" y="81"/>
                  <a:pt x="441" y="75"/>
                  <a:pt x="420" y="96"/>
                </a:cubicBezTo>
                <a:cubicBezTo>
                  <a:pt x="414" y="102"/>
                  <a:pt x="428" y="112"/>
                  <a:pt x="432" y="120"/>
                </a:cubicBezTo>
                <a:close/>
              </a:path>
            </a:pathLst>
          </a:custGeom>
          <a:solidFill>
            <a:srgbClr val="00FF99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39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800"/>
              <a:t>Bridge can segment collision-domain</a:t>
            </a:r>
            <a:endParaRPr lang="en-US" altLang="zh-CN" sz="3800"/>
          </a:p>
        </p:txBody>
      </p:sp>
      <p:graphicFrame>
        <p:nvGraphicFramePr>
          <p:cNvPr id="14340" name="Object 5"/>
          <p:cNvGraphicFramePr/>
          <p:nvPr/>
        </p:nvGraphicFramePr>
        <p:xfrm>
          <a:off x="611188" y="4445000"/>
          <a:ext cx="304800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432175" imgH="2952115" progId="Visio.Drawing.5">
                  <p:embed/>
                </p:oleObj>
              </mc:Choice>
              <mc:Fallback>
                <p:oleObj name="" r:id="rId1" imgW="3432175" imgH="2952115" progId="Visio.Drawing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4445000"/>
                        <a:ext cx="3048000" cy="172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6"/>
          <p:cNvGraphicFramePr/>
          <p:nvPr/>
        </p:nvGraphicFramePr>
        <p:xfrm>
          <a:off x="6345238" y="2921000"/>
          <a:ext cx="211455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4137025" imgH="2148205" progId="Visio.Drawing.5">
                  <p:embed/>
                </p:oleObj>
              </mc:Choice>
              <mc:Fallback>
                <p:oleObj name="" r:id="rId3" imgW="4137025" imgH="2148205" progId="Visio.Drawing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5238" y="2921000"/>
                        <a:ext cx="2114550" cy="1289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7"/>
          <p:cNvGraphicFramePr/>
          <p:nvPr/>
        </p:nvGraphicFramePr>
        <p:xfrm>
          <a:off x="915988" y="2159000"/>
          <a:ext cx="304800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3432175" imgH="2952115" progId="Visio.Drawing.5">
                  <p:embed/>
                </p:oleObj>
              </mc:Choice>
              <mc:Fallback>
                <p:oleObj name="" r:id="rId5" imgW="3432175" imgH="2952115" progId="Visio.Drawing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5988" y="2159000"/>
                        <a:ext cx="3048000" cy="172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Line 8"/>
          <p:cNvSpPr/>
          <p:nvPr/>
        </p:nvSpPr>
        <p:spPr>
          <a:xfrm flipH="1">
            <a:off x="2211388" y="3073400"/>
            <a:ext cx="228600" cy="2209800"/>
          </a:xfrm>
          <a:prstGeom prst="line">
            <a:avLst/>
          </a:prstGeom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4344" name="Group 9"/>
          <p:cNvGrpSpPr/>
          <p:nvPr/>
        </p:nvGrpSpPr>
        <p:grpSpPr>
          <a:xfrm>
            <a:off x="4573588" y="4521200"/>
            <a:ext cx="1285875" cy="609600"/>
            <a:chOff x="2787" y="2627"/>
            <a:chExt cx="526" cy="220"/>
          </a:xfrm>
        </p:grpSpPr>
        <p:pic>
          <p:nvPicPr>
            <p:cNvPr id="14345" name="Picture 10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787" y="2627"/>
              <a:ext cx="315" cy="22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6" name="Rectangle 11"/>
            <p:cNvSpPr/>
            <p:nvPr/>
          </p:nvSpPr>
          <p:spPr>
            <a:xfrm>
              <a:off x="3238" y="2639"/>
              <a:ext cx="75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 eaLnBrk="0" hangingPunct="0">
                <a:lnSpc>
                  <a:spcPts val="1900"/>
                </a:lnSpc>
              </a:pPr>
              <a:endParaRPr lang="zh-CN" altLang="en-US" sz="1400" b="1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4347" name="Line 12"/>
          <p:cNvSpPr/>
          <p:nvPr/>
        </p:nvSpPr>
        <p:spPr>
          <a:xfrm flipV="1">
            <a:off x="2287588" y="4978400"/>
            <a:ext cx="2286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8" name="Line 13"/>
          <p:cNvSpPr/>
          <p:nvPr/>
        </p:nvSpPr>
        <p:spPr>
          <a:xfrm flipH="1">
            <a:off x="5259388" y="3462338"/>
            <a:ext cx="1177925" cy="14398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9" name="Text Box 14"/>
          <p:cNvSpPr txBox="1"/>
          <p:nvPr/>
        </p:nvSpPr>
        <p:spPr>
          <a:xfrm>
            <a:off x="5411788" y="52070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charset="0"/>
                <a:ea typeface="宋体" pitchFamily="2" charset="-122"/>
              </a:rPr>
              <a:t>网桥</a:t>
            </a:r>
            <a:endParaRPr lang="zh-CN" altLang="en-US" sz="2400" b="1">
              <a:latin typeface="Times New Roman" panose="02020603050405020304" charset="0"/>
              <a:ea typeface="宋体" pitchFamily="2" charset="-122"/>
            </a:endParaRPr>
          </a:p>
        </p:txBody>
      </p:sp>
      <p:sp>
        <p:nvSpPr>
          <p:cNvPr id="14350" name="Text Box 15"/>
          <p:cNvSpPr txBox="1"/>
          <p:nvPr/>
        </p:nvSpPr>
        <p:spPr>
          <a:xfrm>
            <a:off x="3635375" y="3141663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charset="0"/>
                <a:ea typeface="宋体" pitchFamily="2" charset="-122"/>
              </a:rPr>
              <a:t>LAN1</a:t>
            </a:r>
            <a:endParaRPr lang="en-US" altLang="zh-CN" sz="2000" b="1">
              <a:latin typeface="Times New Roman" panose="02020603050405020304" charset="0"/>
              <a:ea typeface="宋体" pitchFamily="2" charset="-122"/>
            </a:endParaRPr>
          </a:p>
        </p:txBody>
      </p:sp>
      <p:sp>
        <p:nvSpPr>
          <p:cNvPr id="14351" name="Text Box 16"/>
          <p:cNvSpPr txBox="1"/>
          <p:nvPr/>
        </p:nvSpPr>
        <p:spPr>
          <a:xfrm>
            <a:off x="5940425" y="2349500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charset="0"/>
                <a:ea typeface="宋体" pitchFamily="2" charset="-122"/>
              </a:rPr>
              <a:t>LAN2</a:t>
            </a:r>
            <a:endParaRPr lang="en-US" altLang="zh-CN" sz="2000" b="1">
              <a:latin typeface="Times New Roman" panose="0202060305040502030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Oval 2"/>
          <p:cNvSpPr/>
          <p:nvPr/>
        </p:nvSpPr>
        <p:spPr>
          <a:xfrm>
            <a:off x="5867400" y="3886200"/>
            <a:ext cx="3048000" cy="2057400"/>
          </a:xfrm>
          <a:prstGeom prst="ellipse">
            <a:avLst/>
          </a:prstGeom>
          <a:solidFill>
            <a:srgbClr val="FFCCCC"/>
          </a:solidFill>
          <a:ln w="9525">
            <a:noFill/>
          </a:ln>
        </p:spPr>
        <p:txBody>
          <a:bodyPr wrap="none" anchor="ctr" anchorCtr="0"/>
          <a:p>
            <a:endParaRPr lang="zh-CN" altLang="en-US">
              <a:latin typeface="Verdana" panose="020B0604030504040204" charset="0"/>
              <a:ea typeface="宋体" pitchFamily="2" charset="-122"/>
            </a:endParaRPr>
          </a:p>
        </p:txBody>
      </p:sp>
      <p:sp>
        <p:nvSpPr>
          <p:cNvPr id="16386" name="Oval 3"/>
          <p:cNvSpPr/>
          <p:nvPr/>
        </p:nvSpPr>
        <p:spPr>
          <a:xfrm>
            <a:off x="5562600" y="1752600"/>
            <a:ext cx="3200400" cy="2209800"/>
          </a:xfrm>
          <a:prstGeom prst="ellipse">
            <a:avLst/>
          </a:prstGeom>
          <a:solidFill>
            <a:srgbClr val="FFCCCC"/>
          </a:solidFill>
          <a:ln w="9525">
            <a:noFill/>
          </a:ln>
        </p:spPr>
        <p:txBody>
          <a:bodyPr wrap="none" anchor="ctr" anchorCtr="0"/>
          <a:p>
            <a:endParaRPr lang="zh-CN" altLang="en-US">
              <a:latin typeface="Verdana" panose="020B0604030504040204" charset="0"/>
              <a:ea typeface="宋体" pitchFamily="2" charset="-122"/>
            </a:endParaRPr>
          </a:p>
        </p:txBody>
      </p:sp>
      <p:sp>
        <p:nvSpPr>
          <p:cNvPr id="16387" name="Oval 4"/>
          <p:cNvSpPr/>
          <p:nvPr/>
        </p:nvSpPr>
        <p:spPr>
          <a:xfrm>
            <a:off x="4038600" y="3505200"/>
            <a:ext cx="2057400" cy="1981200"/>
          </a:xfrm>
          <a:prstGeom prst="ellipse">
            <a:avLst/>
          </a:prstGeom>
          <a:solidFill>
            <a:srgbClr val="FFCCCC"/>
          </a:solidFill>
          <a:ln w="9525">
            <a:noFill/>
          </a:ln>
        </p:spPr>
        <p:txBody>
          <a:bodyPr wrap="none" anchor="ctr" anchorCtr="0"/>
          <a:p>
            <a:endParaRPr lang="zh-CN" altLang="en-US">
              <a:latin typeface="Verdana" panose="020B0604030504040204" charset="0"/>
              <a:ea typeface="宋体" pitchFamily="2" charset="-122"/>
            </a:endParaRPr>
          </a:p>
        </p:txBody>
      </p:sp>
      <p:sp>
        <p:nvSpPr>
          <p:cNvPr id="16388" name="Oval 5"/>
          <p:cNvSpPr/>
          <p:nvPr/>
        </p:nvSpPr>
        <p:spPr>
          <a:xfrm>
            <a:off x="304800" y="3200400"/>
            <a:ext cx="3505200" cy="1981200"/>
          </a:xfrm>
          <a:prstGeom prst="ellipse">
            <a:avLst/>
          </a:prstGeom>
          <a:solidFill>
            <a:srgbClr val="FFCCCC"/>
          </a:solidFill>
          <a:ln w="9525">
            <a:noFill/>
          </a:ln>
        </p:spPr>
        <p:txBody>
          <a:bodyPr wrap="none" anchor="ctr" anchorCtr="0"/>
          <a:p>
            <a:endParaRPr lang="zh-CN" altLang="en-US">
              <a:latin typeface="Verdana" panose="020B0604030504040204" charset="0"/>
              <a:ea typeface="宋体" pitchFamily="2" charset="-122"/>
            </a:endParaRPr>
          </a:p>
        </p:txBody>
      </p:sp>
      <p:sp>
        <p:nvSpPr>
          <p:cNvPr id="16389" name="Rectangle 6"/>
          <p:cNvSpPr>
            <a:spLocks noGrp="1"/>
          </p:cNvSpPr>
          <p:nvPr>
            <p:ph type="title"/>
          </p:nvPr>
        </p:nvSpPr>
        <p:spPr>
          <a:xfrm>
            <a:off x="611188" y="115888"/>
            <a:ext cx="8001000" cy="963612"/>
          </a:xfrm>
          <a:ln/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CN" sz="4600"/>
              <a:t>Transparent bridge</a:t>
            </a:r>
            <a:endParaRPr lang="en-US" altLang="zh-CN" sz="4600"/>
          </a:p>
        </p:txBody>
      </p:sp>
      <p:graphicFrame>
        <p:nvGraphicFramePr>
          <p:cNvPr id="16390" name="Object 7"/>
          <p:cNvGraphicFramePr>
            <a:graphicFrameLocks noChangeAspect="1"/>
          </p:cNvGraphicFramePr>
          <p:nvPr/>
        </p:nvGraphicFramePr>
        <p:xfrm>
          <a:off x="685800" y="2057400"/>
          <a:ext cx="7658100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7659370" imgH="3771900" progId="Word.Document.8">
                  <p:embed/>
                </p:oleObj>
              </mc:Choice>
              <mc:Fallback>
                <p:oleObj name="" r:id="rId1" imgW="7659370" imgH="377190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2057400"/>
                        <a:ext cx="7658100" cy="377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Line 8"/>
          <p:cNvSpPr/>
          <p:nvPr/>
        </p:nvSpPr>
        <p:spPr>
          <a:xfrm>
            <a:off x="1143000" y="3657600"/>
            <a:ext cx="13716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6392" name="Line 9"/>
          <p:cNvSpPr/>
          <p:nvPr/>
        </p:nvSpPr>
        <p:spPr>
          <a:xfrm flipV="1">
            <a:off x="8305800" y="2438400"/>
            <a:ext cx="0" cy="1143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6393" name="Line 10"/>
          <p:cNvSpPr/>
          <p:nvPr/>
        </p:nvSpPr>
        <p:spPr>
          <a:xfrm flipV="1">
            <a:off x="8229600" y="4267200"/>
            <a:ext cx="0" cy="1143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6394" name="Line 12"/>
          <p:cNvSpPr/>
          <p:nvPr/>
        </p:nvSpPr>
        <p:spPr>
          <a:xfrm>
            <a:off x="4343400" y="5562600"/>
            <a:ext cx="13716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Flooding</a:t>
            </a:r>
            <a:r>
              <a:rPr lang="zh-CN" altLang="en-US"/>
              <a:t>（扩散、泛洪）</a:t>
            </a:r>
            <a:endParaRPr lang="zh-CN" altLang="en-US"/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609600" y="1905000"/>
          <a:ext cx="76581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7659370" imgH="3771900" progId="Word.Document.8">
                  <p:embed/>
                </p:oleObj>
              </mc:Choice>
              <mc:Fallback>
                <p:oleObj name="" r:id="rId1" imgW="7659370" imgH="3771900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1905000"/>
                        <a:ext cx="7658100" cy="419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Line 4"/>
          <p:cNvSpPr/>
          <p:nvPr/>
        </p:nvSpPr>
        <p:spPr>
          <a:xfrm flipH="1">
            <a:off x="3276600" y="39624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8436" name="Line 5"/>
          <p:cNvSpPr/>
          <p:nvPr/>
        </p:nvSpPr>
        <p:spPr>
          <a:xfrm>
            <a:off x="4267200" y="3962400"/>
            <a:ext cx="381000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437" name="Line 6"/>
          <p:cNvSpPr/>
          <p:nvPr/>
        </p:nvSpPr>
        <p:spPr>
          <a:xfrm flipV="1">
            <a:off x="6096000" y="3429000"/>
            <a:ext cx="0" cy="38100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438" name="Line 7"/>
          <p:cNvSpPr/>
          <p:nvPr/>
        </p:nvSpPr>
        <p:spPr>
          <a:xfrm flipH="1">
            <a:off x="5562600" y="39624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8439" name="Line 8"/>
          <p:cNvSpPr/>
          <p:nvPr/>
        </p:nvSpPr>
        <p:spPr>
          <a:xfrm>
            <a:off x="6324600" y="4343400"/>
            <a:ext cx="0" cy="30480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2123" name="Freeform 11"/>
          <p:cNvSpPr/>
          <p:nvPr/>
        </p:nvSpPr>
        <p:spPr>
          <a:xfrm>
            <a:off x="1116013" y="2230438"/>
            <a:ext cx="6192837" cy="248285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901" h="1564">
                <a:moveTo>
                  <a:pt x="0" y="1526"/>
                </a:moveTo>
                <a:cubicBezTo>
                  <a:pt x="355" y="1545"/>
                  <a:pt x="711" y="1564"/>
                  <a:pt x="907" y="1526"/>
                </a:cubicBezTo>
                <a:cubicBezTo>
                  <a:pt x="1103" y="1488"/>
                  <a:pt x="1088" y="1352"/>
                  <a:pt x="1179" y="1299"/>
                </a:cubicBezTo>
                <a:cubicBezTo>
                  <a:pt x="1270" y="1246"/>
                  <a:pt x="1307" y="1224"/>
                  <a:pt x="1451" y="1209"/>
                </a:cubicBezTo>
                <a:cubicBezTo>
                  <a:pt x="1595" y="1194"/>
                  <a:pt x="1913" y="1171"/>
                  <a:pt x="2041" y="1209"/>
                </a:cubicBezTo>
                <a:cubicBezTo>
                  <a:pt x="2169" y="1247"/>
                  <a:pt x="2177" y="1390"/>
                  <a:pt x="2222" y="1435"/>
                </a:cubicBezTo>
                <a:cubicBezTo>
                  <a:pt x="2267" y="1480"/>
                  <a:pt x="2237" y="1473"/>
                  <a:pt x="2313" y="1481"/>
                </a:cubicBezTo>
                <a:cubicBezTo>
                  <a:pt x="2389" y="1489"/>
                  <a:pt x="2593" y="1519"/>
                  <a:pt x="2676" y="1481"/>
                </a:cubicBezTo>
                <a:cubicBezTo>
                  <a:pt x="2759" y="1443"/>
                  <a:pt x="2729" y="1299"/>
                  <a:pt x="2812" y="1254"/>
                </a:cubicBezTo>
                <a:cubicBezTo>
                  <a:pt x="2895" y="1209"/>
                  <a:pt x="3099" y="1322"/>
                  <a:pt x="3175" y="1209"/>
                </a:cubicBezTo>
                <a:cubicBezTo>
                  <a:pt x="3251" y="1096"/>
                  <a:pt x="3221" y="695"/>
                  <a:pt x="3266" y="574"/>
                </a:cubicBezTo>
                <a:cubicBezTo>
                  <a:pt x="3311" y="453"/>
                  <a:pt x="3394" y="498"/>
                  <a:pt x="3447" y="483"/>
                </a:cubicBezTo>
                <a:cubicBezTo>
                  <a:pt x="3500" y="468"/>
                  <a:pt x="3560" y="551"/>
                  <a:pt x="3583" y="483"/>
                </a:cubicBezTo>
                <a:cubicBezTo>
                  <a:pt x="3606" y="415"/>
                  <a:pt x="3530" y="150"/>
                  <a:pt x="3583" y="75"/>
                </a:cubicBezTo>
                <a:cubicBezTo>
                  <a:pt x="3636" y="0"/>
                  <a:pt x="3848" y="37"/>
                  <a:pt x="3901" y="29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2124" name="Freeform 12"/>
          <p:cNvSpPr/>
          <p:nvPr/>
        </p:nvSpPr>
        <p:spPr>
          <a:xfrm>
            <a:off x="6227763" y="4149725"/>
            <a:ext cx="144462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</a:cxnLst>
            <a:pathLst>
              <a:path w="91" h="226">
                <a:moveTo>
                  <a:pt x="0" y="0"/>
                </a:moveTo>
                <a:cubicBezTo>
                  <a:pt x="38" y="94"/>
                  <a:pt x="76" y="188"/>
                  <a:pt x="91" y="226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2125" name="Freeform 13"/>
          <p:cNvSpPr/>
          <p:nvPr/>
        </p:nvSpPr>
        <p:spPr>
          <a:xfrm>
            <a:off x="1116013" y="4292600"/>
            <a:ext cx="71437" cy="360363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</a:cxnLst>
            <a:pathLst>
              <a:path w="1" h="227">
                <a:moveTo>
                  <a:pt x="0" y="227"/>
                </a:moveTo>
                <a:cubicBezTo>
                  <a:pt x="0" y="132"/>
                  <a:pt x="0" y="38"/>
                  <a:pt x="0" y="0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60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60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0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57" name="Object 2"/>
          <p:cNvGraphicFramePr>
            <a:graphicFrameLocks noChangeAspect="1"/>
          </p:cNvGraphicFramePr>
          <p:nvPr/>
        </p:nvGraphicFramePr>
        <p:xfrm>
          <a:off x="304800" y="1752600"/>
          <a:ext cx="8534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8243570" imgH="1043940" progId="Word.Document.8">
                  <p:embed/>
                </p:oleObj>
              </mc:Choice>
              <mc:Fallback>
                <p:oleObj name="" r:id="rId1" imgW="8243570" imgH="1043940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1752600"/>
                        <a:ext cx="85344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990600" y="2438400"/>
          <a:ext cx="7658100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7659370" imgH="3771900" progId="Word.Document.8">
                  <p:embed/>
                </p:oleObj>
              </mc:Choice>
              <mc:Fallback>
                <p:oleObj name="" r:id="rId3" imgW="7659370" imgH="3771900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438400"/>
                        <a:ext cx="7658100" cy="377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Step 1</a:t>
            </a:r>
            <a:r>
              <a:rPr lang="zh-CN" altLang="en-US"/>
              <a:t>： </a:t>
            </a:r>
            <a:r>
              <a:rPr lang="en-US" altLang="zh-CN"/>
              <a:t>A send Fa to H</a:t>
            </a:r>
            <a:endParaRPr lang="en-US" altLang="zh-CN"/>
          </a:p>
        </p:txBody>
      </p:sp>
      <p:sp>
        <p:nvSpPr>
          <p:cNvPr id="19460" name="Rectangle 5"/>
          <p:cNvSpPr>
            <a:spLocks noGrp="1"/>
          </p:cNvSpPr>
          <p:nvPr>
            <p:ph type="body" idx="4294967295"/>
          </p:nvPr>
        </p:nvSpPr>
        <p:spPr>
          <a:xfrm>
            <a:off x="0" y="2286000"/>
            <a:ext cx="6705600" cy="609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100"/>
              <a:t>Frame</a:t>
            </a:r>
            <a:r>
              <a:rPr lang="zh-CN" altLang="en-US" sz="2100"/>
              <a:t>：</a:t>
            </a:r>
            <a:r>
              <a:rPr lang="en-US" altLang="zh-CN" sz="2100"/>
              <a:t>Fa</a:t>
            </a:r>
            <a:endParaRPr lang="en-US" altLang="zh-CN" sz="2100"/>
          </a:p>
        </p:txBody>
      </p:sp>
      <p:sp>
        <p:nvSpPr>
          <p:cNvPr id="19461" name="Text Box 6"/>
          <p:cNvSpPr txBox="1"/>
          <p:nvPr/>
        </p:nvSpPr>
        <p:spPr>
          <a:xfrm>
            <a:off x="1981200" y="2209800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charset="0"/>
                <a:ea typeface="宋体" pitchFamily="2" charset="-122"/>
              </a:rPr>
              <a:t>DA</a:t>
            </a:r>
            <a:endParaRPr lang="en-US" altLang="zh-CN" sz="2000" b="1">
              <a:latin typeface="Times New Roman" panose="02020603050405020304" charset="0"/>
              <a:ea typeface="宋体" pitchFamily="2" charset="-122"/>
            </a:endParaRPr>
          </a:p>
        </p:txBody>
      </p:sp>
      <p:sp>
        <p:nvSpPr>
          <p:cNvPr id="19462" name="Text Box 7"/>
          <p:cNvSpPr txBox="1"/>
          <p:nvPr/>
        </p:nvSpPr>
        <p:spPr>
          <a:xfrm>
            <a:off x="3048000" y="2209800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charset="0"/>
                <a:ea typeface="宋体" pitchFamily="2" charset="-122"/>
              </a:rPr>
              <a:t>SA</a:t>
            </a:r>
            <a:endParaRPr lang="en-US" altLang="zh-CN" sz="2000" b="1">
              <a:latin typeface="Times New Roman" panose="0202060305040502030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Step 2</a:t>
            </a:r>
            <a:r>
              <a:rPr lang="zh-CN" altLang="en-US"/>
              <a:t>：</a:t>
            </a:r>
            <a:r>
              <a:rPr lang="en-US" altLang="zh-CN"/>
              <a:t>bridge B1</a:t>
            </a:r>
            <a:endParaRPr lang="en-US" altLang="zh-CN"/>
          </a:p>
        </p:txBody>
      </p:sp>
      <p:sp>
        <p:nvSpPr>
          <p:cNvPr id="60928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600"/>
              <a:t>B1 receives Fa from b11</a:t>
            </a:r>
            <a:r>
              <a:rPr lang="zh-CN" altLang="en-US" sz="2600"/>
              <a:t>，</a:t>
            </a:r>
            <a:r>
              <a:rPr lang="en-US" altLang="zh-CN" sz="2600"/>
              <a:t>flooding Fa to b12</a:t>
            </a:r>
            <a:r>
              <a:rPr lang="zh-CN" altLang="en-US" sz="2600"/>
              <a:t>（</a:t>
            </a:r>
            <a:r>
              <a:rPr lang="en-US" altLang="zh-CN" sz="2600"/>
              <a:t>LAN2</a:t>
            </a:r>
            <a:r>
              <a:rPr lang="zh-CN" altLang="en-US" sz="2600"/>
              <a:t>）</a:t>
            </a:r>
            <a:endParaRPr lang="zh-CN" altLang="en-US" sz="2600"/>
          </a:p>
          <a:p>
            <a:pPr eaLnBrk="1" hangingPunct="1"/>
            <a:r>
              <a:rPr lang="en-US" altLang="zh-CN" sz="2600"/>
              <a:t>B1 learns source addr. of Fa</a:t>
            </a:r>
            <a:endParaRPr lang="en-US" altLang="zh-CN" sz="2600"/>
          </a:p>
          <a:p>
            <a:pPr eaLnBrk="1" hangingPunct="1"/>
            <a:endParaRPr lang="en-US" altLang="zh-CN" sz="2600"/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990600" y="2743200"/>
          <a:ext cx="7658100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659370" imgH="3771900" progId="Word.Document.8">
                  <p:embed/>
                </p:oleObj>
              </mc:Choice>
              <mc:Fallback>
                <p:oleObj name="" r:id="rId1" imgW="7659370" imgH="377190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2743200"/>
                        <a:ext cx="7658100" cy="377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9285" name="Line 5"/>
          <p:cNvSpPr/>
          <p:nvPr/>
        </p:nvSpPr>
        <p:spPr>
          <a:xfrm>
            <a:off x="3429000" y="4648200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9286" name="Line 6"/>
          <p:cNvSpPr/>
          <p:nvPr/>
        </p:nvSpPr>
        <p:spPr>
          <a:xfrm>
            <a:off x="4648200" y="4648200"/>
            <a:ext cx="457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609287" name="Object 7"/>
          <p:cNvGraphicFramePr/>
          <p:nvPr/>
        </p:nvGraphicFramePr>
        <p:xfrm>
          <a:off x="1476375" y="2852738"/>
          <a:ext cx="22860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5489575" imgH="1600200" progId="Word.Document.8">
                  <p:embed/>
                </p:oleObj>
              </mc:Choice>
              <mc:Fallback>
                <p:oleObj name="" r:id="rId3" imgW="5489575" imgH="1600200" progId="Word.Document.8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rcRect r="50520"/>
                      <a:stretch>
                        <a:fillRect/>
                      </a:stretch>
                    </p:blipFill>
                    <p:spPr>
                      <a:xfrm>
                        <a:off x="1476375" y="2852738"/>
                        <a:ext cx="2286000" cy="160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283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283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charRg st="4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283">
                                            <p:txEl>
                                              <p:charRg st="4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283">
                                            <p:txEl>
                                              <p:charRg st="4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3" name="Object 2"/>
          <p:cNvGraphicFramePr/>
          <p:nvPr/>
        </p:nvGraphicFramePr>
        <p:xfrm>
          <a:off x="3429000" y="1981200"/>
          <a:ext cx="2751138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5489575" imgH="1600200" progId="Word.Document.8">
                  <p:embed/>
                </p:oleObj>
              </mc:Choice>
              <mc:Fallback>
                <p:oleObj name="" r:id="rId1" imgW="5489575" imgH="1600200" progId="Word.Document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rcRect r="50520"/>
                      <a:stretch>
                        <a:fillRect/>
                      </a:stretch>
                    </p:blipFill>
                    <p:spPr>
                      <a:xfrm>
                        <a:off x="3429000" y="1981200"/>
                        <a:ext cx="2751138" cy="184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914400" y="2667000"/>
          <a:ext cx="7658100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7659370" imgH="3771900" progId="Word.Document.8">
                  <p:embed/>
                </p:oleObj>
              </mc:Choice>
              <mc:Fallback>
                <p:oleObj name="" r:id="rId3" imgW="7659370" imgH="3771900" progId="Word.Document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667000"/>
                        <a:ext cx="7658100" cy="377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Step 3</a:t>
            </a:r>
            <a:r>
              <a:rPr lang="zh-CN" altLang="en-US"/>
              <a:t>：</a:t>
            </a:r>
            <a:r>
              <a:rPr lang="en-US" altLang="zh-CN"/>
              <a:t>Bridge B2 </a:t>
            </a:r>
            <a:endParaRPr lang="en-US" altLang="zh-CN"/>
          </a:p>
        </p:txBody>
      </p:sp>
      <p:sp>
        <p:nvSpPr>
          <p:cNvPr id="611333" name="Line 5"/>
          <p:cNvSpPr/>
          <p:nvPr/>
        </p:nvSpPr>
        <p:spPr>
          <a:xfrm>
            <a:off x="5715000" y="4648200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23557" name="Object 6"/>
          <p:cNvGraphicFramePr/>
          <p:nvPr/>
        </p:nvGraphicFramePr>
        <p:xfrm>
          <a:off x="609600" y="1981200"/>
          <a:ext cx="2751138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5489575" imgH="1581785" progId="Word.Document.8">
                  <p:embed/>
                </p:oleObj>
              </mc:Choice>
              <mc:Fallback>
                <p:oleObj name="" r:id="rId5" imgW="5489575" imgH="1581785" progId="Word.Document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rcRect r="50520"/>
                      <a:stretch>
                        <a:fillRect/>
                      </a:stretch>
                    </p:blipFill>
                    <p:spPr>
                      <a:xfrm>
                        <a:off x="609600" y="1981200"/>
                        <a:ext cx="2751138" cy="181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1335" name="Line 7"/>
          <p:cNvSpPr/>
          <p:nvPr/>
        </p:nvSpPr>
        <p:spPr>
          <a:xfrm flipV="1">
            <a:off x="6477000" y="4038600"/>
            <a:ext cx="0" cy="304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11336" name="Line 8"/>
          <p:cNvSpPr/>
          <p:nvPr/>
        </p:nvSpPr>
        <p:spPr>
          <a:xfrm flipV="1">
            <a:off x="6477000" y="4800600"/>
            <a:ext cx="0" cy="304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sp>
      <p:graphicFrame>
        <p:nvGraphicFramePr>
          <p:cNvPr id="611337" name="Object 9"/>
          <p:cNvGraphicFramePr/>
          <p:nvPr/>
        </p:nvGraphicFramePr>
        <p:xfrm>
          <a:off x="3429000" y="1970088"/>
          <a:ext cx="2751138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5489575" imgH="1600200" progId="Word.Document.8">
                  <p:embed/>
                </p:oleObj>
              </mc:Choice>
              <mc:Fallback>
                <p:oleObj name="" r:id="rId7" imgW="5489575" imgH="1600200" progId="Word.Document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rcRect r="50520"/>
                      <a:stretch>
                        <a:fillRect/>
                      </a:stretch>
                    </p:blipFill>
                    <p:spPr>
                      <a:xfrm>
                        <a:off x="3429000" y="1970088"/>
                        <a:ext cx="2751138" cy="184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10"/>
          <p:cNvSpPr txBox="1"/>
          <p:nvPr/>
        </p:nvSpPr>
        <p:spPr>
          <a:xfrm>
            <a:off x="1371600" y="15240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charset="0"/>
                <a:ea typeface="宋体" pitchFamily="2" charset="-122"/>
              </a:rPr>
              <a:t>B</a:t>
            </a:r>
            <a:r>
              <a:rPr lang="en-US" altLang="zh-CN" sz="2400" b="1" baseline="-25000">
                <a:latin typeface="Times New Roman" panose="02020603050405020304" charset="0"/>
                <a:ea typeface="宋体" pitchFamily="2" charset="-122"/>
              </a:rPr>
              <a:t>1</a:t>
            </a:r>
            <a:endParaRPr lang="en-US" altLang="zh-CN" sz="2400" b="1">
              <a:latin typeface="Times New Roman" panose="02020603050405020304" charset="0"/>
              <a:ea typeface="宋体" pitchFamily="2" charset="-122"/>
            </a:endParaRPr>
          </a:p>
        </p:txBody>
      </p:sp>
      <p:sp>
        <p:nvSpPr>
          <p:cNvPr id="23562" name="Text Box 11"/>
          <p:cNvSpPr txBox="1"/>
          <p:nvPr/>
        </p:nvSpPr>
        <p:spPr>
          <a:xfrm>
            <a:off x="4114800" y="15240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charset="0"/>
                <a:ea typeface="宋体" pitchFamily="2" charset="-122"/>
              </a:rPr>
              <a:t>B</a:t>
            </a:r>
            <a:r>
              <a:rPr lang="en-US" altLang="zh-CN" sz="2400" b="1" baseline="-25000">
                <a:latin typeface="Times New Roman" panose="02020603050405020304" charset="0"/>
                <a:ea typeface="宋体" pitchFamily="2" charset="-122"/>
              </a:rPr>
              <a:t>2</a:t>
            </a:r>
            <a:endParaRPr lang="en-US" altLang="zh-CN" sz="2400" b="1">
              <a:latin typeface="Times New Roman" panose="0202060305040502030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/>
              <a:t>Step4</a:t>
            </a:r>
            <a:r>
              <a:rPr lang="zh-CN" altLang="en-US"/>
              <a:t>： </a:t>
            </a:r>
            <a:r>
              <a:rPr lang="en-US" altLang="zh-CN"/>
              <a:t>H send </a:t>
            </a:r>
            <a:r>
              <a:rPr lang="en-US" altLang="zh-CN" sz="3800"/>
              <a:t>F</a:t>
            </a:r>
            <a:r>
              <a:rPr lang="en-US" altLang="zh-CN" sz="3800" baseline="-25000"/>
              <a:t>h</a:t>
            </a:r>
            <a:r>
              <a:rPr lang="en-US" altLang="zh-CN"/>
              <a:t> back to A</a:t>
            </a:r>
            <a:endParaRPr lang="en-US" altLang="zh-CN"/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457200" y="1905000"/>
          <a:ext cx="8534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8244840" imgH="1043940" progId="Word.Document.8">
                  <p:embed/>
                </p:oleObj>
              </mc:Choice>
              <mc:Fallback>
                <p:oleObj name="" r:id="rId1" imgW="8244840" imgH="1043940" progId="Word.Document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905000"/>
                        <a:ext cx="85344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1143000" y="2590800"/>
          <a:ext cx="7658100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7659370" imgH="3771900" progId="Word.Document.8">
                  <p:embed/>
                </p:oleObj>
              </mc:Choice>
              <mc:Fallback>
                <p:oleObj name="" r:id="rId3" imgW="7659370" imgH="3771900" progId="Word.Document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590800"/>
                        <a:ext cx="7658100" cy="377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5"/>
          <p:cNvSpPr/>
          <p:nvPr/>
        </p:nvSpPr>
        <p:spPr>
          <a:xfrm>
            <a:off x="609600" y="2438400"/>
            <a:ext cx="6705600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69900" indent="-469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100" b="1">
                <a:latin typeface="Times New Roman" panose="02020603050405020304" charset="0"/>
                <a:ea typeface="宋体" pitchFamily="2" charset="-122"/>
              </a:rPr>
              <a:t>Frame: F</a:t>
            </a:r>
            <a:r>
              <a:rPr lang="en-US" altLang="zh-CN" sz="2100" b="1" baseline="-25000">
                <a:latin typeface="Times New Roman" panose="02020603050405020304" charset="0"/>
                <a:ea typeface="宋体" pitchFamily="2" charset="-122"/>
              </a:rPr>
              <a:t>h</a:t>
            </a:r>
            <a:endParaRPr lang="en-US" altLang="zh-CN" sz="2100" b="1">
              <a:latin typeface="Times New Roman" panose="02020603050405020304" charset="0"/>
              <a:ea typeface="宋体" pitchFamily="2" charset="-122"/>
            </a:endParaRPr>
          </a:p>
        </p:txBody>
      </p:sp>
      <p:sp>
        <p:nvSpPr>
          <p:cNvPr id="25605" name="Text Box 6"/>
          <p:cNvSpPr txBox="1"/>
          <p:nvPr/>
        </p:nvSpPr>
        <p:spPr>
          <a:xfrm>
            <a:off x="2133600" y="2362200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charset="0"/>
                <a:ea typeface="宋体" pitchFamily="2" charset="-122"/>
              </a:rPr>
              <a:t>DA</a:t>
            </a:r>
            <a:endParaRPr lang="en-US" altLang="zh-CN" sz="2000" b="1">
              <a:latin typeface="Times New Roman" panose="02020603050405020304" charset="0"/>
              <a:ea typeface="宋体" pitchFamily="2" charset="-122"/>
            </a:endParaRPr>
          </a:p>
        </p:txBody>
      </p:sp>
      <p:sp>
        <p:nvSpPr>
          <p:cNvPr id="25606" name="Text Box 7"/>
          <p:cNvSpPr txBox="1"/>
          <p:nvPr/>
        </p:nvSpPr>
        <p:spPr>
          <a:xfrm>
            <a:off x="3276600" y="2362200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charset="0"/>
                <a:ea typeface="宋体" pitchFamily="2" charset="-122"/>
              </a:rPr>
              <a:t>SA</a:t>
            </a:r>
            <a:endParaRPr lang="en-US" altLang="zh-CN" sz="2000" b="1">
              <a:latin typeface="Times New Roman" panose="0202060305040502030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49" name="Object 2"/>
          <p:cNvGraphicFramePr/>
          <p:nvPr/>
        </p:nvGraphicFramePr>
        <p:xfrm>
          <a:off x="3505200" y="2209800"/>
          <a:ext cx="27511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5489575" imgH="1618615" progId="Word.Document.8">
                  <p:embed/>
                </p:oleObj>
              </mc:Choice>
              <mc:Fallback>
                <p:oleObj name="" r:id="rId1" imgW="5489575" imgH="1618615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rcRect r="50520"/>
                      <a:stretch>
                        <a:fillRect/>
                      </a:stretch>
                    </p:blipFill>
                    <p:spPr>
                      <a:xfrm>
                        <a:off x="3505200" y="2209800"/>
                        <a:ext cx="2751138" cy="186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0" name="Rectangle 3"/>
          <p:cNvSpPr>
            <a:spLocks noGrp="1"/>
          </p:cNvSpPr>
          <p:nvPr>
            <p:ph type="title"/>
          </p:nvPr>
        </p:nvSpPr>
        <p:spPr>
          <a:xfrm>
            <a:off x="574675" y="304800"/>
            <a:ext cx="8245475" cy="82073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Step 5</a:t>
            </a:r>
            <a:r>
              <a:rPr lang="zh-CN" altLang="en-US"/>
              <a:t>：</a:t>
            </a:r>
            <a:r>
              <a:rPr lang="en-US" altLang="zh-CN"/>
              <a:t>Bridge B2 (forword </a:t>
            </a:r>
            <a:r>
              <a:rPr lang="en-US" altLang="zh-CN" sz="3800"/>
              <a:t>F</a:t>
            </a:r>
            <a:r>
              <a:rPr lang="en-US" altLang="zh-CN" sz="3800" baseline="-25000"/>
              <a:t>h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27651" name="Object 4"/>
          <p:cNvGraphicFramePr>
            <a:graphicFrameLocks noChangeAspect="1"/>
          </p:cNvGraphicFramePr>
          <p:nvPr/>
        </p:nvGraphicFramePr>
        <p:xfrm>
          <a:off x="914400" y="2667000"/>
          <a:ext cx="7658100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7659370" imgH="3771900" progId="Word.Document.8">
                  <p:embed/>
                </p:oleObj>
              </mc:Choice>
              <mc:Fallback>
                <p:oleObj name="" r:id="rId3" imgW="7659370" imgH="3771900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667000"/>
                        <a:ext cx="7658100" cy="377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5"/>
          <p:cNvSpPr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endParaRPr lang="zh-CN" altLang="en-US" sz="4200" b="1">
              <a:solidFill>
                <a:schemeClr val="tx2"/>
              </a:solidFill>
              <a:latin typeface="Comic Sans MS" panose="030F0702030302020204" charset="0"/>
              <a:ea typeface="宋体" pitchFamily="2" charset="-122"/>
            </a:endParaRPr>
          </a:p>
        </p:txBody>
      </p:sp>
      <p:sp>
        <p:nvSpPr>
          <p:cNvPr id="615430" name="Line 6"/>
          <p:cNvSpPr/>
          <p:nvPr/>
        </p:nvSpPr>
        <p:spPr>
          <a:xfrm>
            <a:off x="5715000" y="4648200"/>
            <a:ext cx="457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sp>
      <p:graphicFrame>
        <p:nvGraphicFramePr>
          <p:cNvPr id="27654" name="Object 7"/>
          <p:cNvGraphicFramePr/>
          <p:nvPr/>
        </p:nvGraphicFramePr>
        <p:xfrm>
          <a:off x="685800" y="2209800"/>
          <a:ext cx="2751138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5489575" imgH="1581785" progId="Word.Document.8">
                  <p:embed/>
                </p:oleObj>
              </mc:Choice>
              <mc:Fallback>
                <p:oleObj name="" r:id="rId5" imgW="5489575" imgH="1581785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rcRect r="50520"/>
                      <a:stretch>
                        <a:fillRect/>
                      </a:stretch>
                    </p:blipFill>
                    <p:spPr>
                      <a:xfrm>
                        <a:off x="685800" y="2209800"/>
                        <a:ext cx="2751138" cy="181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32" name="Line 8"/>
          <p:cNvSpPr/>
          <p:nvPr/>
        </p:nvSpPr>
        <p:spPr>
          <a:xfrm flipV="1">
            <a:off x="6477000" y="40386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graphicFrame>
        <p:nvGraphicFramePr>
          <p:cNvPr id="615433" name="Object 9"/>
          <p:cNvGraphicFramePr/>
          <p:nvPr/>
        </p:nvGraphicFramePr>
        <p:xfrm>
          <a:off x="3505200" y="2190750"/>
          <a:ext cx="27511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5489575" imgH="1618615" progId="Word.Document.8">
                  <p:embed/>
                </p:oleObj>
              </mc:Choice>
              <mc:Fallback>
                <p:oleObj name="" r:id="rId7" imgW="5489575" imgH="1618615" progId="Word.Document.8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rcRect r="50520"/>
                      <a:stretch>
                        <a:fillRect/>
                      </a:stretch>
                    </p:blipFill>
                    <p:spPr>
                      <a:xfrm>
                        <a:off x="3505200" y="2190750"/>
                        <a:ext cx="2751138" cy="186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10"/>
          <p:cNvSpPr txBox="1"/>
          <p:nvPr/>
        </p:nvSpPr>
        <p:spPr>
          <a:xfrm>
            <a:off x="1447800" y="17526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charset="0"/>
                <a:ea typeface="宋体" pitchFamily="2" charset="-122"/>
              </a:rPr>
              <a:t>B</a:t>
            </a:r>
            <a:r>
              <a:rPr lang="en-US" altLang="zh-CN" sz="2400" b="1" baseline="-25000">
                <a:latin typeface="Times New Roman" panose="02020603050405020304" charset="0"/>
                <a:ea typeface="宋体" pitchFamily="2" charset="-122"/>
              </a:rPr>
              <a:t>1</a:t>
            </a:r>
            <a:endParaRPr lang="en-US" altLang="zh-CN" sz="2400" b="1">
              <a:latin typeface="Times New Roman" panose="02020603050405020304" charset="0"/>
              <a:ea typeface="宋体" pitchFamily="2" charset="-122"/>
            </a:endParaRPr>
          </a:p>
        </p:txBody>
      </p:sp>
      <p:sp>
        <p:nvSpPr>
          <p:cNvPr id="27658" name="Text Box 11"/>
          <p:cNvSpPr txBox="1"/>
          <p:nvPr/>
        </p:nvSpPr>
        <p:spPr>
          <a:xfrm>
            <a:off x="4191000" y="17526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charset="0"/>
                <a:ea typeface="宋体" pitchFamily="2" charset="-122"/>
              </a:rPr>
              <a:t>B</a:t>
            </a:r>
            <a:r>
              <a:rPr lang="en-US" altLang="zh-CN" sz="2400" b="1" baseline="-25000">
                <a:latin typeface="Times New Roman" panose="02020603050405020304" charset="0"/>
                <a:ea typeface="宋体" pitchFamily="2" charset="-122"/>
              </a:rPr>
              <a:t>2</a:t>
            </a:r>
            <a:endParaRPr lang="en-US" altLang="zh-CN" sz="2400" b="1">
              <a:latin typeface="Times New Roman" panose="02020603050405020304" charset="0"/>
              <a:ea typeface="宋体" pitchFamily="2" charset="-122"/>
            </a:endParaRPr>
          </a:p>
        </p:txBody>
      </p:sp>
      <p:sp>
        <p:nvSpPr>
          <p:cNvPr id="615436" name="Rectangle 12"/>
          <p:cNvSpPr/>
          <p:nvPr/>
        </p:nvSpPr>
        <p:spPr>
          <a:xfrm>
            <a:off x="5724525" y="476250"/>
            <a:ext cx="2016125" cy="6477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>
              <a:latin typeface="Verdana" panose="020B060403050404020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199925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697" name="Object 2"/>
          <p:cNvGraphicFramePr>
            <a:graphicFrameLocks noChangeAspect="1"/>
          </p:cNvGraphicFramePr>
          <p:nvPr/>
        </p:nvGraphicFramePr>
        <p:xfrm>
          <a:off x="1066800" y="2438400"/>
          <a:ext cx="7658100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7659370" imgH="3771900" progId="Word.Document.8">
                  <p:embed/>
                </p:oleObj>
              </mc:Choice>
              <mc:Fallback>
                <p:oleObj name="" r:id="rId1" imgW="7659370" imgH="3771900" progId="Word.Document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2438400"/>
                        <a:ext cx="7658100" cy="377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Table show</a:t>
            </a:r>
            <a:endParaRPr lang="en-US" altLang="zh-CN"/>
          </a:p>
        </p:txBody>
      </p:sp>
      <p:graphicFrame>
        <p:nvGraphicFramePr>
          <p:cNvPr id="29699" name="Object 4"/>
          <p:cNvGraphicFramePr/>
          <p:nvPr/>
        </p:nvGraphicFramePr>
        <p:xfrm>
          <a:off x="1600200" y="1577975"/>
          <a:ext cx="2293938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5489575" imgH="2797810" progId="Word.Document.8">
                  <p:embed/>
                </p:oleObj>
              </mc:Choice>
              <mc:Fallback>
                <p:oleObj name="" r:id="rId3" imgW="5489575" imgH="2797810" progId="Word.Document.8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rcRect r="50520"/>
                      <a:stretch>
                        <a:fillRect/>
                      </a:stretch>
                    </p:blipFill>
                    <p:spPr>
                      <a:xfrm>
                        <a:off x="1600200" y="1577975"/>
                        <a:ext cx="2293938" cy="244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5"/>
          <p:cNvGraphicFramePr/>
          <p:nvPr/>
        </p:nvGraphicFramePr>
        <p:xfrm>
          <a:off x="3886200" y="1600200"/>
          <a:ext cx="24384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5489575" imgH="2797810" progId="Word.Document.8">
                  <p:embed/>
                </p:oleObj>
              </mc:Choice>
              <mc:Fallback>
                <p:oleObj name="" r:id="rId5" imgW="5489575" imgH="2797810" progId="Word.Document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rcRect r="50520"/>
                      <a:stretch>
                        <a:fillRect/>
                      </a:stretch>
                    </p:blipFill>
                    <p:spPr>
                      <a:xfrm>
                        <a:off x="3886200" y="1600200"/>
                        <a:ext cx="2438400" cy="243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Line 7"/>
          <p:cNvSpPr/>
          <p:nvPr/>
        </p:nvSpPr>
        <p:spPr>
          <a:xfrm>
            <a:off x="2819400" y="3810000"/>
            <a:ext cx="1295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02" name="Line 8"/>
          <p:cNvSpPr/>
          <p:nvPr/>
        </p:nvSpPr>
        <p:spPr>
          <a:xfrm>
            <a:off x="5181600" y="3810000"/>
            <a:ext cx="1295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Spanning tree bridge </a:t>
            </a:r>
            <a:endParaRPr lang="en-US" altLang="zh-CN" sz="3000"/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600"/>
              <a:t>To increase reliability, some sites use </a:t>
            </a:r>
            <a:r>
              <a:rPr lang="en-US" altLang="zh-CN" sz="2600">
                <a:solidFill>
                  <a:srgbClr val="FF0000"/>
                </a:solidFill>
              </a:rPr>
              <a:t>two or more bridges</a:t>
            </a:r>
            <a:r>
              <a:rPr lang="en-US" altLang="zh-CN" sz="2600"/>
              <a:t> in parallel between pairs of LANs. This arrangement creates </a:t>
            </a:r>
            <a:r>
              <a:rPr lang="en-US" altLang="zh-CN" sz="2600">
                <a:solidFill>
                  <a:srgbClr val="FF0000"/>
                </a:solidFill>
              </a:rPr>
              <a:t>loops</a:t>
            </a:r>
            <a:r>
              <a:rPr lang="en-US" altLang="zh-CN" sz="2600"/>
              <a:t> in the topology. </a:t>
            </a:r>
            <a:endParaRPr lang="en-US" altLang="zh-CN" sz="2600"/>
          </a:p>
          <a:p>
            <a:pPr eaLnBrk="1" hangingPunct="1"/>
            <a:r>
              <a:rPr lang="en-US" altLang="zh-CN" sz="2600"/>
              <a:t>What happens if a frame with an unknown destination arrives ? </a:t>
            </a:r>
            <a:endParaRPr lang="en-US" altLang="zh-CN" sz="2600"/>
          </a:p>
          <a:p>
            <a:pPr eaLnBrk="1" hangingPunct="1"/>
            <a:endParaRPr lang="en-US" altLang="zh-CN" sz="2600"/>
          </a:p>
        </p:txBody>
      </p:sp>
      <p:pic>
        <p:nvPicPr>
          <p:cNvPr id="31747" name="Picture 4" descr="4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175" y="3362325"/>
            <a:ext cx="4984750" cy="2874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9765" name="Freeform 5"/>
          <p:cNvSpPr/>
          <p:nvPr/>
        </p:nvSpPr>
        <p:spPr>
          <a:xfrm>
            <a:off x="6011863" y="4148138"/>
            <a:ext cx="1920875" cy="2889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210" h="182">
                <a:moveTo>
                  <a:pt x="7" y="68"/>
                </a:moveTo>
                <a:cubicBezTo>
                  <a:pt x="3" y="106"/>
                  <a:pt x="0" y="144"/>
                  <a:pt x="53" y="159"/>
                </a:cubicBezTo>
                <a:cubicBezTo>
                  <a:pt x="106" y="174"/>
                  <a:pt x="166" y="159"/>
                  <a:pt x="325" y="159"/>
                </a:cubicBezTo>
                <a:cubicBezTo>
                  <a:pt x="484" y="159"/>
                  <a:pt x="861" y="182"/>
                  <a:pt x="1005" y="159"/>
                </a:cubicBezTo>
                <a:cubicBezTo>
                  <a:pt x="1149" y="136"/>
                  <a:pt x="1164" y="46"/>
                  <a:pt x="1187" y="23"/>
                </a:cubicBezTo>
                <a:cubicBezTo>
                  <a:pt x="1210" y="0"/>
                  <a:pt x="1149" y="8"/>
                  <a:pt x="1141" y="23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29766" name="Freeform 6"/>
          <p:cNvSpPr/>
          <p:nvPr/>
        </p:nvSpPr>
        <p:spPr>
          <a:xfrm>
            <a:off x="5938838" y="4078288"/>
            <a:ext cx="2052637" cy="15113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293" h="952">
                <a:moveTo>
                  <a:pt x="23" y="0"/>
                </a:moveTo>
                <a:cubicBezTo>
                  <a:pt x="11" y="268"/>
                  <a:pt x="0" y="536"/>
                  <a:pt x="23" y="680"/>
                </a:cubicBezTo>
                <a:cubicBezTo>
                  <a:pt x="46" y="824"/>
                  <a:pt x="31" y="824"/>
                  <a:pt x="159" y="862"/>
                </a:cubicBezTo>
                <a:cubicBezTo>
                  <a:pt x="287" y="900"/>
                  <a:pt x="658" y="900"/>
                  <a:pt x="794" y="907"/>
                </a:cubicBezTo>
                <a:cubicBezTo>
                  <a:pt x="930" y="914"/>
                  <a:pt x="922" y="952"/>
                  <a:pt x="975" y="907"/>
                </a:cubicBezTo>
                <a:cubicBezTo>
                  <a:pt x="1028" y="862"/>
                  <a:pt x="1058" y="786"/>
                  <a:pt x="1111" y="635"/>
                </a:cubicBezTo>
                <a:cubicBezTo>
                  <a:pt x="1164" y="484"/>
                  <a:pt x="1263" y="68"/>
                  <a:pt x="1293" y="0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Contents of this lecture</a:t>
            </a:r>
            <a:endParaRPr lang="en-US" altLang="zh-CN"/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600"/>
              <a:t>Learn basic idea of frame switch (L2 switching)</a:t>
            </a:r>
            <a:endParaRPr lang="en-US" altLang="zh-CN" sz="2600"/>
          </a:p>
          <a:p>
            <a:pPr eaLnBrk="1" hangingPunct="1"/>
            <a:r>
              <a:rPr lang="en-US" altLang="zh-CN" sz="2600"/>
              <a:t>Master basic principle of L2 switch</a:t>
            </a:r>
            <a:endParaRPr lang="en-US" altLang="zh-CN" sz="2600"/>
          </a:p>
          <a:p>
            <a:pPr eaLnBrk="1" hangingPunct="1"/>
            <a:r>
              <a:rPr lang="en-US" altLang="zh-CN" sz="2600"/>
              <a:t>Learn bridge</a:t>
            </a:r>
            <a:endParaRPr lang="en-US" altLang="zh-CN" sz="2600"/>
          </a:p>
          <a:p>
            <a:pPr eaLnBrk="1" hangingPunct="1"/>
            <a:r>
              <a:rPr lang="en-US" altLang="zh-CN" sz="2600"/>
              <a:t>Learn switch</a:t>
            </a:r>
            <a:endParaRPr lang="en-US" altLang="zh-CN" sz="2600"/>
          </a:p>
          <a:p>
            <a:pPr lvl="1" indent="-436245" eaLnBrk="1" hangingPunct="1"/>
            <a:endParaRPr lang="en-US" altLang="zh-CN" sz="2200"/>
          </a:p>
          <a:p>
            <a:pPr lvl="1" indent="-436245" eaLnBrk="1" hangingPunct="1"/>
            <a:endParaRPr lang="en-US" altLang="zh-CN" sz="2200"/>
          </a:p>
          <a:p>
            <a:pPr eaLnBrk="1" hangingPunct="1"/>
            <a:endParaRPr lang="en-US" altLang="zh-CN"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Spanning Tree Bridges (cont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d)</a:t>
            </a:r>
            <a:endParaRPr lang="en-US" altLang="zh-CN"/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en-US" altLang="zh-CN" sz="2100"/>
              <a:t>The solution is for the bridges to communicate with each other and </a:t>
            </a:r>
            <a:r>
              <a:rPr lang="en-US" altLang="zh-CN" sz="2100">
                <a:solidFill>
                  <a:schemeClr val="accent2"/>
                </a:solidFill>
              </a:rPr>
              <a:t>overlay the actual topology</a:t>
            </a:r>
            <a:r>
              <a:rPr lang="en-US" altLang="zh-CN" sz="2100"/>
              <a:t> with a </a:t>
            </a:r>
            <a:r>
              <a:rPr lang="en-US" altLang="zh-CN" sz="2100">
                <a:solidFill>
                  <a:srgbClr val="FF0000"/>
                </a:solidFill>
              </a:rPr>
              <a:t>spanning tree</a:t>
            </a:r>
            <a:r>
              <a:rPr lang="en-US" altLang="zh-CN" sz="2100"/>
              <a:t> that reaches every LAN. </a:t>
            </a:r>
            <a:endParaRPr lang="en-US" altLang="zh-CN" sz="2100"/>
          </a:p>
          <a:p>
            <a:pPr eaLnBrk="1" hangingPunct="1">
              <a:lnSpc>
                <a:spcPct val="110000"/>
              </a:lnSpc>
            </a:pPr>
            <a:r>
              <a:rPr lang="en-US" altLang="zh-CN" sz="2100"/>
              <a:t>In a spanning tree, there is a unique path from each source to each destination, </a:t>
            </a:r>
            <a:r>
              <a:rPr lang="en-US" altLang="zh-CN" sz="2100">
                <a:solidFill>
                  <a:schemeClr val="accent2"/>
                </a:solidFill>
              </a:rPr>
              <a:t>loops are impossible</a:t>
            </a:r>
            <a:r>
              <a:rPr lang="en-US" altLang="zh-CN" sz="2100"/>
              <a:t>.</a:t>
            </a:r>
            <a:endParaRPr lang="en-US" altLang="zh-CN" sz="2100"/>
          </a:p>
          <a:p>
            <a:pPr eaLnBrk="1" hangingPunct="1">
              <a:lnSpc>
                <a:spcPct val="110000"/>
              </a:lnSpc>
            </a:pPr>
            <a:r>
              <a:rPr lang="en-US" altLang="zh-CN" sz="2100"/>
              <a:t>To build the spanning tree</a:t>
            </a:r>
            <a:endParaRPr lang="en-US" altLang="zh-CN" sz="21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Choose one bridge to be the root of the tree</a:t>
            </a:r>
            <a:endParaRPr lang="en-US" altLang="zh-CN" sz="2000"/>
          </a:p>
          <a:p>
            <a:pPr lvl="2" indent="-394970" eaLnBrk="1" hangingPunct="1">
              <a:lnSpc>
                <a:spcPct val="110000"/>
              </a:lnSpc>
            </a:pPr>
            <a:r>
              <a:rPr lang="en-US" altLang="zh-CN" sz="1800"/>
              <a:t>The bridge with the lowest serial number becomes the root.</a:t>
            </a:r>
            <a:endParaRPr lang="en-US" altLang="zh-CN" sz="18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A tree of shortest paths from the root to every bridge and LAN is constructed.</a:t>
            </a:r>
            <a:endParaRPr lang="en-US" altLang="zh-CN" sz="20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If a bridge or LAN fails, a new spanning tree is computed.</a:t>
            </a:r>
            <a:endParaRPr lang="en-US" altLang="zh-CN" sz="2000"/>
          </a:p>
          <a:p>
            <a:pPr eaLnBrk="1" hangingPunct="1">
              <a:lnSpc>
                <a:spcPct val="110000"/>
              </a:lnSpc>
            </a:pPr>
            <a:endParaRPr lang="en-US" altLang="zh-CN" sz="2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Spanning Tree Bridges (cont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d)</a:t>
            </a:r>
            <a:endParaRPr lang="en-US" altLang="zh-CN"/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en-US"/>
          </a:p>
        </p:txBody>
      </p:sp>
      <p:pic>
        <p:nvPicPr>
          <p:cNvPr id="33795" name="Picture 4" descr="4-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547813"/>
            <a:ext cx="7632700" cy="3825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Remote Bridges</a:t>
            </a:r>
            <a:endParaRPr lang="en-US" altLang="zh-CN"/>
          </a:p>
        </p:txBody>
      </p:sp>
      <p:sp>
        <p:nvSpPr>
          <p:cNvPr id="3481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600"/>
              <a:t>Remote bridges can be used to interconnect distant LANs.</a:t>
            </a:r>
            <a:endParaRPr lang="en-US" altLang="zh-CN" sz="2600"/>
          </a:p>
          <a:p>
            <a:pPr lvl="1" indent="-436245" eaLnBrk="1" hangingPunct="1"/>
            <a:r>
              <a:rPr lang="en-US" altLang="zh-CN" sz="2200"/>
              <a:t>Putting a bridge on each LAN</a:t>
            </a:r>
            <a:endParaRPr lang="en-US" altLang="zh-CN" sz="2200"/>
          </a:p>
          <a:p>
            <a:pPr lvl="1" indent="-436245" eaLnBrk="1" hangingPunct="1"/>
            <a:r>
              <a:rPr lang="en-US" altLang="zh-CN" sz="2200"/>
              <a:t>Connecting the bridges pairwise with point-to-point lines.</a:t>
            </a:r>
            <a:endParaRPr lang="en-US" altLang="zh-CN" sz="2200"/>
          </a:p>
          <a:p>
            <a:pPr eaLnBrk="1" hangingPunct="1"/>
            <a:endParaRPr lang="en-US" altLang="zh-CN" sz="2600"/>
          </a:p>
        </p:txBody>
      </p:sp>
      <p:pic>
        <p:nvPicPr>
          <p:cNvPr id="34819" name="Picture 4" descr="4-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3357563"/>
            <a:ext cx="7359650" cy="2624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Network Devices </a:t>
            </a:r>
            <a:endParaRPr lang="en-US" altLang="zh-CN" sz="3000"/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en-US"/>
          </a:p>
        </p:txBody>
      </p:sp>
      <p:pic>
        <p:nvPicPr>
          <p:cNvPr id="35843" name="Picture 4" descr="4-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2060575"/>
            <a:ext cx="8535987" cy="3270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Network Devices (cont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d)</a:t>
            </a:r>
            <a:endParaRPr lang="en-US" altLang="zh-CN"/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en-US" altLang="zh-CN" sz="1700">
                <a:solidFill>
                  <a:srgbClr val="FF0000"/>
                </a:solidFill>
              </a:rPr>
              <a:t>Repeaters</a:t>
            </a:r>
            <a:endParaRPr lang="en-US" altLang="zh-CN" sz="1700">
              <a:solidFill>
                <a:srgbClr val="FF0000"/>
              </a:solidFill>
            </a:endParaRPr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500"/>
              <a:t>Are analog devices to connect two cable segments.</a:t>
            </a:r>
            <a:endParaRPr lang="en-US" altLang="zh-CN" sz="15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500"/>
              <a:t>A signal appearing on one segment is amplified and put out on the other segment. </a:t>
            </a:r>
            <a:endParaRPr lang="en-US" altLang="zh-CN" sz="15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500"/>
              <a:t>Can not understand frames, packets, or headers, but understand volts.</a:t>
            </a:r>
            <a:endParaRPr lang="en-US" altLang="zh-CN" sz="1500"/>
          </a:p>
          <a:p>
            <a:pPr eaLnBrk="1" hangingPunct="1">
              <a:lnSpc>
                <a:spcPct val="100000"/>
              </a:lnSpc>
            </a:pPr>
            <a:r>
              <a:rPr lang="en-US" altLang="zh-CN" sz="1700">
                <a:solidFill>
                  <a:srgbClr val="FF0000"/>
                </a:solidFill>
              </a:rPr>
              <a:t>Hubs</a:t>
            </a:r>
            <a:endParaRPr lang="en-US" altLang="zh-CN" sz="1700">
              <a:solidFill>
                <a:srgbClr val="FF0000"/>
              </a:solidFill>
            </a:endParaRPr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500"/>
              <a:t>Frames arriving on any of the lines are sent out on all the others.</a:t>
            </a:r>
            <a:endParaRPr lang="en-US" altLang="zh-CN" sz="15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500"/>
              <a:t>The entire hub forms a single collision domain.</a:t>
            </a:r>
            <a:endParaRPr lang="en-US" altLang="zh-CN" sz="15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500"/>
              <a:t>All the lines coming into a hub must operate at the same speed.</a:t>
            </a:r>
            <a:endParaRPr lang="en-US" altLang="zh-CN" sz="15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500"/>
              <a:t>Do not amplify the incoming signals and are designed to hold multiple line cards each with multiple inputs (one collision domain). </a:t>
            </a:r>
            <a:endParaRPr lang="en-US" altLang="zh-CN" sz="15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500"/>
              <a:t>Do not examine the 802 addresses or use them in any way. </a:t>
            </a:r>
            <a:endParaRPr lang="en-US" altLang="zh-CN" sz="1500"/>
          </a:p>
          <a:p>
            <a:pPr eaLnBrk="1" hangingPunct="1">
              <a:lnSpc>
                <a:spcPct val="100000"/>
              </a:lnSpc>
            </a:pPr>
            <a:r>
              <a:rPr lang="en-US" altLang="zh-CN" sz="1700">
                <a:solidFill>
                  <a:srgbClr val="FF0000"/>
                </a:solidFill>
              </a:rPr>
              <a:t>Bridge.</a:t>
            </a:r>
            <a:endParaRPr lang="en-US" altLang="zh-CN" sz="1700">
              <a:solidFill>
                <a:srgbClr val="FF0000"/>
              </a:solidFill>
            </a:endParaRPr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500"/>
              <a:t>A bridge connects two or more LANs.</a:t>
            </a:r>
            <a:endParaRPr lang="en-US" altLang="zh-CN" sz="15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500"/>
              <a:t>When a frame arrives, software in the bridge extracts the destination address from the frame header and looks it up in a table to see where to send the frame.</a:t>
            </a:r>
            <a:endParaRPr lang="en-US" altLang="zh-CN" sz="15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500"/>
              <a:t>A bridge may have line cards (like a hub) for different network types and speeds.</a:t>
            </a:r>
            <a:endParaRPr lang="en-US" altLang="zh-CN" sz="15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500"/>
              <a:t>Each line forms its own collision domain.</a:t>
            </a:r>
            <a:endParaRPr lang="en-US" altLang="zh-CN"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Network Devices (cont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d)</a:t>
            </a:r>
            <a:endParaRPr lang="en-US" altLang="zh-CN"/>
          </a:p>
        </p:txBody>
      </p:sp>
      <p:sp>
        <p:nvSpPr>
          <p:cNvPr id="3789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en-US" altLang="zh-CN" sz="1500">
                <a:solidFill>
                  <a:srgbClr val="FF0000"/>
                </a:solidFill>
              </a:rPr>
              <a:t>Switches</a:t>
            </a:r>
            <a:endParaRPr lang="en-US" altLang="zh-CN" sz="1500">
              <a:solidFill>
                <a:srgbClr val="FF0000"/>
              </a:solidFill>
            </a:endParaRPr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300"/>
              <a:t>A switch is similar to bridge in its routing on frame addresses.</a:t>
            </a:r>
            <a:endParaRPr lang="en-US" altLang="zh-CN" sz="13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300"/>
              <a:t>Switches are often used to connect individual computers (no collision).</a:t>
            </a:r>
            <a:endParaRPr lang="en-US" altLang="zh-CN" sz="13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300"/>
              <a:t>Switches must have space for many more line cards.</a:t>
            </a:r>
            <a:endParaRPr lang="en-US" altLang="zh-CN" sz="13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300"/>
              <a:t>Each line card provides buffer space for frames arriving on its ports. </a:t>
            </a:r>
            <a:endParaRPr lang="en-US" altLang="zh-CN" sz="13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300"/>
              <a:t>Each port forms its own collision domain.</a:t>
            </a:r>
            <a:endParaRPr lang="en-US" altLang="zh-CN" sz="1300"/>
          </a:p>
          <a:p>
            <a:pPr eaLnBrk="1" hangingPunct="1">
              <a:lnSpc>
                <a:spcPct val="100000"/>
              </a:lnSpc>
            </a:pPr>
            <a:r>
              <a:rPr lang="en-US" altLang="zh-CN" sz="1500">
                <a:solidFill>
                  <a:srgbClr val="FF0000"/>
                </a:solidFill>
              </a:rPr>
              <a:t>Routers</a:t>
            </a:r>
            <a:endParaRPr lang="en-US" altLang="zh-CN" sz="1500">
              <a:solidFill>
                <a:srgbClr val="FF0000"/>
              </a:solidFill>
            </a:endParaRPr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300"/>
              <a:t>When a packet comes into a router, the frame header and trailer are stripped off and the packet located in the frame's payload field is passed to the routing software.</a:t>
            </a:r>
            <a:endParaRPr lang="en-US" altLang="zh-CN" sz="13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300"/>
              <a:t>The routing software uses the packet header to choose an output line.</a:t>
            </a:r>
            <a:endParaRPr lang="en-US" altLang="zh-CN" sz="13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300"/>
              <a:t>For an IP packet, the packet header will contain a 32-bit (IPv4) or 128-bit (IPv6) address, but not a 48-bit 802 address.</a:t>
            </a:r>
            <a:endParaRPr lang="en-US" altLang="zh-CN" sz="1300"/>
          </a:p>
          <a:p>
            <a:pPr eaLnBrk="1" hangingPunct="1">
              <a:lnSpc>
                <a:spcPct val="100000"/>
              </a:lnSpc>
            </a:pPr>
            <a:r>
              <a:rPr lang="en-US" altLang="zh-CN" sz="1500">
                <a:solidFill>
                  <a:srgbClr val="FF0000"/>
                </a:solidFill>
              </a:rPr>
              <a:t>Gateways</a:t>
            </a:r>
            <a:endParaRPr lang="en-US" altLang="zh-CN" sz="1500">
              <a:solidFill>
                <a:srgbClr val="FF0000"/>
              </a:solidFill>
            </a:endParaRPr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300">
                <a:solidFill>
                  <a:srgbClr val="FF0000"/>
                </a:solidFill>
              </a:rPr>
              <a:t>Transport gateway</a:t>
            </a:r>
            <a:endParaRPr lang="en-US" altLang="zh-CN" sz="1300">
              <a:solidFill>
                <a:srgbClr val="FF0000"/>
              </a:solidFill>
            </a:endParaRPr>
          </a:p>
          <a:p>
            <a:pPr lvl="2" indent="-394970" eaLnBrk="1" hangingPunct="1">
              <a:lnSpc>
                <a:spcPct val="100000"/>
              </a:lnSpc>
            </a:pPr>
            <a:r>
              <a:rPr lang="en-US" altLang="zh-CN" sz="1200"/>
              <a:t>Connect two computers that use different connection-oriented transport protocols</a:t>
            </a:r>
            <a:endParaRPr lang="en-US" altLang="zh-CN" sz="1200"/>
          </a:p>
          <a:p>
            <a:pPr lvl="2" indent="-394970" eaLnBrk="1" hangingPunct="1">
              <a:lnSpc>
                <a:spcPct val="100000"/>
              </a:lnSpc>
            </a:pPr>
            <a:r>
              <a:rPr lang="en-US" altLang="zh-CN" sz="1200"/>
              <a:t>Copy the packets from one connection to the other, reformatting them as need be.</a:t>
            </a:r>
            <a:endParaRPr lang="en-US" altLang="zh-CN" sz="12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300">
                <a:solidFill>
                  <a:srgbClr val="FF0000"/>
                </a:solidFill>
              </a:rPr>
              <a:t>Application gateway</a:t>
            </a:r>
            <a:endParaRPr lang="en-US" altLang="zh-CN" sz="1300">
              <a:solidFill>
                <a:srgbClr val="FF0000"/>
              </a:solidFill>
            </a:endParaRPr>
          </a:p>
          <a:p>
            <a:pPr lvl="2" indent="-394970" eaLnBrk="1" hangingPunct="1">
              <a:lnSpc>
                <a:spcPct val="100000"/>
              </a:lnSpc>
            </a:pPr>
            <a:r>
              <a:rPr lang="en-US" altLang="zh-CN" sz="1200"/>
              <a:t>understand the format and contents of the data</a:t>
            </a:r>
            <a:endParaRPr lang="en-US" altLang="zh-CN" sz="1200"/>
          </a:p>
          <a:p>
            <a:pPr lvl="2" indent="-394970" eaLnBrk="1" hangingPunct="1">
              <a:lnSpc>
                <a:spcPct val="100000"/>
              </a:lnSpc>
            </a:pPr>
            <a:r>
              <a:rPr lang="en-US" altLang="zh-CN" sz="1200"/>
              <a:t>translate messages from one format to another.</a:t>
            </a:r>
            <a:endParaRPr lang="en-US" altLang="zh-CN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Network Devices (cont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d)</a:t>
            </a:r>
            <a:endParaRPr lang="en-US" altLang="zh-CN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en-US"/>
          </a:p>
        </p:txBody>
      </p:sp>
      <p:pic>
        <p:nvPicPr>
          <p:cNvPr id="38915" name="Picture 4" descr="4-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2060575"/>
            <a:ext cx="8504237" cy="3300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L2 (data link layer) devices</a:t>
            </a:r>
            <a:endParaRPr lang="en-US" altLang="zh-CN"/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/>
              <a:t>Network interface card (NIC)</a:t>
            </a:r>
            <a:endParaRPr lang="en-US" altLang="zh-CN"/>
          </a:p>
          <a:p>
            <a:pPr eaLnBrk="1" hangingPunct="1"/>
            <a:r>
              <a:rPr lang="en-US" altLang="zh-CN"/>
              <a:t>Bridge</a:t>
            </a:r>
            <a:endParaRPr lang="en-US" altLang="zh-CN"/>
          </a:p>
          <a:p>
            <a:pPr eaLnBrk="1" hangingPunct="1"/>
            <a:r>
              <a:rPr lang="en-US" altLang="zh-CN"/>
              <a:t>Switch 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600"/>
              <a:t>Learn basic idea of frame switch (L2 switching)</a:t>
            </a:r>
            <a:endParaRPr lang="en-US" altLang="zh-CN" sz="2600"/>
          </a:p>
          <a:p>
            <a:pPr eaLnBrk="1" hangingPunct="1"/>
            <a:r>
              <a:rPr lang="en-US" altLang="zh-CN" sz="2600"/>
              <a:t>Master basic principle of L2 switch</a:t>
            </a:r>
            <a:endParaRPr lang="en-US" altLang="zh-CN" sz="2600"/>
          </a:p>
          <a:p>
            <a:pPr eaLnBrk="1" hangingPunct="1"/>
            <a:r>
              <a:rPr lang="en-US" altLang="zh-CN" sz="2600"/>
              <a:t>Learn bridge</a:t>
            </a:r>
            <a:endParaRPr lang="en-US" altLang="zh-CN" sz="2600"/>
          </a:p>
          <a:p>
            <a:pPr eaLnBrk="1" hangingPunct="1"/>
            <a:r>
              <a:rPr lang="en-US" altLang="zh-CN" sz="2600"/>
              <a:t>Learn switch </a:t>
            </a:r>
            <a:endParaRPr lang="en-US" altLang="zh-CN"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569325" cy="82073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800"/>
              <a:t>Why are there multiple LANs</a:t>
            </a:r>
            <a:r>
              <a:rPr lang="zh-CN" altLang="en-US" sz="3800"/>
              <a:t>？</a:t>
            </a:r>
            <a:endParaRPr lang="en-US" altLang="zh-CN" sz="2200"/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611188" y="1412875"/>
            <a:ext cx="8326437" cy="4267200"/>
          </a:xfrm>
          <a:ln/>
        </p:spPr>
        <p:txBody>
          <a:bodyPr vert="horz" wrap="square" lIns="91440" tIns="45720" rIns="91440" bIns="45720" anchor="t" anchorCtr="0"/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500"/>
              <a:t>Goal of each department may be different</a:t>
            </a:r>
            <a:endParaRPr lang="en-US" altLang="zh-CN" sz="2500"/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500"/>
              <a:t>May be geographically spread over several building</a:t>
            </a:r>
            <a:endParaRPr lang="en-US" altLang="zh-CN" sz="2500"/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500"/>
              <a:t>May be necessary to split into separate LANs to accommodate the load</a:t>
            </a:r>
            <a:endParaRPr lang="en-US" altLang="zh-CN" sz="2500"/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500"/>
              <a:t>Physical distance between the most distant machines may be too great</a:t>
            </a:r>
            <a:endParaRPr lang="en-US" altLang="zh-CN" sz="2500"/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500"/>
              <a:t>In order to improve performance</a:t>
            </a:r>
            <a:endParaRPr lang="en-US" altLang="zh-CN" sz="2500"/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500"/>
              <a:t>Bridges can contribute  to organization</a:t>
            </a:r>
            <a:r>
              <a:rPr lang="en-US" altLang="zh-CN" sz="2500">
                <a:latin typeface="Arial" panose="020B0604020202020204" pitchFamily="34" charset="0"/>
              </a:rPr>
              <a:t>’</a:t>
            </a:r>
            <a:r>
              <a:rPr lang="en-US" altLang="zh-CN" sz="2500"/>
              <a:t>s security</a:t>
            </a:r>
            <a:endParaRPr lang="en-US" altLang="zh-CN" sz="2500"/>
          </a:p>
        </p:txBody>
      </p:sp>
      <p:sp>
        <p:nvSpPr>
          <p:cNvPr id="588804" name="Line 4"/>
          <p:cNvSpPr/>
          <p:nvPr/>
        </p:nvSpPr>
        <p:spPr>
          <a:xfrm>
            <a:off x="4643438" y="1916113"/>
            <a:ext cx="2233612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8805" name="Line 5"/>
          <p:cNvSpPr/>
          <p:nvPr/>
        </p:nvSpPr>
        <p:spPr>
          <a:xfrm>
            <a:off x="2339975" y="2420938"/>
            <a:ext cx="295275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8806" name="Line 6"/>
          <p:cNvSpPr/>
          <p:nvPr/>
        </p:nvSpPr>
        <p:spPr>
          <a:xfrm>
            <a:off x="1187450" y="3789363"/>
            <a:ext cx="230505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8807" name="Line 7"/>
          <p:cNvSpPr/>
          <p:nvPr/>
        </p:nvSpPr>
        <p:spPr>
          <a:xfrm>
            <a:off x="2771775" y="4724400"/>
            <a:ext cx="287972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8808" name="Line 8"/>
          <p:cNvSpPr/>
          <p:nvPr/>
        </p:nvSpPr>
        <p:spPr>
          <a:xfrm>
            <a:off x="4787900" y="5229225"/>
            <a:ext cx="3097213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8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8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Provide a higher load </a:t>
            </a:r>
            <a:endParaRPr lang="en-US" altLang="zh-CN" sz="3000"/>
          </a:p>
        </p:txBody>
      </p:sp>
      <p:sp>
        <p:nvSpPr>
          <p:cNvPr id="819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en-US"/>
          </a:p>
        </p:txBody>
      </p:sp>
      <p:pic>
        <p:nvPicPr>
          <p:cNvPr id="8195" name="Picture 4" descr="4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916113"/>
            <a:ext cx="7561263" cy="366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569325" cy="82073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500"/>
              <a:t>Bridge-operation from 802.11 to 802.3</a:t>
            </a:r>
            <a:endParaRPr lang="en-US" altLang="zh-CN" sz="3500"/>
          </a:p>
        </p:txBody>
      </p:sp>
      <p:pic>
        <p:nvPicPr>
          <p:cNvPr id="9218" name="Picture 3" descr="4-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688" y="1770063"/>
            <a:ext cx="8001000" cy="4395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Line 4"/>
          <p:cNvSpPr/>
          <p:nvPr/>
        </p:nvSpPr>
        <p:spPr>
          <a:xfrm>
            <a:off x="539750" y="3284538"/>
            <a:ext cx="80645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220" name="Line 5"/>
          <p:cNvSpPr/>
          <p:nvPr/>
        </p:nvSpPr>
        <p:spPr>
          <a:xfrm>
            <a:off x="539750" y="4581525"/>
            <a:ext cx="80645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800"/>
              <a:t>Bridge from 802.X to 802.Y</a:t>
            </a:r>
            <a:endParaRPr lang="en-US" altLang="zh-CN" sz="3800"/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>
          <a:xfrm>
            <a:off x="566738" y="1268413"/>
            <a:ext cx="8001000" cy="448468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/>
              <a:t>Problem</a:t>
            </a:r>
            <a:r>
              <a:rPr lang="zh-CN" altLang="en-US"/>
              <a:t>：</a:t>
            </a:r>
            <a:endParaRPr lang="en-US" altLang="zh-CN" sz="1800"/>
          </a:p>
          <a:p>
            <a:pPr lvl="1" indent="-436245" eaLnBrk="1" hangingPunct="1"/>
            <a:r>
              <a:rPr lang="en-US" altLang="zh-CN"/>
              <a:t>Different frame format </a:t>
            </a:r>
            <a:r>
              <a:rPr lang="en-US" altLang="zh-CN">
                <a:latin typeface="Arial" panose="020B0604020202020204" pitchFamily="34" charset="0"/>
              </a:rPr>
              <a:t>–</a:t>
            </a:r>
            <a:r>
              <a:rPr lang="en-US" altLang="zh-CN"/>
              <a:t> re-encapsulation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Different transmission speed - Buffering. 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Different the most frame length </a:t>
            </a:r>
            <a:r>
              <a:rPr lang="zh-CN" altLang="en-US"/>
              <a:t>（如， </a:t>
            </a:r>
            <a:r>
              <a:rPr lang="en-US" altLang="zh-CN"/>
              <a:t>802.3 1526 </a:t>
            </a:r>
            <a:r>
              <a:rPr lang="zh-CN" altLang="en-US"/>
              <a:t>字节</a:t>
            </a:r>
            <a:r>
              <a:rPr lang="en-US" altLang="zh-CN"/>
              <a:t>, 802.11 2346 </a:t>
            </a:r>
            <a:r>
              <a:rPr lang="zh-CN" altLang="en-US"/>
              <a:t>字节）</a:t>
            </a:r>
            <a:endParaRPr lang="zh-CN" altLang="en-US"/>
          </a:p>
          <a:p>
            <a:pPr lvl="1" indent="-436245" eaLnBrk="1" hangingPunct="1"/>
            <a:r>
              <a:rPr lang="en-US" altLang="zh-CN"/>
              <a:t>Different security policy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Different QoS policy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Local internetworking </a:t>
            </a:r>
            <a:endParaRPr lang="en-US" altLang="zh-CN" sz="2600"/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en-US" altLang="zh-CN" sz="2600"/>
              <a:t>Multiple LANs connected by </a:t>
            </a:r>
            <a:r>
              <a:rPr lang="en-US" altLang="zh-CN" sz="2600">
                <a:solidFill>
                  <a:srgbClr val="FF0000"/>
                </a:solidFill>
              </a:rPr>
              <a:t>transparent bridges</a:t>
            </a:r>
            <a:r>
              <a:rPr lang="en-US" altLang="zh-CN" sz="2600"/>
              <a:t> do not need any change on their hardware and software.</a:t>
            </a:r>
            <a:endParaRPr lang="en-US" altLang="zh-CN" sz="2600"/>
          </a:p>
          <a:p>
            <a:pPr eaLnBrk="1" hangingPunct="1">
              <a:lnSpc>
                <a:spcPct val="100000"/>
              </a:lnSpc>
            </a:pPr>
            <a:r>
              <a:rPr lang="en-US" altLang="zh-CN" sz="2600"/>
              <a:t>Transparent bridges operate in </a:t>
            </a:r>
            <a:r>
              <a:rPr lang="en-US" altLang="zh-CN" sz="2600">
                <a:solidFill>
                  <a:srgbClr val="FF0000"/>
                </a:solidFill>
              </a:rPr>
              <a:t>promiscuous</a:t>
            </a:r>
            <a:r>
              <a:rPr lang="en-US" altLang="zh-CN" sz="2600"/>
              <a:t> mode (</a:t>
            </a:r>
            <a:r>
              <a:rPr lang="zh-CN" altLang="en-US" sz="2600"/>
              <a:t>混杂模式</a:t>
            </a:r>
            <a:r>
              <a:rPr lang="en-US" altLang="zh-CN" sz="2600"/>
              <a:t>), accepting every frame transmitted on all the LANs to which it is attached.</a:t>
            </a:r>
            <a:endParaRPr lang="en-US" altLang="zh-CN" sz="2600"/>
          </a:p>
          <a:p>
            <a:pPr eaLnBrk="1" hangingPunct="1">
              <a:lnSpc>
                <a:spcPct val="100000"/>
              </a:lnSpc>
            </a:pPr>
            <a:r>
              <a:rPr lang="en-US" altLang="zh-CN" sz="2600"/>
              <a:t>When a frame arrives, a bridge must decide whether to</a:t>
            </a:r>
            <a:r>
              <a:rPr lang="en-US" altLang="zh-CN" sz="2600">
                <a:solidFill>
                  <a:srgbClr val="FF0000"/>
                </a:solidFill>
              </a:rPr>
              <a:t> discard</a:t>
            </a:r>
            <a:r>
              <a:rPr lang="en-US" altLang="zh-CN" sz="2600"/>
              <a:t> or </a:t>
            </a:r>
            <a:r>
              <a:rPr lang="en-US" altLang="zh-CN" sz="2600">
                <a:solidFill>
                  <a:srgbClr val="FF0000"/>
                </a:solidFill>
              </a:rPr>
              <a:t>forward</a:t>
            </a:r>
            <a:r>
              <a:rPr lang="en-US" altLang="zh-CN" sz="2600"/>
              <a:t> it, and if the latter, on which LAN to put the frame. </a:t>
            </a:r>
            <a:endParaRPr lang="en-US" altLang="zh-CN" sz="2600"/>
          </a:p>
          <a:p>
            <a:pPr eaLnBrk="1" hangingPunct="1">
              <a:lnSpc>
                <a:spcPct val="100000"/>
              </a:lnSpc>
            </a:pPr>
            <a:r>
              <a:rPr lang="en-US" altLang="zh-CN" sz="2600"/>
              <a:t>The decision is made by looking up the destination address in a big (hash) </a:t>
            </a:r>
            <a:r>
              <a:rPr lang="en-US" altLang="zh-CN" sz="2600">
                <a:solidFill>
                  <a:srgbClr val="FF0000"/>
                </a:solidFill>
              </a:rPr>
              <a:t>table</a:t>
            </a:r>
            <a:r>
              <a:rPr lang="en-US" altLang="zh-CN" sz="2600"/>
              <a:t> inside the bridge.</a:t>
            </a:r>
            <a:endParaRPr lang="en-US" altLang="zh-CN" sz="26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Local internetworking(cont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d)</a:t>
            </a:r>
            <a:endParaRPr lang="en-US" altLang="zh-CN"/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1900"/>
              <a:t>A bridge maintains a table of destination addresses and the corresponding output line as follows: </a:t>
            </a:r>
            <a:endParaRPr lang="en-US" altLang="zh-CN" sz="1900"/>
          </a:p>
          <a:p>
            <a:pPr eaLnBrk="1" hangingPunct="1">
              <a:lnSpc>
                <a:spcPct val="90000"/>
              </a:lnSpc>
            </a:pPr>
            <a:r>
              <a:rPr lang="en-US" altLang="zh-CN" sz="1900"/>
              <a:t>Initially all the hash tables are empty. </a:t>
            </a:r>
            <a:endParaRPr lang="en-US" altLang="zh-CN" sz="1900"/>
          </a:p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rgbClr val="FF0000"/>
                </a:solidFill>
              </a:rPr>
              <a:t>flooding algorithm:(</a:t>
            </a:r>
            <a:r>
              <a:rPr lang="zh-CN" altLang="en-US" sz="1900">
                <a:solidFill>
                  <a:srgbClr val="FF0000"/>
                </a:solidFill>
              </a:rPr>
              <a:t>泛洪</a:t>
            </a:r>
            <a:r>
              <a:rPr lang="en-US" altLang="zh-CN" sz="1900">
                <a:solidFill>
                  <a:srgbClr val="FF0000"/>
                </a:solidFill>
              </a:rPr>
              <a:t>)</a:t>
            </a:r>
            <a:endParaRPr lang="en-US" altLang="zh-CN" sz="1900">
              <a:solidFill>
                <a:srgbClr val="FF0000"/>
              </a:solidFill>
            </a:endParaRPr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1700"/>
              <a:t>Every incoming frame for an </a:t>
            </a:r>
            <a:r>
              <a:rPr lang="en-US" altLang="zh-CN" sz="1700">
                <a:solidFill>
                  <a:schemeClr val="accent2"/>
                </a:solidFill>
              </a:rPr>
              <a:t>unknown destination</a:t>
            </a:r>
            <a:r>
              <a:rPr lang="en-US" altLang="zh-CN" sz="1700"/>
              <a:t> is output on all the LANs to which the bridge is connected except the one it arrived on. </a:t>
            </a:r>
            <a:endParaRPr lang="en-US" altLang="zh-CN" sz="1700"/>
          </a:p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rgbClr val="FF0000"/>
                </a:solidFill>
              </a:rPr>
              <a:t>backward learning </a:t>
            </a:r>
            <a:r>
              <a:rPr lang="zh-CN" altLang="en-US" sz="1900">
                <a:solidFill>
                  <a:srgbClr val="FF0000"/>
                </a:solidFill>
              </a:rPr>
              <a:t>（逆向学习）</a:t>
            </a:r>
            <a:endParaRPr lang="zh-CN" altLang="en-US" sz="19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1700"/>
              <a:t>By looking at the incoming frame's </a:t>
            </a:r>
            <a:r>
              <a:rPr lang="en-US" altLang="zh-CN" sz="1700">
                <a:solidFill>
                  <a:schemeClr val="accent2"/>
                </a:solidFill>
              </a:rPr>
              <a:t>source address</a:t>
            </a:r>
            <a:r>
              <a:rPr lang="en-US" altLang="zh-CN" sz="1700"/>
              <a:t>, a bridge is able to know which machine is accessible on which LAN, so it make an entry in its hash table linking the source machine with the incoming LAN. </a:t>
            </a:r>
            <a:endParaRPr lang="en-US" altLang="zh-CN" sz="1700"/>
          </a:p>
          <a:p>
            <a:pPr eaLnBrk="1" hangingPunct="1">
              <a:lnSpc>
                <a:spcPct val="90000"/>
              </a:lnSpc>
            </a:pPr>
            <a:r>
              <a:rPr lang="en-US" altLang="zh-CN" sz="1900"/>
              <a:t>How to handle dynamic topologies?</a:t>
            </a:r>
            <a:endParaRPr lang="en-US" altLang="zh-CN" sz="19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1700">
                <a:solidFill>
                  <a:schemeClr val="accent2"/>
                </a:solidFill>
              </a:rPr>
              <a:t>Whenever </a:t>
            </a:r>
            <a:r>
              <a:rPr lang="en-US" altLang="zh-CN" sz="1700"/>
              <a:t>a hash table entry is made, the arrival time of the frame is noted in the entry.</a:t>
            </a:r>
            <a:endParaRPr lang="en-US" altLang="zh-CN" sz="17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1700">
                <a:solidFill>
                  <a:schemeClr val="accent2"/>
                </a:solidFill>
              </a:rPr>
              <a:t>The entry time is updated</a:t>
            </a:r>
            <a:r>
              <a:rPr lang="en-US" altLang="zh-CN" sz="1700"/>
              <a:t> whenever a frame from the address in that entry arrives. </a:t>
            </a:r>
            <a:endParaRPr lang="en-US" altLang="zh-CN" sz="17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1700"/>
              <a:t>Periodically, a process in the bridge scans the hash table and </a:t>
            </a:r>
            <a:r>
              <a:rPr lang="en-US" altLang="zh-CN" sz="1700">
                <a:solidFill>
                  <a:schemeClr val="accent2"/>
                </a:solidFill>
              </a:rPr>
              <a:t>purges(</a:t>
            </a:r>
            <a:r>
              <a:rPr lang="zh-CN" altLang="en-US" sz="1700">
                <a:solidFill>
                  <a:schemeClr val="accent2"/>
                </a:solidFill>
              </a:rPr>
              <a:t>清除</a:t>
            </a:r>
            <a:r>
              <a:rPr lang="en-US" altLang="zh-CN" sz="1700">
                <a:solidFill>
                  <a:schemeClr val="accent2"/>
                </a:solidFill>
              </a:rPr>
              <a:t>)</a:t>
            </a:r>
            <a:r>
              <a:rPr lang="en-US" altLang="zh-CN" sz="1700"/>
              <a:t> all entries more than a few minutes old.</a:t>
            </a:r>
            <a:endParaRPr lang="en-US" altLang="zh-CN"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Principle of bridge </a:t>
            </a:r>
            <a:endParaRPr lang="en-US" altLang="zh-CN" sz="2600"/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en-US" altLang="zh-CN" sz="2600"/>
              <a:t>Routing procedure for an incoming frame:</a:t>
            </a:r>
            <a:endParaRPr lang="en-US" altLang="zh-CN" sz="26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200"/>
              <a:t>If destination and source LANs are the same, </a:t>
            </a:r>
            <a:r>
              <a:rPr lang="en-US" altLang="zh-CN" sz="2200">
                <a:solidFill>
                  <a:schemeClr val="accent2"/>
                </a:solidFill>
              </a:rPr>
              <a:t>discard</a:t>
            </a:r>
            <a:r>
              <a:rPr lang="en-US" altLang="zh-CN" sz="2200"/>
              <a:t> the frame. </a:t>
            </a:r>
            <a:endParaRPr lang="en-US" altLang="zh-CN" sz="22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200"/>
              <a:t>If the destination and source LANs are different,</a:t>
            </a:r>
            <a:r>
              <a:rPr lang="en-US" altLang="zh-CN" sz="2200">
                <a:solidFill>
                  <a:schemeClr val="accent2"/>
                </a:solidFill>
              </a:rPr>
              <a:t> forward</a:t>
            </a:r>
            <a:r>
              <a:rPr lang="en-US" altLang="zh-CN" sz="2200"/>
              <a:t> the frame. </a:t>
            </a:r>
            <a:endParaRPr lang="en-US" altLang="zh-CN" sz="22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200"/>
              <a:t>If the destination LAN is unknown, use </a:t>
            </a:r>
            <a:r>
              <a:rPr lang="en-US" altLang="zh-CN" sz="2200">
                <a:solidFill>
                  <a:schemeClr val="accent2"/>
                </a:solidFill>
              </a:rPr>
              <a:t>flooding</a:t>
            </a:r>
            <a:r>
              <a:rPr lang="en-US" altLang="zh-CN" sz="2200"/>
              <a:t>. </a:t>
            </a:r>
            <a:endParaRPr lang="en-US" altLang="zh-CN" sz="2200"/>
          </a:p>
          <a:p>
            <a:pPr eaLnBrk="1" hangingPunct="1">
              <a:lnSpc>
                <a:spcPct val="110000"/>
              </a:lnSpc>
            </a:pPr>
            <a:r>
              <a:rPr lang="en-US" altLang="zh-CN" sz="2600"/>
              <a:t>As each frame arrives, the above algorithm must be applied.</a:t>
            </a:r>
            <a:endParaRPr lang="en-US" altLang="zh-CN" sz="2600"/>
          </a:p>
          <a:p>
            <a:pPr eaLnBrk="1" hangingPunct="1">
              <a:lnSpc>
                <a:spcPct val="110000"/>
              </a:lnSpc>
            </a:pPr>
            <a:r>
              <a:rPr lang="en-US" altLang="zh-CN" sz="2600"/>
              <a:t>Special purpose VLSI chips exist to do the lookup and update the table entry, all in a few microsecond.</a:t>
            </a:r>
            <a:endParaRPr lang="en-US" altLang="zh-CN" sz="2600"/>
          </a:p>
        </p:txBody>
      </p:sp>
      <p:sp>
        <p:nvSpPr>
          <p:cNvPr id="664580" name="Line 4"/>
          <p:cNvSpPr/>
          <p:nvPr/>
        </p:nvSpPr>
        <p:spPr>
          <a:xfrm>
            <a:off x="1547813" y="2205038"/>
            <a:ext cx="6408737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4581" name="Line 5"/>
          <p:cNvSpPr/>
          <p:nvPr/>
        </p:nvSpPr>
        <p:spPr>
          <a:xfrm>
            <a:off x="1547813" y="2997200"/>
            <a:ext cx="6840537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4582" name="Line 6"/>
          <p:cNvSpPr/>
          <p:nvPr/>
        </p:nvSpPr>
        <p:spPr>
          <a:xfrm>
            <a:off x="1547813" y="3860800"/>
            <a:ext cx="583247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Comic Sans MS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6070</Words>
  <Application>WPS 演示</Application>
  <PresentationFormat>ȫʾ(4:3)</PresentationFormat>
  <Paragraphs>200</Paragraphs>
  <Slides>28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28</vt:i4>
      </vt:variant>
    </vt:vector>
  </HeadingPairs>
  <TitlesOfParts>
    <vt:vector size="69" baseType="lpstr">
      <vt:lpstr>Arial</vt:lpstr>
      <vt:lpstr>宋体</vt:lpstr>
      <vt:lpstr>Wingdings</vt:lpstr>
      <vt:lpstr>汉仪书宋二KW</vt:lpstr>
      <vt:lpstr>方正书宋_GBK</vt:lpstr>
      <vt:lpstr>Verdana</vt:lpstr>
      <vt:lpstr>Comic Sans MS</vt:lpstr>
      <vt:lpstr>Times New Roman</vt:lpstr>
      <vt:lpstr>Swis721 Cn BT</vt:lpstr>
      <vt:lpstr>苹方-简</vt:lpstr>
      <vt:lpstr>宋体</vt:lpstr>
      <vt:lpstr>微软雅黑</vt:lpstr>
      <vt:lpstr>汉仪旗黑</vt:lpstr>
      <vt:lpstr>汉仪旗黑KW</vt:lpstr>
      <vt:lpstr>Arial Unicode MS</vt:lpstr>
      <vt:lpstr>圆体-简</vt:lpstr>
      <vt:lpstr>Arial Hebrew</vt:lpstr>
      <vt:lpstr>Century Gothic</vt:lpstr>
      <vt:lpstr>1_Profile</vt:lpstr>
      <vt:lpstr>Visio.Drawing.5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Visio.Drawing.5</vt:lpstr>
      <vt:lpstr>Word.Document.8</vt:lpstr>
      <vt:lpstr>Word.Document.8</vt:lpstr>
      <vt:lpstr>Word.Document.8</vt:lpstr>
      <vt:lpstr>Visio.Drawing.5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http://www.udi.com.cn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õƬ 1</dc:title>
  <dc:creator>hyuan</dc:creator>
  <cp:lastModifiedBy>王better翔</cp:lastModifiedBy>
  <cp:revision>577</cp:revision>
  <dcterms:created xsi:type="dcterms:W3CDTF">2023-09-25T07:25:13Z</dcterms:created>
  <dcterms:modified xsi:type="dcterms:W3CDTF">2023-09-25T07:25:13Z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8BCEE08A03155632D9351165D3E36E68_43</vt:lpwstr>
  </property>
</Properties>
</file>