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258" r:id="rId4"/>
    <p:sldId id="335" r:id="rId5"/>
    <p:sldId id="336" r:id="rId6"/>
    <p:sldId id="337" r:id="rId7"/>
    <p:sldId id="338" r:id="rId8"/>
    <p:sldId id="344" r:id="rId9"/>
    <p:sldId id="259" r:id="rId10"/>
    <p:sldId id="261" r:id="rId11"/>
    <p:sldId id="267" r:id="rId12"/>
    <p:sldId id="268" r:id="rId13"/>
    <p:sldId id="265" r:id="rId14"/>
    <p:sldId id="262" r:id="rId15"/>
    <p:sldId id="269" r:id="rId16"/>
    <p:sldId id="319" r:id="rId17"/>
    <p:sldId id="320" r:id="rId18"/>
    <p:sldId id="321" r:id="rId19"/>
    <p:sldId id="330" r:id="rId20"/>
    <p:sldId id="327" r:id="rId21"/>
    <p:sldId id="328" r:id="rId22"/>
    <p:sldId id="270" r:id="rId23"/>
    <p:sldId id="271" r:id="rId24"/>
    <p:sldId id="273" r:id="rId25"/>
    <p:sldId id="272" r:id="rId26"/>
    <p:sldId id="274" r:id="rId27"/>
    <p:sldId id="333" r:id="rId28"/>
    <p:sldId id="275" r:id="rId29"/>
    <p:sldId id="276" r:id="rId30"/>
    <p:sldId id="334" r:id="rId31"/>
    <p:sldId id="287" r:id="rId32"/>
    <p:sldId id="288" r:id="rId33"/>
    <p:sldId id="345" r:id="rId34"/>
    <p:sldId id="289" r:id="rId35"/>
    <p:sldId id="290" r:id="rId36"/>
    <p:sldId id="346" r:id="rId37"/>
    <p:sldId id="291" r:id="rId38"/>
    <p:sldId id="292" r:id="rId39"/>
    <p:sldId id="347" r:id="rId40"/>
    <p:sldId id="293" r:id="rId41"/>
    <p:sldId id="295" r:id="rId42"/>
    <p:sldId id="294" r:id="rId43"/>
    <p:sldId id="298" r:id="rId44"/>
    <p:sldId id="348" r:id="rId45"/>
    <p:sldId id="297" r:id="rId46"/>
    <p:sldId id="299" r:id="rId47"/>
    <p:sldId id="349" r:id="rId48"/>
    <p:sldId id="309" r:id="rId49"/>
    <p:sldId id="310" r:id="rId50"/>
    <p:sldId id="340" r:id="rId51"/>
    <p:sldId id="343" r:id="rId52"/>
    <p:sldId id="339" r:id="rId53"/>
    <p:sldId id="350" r:id="rId54"/>
    <p:sldId id="352" r:id="rId55"/>
    <p:sldId id="326" r:id="rId56"/>
    <p:sldId id="353" r:id="rId57"/>
    <p:sldId id="354" r:id="rId58"/>
    <p:sldId id="302" r:id="rId59"/>
    <p:sldId id="332" r:id="rId60"/>
    <p:sldId id="331" r:id="rId61"/>
    <p:sldId id="303" r:id="rId62"/>
    <p:sldId id="325" r:id="rId63"/>
    <p:sldId id="304" r:id="rId64"/>
    <p:sldId id="305" r:id="rId65"/>
    <p:sldId id="306" r:id="rId66"/>
    <p:sldId id="318" r:id="rId67"/>
    <p:sldId id="307" r:id="rId68"/>
    <p:sldId id="308" r:id="rId69"/>
    <p:sldId id="323" r:id="rId70"/>
    <p:sldId id="341" r:id="rId71"/>
    <p:sldId id="351" r:id="rId72"/>
    <p:sldId id="342" r:id="rId73"/>
    <p:sldId id="355" r:id="rId74"/>
    <p:sldId id="356" r:id="rId7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CCFF"/>
    <a:srgbClr val="DDDDDD"/>
    <a:srgbClr val="66FF33"/>
    <a:srgbClr val="FFFFCC"/>
    <a:srgbClr val="FFCCFF"/>
    <a:srgbClr val="CCFF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03"/>
  </p:normalViewPr>
  <p:slideViewPr>
    <p:cSldViewPr showGuides="1"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0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按一下以編輯母片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第二層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第三層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第四層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第五層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>
                <a:latin typeface="Times New Roman" panose="02020603050405020304" pitchFamily="18" charset="0"/>
              </a:rPr>
              <a:t>‹#›</a:t>
            </a:fld>
            <a:endParaRPr lang="zh-TW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1085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TW" altLang="en-US" dirty="0">
                <a:solidFill>
                  <a:schemeClr val="bg2"/>
                </a:solidFill>
              </a:rPr>
              <a:t>‹#›</a:t>
            </a:fld>
            <a:endParaRPr lang="zh-TW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  <a:t>‹#›</a:t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  <a:t>‹#›</a:t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  <a:t>‹#›</a:t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  <a:t>‹#›</a:t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  <a:t>‹#›</a:t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  <a:t>‹#›</a:t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  <a:t>‹#›</a:t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  <a:t>‹#›</a:t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  <a:t>‹#›</a:t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  <a:t>‹#›</a:t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  <a:t>‹#›</a:t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  <a:t>‹#›</a:t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75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75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75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ahoma" panose="020B0604030504040204" pitchFamily="34" charset="0"/>
              </a:rPr>
              <a:t>‹#›</a:t>
            </a:fld>
            <a:endParaRPr lang="zh-TW" altLang="en-US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bg2"/>
                </a:solidFill>
              </a:rPr>
              <a:t>1</a:t>
            </a:fld>
            <a:endParaRPr lang="zh-TW" altLang="en-US" sz="1400" dirty="0">
              <a:solidFill>
                <a:schemeClr val="bg2"/>
              </a:solidFill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990600" y="2378075"/>
            <a:ext cx="7772400" cy="760413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>
              <a:buClrTx/>
              <a:buSzTx/>
              <a:buFontTx/>
            </a:pPr>
            <a:r>
              <a:rPr kumimoji="1" lang="en-US" altLang="zh-TW" sz="4000" kern="1200" dirty="0">
                <a:latin typeface="+mj-lt"/>
                <a:ea typeface="+mj-ea"/>
                <a:cs typeface="+mj-cs"/>
              </a:rPr>
              <a:t>D</a:t>
            </a:r>
            <a:r>
              <a:rPr kumimoji="1" lang="en-US" altLang="zh-CN" sz="4000" kern="1200" dirty="0">
                <a:latin typeface="+mj-lt"/>
                <a:ea typeface="+mj-ea"/>
                <a:cs typeface="+mj-cs"/>
              </a:rPr>
              <a:t>atabase</a:t>
            </a:r>
            <a:endParaRPr kumimoji="1" lang="en-US" altLang="zh-TW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subTitle" idx="1"/>
          </p:nvPr>
        </p:nvSpPr>
        <p:spPr>
          <a:xfrm>
            <a:off x="1042988" y="3860800"/>
            <a:ext cx="6913562" cy="17526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60000"/>
            </a:pPr>
            <a:r>
              <a:rPr kumimoji="1" lang="en-US" altLang="zh-TW" kern="1200" dirty="0">
                <a:latin typeface="+mn-lt"/>
                <a:ea typeface="+mn-ea"/>
                <a:cs typeface="+mn-cs"/>
              </a:rPr>
              <a:t>Functional Dependency,</a:t>
            </a:r>
          </a:p>
          <a:p>
            <a:pPr eaLnBrk="1" hangingPunct="1">
              <a:buSzPct val="60000"/>
            </a:pPr>
            <a:r>
              <a:rPr kumimoji="1" lang="en-US" altLang="zh-TW" kern="1200" dirty="0">
                <a:latin typeface="+mn-lt"/>
                <a:ea typeface="+mn-ea"/>
                <a:cs typeface="+mn-cs"/>
              </a:rPr>
              <a:t>Schema Refinement </a:t>
            </a:r>
          </a:p>
          <a:p>
            <a:pPr eaLnBrk="1" hangingPunct="1">
              <a:buSzPct val="60000"/>
            </a:pPr>
            <a:r>
              <a:rPr kumimoji="1" lang="en-US" altLang="zh-TW" kern="1200" dirty="0">
                <a:latin typeface="+mn-lt"/>
                <a:ea typeface="+mn-ea"/>
                <a:cs typeface="+mn-cs"/>
              </a:rPr>
              <a:t>&amp; Normal Forms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10</a:t>
            </a:fld>
            <a:endParaRPr lang="zh-TW" altLang="en-US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30840" name="Group 120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60" name="Text Box 121"/>
          <p:cNvSpPr txBox="1"/>
          <p:nvPr/>
        </p:nvSpPr>
        <p:spPr>
          <a:xfrm>
            <a:off x="3708400" y="476250"/>
            <a:ext cx="5040313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 dirty="0"/>
              <a:t>Can you find a functional dependency that satisfy the following relation?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11</a:t>
            </a:fld>
            <a:endParaRPr lang="zh-TW" altLang="en-US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1116013" y="188913"/>
            <a:ext cx="7827962" cy="1462087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sz="4000" dirty="0"/>
              <a:t>A </a:t>
            </a:r>
            <a:r>
              <a:rPr lang="en-US" altLang="zh-TW" sz="4000" dirty="0">
                <a:sym typeface="Symbol" panose="05050102010706020507" pitchFamily="18" charset="2"/>
              </a:rPr>
              <a:t> C is satisfied</a:t>
            </a:r>
            <a:endParaRPr lang="zh-TW" altLang="en-US" sz="4000" dirty="0"/>
          </a:p>
        </p:txBody>
      </p:sp>
      <p:graphicFrame>
        <p:nvGraphicFramePr>
          <p:cNvPr id="41007" name="Group 47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12</a:t>
            </a:fld>
            <a:endParaRPr lang="zh-TW" altLang="en-US" sz="1400" dirty="0"/>
          </a:p>
        </p:txBody>
      </p:sp>
      <p:graphicFrame>
        <p:nvGraphicFramePr>
          <p:cNvPr id="41987" name="Group 3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07" name="Rectangle 53"/>
          <p:cNvSpPr>
            <a:spLocks noGrp="1"/>
          </p:cNvSpPr>
          <p:nvPr>
            <p:ph type="title"/>
          </p:nvPr>
        </p:nvSpPr>
        <p:spPr>
          <a:xfrm>
            <a:off x="1116013" y="188913"/>
            <a:ext cx="7827962" cy="1462087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sz="4000" dirty="0"/>
              <a:t>A </a:t>
            </a:r>
            <a:r>
              <a:rPr lang="en-US" altLang="zh-TW" sz="4000" dirty="0">
                <a:sym typeface="Symbol" panose="05050102010706020507" pitchFamily="18" charset="2"/>
              </a:rPr>
              <a:t> C is satisfied</a:t>
            </a:r>
            <a:endParaRPr lang="zh-TW" altLang="en-US" sz="4000" dirty="0">
              <a:sym typeface="Symbol" panose="05050102010706020507" pitchFamily="18" charset="2"/>
            </a:endParaRPr>
          </a:p>
        </p:txBody>
      </p:sp>
      <p:sp>
        <p:nvSpPr>
          <p:cNvPr id="42039" name="AutoShape 55"/>
          <p:cNvSpPr/>
          <p:nvPr/>
        </p:nvSpPr>
        <p:spPr>
          <a:xfrm rot="1965757">
            <a:off x="4140200" y="2420938"/>
            <a:ext cx="1873250" cy="1196975"/>
          </a:xfrm>
          <a:custGeom>
            <a:avLst/>
            <a:gdLst>
              <a:gd name="txL" fmla="*/ 12427 w 21600"/>
              <a:gd name="txT" fmla="*/ 2912 h 21600"/>
              <a:gd name="txR" fmla="*/ 18227 w 21600"/>
              <a:gd name="txB" fmla="*/ 9246 h 21600"/>
            </a:gdLst>
            <a:ahLst/>
            <a:cxnLst>
              <a:cxn ang="17694720">
                <a:pos x="2147483646" y="0"/>
              </a:cxn>
              <a:cxn ang="5898240">
                <a:pos x="2147483646" y="2068979932"/>
              </a:cxn>
              <a:cxn ang="5898240">
                <a:pos x="2111388554" y="2147483646"/>
              </a:cxn>
              <a:cxn ang="0">
                <a:pos x="2147483646" y="1034489966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99FF66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13</a:t>
            </a:fld>
            <a:endParaRPr lang="zh-TW" altLang="en-US" sz="1400" dirty="0"/>
          </a:p>
        </p:txBody>
      </p:sp>
      <p:graphicFrame>
        <p:nvGraphicFramePr>
          <p:cNvPr id="38962" name="Group 50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31" name="Rectangle 5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sz="4000" dirty="0"/>
              <a:t>A </a:t>
            </a:r>
            <a:r>
              <a:rPr lang="en-US" altLang="zh-TW" sz="4000" dirty="0">
                <a:sym typeface="Symbol" panose="05050102010706020507" pitchFamily="18" charset="2"/>
              </a:rPr>
              <a:t> C is satisfied</a:t>
            </a:r>
            <a:endParaRPr lang="zh-TW" altLang="en-US" sz="4000" dirty="0">
              <a:sym typeface="Symbol" panose="05050102010706020507" pitchFamily="18" charset="2"/>
            </a:endParaRPr>
          </a:p>
        </p:txBody>
      </p:sp>
      <p:sp>
        <p:nvSpPr>
          <p:cNvPr id="38965" name="AutoShape 53"/>
          <p:cNvSpPr/>
          <p:nvPr/>
        </p:nvSpPr>
        <p:spPr>
          <a:xfrm rot="1965757">
            <a:off x="4140200" y="4176713"/>
            <a:ext cx="1873250" cy="1196975"/>
          </a:xfrm>
          <a:custGeom>
            <a:avLst/>
            <a:gdLst>
              <a:gd name="txL" fmla="*/ 12427 w 21600"/>
              <a:gd name="txT" fmla="*/ 2912 h 21600"/>
              <a:gd name="txR" fmla="*/ 18227 w 21600"/>
              <a:gd name="txB" fmla="*/ 9246 h 21600"/>
            </a:gdLst>
            <a:ahLst/>
            <a:cxnLst>
              <a:cxn ang="17694720">
                <a:pos x="2147483646" y="0"/>
              </a:cxn>
              <a:cxn ang="5898240">
                <a:pos x="2147483646" y="2068979932"/>
              </a:cxn>
              <a:cxn ang="5898240">
                <a:pos x="2111388554" y="2147483646"/>
              </a:cxn>
              <a:cxn ang="0">
                <a:pos x="2147483646" y="1034489966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99FF66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14</a:t>
            </a:fld>
            <a:endParaRPr lang="zh-TW" altLang="en-US" sz="140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sz="4000" dirty="0"/>
              <a:t>Is C </a:t>
            </a:r>
            <a:r>
              <a:rPr lang="en-US" altLang="zh-TW" sz="4000" dirty="0">
                <a:sym typeface="Symbol" panose="05050102010706020507" pitchFamily="18" charset="2"/>
              </a:rPr>
              <a:t> A</a:t>
            </a:r>
            <a:r>
              <a:rPr lang="en-US" altLang="zh-TW" sz="4000" dirty="0">
                <a:sym typeface="Wingdings" panose="05000000000000000000" pitchFamily="2" charset="2"/>
              </a:rPr>
              <a:t> satisfied?</a:t>
            </a:r>
            <a:endParaRPr lang="zh-TW" altLang="en-US" sz="4000" dirty="0">
              <a:sym typeface="Wingdings" panose="05000000000000000000" pitchFamily="2" charset="2"/>
            </a:endParaRPr>
          </a:p>
        </p:txBody>
      </p:sp>
      <p:graphicFrame>
        <p:nvGraphicFramePr>
          <p:cNvPr id="31801" name="Group 57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15</a:t>
            </a:fld>
            <a:endParaRPr lang="zh-TW" altLang="en-US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No. There is no such </a:t>
            </a:r>
            <a:r>
              <a:rPr lang="en-US" altLang="zh-TW" sz="4000" dirty="0"/>
              <a:t>C </a:t>
            </a:r>
            <a:r>
              <a:rPr lang="en-US" altLang="zh-TW" sz="4000" dirty="0">
                <a:sym typeface="Symbol" panose="05050102010706020507" pitchFamily="18" charset="2"/>
              </a:rPr>
              <a:t> A</a:t>
            </a:r>
            <a:r>
              <a:rPr lang="en-US" altLang="zh-TW" sz="4000" dirty="0"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43011" name="Group 3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55" name="AutoShape 47"/>
          <p:cNvSpPr/>
          <p:nvPr/>
        </p:nvSpPr>
        <p:spPr>
          <a:xfrm rot="-8358055">
            <a:off x="3995738" y="4797425"/>
            <a:ext cx="1873250" cy="1196975"/>
          </a:xfrm>
          <a:custGeom>
            <a:avLst/>
            <a:gdLst>
              <a:gd name="txL" fmla="*/ 12427 w 21600"/>
              <a:gd name="txT" fmla="*/ 2912 h 21600"/>
              <a:gd name="txR" fmla="*/ 18227 w 21600"/>
              <a:gd name="txB" fmla="*/ 9246 h 21600"/>
            </a:gdLst>
            <a:ahLst/>
            <a:cxnLst>
              <a:cxn ang="17694720">
                <a:pos x="2147483646" y="0"/>
              </a:cxn>
              <a:cxn ang="5898240">
                <a:pos x="2147483646" y="2068979932"/>
              </a:cxn>
              <a:cxn ang="5898240">
                <a:pos x="2111388554" y="2147483646"/>
              </a:cxn>
              <a:cxn ang="0">
                <a:pos x="2147483646" y="1034489966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99FF66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16</a:t>
            </a:fld>
            <a:endParaRPr lang="zh-TW" altLang="en-US" sz="1400" dirty="0"/>
          </a:p>
        </p:txBody>
      </p:sp>
      <p:sp>
        <p:nvSpPr>
          <p:cNvPr id="19459" name="Rectangle 5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111667" name="Group 51"/>
          <p:cNvGraphicFramePr>
            <a:graphicFrameLocks noGrp="1"/>
          </p:cNvGraphicFramePr>
          <p:nvPr/>
        </p:nvGraphicFramePr>
        <p:xfrm>
          <a:off x="1182688" y="2017713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04" name="Text Box 95"/>
          <p:cNvSpPr txBox="1"/>
          <p:nvPr/>
        </p:nvSpPr>
        <p:spPr>
          <a:xfrm>
            <a:off x="3635375" y="476250"/>
            <a:ext cx="5040313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 dirty="0"/>
              <a:t>Can you find another functional dependency that satisfies the following relation?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17</a:t>
            </a:fld>
            <a:endParaRPr lang="zh-TW" altLang="en-US" sz="1400" dirty="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112643" name="Group 3"/>
          <p:cNvGraphicFramePr>
            <a:graphicFrameLocks noGrp="1"/>
          </p:cNvGraphicFramePr>
          <p:nvPr/>
        </p:nvGraphicFramePr>
        <p:xfrm>
          <a:off x="1182688" y="2017713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28" name="Text Box 47"/>
          <p:cNvSpPr txBox="1"/>
          <p:nvPr/>
        </p:nvSpPr>
        <p:spPr>
          <a:xfrm>
            <a:off x="3635375" y="836613"/>
            <a:ext cx="5040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 dirty="0"/>
              <a:t>D</a:t>
            </a:r>
            <a:r>
              <a:rPr lang="en-US" altLang="zh-TW" sz="2800" dirty="0">
                <a:sym typeface="Wingdings" panose="05000000000000000000" pitchFamily="2" charset="2"/>
              </a:rPr>
              <a:t>B is also satisfied.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18</a:t>
            </a:fld>
            <a:endParaRPr lang="zh-TW" altLang="en-US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113717" name="Group 53"/>
          <p:cNvGraphicFramePr>
            <a:graphicFrameLocks noGrp="1"/>
          </p:cNvGraphicFramePr>
          <p:nvPr/>
        </p:nvGraphicFramePr>
        <p:xfrm>
          <a:off x="1182688" y="2017713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52" name="Text Box 47"/>
          <p:cNvSpPr txBox="1"/>
          <p:nvPr/>
        </p:nvSpPr>
        <p:spPr>
          <a:xfrm>
            <a:off x="3635375" y="836613"/>
            <a:ext cx="50403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 dirty="0"/>
              <a:t>D</a:t>
            </a:r>
            <a:r>
              <a:rPr lang="en-US" altLang="zh-TW" sz="2800" dirty="0">
                <a:sym typeface="Wingdings" panose="05000000000000000000" pitchFamily="2" charset="2"/>
              </a:rPr>
              <a:t>B is also satisfied.</a:t>
            </a:r>
            <a:endParaRPr lang="en-US" altLang="zh-TW" sz="2800" dirty="0"/>
          </a:p>
        </p:txBody>
      </p:sp>
      <p:sp>
        <p:nvSpPr>
          <p:cNvPr id="113718" name="AutoShape 54"/>
          <p:cNvSpPr/>
          <p:nvPr/>
        </p:nvSpPr>
        <p:spPr>
          <a:xfrm rot="-8870814">
            <a:off x="5580063" y="3429000"/>
            <a:ext cx="1873250" cy="1196975"/>
          </a:xfrm>
          <a:custGeom>
            <a:avLst/>
            <a:gdLst>
              <a:gd name="txL" fmla="*/ 12427 w 21600"/>
              <a:gd name="txT" fmla="*/ 2912 h 21600"/>
              <a:gd name="txR" fmla="*/ 18227 w 21600"/>
              <a:gd name="txB" fmla="*/ 9246 h 21600"/>
            </a:gdLst>
            <a:ahLst/>
            <a:cxnLst>
              <a:cxn ang="17694720">
                <a:pos x="2147483646" y="0"/>
              </a:cxn>
              <a:cxn ang="5898240">
                <a:pos x="2147483646" y="2068979932"/>
              </a:cxn>
              <a:cxn ang="5898240">
                <a:pos x="2111388554" y="2147483646"/>
              </a:cxn>
              <a:cxn ang="0">
                <a:pos x="2147483646" y="1034489966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99FF66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19</a:t>
            </a:fld>
            <a:endParaRPr lang="zh-TW" altLang="en-US" sz="1400" dirty="0"/>
          </a:p>
        </p:txBody>
      </p:sp>
      <p:sp>
        <p:nvSpPr>
          <p:cNvPr id="22531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2.1 Trivial and Non-Trivial Functional Dependency</a:t>
            </a:r>
          </a:p>
        </p:txBody>
      </p:sp>
      <p:sp>
        <p:nvSpPr>
          <p:cNvPr id="22532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Trivial Functional Dependency</a:t>
            </a:r>
          </a:p>
          <a:p>
            <a:pPr lvl="1" eaLnBrk="1" hangingPunct="1"/>
            <a:r>
              <a:rPr lang="en-US" altLang="zh-TW" dirty="0">
                <a:sym typeface="Symbol" panose="05050102010706020507" pitchFamily="18" charset="2"/>
              </a:rPr>
              <a:t>   where    </a:t>
            </a:r>
          </a:p>
          <a:p>
            <a:pPr lvl="1" eaLnBrk="1" hangingPunct="1"/>
            <a:r>
              <a:rPr lang="en-US" altLang="zh-TW" dirty="0">
                <a:sym typeface="Symbol" panose="05050102010706020507" pitchFamily="18" charset="2"/>
              </a:rPr>
              <a:t>E.g. AB </a:t>
            </a:r>
            <a:r>
              <a:rPr lang="en-US" altLang="zh-TW" dirty="0">
                <a:sym typeface="Wingdings" panose="05000000000000000000" pitchFamily="2" charset="2"/>
              </a:rPr>
              <a:t> A</a:t>
            </a:r>
            <a:endParaRPr lang="en-US" altLang="zh-TW" dirty="0"/>
          </a:p>
          <a:p>
            <a:pPr eaLnBrk="1" hangingPunct="1"/>
            <a:r>
              <a:rPr lang="en-US" altLang="zh-TW" dirty="0"/>
              <a:t>Non-Trivial Functional Dependency</a:t>
            </a:r>
          </a:p>
          <a:p>
            <a:pPr lvl="1" eaLnBrk="1" hangingPunct="1"/>
            <a:r>
              <a:rPr lang="en-US" altLang="zh-TW" dirty="0"/>
              <a:t>E.g. AB </a:t>
            </a:r>
            <a:r>
              <a:rPr lang="en-US" altLang="zh-TW" dirty="0">
                <a:sym typeface="Wingdings" panose="05000000000000000000" pitchFamily="2" charset="2"/>
              </a:rPr>
              <a:t> 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2</a:t>
            </a:fld>
            <a:endParaRPr lang="zh-TW" altLang="en-US" sz="14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Outline</a:t>
            </a: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Problems caused by redundancy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Functional dependencies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Boyce Codd normal form (BCNF)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Third normal form (3NF)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Decomposition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Dependency preservation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BCNF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3NF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Design Goal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25605" name="Oval 5"/>
          <p:cNvSpPr/>
          <p:nvPr/>
        </p:nvSpPr>
        <p:spPr>
          <a:xfrm>
            <a:off x="1692275" y="1916113"/>
            <a:ext cx="5543550" cy="576262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20</a:t>
            </a:fld>
            <a:endParaRPr lang="zh-TW" altLang="en-US" sz="1400" dirty="0"/>
          </a:p>
        </p:txBody>
      </p:sp>
      <p:sp>
        <p:nvSpPr>
          <p:cNvPr id="23555" name="Rectangle 4"/>
          <p:cNvSpPr>
            <a:spLocks noGrp="1"/>
          </p:cNvSpPr>
          <p:nvPr>
            <p:ph type="title"/>
          </p:nvPr>
        </p:nvSpPr>
        <p:spPr>
          <a:xfrm>
            <a:off x="1116013" y="188913"/>
            <a:ext cx="7827962" cy="1462087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sz="3200" dirty="0"/>
              <a:t>Although A </a:t>
            </a:r>
            <a:r>
              <a:rPr lang="en-US" altLang="zh-TW" sz="3200" dirty="0">
                <a:sym typeface="Symbol" panose="05050102010706020507" pitchFamily="18" charset="2"/>
              </a:rPr>
              <a:t> C is </a:t>
            </a:r>
            <a:r>
              <a:rPr lang="en-US" altLang="zh-TW" sz="3200" dirty="0">
                <a:solidFill>
                  <a:srgbClr val="FF3300"/>
                </a:solidFill>
                <a:sym typeface="Symbol" panose="05050102010706020507" pitchFamily="18" charset="2"/>
              </a:rPr>
              <a:t>satisfied</a:t>
            </a:r>
            <a:r>
              <a:rPr lang="en-US" altLang="zh-TW" sz="3200" dirty="0">
                <a:sym typeface="Symbol" panose="05050102010706020507" pitchFamily="18" charset="2"/>
              </a:rPr>
              <a:t> in this relation </a:t>
            </a:r>
            <a:r>
              <a:rPr lang="en-US" altLang="zh-CN" sz="3200" dirty="0">
                <a:sym typeface="Symbol" panose="05050102010706020507" pitchFamily="18" charset="2"/>
              </a:rPr>
              <a:t>instance</a:t>
            </a:r>
            <a:r>
              <a:rPr lang="en-US" altLang="zh-TW" sz="3200" dirty="0">
                <a:sym typeface="Symbol" panose="05050102010706020507" pitchFamily="18" charset="2"/>
              </a:rPr>
              <a:t>, can we deduce that</a:t>
            </a:r>
            <a:r>
              <a:rPr lang="en-US" altLang="zh-TW" sz="3200" dirty="0"/>
              <a:t> A </a:t>
            </a:r>
            <a:r>
              <a:rPr lang="en-US" altLang="zh-TW" sz="3200" dirty="0">
                <a:sym typeface="Symbol" panose="05050102010706020507" pitchFamily="18" charset="2"/>
              </a:rPr>
              <a:t> C is a </a:t>
            </a:r>
            <a:r>
              <a:rPr lang="en-US" altLang="zh-TW" sz="3200" dirty="0">
                <a:solidFill>
                  <a:schemeClr val="hlink"/>
                </a:solidFill>
                <a:sym typeface="Symbol" panose="05050102010706020507" pitchFamily="18" charset="2"/>
              </a:rPr>
              <a:t>functional dependency </a:t>
            </a:r>
            <a:r>
              <a:rPr lang="en-US" altLang="zh-TW" sz="3200" dirty="0">
                <a:sym typeface="Symbol" panose="05050102010706020507" pitchFamily="18" charset="2"/>
              </a:rPr>
              <a:t>from this result?</a:t>
            </a:r>
            <a:endParaRPr lang="zh-TW" altLang="en-US" sz="3200" dirty="0">
              <a:sym typeface="Symbol" panose="05050102010706020507" pitchFamily="18" charset="2"/>
            </a:endParaRPr>
          </a:p>
        </p:txBody>
      </p:sp>
      <p:graphicFrame>
        <p:nvGraphicFramePr>
          <p:cNvPr id="119813" name="Group 5"/>
          <p:cNvGraphicFramePr>
            <a:graphicFrameLocks noGrp="1"/>
          </p:cNvGraphicFramePr>
          <p:nvPr/>
        </p:nvGraphicFramePr>
        <p:xfrm>
          <a:off x="1182688" y="2017713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21</a:t>
            </a:fld>
            <a:endParaRPr lang="zh-TW" altLang="en-US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sz="3200" dirty="0"/>
              <a:t>Although A </a:t>
            </a:r>
            <a:r>
              <a:rPr lang="en-US" altLang="zh-TW" sz="3200" dirty="0">
                <a:sym typeface="Symbol" panose="05050102010706020507" pitchFamily="18" charset="2"/>
              </a:rPr>
              <a:t> C is </a:t>
            </a:r>
            <a:r>
              <a:rPr lang="en-US" altLang="zh-TW" sz="3200" dirty="0">
                <a:solidFill>
                  <a:srgbClr val="FF3300"/>
                </a:solidFill>
                <a:sym typeface="Symbol" panose="05050102010706020507" pitchFamily="18" charset="2"/>
              </a:rPr>
              <a:t>satisfied</a:t>
            </a:r>
            <a:r>
              <a:rPr lang="en-US" altLang="zh-TW" sz="3200" dirty="0">
                <a:sym typeface="Symbol" panose="05050102010706020507" pitchFamily="18" charset="2"/>
              </a:rPr>
              <a:t> in this relation </a:t>
            </a:r>
            <a:r>
              <a:rPr lang="en-US" altLang="zh-CN" sz="3200" dirty="0">
                <a:sym typeface="Symbol" panose="05050102010706020507" pitchFamily="18" charset="2"/>
              </a:rPr>
              <a:t>instance</a:t>
            </a:r>
            <a:r>
              <a:rPr lang="en-US" altLang="zh-TW" sz="3200" dirty="0">
                <a:sym typeface="Symbol" panose="05050102010706020507" pitchFamily="18" charset="2"/>
              </a:rPr>
              <a:t>, can we deduce that</a:t>
            </a:r>
            <a:r>
              <a:rPr lang="en-US" altLang="zh-TW" sz="3200" dirty="0"/>
              <a:t> A </a:t>
            </a:r>
            <a:r>
              <a:rPr lang="en-US" altLang="zh-TW" sz="3200" dirty="0">
                <a:sym typeface="Symbol" panose="05050102010706020507" pitchFamily="18" charset="2"/>
              </a:rPr>
              <a:t> C is a </a:t>
            </a:r>
            <a:r>
              <a:rPr lang="en-US" altLang="zh-TW" sz="3200" dirty="0">
                <a:solidFill>
                  <a:schemeClr val="hlink"/>
                </a:solidFill>
                <a:sym typeface="Symbol" panose="05050102010706020507" pitchFamily="18" charset="2"/>
              </a:rPr>
              <a:t>functional dependency</a:t>
            </a:r>
            <a:r>
              <a:rPr lang="en-US" altLang="zh-TW" sz="3200" dirty="0">
                <a:sym typeface="Symbol" panose="05050102010706020507" pitchFamily="18" charset="2"/>
              </a:rPr>
              <a:t> from this result?</a:t>
            </a:r>
            <a:endParaRPr lang="zh-TW" altLang="en-US" sz="3200" dirty="0">
              <a:sym typeface="Symbol" panose="05050102010706020507" pitchFamily="18" charset="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971550" y="2098675"/>
            <a:ext cx="7993063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No.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A</a:t>
            </a:r>
            <a:r>
              <a:rPr lang="en-US" altLang="zh-TW" dirty="0">
                <a:sym typeface="Wingdings" panose="05000000000000000000" pitchFamily="2" charset="2"/>
              </a:rPr>
              <a:t>C is satisfied only in this relation </a:t>
            </a:r>
            <a:r>
              <a:rPr lang="en-US" altLang="zh-CN" dirty="0">
                <a:sym typeface="Wingdings" panose="05000000000000000000" pitchFamily="2" charset="2"/>
              </a:rPr>
              <a:t>instance </a:t>
            </a:r>
            <a:r>
              <a:rPr lang="en-US" altLang="zh-TW" dirty="0">
                <a:sym typeface="Wingdings" panose="05000000000000000000" pitchFamily="2" charset="2"/>
              </a:rPr>
              <a:t>for this schema.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Functional dependency is defined for </a:t>
            </a:r>
            <a:r>
              <a:rPr lang="en-US" altLang="zh-TW" i="1" dirty="0"/>
              <a:t>all</a:t>
            </a:r>
            <a:r>
              <a:rPr lang="en-US" altLang="zh-TW" dirty="0"/>
              <a:t> relation </a:t>
            </a:r>
            <a:r>
              <a:rPr lang="en-US" altLang="zh-CN" dirty="0"/>
              <a:t>instance</a:t>
            </a:r>
            <a:r>
              <a:rPr lang="en-US" altLang="zh-TW" dirty="0"/>
              <a:t>s for a particular schema.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A</a:t>
            </a:r>
            <a:r>
              <a:rPr lang="en-US" altLang="zh-TW" dirty="0">
                <a:sym typeface="Wingdings" panose="05000000000000000000" pitchFamily="2" charset="2"/>
              </a:rPr>
              <a:t>C is a functional dependency only if AC is satisfied for </a:t>
            </a:r>
            <a:r>
              <a:rPr lang="en-US" altLang="zh-TW" i="1" dirty="0">
                <a:sym typeface="Wingdings" panose="05000000000000000000" pitchFamily="2" charset="2"/>
              </a:rPr>
              <a:t>all</a:t>
            </a:r>
            <a:r>
              <a:rPr lang="en-US" altLang="zh-TW" dirty="0">
                <a:sym typeface="Wingdings" panose="05000000000000000000" pitchFamily="2" charset="2"/>
              </a:rPr>
              <a:t> relation </a:t>
            </a:r>
            <a:r>
              <a:rPr lang="en-US" altLang="zh-CN" dirty="0">
                <a:sym typeface="Wingdings" panose="05000000000000000000" pitchFamily="2" charset="2"/>
              </a:rPr>
              <a:t>instance</a:t>
            </a:r>
            <a:r>
              <a:rPr lang="en-US" altLang="zh-TW" dirty="0">
                <a:sym typeface="Wingdings" panose="05000000000000000000" pitchFamily="2" charset="2"/>
              </a:rPr>
              <a:t>s for a particular schema.</a:t>
            </a:r>
            <a:endParaRPr lang="en-US" altLang="zh-TW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22</a:t>
            </a:fld>
            <a:endParaRPr lang="zh-TW" altLang="en-US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2.2 Information deduced from Functional dependencies</a:t>
            </a: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 is a </a:t>
            </a:r>
            <a:r>
              <a:rPr lang="en-US" altLang="zh-TW" i="1" dirty="0">
                <a:sym typeface="Symbol" panose="05050102010706020507" pitchFamily="18" charset="2"/>
              </a:rPr>
              <a:t>key</a:t>
            </a:r>
            <a:r>
              <a:rPr lang="en-US" altLang="zh-TW" dirty="0">
                <a:sym typeface="Symbol" panose="05050102010706020507" pitchFamily="18" charset="2"/>
              </a:rPr>
              <a:t> for R    R</a:t>
            </a: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 is a </a:t>
            </a:r>
            <a:r>
              <a:rPr lang="en-US" altLang="zh-TW" i="1" dirty="0">
                <a:sym typeface="Symbol" panose="05050102010706020507" pitchFamily="18" charset="2"/>
              </a:rPr>
              <a:t>candidate key</a:t>
            </a:r>
            <a:r>
              <a:rPr lang="en-US" altLang="zh-TW" dirty="0">
                <a:sym typeface="Symbol" panose="05050102010706020507" pitchFamily="18" charset="2"/>
              </a:rPr>
              <a:t> for R</a:t>
            </a:r>
          </a:p>
          <a:p>
            <a:pPr eaLnBrk="1" hangingPunct="1">
              <a:buFont typeface="Symbol" panose="05050102010706020507" pitchFamily="18" charset="2"/>
              <a:buChar char="Û"/>
            </a:pPr>
            <a:r>
              <a:rPr lang="en-US" altLang="zh-TW" dirty="0">
                <a:sym typeface="Symbol" panose="05050102010706020507" pitchFamily="18" charset="2"/>
              </a:rPr>
              <a:t>  R, there is no  s.t.   ,   R</a:t>
            </a:r>
          </a:p>
          <a:p>
            <a:pPr eaLnBrk="1" hangingPunct="1">
              <a:buFont typeface="Symbol" panose="05050102010706020507" pitchFamily="18" charset="2"/>
              <a:buChar char="Û"/>
            </a:pPr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zh-TW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23</a:t>
            </a:fld>
            <a:endParaRPr lang="zh-TW" altLang="en-US" sz="1400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26628" name="Rectangle 5"/>
          <p:cNvSpPr>
            <a:spLocks noGrp="1"/>
          </p:cNvSpPr>
          <p:nvPr>
            <p:ph type="body" sz="half" idx="3"/>
          </p:nvPr>
        </p:nvSpPr>
        <p:spPr>
          <a:xfrm>
            <a:off x="3590925" y="2017713"/>
            <a:ext cx="5364163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800" dirty="0">
                <a:sym typeface="Symbol" panose="05050102010706020507" pitchFamily="18" charset="2"/>
              </a:rPr>
              <a:t>AC  R, AD  R, ACD  R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TW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45144" name="Group 88"/>
          <p:cNvGraphicFramePr>
            <a:graphicFrameLocks noGrp="1"/>
          </p:cNvGraphicFramePr>
          <p:nvPr/>
        </p:nvGraphicFramePr>
        <p:xfrm>
          <a:off x="1295400" y="1981200"/>
          <a:ext cx="2049463" cy="40894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24</a:t>
            </a:fld>
            <a:endParaRPr lang="zh-TW" altLang="en-US" sz="1400" dirty="0"/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27653" name="Rectangle 3"/>
          <p:cNvSpPr>
            <a:spLocks noGrp="1"/>
          </p:cNvSpPr>
          <p:nvPr>
            <p:ph type="body" sz="half" idx="3"/>
          </p:nvPr>
        </p:nvSpPr>
        <p:spPr>
          <a:xfrm>
            <a:off x="3590925" y="2017713"/>
            <a:ext cx="5364163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800" dirty="0">
                <a:sym typeface="Symbol" panose="05050102010706020507" pitchFamily="18" charset="2"/>
              </a:rPr>
              <a:t>AC  R, AD  R, ACD  R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800" dirty="0">
                <a:sym typeface="Symbol" panose="05050102010706020507" pitchFamily="18" charset="2"/>
              </a:rPr>
              <a:t>AC is a candidate key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TW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TW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48132" name="Group 4"/>
          <p:cNvGraphicFramePr>
            <a:graphicFrameLocks noGrp="1"/>
          </p:cNvGraphicFramePr>
          <p:nvPr/>
        </p:nvGraphicFramePr>
        <p:xfrm>
          <a:off x="1295400" y="1981200"/>
          <a:ext cx="2049463" cy="40894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25</a:t>
            </a:fld>
            <a:endParaRPr lang="zh-TW" altLang="en-US" sz="1400" dirty="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28676" name="Rectangle 3"/>
          <p:cNvSpPr>
            <a:spLocks noGrp="1"/>
          </p:cNvSpPr>
          <p:nvPr>
            <p:ph type="body" sz="half" idx="3"/>
          </p:nvPr>
        </p:nvSpPr>
        <p:spPr>
          <a:xfrm>
            <a:off x="3590925" y="2017713"/>
            <a:ext cx="5364163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800" dirty="0">
                <a:sym typeface="Symbol" panose="05050102010706020507" pitchFamily="18" charset="2"/>
              </a:rPr>
              <a:t>AC  R, AD  R, ACD  R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800" dirty="0">
                <a:sym typeface="Symbol" panose="05050102010706020507" pitchFamily="18" charset="2"/>
              </a:rPr>
              <a:t>AC is a candidate key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800" dirty="0">
                <a:sym typeface="Symbol" panose="05050102010706020507" pitchFamily="18" charset="2"/>
              </a:rPr>
              <a:t>AD is </a:t>
            </a:r>
            <a:r>
              <a:rPr lang="en-US" altLang="zh-TW" sz="2800" i="1" dirty="0">
                <a:sym typeface="Symbol" panose="05050102010706020507" pitchFamily="18" charset="2"/>
              </a:rPr>
              <a:t>also</a:t>
            </a:r>
            <a:r>
              <a:rPr lang="en-US" altLang="zh-TW" sz="2800" dirty="0">
                <a:sym typeface="Symbol" panose="05050102010706020507" pitchFamily="18" charset="2"/>
              </a:rPr>
              <a:t> a candidate key</a:t>
            </a:r>
          </a:p>
        </p:txBody>
      </p:sp>
      <p:graphicFrame>
        <p:nvGraphicFramePr>
          <p:cNvPr id="47144" name="Group 40"/>
          <p:cNvGraphicFramePr>
            <a:graphicFrameLocks noGrp="1"/>
          </p:cNvGraphicFramePr>
          <p:nvPr/>
        </p:nvGraphicFramePr>
        <p:xfrm>
          <a:off x="1295400" y="1981200"/>
          <a:ext cx="2049463" cy="40894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26</a:t>
            </a:fld>
            <a:endParaRPr lang="zh-TW" altLang="en-US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29700" name="Rectangle 3"/>
          <p:cNvSpPr>
            <a:spLocks noGrp="1"/>
          </p:cNvSpPr>
          <p:nvPr>
            <p:ph type="body" sz="half" idx="3"/>
          </p:nvPr>
        </p:nvSpPr>
        <p:spPr>
          <a:xfrm>
            <a:off x="3590925" y="2017713"/>
            <a:ext cx="5364163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800" dirty="0">
                <a:sym typeface="Symbol" panose="05050102010706020507" pitchFamily="18" charset="2"/>
              </a:rPr>
              <a:t>AC  R, AD  R, ACD  R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800" dirty="0">
                <a:sym typeface="Symbol" panose="05050102010706020507" pitchFamily="18" charset="2"/>
              </a:rPr>
              <a:t>AC is a candidate key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800" dirty="0">
                <a:sym typeface="Symbol" panose="05050102010706020507" pitchFamily="18" charset="2"/>
              </a:rPr>
              <a:t>AD is </a:t>
            </a:r>
            <a:r>
              <a:rPr lang="en-US" altLang="zh-TW" sz="2800" i="1" dirty="0">
                <a:sym typeface="Symbol" panose="05050102010706020507" pitchFamily="18" charset="2"/>
              </a:rPr>
              <a:t>also</a:t>
            </a:r>
            <a:r>
              <a:rPr lang="en-US" altLang="zh-TW" sz="2800" dirty="0">
                <a:sym typeface="Symbol" panose="05050102010706020507" pitchFamily="18" charset="2"/>
              </a:rPr>
              <a:t> a candidate key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800" dirty="0">
                <a:sym typeface="Symbol" panose="05050102010706020507" pitchFamily="18" charset="2"/>
              </a:rPr>
              <a:t>but, ACD is </a:t>
            </a:r>
            <a:r>
              <a:rPr lang="en-US" altLang="zh-TW" sz="2800" i="1" dirty="0">
                <a:sym typeface="Symbol" panose="05050102010706020507" pitchFamily="18" charset="2"/>
              </a:rPr>
              <a:t>not</a:t>
            </a:r>
            <a:r>
              <a:rPr lang="en-US" altLang="zh-TW" sz="2800" dirty="0">
                <a:sym typeface="Symbol" panose="05050102010706020507" pitchFamily="18" charset="2"/>
              </a:rPr>
              <a:t> a candidate key</a:t>
            </a:r>
          </a:p>
        </p:txBody>
      </p:sp>
      <p:graphicFrame>
        <p:nvGraphicFramePr>
          <p:cNvPr id="49191" name="Group 39"/>
          <p:cNvGraphicFramePr>
            <a:graphicFrameLocks noGrp="1"/>
          </p:cNvGraphicFramePr>
          <p:nvPr/>
        </p:nvGraphicFramePr>
        <p:xfrm>
          <a:off x="1295400" y="1981200"/>
          <a:ext cx="2049463" cy="40894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27</a:t>
            </a:fld>
            <a:endParaRPr lang="zh-TW" altLang="en-US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Reasoning about FDs</a:t>
            </a: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F : a set of functional dependencies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f: an individual functional dependency</a:t>
            </a:r>
            <a:br>
              <a:rPr lang="en-US" altLang="zh-TW" dirty="0"/>
            </a:b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f is implied by F if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whenever all functional dependencies in F are true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then f is true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E.g., F = {A </a:t>
            </a:r>
            <a:r>
              <a:rPr lang="en-US" altLang="zh-TW" dirty="0">
                <a:sym typeface="Wingdings" panose="05000000000000000000" pitchFamily="2" charset="2"/>
              </a:rPr>
              <a:t> B, BC} implies AC</a:t>
            </a:r>
            <a:endParaRPr lang="en-US" altLang="zh-TW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28</a:t>
            </a:fld>
            <a:endParaRPr lang="zh-TW" altLang="en-US" sz="1400" dirty="0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2.3 Closure of F</a:t>
            </a: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F </a:t>
            </a:r>
            <a:r>
              <a:rPr lang="en-US" altLang="zh-TW" sz="2400" dirty="0">
                <a:latin typeface="Arial" panose="020B0604020202020204" pitchFamily="34" charset="0"/>
              </a:rPr>
              <a:t>–</a:t>
            </a:r>
            <a:r>
              <a:rPr lang="en-US" altLang="zh-TW" sz="2400" dirty="0"/>
              <a:t> { f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f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</a:t>
            </a:r>
            <a:r>
              <a:rPr lang="en-US" altLang="zh-TW" sz="2400" dirty="0">
                <a:latin typeface="Arial" panose="020B0604020202020204" pitchFamily="34" charset="0"/>
              </a:rPr>
              <a:t>…</a:t>
            </a:r>
            <a:r>
              <a:rPr lang="en-US" altLang="zh-TW" sz="2400" dirty="0"/>
              <a:t>, f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, </a:t>
            </a:r>
            <a:r>
              <a:rPr lang="en-US" altLang="zh-TW" sz="2400" dirty="0">
                <a:latin typeface="Arial" panose="020B0604020202020204" pitchFamily="34" charset="0"/>
              </a:rPr>
              <a:t>…</a:t>
            </a:r>
            <a:r>
              <a:rPr lang="en-US" altLang="zh-TW" sz="2400" dirty="0"/>
              <a:t>, f</a:t>
            </a:r>
            <a:r>
              <a:rPr lang="en-US" altLang="zh-TW" sz="2400" baseline="-25000" dirty="0"/>
              <a:t>n</a:t>
            </a:r>
            <a:r>
              <a:rPr lang="en-US" altLang="zh-TW" sz="2400" dirty="0"/>
              <a:t>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Where f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 f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, </a:t>
            </a:r>
            <a:r>
              <a:rPr lang="en-US" altLang="zh-TW" sz="2000" dirty="0">
                <a:latin typeface="Arial" panose="020B0604020202020204" pitchFamily="34" charset="0"/>
              </a:rPr>
              <a:t>…</a:t>
            </a:r>
            <a:r>
              <a:rPr lang="en-US" altLang="zh-TW" sz="2000" dirty="0"/>
              <a:t>, f</a:t>
            </a:r>
            <a:r>
              <a:rPr lang="en-US" altLang="zh-TW" sz="2000" baseline="-25000" dirty="0"/>
              <a:t>i</a:t>
            </a:r>
            <a:r>
              <a:rPr lang="en-US" altLang="zh-TW" sz="2000" dirty="0"/>
              <a:t>, </a:t>
            </a:r>
            <a:r>
              <a:rPr lang="en-US" altLang="zh-TW" sz="2000" dirty="0">
                <a:latin typeface="Arial" panose="020B0604020202020204" pitchFamily="34" charset="0"/>
              </a:rPr>
              <a:t>…</a:t>
            </a:r>
            <a:r>
              <a:rPr lang="en-US" altLang="zh-TW" sz="2000" dirty="0"/>
              <a:t>, f</a:t>
            </a:r>
            <a:r>
              <a:rPr lang="en-US" altLang="zh-TW" sz="2000" baseline="-25000" dirty="0"/>
              <a:t>n</a:t>
            </a:r>
            <a:r>
              <a:rPr lang="en-US" altLang="zh-TW" sz="2000" dirty="0"/>
              <a:t> are functional dependencies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f </a:t>
            </a:r>
            <a:r>
              <a:rPr lang="en-US" altLang="zh-TW" sz="2400" dirty="0">
                <a:latin typeface="Arial" panose="020B0604020202020204" pitchFamily="34" charset="0"/>
              </a:rPr>
              <a:t>–</a:t>
            </a:r>
            <a:r>
              <a:rPr lang="en-US" altLang="zh-TW" sz="2400" dirty="0"/>
              <a:t> an individual functional dependency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F </a:t>
            </a:r>
            <a:r>
              <a:rPr lang="en-US" altLang="zh-TW" sz="2400" i="1" dirty="0">
                <a:sym typeface="Symbol" panose="05050102010706020507" pitchFamily="18" charset="2"/>
              </a:rPr>
              <a:t>implies</a:t>
            </a:r>
            <a:r>
              <a:rPr lang="en-US" altLang="zh-TW" sz="2400" dirty="0">
                <a:sym typeface="Symbol" panose="05050102010706020507" pitchFamily="18" charset="2"/>
              </a:rPr>
              <a:t> f, if whenever all </a:t>
            </a:r>
            <a:r>
              <a:rPr lang="en-US" altLang="zh-TW" sz="2400" dirty="0"/>
              <a:t>f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dirty="0">
                <a:latin typeface="Arial" panose="020B0604020202020204" pitchFamily="34" charset="0"/>
              </a:rPr>
              <a:t>…</a:t>
            </a:r>
            <a:r>
              <a:rPr lang="en-US" altLang="zh-TW" sz="2400" dirty="0"/>
              <a:t>, f</a:t>
            </a:r>
            <a:r>
              <a:rPr lang="en-US" altLang="zh-TW" sz="2400" baseline="-25000" dirty="0"/>
              <a:t>n </a:t>
            </a:r>
            <a:r>
              <a:rPr lang="en-US" altLang="zh-TW" sz="2400" dirty="0"/>
              <a:t>are true, f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E.g. F = {A </a:t>
            </a:r>
            <a:r>
              <a:rPr lang="en-US" altLang="zh-TW" sz="2000" dirty="0">
                <a:sym typeface="Wingdings" panose="05000000000000000000" pitchFamily="2" charset="2"/>
              </a:rPr>
              <a:t>B, BC}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       F implies A</a:t>
            </a:r>
            <a:r>
              <a:rPr lang="en-US" altLang="zh-TW" sz="2000" dirty="0">
                <a:sym typeface="Wingdings" panose="05000000000000000000" pitchFamily="2" charset="2"/>
              </a:rPr>
              <a:t>C     (by transitivity)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F</a:t>
            </a:r>
            <a:r>
              <a:rPr lang="en-US" altLang="zh-TW" sz="2400" baseline="30000" dirty="0"/>
              <a:t>+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panose="020B0604020202020204" pitchFamily="34" charset="0"/>
              </a:rPr>
              <a:t>–</a:t>
            </a:r>
            <a:r>
              <a:rPr lang="en-US" altLang="zh-TW" sz="2400" dirty="0"/>
              <a:t> </a:t>
            </a:r>
            <a:r>
              <a:rPr lang="en-US" altLang="zh-TW" sz="2400" i="1" dirty="0"/>
              <a:t>closure</a:t>
            </a:r>
            <a:r>
              <a:rPr lang="en-US" altLang="zh-TW" sz="2400" dirty="0"/>
              <a:t> of F: the set of all functional dependencies that F implies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E.g. F = {A </a:t>
            </a:r>
            <a:r>
              <a:rPr lang="en-US" altLang="zh-TW" sz="2000" dirty="0">
                <a:sym typeface="Wingdings" panose="05000000000000000000" pitchFamily="2" charset="2"/>
              </a:rPr>
              <a:t>B}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      F</a:t>
            </a:r>
            <a:r>
              <a:rPr lang="en-US" altLang="zh-TW" sz="2000" baseline="30000" dirty="0"/>
              <a:t>+</a:t>
            </a:r>
            <a:r>
              <a:rPr lang="en-US" altLang="zh-TW" sz="2000" dirty="0"/>
              <a:t> = {A</a:t>
            </a:r>
            <a:r>
              <a:rPr lang="en-US" altLang="zh-TW" sz="2000" dirty="0">
                <a:sym typeface="Wingdings" panose="05000000000000000000" pitchFamily="2" charset="2"/>
              </a:rPr>
              <a:t>A, BB, ABAB, AB, AAB, ABA, ABB}</a:t>
            </a:r>
            <a:endParaRPr lang="en-US" altLang="zh-TW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29</a:t>
            </a:fld>
            <a:endParaRPr lang="zh-TW" altLang="en-US" sz="1400" dirty="0"/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2.3 Closure of F:</a:t>
            </a:r>
            <a:br>
              <a:rPr lang="en-US" altLang="zh-TW" dirty="0"/>
            </a:br>
            <a:r>
              <a:rPr lang="en-US" altLang="zh-TW" dirty="0"/>
              <a:t>Armstrong</a:t>
            </a:r>
            <a:r>
              <a:rPr lang="en-US" altLang="zh-TW" dirty="0">
                <a:latin typeface="Arial" panose="020B0604020202020204" pitchFamily="34" charset="0"/>
              </a:rPr>
              <a:t>’</a:t>
            </a:r>
            <a:r>
              <a:rPr lang="en-US" altLang="zh-TW" dirty="0"/>
              <a:t>s axioms</a:t>
            </a: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If    then    </a:t>
            </a:r>
            <a:r>
              <a:rPr lang="en-US" altLang="zh-TW" i="1" dirty="0">
                <a:sym typeface="Symbol" panose="05050102010706020507" pitchFamily="18" charset="2"/>
              </a:rPr>
              <a:t>(reflexivity)</a:t>
            </a:r>
          </a:p>
          <a:p>
            <a:pPr lvl="1" eaLnBrk="1" hangingPunct="1"/>
            <a:r>
              <a:rPr lang="en-US" altLang="zh-TW" dirty="0">
                <a:sym typeface="Symbol" panose="05050102010706020507" pitchFamily="18" charset="2"/>
              </a:rPr>
              <a:t>{ A, C }  { A, B, C }  ABC  AC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If    then    </a:t>
            </a:r>
            <a:r>
              <a:rPr lang="en-US" altLang="zh-TW" i="1" dirty="0">
                <a:sym typeface="Symbol" panose="05050102010706020507" pitchFamily="18" charset="2"/>
              </a:rPr>
              <a:t>(augmentation)</a:t>
            </a:r>
          </a:p>
          <a:p>
            <a:pPr lvl="1" eaLnBrk="1" hangingPunct="1"/>
            <a:r>
              <a:rPr lang="en-US" altLang="zh-TW" dirty="0">
                <a:sym typeface="Symbol" panose="05050102010706020507" pitchFamily="18" charset="2"/>
              </a:rPr>
              <a:t>A  B  CA  CB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If   ,    then    </a:t>
            </a:r>
            <a:r>
              <a:rPr lang="en-US" altLang="zh-TW" i="1" dirty="0">
                <a:sym typeface="Symbol" panose="05050102010706020507" pitchFamily="18" charset="2"/>
              </a:rPr>
              <a:t>(transitivity)</a:t>
            </a:r>
          </a:p>
          <a:p>
            <a:pPr lvl="1" eaLnBrk="1" hangingPunct="1"/>
            <a:r>
              <a:rPr lang="en-US" altLang="zh-TW" dirty="0">
                <a:sym typeface="Symbol" panose="05050102010706020507" pitchFamily="18" charset="2"/>
              </a:rPr>
              <a:t>A  BD, BD  C  A  C</a:t>
            </a: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zh-TW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3</a:t>
            </a:fld>
            <a:endParaRPr lang="zh-TW" altLang="en-US" sz="1400" dirty="0"/>
          </a:p>
        </p:txBody>
      </p:sp>
      <p:sp>
        <p:nvSpPr>
          <p:cNvPr id="6147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sz="3600" dirty="0"/>
              <a:t>1. Problems caused by redundancy</a:t>
            </a:r>
          </a:p>
        </p:txBody>
      </p:sp>
      <p:sp>
        <p:nvSpPr>
          <p:cNvPr id="6148" name="Rectangle 102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Waste of resources of storage</a:t>
            </a:r>
          </a:p>
          <a:p>
            <a:pPr eaLnBrk="1" hangingPunct="1"/>
            <a:r>
              <a:rPr lang="en-US" altLang="zh-TW" dirty="0"/>
              <a:t>Potential inconsistency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30</a:t>
            </a:fld>
            <a:endParaRPr lang="zh-TW" altLang="en-US" sz="1400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2.3 Three Additional Rules</a:t>
            </a:r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43547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sym typeface="Symbol" panose="05050102010706020507" pitchFamily="18" charset="2"/>
              </a:rPr>
              <a:t>If    and    then     </a:t>
            </a:r>
            <a:r>
              <a:rPr lang="en-US" altLang="zh-TW" sz="2400" i="1" dirty="0">
                <a:sym typeface="Symbol" panose="05050102010706020507" pitchFamily="18" charset="2"/>
              </a:rPr>
              <a:t>(union)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ym typeface="Symbol" panose="05050102010706020507" pitchFamily="18" charset="2"/>
              </a:rPr>
              <a:t>A </a:t>
            </a:r>
            <a:r>
              <a:rPr lang="en-US" altLang="zh-TW" sz="2000" dirty="0">
                <a:sym typeface="Wingdings" panose="05000000000000000000" pitchFamily="2" charset="2"/>
              </a:rPr>
              <a:t> B and A  C </a:t>
            </a:r>
            <a:r>
              <a:rPr lang="en-US" altLang="zh-TW" sz="2000" dirty="0">
                <a:sym typeface="Symbol" panose="05050102010706020507" pitchFamily="18" charset="2"/>
              </a:rPr>
              <a:t> A </a:t>
            </a:r>
            <a:r>
              <a:rPr lang="en-US" altLang="zh-TW" sz="2000" dirty="0">
                <a:sym typeface="Wingdings" panose="05000000000000000000" pitchFamily="2" charset="2"/>
              </a:rPr>
              <a:t> BC</a:t>
            </a:r>
            <a:endParaRPr lang="en-US" altLang="zh-TW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sym typeface="Symbol" panose="05050102010706020507" pitchFamily="18" charset="2"/>
              </a:rPr>
              <a:t>If    then    and    </a:t>
            </a:r>
            <a:r>
              <a:rPr lang="en-US" altLang="zh-TW" sz="2400" i="1" dirty="0">
                <a:sym typeface="Symbol" panose="05050102010706020507" pitchFamily="18" charset="2"/>
              </a:rPr>
              <a:t>(decomposition)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ym typeface="Symbol" panose="05050102010706020507" pitchFamily="18" charset="2"/>
              </a:rPr>
              <a:t>A </a:t>
            </a:r>
            <a:r>
              <a:rPr lang="en-US" altLang="zh-TW" sz="2000" dirty="0">
                <a:sym typeface="Wingdings" panose="05000000000000000000" pitchFamily="2" charset="2"/>
              </a:rPr>
              <a:t> BC </a:t>
            </a:r>
            <a:r>
              <a:rPr lang="en-US" altLang="zh-TW" sz="2000" dirty="0">
                <a:sym typeface="Symbol" panose="05050102010706020507" pitchFamily="18" charset="2"/>
              </a:rPr>
              <a:t> A</a:t>
            </a:r>
            <a:r>
              <a:rPr lang="en-US" altLang="zh-TW" sz="2000" dirty="0">
                <a:sym typeface="Wingdings" panose="05000000000000000000" pitchFamily="2" charset="2"/>
              </a:rPr>
              <a:t>B and A  C</a:t>
            </a:r>
            <a:endParaRPr lang="en-US" altLang="zh-TW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sym typeface="Symbol" panose="05050102010706020507" pitchFamily="18" charset="2"/>
              </a:rPr>
              <a:t>If    and    then    </a:t>
            </a:r>
            <a:r>
              <a:rPr lang="en-US" altLang="zh-TW" sz="2400" i="1" dirty="0">
                <a:sym typeface="Symbol" panose="05050102010706020507" pitchFamily="18" charset="2"/>
              </a:rPr>
              <a:t>(pseudotransitivity)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ym typeface="Symbol" panose="05050102010706020507" pitchFamily="18" charset="2"/>
              </a:rPr>
              <a:t>A</a:t>
            </a:r>
            <a:r>
              <a:rPr lang="en-US" altLang="zh-TW" sz="2000" dirty="0">
                <a:sym typeface="Wingdings" panose="05000000000000000000" pitchFamily="2" charset="2"/>
              </a:rPr>
              <a:t>B and BCD </a:t>
            </a:r>
            <a:r>
              <a:rPr lang="en-US" altLang="zh-TW" sz="2000" dirty="0">
                <a:sym typeface="Symbol" panose="05050102010706020507" pitchFamily="18" charset="2"/>
              </a:rPr>
              <a:t> AC</a:t>
            </a:r>
            <a:r>
              <a:rPr lang="en-US" altLang="zh-TW" sz="2000" dirty="0">
                <a:sym typeface="Wingdings" panose="05000000000000000000" pitchFamily="2" charset="2"/>
              </a:rPr>
              <a:t>D</a:t>
            </a:r>
            <a:endParaRPr lang="en-US" altLang="zh-TW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sym typeface="Symbol" panose="05050102010706020507" pitchFamily="18" charset="2"/>
              </a:rPr>
              <a:t>The above rules can be inferred from Armstrong</a:t>
            </a: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’</a:t>
            </a:r>
            <a:r>
              <a:rPr lang="en-US" altLang="zh-TW" sz="2400" dirty="0">
                <a:sym typeface="Symbol" panose="05050102010706020507" pitchFamily="18" charset="2"/>
              </a:rPr>
              <a:t>s axioms.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sym typeface="Symbol" panose="05050102010706020507" pitchFamily="18" charset="2"/>
              </a:rPr>
              <a:t>E.g., pseudotransitivity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ym typeface="Symbol" panose="05050102010706020507" pitchFamily="18" charset="2"/>
              </a:rPr>
              <a:t>   and    (given)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ym typeface="Symbol" panose="05050102010706020507" pitchFamily="18" charset="2"/>
              </a:rPr>
              <a:t>  </a:t>
            </a:r>
            <a:r>
              <a:rPr lang="zh-TW" altLang="en-US" sz="2000" dirty="0"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(by augmentation)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ym typeface="Symbol" panose="05050102010706020507" pitchFamily="18" charset="2"/>
              </a:rPr>
              <a:t> </a:t>
            </a:r>
            <a:r>
              <a:rPr lang="en-US" altLang="zh-TW" sz="2000" dirty="0">
                <a:sym typeface="Wingdings" panose="05000000000000000000" pitchFamily="2" charset="2"/>
              </a:rPr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(by transitivity)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31</a:t>
            </a:fld>
            <a:endParaRPr lang="zh-TW" altLang="en-US" sz="1400" dirty="0"/>
          </a:p>
        </p:txBody>
      </p:sp>
      <p:sp>
        <p:nvSpPr>
          <p:cNvPr id="34819" name="Rectangle 4"/>
          <p:cNvSpPr/>
          <p:nvPr/>
        </p:nvSpPr>
        <p:spPr>
          <a:xfrm>
            <a:off x="1042988" y="3429000"/>
            <a:ext cx="7921625" cy="287972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2.4 Closure of attribute sets</a:t>
            </a:r>
          </a:p>
        </p:txBody>
      </p:sp>
      <p:sp>
        <p:nvSpPr>
          <p:cNvPr id="34821" name="Rectangle 3"/>
          <p:cNvSpPr>
            <a:spLocks noGrp="1"/>
          </p:cNvSpPr>
          <p:nvPr>
            <p:ph idx="1"/>
          </p:nvPr>
        </p:nvSpPr>
        <p:spPr>
          <a:xfrm>
            <a:off x="900113" y="2017713"/>
            <a:ext cx="8054975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ym typeface="Symbol" panose="05050102010706020507" pitchFamily="18" charset="2"/>
              </a:rPr>
              <a:t>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Arial" panose="020B0604020202020204" pitchFamily="34" charset="0"/>
              </a:rPr>
              <a:t>–</a:t>
            </a:r>
            <a:r>
              <a:rPr lang="en-US" altLang="zh-TW" sz="2800" dirty="0"/>
              <a:t> a set of attributes</a:t>
            </a:r>
            <a:endParaRPr lang="en-US" altLang="zh-TW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ym typeface="Symbol" panose="05050102010706020507" pitchFamily="18" charset="2"/>
              </a:rPr>
              <a:t></a:t>
            </a:r>
            <a:r>
              <a:rPr lang="en-US" altLang="zh-TW" sz="2800" baseline="30000" dirty="0">
                <a:sym typeface="Symbol" panose="05050102010706020507" pitchFamily="18" charset="2"/>
              </a:rPr>
              <a:t>+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Arial" panose="020B0604020202020204" pitchFamily="34" charset="0"/>
              </a:rPr>
              <a:t>–</a:t>
            </a:r>
            <a:r>
              <a:rPr lang="en-US" altLang="zh-TW" sz="2800" dirty="0"/>
              <a:t> closure of </a:t>
            </a:r>
            <a:r>
              <a:rPr lang="en-US" altLang="zh-TW" sz="2800" dirty="0">
                <a:sym typeface="Symbol" panose="05050102010706020507" pitchFamily="18" charset="2"/>
              </a:rPr>
              <a:t></a:t>
            </a:r>
            <a:r>
              <a:rPr lang="en-US" altLang="zh-TW" sz="2800" dirty="0"/>
              <a:t> under 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ym typeface="Symbol" panose="05050102010706020507" pitchFamily="18" charset="2"/>
              </a:rPr>
              <a:t>Algorithm to compute </a:t>
            </a:r>
            <a:r>
              <a:rPr lang="en-US" altLang="zh-TW" sz="2800" baseline="30000" dirty="0">
                <a:sym typeface="Symbol" panose="05050102010706020507" pitchFamily="18" charset="2"/>
              </a:rPr>
              <a:t>+</a:t>
            </a:r>
            <a:r>
              <a:rPr lang="en-US" altLang="zh-TW" sz="2800" dirty="0"/>
              <a:t>:</a:t>
            </a:r>
            <a:endParaRPr lang="en-US" altLang="zh-TW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800" dirty="0">
                <a:sym typeface="Symbol" panose="05050102010706020507" pitchFamily="18" charset="2"/>
              </a:rPr>
              <a:t>	result := 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800" dirty="0">
                <a:sym typeface="Symbol" panose="05050102010706020507" pitchFamily="18" charset="2"/>
              </a:rPr>
              <a:t>	while(changes in result) do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800" dirty="0">
                <a:sym typeface="Symbol" panose="05050102010706020507" pitchFamily="18" charset="2"/>
              </a:rPr>
              <a:t>		for each    do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800" dirty="0">
                <a:sym typeface="Symbol" panose="05050102010706020507" pitchFamily="18" charset="2"/>
              </a:rPr>
              <a:t>			if   result then result := result  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800" dirty="0">
                <a:sym typeface="Symbol" panose="05050102010706020507" pitchFamily="18" charset="2"/>
              </a:rPr>
              <a:t>		end for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800" dirty="0">
                <a:sym typeface="Symbol" panose="05050102010706020507" pitchFamily="18" charset="2"/>
              </a:rPr>
              <a:t>	end while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32</a:t>
            </a:fld>
            <a:endParaRPr lang="zh-TW" altLang="en-US" sz="1400" dirty="0"/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/>
            <a:r>
              <a:rPr lang="en-US" altLang="zh-TW" dirty="0"/>
              <a:t>R = (A, B, C, D)</a:t>
            </a:r>
          </a:p>
          <a:p>
            <a:pPr marL="609600" indent="-609600" eaLnBrk="1" hangingPunct="1"/>
            <a:r>
              <a:rPr lang="en-US" altLang="zh-TW" dirty="0"/>
              <a:t>F = { A </a:t>
            </a:r>
            <a:r>
              <a:rPr lang="en-US" altLang="zh-TW" dirty="0">
                <a:sym typeface="Symbol" panose="05050102010706020507" pitchFamily="18" charset="2"/>
              </a:rPr>
              <a:t> B, B  C }</a:t>
            </a:r>
          </a:p>
          <a:p>
            <a:pPr marL="609600" indent="-609600" eaLnBrk="1" hangingPunct="1"/>
            <a:r>
              <a:rPr lang="en-US" altLang="zh-TW" dirty="0">
                <a:sym typeface="Symbol" panose="05050102010706020507" pitchFamily="18" charset="2"/>
              </a:rPr>
              <a:t>To compute A</a:t>
            </a:r>
            <a:r>
              <a:rPr lang="en-US" altLang="zh-TW" baseline="30000" dirty="0">
                <a:sym typeface="Symbol" panose="05050102010706020507" pitchFamily="18" charset="2"/>
              </a:rPr>
              <a:t>+ </a:t>
            </a:r>
            <a:r>
              <a:rPr lang="en-US" altLang="zh-TW" dirty="0">
                <a:sym typeface="Symbol" panose="05050102010706020507" pitchFamily="18" charset="2"/>
              </a:rPr>
              <a:t>: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altLang="zh-TW" dirty="0">
              <a:sym typeface="Symbol" panose="05050102010706020507" pitchFamily="18" charset="2"/>
            </a:endParaRPr>
          </a:p>
          <a:p>
            <a:pPr marL="990600" lvl="1" indent="-533400" eaLnBrk="1" hangingPunct="1">
              <a:buFontTx/>
              <a:buAutoNum type="arabicPeriod"/>
            </a:pPr>
            <a:endParaRPr lang="en-US" altLang="zh-TW" dirty="0">
              <a:sym typeface="Symbol" panose="05050102010706020507" pitchFamily="18" charset="2"/>
            </a:endParaRPr>
          </a:p>
          <a:p>
            <a:pPr marL="990600" lvl="1" indent="-533400" eaLnBrk="1" hangingPunct="1">
              <a:buFontTx/>
              <a:buAutoNum type="arabicPeriod"/>
            </a:pPr>
            <a:endParaRPr lang="en-US" altLang="zh-TW" dirty="0">
              <a:sym typeface="Symbol" panose="05050102010706020507" pitchFamily="18" charset="2"/>
            </a:endParaRPr>
          </a:p>
          <a:p>
            <a:pPr marL="609600" indent="-609600" eaLnBrk="1" hangingPunct="1">
              <a:buNone/>
            </a:pPr>
            <a:r>
              <a:rPr lang="en-US" altLang="zh-TW" dirty="0">
                <a:sym typeface="Symbol" panose="05050102010706020507" pitchFamily="18" charset="2"/>
              </a:rPr>
              <a:t> </a:t>
            </a:r>
          </a:p>
          <a:p>
            <a:pPr marL="609600" indent="-609600" eaLnBrk="1" hangingPunct="1"/>
            <a:endParaRPr lang="zh-TW" altLang="en-US" dirty="0">
              <a:sym typeface="Symbol" panose="05050102010706020507" pitchFamily="18" charset="2"/>
            </a:endParaRPr>
          </a:p>
        </p:txBody>
      </p:sp>
      <p:sp>
        <p:nvSpPr>
          <p:cNvPr id="66567" name="Text Box 7"/>
          <p:cNvSpPr txBox="1"/>
          <p:nvPr/>
        </p:nvSpPr>
        <p:spPr>
          <a:xfrm>
            <a:off x="4859338" y="4076700"/>
            <a:ext cx="1600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dirty="0">
                <a:latin typeface="Arial" panose="020B0604020202020204" pitchFamily="34" charset="0"/>
              </a:rPr>
              <a:t>A </a:t>
            </a:r>
            <a:r>
              <a:rPr lang="en-US" altLang="zh-TW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zh-TW" dirty="0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dirty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6568" name="Text Box 8"/>
          <p:cNvSpPr txBox="1"/>
          <p:nvPr/>
        </p:nvSpPr>
        <p:spPr>
          <a:xfrm>
            <a:off x="5148263" y="4581525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latin typeface="Arial" panose="020B0604020202020204" pitchFamily="34" charset="0"/>
                <a:sym typeface="Symbol" panose="05050102010706020507" pitchFamily="18" charset="2"/>
              </a:rPr>
              <a:t>(B  </a:t>
            </a:r>
            <a:r>
              <a:rPr lang="en-US" altLang="zh-TW" dirty="0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zh-TW" dirty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6569" name="Text Box 9"/>
          <p:cNvSpPr txBox="1"/>
          <p:nvPr/>
        </p:nvSpPr>
        <p:spPr>
          <a:xfrm>
            <a:off x="1981200" y="3657600"/>
            <a:ext cx="2590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latin typeface="Arial" panose="020B0604020202020204" pitchFamily="34" charset="0"/>
                <a:sym typeface="Symbol" panose="05050102010706020507" pitchFamily="18" charset="2"/>
              </a:rPr>
              <a:t>result = </a:t>
            </a:r>
            <a:r>
              <a:rPr lang="en-US" altLang="zh-TW" dirty="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endParaRPr lang="en-US" altLang="zh-TW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6570" name="Text Box 10"/>
          <p:cNvSpPr txBox="1"/>
          <p:nvPr/>
        </p:nvSpPr>
        <p:spPr>
          <a:xfrm>
            <a:off x="1981200" y="4114800"/>
            <a:ext cx="297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latin typeface="Arial" panose="020B0604020202020204" pitchFamily="34" charset="0"/>
                <a:sym typeface="Symbol" panose="05050102010706020507" pitchFamily="18" charset="2"/>
              </a:rPr>
              <a:t>result = A</a:t>
            </a:r>
            <a:r>
              <a:rPr lang="en-US" altLang="zh-TW" dirty="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endParaRPr lang="en-US" altLang="zh-TW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6571" name="Text Box 11"/>
          <p:cNvSpPr txBox="1"/>
          <p:nvPr/>
        </p:nvSpPr>
        <p:spPr>
          <a:xfrm>
            <a:off x="1981200" y="4648200"/>
            <a:ext cx="3886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latin typeface="Arial" panose="020B0604020202020204" pitchFamily="34" charset="0"/>
                <a:sym typeface="Symbol" panose="05050102010706020507" pitchFamily="18" charset="2"/>
              </a:rPr>
              <a:t>result = AB</a:t>
            </a:r>
            <a:r>
              <a:rPr lang="en-US" altLang="zh-TW" dirty="0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/>
      <p:bldP spid="66568" grpId="0"/>
      <p:bldP spid="66569" grpId="0"/>
      <p:bldP spid="66570" grpId="0"/>
      <p:bldP spid="665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33</a:t>
            </a:fld>
            <a:endParaRPr lang="zh-TW" altLang="en-US" sz="1400" dirty="0"/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Outline</a:t>
            </a: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Problems caused by redundancy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Functional dependencies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Boyce Codd normal form (BCNF)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Third normal form (3NF)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Decomposition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Dependency preservation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BCNF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3NF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Design Goal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142340" name="Oval 4"/>
          <p:cNvSpPr/>
          <p:nvPr/>
        </p:nvSpPr>
        <p:spPr>
          <a:xfrm>
            <a:off x="1692275" y="2781300"/>
            <a:ext cx="5616575" cy="576263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34</a:t>
            </a:fld>
            <a:endParaRPr lang="zh-TW" altLang="en-US" sz="1400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3. Boyce Codd normal form (BCNF)</a:t>
            </a: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sz="2600" dirty="0"/>
              <a:t>R </a:t>
            </a:r>
            <a:r>
              <a:rPr lang="en-US" altLang="zh-TW" sz="2600" dirty="0">
                <a:latin typeface="Arial" panose="020B0604020202020204" pitchFamily="34" charset="0"/>
              </a:rPr>
              <a:t>–</a:t>
            </a:r>
            <a:r>
              <a:rPr lang="en-US" altLang="zh-TW" sz="2600" dirty="0"/>
              <a:t> a relation schema</a:t>
            </a:r>
          </a:p>
          <a:p>
            <a:pPr eaLnBrk="1" hangingPunct="1"/>
            <a:r>
              <a:rPr lang="en-US" altLang="zh-TW" sz="2600" dirty="0"/>
              <a:t>F </a:t>
            </a:r>
            <a:r>
              <a:rPr lang="en-US" altLang="zh-TW" sz="2600" dirty="0">
                <a:latin typeface="Arial" panose="020B0604020202020204" pitchFamily="34" charset="0"/>
              </a:rPr>
              <a:t>–</a:t>
            </a:r>
            <a:r>
              <a:rPr lang="en-US" altLang="zh-TW" sz="2600" dirty="0"/>
              <a:t> a set of functional dependencies on R</a:t>
            </a:r>
          </a:p>
          <a:p>
            <a:pPr eaLnBrk="1" hangingPunct="1"/>
            <a:r>
              <a:rPr lang="en-US" altLang="zh-TW" sz="2600" dirty="0"/>
              <a:t>R is in BCNF if for any </a:t>
            </a:r>
            <a:r>
              <a:rPr lang="en-US" altLang="zh-TW" sz="2600" dirty="0">
                <a:sym typeface="Symbol" panose="05050102010706020507" pitchFamily="18" charset="2"/>
              </a:rPr>
              <a:t>  A in F</a:t>
            </a:r>
            <a:endParaRPr lang="en-US" altLang="zh-TW" sz="2600" baseline="300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sz="2600" dirty="0">
                <a:sym typeface="Symbol" panose="05050102010706020507" pitchFamily="18" charset="2"/>
              </a:rPr>
              <a:t>  A is trivial (A </a:t>
            </a:r>
            <a:r>
              <a:rPr lang="en-US" altLang="zh-TW" sz="2000" dirty="0">
                <a:sym typeface="Symbol" panose="05050102010706020507" pitchFamily="18" charset="2"/>
              </a:rPr>
              <a:t></a:t>
            </a:r>
            <a:r>
              <a:rPr lang="en-US" altLang="zh-TW" sz="2600" dirty="0">
                <a:sym typeface="Symbol" panose="05050102010706020507" pitchFamily="18" charset="2"/>
              </a:rPr>
              <a:t> ), </a:t>
            </a:r>
            <a:r>
              <a:rPr lang="en-US" altLang="zh-TW" sz="2600" i="1" dirty="0">
                <a:sym typeface="Symbol" panose="05050102010706020507" pitchFamily="18" charset="2"/>
              </a:rPr>
              <a:t>or</a:t>
            </a:r>
          </a:p>
          <a:p>
            <a:pPr lvl="1" eaLnBrk="1" hangingPunct="1"/>
            <a:r>
              <a:rPr lang="en-US" altLang="zh-TW" sz="2600" dirty="0">
                <a:sym typeface="Symbol" panose="05050102010706020507" pitchFamily="18" charset="2"/>
              </a:rPr>
              <a:t> is a key for R</a:t>
            </a:r>
          </a:p>
          <a:p>
            <a:pPr eaLnBrk="1" hangingPunct="1"/>
            <a:endParaRPr lang="en-US" altLang="zh-TW" sz="2600" dirty="0">
              <a:sym typeface="Symbol" panose="05050102010706020507" pitchFamily="18" charset="2"/>
            </a:endParaRPr>
          </a:p>
          <a:p>
            <a:pPr lvl="1" eaLnBrk="1" hangingPunct="1"/>
            <a:endParaRPr lang="zh-TW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35</a:t>
            </a:fld>
            <a:endParaRPr lang="zh-TW" altLang="en-US" sz="1400" dirty="0"/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TW" dirty="0"/>
              <a:t>R = (A, B, C)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dirty="0"/>
              <a:t>F = { A </a:t>
            </a:r>
            <a:r>
              <a:rPr lang="en-US" altLang="zh-TW" sz="3100" dirty="0">
                <a:sym typeface="Symbol" panose="05050102010706020507" pitchFamily="18" charset="2"/>
              </a:rPr>
              <a:t> B, B  C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3100" dirty="0">
                <a:sym typeface="Symbol" panose="05050102010706020507" pitchFamily="18" charset="2"/>
              </a:rPr>
              <a:t>Key = { A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3100" dirty="0">
                <a:sym typeface="Symbol" panose="05050102010706020507" pitchFamily="18" charset="2"/>
              </a:rPr>
              <a:t>R is not in BCNF, why?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700" dirty="0">
                <a:sym typeface="Symbol" panose="05050102010706020507" pitchFamily="18" charset="2"/>
              </a:rPr>
              <a:t>F = {A  B, </a:t>
            </a:r>
            <a:r>
              <a:rPr lang="en-US" altLang="zh-TW" sz="2700" dirty="0">
                <a:solidFill>
                  <a:srgbClr val="FF3300"/>
                </a:solidFill>
                <a:sym typeface="Symbol" panose="05050102010706020507" pitchFamily="18" charset="2"/>
              </a:rPr>
              <a:t>B  C</a:t>
            </a:r>
            <a:r>
              <a:rPr lang="en-US" altLang="zh-TW" sz="2700" dirty="0">
                <a:sym typeface="Symbol" panose="05050102010706020507" pitchFamily="18" charset="2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700" dirty="0">
                <a:sym typeface="Symbol" panose="05050102010706020507" pitchFamily="18" charset="2"/>
              </a:rPr>
              <a:t>B is not a key,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700" dirty="0">
                <a:sym typeface="Symbol" panose="05050102010706020507" pitchFamily="18" charset="2"/>
              </a:rPr>
              <a:t>{ C }  { B } (non-trivial)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700" dirty="0">
                <a:sym typeface="Symbol" panose="05050102010706020507" pitchFamily="18" charset="2"/>
              </a:rPr>
              <a:t>Decompose R into R</a:t>
            </a:r>
            <a:r>
              <a:rPr lang="en-US" altLang="zh-TW" sz="2700" baseline="-25000" dirty="0">
                <a:sym typeface="Symbol" panose="05050102010706020507" pitchFamily="18" charset="2"/>
              </a:rPr>
              <a:t>1</a:t>
            </a:r>
            <a:r>
              <a:rPr lang="en-US" altLang="zh-TW" sz="2700" dirty="0">
                <a:sym typeface="Symbol" panose="05050102010706020507" pitchFamily="18" charset="2"/>
              </a:rPr>
              <a:t> = (A, B), R</a:t>
            </a:r>
            <a:r>
              <a:rPr lang="en-US" altLang="zh-TW" sz="2700" baseline="-25000" dirty="0">
                <a:sym typeface="Symbol" panose="05050102010706020507" pitchFamily="18" charset="2"/>
              </a:rPr>
              <a:t>2</a:t>
            </a:r>
            <a:r>
              <a:rPr lang="en-US" altLang="zh-TW" sz="2700" dirty="0">
                <a:sym typeface="Symbol" panose="05050102010706020507" pitchFamily="18" charset="2"/>
              </a:rPr>
              <a:t> = (B, C), then R</a:t>
            </a:r>
            <a:r>
              <a:rPr lang="en-US" altLang="zh-TW" sz="2700" baseline="-25000" dirty="0">
                <a:sym typeface="Symbol" panose="05050102010706020507" pitchFamily="18" charset="2"/>
              </a:rPr>
              <a:t>1</a:t>
            </a:r>
            <a:r>
              <a:rPr lang="en-US" altLang="zh-TW" sz="2700" dirty="0">
                <a:sym typeface="Symbol" panose="05050102010706020507" pitchFamily="18" charset="2"/>
              </a:rPr>
              <a:t>, R</a:t>
            </a:r>
            <a:r>
              <a:rPr lang="en-US" altLang="zh-TW" sz="2700" baseline="-25000" dirty="0">
                <a:sym typeface="Symbol" panose="05050102010706020507" pitchFamily="18" charset="2"/>
              </a:rPr>
              <a:t>2</a:t>
            </a:r>
            <a:r>
              <a:rPr lang="en-US" altLang="zh-TW" sz="2700" dirty="0">
                <a:sym typeface="Symbol" panose="05050102010706020507" pitchFamily="18" charset="2"/>
              </a:rPr>
              <a:t> are in BCNF</a:t>
            </a:r>
          </a:p>
        </p:txBody>
      </p:sp>
      <p:sp>
        <p:nvSpPr>
          <p:cNvPr id="38917" name="Text Box 4"/>
          <p:cNvSpPr txBox="1"/>
          <p:nvPr/>
        </p:nvSpPr>
        <p:spPr>
          <a:xfrm>
            <a:off x="4284663" y="260350"/>
            <a:ext cx="4572000" cy="15621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R is in BCNF if for any </a:t>
            </a:r>
            <a:r>
              <a:rPr lang="en-US" altLang="zh-TW" sz="2400" dirty="0">
                <a:sym typeface="Symbol" panose="05050102010706020507" pitchFamily="18" charset="2"/>
              </a:rPr>
              <a:t>  A in F</a:t>
            </a: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400" dirty="0">
                <a:sym typeface="Symbol" panose="05050102010706020507" pitchFamily="18" charset="2"/>
              </a:rPr>
              <a:t>  A is trivial (A </a:t>
            </a:r>
            <a:r>
              <a:rPr lang="en-US" altLang="zh-TW" sz="2000" dirty="0">
                <a:sym typeface="Symbol" panose="05050102010706020507" pitchFamily="18" charset="2"/>
              </a:rPr>
              <a:t> </a:t>
            </a:r>
            <a:r>
              <a:rPr lang="en-US" altLang="zh-TW" sz="2400" dirty="0">
                <a:sym typeface="Symbol" panose="05050102010706020507" pitchFamily="18" charset="2"/>
              </a:rPr>
              <a:t>), </a:t>
            </a:r>
            <a:r>
              <a:rPr lang="en-US" altLang="zh-TW" sz="2400" i="1" dirty="0">
                <a:sym typeface="Symbol" panose="05050102010706020507" pitchFamily="18" charset="2"/>
              </a:rPr>
              <a:t>or</a:t>
            </a: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400" dirty="0">
                <a:sym typeface="Symbol" panose="05050102010706020507" pitchFamily="18" charset="2"/>
              </a:rPr>
              <a:t> is a key for R</a:t>
            </a:r>
            <a:endParaRPr lang="zh-TW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36</a:t>
            </a:fld>
            <a:endParaRPr lang="zh-TW" altLang="en-US" sz="140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Outline</a:t>
            </a: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Problems caused by redundancy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Functional dependencies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Boyce Codd normal form (BCNF)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Third normal form (3NF)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Decomposition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Dependency preservation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BCNF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3NF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Design Goal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143364" name="Oval 4"/>
          <p:cNvSpPr/>
          <p:nvPr/>
        </p:nvSpPr>
        <p:spPr>
          <a:xfrm>
            <a:off x="1692275" y="3213100"/>
            <a:ext cx="4319588" cy="576263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37</a:t>
            </a:fld>
            <a:endParaRPr lang="zh-TW" altLang="en-US" sz="14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4. Third normal form (3NF)</a:t>
            </a: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TW" sz="2100" dirty="0"/>
              <a:t>R </a:t>
            </a:r>
            <a:r>
              <a:rPr lang="en-US" altLang="zh-TW" sz="2100" dirty="0">
                <a:latin typeface="Arial" panose="020B0604020202020204" pitchFamily="34" charset="0"/>
              </a:rPr>
              <a:t>–</a:t>
            </a:r>
            <a:r>
              <a:rPr lang="en-US" altLang="zh-TW" sz="2100" dirty="0"/>
              <a:t> a relation schema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100" dirty="0"/>
              <a:t>F </a:t>
            </a:r>
            <a:r>
              <a:rPr lang="en-US" altLang="zh-TW" sz="2100" dirty="0">
                <a:latin typeface="Arial" panose="020B0604020202020204" pitchFamily="34" charset="0"/>
              </a:rPr>
              <a:t>–</a:t>
            </a:r>
            <a:r>
              <a:rPr lang="en-US" altLang="zh-TW" sz="2100" dirty="0"/>
              <a:t> a set of functional dependencies on 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100" dirty="0"/>
              <a:t>A </a:t>
            </a:r>
            <a:r>
              <a:rPr lang="en-US" altLang="zh-TW" sz="2100" dirty="0">
                <a:latin typeface="Arial" panose="020B0604020202020204" pitchFamily="34" charset="0"/>
              </a:rPr>
              <a:t>–</a:t>
            </a:r>
            <a:r>
              <a:rPr lang="en-US" altLang="zh-TW" sz="2100" dirty="0"/>
              <a:t> a single attribute in 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100" dirty="0"/>
              <a:t>R is in 3NF if for any </a:t>
            </a:r>
            <a:r>
              <a:rPr lang="en-US" altLang="zh-TW" sz="2100" dirty="0">
                <a:sym typeface="Symbol" panose="05050102010706020507" pitchFamily="18" charset="2"/>
              </a:rPr>
              <a:t>  A in F</a:t>
            </a:r>
            <a:endParaRPr lang="en-US" altLang="zh-TW" sz="2100" baseline="30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100" dirty="0">
                <a:sym typeface="Symbol" panose="05050102010706020507" pitchFamily="18" charset="2"/>
              </a:rPr>
              <a:t>  A is trivial (A </a:t>
            </a:r>
            <a:r>
              <a:rPr lang="en-US" altLang="zh-TW" sz="2000" dirty="0">
                <a:sym typeface="Symbol" panose="05050102010706020507" pitchFamily="18" charset="2"/>
              </a:rPr>
              <a:t></a:t>
            </a:r>
            <a:r>
              <a:rPr lang="en-US" altLang="zh-TW" sz="2100" dirty="0">
                <a:sym typeface="Symbol" panose="05050102010706020507" pitchFamily="18" charset="2"/>
              </a:rPr>
              <a:t> ), </a:t>
            </a:r>
            <a:r>
              <a:rPr lang="en-US" altLang="zh-TW" sz="2100" i="1" dirty="0">
                <a:sym typeface="Symbol" panose="05050102010706020507" pitchFamily="18" charset="2"/>
              </a:rPr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100" dirty="0">
                <a:sym typeface="Symbol" panose="05050102010706020507" pitchFamily="18" charset="2"/>
              </a:rPr>
              <a:t> is a key for R, </a:t>
            </a:r>
            <a:r>
              <a:rPr lang="en-US" altLang="zh-TW" sz="2100" i="1" dirty="0">
                <a:sym typeface="Symbol" panose="05050102010706020507" pitchFamily="18" charset="2"/>
              </a:rPr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100" dirty="0">
                <a:sym typeface="Symbol" panose="05050102010706020507" pitchFamily="18" charset="2"/>
              </a:rPr>
              <a:t>A is </a:t>
            </a:r>
            <a:r>
              <a:rPr lang="en-US" altLang="zh-TW" sz="2100" i="1" dirty="0">
                <a:sym typeface="Symbol" panose="05050102010706020507" pitchFamily="18" charset="2"/>
              </a:rPr>
              <a:t>part of</a:t>
            </a:r>
            <a:r>
              <a:rPr lang="en-US" altLang="zh-TW" sz="2100" dirty="0">
                <a:sym typeface="Symbol" panose="05050102010706020507" pitchFamily="18" charset="2"/>
              </a:rPr>
              <a:t> some</a:t>
            </a:r>
            <a:r>
              <a:rPr lang="en-US" altLang="zh-TW" sz="21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Symbol" panose="05050102010706020507" pitchFamily="18" charset="2"/>
              </a:rPr>
              <a:t> candiate</a:t>
            </a:r>
            <a:r>
              <a:rPr lang="en-US" altLang="zh-TW" sz="2100" dirty="0">
                <a:sym typeface="Symbol" panose="05050102010706020507" pitchFamily="18" charset="2"/>
              </a:rPr>
              <a:t> key(s) for 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sym typeface="Symbol" panose="05050102010706020507" pitchFamily="18" charset="2"/>
              </a:rPr>
              <a:t>E.g. AB is a key for 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sym typeface="Symbol" panose="05050102010706020507" pitchFamily="18" charset="2"/>
              </a:rPr>
              <a:t>  then A is a part of the key.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sym typeface="Symbol" panose="05050102010706020507" pitchFamily="18" charset="2"/>
              </a:rPr>
              <a:t>         B is also a part of the key.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sym typeface="Symbol" panose="05050102010706020507" pitchFamily="18" charset="2"/>
              </a:rPr>
              <a:t>R is in BCNF  R is in 3NF</a:t>
            </a:r>
          </a:p>
          <a:p>
            <a:pPr eaLnBrk="1" hangingPunct="1">
              <a:lnSpc>
                <a:spcPct val="90000"/>
              </a:lnSpc>
            </a:pPr>
            <a:endParaRPr lang="zh-TW" altLang="en-US" sz="2800" dirty="0"/>
          </a:p>
        </p:txBody>
      </p:sp>
      <p:sp>
        <p:nvSpPr>
          <p:cNvPr id="69637" name="AutoShape 5"/>
          <p:cNvSpPr/>
          <p:nvPr/>
        </p:nvSpPr>
        <p:spPr>
          <a:xfrm>
            <a:off x="6804025" y="4292600"/>
            <a:ext cx="1079500" cy="720725"/>
          </a:xfrm>
          <a:prstGeom prst="leftArrow">
            <a:avLst>
              <a:gd name="adj1" fmla="val 50000"/>
              <a:gd name="adj2" fmla="val 37444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38</a:t>
            </a:fld>
            <a:endParaRPr lang="zh-TW" altLang="en-US" sz="1400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R = (A, B, C, D, E)</a:t>
            </a:r>
          </a:p>
          <a:p>
            <a:pPr eaLnBrk="1" hangingPunct="1"/>
            <a:r>
              <a:rPr lang="en-US" altLang="zh-TW" dirty="0"/>
              <a:t>F = { </a:t>
            </a:r>
            <a:r>
              <a:rPr lang="en-US" altLang="zh-TW" dirty="0">
                <a:solidFill>
                  <a:srgbClr val="FF3300"/>
                </a:solidFill>
              </a:rPr>
              <a:t>AE</a:t>
            </a:r>
            <a:r>
              <a:rPr lang="en-US" altLang="zh-TW" dirty="0"/>
              <a:t> </a:t>
            </a:r>
            <a:r>
              <a:rPr lang="en-US" altLang="zh-TW" sz="3000" dirty="0">
                <a:sym typeface="Symbol" panose="05050102010706020507" pitchFamily="18" charset="2"/>
              </a:rPr>
              <a:t> BCD, D  </a:t>
            </a:r>
            <a:r>
              <a:rPr lang="en-US" altLang="zh-TW" sz="3000" dirty="0">
                <a:solidFill>
                  <a:srgbClr val="FF3300"/>
                </a:solidFill>
                <a:sym typeface="Symbol" panose="05050102010706020507" pitchFamily="18" charset="2"/>
              </a:rPr>
              <a:t>A</a:t>
            </a:r>
            <a:r>
              <a:rPr lang="en-US" altLang="zh-TW" sz="3000" dirty="0">
                <a:sym typeface="Symbol" panose="05050102010706020507" pitchFamily="18" charset="2"/>
              </a:rPr>
              <a:t> }</a:t>
            </a:r>
          </a:p>
          <a:p>
            <a:pPr eaLnBrk="1" hangingPunct="1"/>
            <a:r>
              <a:rPr lang="en-US" altLang="zh-TW" sz="3000" dirty="0">
                <a:sym typeface="Symbol" panose="05050102010706020507" pitchFamily="18" charset="2"/>
              </a:rPr>
              <a:t>Key = { AE, DE }</a:t>
            </a:r>
          </a:p>
          <a:p>
            <a:pPr eaLnBrk="1" hangingPunct="1"/>
            <a:r>
              <a:rPr lang="en-US" altLang="zh-TW" sz="3000" dirty="0">
                <a:sym typeface="Symbol" panose="05050102010706020507" pitchFamily="18" charset="2"/>
              </a:rPr>
              <a:t>R is in 3NF</a:t>
            </a:r>
          </a:p>
        </p:txBody>
      </p:sp>
      <p:sp>
        <p:nvSpPr>
          <p:cNvPr id="70660" name="Text Box 4"/>
          <p:cNvSpPr txBox="1"/>
          <p:nvPr/>
        </p:nvSpPr>
        <p:spPr>
          <a:xfrm>
            <a:off x="1331913" y="4581525"/>
            <a:ext cx="655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800" dirty="0">
                <a:sym typeface="Symbol" panose="05050102010706020507" pitchFamily="18" charset="2"/>
              </a:rPr>
              <a:t>Is R in BCNF? </a:t>
            </a:r>
            <a:endParaRPr lang="zh-TW" altLang="en-US" sz="2800" dirty="0"/>
          </a:p>
        </p:txBody>
      </p:sp>
      <p:sp>
        <p:nvSpPr>
          <p:cNvPr id="70661" name="Text Box 5"/>
          <p:cNvSpPr txBox="1"/>
          <p:nvPr/>
        </p:nvSpPr>
        <p:spPr>
          <a:xfrm>
            <a:off x="1330325" y="5221288"/>
            <a:ext cx="78136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800" dirty="0">
                <a:sym typeface="Symbol" panose="05050102010706020507" pitchFamily="18" charset="2"/>
              </a:rPr>
              <a:t>No. D is not a key for R.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800" dirty="0">
                <a:sym typeface="Symbol" panose="05050102010706020507" pitchFamily="18" charset="2"/>
              </a:rPr>
              <a:t>BCNF </a:t>
            </a:r>
            <a:r>
              <a:rPr lang="en-US" altLang="zh-TW" sz="2800" dirty="0">
                <a:sym typeface="Wingdings" panose="05000000000000000000" pitchFamily="2" charset="2"/>
              </a:rPr>
              <a:t>implies 3NF but 3NF cannot imply BCNF</a:t>
            </a:r>
            <a:endParaRPr lang="en-US" altLang="zh-TW" sz="2800" dirty="0"/>
          </a:p>
        </p:txBody>
      </p:sp>
      <p:sp>
        <p:nvSpPr>
          <p:cNvPr id="41991" name="Text Box 6"/>
          <p:cNvSpPr txBox="1"/>
          <p:nvPr/>
        </p:nvSpPr>
        <p:spPr>
          <a:xfrm>
            <a:off x="3995738" y="239084"/>
            <a:ext cx="4824734" cy="1323439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R is in 3NF if for any </a:t>
            </a:r>
            <a:r>
              <a:rPr lang="en-US" altLang="zh-TW" sz="2000" dirty="0">
                <a:sym typeface="Symbol" panose="05050102010706020507" pitchFamily="18" charset="2"/>
              </a:rPr>
              <a:t>  A in F</a:t>
            </a: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 dirty="0">
                <a:sym typeface="Symbol" panose="05050102010706020507" pitchFamily="18" charset="2"/>
              </a:rPr>
              <a:t>  A is trivial (A  ), </a:t>
            </a:r>
            <a:r>
              <a:rPr lang="en-US" altLang="zh-TW" sz="2000" i="1" dirty="0">
                <a:sym typeface="Symbol" panose="05050102010706020507" pitchFamily="18" charset="2"/>
              </a:rPr>
              <a:t>or</a:t>
            </a: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 dirty="0">
                <a:sym typeface="Symbol" panose="05050102010706020507" pitchFamily="18" charset="2"/>
              </a:rPr>
              <a:t> is</a:t>
            </a:r>
            <a:r>
              <a:rPr lang="en-US" altLang="zh-TW" sz="2000" i="1" dirty="0"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a key for R, </a:t>
            </a:r>
            <a:r>
              <a:rPr lang="en-US" altLang="zh-TW" sz="2000" i="1" dirty="0">
                <a:sym typeface="Symbol" panose="05050102010706020507" pitchFamily="18" charset="2"/>
              </a:rPr>
              <a:t>or</a:t>
            </a: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 dirty="0">
                <a:sym typeface="Symbol" panose="05050102010706020507" pitchFamily="18" charset="2"/>
              </a:rPr>
              <a:t>A is </a:t>
            </a:r>
            <a:r>
              <a:rPr lang="en-US" altLang="zh-TW" sz="2000" i="1" dirty="0">
                <a:sym typeface="Symbol" panose="05050102010706020507" pitchFamily="18" charset="2"/>
              </a:rPr>
              <a:t>part of</a:t>
            </a:r>
            <a:r>
              <a:rPr lang="en-US" altLang="zh-TW" sz="2000" dirty="0">
                <a:sym typeface="Symbol" panose="05050102010706020507" pitchFamily="18" charset="2"/>
              </a:rPr>
              <a:t> candidate key(s) for R</a:t>
            </a:r>
            <a:endParaRPr lang="zh-TW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39</a:t>
            </a:fld>
            <a:endParaRPr lang="zh-TW" altLang="en-US" sz="1400" dirty="0"/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Outline</a:t>
            </a: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Problems caused by redundancy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Functional dependencies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Boyce Codd normal form (BCNF)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Third normal form (3NF)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Decomposition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Dependency preservation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BCNF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3NF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Design Goal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144388" name="Oval 4"/>
          <p:cNvSpPr/>
          <p:nvPr/>
        </p:nvSpPr>
        <p:spPr>
          <a:xfrm>
            <a:off x="1692275" y="3644900"/>
            <a:ext cx="2951163" cy="576263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4</a:t>
            </a:fld>
            <a:endParaRPr lang="zh-TW" altLang="en-US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sz="4000" dirty="0"/>
              <a:t>1. Problems caused by redundancy</a:t>
            </a:r>
          </a:p>
        </p:txBody>
      </p:sp>
      <p:graphicFrame>
        <p:nvGraphicFramePr>
          <p:cNvPr id="129073" name="Group 49"/>
          <p:cNvGraphicFramePr>
            <a:graphicFrameLocks noGrp="1"/>
          </p:cNvGraphicFramePr>
          <p:nvPr>
            <p:ph idx="1"/>
          </p:nvPr>
        </p:nvGraphicFramePr>
        <p:xfrm>
          <a:off x="468313" y="2017713"/>
          <a:ext cx="8496300" cy="27432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Student-ID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Student-Name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Course-ID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Course-Name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D. 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COMP271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Algorithm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9071" name="Oval 47"/>
          <p:cNvSpPr/>
          <p:nvPr/>
        </p:nvSpPr>
        <p:spPr>
          <a:xfrm>
            <a:off x="971550" y="2349500"/>
            <a:ext cx="3600450" cy="1223963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  <p:sp>
        <p:nvSpPr>
          <p:cNvPr id="129072" name="AutoShape 48"/>
          <p:cNvSpPr/>
          <p:nvPr/>
        </p:nvSpPr>
        <p:spPr>
          <a:xfrm>
            <a:off x="1692275" y="5373688"/>
            <a:ext cx="2735263" cy="647700"/>
          </a:xfrm>
          <a:prstGeom prst="wedgeRoundRectCallout">
            <a:avLst>
              <a:gd name="adj1" fmla="val -17324"/>
              <a:gd name="adj2" fmla="val -324755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Redundancy!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Waste of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7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40</a:t>
            </a:fld>
            <a:endParaRPr lang="zh-TW" altLang="en-US" sz="1400" dirty="0"/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5. Lossless join decomposition</a:t>
            </a: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{ R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dirty="0">
                <a:latin typeface="Arial" panose="020B0604020202020204" pitchFamily="34" charset="0"/>
              </a:rPr>
              <a:t>…</a:t>
            </a:r>
            <a:r>
              <a:rPr lang="en-US" altLang="zh-TW" dirty="0"/>
              <a:t>, R</a:t>
            </a:r>
            <a:r>
              <a:rPr lang="en-US" altLang="zh-TW" baseline="-25000" dirty="0"/>
              <a:t>n</a:t>
            </a:r>
            <a:r>
              <a:rPr lang="en-US" altLang="zh-TW" dirty="0"/>
              <a:t> } </a:t>
            </a:r>
            <a:r>
              <a:rPr lang="en-US" altLang="zh-TW" dirty="0">
                <a:latin typeface="Arial" panose="020B0604020202020204" pitchFamily="34" charset="0"/>
              </a:rPr>
              <a:t>–</a:t>
            </a:r>
            <a:r>
              <a:rPr lang="en-US" altLang="zh-TW" dirty="0"/>
              <a:t> a set of relation schemas</a:t>
            </a:r>
          </a:p>
          <a:p>
            <a:pPr eaLnBrk="1" hangingPunct="1"/>
            <a:r>
              <a:rPr lang="en-US" altLang="zh-TW" dirty="0"/>
              <a:t>{ R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dirty="0">
                <a:latin typeface="Arial" panose="020B0604020202020204" pitchFamily="34" charset="0"/>
              </a:rPr>
              <a:t>…</a:t>
            </a:r>
            <a:r>
              <a:rPr lang="en-US" altLang="zh-TW" dirty="0"/>
              <a:t>, R</a:t>
            </a:r>
            <a:r>
              <a:rPr lang="en-US" altLang="zh-TW" baseline="-25000" dirty="0"/>
              <a:t>n</a:t>
            </a:r>
            <a:r>
              <a:rPr lang="en-US" altLang="zh-TW" dirty="0"/>
              <a:t> } is a </a:t>
            </a:r>
            <a:r>
              <a:rPr lang="en-US" altLang="zh-TW" i="1" dirty="0"/>
              <a:t>decomposition</a:t>
            </a:r>
            <a:r>
              <a:rPr lang="en-US" altLang="zh-TW" dirty="0"/>
              <a:t> of R if R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 R</a:t>
            </a:r>
            <a:r>
              <a:rPr lang="en-US" altLang="zh-TW" baseline="-25000" dirty="0"/>
              <a:t>2</a:t>
            </a:r>
            <a:r>
              <a:rPr lang="en-US" altLang="zh-TW" dirty="0">
                <a:sym typeface="Symbol" panose="05050102010706020507" pitchFamily="18" charset="2"/>
              </a:rPr>
              <a:t>  </a:t>
            </a:r>
            <a:r>
              <a:rPr lang="en-US" altLang="zh-TW" dirty="0"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TW" dirty="0">
                <a:sym typeface="Symbol" panose="05050102010706020507" pitchFamily="18" charset="2"/>
              </a:rPr>
              <a:t>  R</a:t>
            </a:r>
            <a:r>
              <a:rPr lang="en-US" altLang="zh-TW" baseline="-25000" dirty="0"/>
              <a:t>n</a:t>
            </a:r>
            <a:r>
              <a:rPr lang="en-US" altLang="zh-TW" dirty="0">
                <a:sym typeface="Symbol" panose="05050102010706020507" pitchFamily="18" charset="2"/>
              </a:rPr>
              <a:t> = R</a:t>
            </a:r>
          </a:p>
          <a:p>
            <a:pPr eaLnBrk="1" hangingPunct="1"/>
            <a:r>
              <a:rPr lang="en-US" altLang="zh-TW" dirty="0"/>
              <a:t>{ R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dirty="0">
                <a:latin typeface="Arial" panose="020B0604020202020204" pitchFamily="34" charset="0"/>
              </a:rPr>
              <a:t>…</a:t>
            </a:r>
            <a:r>
              <a:rPr lang="en-US" altLang="zh-TW" dirty="0"/>
              <a:t>, R</a:t>
            </a:r>
            <a:r>
              <a:rPr lang="en-US" altLang="zh-TW" baseline="-25000" dirty="0"/>
              <a:t>n</a:t>
            </a:r>
            <a:r>
              <a:rPr lang="en-US" altLang="zh-TW" dirty="0"/>
              <a:t> } is a </a:t>
            </a:r>
            <a:r>
              <a:rPr lang="en-US" altLang="zh-TW" i="1" dirty="0"/>
              <a:t>lossless-join decomposition</a:t>
            </a:r>
            <a:r>
              <a:rPr lang="en-US" altLang="zh-TW" dirty="0"/>
              <a:t> of R if, for all relations r on schema R, </a:t>
            </a:r>
            <a:r>
              <a:rPr lang="en-US" altLang="zh-TW" dirty="0">
                <a:sym typeface="Symbol" panose="05050102010706020507" pitchFamily="18" charset="2"/>
              </a:rPr>
              <a:t></a:t>
            </a:r>
            <a:r>
              <a:rPr lang="en-US" altLang="zh-TW" baseline="-25000" dirty="0">
                <a:sym typeface="Symbol" panose="05050102010706020507" pitchFamily="18" charset="2"/>
              </a:rPr>
              <a:t>R</a:t>
            </a:r>
            <a:r>
              <a:rPr lang="en-US" altLang="zh-TW" baseline="-50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(r) x </a:t>
            </a:r>
            <a:r>
              <a:rPr lang="en-US" altLang="zh-TW" dirty="0"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TW" dirty="0">
                <a:sym typeface="Symbol" panose="05050102010706020507" pitchFamily="18" charset="2"/>
              </a:rPr>
              <a:t> x </a:t>
            </a:r>
            <a:r>
              <a:rPr lang="en-US" altLang="zh-TW" baseline="-25000" dirty="0">
                <a:sym typeface="Symbol" panose="05050102010706020507" pitchFamily="18" charset="2"/>
              </a:rPr>
              <a:t>R</a:t>
            </a:r>
            <a:r>
              <a:rPr lang="en-US" altLang="zh-TW" baseline="-50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(r) = r</a:t>
            </a:r>
          </a:p>
          <a:p>
            <a:pPr eaLnBrk="1" hangingPunct="1">
              <a:buNone/>
            </a:pPr>
            <a:endParaRPr lang="zh-TW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41</a:t>
            </a:fld>
            <a:endParaRPr lang="zh-TW" altLang="en-US" sz="1400" dirty="0"/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5. Lossless join decomposition</a:t>
            </a: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sz="2700" dirty="0"/>
              <a:t>R </a:t>
            </a:r>
            <a:r>
              <a:rPr lang="en-US" altLang="zh-TW" sz="2700" dirty="0">
                <a:latin typeface="Arial" panose="020B0604020202020204" pitchFamily="34" charset="0"/>
              </a:rPr>
              <a:t>–</a:t>
            </a:r>
            <a:r>
              <a:rPr lang="en-US" altLang="zh-TW" sz="2700" dirty="0"/>
              <a:t> a relation schema</a:t>
            </a:r>
          </a:p>
          <a:p>
            <a:pPr eaLnBrk="1" hangingPunct="1"/>
            <a:r>
              <a:rPr lang="en-US" altLang="zh-TW" sz="2700" dirty="0"/>
              <a:t>F </a:t>
            </a:r>
            <a:r>
              <a:rPr lang="en-US" altLang="zh-TW" sz="2700" dirty="0">
                <a:latin typeface="Arial" panose="020B0604020202020204" pitchFamily="34" charset="0"/>
              </a:rPr>
              <a:t>–</a:t>
            </a:r>
            <a:r>
              <a:rPr lang="en-US" altLang="zh-TW" sz="2700" dirty="0"/>
              <a:t> a set of functional dependencies on R</a:t>
            </a:r>
          </a:p>
          <a:p>
            <a:pPr eaLnBrk="1" hangingPunct="1"/>
            <a:r>
              <a:rPr lang="en-US" altLang="zh-TW" sz="2700" dirty="0"/>
              <a:t>{ R</a:t>
            </a:r>
            <a:r>
              <a:rPr lang="en-US" altLang="zh-TW" sz="2700" baseline="-25000" dirty="0"/>
              <a:t>1</a:t>
            </a:r>
            <a:r>
              <a:rPr lang="en-US" altLang="zh-TW" sz="2700" dirty="0"/>
              <a:t>, R</a:t>
            </a:r>
            <a:r>
              <a:rPr lang="en-US" altLang="zh-TW" sz="2700" baseline="-25000" dirty="0"/>
              <a:t>2</a:t>
            </a:r>
            <a:r>
              <a:rPr lang="en-US" altLang="zh-TW" sz="2700" dirty="0"/>
              <a:t> } is a lossless-join decomposition of R</a:t>
            </a:r>
          </a:p>
          <a:p>
            <a:pPr eaLnBrk="1" hangingPunct="1">
              <a:buNone/>
            </a:pPr>
            <a:r>
              <a:rPr lang="en-US" altLang="zh-TW" sz="2700" dirty="0">
                <a:sym typeface="Symbol" panose="05050102010706020507" pitchFamily="18" charset="2"/>
              </a:rPr>
              <a:t>(R</a:t>
            </a:r>
            <a:r>
              <a:rPr lang="en-US" altLang="zh-TW" sz="2700" baseline="-25000" dirty="0"/>
              <a:t>1</a:t>
            </a:r>
            <a:r>
              <a:rPr lang="en-US" altLang="zh-TW" sz="2700" dirty="0">
                <a:sym typeface="Symbol" panose="05050102010706020507" pitchFamily="18" charset="2"/>
              </a:rPr>
              <a:t>R</a:t>
            </a:r>
            <a:r>
              <a:rPr lang="en-US" altLang="zh-TW" sz="2700" baseline="-25000" dirty="0"/>
              <a:t>2</a:t>
            </a:r>
            <a:r>
              <a:rPr lang="en-US" altLang="zh-TW" sz="2700" dirty="0">
                <a:sym typeface="Symbol" panose="05050102010706020507" pitchFamily="18" charset="2"/>
              </a:rPr>
              <a:t>)  R</a:t>
            </a:r>
            <a:r>
              <a:rPr lang="en-US" altLang="zh-TW" sz="2700" baseline="-25000" dirty="0"/>
              <a:t>1</a:t>
            </a:r>
            <a:r>
              <a:rPr lang="en-US" altLang="zh-TW" sz="2700" dirty="0">
                <a:sym typeface="Symbol" panose="05050102010706020507" pitchFamily="18" charset="2"/>
              </a:rPr>
              <a:t>  F</a:t>
            </a:r>
            <a:r>
              <a:rPr lang="en-US" altLang="zh-TW" sz="2700" baseline="30000" dirty="0">
                <a:sym typeface="Symbol" panose="05050102010706020507" pitchFamily="18" charset="2"/>
              </a:rPr>
              <a:t>+</a:t>
            </a:r>
            <a:r>
              <a:rPr lang="en-US" altLang="zh-TW" sz="2700" dirty="0">
                <a:sym typeface="Symbol" panose="05050102010706020507" pitchFamily="18" charset="2"/>
              </a:rPr>
              <a:t> or (R</a:t>
            </a:r>
            <a:r>
              <a:rPr lang="en-US" altLang="zh-TW" sz="2700" baseline="-25000" dirty="0"/>
              <a:t>1</a:t>
            </a:r>
            <a:r>
              <a:rPr lang="en-US" altLang="zh-TW" sz="2700" dirty="0">
                <a:sym typeface="Symbol" panose="05050102010706020507" pitchFamily="18" charset="2"/>
              </a:rPr>
              <a:t>R</a:t>
            </a:r>
            <a:r>
              <a:rPr lang="en-US" altLang="zh-TW" sz="2700" baseline="-25000" dirty="0"/>
              <a:t>2</a:t>
            </a:r>
            <a:r>
              <a:rPr lang="en-US" altLang="zh-TW" sz="2700" dirty="0">
                <a:sym typeface="Symbol" panose="05050102010706020507" pitchFamily="18" charset="2"/>
              </a:rPr>
              <a:t>)  R</a:t>
            </a:r>
            <a:r>
              <a:rPr lang="en-US" altLang="zh-TW" sz="2700" baseline="-25000" dirty="0"/>
              <a:t>2</a:t>
            </a:r>
            <a:r>
              <a:rPr lang="en-US" altLang="zh-TW" sz="2700" dirty="0">
                <a:sym typeface="Symbol" panose="05050102010706020507" pitchFamily="18" charset="2"/>
              </a:rPr>
              <a:t>  F</a:t>
            </a:r>
            <a:r>
              <a:rPr lang="en-US" altLang="zh-TW" sz="2700" baseline="30000" dirty="0">
                <a:sym typeface="Symbol" panose="05050102010706020507" pitchFamily="18" charset="2"/>
              </a:rPr>
              <a:t>+</a:t>
            </a:r>
          </a:p>
          <a:p>
            <a:pPr eaLnBrk="1" hangingPunct="1">
              <a:buNone/>
            </a:pPr>
            <a:r>
              <a:rPr lang="en-US" altLang="zh-TW" sz="2700" dirty="0">
                <a:sym typeface="Symbol" panose="05050102010706020507" pitchFamily="18" charset="2"/>
              </a:rPr>
              <a:t>(R</a:t>
            </a:r>
            <a:r>
              <a:rPr lang="en-US" altLang="zh-TW" sz="2700" baseline="-25000" dirty="0"/>
              <a:t>1</a:t>
            </a:r>
            <a:r>
              <a:rPr lang="en-US" altLang="zh-TW" sz="2700" dirty="0">
                <a:sym typeface="Symbol" panose="05050102010706020507" pitchFamily="18" charset="2"/>
              </a:rPr>
              <a:t>R</a:t>
            </a:r>
            <a:r>
              <a:rPr lang="en-US" altLang="zh-TW" sz="2700" baseline="-25000" dirty="0"/>
              <a:t>2</a:t>
            </a:r>
            <a:r>
              <a:rPr lang="en-US" altLang="zh-TW" sz="2700" dirty="0">
                <a:sym typeface="Symbol" panose="05050102010706020507" pitchFamily="18" charset="2"/>
              </a:rPr>
              <a:t>) is a key for R</a:t>
            </a:r>
            <a:r>
              <a:rPr lang="en-US" altLang="zh-TW" sz="2700" baseline="-25000" dirty="0"/>
              <a:t>1</a:t>
            </a:r>
            <a:r>
              <a:rPr lang="en-US" altLang="zh-TW" sz="2700" dirty="0">
                <a:sym typeface="Symbol" panose="05050102010706020507" pitchFamily="18" charset="2"/>
              </a:rPr>
              <a:t> or R</a:t>
            </a:r>
            <a:r>
              <a:rPr lang="en-US" altLang="zh-TW" sz="2700" baseline="-25000" dirty="0"/>
              <a:t>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42</a:t>
            </a:fld>
            <a:endParaRPr lang="zh-TW" altLang="en-US" sz="1400" dirty="0"/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1150938" y="-26987"/>
            <a:ext cx="7793037" cy="1462087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 (non-lossless)</a:t>
            </a:r>
          </a:p>
        </p:txBody>
      </p:sp>
      <p:graphicFrame>
        <p:nvGraphicFramePr>
          <p:cNvPr id="72828" name="Group 124"/>
          <p:cNvGraphicFramePr>
            <a:graphicFrameLocks noGrp="1"/>
          </p:cNvGraphicFramePr>
          <p:nvPr/>
        </p:nvGraphicFramePr>
        <p:xfrm>
          <a:off x="2362200" y="2971800"/>
          <a:ext cx="1531938" cy="2006601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29" name="Group 125"/>
          <p:cNvGraphicFramePr>
            <a:graphicFrameLocks noGrp="1"/>
          </p:cNvGraphicFramePr>
          <p:nvPr/>
        </p:nvGraphicFramePr>
        <p:xfrm>
          <a:off x="4876800" y="1371600"/>
          <a:ext cx="1035050" cy="19812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30" name="Group 126"/>
          <p:cNvGraphicFramePr>
            <a:graphicFrameLocks noGrp="1"/>
          </p:cNvGraphicFramePr>
          <p:nvPr/>
        </p:nvGraphicFramePr>
        <p:xfrm>
          <a:off x="4953000" y="4343400"/>
          <a:ext cx="1014413" cy="19812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33" name="Group 129"/>
          <p:cNvGraphicFramePr>
            <a:graphicFrameLocks noGrp="1"/>
          </p:cNvGraphicFramePr>
          <p:nvPr/>
        </p:nvGraphicFramePr>
        <p:xfrm>
          <a:off x="7086600" y="2362200"/>
          <a:ext cx="1531938" cy="31242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156" name="Line 131"/>
          <p:cNvSpPr/>
          <p:nvPr/>
        </p:nvSpPr>
        <p:spPr>
          <a:xfrm>
            <a:off x="4038600" y="4648200"/>
            <a:ext cx="762000" cy="5334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57" name="Line 132"/>
          <p:cNvSpPr/>
          <p:nvPr/>
        </p:nvSpPr>
        <p:spPr>
          <a:xfrm flipV="1">
            <a:off x="4038600" y="2590800"/>
            <a:ext cx="762000" cy="5334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58" name="Line 133"/>
          <p:cNvSpPr/>
          <p:nvPr/>
        </p:nvSpPr>
        <p:spPr>
          <a:xfrm>
            <a:off x="6096000" y="2590800"/>
            <a:ext cx="838200" cy="4572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59" name="Line 134"/>
          <p:cNvSpPr/>
          <p:nvPr/>
        </p:nvSpPr>
        <p:spPr>
          <a:xfrm flipV="1">
            <a:off x="6172200" y="4648200"/>
            <a:ext cx="762000" cy="5334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60" name="Text Box 135"/>
          <p:cNvSpPr txBox="1"/>
          <p:nvPr/>
        </p:nvSpPr>
        <p:spPr>
          <a:xfrm>
            <a:off x="2895600" y="2362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decompose</a:t>
            </a:r>
          </a:p>
        </p:txBody>
      </p:sp>
      <p:sp>
        <p:nvSpPr>
          <p:cNvPr id="46161" name="Text Box 136"/>
          <p:cNvSpPr txBox="1"/>
          <p:nvPr/>
        </p:nvSpPr>
        <p:spPr>
          <a:xfrm>
            <a:off x="6248400" y="22098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join</a:t>
            </a:r>
          </a:p>
        </p:txBody>
      </p:sp>
      <p:sp>
        <p:nvSpPr>
          <p:cNvPr id="46162" name="Text Box 137"/>
          <p:cNvSpPr txBox="1"/>
          <p:nvPr/>
        </p:nvSpPr>
        <p:spPr>
          <a:xfrm>
            <a:off x="990600" y="4953000"/>
            <a:ext cx="33528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F = { B </a:t>
            </a:r>
            <a:r>
              <a:rPr lang="en-US" altLang="zh-TW" sz="3000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zh-TW" sz="2400" dirty="0">
                <a:latin typeface="Times New Roman" panose="02020603050405020304" pitchFamily="18" charset="0"/>
              </a:rPr>
              <a:t>C, C </a:t>
            </a:r>
            <a:r>
              <a:rPr lang="en-US" altLang="zh-TW" sz="3000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zh-TW" sz="2400" dirty="0">
                <a:latin typeface="Times New Roman" panose="02020603050405020304" pitchFamily="18" charset="0"/>
              </a:rPr>
              <a:t>B }</a:t>
            </a:r>
          </a:p>
        </p:txBody>
      </p:sp>
      <p:sp>
        <p:nvSpPr>
          <p:cNvPr id="72842" name="Text Box 138"/>
          <p:cNvSpPr txBox="1"/>
          <p:nvPr/>
        </p:nvSpPr>
        <p:spPr>
          <a:xfrm>
            <a:off x="1066800" y="1722438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A </a:t>
            </a: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 AB  F</a:t>
            </a:r>
            <a:r>
              <a:rPr lang="en-US" altLang="zh-TW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72843" name="Text Box 139"/>
          <p:cNvSpPr txBox="1"/>
          <p:nvPr/>
        </p:nvSpPr>
        <p:spPr>
          <a:xfrm>
            <a:off x="1066800" y="2179638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A </a:t>
            </a: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 AC  F</a:t>
            </a:r>
            <a:r>
              <a:rPr lang="en-US" altLang="zh-TW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72844" name="Text Box 140"/>
          <p:cNvSpPr txBox="1"/>
          <p:nvPr/>
        </p:nvSpPr>
        <p:spPr>
          <a:xfrm>
            <a:off x="3505200" y="1722438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2845" name="Text Box 141"/>
          <p:cNvSpPr txBox="1"/>
          <p:nvPr/>
        </p:nvSpPr>
        <p:spPr>
          <a:xfrm>
            <a:off x="3505200" y="2179638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42" grpId="0"/>
      <p:bldP spid="72843" grpId="0"/>
      <p:bldP spid="72844" grpId="0"/>
      <p:bldP spid="7284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43</a:t>
            </a:fld>
            <a:endParaRPr lang="zh-TW" altLang="en-US" sz="1400" dirty="0"/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1150938" y="-26987"/>
            <a:ext cx="7793037" cy="1462087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 (lossless)</a:t>
            </a:r>
          </a:p>
        </p:txBody>
      </p:sp>
      <p:graphicFrame>
        <p:nvGraphicFramePr>
          <p:cNvPr id="77827" name="Group 3"/>
          <p:cNvGraphicFramePr>
            <a:graphicFrameLocks noGrp="1"/>
          </p:cNvGraphicFramePr>
          <p:nvPr/>
        </p:nvGraphicFramePr>
        <p:xfrm>
          <a:off x="2362200" y="2971800"/>
          <a:ext cx="1531938" cy="2006601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7845" name="Group 21"/>
          <p:cNvGraphicFramePr>
            <a:graphicFrameLocks noGrp="1"/>
          </p:cNvGraphicFramePr>
          <p:nvPr/>
        </p:nvGraphicFramePr>
        <p:xfrm>
          <a:off x="4932363" y="4292600"/>
          <a:ext cx="1035050" cy="19812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7859" name="Group 35"/>
          <p:cNvGraphicFramePr>
            <a:graphicFrameLocks noGrp="1"/>
          </p:cNvGraphicFramePr>
          <p:nvPr/>
        </p:nvGraphicFramePr>
        <p:xfrm>
          <a:off x="4926013" y="1412875"/>
          <a:ext cx="1014412" cy="19812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7906" name="Group 82"/>
          <p:cNvGraphicFramePr>
            <a:graphicFrameLocks noGrp="1"/>
          </p:cNvGraphicFramePr>
          <p:nvPr/>
        </p:nvGraphicFramePr>
        <p:xfrm>
          <a:off x="7086600" y="2819400"/>
          <a:ext cx="1531938" cy="190500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72" name="Line 75"/>
          <p:cNvSpPr/>
          <p:nvPr/>
        </p:nvSpPr>
        <p:spPr>
          <a:xfrm>
            <a:off x="4038600" y="4648200"/>
            <a:ext cx="762000" cy="5334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73" name="Line 76"/>
          <p:cNvSpPr/>
          <p:nvPr/>
        </p:nvSpPr>
        <p:spPr>
          <a:xfrm flipV="1">
            <a:off x="4038600" y="2590800"/>
            <a:ext cx="762000" cy="5334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74" name="Line 77"/>
          <p:cNvSpPr/>
          <p:nvPr/>
        </p:nvSpPr>
        <p:spPr>
          <a:xfrm>
            <a:off x="6096000" y="2590800"/>
            <a:ext cx="838200" cy="4572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75" name="Line 78"/>
          <p:cNvSpPr/>
          <p:nvPr/>
        </p:nvSpPr>
        <p:spPr>
          <a:xfrm flipV="1">
            <a:off x="6172200" y="4648200"/>
            <a:ext cx="762000" cy="5334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76" name="Text Box 79"/>
          <p:cNvSpPr txBox="1"/>
          <p:nvPr/>
        </p:nvSpPr>
        <p:spPr>
          <a:xfrm>
            <a:off x="2895600" y="2362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decompose</a:t>
            </a:r>
          </a:p>
        </p:txBody>
      </p:sp>
      <p:sp>
        <p:nvSpPr>
          <p:cNvPr id="47177" name="Text Box 80"/>
          <p:cNvSpPr txBox="1"/>
          <p:nvPr/>
        </p:nvSpPr>
        <p:spPr>
          <a:xfrm>
            <a:off x="6248400" y="22098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join</a:t>
            </a:r>
          </a:p>
        </p:txBody>
      </p:sp>
      <p:sp>
        <p:nvSpPr>
          <p:cNvPr id="47178" name="Text Box 81"/>
          <p:cNvSpPr txBox="1"/>
          <p:nvPr/>
        </p:nvSpPr>
        <p:spPr>
          <a:xfrm>
            <a:off x="990600" y="4953000"/>
            <a:ext cx="33528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F = { B </a:t>
            </a:r>
            <a:r>
              <a:rPr lang="en-US" altLang="zh-TW" sz="3000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zh-TW" sz="2400" dirty="0">
                <a:latin typeface="Times New Roman" panose="02020603050405020304" pitchFamily="18" charset="0"/>
              </a:rPr>
              <a:t>C, C </a:t>
            </a:r>
            <a:r>
              <a:rPr lang="en-US" altLang="zh-TW" sz="3000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zh-TW" sz="2400" dirty="0">
                <a:latin typeface="Times New Roman" panose="02020603050405020304" pitchFamily="18" charset="0"/>
              </a:rPr>
              <a:t>B }</a:t>
            </a:r>
          </a:p>
        </p:txBody>
      </p:sp>
      <p:sp>
        <p:nvSpPr>
          <p:cNvPr id="77907" name="Text Box 83"/>
          <p:cNvSpPr txBox="1"/>
          <p:nvPr/>
        </p:nvSpPr>
        <p:spPr>
          <a:xfrm>
            <a:off x="1066800" y="2179638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C </a:t>
            </a: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 BC  F</a:t>
            </a:r>
            <a:r>
              <a:rPr lang="en-US" altLang="zh-TW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77908" name="Text Box 84"/>
          <p:cNvSpPr txBox="1"/>
          <p:nvPr/>
        </p:nvSpPr>
        <p:spPr>
          <a:xfrm>
            <a:off x="1066800" y="1722438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C </a:t>
            </a: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 AC  F</a:t>
            </a:r>
            <a:r>
              <a:rPr lang="en-US" altLang="zh-TW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77909" name="Text Box 85"/>
          <p:cNvSpPr txBox="1"/>
          <p:nvPr/>
        </p:nvSpPr>
        <p:spPr>
          <a:xfrm>
            <a:off x="3505200" y="2179638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7910" name="Text Box 86"/>
          <p:cNvSpPr txBox="1"/>
          <p:nvPr/>
        </p:nvSpPr>
        <p:spPr>
          <a:xfrm>
            <a:off x="3505200" y="1722438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07" grpId="0"/>
      <p:bldP spid="77908" grpId="0"/>
      <p:bldP spid="77909" grpId="0"/>
      <p:bldP spid="779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44</a:t>
            </a:fld>
            <a:endParaRPr lang="zh-TW" altLang="en-US" sz="1400" dirty="0"/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Outline</a:t>
            </a: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Problems caused by redundancy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Functional dependencies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Boyce Codd normal form (BCNF)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Third normal form (3NF)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Decomposition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Dependency preservation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BCNF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3NF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Design Goal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145412" name="Oval 4"/>
          <p:cNvSpPr/>
          <p:nvPr/>
        </p:nvSpPr>
        <p:spPr>
          <a:xfrm>
            <a:off x="1692275" y="4076700"/>
            <a:ext cx="4535488" cy="576263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45</a:t>
            </a:fld>
            <a:endParaRPr lang="zh-TW" altLang="en-US" sz="1400" dirty="0"/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6. Dependency Preservation</a:t>
            </a: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dirty="0"/>
              <a:t>R </a:t>
            </a:r>
            <a:r>
              <a:rPr lang="en-US" altLang="zh-TW" sz="2600" dirty="0">
                <a:latin typeface="Arial" panose="020B0604020202020204" pitchFamily="34" charset="0"/>
              </a:rPr>
              <a:t>–</a:t>
            </a:r>
            <a:r>
              <a:rPr lang="en-US" altLang="zh-TW" sz="2600" dirty="0"/>
              <a:t> a relation schema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/>
              <a:t>F </a:t>
            </a:r>
            <a:r>
              <a:rPr lang="en-US" altLang="zh-TW" sz="2600" dirty="0">
                <a:latin typeface="Arial" panose="020B0604020202020204" pitchFamily="34" charset="0"/>
              </a:rPr>
              <a:t>–</a:t>
            </a:r>
            <a:r>
              <a:rPr lang="en-US" altLang="zh-TW" sz="2600" dirty="0"/>
              <a:t> a set of functional dependencies on 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/>
              <a:t>{ R</a:t>
            </a:r>
            <a:r>
              <a:rPr lang="en-US" altLang="zh-TW" sz="2600" baseline="-25000" dirty="0"/>
              <a:t>1</a:t>
            </a:r>
            <a:r>
              <a:rPr lang="en-US" altLang="zh-TW" sz="2600" dirty="0"/>
              <a:t>, R</a:t>
            </a:r>
            <a:r>
              <a:rPr lang="en-US" altLang="zh-TW" sz="2600" baseline="-25000" dirty="0"/>
              <a:t>2</a:t>
            </a:r>
            <a:r>
              <a:rPr lang="en-US" altLang="zh-TW" sz="2600" dirty="0"/>
              <a:t> } is a decomposition of 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/>
              <a:t>F</a:t>
            </a:r>
            <a:r>
              <a:rPr lang="en-US" altLang="zh-TW" sz="2600" baseline="-25000" dirty="0"/>
              <a:t>i</a:t>
            </a:r>
            <a:r>
              <a:rPr lang="en-US" altLang="zh-TW" sz="2600" dirty="0"/>
              <a:t> </a:t>
            </a:r>
            <a:r>
              <a:rPr lang="en-US" altLang="zh-TW" sz="2600" dirty="0">
                <a:latin typeface="Arial" panose="020B0604020202020204" pitchFamily="34" charset="0"/>
              </a:rPr>
              <a:t>–</a:t>
            </a:r>
            <a:r>
              <a:rPr lang="en-US" altLang="zh-TW" sz="2600" dirty="0"/>
              <a:t> a subset of F with only attributes in R</a:t>
            </a:r>
            <a:r>
              <a:rPr lang="en-US" altLang="zh-TW" sz="2600" baseline="-25000" dirty="0"/>
              <a:t>i</a:t>
            </a:r>
            <a:r>
              <a:rPr lang="en-US" altLang="zh-TW" sz="2600" dirty="0"/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600" dirty="0"/>
              <a:t>	(i.e. the </a:t>
            </a:r>
            <a:r>
              <a:rPr lang="en-US" altLang="zh-TW" sz="2600" i="1" dirty="0"/>
              <a:t>projection</a:t>
            </a:r>
            <a:r>
              <a:rPr lang="en-US" altLang="zh-TW" sz="2600" dirty="0"/>
              <a:t> of F on R</a:t>
            </a:r>
            <a:r>
              <a:rPr lang="en-US" altLang="zh-TW" sz="2600" baseline="-25000" dirty="0"/>
              <a:t>i</a:t>
            </a:r>
            <a:r>
              <a:rPr lang="en-US" altLang="zh-TW" sz="26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/>
              <a:t>Dependency is </a:t>
            </a:r>
            <a:r>
              <a:rPr lang="en-US" altLang="zh-TW" sz="2600" i="1" dirty="0"/>
              <a:t>preserved</a:t>
            </a:r>
            <a:r>
              <a:rPr lang="en-US" altLang="zh-TW" sz="2600" dirty="0"/>
              <a:t> if (F</a:t>
            </a:r>
            <a:r>
              <a:rPr lang="en-US" altLang="zh-TW" sz="2600" baseline="-25000" dirty="0"/>
              <a:t>1 </a:t>
            </a:r>
            <a:r>
              <a:rPr lang="en-US" altLang="zh-TW" sz="2600" dirty="0">
                <a:sym typeface="Symbol" panose="05050102010706020507" pitchFamily="18" charset="2"/>
              </a:rPr>
              <a:t> </a:t>
            </a:r>
            <a:r>
              <a:rPr lang="en-US" altLang="zh-TW" sz="2600" dirty="0"/>
              <a:t>F</a:t>
            </a:r>
            <a:r>
              <a:rPr lang="en-US" altLang="zh-TW" sz="2600" baseline="-25000" dirty="0"/>
              <a:t>2</a:t>
            </a:r>
            <a:r>
              <a:rPr lang="en-US" altLang="zh-TW" sz="2600" dirty="0"/>
              <a:t>)</a:t>
            </a:r>
            <a:r>
              <a:rPr lang="en-US" altLang="zh-TW" sz="2600" baseline="30000" dirty="0"/>
              <a:t>+</a:t>
            </a:r>
            <a:r>
              <a:rPr lang="en-US" altLang="zh-TW" sz="2600" dirty="0"/>
              <a:t> = F</a:t>
            </a:r>
            <a:r>
              <a:rPr lang="en-US" altLang="zh-TW" sz="2600" baseline="30000" dirty="0"/>
              <a:t>+</a:t>
            </a:r>
            <a:endParaRPr lang="en-US" altLang="zh-TW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/>
              <a:t>E.g F = {A</a:t>
            </a:r>
            <a:r>
              <a:rPr lang="en-US" altLang="zh-TW" sz="2600" dirty="0">
                <a:sym typeface="Wingdings" panose="05000000000000000000" pitchFamily="2" charset="2"/>
              </a:rPr>
              <a:t>B, BC}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/>
              <a:t>      R</a:t>
            </a:r>
            <a:r>
              <a:rPr lang="en-US" altLang="zh-TW" sz="2600" baseline="-25000" dirty="0"/>
              <a:t>1</a:t>
            </a:r>
            <a:r>
              <a:rPr lang="en-US" altLang="zh-TW" sz="2600" dirty="0"/>
              <a:t> = (A, B) and R</a:t>
            </a:r>
            <a:r>
              <a:rPr lang="en-US" altLang="zh-TW" sz="2600" baseline="-25000" dirty="0"/>
              <a:t>2</a:t>
            </a:r>
            <a:r>
              <a:rPr lang="en-US" altLang="zh-TW" sz="2600" dirty="0"/>
              <a:t> = (B, 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/>
              <a:t>      F</a:t>
            </a:r>
            <a:r>
              <a:rPr lang="en-US" altLang="zh-TW" sz="2600" baseline="-25000" dirty="0"/>
              <a:t>1</a:t>
            </a:r>
            <a:r>
              <a:rPr lang="en-US" altLang="zh-TW" sz="2600" dirty="0"/>
              <a:t> = {A</a:t>
            </a:r>
            <a:r>
              <a:rPr lang="en-US" altLang="zh-TW" sz="2600" dirty="0">
                <a:sym typeface="Wingdings" panose="05000000000000000000" pitchFamily="2" charset="2"/>
              </a:rPr>
              <a:t>B} and F</a:t>
            </a:r>
            <a:r>
              <a:rPr lang="en-US" altLang="zh-TW" sz="2600" baseline="-25000" dirty="0">
                <a:sym typeface="Wingdings" panose="05000000000000000000" pitchFamily="2" charset="2"/>
              </a:rPr>
              <a:t>2</a:t>
            </a:r>
            <a:r>
              <a:rPr lang="en-US" altLang="zh-TW" sz="2600" dirty="0">
                <a:sym typeface="Wingdings" panose="05000000000000000000" pitchFamily="2" charset="2"/>
              </a:rPr>
              <a:t> = {BC}</a:t>
            </a:r>
            <a:endParaRPr lang="en-US" altLang="zh-TW" sz="2600" dirty="0"/>
          </a:p>
          <a:p>
            <a:pPr eaLnBrk="1" hangingPunct="1">
              <a:lnSpc>
                <a:spcPct val="9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46</a:t>
            </a:fld>
            <a:endParaRPr lang="zh-TW" altLang="en-US" sz="1400" dirty="0"/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6. Dependency preserving decomposition</a:t>
            </a: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sz="3100" dirty="0"/>
              <a:t>E.g F = {A</a:t>
            </a:r>
            <a:r>
              <a:rPr lang="en-US" altLang="zh-TW" sz="3000" dirty="0">
                <a:sym typeface="Wingdings" panose="05000000000000000000" pitchFamily="2" charset="2"/>
              </a:rPr>
              <a:t>B, CB}</a:t>
            </a:r>
          </a:p>
          <a:p>
            <a:pPr eaLnBrk="1" hangingPunct="1"/>
            <a:r>
              <a:rPr lang="en-US" altLang="zh-TW" sz="3000" dirty="0"/>
              <a:t>      R</a:t>
            </a:r>
            <a:r>
              <a:rPr lang="en-US" altLang="zh-TW" sz="3000" baseline="-25000" dirty="0"/>
              <a:t>1</a:t>
            </a:r>
            <a:r>
              <a:rPr lang="en-US" altLang="zh-TW" sz="3000" dirty="0"/>
              <a:t> = (A, B) and R</a:t>
            </a:r>
            <a:r>
              <a:rPr lang="en-US" altLang="zh-TW" sz="3000" baseline="-25000" dirty="0"/>
              <a:t>2</a:t>
            </a:r>
            <a:r>
              <a:rPr lang="en-US" altLang="zh-TW" sz="3000" dirty="0"/>
              <a:t> = (A, C)</a:t>
            </a:r>
          </a:p>
          <a:p>
            <a:pPr eaLnBrk="1" hangingPunct="1"/>
            <a:r>
              <a:rPr lang="en-US" altLang="zh-TW" sz="3000" dirty="0"/>
              <a:t>      F</a:t>
            </a:r>
            <a:r>
              <a:rPr lang="en-US" altLang="zh-TW" sz="3000" baseline="-25000" dirty="0"/>
              <a:t>1</a:t>
            </a:r>
            <a:r>
              <a:rPr lang="en-US" altLang="zh-TW" sz="3000" dirty="0"/>
              <a:t> = {A</a:t>
            </a:r>
            <a:r>
              <a:rPr lang="en-US" altLang="zh-TW" sz="3000" dirty="0">
                <a:sym typeface="Wingdings" panose="05000000000000000000" pitchFamily="2" charset="2"/>
              </a:rPr>
              <a:t>B} and F</a:t>
            </a:r>
            <a:r>
              <a:rPr lang="en-US" altLang="zh-TW" sz="3000" baseline="-25000" dirty="0">
                <a:sym typeface="Wingdings" panose="05000000000000000000" pitchFamily="2" charset="2"/>
              </a:rPr>
              <a:t>2</a:t>
            </a:r>
            <a:r>
              <a:rPr lang="en-US" altLang="zh-TW" sz="3000" dirty="0">
                <a:sym typeface="Wingdings" panose="05000000000000000000" pitchFamily="2" charset="2"/>
              </a:rPr>
              <a:t> = {}</a:t>
            </a:r>
          </a:p>
          <a:p>
            <a:pPr eaLnBrk="1" hangingPunct="1"/>
            <a:r>
              <a:rPr lang="en-US" altLang="zh-TW" sz="3000" dirty="0">
                <a:sym typeface="Wingdings" panose="05000000000000000000" pitchFamily="2" charset="2"/>
              </a:rPr>
              <a:t>      CB is not in both F</a:t>
            </a:r>
            <a:r>
              <a:rPr lang="en-US" altLang="zh-TW" sz="3000" baseline="-25000" dirty="0">
                <a:sym typeface="Wingdings" panose="05000000000000000000" pitchFamily="2" charset="2"/>
              </a:rPr>
              <a:t>1</a:t>
            </a:r>
            <a:r>
              <a:rPr lang="en-US" altLang="zh-TW" sz="3000" dirty="0">
                <a:sym typeface="Wingdings" panose="05000000000000000000" pitchFamily="2" charset="2"/>
              </a:rPr>
              <a:t> and F</a:t>
            </a:r>
            <a:r>
              <a:rPr lang="en-US" altLang="zh-TW" sz="3000" baseline="-25000" dirty="0">
                <a:sym typeface="Wingdings" panose="05000000000000000000" pitchFamily="2" charset="2"/>
              </a:rPr>
              <a:t>2</a:t>
            </a:r>
            <a:r>
              <a:rPr lang="en-US" altLang="zh-TW" sz="3000" dirty="0">
                <a:sym typeface="Wingdings" panose="05000000000000000000" pitchFamily="2" charset="2"/>
              </a:rPr>
              <a:t>.</a:t>
            </a:r>
            <a:r>
              <a:rPr lang="en-US" altLang="zh-TW" sz="2800" dirty="0"/>
              <a:t> </a:t>
            </a:r>
          </a:p>
          <a:p>
            <a:pPr eaLnBrk="1" hangingPunct="1"/>
            <a:r>
              <a:rPr lang="en-US" altLang="zh-TW" sz="2800" dirty="0"/>
              <a:t>If dependency is NOT preserved, </a:t>
            </a:r>
            <a:r>
              <a:rPr lang="en-US" altLang="zh-TW" sz="2800" i="1" dirty="0"/>
              <a:t>joins must be computed</a:t>
            </a:r>
            <a:r>
              <a:rPr lang="en-US" altLang="zh-TW" sz="2800" dirty="0"/>
              <a:t> in order to check if an update is illegal</a:t>
            </a:r>
          </a:p>
          <a:p>
            <a:pPr eaLnBrk="1" hangingPunct="1"/>
            <a:r>
              <a:rPr lang="en-US" altLang="zh-TW" sz="2800" dirty="0"/>
              <a:t>Very inefficient </a:t>
            </a:r>
            <a:r>
              <a:rPr lang="en-US" altLang="zh-TW" sz="2800" dirty="0">
                <a:latin typeface="Arial" panose="020B0604020202020204" pitchFamily="34" charset="0"/>
              </a:rPr>
              <a:t>…</a:t>
            </a:r>
            <a:r>
              <a:rPr lang="en-US" altLang="zh-TW" sz="2800" dirty="0"/>
              <a:t> !!!</a:t>
            </a:r>
            <a:endParaRPr lang="en-US" altLang="zh-TW" sz="3000" dirty="0"/>
          </a:p>
          <a:p>
            <a:pPr eaLnBrk="1" hangingPunct="1"/>
            <a:endParaRPr lang="en-US" altLang="zh-TW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47</a:t>
            </a:fld>
            <a:endParaRPr lang="zh-TW" altLang="en-US" sz="1400" dirty="0"/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Outline</a:t>
            </a: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Problems caused by redundancy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Functional dependencies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Boyce Codd normal form (BCNF)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Third normal form (3NF)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Decomposition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Dependency preservation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BCNF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3NF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Design Goal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146436" name="Oval 4"/>
          <p:cNvSpPr/>
          <p:nvPr/>
        </p:nvSpPr>
        <p:spPr>
          <a:xfrm>
            <a:off x="1692275" y="4508500"/>
            <a:ext cx="5256213" cy="576263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48</a:t>
            </a:fld>
            <a:endParaRPr lang="zh-TW" altLang="en-US" sz="1400" dirty="0"/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7. BCNF decomposition algorithm</a:t>
            </a: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xfrm>
            <a:off x="827584" y="2128838"/>
            <a:ext cx="7772400" cy="4114800"/>
          </a:xfrm>
          <a:solidFill>
            <a:srgbClr val="FFFF99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lstStyle/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TW" sz="2800" dirty="0">
                <a:sym typeface="Symbol" panose="05050102010706020507" pitchFamily="18" charset="2"/>
              </a:rPr>
              <a:t>Suppose R is not in BCNF, A is an attribute, and X  A is a FD that violates the BCNF condition.</a:t>
            </a:r>
          </a:p>
          <a:p>
            <a:pPr marL="457200" indent="-457200" eaLnBrk="1" hangingPunct="1">
              <a:buNone/>
            </a:pPr>
            <a:endParaRPr lang="en-US" altLang="zh-TW" sz="1200" dirty="0">
              <a:sym typeface="Symbol" panose="05050102010706020507" pitchFamily="18" charset="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zh-TW" sz="2800" dirty="0">
                <a:sym typeface="Symbol" panose="05050102010706020507" pitchFamily="18" charset="2"/>
              </a:rPr>
              <a:t>Remove A from R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zh-TW" sz="2800" dirty="0">
                <a:sym typeface="Symbol" panose="05050102010706020507" pitchFamily="18" charset="2"/>
              </a:rPr>
              <a:t>Decompose R into XA and R-A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zh-TW" sz="2800" dirty="0">
                <a:sym typeface="Symbol" panose="05050102010706020507" pitchFamily="18" charset="2"/>
              </a:rPr>
              <a:t>Repeat this process until all the relations become BCNF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49</a:t>
            </a:fld>
            <a:endParaRPr lang="zh-TW" altLang="en-US" sz="1400" dirty="0"/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xfrm>
            <a:off x="179388" y="1989138"/>
            <a:ext cx="3384550" cy="230505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 = (A,B,C,D,E)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Key = AC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A </a:t>
            </a:r>
            <a:r>
              <a:rPr lang="en-US" altLang="zh-TW" sz="2600" dirty="0">
                <a:sym typeface="Symbol" panose="05050102010706020507" pitchFamily="18" charset="2"/>
              </a:rPr>
              <a:t> B</a:t>
            </a:r>
            <a:br>
              <a:rPr lang="en-US" altLang="zh-TW" sz="2600" dirty="0">
                <a:sym typeface="Symbol" panose="05050102010706020507" pitchFamily="18" charset="2"/>
              </a:rPr>
            </a:br>
            <a:r>
              <a:rPr lang="en-US" altLang="zh-TW" sz="2600" dirty="0">
                <a:sym typeface="Symbol" panose="05050102010706020507" pitchFamily="18" charset="2"/>
              </a:rPr>
              <a:t>A  D</a:t>
            </a:r>
            <a:br>
              <a:rPr lang="en-US" altLang="zh-TW" sz="2600" dirty="0">
                <a:sym typeface="Symbol" panose="05050102010706020507" pitchFamily="18" charset="2"/>
              </a:rPr>
            </a:br>
            <a:r>
              <a:rPr lang="en-US" altLang="zh-TW" sz="2600" dirty="0">
                <a:sym typeface="Symbol" panose="05050102010706020507" pitchFamily="18" charset="2"/>
              </a:rPr>
              <a:t>C  E </a:t>
            </a:r>
          </a:p>
        </p:txBody>
      </p:sp>
      <p:sp>
        <p:nvSpPr>
          <p:cNvPr id="53253" name="Text Box 5"/>
          <p:cNvSpPr txBox="1"/>
          <p:nvPr/>
        </p:nvSpPr>
        <p:spPr>
          <a:xfrm>
            <a:off x="3708400" y="1844675"/>
            <a:ext cx="1439863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ABCDE</a:t>
            </a:r>
          </a:p>
        </p:txBody>
      </p:sp>
      <p:sp>
        <p:nvSpPr>
          <p:cNvPr id="96262" name="Text Box 6"/>
          <p:cNvSpPr txBox="1"/>
          <p:nvPr/>
        </p:nvSpPr>
        <p:spPr>
          <a:xfrm>
            <a:off x="2484438" y="3213100"/>
            <a:ext cx="14398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AB</a:t>
            </a:r>
          </a:p>
        </p:txBody>
      </p:sp>
      <p:sp>
        <p:nvSpPr>
          <p:cNvPr id="96263" name="Text Box 7"/>
          <p:cNvSpPr txBox="1"/>
          <p:nvPr/>
        </p:nvSpPr>
        <p:spPr>
          <a:xfrm>
            <a:off x="4859338" y="3213100"/>
            <a:ext cx="14398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ACDE</a:t>
            </a:r>
          </a:p>
        </p:txBody>
      </p:sp>
      <p:sp>
        <p:nvSpPr>
          <p:cNvPr id="96264" name="Text Box 8"/>
          <p:cNvSpPr txBox="1"/>
          <p:nvPr/>
        </p:nvSpPr>
        <p:spPr>
          <a:xfrm>
            <a:off x="3635375" y="4652963"/>
            <a:ext cx="1439863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AD</a:t>
            </a:r>
          </a:p>
        </p:txBody>
      </p:sp>
      <p:sp>
        <p:nvSpPr>
          <p:cNvPr id="96265" name="Text Box 9"/>
          <p:cNvSpPr txBox="1"/>
          <p:nvPr/>
        </p:nvSpPr>
        <p:spPr>
          <a:xfrm>
            <a:off x="6156325" y="4652963"/>
            <a:ext cx="1439863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ACE</a:t>
            </a:r>
          </a:p>
        </p:txBody>
      </p:sp>
      <p:sp>
        <p:nvSpPr>
          <p:cNvPr id="96266" name="Text Box 10"/>
          <p:cNvSpPr txBox="1"/>
          <p:nvPr/>
        </p:nvSpPr>
        <p:spPr>
          <a:xfrm>
            <a:off x="5292725" y="6021388"/>
            <a:ext cx="1439863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CE</a:t>
            </a:r>
          </a:p>
        </p:txBody>
      </p:sp>
      <p:sp>
        <p:nvSpPr>
          <p:cNvPr id="96267" name="Text Box 11"/>
          <p:cNvSpPr txBox="1"/>
          <p:nvPr/>
        </p:nvSpPr>
        <p:spPr>
          <a:xfrm>
            <a:off x="7164388" y="6021388"/>
            <a:ext cx="14398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AC</a:t>
            </a:r>
          </a:p>
        </p:txBody>
      </p:sp>
      <p:sp>
        <p:nvSpPr>
          <p:cNvPr id="96268" name="Line 12"/>
          <p:cNvSpPr/>
          <p:nvPr/>
        </p:nvSpPr>
        <p:spPr>
          <a:xfrm flipH="1">
            <a:off x="5795963" y="5157788"/>
            <a:ext cx="4318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269" name="Line 13"/>
          <p:cNvSpPr/>
          <p:nvPr/>
        </p:nvSpPr>
        <p:spPr>
          <a:xfrm flipH="1">
            <a:off x="4356100" y="3716338"/>
            <a:ext cx="647700" cy="887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270" name="Line 14"/>
          <p:cNvSpPr/>
          <p:nvPr/>
        </p:nvSpPr>
        <p:spPr>
          <a:xfrm flipH="1">
            <a:off x="3419475" y="2349500"/>
            <a:ext cx="576263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271" name="Line 15"/>
          <p:cNvSpPr/>
          <p:nvPr/>
        </p:nvSpPr>
        <p:spPr>
          <a:xfrm>
            <a:off x="4932363" y="2349500"/>
            <a:ext cx="576262" cy="792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272" name="Line 16"/>
          <p:cNvSpPr/>
          <p:nvPr/>
        </p:nvSpPr>
        <p:spPr>
          <a:xfrm>
            <a:off x="6011863" y="3716338"/>
            <a:ext cx="576262" cy="887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273" name="Line 17"/>
          <p:cNvSpPr/>
          <p:nvPr/>
        </p:nvSpPr>
        <p:spPr>
          <a:xfrm>
            <a:off x="7524750" y="5157788"/>
            <a:ext cx="431800" cy="741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289" name="Text Box 33"/>
          <p:cNvSpPr txBox="1"/>
          <p:nvPr/>
        </p:nvSpPr>
        <p:spPr>
          <a:xfrm>
            <a:off x="3995738" y="2420938"/>
            <a:ext cx="10795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 </a:t>
            </a:r>
            <a:r>
              <a:rPr lang="en-US" altLang="zh-TW" sz="2000" dirty="0">
                <a:sym typeface="Symbol" panose="05050102010706020507" pitchFamily="18" charset="2"/>
              </a:rPr>
              <a:t> B</a:t>
            </a:r>
            <a:endParaRPr lang="zh-TW" altLang="en-US" sz="2000" dirty="0">
              <a:sym typeface="Symbol" panose="05050102010706020507" pitchFamily="18" charset="2"/>
            </a:endParaRPr>
          </a:p>
        </p:txBody>
      </p:sp>
      <p:sp>
        <p:nvSpPr>
          <p:cNvPr id="96290" name="Text Box 34"/>
          <p:cNvSpPr txBox="1"/>
          <p:nvPr/>
        </p:nvSpPr>
        <p:spPr>
          <a:xfrm>
            <a:off x="5076825" y="3789363"/>
            <a:ext cx="10795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A  D</a:t>
            </a:r>
            <a:br>
              <a:rPr lang="en-US" altLang="zh-TW" sz="2000" dirty="0">
                <a:sym typeface="Symbol" panose="05050102010706020507" pitchFamily="18" charset="2"/>
              </a:rPr>
            </a:br>
            <a:endParaRPr lang="zh-TW" altLang="en-US" sz="2000" dirty="0">
              <a:sym typeface="Symbol" panose="05050102010706020507" pitchFamily="18" charset="2"/>
            </a:endParaRPr>
          </a:p>
        </p:txBody>
      </p:sp>
      <p:sp>
        <p:nvSpPr>
          <p:cNvPr id="96291" name="Text Box 35"/>
          <p:cNvSpPr txBox="1"/>
          <p:nvPr/>
        </p:nvSpPr>
        <p:spPr>
          <a:xfrm>
            <a:off x="6443663" y="5157788"/>
            <a:ext cx="10080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C  E</a:t>
            </a:r>
            <a:endParaRPr lang="zh-TW" altLang="en-US" sz="2000" dirty="0">
              <a:sym typeface="Symbol" panose="05050102010706020507" pitchFamily="18" charset="2"/>
            </a:endParaRPr>
          </a:p>
        </p:txBody>
      </p:sp>
      <p:sp>
        <p:nvSpPr>
          <p:cNvPr id="96292" name="Text Box 36"/>
          <p:cNvSpPr txBox="1"/>
          <p:nvPr/>
        </p:nvSpPr>
        <p:spPr>
          <a:xfrm>
            <a:off x="1258888" y="5661025"/>
            <a:ext cx="2795587" cy="406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Lossless decomposition</a:t>
            </a:r>
          </a:p>
        </p:txBody>
      </p:sp>
      <p:sp>
        <p:nvSpPr>
          <p:cNvPr id="96293" name="Text Box 37"/>
          <p:cNvSpPr txBox="1"/>
          <p:nvPr/>
        </p:nvSpPr>
        <p:spPr>
          <a:xfrm>
            <a:off x="1258888" y="6092825"/>
            <a:ext cx="2822575" cy="406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Dependency preserving</a:t>
            </a:r>
          </a:p>
        </p:txBody>
      </p:sp>
      <p:sp>
        <p:nvSpPr>
          <p:cNvPr id="53271" name="Text Box 4"/>
          <p:cNvSpPr txBox="1"/>
          <p:nvPr/>
        </p:nvSpPr>
        <p:spPr>
          <a:xfrm>
            <a:off x="4371975" y="160338"/>
            <a:ext cx="4572000" cy="15621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R is in BCNF if for any </a:t>
            </a:r>
            <a:r>
              <a:rPr lang="en-US" altLang="zh-TW" sz="2400" dirty="0">
                <a:sym typeface="Symbol" panose="05050102010706020507" pitchFamily="18" charset="2"/>
              </a:rPr>
              <a:t>  A in F</a:t>
            </a: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400" dirty="0">
                <a:sym typeface="Symbol" panose="05050102010706020507" pitchFamily="18" charset="2"/>
              </a:rPr>
              <a:t>  A is trivial (A </a:t>
            </a:r>
            <a:r>
              <a:rPr lang="en-US" altLang="zh-TW" sz="2000" dirty="0">
                <a:sym typeface="Symbol" panose="05050102010706020507" pitchFamily="18" charset="2"/>
              </a:rPr>
              <a:t> </a:t>
            </a:r>
            <a:r>
              <a:rPr lang="en-US" altLang="zh-TW" sz="2400" dirty="0">
                <a:sym typeface="Symbol" panose="05050102010706020507" pitchFamily="18" charset="2"/>
              </a:rPr>
              <a:t>), </a:t>
            </a:r>
            <a:r>
              <a:rPr lang="en-US" altLang="zh-TW" sz="2400" i="1" dirty="0">
                <a:sym typeface="Symbol" panose="05050102010706020507" pitchFamily="18" charset="2"/>
              </a:rPr>
              <a:t>or</a:t>
            </a: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400" dirty="0">
                <a:sym typeface="Symbol" panose="05050102010706020507" pitchFamily="18" charset="2"/>
              </a:rPr>
              <a:t> is a key for R</a:t>
            </a:r>
            <a:endParaRPr lang="zh-TW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 animBg="1"/>
      <p:bldP spid="96263" grpId="0" animBg="1"/>
      <p:bldP spid="96264" grpId="0" animBg="1"/>
      <p:bldP spid="96265" grpId="0" animBg="1"/>
      <p:bldP spid="96266" grpId="0" animBg="1"/>
      <p:bldP spid="96267" grpId="0" animBg="1"/>
      <p:bldP spid="96289" grpId="0"/>
      <p:bldP spid="96290" grpId="0"/>
      <p:bldP spid="96291" grpId="0"/>
      <p:bldP spid="96292" grpId="0" animBg="1"/>
      <p:bldP spid="962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5</a:t>
            </a:fld>
            <a:endParaRPr lang="zh-TW" altLang="en-US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sz="4000" dirty="0"/>
              <a:t>1. Problems caused by redundancy</a:t>
            </a:r>
          </a:p>
        </p:txBody>
      </p:sp>
      <p:graphicFrame>
        <p:nvGraphicFramePr>
          <p:cNvPr id="131116" name="Group 44"/>
          <p:cNvGraphicFramePr>
            <a:graphicFrameLocks noGrp="1"/>
          </p:cNvGraphicFramePr>
          <p:nvPr>
            <p:ph idx="1"/>
          </p:nvPr>
        </p:nvGraphicFramePr>
        <p:xfrm>
          <a:off x="468313" y="2017713"/>
          <a:ext cx="8496300" cy="27432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Student-ID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Student-Name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Course-ID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Course-Name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Raymond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Raymond 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D. 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COMP271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Algorithm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1112" name="Oval 40"/>
          <p:cNvSpPr/>
          <p:nvPr/>
        </p:nvSpPr>
        <p:spPr>
          <a:xfrm>
            <a:off x="971550" y="2349500"/>
            <a:ext cx="3600450" cy="1223963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  <p:sp>
        <p:nvSpPr>
          <p:cNvPr id="131113" name="AutoShape 41"/>
          <p:cNvSpPr/>
          <p:nvPr/>
        </p:nvSpPr>
        <p:spPr>
          <a:xfrm>
            <a:off x="1692275" y="5373688"/>
            <a:ext cx="2735263" cy="503237"/>
          </a:xfrm>
          <a:prstGeom prst="wedgeRoundRectCallout">
            <a:avLst>
              <a:gd name="adj1" fmla="val -17324"/>
              <a:gd name="adj2" fmla="val -403630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Inconsistency!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50</a:t>
            </a:fld>
            <a:endParaRPr lang="zh-TW" altLang="en-US" sz="1400" dirty="0"/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xfrm>
            <a:off x="179388" y="1989138"/>
            <a:ext cx="3384550" cy="287972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R = (A,B,C,D,E)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Key = ACE, BCE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AC </a:t>
            </a:r>
            <a:r>
              <a:rPr lang="en-US" altLang="zh-TW" sz="2800" dirty="0">
                <a:sym typeface="Symbol" panose="05050102010706020507" pitchFamily="18" charset="2"/>
              </a:rPr>
              <a:t> B</a:t>
            </a:r>
            <a:br>
              <a:rPr lang="en-US" altLang="zh-TW" sz="2800" dirty="0">
                <a:sym typeface="Symbol" panose="05050102010706020507" pitchFamily="18" charset="2"/>
              </a:rPr>
            </a:br>
            <a:r>
              <a:rPr lang="en-US" altLang="zh-TW" sz="2800" dirty="0">
                <a:sym typeface="Symbol" panose="05050102010706020507" pitchFamily="18" charset="2"/>
              </a:rPr>
              <a:t>E  D</a:t>
            </a:r>
            <a:br>
              <a:rPr lang="en-US" altLang="zh-TW" sz="2800" dirty="0">
                <a:sym typeface="Symbol" panose="05050102010706020507" pitchFamily="18" charset="2"/>
              </a:rPr>
            </a:br>
            <a:r>
              <a:rPr lang="en-US" altLang="zh-TW" sz="2800" dirty="0">
                <a:sym typeface="Symbol" panose="05050102010706020507" pitchFamily="18" charset="2"/>
              </a:rPr>
              <a:t>BE  A</a:t>
            </a:r>
            <a:br>
              <a:rPr lang="en-US" altLang="zh-TW" sz="2800" dirty="0">
                <a:sym typeface="Symbol" panose="05050102010706020507" pitchFamily="18" charset="2"/>
              </a:rPr>
            </a:br>
            <a:br>
              <a:rPr lang="en-US" altLang="zh-TW" sz="2600" dirty="0">
                <a:sym typeface="Symbol" panose="05050102010706020507" pitchFamily="18" charset="2"/>
              </a:rPr>
            </a:br>
            <a:endParaRPr lang="en-US" altLang="zh-TW" sz="2600" dirty="0">
              <a:sym typeface="Symbol" panose="05050102010706020507" pitchFamily="18" charset="2"/>
            </a:endParaRPr>
          </a:p>
        </p:txBody>
      </p:sp>
      <p:sp>
        <p:nvSpPr>
          <p:cNvPr id="54277" name="Text Box 4"/>
          <p:cNvSpPr txBox="1"/>
          <p:nvPr/>
        </p:nvSpPr>
        <p:spPr>
          <a:xfrm>
            <a:off x="3708400" y="1844675"/>
            <a:ext cx="1439863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ABCDE</a:t>
            </a:r>
          </a:p>
        </p:txBody>
      </p:sp>
      <p:sp>
        <p:nvSpPr>
          <p:cNvPr id="137221" name="Text Box 5"/>
          <p:cNvSpPr txBox="1"/>
          <p:nvPr/>
        </p:nvSpPr>
        <p:spPr>
          <a:xfrm>
            <a:off x="2484438" y="3213100"/>
            <a:ext cx="14398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ABC</a:t>
            </a:r>
          </a:p>
        </p:txBody>
      </p:sp>
      <p:sp>
        <p:nvSpPr>
          <p:cNvPr id="137222" name="Text Box 6"/>
          <p:cNvSpPr txBox="1"/>
          <p:nvPr/>
        </p:nvSpPr>
        <p:spPr>
          <a:xfrm>
            <a:off x="4859338" y="3213100"/>
            <a:ext cx="14398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ACDE</a:t>
            </a:r>
          </a:p>
        </p:txBody>
      </p:sp>
      <p:sp>
        <p:nvSpPr>
          <p:cNvPr id="137223" name="Text Box 7"/>
          <p:cNvSpPr txBox="1"/>
          <p:nvPr/>
        </p:nvSpPr>
        <p:spPr>
          <a:xfrm>
            <a:off x="3635375" y="4652963"/>
            <a:ext cx="1439863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ED</a:t>
            </a:r>
          </a:p>
        </p:txBody>
      </p:sp>
      <p:sp>
        <p:nvSpPr>
          <p:cNvPr id="137224" name="Text Box 8"/>
          <p:cNvSpPr txBox="1"/>
          <p:nvPr/>
        </p:nvSpPr>
        <p:spPr>
          <a:xfrm>
            <a:off x="6156325" y="4652963"/>
            <a:ext cx="1439863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ACE</a:t>
            </a:r>
          </a:p>
        </p:txBody>
      </p:sp>
      <p:sp>
        <p:nvSpPr>
          <p:cNvPr id="137228" name="Line 12"/>
          <p:cNvSpPr/>
          <p:nvPr/>
        </p:nvSpPr>
        <p:spPr>
          <a:xfrm flipH="1">
            <a:off x="4356100" y="3716338"/>
            <a:ext cx="647700" cy="887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7229" name="Line 13"/>
          <p:cNvSpPr/>
          <p:nvPr/>
        </p:nvSpPr>
        <p:spPr>
          <a:xfrm flipH="1">
            <a:off x="3419475" y="2349500"/>
            <a:ext cx="576263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7230" name="Line 14"/>
          <p:cNvSpPr/>
          <p:nvPr/>
        </p:nvSpPr>
        <p:spPr>
          <a:xfrm>
            <a:off x="4932363" y="2349500"/>
            <a:ext cx="576262" cy="792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7231" name="Line 15"/>
          <p:cNvSpPr/>
          <p:nvPr/>
        </p:nvSpPr>
        <p:spPr>
          <a:xfrm>
            <a:off x="6011863" y="3716338"/>
            <a:ext cx="576262" cy="887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7233" name="Text Box 17"/>
          <p:cNvSpPr txBox="1"/>
          <p:nvPr/>
        </p:nvSpPr>
        <p:spPr>
          <a:xfrm>
            <a:off x="3995738" y="2420938"/>
            <a:ext cx="10795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AC </a:t>
            </a:r>
            <a:r>
              <a:rPr lang="en-US" altLang="zh-TW" sz="2000" dirty="0">
                <a:sym typeface="Symbol" panose="05050102010706020507" pitchFamily="18" charset="2"/>
              </a:rPr>
              <a:t> B</a:t>
            </a:r>
            <a:endParaRPr lang="zh-TW" altLang="en-US" sz="2000" dirty="0">
              <a:sym typeface="Symbol" panose="05050102010706020507" pitchFamily="18" charset="2"/>
            </a:endParaRPr>
          </a:p>
        </p:txBody>
      </p:sp>
      <p:sp>
        <p:nvSpPr>
          <p:cNvPr id="137234" name="Text Box 18"/>
          <p:cNvSpPr txBox="1"/>
          <p:nvPr/>
        </p:nvSpPr>
        <p:spPr>
          <a:xfrm>
            <a:off x="5076825" y="3789363"/>
            <a:ext cx="10795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E  D</a:t>
            </a:r>
            <a:br>
              <a:rPr lang="en-US" altLang="zh-TW" sz="2000" dirty="0">
                <a:sym typeface="Symbol" panose="05050102010706020507" pitchFamily="18" charset="2"/>
              </a:rPr>
            </a:br>
            <a:endParaRPr lang="zh-TW" altLang="en-US" sz="2000" dirty="0">
              <a:sym typeface="Symbol" panose="05050102010706020507" pitchFamily="18" charset="2"/>
            </a:endParaRPr>
          </a:p>
        </p:txBody>
      </p:sp>
      <p:sp>
        <p:nvSpPr>
          <p:cNvPr id="137236" name="Text Box 20"/>
          <p:cNvSpPr txBox="1"/>
          <p:nvPr/>
        </p:nvSpPr>
        <p:spPr>
          <a:xfrm>
            <a:off x="1258888" y="5661025"/>
            <a:ext cx="2795587" cy="406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Lossless decomposition</a:t>
            </a:r>
          </a:p>
        </p:txBody>
      </p:sp>
      <p:sp>
        <p:nvSpPr>
          <p:cNvPr id="137237" name="Text Box 21"/>
          <p:cNvSpPr txBox="1"/>
          <p:nvPr/>
        </p:nvSpPr>
        <p:spPr>
          <a:xfrm>
            <a:off x="1258888" y="6092825"/>
            <a:ext cx="3295650" cy="406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Not Dependency preserving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nimBg="1"/>
      <p:bldP spid="137222" grpId="0" animBg="1"/>
      <p:bldP spid="137223" grpId="0" animBg="1"/>
      <p:bldP spid="137224" grpId="0" animBg="1"/>
      <p:bldP spid="137233" grpId="0"/>
      <p:bldP spid="137234" grpId="0"/>
      <p:bldP spid="137236" grpId="0" animBg="1"/>
      <p:bldP spid="1372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51</a:t>
            </a:fld>
            <a:endParaRPr lang="zh-TW" altLang="en-US" sz="1400" dirty="0"/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179388" y="1989138"/>
            <a:ext cx="3384550" cy="287972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R = (A,B,C,D,E)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Key = ACE, BCE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AC </a:t>
            </a:r>
            <a:r>
              <a:rPr lang="en-US" altLang="zh-TW" sz="2800" dirty="0">
                <a:sym typeface="Symbol" panose="05050102010706020507" pitchFamily="18" charset="2"/>
              </a:rPr>
              <a:t> B</a:t>
            </a:r>
            <a:br>
              <a:rPr lang="en-US" altLang="zh-TW" sz="2800" dirty="0">
                <a:sym typeface="Symbol" panose="05050102010706020507" pitchFamily="18" charset="2"/>
              </a:rPr>
            </a:br>
            <a:r>
              <a:rPr lang="en-US" altLang="zh-TW" sz="2800" dirty="0">
                <a:sym typeface="Symbol" panose="05050102010706020507" pitchFamily="18" charset="2"/>
              </a:rPr>
              <a:t>E  D</a:t>
            </a:r>
            <a:br>
              <a:rPr lang="en-US" altLang="zh-TW" sz="2800" dirty="0">
                <a:sym typeface="Symbol" panose="05050102010706020507" pitchFamily="18" charset="2"/>
              </a:rPr>
            </a:br>
            <a:r>
              <a:rPr lang="en-US" altLang="zh-TW" sz="2800" dirty="0">
                <a:sym typeface="Symbol" panose="05050102010706020507" pitchFamily="18" charset="2"/>
              </a:rPr>
              <a:t>BE  A</a:t>
            </a:r>
            <a:br>
              <a:rPr lang="en-US" altLang="zh-TW" sz="2800" dirty="0">
                <a:sym typeface="Symbol" panose="05050102010706020507" pitchFamily="18" charset="2"/>
              </a:rPr>
            </a:br>
            <a:br>
              <a:rPr lang="en-US" altLang="zh-TW" sz="2600" dirty="0">
                <a:sym typeface="Symbol" panose="05050102010706020507" pitchFamily="18" charset="2"/>
              </a:rPr>
            </a:br>
            <a:endParaRPr lang="en-US" altLang="zh-TW" sz="2600" dirty="0">
              <a:sym typeface="Symbol" panose="05050102010706020507" pitchFamily="18" charset="2"/>
            </a:endParaRPr>
          </a:p>
        </p:txBody>
      </p:sp>
      <p:sp>
        <p:nvSpPr>
          <p:cNvPr id="55301" name="Text Box 4"/>
          <p:cNvSpPr txBox="1"/>
          <p:nvPr/>
        </p:nvSpPr>
        <p:spPr>
          <a:xfrm>
            <a:off x="3708400" y="1844675"/>
            <a:ext cx="1439863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ABCDE</a:t>
            </a:r>
          </a:p>
        </p:txBody>
      </p:sp>
      <p:sp>
        <p:nvSpPr>
          <p:cNvPr id="140293" name="Text Box 5"/>
          <p:cNvSpPr txBox="1"/>
          <p:nvPr/>
        </p:nvSpPr>
        <p:spPr>
          <a:xfrm>
            <a:off x="2484438" y="3213100"/>
            <a:ext cx="14398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ED</a:t>
            </a:r>
          </a:p>
        </p:txBody>
      </p:sp>
      <p:sp>
        <p:nvSpPr>
          <p:cNvPr id="140294" name="Text Box 6"/>
          <p:cNvSpPr txBox="1"/>
          <p:nvPr/>
        </p:nvSpPr>
        <p:spPr>
          <a:xfrm>
            <a:off x="4859338" y="3213100"/>
            <a:ext cx="14398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ABCE</a:t>
            </a:r>
          </a:p>
        </p:txBody>
      </p:sp>
      <p:sp>
        <p:nvSpPr>
          <p:cNvPr id="140295" name="Text Box 7"/>
          <p:cNvSpPr txBox="1"/>
          <p:nvPr/>
        </p:nvSpPr>
        <p:spPr>
          <a:xfrm>
            <a:off x="3635375" y="4652963"/>
            <a:ext cx="1439863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ABE</a:t>
            </a:r>
          </a:p>
        </p:txBody>
      </p:sp>
      <p:sp>
        <p:nvSpPr>
          <p:cNvPr id="140296" name="Text Box 8"/>
          <p:cNvSpPr txBox="1"/>
          <p:nvPr/>
        </p:nvSpPr>
        <p:spPr>
          <a:xfrm>
            <a:off x="6156325" y="4652963"/>
            <a:ext cx="1439863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BCE</a:t>
            </a:r>
          </a:p>
        </p:txBody>
      </p:sp>
      <p:sp>
        <p:nvSpPr>
          <p:cNvPr id="140297" name="Line 9"/>
          <p:cNvSpPr/>
          <p:nvPr/>
        </p:nvSpPr>
        <p:spPr>
          <a:xfrm flipH="1">
            <a:off x="4356100" y="3716338"/>
            <a:ext cx="647700" cy="887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298" name="Line 10"/>
          <p:cNvSpPr/>
          <p:nvPr/>
        </p:nvSpPr>
        <p:spPr>
          <a:xfrm flipH="1">
            <a:off x="3419475" y="2349500"/>
            <a:ext cx="576263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299" name="Line 11"/>
          <p:cNvSpPr/>
          <p:nvPr/>
        </p:nvSpPr>
        <p:spPr>
          <a:xfrm>
            <a:off x="4932363" y="2349500"/>
            <a:ext cx="576262" cy="792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00" name="Line 12"/>
          <p:cNvSpPr/>
          <p:nvPr/>
        </p:nvSpPr>
        <p:spPr>
          <a:xfrm>
            <a:off x="6011863" y="3716338"/>
            <a:ext cx="576262" cy="887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01" name="Text Box 13"/>
          <p:cNvSpPr txBox="1"/>
          <p:nvPr/>
        </p:nvSpPr>
        <p:spPr>
          <a:xfrm>
            <a:off x="3995738" y="2420938"/>
            <a:ext cx="10795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E </a:t>
            </a:r>
            <a:r>
              <a:rPr lang="en-US" altLang="zh-TW" sz="2000" dirty="0">
                <a:sym typeface="Symbol" panose="05050102010706020507" pitchFamily="18" charset="2"/>
              </a:rPr>
              <a:t> D</a:t>
            </a:r>
            <a:endParaRPr lang="zh-TW" altLang="en-US" sz="2000" dirty="0">
              <a:sym typeface="Symbol" panose="05050102010706020507" pitchFamily="18" charset="2"/>
            </a:endParaRPr>
          </a:p>
        </p:txBody>
      </p:sp>
      <p:sp>
        <p:nvSpPr>
          <p:cNvPr id="140302" name="Text Box 14"/>
          <p:cNvSpPr txBox="1"/>
          <p:nvPr/>
        </p:nvSpPr>
        <p:spPr>
          <a:xfrm>
            <a:off x="5076825" y="3789363"/>
            <a:ext cx="10795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BE  A</a:t>
            </a:r>
            <a:br>
              <a:rPr lang="en-US" altLang="zh-TW" sz="2000" dirty="0">
                <a:sym typeface="Symbol" panose="05050102010706020507" pitchFamily="18" charset="2"/>
              </a:rPr>
            </a:br>
            <a:endParaRPr lang="zh-TW" altLang="en-US" sz="2000" dirty="0">
              <a:sym typeface="Symbol" panose="05050102010706020507" pitchFamily="18" charset="2"/>
            </a:endParaRPr>
          </a:p>
        </p:txBody>
      </p:sp>
      <p:sp>
        <p:nvSpPr>
          <p:cNvPr id="140303" name="Text Box 15"/>
          <p:cNvSpPr txBox="1"/>
          <p:nvPr/>
        </p:nvSpPr>
        <p:spPr>
          <a:xfrm>
            <a:off x="1258888" y="5661025"/>
            <a:ext cx="2795587" cy="406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Lossless decomposition</a:t>
            </a:r>
          </a:p>
        </p:txBody>
      </p:sp>
      <p:sp>
        <p:nvSpPr>
          <p:cNvPr id="140304" name="Text Box 16"/>
          <p:cNvSpPr txBox="1"/>
          <p:nvPr/>
        </p:nvSpPr>
        <p:spPr>
          <a:xfrm>
            <a:off x="1258888" y="6092825"/>
            <a:ext cx="3295650" cy="406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Not Dependency preserving</a:t>
            </a:r>
          </a:p>
        </p:txBody>
      </p:sp>
      <p:sp>
        <p:nvSpPr>
          <p:cNvPr id="140305" name="Text Box 17"/>
          <p:cNvSpPr txBox="1"/>
          <p:nvPr/>
        </p:nvSpPr>
        <p:spPr>
          <a:xfrm>
            <a:off x="323850" y="1557338"/>
            <a:ext cx="1830388" cy="4064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Same example</a:t>
            </a:r>
          </a:p>
        </p:txBody>
      </p:sp>
      <p:sp>
        <p:nvSpPr>
          <p:cNvPr id="140306" name="Text Box 18"/>
          <p:cNvSpPr txBox="1"/>
          <p:nvPr/>
        </p:nvSpPr>
        <p:spPr>
          <a:xfrm>
            <a:off x="5148263" y="5516563"/>
            <a:ext cx="3878262" cy="7112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Different orders of chosen FDs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lead to different decompositions!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  <p:bldP spid="140294" grpId="0" animBg="1"/>
      <p:bldP spid="140295" grpId="0" animBg="1"/>
      <p:bldP spid="140296" grpId="0" animBg="1"/>
      <p:bldP spid="140301" grpId="0"/>
      <p:bldP spid="140302" grpId="0"/>
      <p:bldP spid="140303" grpId="0" animBg="1"/>
      <p:bldP spid="140304" grpId="0" animBg="1"/>
      <p:bldP spid="140305" grpId="0" animBg="1"/>
      <p:bldP spid="14030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52</a:t>
            </a:fld>
            <a:endParaRPr lang="zh-TW" altLang="en-US" sz="1400" dirty="0"/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endParaRPr lang="zh-TW" altLang="en-US" dirty="0"/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BCNF decomposition guarantees that the decomposition is a lossless-join</a:t>
            </a:r>
          </a:p>
          <a:p>
            <a:pPr eaLnBrk="1" hangingPunct="1"/>
            <a:r>
              <a:rPr lang="en-US" altLang="zh-TW" dirty="0"/>
              <a:t>It does not guarantees that the decomposition is dependency preserving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53</a:t>
            </a:fld>
            <a:endParaRPr lang="zh-TW" altLang="en-US" sz="1400" dirty="0"/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Outline</a:t>
            </a: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Problems caused by redundancy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Functional dependencies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Boyce Codd normal form (BCNF)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Third normal form (3NF)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Decomposition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Dependency preservation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BCNF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3NF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Design Goal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147460" name="Oval 4"/>
          <p:cNvSpPr/>
          <p:nvPr/>
        </p:nvSpPr>
        <p:spPr>
          <a:xfrm>
            <a:off x="1763713" y="4941888"/>
            <a:ext cx="5256212" cy="576262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r>
              <a:rPr lang="en-US" altLang="zh-CN" dirty="0">
                <a:ea typeface="宋体" panose="02010600030101010101" pitchFamily="2" charset="-122"/>
              </a:rPr>
              <a:t>Canonical Cover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165100" y="1989138"/>
            <a:ext cx="8813800" cy="4581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Sets of functional dependencies may have redundant dependencies that can be inferred from others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eg.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 is redundant in {A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B, B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C, 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Parts of a functional dependency may be redundant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e.g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{A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B, B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C, 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CD} can be simplified to {A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B, B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C, 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D}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e.g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{A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B, B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C, AC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D} can be simplified to {A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B, B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C, 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D}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Intuitively, a canonical cover of F is a minimal set of functional dependencies equivalent to F, having no redundant dependencies or redundant parts of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r>
              <a:rPr lang="en-US" altLang="zh-CN" dirty="0">
                <a:ea typeface="宋体" panose="02010600030101010101" pitchFamily="2" charset="-122"/>
              </a:rPr>
              <a:t>Extraneous Attributes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139700" y="1854200"/>
            <a:ext cx="8864600" cy="5256213"/>
          </a:xfrm>
          <a:ln/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Consider a set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 of functional dependencies and the functional dependency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 </a:t>
            </a:r>
            <a:r>
              <a:rPr lang="en-US" altLang="zh-CN" sz="2800" dirty="0">
                <a:ea typeface="宋体" panose="02010600030101010101" pitchFamily="2" charset="-122"/>
                <a:sym typeface="Greek Symbols"/>
              </a:rPr>
              <a:t>in </a:t>
            </a:r>
            <a:r>
              <a:rPr lang="en-US" altLang="zh-CN" sz="2800" i="1" dirty="0">
                <a:ea typeface="宋体" panose="02010600030101010101" pitchFamily="2" charset="-122"/>
                <a:sym typeface="Greek Symbols"/>
              </a:rPr>
              <a:t>F</a:t>
            </a:r>
            <a:r>
              <a:rPr lang="en-US" altLang="zh-CN" sz="2800" dirty="0">
                <a:ea typeface="宋体" panose="02010600030101010101" pitchFamily="2" charset="-122"/>
                <a:sym typeface="Greek Symbols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>
                <a:ea typeface="宋体" panose="02010600030101010101" pitchFamily="2" charset="-122"/>
                <a:sym typeface="Monotype Sorts"/>
              </a:rPr>
              <a:t>Attribute A is </a:t>
            </a:r>
            <a:r>
              <a:rPr lang="en-US" altLang="zh-CN" sz="2300" dirty="0">
                <a:solidFill>
                  <a:schemeClr val="tx2"/>
                </a:solidFill>
                <a:ea typeface="宋体" panose="02010600030101010101" pitchFamily="2" charset="-122"/>
                <a:sym typeface="Monotype Sorts"/>
              </a:rPr>
              <a:t>extraneous </a:t>
            </a:r>
            <a:r>
              <a:rPr lang="en-US" altLang="zh-CN" sz="2300" dirty="0">
                <a:ea typeface="宋体" panose="02010600030101010101" pitchFamily="2" charset="-122"/>
                <a:sym typeface="Monotype Sorts"/>
              </a:rPr>
              <a:t>in 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300" dirty="0">
                <a:ea typeface="宋体" panose="02010600030101010101" pitchFamily="2" charset="-122"/>
                <a:sym typeface="Greek Symbols"/>
              </a:rPr>
              <a:t> if A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</a:t>
            </a:r>
            <a:r>
              <a:rPr lang="en-US" altLang="zh-CN" sz="2300" dirty="0">
                <a:ea typeface="宋体" panose="02010600030101010101" pitchFamily="2" charset="-122"/>
                <a:sym typeface="Greek Symbols"/>
              </a:rPr>
              <a:t> and F logically implies (F–{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</a:t>
            </a:r>
            <a:r>
              <a:rPr lang="en-US" altLang="zh-CN" sz="2300" dirty="0">
                <a:ea typeface="宋体" panose="02010600030101010101" pitchFamily="2" charset="-122"/>
                <a:sym typeface="Greek Symbols"/>
              </a:rPr>
              <a:t>})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{(</a:t>
            </a:r>
            <a:r>
              <a:rPr lang="en-US" altLang="zh-CN" sz="2300" dirty="0">
                <a:ea typeface="宋体" panose="02010600030101010101" pitchFamily="2" charset="-122"/>
                <a:sym typeface="Greek Symbols"/>
              </a:rPr>
              <a:t>–A)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</a:t>
            </a:r>
            <a:r>
              <a:rPr lang="en-US" altLang="zh-CN" sz="2300" dirty="0">
                <a:ea typeface="宋体" panose="02010600030101010101" pitchFamily="2" charset="-122"/>
                <a:sym typeface="Greek Symbols"/>
              </a:rPr>
              <a:t>}.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>
                <a:ea typeface="宋体" panose="02010600030101010101" pitchFamily="2" charset="-122"/>
                <a:sym typeface="Greek Symbols"/>
              </a:rPr>
              <a:t>Attribute A is </a:t>
            </a:r>
            <a:r>
              <a:rPr lang="en-US" altLang="zh-CN" sz="2300" dirty="0">
                <a:solidFill>
                  <a:schemeClr val="tx2"/>
                </a:solidFill>
                <a:ea typeface="宋体" panose="02010600030101010101" pitchFamily="2" charset="-122"/>
                <a:sym typeface="Greek Symbols"/>
              </a:rPr>
              <a:t>extraneous</a:t>
            </a:r>
            <a:r>
              <a:rPr lang="en-US" altLang="zh-CN" sz="2300" dirty="0">
                <a:ea typeface="宋体" panose="02010600030101010101" pitchFamily="2" charset="-122"/>
                <a:sym typeface="Greek Symbols"/>
              </a:rPr>
              <a:t> in 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300" dirty="0">
                <a:ea typeface="宋体" panose="02010600030101010101" pitchFamily="2" charset="-122"/>
                <a:sym typeface="Greek Symbols"/>
              </a:rPr>
              <a:t> if A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</a:t>
            </a:r>
            <a:r>
              <a:rPr lang="en-US" altLang="zh-CN" sz="2300" dirty="0">
                <a:ea typeface="宋体" panose="02010600030101010101" pitchFamily="2" charset="-122"/>
                <a:sym typeface="Greek Symbols"/>
              </a:rPr>
              <a:t> and the set of functional dependencies (F–{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</a:t>
            </a:r>
            <a:r>
              <a:rPr lang="en-US" altLang="zh-CN" sz="2300" dirty="0">
                <a:ea typeface="宋体" panose="02010600030101010101" pitchFamily="2" charset="-122"/>
                <a:sym typeface="Greek Symbols"/>
              </a:rPr>
              <a:t>})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{</a:t>
            </a:r>
            <a:r>
              <a:rPr lang="en-US" altLang="zh-CN" sz="2300" dirty="0">
                <a:ea typeface="宋体" panose="02010600030101010101" pitchFamily="2" charset="-122"/>
                <a:sym typeface="Greek Symbols"/>
              </a:rPr>
              <a:t>(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300" dirty="0">
                <a:ea typeface="宋体" panose="02010600030101010101" pitchFamily="2" charset="-122"/>
                <a:sym typeface="Greek Symbols"/>
              </a:rPr>
              <a:t>-A)} logically implies F.</a:t>
            </a:r>
          </a:p>
          <a:p>
            <a:pPr lvl="3">
              <a:lnSpc>
                <a:spcPct val="90000"/>
              </a:lnSpc>
            </a:pPr>
            <a:endParaRPr lang="en-US" altLang="zh-CN" sz="1500" dirty="0">
              <a:ea typeface="宋体" panose="02010600030101010101" pitchFamily="2" charset="-122"/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Example: Given F={A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</a:rPr>
              <a:t>C, A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</a:rPr>
              <a:t>C}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>
                <a:ea typeface="宋体" panose="02010600030101010101" pitchFamily="2" charset="-122"/>
              </a:rPr>
              <a:t>B is extraneous in AB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300" dirty="0">
                <a:ea typeface="宋体" panose="02010600030101010101" pitchFamily="2" charset="-122"/>
              </a:rPr>
              <a:t>C because {A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300" dirty="0">
                <a:ea typeface="宋体" panose="02010600030101010101" pitchFamily="2" charset="-122"/>
              </a:rPr>
              <a:t>C, AB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300" dirty="0">
                <a:ea typeface="宋体" panose="02010600030101010101" pitchFamily="2" charset="-122"/>
              </a:rPr>
              <a:t>C} logically implies A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300" dirty="0">
                <a:ea typeface="宋体" panose="02010600030101010101" pitchFamily="2" charset="-122"/>
              </a:rPr>
              <a:t>C (the result of dropping from AB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300" dirty="0">
                <a:ea typeface="宋体" panose="02010600030101010101" pitchFamily="2" charset="-122"/>
              </a:rPr>
              <a:t>C).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Example: Given F={A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</a:rPr>
              <a:t>C, AB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D}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>
                <a:ea typeface="宋体" panose="02010600030101010101" pitchFamily="2" charset="-122"/>
              </a:rPr>
              <a:t>C is extraneous in AB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300" dirty="0">
                <a:ea typeface="宋体" panose="02010600030101010101" pitchFamily="2" charset="-122"/>
              </a:rPr>
              <a:t>CD since AB</a:t>
            </a:r>
            <a:r>
              <a:rPr lang="en-US" altLang="zh-CN" sz="23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300" dirty="0">
                <a:ea typeface="宋体" panose="02010600030101010101" pitchFamily="2" charset="-122"/>
              </a:rPr>
              <a:t>CD can be inferred even after deleting C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1150938" y="214313"/>
            <a:ext cx="8534400" cy="1462087"/>
          </a:xfrm>
          <a:ln/>
        </p:spPr>
        <p:txBody>
          <a:bodyPr vert="horz" wrap="square" lIns="91440" tIns="45720" rIns="91440" bIns="45720" anchor="b" anchorCtr="0"/>
          <a:lstStyle/>
          <a:p>
            <a:r>
              <a:rPr lang="en-US" altLang="zh-CN" dirty="0">
                <a:ea typeface="宋体" panose="02010600030101010101" pitchFamily="2" charset="-122"/>
              </a:rPr>
              <a:t>Testing if an Attribute is Extraneous</a:t>
            </a:r>
          </a:p>
        </p:txBody>
      </p:sp>
      <p:sp>
        <p:nvSpPr>
          <p:cNvPr id="160771" name="Rectangle 3"/>
          <p:cNvSpPr>
            <a:spLocks noGrp="1"/>
          </p:cNvSpPr>
          <p:nvPr>
            <p:ph idx="1"/>
          </p:nvPr>
        </p:nvSpPr>
        <p:spPr>
          <a:xfrm>
            <a:off x="179388" y="1989138"/>
            <a:ext cx="8785225" cy="4114800"/>
          </a:xfrm>
          <a:ln/>
        </p:spPr>
        <p:txBody>
          <a:bodyPr vert="horz" wrap="square" lIns="91440" tIns="45720" rIns="91440" bIns="45720" anchor="t" anchorCtr="0"/>
          <a:lstStyle/>
          <a:p>
            <a:pPr marL="381000" indent="-381000"/>
            <a:r>
              <a:rPr lang="en-US" altLang="zh-CN" sz="2800" dirty="0">
                <a:ea typeface="宋体" panose="02010600030101010101" pitchFamily="2" charset="-122"/>
              </a:rPr>
              <a:t>Consider a set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 of functional dependencies and the functional dependency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 </a:t>
            </a:r>
            <a:r>
              <a:rPr lang="en-US" altLang="zh-CN" sz="2800" dirty="0">
                <a:ea typeface="宋体" panose="02010600030101010101" pitchFamily="2" charset="-122"/>
                <a:sym typeface="Greek Symbols"/>
              </a:rPr>
              <a:t>in </a:t>
            </a:r>
            <a:r>
              <a:rPr lang="en-US" altLang="zh-CN" sz="2800" i="1" dirty="0">
                <a:ea typeface="宋体" panose="02010600030101010101" pitchFamily="2" charset="-122"/>
                <a:sym typeface="Greek Symbols"/>
              </a:rPr>
              <a:t>F</a:t>
            </a:r>
            <a:r>
              <a:rPr lang="en-US" altLang="zh-CN" sz="2800" dirty="0">
                <a:ea typeface="宋体" panose="02010600030101010101" pitchFamily="2" charset="-122"/>
                <a:sym typeface="Greek Symbols"/>
              </a:rPr>
              <a:t>.</a:t>
            </a:r>
          </a:p>
          <a:p>
            <a:pPr marL="1638300" lvl="3" indent="-381000"/>
            <a:endParaRPr lang="en-US" altLang="zh-CN" sz="1600" dirty="0">
              <a:ea typeface="宋体" panose="02010600030101010101" pitchFamily="2" charset="-122"/>
              <a:sym typeface="Greek Symbols"/>
            </a:endParaRPr>
          </a:p>
          <a:p>
            <a:pPr marL="381000" indent="-381000"/>
            <a:r>
              <a:rPr lang="en-US" altLang="zh-CN" sz="2800" dirty="0">
                <a:ea typeface="宋体" panose="02010600030101010101" pitchFamily="2" charset="-122"/>
                <a:sym typeface="Monotype Sorts"/>
              </a:rPr>
              <a:t>To test if attribute A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</a:t>
            </a:r>
            <a:r>
              <a:rPr lang="en-US" altLang="zh-CN" sz="2800" dirty="0">
                <a:ea typeface="宋体" panose="02010600030101010101" pitchFamily="2" charset="-122"/>
                <a:sym typeface="Monotype Sorts"/>
              </a:rPr>
              <a:t> is extraneous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  <a:sym typeface="Monotype Sorts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Monotype Sorts"/>
              </a:rPr>
              <a:t>in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  <a:sym typeface="Monotype Sorts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  <a:sym typeface="Monotype Sorts"/>
              </a:rPr>
              <a:t>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compute ({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} 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–A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baseline="30000" dirty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using the dependencies in </a:t>
            </a:r>
            <a:r>
              <a:rPr lang="en-US" altLang="zh-CN" sz="2400" i="1" dirty="0">
                <a:ea typeface="宋体" panose="02010600030101010101" pitchFamily="2" charset="-122"/>
                <a:sym typeface="Greek Symbols"/>
              </a:rPr>
              <a:t>F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check that 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({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}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–A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baseline="30000" dirty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contains A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; if it does, A is extraneous</a:t>
            </a:r>
          </a:p>
          <a:p>
            <a:pPr lvl="4">
              <a:buFont typeface="Wingdings" panose="05000000000000000000" pitchFamily="2" charset="2"/>
              <a:buChar char="p"/>
            </a:pPr>
            <a:endParaRPr lang="en-US" altLang="zh-CN" sz="1600" dirty="0">
              <a:ea typeface="宋体" panose="02010600030101010101" pitchFamily="2" charset="-122"/>
              <a:sym typeface="Greek Symbols"/>
            </a:endParaRPr>
          </a:p>
          <a:p>
            <a:pPr marL="381000" indent="-381000"/>
            <a:r>
              <a:rPr lang="en-US" altLang="zh-CN" sz="2800" dirty="0">
                <a:ea typeface="宋体" panose="02010600030101010101" pitchFamily="2" charset="-122"/>
                <a:sym typeface="Greek Symbols"/>
              </a:rPr>
              <a:t>To test if attribute </a:t>
            </a:r>
            <a:r>
              <a:rPr lang="en-US" altLang="zh-CN" sz="2800" i="1" dirty="0">
                <a:ea typeface="宋体" panose="02010600030101010101" pitchFamily="2" charset="-122"/>
                <a:sym typeface="Greek Symbols"/>
              </a:rPr>
              <a:t>A</a:t>
            </a:r>
            <a:r>
              <a:rPr lang="en-US" altLang="zh-CN" sz="2800" dirty="0">
                <a:ea typeface="宋体" panose="02010600030101010101" pitchFamily="2" charset="-122"/>
                <a:sym typeface="Greek Symbols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 </a:t>
            </a:r>
            <a:r>
              <a:rPr lang="en-US" altLang="zh-CN" sz="2800" dirty="0">
                <a:ea typeface="宋体" panose="02010600030101010101" pitchFamily="2" charset="-122"/>
                <a:sym typeface="Greek Symbols"/>
              </a:rPr>
              <a:t>  is extraneous in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ea typeface="宋体" panose="02010600030101010101" pitchFamily="2" charset="-122"/>
                <a:sym typeface="Greek Symbols"/>
              </a:rPr>
              <a:t>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compute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400" baseline="30000" dirty="0">
                <a:ea typeface="宋体" panose="02010600030101010101" pitchFamily="2" charset="-122"/>
                <a:sym typeface="Greek Symbols"/>
              </a:rPr>
              <a:t>+ 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 using only the dependencies in  </a:t>
            </a:r>
            <a:br>
              <a:rPr lang="en-US" altLang="zh-CN" sz="2400" dirty="0">
                <a:ea typeface="宋体" panose="02010600030101010101" pitchFamily="2" charset="-122"/>
                <a:sym typeface="Greek Symbols"/>
              </a:rPr>
            </a:b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         F’ = (</a:t>
            </a:r>
            <a:r>
              <a:rPr lang="en-US" altLang="zh-CN" sz="2400" i="1" dirty="0">
                <a:ea typeface="宋体" panose="02010600030101010101" pitchFamily="2" charset="-122"/>
                <a:sym typeface="Greek Symbols"/>
              </a:rPr>
              <a:t>F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  – {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  <a:sym typeface="Monotype Sorts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})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 {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ea typeface="宋体" panose="02010600030101010101" pitchFamily="2" charset="-122"/>
                <a:sym typeface="Greek Symbols"/>
              </a:rPr>
              <a:t>(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400" i="1" dirty="0">
                <a:ea typeface="宋体" panose="02010600030101010101" pitchFamily="2" charset="-122"/>
                <a:sym typeface="Greek Symbols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– </a:t>
            </a:r>
            <a:r>
              <a:rPr lang="en-US" altLang="zh-CN" sz="2400" i="1" dirty="0">
                <a:ea typeface="宋体" panose="02010600030101010101" pitchFamily="2" charset="-122"/>
                <a:sym typeface="Greek Symbols"/>
              </a:rPr>
              <a:t>A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)},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check that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400" baseline="30000" dirty="0">
                <a:ea typeface="宋体" panose="02010600030101010101" pitchFamily="2" charset="-122"/>
                <a:sym typeface="Greek Symbols"/>
              </a:rPr>
              <a:t>+ 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 contains </a:t>
            </a:r>
            <a:r>
              <a:rPr lang="en-US" altLang="zh-CN" sz="2400" i="1" dirty="0">
                <a:ea typeface="宋体" panose="02010600030101010101" pitchFamily="2" charset="-122"/>
                <a:sym typeface="Greek Symbols"/>
              </a:rPr>
              <a:t>A; 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if it does</a:t>
            </a:r>
            <a:r>
              <a:rPr lang="en-US" altLang="zh-CN" sz="2400" i="1" dirty="0">
                <a:ea typeface="宋体" panose="02010600030101010101" pitchFamily="2" charset="-122"/>
                <a:sym typeface="Greek Symbols"/>
              </a:rPr>
              <a:t>, A </a:t>
            </a:r>
            <a:r>
              <a:rPr lang="en-US" altLang="zh-CN" sz="2400" dirty="0">
                <a:ea typeface="宋体" panose="02010600030101010101" pitchFamily="2" charset="-122"/>
                <a:sym typeface="Greek Symbols"/>
              </a:rPr>
              <a:t>is extraneous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r>
              <a:rPr lang="en-US" altLang="zh-CN" dirty="0">
                <a:ea typeface="宋体" panose="02010600030101010101" pitchFamily="2" charset="-122"/>
              </a:rPr>
              <a:t>Canonical Cover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2060575"/>
            <a:ext cx="9067800" cy="3889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A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canonical cover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 for F is a set of dependencies F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c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such that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F logically implies all dependencies in F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c,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 and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F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c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logically implies all dependencies in F, and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No functional dependency in F</a:t>
            </a:r>
            <a:r>
              <a: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contains an extraneous attribute, and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Each left side of functional dependency in F</a:t>
            </a:r>
            <a:r>
              <a: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Greek Symbols" pitchFamily="18" charset="2"/>
              </a:rPr>
              <a:t>is unique.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58</a:t>
            </a:fld>
            <a:endParaRPr lang="zh-TW" altLang="en-US" sz="1400" dirty="0"/>
          </a:p>
        </p:txBody>
      </p:sp>
      <p:sp>
        <p:nvSpPr>
          <p:cNvPr id="62467" name="Rectangle 4"/>
          <p:cNvSpPr>
            <a:spLocks noGrp="1"/>
          </p:cNvSpPr>
          <p:nvPr>
            <p:ph idx="1"/>
          </p:nvPr>
        </p:nvSpPr>
        <p:spPr>
          <a:solidFill>
            <a:srgbClr val="FFFF99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Canonical Cover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b="1" dirty="0">
                <a:sym typeface="Symbol" panose="05050102010706020507" pitchFamily="18" charset="2"/>
              </a:rPr>
              <a:t>repeat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dirty="0">
                <a:sym typeface="Symbol" panose="05050102010706020507" pitchFamily="18" charset="2"/>
              </a:rPr>
              <a:t>		Replace any </a:t>
            </a:r>
            <a:r>
              <a:rPr lang="en-US" altLang="zh-TW" i="1" dirty="0">
                <a:sym typeface="Symbol" panose="05050102010706020507" pitchFamily="18" charset="2"/>
              </a:rPr>
              <a:t>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  </a:t>
            </a:r>
            <a:r>
              <a:rPr lang="en-US" altLang="zh-TW" i="1" dirty="0">
                <a:sym typeface="Symbol" panose="05050102010706020507" pitchFamily="18" charset="2"/>
              </a:rPr>
              <a:t>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 and </a:t>
            </a:r>
            <a:r>
              <a:rPr lang="en-US" altLang="zh-TW" i="1" dirty="0">
                <a:sym typeface="Symbol" panose="05050102010706020507" pitchFamily="18" charset="2"/>
              </a:rPr>
              <a:t>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  </a:t>
            </a:r>
            <a:r>
              <a:rPr lang="en-US" altLang="zh-TW" i="1" dirty="0">
                <a:sym typeface="Symbol" panose="05050102010706020507" pitchFamily="18" charset="2"/>
              </a:rPr>
              <a:t>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dirty="0">
                <a:sym typeface="Symbol" panose="05050102010706020507" pitchFamily="18" charset="2"/>
              </a:rPr>
              <a:t>			by </a:t>
            </a:r>
            <a:r>
              <a:rPr lang="en-US" altLang="zh-TW" i="1" dirty="0">
                <a:sym typeface="Symbol" panose="05050102010706020507" pitchFamily="18" charset="2"/>
              </a:rPr>
              <a:t>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  </a:t>
            </a:r>
            <a:r>
              <a:rPr lang="en-US" altLang="zh-TW" i="1" dirty="0">
                <a:sym typeface="Symbol" panose="05050102010706020507" pitchFamily="18" charset="2"/>
              </a:rPr>
              <a:t>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i="1" dirty="0">
                <a:sym typeface="Symbol" panose="05050102010706020507" pitchFamily="18" charset="2"/>
              </a:rPr>
              <a:t>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dirty="0">
                <a:sym typeface="Symbol" panose="05050102010706020507" pitchFamily="18" charset="2"/>
              </a:rPr>
              <a:t>		Delete any </a:t>
            </a:r>
            <a:r>
              <a:rPr lang="en-US" altLang="zh-TW" b="1" dirty="0">
                <a:sym typeface="Symbol" panose="05050102010706020507" pitchFamily="18" charset="2"/>
              </a:rPr>
              <a:t>extraneous attribute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dirty="0">
                <a:sym typeface="Symbol" panose="05050102010706020507" pitchFamily="18" charset="2"/>
              </a:rPr>
              <a:t>			from any </a:t>
            </a:r>
            <a:r>
              <a:rPr lang="en-US" altLang="zh-TW" i="1" dirty="0">
                <a:sym typeface="Symbol" panose="05050102010706020507" pitchFamily="18" charset="2"/>
              </a:rPr>
              <a:t></a:t>
            </a:r>
            <a:r>
              <a:rPr lang="en-US" altLang="zh-TW" dirty="0">
                <a:sym typeface="Symbol" panose="05050102010706020507" pitchFamily="18" charset="2"/>
              </a:rPr>
              <a:t>  </a:t>
            </a:r>
            <a:r>
              <a:rPr lang="en-US" altLang="zh-TW" i="1" dirty="0">
                <a:sym typeface="Symbol" panose="05050102010706020507" pitchFamily="18" charset="2"/>
              </a:rPr>
              <a:t></a:t>
            </a:r>
            <a:br>
              <a:rPr lang="en-US" altLang="zh-TW" i="1" dirty="0">
                <a:sym typeface="Symbol" panose="05050102010706020507" pitchFamily="18" charset="2"/>
              </a:rPr>
            </a:br>
            <a:r>
              <a:rPr lang="en-US" altLang="zh-TW" b="1" dirty="0">
                <a:sym typeface="Symbol" panose="05050102010706020507" pitchFamily="18" charset="2"/>
              </a:rPr>
              <a:t>until</a:t>
            </a:r>
            <a:r>
              <a:rPr lang="en-US" altLang="zh-TW" dirty="0">
                <a:sym typeface="Symbol" panose="05050102010706020507" pitchFamily="18" charset="2"/>
              </a:rPr>
              <a:t> F does not change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TW" sz="2800" dirty="0"/>
          </a:p>
        </p:txBody>
      </p:sp>
      <p:sp>
        <p:nvSpPr>
          <p:cNvPr id="62468" name="Rectangle 2"/>
          <p:cNvSpPr txBox="1"/>
          <p:nvPr/>
        </p:nvSpPr>
        <p:spPr>
          <a:xfrm>
            <a:off x="1303338" y="3667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dirty="0">
                <a:solidFill>
                  <a:schemeClr val="tx2"/>
                </a:solidFill>
                <a:ea typeface="宋体" panose="02010600030101010101" pitchFamily="2" charset="-122"/>
              </a:rPr>
              <a:t>Canonical Cover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59</a:t>
            </a:fld>
            <a:endParaRPr lang="zh-TW" altLang="en-US" sz="1400" dirty="0"/>
          </a:p>
        </p:txBody>
      </p:sp>
      <p:sp>
        <p:nvSpPr>
          <p:cNvPr id="125955" name="Rectangle 3"/>
          <p:cNvSpPr>
            <a:spLocks noGrp="1"/>
          </p:cNvSpPr>
          <p:nvPr>
            <p:ph idx="1"/>
          </p:nvPr>
        </p:nvSpPr>
        <p:spPr>
          <a:xfrm>
            <a:off x="250825" y="1989138"/>
            <a:ext cx="7845425" cy="3671887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Canonical Cover</a:t>
            </a:r>
            <a:br>
              <a:rPr lang="en-US" altLang="zh-TW" sz="2800" dirty="0"/>
            </a:b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E.g F = {</a:t>
            </a:r>
            <a:r>
              <a:rPr lang="en-US" altLang="zh-TW" sz="2800" dirty="0">
                <a:sym typeface="Wingdings" panose="05000000000000000000" pitchFamily="2" charset="2"/>
              </a:rPr>
              <a:t>EA, EB</a:t>
            </a:r>
            <a:r>
              <a:rPr lang="en-US" altLang="zh-TW" sz="2800" dirty="0"/>
              <a:t>, A</a:t>
            </a:r>
            <a:r>
              <a:rPr lang="en-US" altLang="zh-TW" sz="2800" dirty="0">
                <a:sym typeface="Wingdings" panose="05000000000000000000" pitchFamily="2" charset="2"/>
              </a:rPr>
              <a:t>BC, BC}</a:t>
            </a:r>
            <a:br>
              <a:rPr lang="en-US" altLang="zh-TW" sz="2800" dirty="0">
                <a:sym typeface="Wingdings" panose="05000000000000000000" pitchFamily="2" charset="2"/>
              </a:rPr>
            </a:br>
            <a:endParaRPr lang="en-US" altLang="zh-TW" sz="28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F = {</a:t>
            </a:r>
            <a:r>
              <a:rPr lang="en-US" altLang="zh-TW" sz="2800" dirty="0">
                <a:solidFill>
                  <a:schemeClr val="hlink"/>
                </a:solidFill>
                <a:sym typeface="Wingdings" panose="05000000000000000000" pitchFamily="2" charset="2"/>
              </a:rPr>
              <a:t>EA, EB</a:t>
            </a:r>
            <a:r>
              <a:rPr lang="en-US" altLang="zh-TW" sz="2800" dirty="0"/>
              <a:t>, A</a:t>
            </a:r>
            <a:r>
              <a:rPr lang="en-US" altLang="zh-TW" sz="2800" dirty="0">
                <a:sym typeface="Wingdings" panose="05000000000000000000" pitchFamily="2" charset="2"/>
              </a:rPr>
              <a:t>BC, BC}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F = {</a:t>
            </a:r>
            <a:r>
              <a:rPr lang="en-US" altLang="zh-TW" sz="2800" dirty="0">
                <a:solidFill>
                  <a:schemeClr val="hlink"/>
                </a:solidFill>
                <a:sym typeface="Wingdings" panose="05000000000000000000" pitchFamily="2" charset="2"/>
              </a:rPr>
              <a:t>EAB</a:t>
            </a:r>
            <a:r>
              <a:rPr lang="en-US" altLang="zh-TW" sz="2800" dirty="0"/>
              <a:t>, A</a:t>
            </a:r>
            <a:r>
              <a:rPr lang="en-US" altLang="zh-TW" sz="2800" dirty="0">
                <a:sym typeface="Wingdings" panose="05000000000000000000" pitchFamily="2" charset="2"/>
              </a:rPr>
              <a:t>BC, BC}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F = {</a:t>
            </a:r>
            <a:r>
              <a:rPr lang="en-US" altLang="zh-TW" sz="2800" dirty="0">
                <a:sym typeface="Wingdings" panose="05000000000000000000" pitchFamily="2" charset="2"/>
              </a:rPr>
              <a:t>EAB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chemeClr val="hlink"/>
                </a:solidFill>
              </a:rPr>
              <a:t>A</a:t>
            </a:r>
            <a:r>
              <a:rPr lang="en-US" altLang="zh-TW" sz="2800" dirty="0">
                <a:solidFill>
                  <a:schemeClr val="hlink"/>
                </a:solidFill>
                <a:sym typeface="Wingdings" panose="05000000000000000000" pitchFamily="2" charset="2"/>
              </a:rPr>
              <a:t>B</a:t>
            </a:r>
            <a:r>
              <a:rPr lang="en-US" altLang="zh-TW" sz="2800" dirty="0">
                <a:solidFill>
                  <a:srgbClr val="0070C0"/>
                </a:solidFill>
                <a:sym typeface="Wingdings" panose="05000000000000000000" pitchFamily="2" charset="2"/>
              </a:rPr>
              <a:t>C</a:t>
            </a:r>
            <a:r>
              <a:rPr lang="en-US" altLang="zh-TW" sz="2800" dirty="0">
                <a:solidFill>
                  <a:schemeClr val="hlink"/>
                </a:solidFill>
                <a:sym typeface="Wingdings" panose="05000000000000000000" pitchFamily="2" charset="2"/>
              </a:rPr>
              <a:t>, BC</a:t>
            </a:r>
            <a:r>
              <a:rPr lang="en-US" altLang="zh-TW" sz="2800" dirty="0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F = {</a:t>
            </a:r>
            <a:r>
              <a:rPr lang="en-US" altLang="zh-TW" sz="2800" dirty="0">
                <a:sym typeface="Wingdings" panose="05000000000000000000" pitchFamily="2" charset="2"/>
              </a:rPr>
              <a:t>EA</a:t>
            </a:r>
            <a:r>
              <a:rPr lang="en-US" altLang="zh-TW" sz="2800" dirty="0">
                <a:solidFill>
                  <a:srgbClr val="0070C0"/>
                </a:solidFill>
                <a:sym typeface="Wingdings" panose="05000000000000000000" pitchFamily="2" charset="2"/>
              </a:rPr>
              <a:t>B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chemeClr val="hlink"/>
                </a:solidFill>
              </a:rPr>
              <a:t>A</a:t>
            </a:r>
            <a:r>
              <a:rPr lang="en-US" altLang="zh-TW" sz="2800" dirty="0">
                <a:solidFill>
                  <a:schemeClr val="hlink"/>
                </a:solidFill>
                <a:sym typeface="Wingdings" panose="05000000000000000000" pitchFamily="2" charset="2"/>
              </a:rPr>
              <a:t>B, BC</a:t>
            </a:r>
            <a:r>
              <a:rPr lang="en-US" altLang="zh-TW" sz="2800" dirty="0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dirty="0">
              <a:sym typeface="Wingdings" panose="05000000000000000000" pitchFamily="2" charset="2"/>
            </a:endParaRPr>
          </a:p>
        </p:txBody>
      </p:sp>
      <p:sp>
        <p:nvSpPr>
          <p:cNvPr id="125956" name="AutoShape 4"/>
          <p:cNvSpPr/>
          <p:nvPr/>
        </p:nvSpPr>
        <p:spPr>
          <a:xfrm>
            <a:off x="5435600" y="4221163"/>
            <a:ext cx="3419475" cy="1873250"/>
          </a:xfrm>
          <a:prstGeom prst="wedgeRectCallout">
            <a:avLst>
              <a:gd name="adj1" fmla="val -68801"/>
              <a:gd name="adj2" fmla="val 12375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A</a:t>
            </a:r>
            <a:r>
              <a:rPr lang="en-US" altLang="zh-TW" sz="2000" dirty="0">
                <a:sym typeface="Wingdings" panose="05000000000000000000" pitchFamily="2" charset="2"/>
              </a:rPr>
              <a:t>B</a:t>
            </a:r>
            <a:r>
              <a:rPr lang="en-US" altLang="zh-TW" sz="2000" dirty="0">
                <a:solidFill>
                  <a:srgbClr val="FF0000"/>
                </a:solidFill>
                <a:sym typeface="Wingdings" panose="05000000000000000000" pitchFamily="2" charset="2"/>
              </a:rPr>
              <a:t>C </a:t>
            </a:r>
            <a:r>
              <a:rPr lang="en-US" altLang="zh-TW" sz="2000" dirty="0">
                <a:sym typeface="Wingdings" panose="05000000000000000000" pitchFamily="2" charset="2"/>
              </a:rPr>
              <a:t>is </a:t>
            </a:r>
            <a:r>
              <a:rPr lang="en-US" altLang="zh-TW" sz="2000" b="1" dirty="0">
                <a:sym typeface="Symbol" panose="05050102010706020507" pitchFamily="18" charset="2"/>
              </a:rPr>
              <a:t>extraneous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ym typeface="Symbol" panose="05050102010706020507" pitchFamily="18" charset="2"/>
              </a:rPr>
              <a:t>From A</a:t>
            </a:r>
            <a:r>
              <a:rPr lang="en-US" altLang="zh-TW" sz="2000" dirty="0">
                <a:sym typeface="Wingdings" panose="05000000000000000000" pitchFamily="2" charset="2"/>
              </a:rPr>
              <a:t>B and BC</a:t>
            </a:r>
            <a:br>
              <a:rPr lang="en-US" altLang="zh-TW" sz="2000" dirty="0">
                <a:sym typeface="Wingdings" panose="05000000000000000000" pitchFamily="2" charset="2"/>
              </a:rPr>
            </a:br>
            <a:r>
              <a:rPr lang="en-US" altLang="zh-TW" sz="2000" dirty="0">
                <a:sym typeface="Wingdings" panose="05000000000000000000" pitchFamily="2" charset="2"/>
              </a:rPr>
              <a:t>we deduce AC (transitivity)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ym typeface="Wingdings" panose="05000000000000000000" pitchFamily="2" charset="2"/>
              </a:rPr>
              <a:t>From AB and AC</a:t>
            </a:r>
            <a:br>
              <a:rPr lang="en-US" altLang="zh-TW" sz="2000" dirty="0">
                <a:sym typeface="Wingdings" panose="05000000000000000000" pitchFamily="2" charset="2"/>
              </a:rPr>
            </a:br>
            <a:r>
              <a:rPr lang="en-US" altLang="zh-TW" sz="2000" dirty="0">
                <a:sym typeface="Wingdings" panose="05000000000000000000" pitchFamily="2" charset="2"/>
              </a:rPr>
              <a:t>we deduce ABC (union)</a:t>
            </a:r>
            <a:endParaRPr lang="en-US" altLang="zh-TW" sz="2000" dirty="0">
              <a:sym typeface="Symbol" panose="05050102010706020507" pitchFamily="18" charset="2"/>
            </a:endParaRPr>
          </a:p>
        </p:txBody>
      </p:sp>
      <p:sp>
        <p:nvSpPr>
          <p:cNvPr id="125957" name="Rectangle 5"/>
          <p:cNvSpPr/>
          <p:nvPr/>
        </p:nvSpPr>
        <p:spPr>
          <a:xfrm>
            <a:off x="250825" y="5661025"/>
            <a:ext cx="7845425" cy="503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</a:pPr>
            <a:r>
              <a:rPr lang="en-US" altLang="zh-TW" dirty="0"/>
              <a:t>F</a:t>
            </a:r>
            <a:r>
              <a:rPr lang="en-US" altLang="zh-TW" baseline="-25000" dirty="0"/>
              <a:t>c</a:t>
            </a:r>
            <a:r>
              <a:rPr lang="en-US" altLang="zh-TW" dirty="0"/>
              <a:t> = {</a:t>
            </a:r>
            <a:r>
              <a:rPr lang="en-US" altLang="zh-TW" dirty="0">
                <a:sym typeface="Wingdings" panose="05000000000000000000" pitchFamily="2" charset="2"/>
              </a:rPr>
              <a:t>EA</a:t>
            </a:r>
            <a:r>
              <a:rPr lang="en-US" altLang="zh-TW" dirty="0"/>
              <a:t>, A</a:t>
            </a:r>
            <a:r>
              <a:rPr lang="en-US" altLang="zh-TW" dirty="0">
                <a:sym typeface="Wingdings" panose="05000000000000000000" pitchFamily="2" charset="2"/>
              </a:rPr>
              <a:t>B, BC}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pPr marL="342900" lvl="0" indent="-342900" eaLnBrk="1" hangingPunct="1">
              <a:lnSpc>
                <a:spcPct val="90000"/>
              </a:lnSpc>
            </a:pPr>
            <a:endParaRPr lang="en-US" altLang="zh-TW" sz="2800" dirty="0">
              <a:sym typeface="Wingdings" panose="05000000000000000000" pitchFamily="2" charset="2"/>
            </a:endParaRPr>
          </a:p>
        </p:txBody>
      </p:sp>
      <p:sp>
        <p:nvSpPr>
          <p:cNvPr id="634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r>
              <a:rPr lang="en-US" altLang="zh-CN" dirty="0">
                <a:ea typeface="宋体" panose="02010600030101010101" pitchFamily="2" charset="-122"/>
              </a:rPr>
              <a:t>Canonical Cover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 animBg="1"/>
      <p:bldP spid="12595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6</a:t>
            </a:fld>
            <a:endParaRPr lang="zh-TW" altLang="en-US" sz="14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sz="4000" dirty="0"/>
              <a:t>1. Problems caused by redundancy</a:t>
            </a: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Decomposition</a:t>
            </a:r>
          </a:p>
          <a:p>
            <a:pPr lvl="1" eaLnBrk="1" hangingPunct="1"/>
            <a:r>
              <a:rPr lang="en-US" altLang="zh-TW" dirty="0"/>
              <a:t>The essential idea is that many problems arising from redundancy can be addressed by replacing a relation with a collection of </a:t>
            </a:r>
            <a:r>
              <a:rPr lang="en-US" altLang="zh-TW" dirty="0">
                <a:latin typeface="Arial" panose="020B0604020202020204" pitchFamily="34" charset="0"/>
              </a:rPr>
              <a:t>“</a:t>
            </a:r>
            <a:r>
              <a:rPr lang="en-US" altLang="zh-TW" dirty="0"/>
              <a:t>smaller</a:t>
            </a:r>
            <a:r>
              <a:rPr lang="en-US" altLang="zh-TW" dirty="0">
                <a:latin typeface="Arial" panose="020B0604020202020204" pitchFamily="34" charset="0"/>
              </a:rPr>
              <a:t>”</a:t>
            </a:r>
            <a:r>
              <a:rPr lang="en-US" altLang="zh-TW" dirty="0"/>
              <a:t> relations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60</a:t>
            </a:fld>
            <a:endParaRPr lang="zh-TW" altLang="en-US" sz="1400" dirty="0"/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8. 3NF decomposition algorithm</a:t>
            </a:r>
          </a:p>
        </p:txBody>
      </p:sp>
      <p:sp>
        <p:nvSpPr>
          <p:cNvPr id="64516" name="Rectangle 3"/>
          <p:cNvSpPr>
            <a:spLocks noGrp="1"/>
          </p:cNvSpPr>
          <p:nvPr>
            <p:ph idx="1"/>
          </p:nvPr>
        </p:nvSpPr>
        <p:spPr>
          <a:solidFill>
            <a:srgbClr val="FFFF99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/>
              <a:t>find a canonical cover F</a:t>
            </a:r>
            <a:r>
              <a:rPr lang="en-US" altLang="zh-TW" sz="2400" baseline="-25000" dirty="0"/>
              <a:t>c</a:t>
            </a:r>
            <a:r>
              <a:rPr lang="en-US" altLang="zh-TW" sz="2400" dirty="0"/>
              <a:t> for F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/>
              <a:t>result = {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/>
              <a:t>for each </a:t>
            </a:r>
            <a:r>
              <a:rPr lang="en-US" altLang="zh-TW" sz="2400" dirty="0">
                <a:sym typeface="Symbol" panose="05050102010706020507" pitchFamily="18" charset="2"/>
              </a:rPr>
              <a:t>   in F</a:t>
            </a:r>
            <a:r>
              <a:rPr lang="en-US" altLang="zh-TW" sz="2400" baseline="-25000" dirty="0">
                <a:sym typeface="Symbol" panose="05050102010706020507" pitchFamily="18" charset="2"/>
              </a:rPr>
              <a:t>c</a:t>
            </a:r>
            <a:r>
              <a:rPr lang="en-US" altLang="zh-TW" sz="2400" dirty="0">
                <a:sym typeface="Symbol" panose="05050102010706020507" pitchFamily="18" charset="2"/>
              </a:rPr>
              <a:t> do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>
                <a:sym typeface="Symbol" panose="05050102010706020507" pitchFamily="18" charset="2"/>
              </a:rPr>
              <a:t>	if no schema in result contains  then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>
                <a:sym typeface="Symbol" panose="05050102010706020507" pitchFamily="18" charset="2"/>
              </a:rPr>
              <a:t>		add schema  to result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>
                <a:sym typeface="Symbol" panose="05050102010706020507" pitchFamily="18" charset="2"/>
              </a:rPr>
              <a:t>end for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>
                <a:sym typeface="Symbol" panose="05050102010706020507" pitchFamily="18" charset="2"/>
              </a:rPr>
              <a:t>if no schema in result contains a candidate key for R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>
                <a:sym typeface="Symbol" panose="05050102010706020507" pitchFamily="18" charset="2"/>
              </a:rPr>
              <a:t>	choose any candidate key  for R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>
                <a:sym typeface="Symbol" panose="05050102010706020507" pitchFamily="18" charset="2"/>
              </a:rPr>
              <a:t>	add schema  to result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>
                <a:sym typeface="Symbol" panose="05050102010706020507" pitchFamily="18" charset="2"/>
              </a:rPr>
              <a:t>end if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61</a:t>
            </a:fld>
            <a:endParaRPr lang="zh-TW" altLang="en-US" sz="1400" dirty="0"/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>
          <a:xfrm>
            <a:off x="1042988" y="2017713"/>
            <a:ext cx="7912100" cy="378777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sz="3600" dirty="0"/>
              <a:t>R = (A,B,C,D,E,F,G)</a:t>
            </a:r>
          </a:p>
          <a:p>
            <a:pPr eaLnBrk="1" hangingPunct="1"/>
            <a:r>
              <a:rPr lang="en-US" altLang="zh-TW" sz="3600" dirty="0"/>
              <a:t>F = { A</a:t>
            </a:r>
            <a:r>
              <a:rPr lang="en-US" altLang="zh-TW" sz="3400" dirty="0">
                <a:sym typeface="Symbol" panose="05050102010706020507" pitchFamily="18" charset="2"/>
              </a:rPr>
              <a:t>  B, A </a:t>
            </a:r>
            <a:r>
              <a:rPr lang="en-US" altLang="zh-TW" sz="3400" dirty="0">
                <a:sym typeface="Wingdings" panose="05000000000000000000" pitchFamily="2" charset="2"/>
              </a:rPr>
              <a:t> </a:t>
            </a:r>
            <a:r>
              <a:rPr lang="en-US" altLang="zh-TW" sz="3400" dirty="0">
                <a:sym typeface="Symbol" panose="05050102010706020507" pitchFamily="18" charset="2"/>
              </a:rPr>
              <a:t>C, D  E, B  A, F  BG }</a:t>
            </a:r>
          </a:p>
          <a:p>
            <a:pPr eaLnBrk="1" hangingPunct="1"/>
            <a:r>
              <a:rPr lang="en-US" altLang="zh-TW" dirty="0"/>
              <a:t>F</a:t>
            </a:r>
            <a:r>
              <a:rPr lang="en-US" altLang="zh-TW" baseline="-25000" dirty="0"/>
              <a:t>c</a:t>
            </a:r>
            <a:r>
              <a:rPr lang="en-US" altLang="zh-TW" dirty="0"/>
              <a:t> =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Candidate key =</a:t>
            </a:r>
            <a:endParaRPr lang="en-US" altLang="zh-TW" sz="3400" dirty="0">
              <a:sym typeface="Symbol" panose="05050102010706020507" pitchFamily="18" charset="2"/>
            </a:endParaRPr>
          </a:p>
          <a:p>
            <a:pPr eaLnBrk="1" hangingPunct="1"/>
            <a:endParaRPr lang="en-US" altLang="zh-TW" sz="3400" dirty="0">
              <a:sym typeface="Symbol" panose="05050102010706020507" pitchFamily="18" charset="2"/>
            </a:endParaRPr>
          </a:p>
        </p:txBody>
      </p:sp>
      <p:sp>
        <p:nvSpPr>
          <p:cNvPr id="84011" name="Rectangle 43"/>
          <p:cNvSpPr/>
          <p:nvPr/>
        </p:nvSpPr>
        <p:spPr>
          <a:xfrm>
            <a:off x="2303463" y="3860800"/>
            <a:ext cx="6840537" cy="649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TW" dirty="0"/>
              <a:t>{ A</a:t>
            </a:r>
            <a:r>
              <a:rPr lang="en-US" altLang="zh-TW" dirty="0">
                <a:sym typeface="Symbol" panose="05050102010706020507" pitchFamily="18" charset="2"/>
              </a:rPr>
              <a:t>  BC, D  E, B  A, F  BG }</a:t>
            </a:r>
          </a:p>
        </p:txBody>
      </p:sp>
      <p:sp>
        <p:nvSpPr>
          <p:cNvPr id="84012" name="Rectangle 44"/>
          <p:cNvSpPr/>
          <p:nvPr/>
        </p:nvSpPr>
        <p:spPr>
          <a:xfrm>
            <a:off x="4643438" y="4508500"/>
            <a:ext cx="720725" cy="676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TW" dirty="0">
                <a:sym typeface="Symbol" panose="05050102010706020507" pitchFamily="18" charset="2"/>
              </a:rPr>
              <a:t>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1" grpId="0"/>
      <p:bldP spid="840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62</a:t>
            </a:fld>
            <a:endParaRPr lang="zh-TW" altLang="en-US" sz="1400" dirty="0"/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6656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R = (A,B,C,D,E,F,G)</a:t>
            </a:r>
          </a:p>
          <a:p>
            <a:pPr eaLnBrk="1" hangingPunct="1"/>
            <a:r>
              <a:rPr lang="en-US" altLang="zh-TW" dirty="0"/>
              <a:t>F</a:t>
            </a:r>
            <a:r>
              <a:rPr lang="en-US" altLang="zh-TW" baseline="-25000" dirty="0"/>
              <a:t>c</a:t>
            </a:r>
            <a:r>
              <a:rPr lang="en-US" altLang="zh-TW" dirty="0"/>
              <a:t> = { A</a:t>
            </a:r>
            <a:r>
              <a:rPr lang="en-US" altLang="zh-TW" sz="3000" dirty="0">
                <a:sym typeface="Symbol" panose="05050102010706020507" pitchFamily="18" charset="2"/>
              </a:rPr>
              <a:t>  BC, D  E, B  A, F  BG }</a:t>
            </a:r>
          </a:p>
          <a:p>
            <a:pPr eaLnBrk="1" hangingPunct="1"/>
            <a:r>
              <a:rPr lang="en-US" altLang="zh-TW" sz="3000" dirty="0">
                <a:sym typeface="Symbol" panose="05050102010706020507" pitchFamily="18" charset="2"/>
              </a:rPr>
              <a:t>Candidate key = DF</a:t>
            </a:r>
          </a:p>
        </p:txBody>
      </p:sp>
      <p:graphicFrame>
        <p:nvGraphicFramePr>
          <p:cNvPr id="117764" name="Group 4"/>
          <p:cNvGraphicFramePr>
            <a:graphicFrameLocks noGrp="1"/>
          </p:cNvGraphicFramePr>
          <p:nvPr/>
        </p:nvGraphicFramePr>
        <p:xfrm>
          <a:off x="6096000" y="3276600"/>
          <a:ext cx="2444750" cy="3241676"/>
        </p:xfrm>
        <a:graphic>
          <a:graphicData uri="http://schemas.openxmlformats.org/drawingml/2006/table">
            <a:tbl>
              <a:tblPr/>
              <a:tblGrid>
                <a:gridCol w="138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F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  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D 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B  A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F  BG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63</a:t>
            </a:fld>
            <a:endParaRPr lang="zh-TW" altLang="en-US" sz="1400" dirty="0"/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6758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R = (A,B,C,D,E,F,G)</a:t>
            </a:r>
          </a:p>
          <a:p>
            <a:pPr eaLnBrk="1" hangingPunct="1"/>
            <a:r>
              <a:rPr lang="en-US" altLang="zh-TW" dirty="0"/>
              <a:t>F</a:t>
            </a:r>
            <a:r>
              <a:rPr lang="en-US" altLang="zh-TW" baseline="-25000" dirty="0"/>
              <a:t>c</a:t>
            </a:r>
            <a:r>
              <a:rPr lang="en-US" altLang="zh-TW" dirty="0"/>
              <a:t> = { A</a:t>
            </a:r>
            <a:r>
              <a:rPr lang="en-US" altLang="zh-TW" sz="3000" dirty="0">
                <a:sym typeface="Symbol" panose="05050102010706020507" pitchFamily="18" charset="2"/>
              </a:rPr>
              <a:t>  BC, D  E, B  A, F  BG }</a:t>
            </a:r>
          </a:p>
          <a:p>
            <a:pPr eaLnBrk="1" hangingPunct="1"/>
            <a:r>
              <a:rPr lang="en-US" altLang="zh-TW" sz="3000" dirty="0">
                <a:sym typeface="Symbol" panose="05050102010706020507" pitchFamily="18" charset="2"/>
              </a:rPr>
              <a:t>Candidate key = DF</a:t>
            </a:r>
          </a:p>
        </p:txBody>
      </p:sp>
      <p:graphicFrame>
        <p:nvGraphicFramePr>
          <p:cNvPr id="89116" name="Group 28"/>
          <p:cNvGraphicFramePr>
            <a:graphicFrameLocks noGrp="1"/>
          </p:cNvGraphicFramePr>
          <p:nvPr/>
        </p:nvGraphicFramePr>
        <p:xfrm>
          <a:off x="6096000" y="3276600"/>
          <a:ext cx="2444750" cy="3241676"/>
        </p:xfrm>
        <a:graphic>
          <a:graphicData uri="http://schemas.openxmlformats.org/drawingml/2006/table">
            <a:tbl>
              <a:tblPr/>
              <a:tblGrid>
                <a:gridCol w="138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F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  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D 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B  A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F  BG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114" name="Text Box 26"/>
          <p:cNvSpPr txBox="1"/>
          <p:nvPr/>
        </p:nvSpPr>
        <p:spPr>
          <a:xfrm>
            <a:off x="7543800" y="3886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ABC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64</a:t>
            </a:fld>
            <a:endParaRPr lang="zh-TW" altLang="en-US" sz="1400" dirty="0"/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6861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R = (A,B,C,D,E,F,G)</a:t>
            </a:r>
          </a:p>
          <a:p>
            <a:pPr eaLnBrk="1" hangingPunct="1"/>
            <a:r>
              <a:rPr lang="en-US" altLang="zh-TW" dirty="0"/>
              <a:t>F</a:t>
            </a:r>
            <a:r>
              <a:rPr lang="en-US" altLang="zh-TW" baseline="-25000" dirty="0"/>
              <a:t>c</a:t>
            </a:r>
            <a:r>
              <a:rPr lang="en-US" altLang="zh-TW" dirty="0"/>
              <a:t> = { A</a:t>
            </a:r>
            <a:r>
              <a:rPr lang="en-US" altLang="zh-TW" sz="3000" dirty="0">
                <a:sym typeface="Symbol" panose="05050102010706020507" pitchFamily="18" charset="2"/>
              </a:rPr>
              <a:t>  BC, D  E, B  A, F  BG }</a:t>
            </a:r>
          </a:p>
          <a:p>
            <a:pPr eaLnBrk="1" hangingPunct="1"/>
            <a:r>
              <a:rPr lang="en-US" altLang="zh-TW" sz="3000" dirty="0">
                <a:sym typeface="Symbol" panose="05050102010706020507" pitchFamily="18" charset="2"/>
              </a:rPr>
              <a:t>Candidate key = DF</a:t>
            </a:r>
          </a:p>
        </p:txBody>
      </p:sp>
      <p:graphicFrame>
        <p:nvGraphicFramePr>
          <p:cNvPr id="90139" name="Group 27"/>
          <p:cNvGraphicFramePr>
            <a:graphicFrameLocks noGrp="1"/>
          </p:cNvGraphicFramePr>
          <p:nvPr/>
        </p:nvGraphicFramePr>
        <p:xfrm>
          <a:off x="6096000" y="3276600"/>
          <a:ext cx="2444750" cy="3241676"/>
        </p:xfrm>
        <a:graphic>
          <a:graphicData uri="http://schemas.openxmlformats.org/drawingml/2006/table">
            <a:tbl>
              <a:tblPr/>
              <a:tblGrid>
                <a:gridCol w="138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F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  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D 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B  A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F  BG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633" name="Text Box 24"/>
          <p:cNvSpPr txBox="1"/>
          <p:nvPr/>
        </p:nvSpPr>
        <p:spPr>
          <a:xfrm>
            <a:off x="7543800" y="3886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ABC</a:t>
            </a:r>
          </a:p>
        </p:txBody>
      </p:sp>
      <p:sp>
        <p:nvSpPr>
          <p:cNvPr id="90137" name="Text Box 25"/>
          <p:cNvSpPr txBox="1"/>
          <p:nvPr/>
        </p:nvSpPr>
        <p:spPr>
          <a:xfrm>
            <a:off x="7543800" y="45720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65</a:t>
            </a:fld>
            <a:endParaRPr lang="zh-TW" altLang="en-US" sz="1400" dirty="0"/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6963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R = (A,B,C,D,E,F,G)</a:t>
            </a:r>
          </a:p>
          <a:p>
            <a:pPr eaLnBrk="1" hangingPunct="1"/>
            <a:r>
              <a:rPr lang="en-US" altLang="zh-TW" dirty="0"/>
              <a:t>F</a:t>
            </a:r>
            <a:r>
              <a:rPr lang="en-US" altLang="zh-TW" baseline="-25000" dirty="0"/>
              <a:t>c</a:t>
            </a:r>
            <a:r>
              <a:rPr lang="en-US" altLang="zh-TW" dirty="0"/>
              <a:t> = { A</a:t>
            </a:r>
            <a:r>
              <a:rPr lang="en-US" altLang="zh-TW" sz="3000" dirty="0">
                <a:sym typeface="Symbol" panose="05050102010706020507" pitchFamily="18" charset="2"/>
              </a:rPr>
              <a:t>  BC, D  E, B  A, F  BG }</a:t>
            </a:r>
          </a:p>
          <a:p>
            <a:pPr eaLnBrk="1" hangingPunct="1"/>
            <a:r>
              <a:rPr lang="en-US" altLang="zh-TW" sz="3000" dirty="0">
                <a:sym typeface="Symbol" panose="05050102010706020507" pitchFamily="18" charset="2"/>
              </a:rPr>
              <a:t>Candidate key = DF</a:t>
            </a:r>
          </a:p>
        </p:txBody>
      </p:sp>
      <p:graphicFrame>
        <p:nvGraphicFramePr>
          <p:cNvPr id="91163" name="Group 27"/>
          <p:cNvGraphicFramePr>
            <a:graphicFrameLocks noGrp="1"/>
          </p:cNvGraphicFramePr>
          <p:nvPr/>
        </p:nvGraphicFramePr>
        <p:xfrm>
          <a:off x="6096000" y="3276600"/>
          <a:ext cx="2444750" cy="3241676"/>
        </p:xfrm>
        <a:graphic>
          <a:graphicData uri="http://schemas.openxmlformats.org/drawingml/2006/table">
            <a:tbl>
              <a:tblPr/>
              <a:tblGrid>
                <a:gridCol w="138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F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  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D 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B  A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F  BG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657" name="Text Box 24"/>
          <p:cNvSpPr txBox="1"/>
          <p:nvPr/>
        </p:nvSpPr>
        <p:spPr>
          <a:xfrm>
            <a:off x="7543800" y="3886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ABC</a:t>
            </a:r>
          </a:p>
        </p:txBody>
      </p:sp>
      <p:sp>
        <p:nvSpPr>
          <p:cNvPr id="69658" name="Text Box 25"/>
          <p:cNvSpPr txBox="1"/>
          <p:nvPr/>
        </p:nvSpPr>
        <p:spPr>
          <a:xfrm>
            <a:off x="7543800" y="45720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DE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66</a:t>
            </a:fld>
            <a:endParaRPr lang="zh-TW" altLang="en-US" sz="1400" dirty="0"/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7066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R = (A,B,C,D,E,F,G)</a:t>
            </a:r>
          </a:p>
          <a:p>
            <a:pPr eaLnBrk="1" hangingPunct="1"/>
            <a:r>
              <a:rPr lang="en-US" altLang="zh-TW" dirty="0"/>
              <a:t>F</a:t>
            </a:r>
            <a:r>
              <a:rPr lang="en-US" altLang="zh-TW" baseline="-25000" dirty="0"/>
              <a:t>c</a:t>
            </a:r>
            <a:r>
              <a:rPr lang="en-US" altLang="zh-TW" dirty="0"/>
              <a:t> = { A</a:t>
            </a:r>
            <a:r>
              <a:rPr lang="en-US" altLang="zh-TW" sz="3000" dirty="0">
                <a:sym typeface="Symbol" panose="05050102010706020507" pitchFamily="18" charset="2"/>
              </a:rPr>
              <a:t>  BC, D  E, B  A, F  BG }</a:t>
            </a:r>
          </a:p>
          <a:p>
            <a:pPr eaLnBrk="1" hangingPunct="1"/>
            <a:r>
              <a:rPr lang="en-US" altLang="zh-TW" sz="3000" dirty="0">
                <a:sym typeface="Symbol" panose="05050102010706020507" pitchFamily="18" charset="2"/>
              </a:rPr>
              <a:t>Candidate key = DF</a:t>
            </a:r>
          </a:p>
        </p:txBody>
      </p:sp>
      <p:graphicFrame>
        <p:nvGraphicFramePr>
          <p:cNvPr id="104475" name="Group 27"/>
          <p:cNvGraphicFramePr>
            <a:graphicFrameLocks noGrp="1"/>
          </p:cNvGraphicFramePr>
          <p:nvPr/>
        </p:nvGraphicFramePr>
        <p:xfrm>
          <a:off x="6096000" y="3276600"/>
          <a:ext cx="2444750" cy="3241676"/>
        </p:xfrm>
        <a:graphic>
          <a:graphicData uri="http://schemas.openxmlformats.org/drawingml/2006/table">
            <a:tbl>
              <a:tblPr/>
              <a:tblGrid>
                <a:gridCol w="138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F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  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D 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B  A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F  BG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681" name="Text Box 24"/>
          <p:cNvSpPr txBox="1"/>
          <p:nvPr/>
        </p:nvSpPr>
        <p:spPr>
          <a:xfrm>
            <a:off x="7543800" y="3886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  <a:latin typeface="Arial" panose="020B0604020202020204" pitchFamily="34" charset="0"/>
              </a:rPr>
              <a:t>AB</a:t>
            </a:r>
            <a:r>
              <a:rPr lang="en-US" altLang="zh-TW" sz="2400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70682" name="Text Box 25"/>
          <p:cNvSpPr txBox="1"/>
          <p:nvPr/>
        </p:nvSpPr>
        <p:spPr>
          <a:xfrm>
            <a:off x="7543800" y="45720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DE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67</a:t>
            </a:fld>
            <a:endParaRPr lang="zh-TW" altLang="en-US" sz="1400" dirty="0"/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7168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R = (A,B,C,D,E,F,G)</a:t>
            </a:r>
          </a:p>
          <a:p>
            <a:pPr eaLnBrk="1" hangingPunct="1"/>
            <a:r>
              <a:rPr lang="en-US" altLang="zh-TW" dirty="0"/>
              <a:t>F</a:t>
            </a:r>
            <a:r>
              <a:rPr lang="en-US" altLang="zh-TW" baseline="-25000" dirty="0"/>
              <a:t>c</a:t>
            </a:r>
            <a:r>
              <a:rPr lang="en-US" altLang="zh-TW" dirty="0"/>
              <a:t> = { A</a:t>
            </a:r>
            <a:r>
              <a:rPr lang="en-US" altLang="zh-TW" sz="3000" dirty="0">
                <a:sym typeface="Symbol" panose="05050102010706020507" pitchFamily="18" charset="2"/>
              </a:rPr>
              <a:t>  BC, D  E, B  A, F  BG }</a:t>
            </a:r>
          </a:p>
          <a:p>
            <a:pPr eaLnBrk="1" hangingPunct="1"/>
            <a:r>
              <a:rPr lang="en-US" altLang="zh-TW" sz="3000" dirty="0">
                <a:sym typeface="Symbol" panose="05050102010706020507" pitchFamily="18" charset="2"/>
              </a:rPr>
              <a:t>Candidate key = DF</a:t>
            </a:r>
          </a:p>
        </p:txBody>
      </p:sp>
      <p:graphicFrame>
        <p:nvGraphicFramePr>
          <p:cNvPr id="92188" name="Group 28"/>
          <p:cNvGraphicFramePr>
            <a:graphicFrameLocks noGrp="1"/>
          </p:cNvGraphicFramePr>
          <p:nvPr/>
        </p:nvGraphicFramePr>
        <p:xfrm>
          <a:off x="6096000" y="3276600"/>
          <a:ext cx="2444750" cy="3241676"/>
        </p:xfrm>
        <a:graphic>
          <a:graphicData uri="http://schemas.openxmlformats.org/drawingml/2006/table">
            <a:tbl>
              <a:tblPr/>
              <a:tblGrid>
                <a:gridCol w="138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F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  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D 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B  A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F  BG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05" name="Text Box 24"/>
          <p:cNvSpPr txBox="1"/>
          <p:nvPr/>
        </p:nvSpPr>
        <p:spPr>
          <a:xfrm>
            <a:off x="7543800" y="3886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ABC</a:t>
            </a:r>
          </a:p>
        </p:txBody>
      </p:sp>
      <p:sp>
        <p:nvSpPr>
          <p:cNvPr id="71706" name="Text Box 25"/>
          <p:cNvSpPr txBox="1"/>
          <p:nvPr/>
        </p:nvSpPr>
        <p:spPr>
          <a:xfrm>
            <a:off x="7543800" y="45720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DE</a:t>
            </a:r>
          </a:p>
        </p:txBody>
      </p:sp>
      <p:sp>
        <p:nvSpPr>
          <p:cNvPr id="92186" name="Text Box 26"/>
          <p:cNvSpPr txBox="1"/>
          <p:nvPr/>
        </p:nvSpPr>
        <p:spPr>
          <a:xfrm>
            <a:off x="7543800" y="592455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FBG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68</a:t>
            </a:fld>
            <a:endParaRPr lang="zh-TW" altLang="en-US" sz="1400" dirty="0"/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727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R = (A,B,C,D,E,F,G)</a:t>
            </a:r>
          </a:p>
          <a:p>
            <a:pPr eaLnBrk="1" hangingPunct="1"/>
            <a:r>
              <a:rPr lang="en-US" altLang="zh-TW" dirty="0"/>
              <a:t>F</a:t>
            </a:r>
            <a:r>
              <a:rPr lang="en-US" altLang="zh-TW" baseline="-25000" dirty="0"/>
              <a:t>c</a:t>
            </a:r>
            <a:r>
              <a:rPr lang="en-US" altLang="zh-TW" dirty="0"/>
              <a:t> = { A</a:t>
            </a:r>
            <a:r>
              <a:rPr lang="en-US" altLang="zh-TW" sz="3000" dirty="0">
                <a:sym typeface="Symbol" panose="05050102010706020507" pitchFamily="18" charset="2"/>
              </a:rPr>
              <a:t>  BC, D  E, B  A, F  BG }</a:t>
            </a:r>
          </a:p>
          <a:p>
            <a:pPr eaLnBrk="1" hangingPunct="1"/>
            <a:r>
              <a:rPr lang="en-US" altLang="zh-TW" sz="3000" dirty="0">
                <a:sym typeface="Symbol" panose="05050102010706020507" pitchFamily="18" charset="2"/>
              </a:rPr>
              <a:t>Candidate key = DF</a:t>
            </a:r>
          </a:p>
          <a:p>
            <a:pPr eaLnBrk="1" hangingPunct="1"/>
            <a:endParaRPr lang="en-US" altLang="zh-TW" sz="30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z="2400" dirty="0">
                <a:sym typeface="Symbol" panose="05050102010706020507" pitchFamily="18" charset="2"/>
              </a:rPr>
              <a:t>Result = {</a:t>
            </a:r>
            <a:r>
              <a:rPr lang="en-US" altLang="zh-TW" sz="2400" dirty="0"/>
              <a:t>ABC, DE, FBG</a:t>
            </a:r>
            <a:r>
              <a:rPr lang="en-US" altLang="zh-TW" sz="2400" dirty="0">
                <a:sym typeface="Symbol" panose="05050102010706020507" pitchFamily="18" charset="2"/>
              </a:rPr>
              <a:t>}</a:t>
            </a:r>
          </a:p>
        </p:txBody>
      </p:sp>
      <p:graphicFrame>
        <p:nvGraphicFramePr>
          <p:cNvPr id="93214" name="Group 30"/>
          <p:cNvGraphicFramePr>
            <a:graphicFrameLocks noGrp="1"/>
          </p:cNvGraphicFramePr>
          <p:nvPr/>
        </p:nvGraphicFramePr>
        <p:xfrm>
          <a:off x="6096000" y="3276600"/>
          <a:ext cx="2444750" cy="3241676"/>
        </p:xfrm>
        <a:graphic>
          <a:graphicData uri="http://schemas.openxmlformats.org/drawingml/2006/table">
            <a:tbl>
              <a:tblPr/>
              <a:tblGrid>
                <a:gridCol w="138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F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  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D 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B  A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F  BG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729" name="Text Box 24"/>
          <p:cNvSpPr txBox="1"/>
          <p:nvPr/>
        </p:nvSpPr>
        <p:spPr>
          <a:xfrm>
            <a:off x="7543800" y="3886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ABC</a:t>
            </a:r>
          </a:p>
        </p:txBody>
      </p:sp>
      <p:sp>
        <p:nvSpPr>
          <p:cNvPr id="72730" name="Text Box 25"/>
          <p:cNvSpPr txBox="1"/>
          <p:nvPr/>
        </p:nvSpPr>
        <p:spPr>
          <a:xfrm>
            <a:off x="7543800" y="45720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DE</a:t>
            </a:r>
          </a:p>
        </p:txBody>
      </p:sp>
      <p:sp>
        <p:nvSpPr>
          <p:cNvPr id="72731" name="Text Box 26"/>
          <p:cNvSpPr txBox="1"/>
          <p:nvPr/>
        </p:nvSpPr>
        <p:spPr>
          <a:xfrm>
            <a:off x="7543800" y="592455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FBG</a:t>
            </a:r>
          </a:p>
        </p:txBody>
      </p:sp>
      <p:sp>
        <p:nvSpPr>
          <p:cNvPr id="93216" name="Oval 32"/>
          <p:cNvSpPr/>
          <p:nvPr/>
        </p:nvSpPr>
        <p:spPr>
          <a:xfrm>
            <a:off x="4211638" y="3213100"/>
            <a:ext cx="1368425" cy="792163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69</a:t>
            </a:fld>
            <a:endParaRPr lang="zh-TW" altLang="en-US" sz="1400" dirty="0"/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Example</a:t>
            </a:r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R = (A,B,C,D,E,F,G)</a:t>
            </a:r>
          </a:p>
          <a:p>
            <a:pPr eaLnBrk="1" hangingPunct="1"/>
            <a:r>
              <a:rPr lang="en-US" altLang="zh-TW" dirty="0"/>
              <a:t>F</a:t>
            </a:r>
            <a:r>
              <a:rPr lang="en-US" altLang="zh-TW" baseline="-25000" dirty="0"/>
              <a:t>c</a:t>
            </a:r>
            <a:r>
              <a:rPr lang="en-US" altLang="zh-TW" dirty="0"/>
              <a:t> = { A</a:t>
            </a:r>
            <a:r>
              <a:rPr lang="en-US" altLang="zh-TW" dirty="0">
                <a:sym typeface="Symbol" panose="05050102010706020507" pitchFamily="18" charset="2"/>
              </a:rPr>
              <a:t>  BC, D  E, B  A, F  BG }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Candidate key = DF</a:t>
            </a: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z="2400" dirty="0">
                <a:sym typeface="Symbol" panose="05050102010706020507" pitchFamily="18" charset="2"/>
              </a:rPr>
              <a:t>Result = {</a:t>
            </a:r>
            <a:r>
              <a:rPr lang="en-US" altLang="zh-TW" sz="2400" dirty="0"/>
              <a:t>ABC, DE, FBG, DF</a:t>
            </a:r>
            <a:r>
              <a:rPr lang="en-US" altLang="zh-TW" sz="2400" dirty="0">
                <a:sym typeface="Symbol" panose="05050102010706020507" pitchFamily="18" charset="2"/>
              </a:rPr>
              <a:t>}</a:t>
            </a:r>
          </a:p>
        </p:txBody>
      </p:sp>
      <p:graphicFrame>
        <p:nvGraphicFramePr>
          <p:cNvPr id="115716" name="Group 4"/>
          <p:cNvGraphicFramePr>
            <a:graphicFrameLocks noGrp="1"/>
          </p:cNvGraphicFramePr>
          <p:nvPr/>
        </p:nvGraphicFramePr>
        <p:xfrm>
          <a:off x="6096000" y="3276600"/>
          <a:ext cx="2444750" cy="3241676"/>
        </p:xfrm>
        <a:graphic>
          <a:graphicData uri="http://schemas.openxmlformats.org/drawingml/2006/table">
            <a:tbl>
              <a:tblPr/>
              <a:tblGrid>
                <a:gridCol w="138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F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  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D 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B  A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F  BG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753" name="Text Box 24"/>
          <p:cNvSpPr txBox="1"/>
          <p:nvPr/>
        </p:nvSpPr>
        <p:spPr>
          <a:xfrm>
            <a:off x="7543800" y="3886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ABC</a:t>
            </a:r>
          </a:p>
        </p:txBody>
      </p:sp>
      <p:sp>
        <p:nvSpPr>
          <p:cNvPr id="73754" name="Text Box 25"/>
          <p:cNvSpPr txBox="1"/>
          <p:nvPr/>
        </p:nvSpPr>
        <p:spPr>
          <a:xfrm>
            <a:off x="7543800" y="45720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DE</a:t>
            </a:r>
          </a:p>
        </p:txBody>
      </p:sp>
      <p:sp>
        <p:nvSpPr>
          <p:cNvPr id="73755" name="Text Box 26"/>
          <p:cNvSpPr txBox="1"/>
          <p:nvPr/>
        </p:nvSpPr>
        <p:spPr>
          <a:xfrm>
            <a:off x="7543800" y="592455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FBG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7</a:t>
            </a:fld>
            <a:endParaRPr lang="zh-TW" altLang="en-US" sz="14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sz="4000" dirty="0"/>
              <a:t>1. Problems caused by redundancy</a:t>
            </a: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lang="zh-TW" altLang="en-US" dirty="0"/>
          </a:p>
        </p:txBody>
      </p:sp>
      <p:graphicFrame>
        <p:nvGraphicFramePr>
          <p:cNvPr id="135336" name="Group 168"/>
          <p:cNvGraphicFramePr>
            <a:graphicFrameLocks noGrp="1"/>
          </p:cNvGraphicFramePr>
          <p:nvPr/>
        </p:nvGraphicFramePr>
        <p:xfrm>
          <a:off x="1403350" y="1484313"/>
          <a:ext cx="6480175" cy="2011536"/>
        </p:xfrm>
        <a:graphic>
          <a:graphicData uri="http://schemas.openxmlformats.org/drawingml/2006/table">
            <a:tbl>
              <a:tblPr/>
              <a:tblGrid>
                <a:gridCol w="137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Student-ID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Student-Name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Course-ID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Course-Name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123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Raymond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COMP231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Database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123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Raymond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COMP170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D. Math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567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Mary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COMP104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C++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567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Mary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COMP271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Algorithm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999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Peter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COMP231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Database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5337" name="Group 169"/>
          <p:cNvGraphicFramePr>
            <a:graphicFrameLocks noGrp="1"/>
          </p:cNvGraphicFramePr>
          <p:nvPr/>
        </p:nvGraphicFramePr>
        <p:xfrm>
          <a:off x="179388" y="4508500"/>
          <a:ext cx="2952750" cy="1341440"/>
        </p:xfrm>
        <a:graphic>
          <a:graphicData uri="http://schemas.openxmlformats.org/drawingml/2006/table">
            <a:tbl>
              <a:tblPr/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Student-ID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Student-Name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123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Raymond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567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Mary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999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Peter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5338" name="Group 170"/>
          <p:cNvGraphicFramePr>
            <a:graphicFrameLocks noGrp="1"/>
          </p:cNvGraphicFramePr>
          <p:nvPr/>
        </p:nvGraphicFramePr>
        <p:xfrm>
          <a:off x="3308350" y="4443413"/>
          <a:ext cx="2632075" cy="2011536"/>
        </p:xfrm>
        <a:graphic>
          <a:graphicData uri="http://schemas.openxmlformats.org/drawingml/2006/table">
            <a:tbl>
              <a:tblPr/>
              <a:tblGrid>
                <a:gridCol w="120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Student-ID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Course-ID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123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COMP231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123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COMP170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567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COMP104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567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COMP271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999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COMP231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5341" name="Group 173"/>
          <p:cNvGraphicFramePr>
            <a:graphicFrameLocks noGrp="1"/>
          </p:cNvGraphicFramePr>
          <p:nvPr/>
        </p:nvGraphicFramePr>
        <p:xfrm>
          <a:off x="6157913" y="4365625"/>
          <a:ext cx="2806700" cy="1676400"/>
        </p:xfrm>
        <a:graphic>
          <a:graphicData uri="http://schemas.openxmlformats.org/drawingml/2006/table">
            <a:tbl>
              <a:tblPr/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Course-ID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Course-Name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COMP231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COMP170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D. 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COMP271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Algorithm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42" name="AutoShape 174"/>
          <p:cNvSpPr/>
          <p:nvPr/>
        </p:nvSpPr>
        <p:spPr>
          <a:xfrm rot="2510696">
            <a:off x="2339975" y="3860800"/>
            <a:ext cx="576263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  <p:sp>
        <p:nvSpPr>
          <p:cNvPr id="10343" name="AutoShape 175"/>
          <p:cNvSpPr/>
          <p:nvPr/>
        </p:nvSpPr>
        <p:spPr>
          <a:xfrm>
            <a:off x="4211638" y="3860800"/>
            <a:ext cx="576262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  <p:sp>
        <p:nvSpPr>
          <p:cNvPr id="10344" name="AutoShape 176"/>
          <p:cNvSpPr/>
          <p:nvPr/>
        </p:nvSpPr>
        <p:spPr>
          <a:xfrm rot="-3031535">
            <a:off x="6372225" y="3787775"/>
            <a:ext cx="576263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  <p:sp>
        <p:nvSpPr>
          <p:cNvPr id="135345" name="AutoShape 177"/>
          <p:cNvSpPr/>
          <p:nvPr/>
        </p:nvSpPr>
        <p:spPr>
          <a:xfrm>
            <a:off x="755650" y="6042025"/>
            <a:ext cx="3168650" cy="503238"/>
          </a:xfrm>
          <a:prstGeom prst="wedgeRoundRectCallout">
            <a:avLst>
              <a:gd name="adj1" fmla="val 10222"/>
              <a:gd name="adj2" fmla="val -109935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No potential inconsistency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4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70</a:t>
            </a:fld>
            <a:endParaRPr lang="zh-TW" altLang="en-US" sz="1400" dirty="0"/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endParaRPr lang="zh-TW" altLang="en-US" dirty="0"/>
          </a:p>
        </p:txBody>
      </p:sp>
      <p:sp>
        <p:nvSpPr>
          <p:cNvPr id="7475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dirty="0"/>
              <a:t>3NF decomposition guarantees that the decomposition is a lossless-join</a:t>
            </a:r>
          </a:p>
          <a:p>
            <a:pPr eaLnBrk="1" hangingPunct="1"/>
            <a:r>
              <a:rPr lang="en-US" altLang="zh-TW" dirty="0"/>
              <a:t>It guarantees that the decomposition is dependency preserving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71</a:t>
            </a:fld>
            <a:endParaRPr lang="zh-TW" altLang="en-US" sz="1400" dirty="0"/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Outline</a:t>
            </a:r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Problems caused by redundancy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Functional dependencies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Boyce Codd normal form (BCNF)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Third normal form (3NF)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Decomposition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Dependency preservation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BCNF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3NF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Design Goal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148484" name="Oval 4"/>
          <p:cNvSpPr/>
          <p:nvPr/>
        </p:nvSpPr>
        <p:spPr>
          <a:xfrm>
            <a:off x="1692275" y="5373688"/>
            <a:ext cx="2663825" cy="576262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72</a:t>
            </a:fld>
            <a:endParaRPr lang="zh-TW" altLang="en-US" sz="1400" dirty="0"/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9. Design Goal</a:t>
            </a:r>
          </a:p>
        </p:txBody>
      </p:sp>
      <p:sp>
        <p:nvSpPr>
          <p:cNvPr id="7680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sz="2800" dirty="0"/>
              <a:t>Goal for a relational database design</a:t>
            </a:r>
          </a:p>
          <a:p>
            <a:pPr lvl="1" eaLnBrk="1" hangingPunct="1"/>
            <a:r>
              <a:rPr lang="en-US" altLang="zh-TW" sz="2400" dirty="0"/>
              <a:t>BCNF</a:t>
            </a:r>
          </a:p>
          <a:p>
            <a:pPr lvl="1" eaLnBrk="1" hangingPunct="1"/>
            <a:r>
              <a:rPr lang="en-US" altLang="zh-TW" sz="2400" dirty="0"/>
              <a:t>Lossless-join</a:t>
            </a:r>
          </a:p>
          <a:p>
            <a:pPr lvl="1" eaLnBrk="1" hangingPunct="1"/>
            <a:r>
              <a:rPr lang="en-US" altLang="zh-TW" sz="2400" dirty="0"/>
              <a:t>Dependency Preservation</a:t>
            </a:r>
          </a:p>
          <a:p>
            <a:pPr eaLnBrk="1" hangingPunct="1"/>
            <a:r>
              <a:rPr lang="en-US" altLang="zh-TW" sz="2800" dirty="0"/>
              <a:t>If we cannot achieve this, </a:t>
            </a:r>
          </a:p>
          <a:p>
            <a:pPr lvl="1" eaLnBrk="1" hangingPunct="1"/>
            <a:r>
              <a:rPr lang="en-US" altLang="zh-TW" sz="2400" dirty="0"/>
              <a:t>We accept</a:t>
            </a:r>
          </a:p>
          <a:p>
            <a:pPr lvl="2" eaLnBrk="1" hangingPunct="1"/>
            <a:r>
              <a:rPr lang="en-US" altLang="zh-TW" sz="2000" dirty="0"/>
              <a:t>3NF</a:t>
            </a:r>
          </a:p>
          <a:p>
            <a:pPr lvl="2" eaLnBrk="1" hangingPunct="1"/>
            <a:r>
              <a:rPr lang="en-US" altLang="zh-TW" sz="2000" dirty="0"/>
              <a:t>Lossless-join</a:t>
            </a:r>
          </a:p>
          <a:p>
            <a:pPr lvl="2" eaLnBrk="1" hangingPunct="1"/>
            <a:r>
              <a:rPr lang="en-US" altLang="zh-TW" sz="2000" dirty="0"/>
              <a:t>Dependency preservation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>
              <a:buNone/>
            </a:pPr>
            <a:r>
              <a:rPr lang="en-US" altLang="zh-CN" dirty="0"/>
              <a:t>Exercise example </a:t>
            </a:r>
            <a:endParaRPr lang="zh-CN" altLang="en-US" dirty="0"/>
          </a:p>
        </p:txBody>
      </p:sp>
      <p:sp>
        <p:nvSpPr>
          <p:cNvPr id="77827" name="灯片编号占位符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TW" altLang="en-US" sz="1400" dirty="0"/>
              <a:t>73</a:t>
            </a:fld>
            <a:endParaRPr lang="zh-TW" altLang="en-US" sz="1400" dirty="0"/>
          </a:p>
        </p:txBody>
      </p:sp>
      <p:pic>
        <p:nvPicPr>
          <p:cNvPr id="77828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381250"/>
            <a:ext cx="6535738" cy="315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238" y="2060575"/>
            <a:ext cx="6105525" cy="4248150"/>
          </a:xfrm>
          <a:ln/>
        </p:spPr>
      </p:pic>
      <p:sp>
        <p:nvSpPr>
          <p:cNvPr id="78851" name="灯片编号占位符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TW" altLang="en-US" sz="1400" dirty="0"/>
              <a:t>74</a:t>
            </a:fld>
            <a:endParaRPr lang="zh-TW" altLang="en-US" sz="1400" dirty="0"/>
          </a:p>
        </p:txBody>
      </p:sp>
      <p:sp>
        <p:nvSpPr>
          <p:cNvPr id="7885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>
              <a:buNone/>
            </a:pPr>
            <a:r>
              <a:rPr lang="en-US" altLang="zh-CN" dirty="0"/>
              <a:t>Exercise example </a:t>
            </a:r>
            <a:endParaRPr lang="zh-CN" altLang="en-US" dirty="0"/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B41AA673-4C09-FE34-65F2-744610EAC246}"/>
              </a:ext>
            </a:extLst>
          </p:cNvPr>
          <p:cNvSpPr txBox="1"/>
          <p:nvPr/>
        </p:nvSpPr>
        <p:spPr>
          <a:xfrm>
            <a:off x="4211960" y="283636"/>
            <a:ext cx="4824734" cy="1323439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R is in 3NF if for any </a:t>
            </a:r>
            <a:r>
              <a:rPr lang="en-US" altLang="zh-TW" sz="2000" dirty="0">
                <a:sym typeface="Symbol" panose="05050102010706020507" pitchFamily="18" charset="2"/>
              </a:rPr>
              <a:t>  A in F</a:t>
            </a: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 dirty="0">
                <a:sym typeface="Symbol" panose="05050102010706020507" pitchFamily="18" charset="2"/>
              </a:rPr>
              <a:t>  A is trivial (A  ), </a:t>
            </a:r>
            <a:r>
              <a:rPr lang="en-US" altLang="zh-TW" sz="2000" i="1" dirty="0">
                <a:sym typeface="Symbol" panose="05050102010706020507" pitchFamily="18" charset="2"/>
              </a:rPr>
              <a:t>or</a:t>
            </a: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 dirty="0">
                <a:sym typeface="Symbol" panose="05050102010706020507" pitchFamily="18" charset="2"/>
              </a:rPr>
              <a:t> is</a:t>
            </a:r>
            <a:r>
              <a:rPr lang="en-US" altLang="zh-TW" sz="2000" i="1" dirty="0"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a key for R, </a:t>
            </a:r>
            <a:r>
              <a:rPr lang="en-US" altLang="zh-TW" sz="2000" i="1" dirty="0">
                <a:sym typeface="Symbol" panose="05050102010706020507" pitchFamily="18" charset="2"/>
              </a:rPr>
              <a:t>or</a:t>
            </a: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 dirty="0">
                <a:sym typeface="Symbol" panose="05050102010706020507" pitchFamily="18" charset="2"/>
              </a:rPr>
              <a:t>A is </a:t>
            </a:r>
            <a:r>
              <a:rPr lang="en-US" altLang="zh-TW" sz="2000" i="1" dirty="0">
                <a:sym typeface="Symbol" panose="05050102010706020507" pitchFamily="18" charset="2"/>
              </a:rPr>
              <a:t>part of</a:t>
            </a:r>
            <a:r>
              <a:rPr lang="en-US" altLang="zh-TW" sz="2000" dirty="0">
                <a:sym typeface="Symbol" panose="05050102010706020507" pitchFamily="18" charset="2"/>
              </a:rPr>
              <a:t> candidate key(s) for R</a:t>
            </a:r>
            <a:endParaRPr lang="zh-TW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8</a:t>
            </a:fld>
            <a:endParaRPr lang="zh-TW" altLang="en-US" sz="14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Outline</a:t>
            </a: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Problems caused by redundancy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Functional dependencies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Boyce Codd normal form (BCNF)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Third normal form (3NF)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Decomposition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Dependency preservation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BCNF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3NF decomposition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Design Goal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141316" name="Oval 4"/>
          <p:cNvSpPr/>
          <p:nvPr/>
        </p:nvSpPr>
        <p:spPr>
          <a:xfrm>
            <a:off x="1692275" y="2349500"/>
            <a:ext cx="4608513" cy="576263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/>
              <a:t>9</a:t>
            </a:fld>
            <a:endParaRPr lang="zh-TW" altLang="en-US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dirty="0"/>
              <a:t>2. Functional dependencies</a:t>
            </a: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1116013" y="2017713"/>
            <a:ext cx="7772400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TW" sz="2800" dirty="0"/>
              <a:t>Functional dependency is </a:t>
            </a:r>
            <a:r>
              <a:rPr lang="en-US" altLang="zh-TW" sz="2800" i="1" dirty="0"/>
              <a:t>a type of constraint</a:t>
            </a:r>
            <a:r>
              <a:rPr lang="en-US" altLang="zh-TW" sz="2800" dirty="0"/>
              <a:t> that is </a:t>
            </a:r>
            <a:r>
              <a:rPr lang="en-US" altLang="zh-TW" sz="2800" i="1" dirty="0"/>
              <a:t>a generalization of the notation of key</a:t>
            </a:r>
          </a:p>
          <a:p>
            <a:pPr eaLnBrk="1" hangingPunct="1"/>
            <a:r>
              <a:rPr lang="en-US" altLang="zh-TW" sz="2800" dirty="0"/>
              <a:t>Definition</a:t>
            </a:r>
          </a:p>
          <a:p>
            <a:pPr lvl="1" eaLnBrk="1" hangingPunct="1"/>
            <a:r>
              <a:rPr lang="en-US" altLang="zh-TW" sz="2400" dirty="0"/>
              <a:t>R </a:t>
            </a:r>
            <a:r>
              <a:rPr lang="en-US" altLang="zh-TW" sz="2400" dirty="0">
                <a:latin typeface="Arial" panose="020B0604020202020204" pitchFamily="34" charset="0"/>
              </a:rPr>
              <a:t>–</a:t>
            </a:r>
            <a:r>
              <a:rPr lang="en-US" altLang="zh-TW" sz="2400" dirty="0"/>
              <a:t> a relation schema, </a:t>
            </a:r>
            <a:r>
              <a:rPr lang="en-US" altLang="zh-TW" sz="2400" dirty="0">
                <a:sym typeface="Symbol" panose="05050102010706020507" pitchFamily="18" charset="2"/>
              </a:rPr>
              <a:t>  R,   R </a:t>
            </a:r>
          </a:p>
          <a:p>
            <a:pPr lvl="1" eaLnBrk="1" hangingPunct="1"/>
            <a:r>
              <a:rPr lang="en-US" altLang="zh-TW" sz="2400" dirty="0">
                <a:sym typeface="Symbol" panose="05050102010706020507" pitchFamily="18" charset="2"/>
              </a:rPr>
              <a:t>   if and only if,</a:t>
            </a:r>
          </a:p>
          <a:p>
            <a:pPr lvl="1" eaLnBrk="1" hangingPunct="1">
              <a:buNone/>
            </a:pPr>
            <a:r>
              <a:rPr lang="en-US" altLang="zh-TW" sz="2400" dirty="0">
                <a:sym typeface="Symbol" panose="05050102010706020507" pitchFamily="18" charset="2"/>
              </a:rPr>
              <a:t>	for any </a:t>
            </a:r>
            <a:r>
              <a:rPr lang="en-US" altLang="zh-CN" sz="2400" dirty="0">
                <a:sym typeface="Symbol" panose="05050102010706020507" pitchFamily="18" charset="2"/>
              </a:rPr>
              <a:t>instance</a:t>
            </a:r>
            <a:r>
              <a:rPr lang="en-US" altLang="zh-TW" sz="2400" dirty="0">
                <a:sym typeface="Symbol" panose="05050102010706020507" pitchFamily="18" charset="2"/>
              </a:rPr>
              <a:t> r on R,</a:t>
            </a:r>
          </a:p>
          <a:p>
            <a:pPr lvl="1" eaLnBrk="1" hangingPunct="1">
              <a:buNone/>
            </a:pPr>
            <a:r>
              <a:rPr lang="en-US" altLang="zh-TW" sz="2400" dirty="0">
                <a:sym typeface="Symbol" panose="05050102010706020507" pitchFamily="18" charset="2"/>
              </a:rPr>
              <a:t>			for any two tuples t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, t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 of r</a:t>
            </a:r>
          </a:p>
          <a:p>
            <a:pPr lvl="1" eaLnBrk="1" hangingPunct="1">
              <a:buNone/>
            </a:pPr>
            <a:r>
              <a:rPr lang="en-US" altLang="zh-TW" sz="2400" dirty="0">
                <a:sym typeface="Symbol" panose="05050102010706020507" pitchFamily="18" charset="2"/>
              </a:rPr>
              <a:t>				 </a:t>
            </a:r>
            <a:r>
              <a:rPr lang="en-US" altLang="zh-TW" sz="2400" baseline="-25000" dirty="0"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sym typeface="Symbol" panose="05050102010706020507" pitchFamily="18" charset="2"/>
              </a:rPr>
              <a:t>(t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) = </a:t>
            </a:r>
            <a:r>
              <a:rPr lang="en-US" altLang="zh-TW" sz="2400" baseline="-25000" dirty="0"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sym typeface="Symbol" panose="05050102010706020507" pitchFamily="18" charset="2"/>
              </a:rPr>
              <a:t>(t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)  </a:t>
            </a:r>
            <a:r>
              <a:rPr lang="en-US" altLang="zh-TW" sz="2400" baseline="-25000" dirty="0">
                <a:sym typeface="Symbol" panose="05050102010706020507" pitchFamily="18" charset="2"/>
              </a:rPr>
              <a:t></a:t>
            </a:r>
            <a:r>
              <a:rPr lang="en-US" altLang="zh-TW" sz="2400" dirty="0">
                <a:sym typeface="Symbol" panose="05050102010706020507" pitchFamily="18" charset="2"/>
              </a:rPr>
              <a:t>(t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) = </a:t>
            </a:r>
            <a:r>
              <a:rPr lang="en-US" altLang="zh-TW" sz="2400" baseline="-25000" dirty="0">
                <a:sym typeface="Symbol" panose="05050102010706020507" pitchFamily="18" charset="2"/>
              </a:rPr>
              <a:t></a:t>
            </a:r>
            <a:r>
              <a:rPr lang="en-US" altLang="zh-TW" sz="2400" dirty="0">
                <a:sym typeface="Symbol" panose="05050102010706020507" pitchFamily="18" charset="2"/>
              </a:rPr>
              <a:t>(t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)</a:t>
            </a:r>
            <a:endParaRPr lang="en-US" altLang="zh-TW" sz="2400" dirty="0"/>
          </a:p>
          <a:p>
            <a:pPr eaLnBrk="1" hangingPunct="1"/>
            <a:endParaRPr lang="en-US" altLang="zh-TW" sz="2800" dirty="0"/>
          </a:p>
        </p:txBody>
      </p:sp>
      <p:sp>
        <p:nvSpPr>
          <p:cNvPr id="28676" name="Oval 4"/>
          <p:cNvSpPr/>
          <p:nvPr/>
        </p:nvSpPr>
        <p:spPr>
          <a:xfrm>
            <a:off x="2268538" y="4292600"/>
            <a:ext cx="2303462" cy="576263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ysDot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PMingLiU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69</TotalTime>
  <Words>4297</Words>
  <Application>Microsoft Office PowerPoint</Application>
  <PresentationFormat>全屏显示(4:3)</PresentationFormat>
  <Paragraphs>1157</Paragraphs>
  <Slides>74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0" baseType="lpstr">
      <vt:lpstr>Arial</vt:lpstr>
      <vt:lpstr>Symbol</vt:lpstr>
      <vt:lpstr>Tahoma</vt:lpstr>
      <vt:lpstr>Times New Roman</vt:lpstr>
      <vt:lpstr>Wingdings</vt:lpstr>
      <vt:lpstr>Blends</vt:lpstr>
      <vt:lpstr>Database</vt:lpstr>
      <vt:lpstr>Outline</vt:lpstr>
      <vt:lpstr>1. Problems caused by redundancy</vt:lpstr>
      <vt:lpstr>1. Problems caused by redundancy</vt:lpstr>
      <vt:lpstr>1. Problems caused by redundancy</vt:lpstr>
      <vt:lpstr>1. Problems caused by redundancy</vt:lpstr>
      <vt:lpstr>1. Problems caused by redundancy</vt:lpstr>
      <vt:lpstr>Outline</vt:lpstr>
      <vt:lpstr>2. Functional dependencies</vt:lpstr>
      <vt:lpstr>Example</vt:lpstr>
      <vt:lpstr>A  C is satisfied</vt:lpstr>
      <vt:lpstr>A  C is satisfied</vt:lpstr>
      <vt:lpstr>A  C is satisfied</vt:lpstr>
      <vt:lpstr>Is C  A satisfied?</vt:lpstr>
      <vt:lpstr>No. There is no such C  A.</vt:lpstr>
      <vt:lpstr>Example</vt:lpstr>
      <vt:lpstr>Example</vt:lpstr>
      <vt:lpstr>Example</vt:lpstr>
      <vt:lpstr>2.1 Trivial and Non-Trivial Functional Dependency</vt:lpstr>
      <vt:lpstr>Although A  C is satisfied in this relation instance, can we deduce that A  C is a functional dependency from this result?</vt:lpstr>
      <vt:lpstr>Although A  C is satisfied in this relation instance, can we deduce that A  C is a functional dependency from this result?</vt:lpstr>
      <vt:lpstr>2.2 Information deduced from Functional dependencies</vt:lpstr>
      <vt:lpstr>Example</vt:lpstr>
      <vt:lpstr>Example</vt:lpstr>
      <vt:lpstr>Example</vt:lpstr>
      <vt:lpstr>Example</vt:lpstr>
      <vt:lpstr>Reasoning about FDs</vt:lpstr>
      <vt:lpstr>2.3 Closure of F</vt:lpstr>
      <vt:lpstr>2.3 Closure of F: Armstrong’s axioms</vt:lpstr>
      <vt:lpstr>2.3 Three Additional Rules</vt:lpstr>
      <vt:lpstr>2.4 Closure of attribute sets</vt:lpstr>
      <vt:lpstr>Example</vt:lpstr>
      <vt:lpstr>Outline</vt:lpstr>
      <vt:lpstr>3. Boyce Codd normal form (BCNF)</vt:lpstr>
      <vt:lpstr>Example</vt:lpstr>
      <vt:lpstr>Outline</vt:lpstr>
      <vt:lpstr>4. Third normal form (3NF)</vt:lpstr>
      <vt:lpstr>Example</vt:lpstr>
      <vt:lpstr>Outline</vt:lpstr>
      <vt:lpstr>5. Lossless join decomposition</vt:lpstr>
      <vt:lpstr>5. Lossless join decomposition</vt:lpstr>
      <vt:lpstr>Example (non-lossless)</vt:lpstr>
      <vt:lpstr>Example (lossless)</vt:lpstr>
      <vt:lpstr>Outline</vt:lpstr>
      <vt:lpstr>6. Dependency Preservation</vt:lpstr>
      <vt:lpstr>6. Dependency preserving decomposition</vt:lpstr>
      <vt:lpstr>Outline</vt:lpstr>
      <vt:lpstr>7. BCNF decomposition algorithm</vt:lpstr>
      <vt:lpstr>Example</vt:lpstr>
      <vt:lpstr>Example</vt:lpstr>
      <vt:lpstr>Example</vt:lpstr>
      <vt:lpstr>PowerPoint 演示文稿</vt:lpstr>
      <vt:lpstr>Outline</vt:lpstr>
      <vt:lpstr>Canonical Cover</vt:lpstr>
      <vt:lpstr>Extraneous Attributes</vt:lpstr>
      <vt:lpstr>Testing if an Attribute is Extraneous</vt:lpstr>
      <vt:lpstr>Canonical Cover</vt:lpstr>
      <vt:lpstr>PowerPoint 演示文稿</vt:lpstr>
      <vt:lpstr>Canonical Cover</vt:lpstr>
      <vt:lpstr>8. 3NF decomposition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演示文稿</vt:lpstr>
      <vt:lpstr>Outline</vt:lpstr>
      <vt:lpstr>9. Design Goal</vt:lpstr>
      <vt:lpstr>Exercise example </vt:lpstr>
      <vt:lpstr>Exercise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COMP231</dc:title>
  <dc:creator>Raymond Wong</dc:creator>
  <cp:lastModifiedBy>XM WANG</cp:lastModifiedBy>
  <cp:revision>474</cp:revision>
  <dcterms:created xsi:type="dcterms:W3CDTF">2001-10-15T12:58:03Z</dcterms:created>
  <dcterms:modified xsi:type="dcterms:W3CDTF">2023-05-21T15:23:30Z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E6DD23E38D924B24A899538FF3888F96</vt:lpwstr>
  </property>
  <property fmtid="{D5CDD505-2E9C-101B-9397-08002B2CF9AE}" pid="3" name="KSOProductBuildVer">
    <vt:lpwstr>2052-11.1.0.11691</vt:lpwstr>
  </property>
</Properties>
</file>