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50" r:id="rId1"/>
  </p:sldMasterIdLst>
  <p:notesMasterIdLst>
    <p:notesMasterId r:id="rId32"/>
  </p:notesMasterIdLst>
  <p:sldIdLst>
    <p:sldId id="327" r:id="rId2"/>
    <p:sldId id="349" r:id="rId3"/>
    <p:sldId id="351" r:id="rId4"/>
    <p:sldId id="381" r:id="rId5"/>
    <p:sldId id="350" r:id="rId6"/>
    <p:sldId id="357" r:id="rId7"/>
    <p:sldId id="353" r:id="rId8"/>
    <p:sldId id="352" r:id="rId9"/>
    <p:sldId id="380" r:id="rId10"/>
    <p:sldId id="356" r:id="rId11"/>
    <p:sldId id="355" r:id="rId12"/>
    <p:sldId id="358" r:id="rId13"/>
    <p:sldId id="359" r:id="rId14"/>
    <p:sldId id="361" r:id="rId15"/>
    <p:sldId id="360" r:id="rId16"/>
    <p:sldId id="362" r:id="rId17"/>
    <p:sldId id="379" r:id="rId18"/>
    <p:sldId id="367" r:id="rId19"/>
    <p:sldId id="369" r:id="rId20"/>
    <p:sldId id="370" r:id="rId21"/>
    <p:sldId id="368" r:id="rId22"/>
    <p:sldId id="373" r:id="rId23"/>
    <p:sldId id="372" r:id="rId24"/>
    <p:sldId id="378" r:id="rId25"/>
    <p:sldId id="375" r:id="rId26"/>
    <p:sldId id="346" r:id="rId27"/>
    <p:sldId id="374" r:id="rId28"/>
    <p:sldId id="376" r:id="rId29"/>
    <p:sldId id="377" r:id="rId30"/>
    <p:sldId id="34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0" autoAdjust="0"/>
    <p:restoredTop sz="94748" autoAdjust="0"/>
  </p:normalViewPr>
  <p:slideViewPr>
    <p:cSldViewPr>
      <p:cViewPr varScale="1">
        <p:scale>
          <a:sx n="114" d="100"/>
          <a:sy n="114" d="100"/>
        </p:scale>
        <p:origin x="17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E8138EF2-DB8F-BC6F-84F4-A14AC2E80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36949BC4-73AD-38AE-C721-0EB55D933B2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D8F28991-2C48-D0DC-3F7A-5789E78B549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E920B8AC-20B5-BB5E-C872-53ECFDD539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D0428FEB-DCF8-16DE-3EC2-CF2F727428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CAE49321-2A60-A319-89E5-C26E3DD9D0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anose="02020603050405020304" pitchFamily="18" charset="0"/>
              </a:defRPr>
            </a:lvl1pPr>
          </a:lstStyle>
          <a:p>
            <a:fld id="{DD221A8A-5C50-CC43-9D7B-30CA5618099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2">
            <a:extLst>
              <a:ext uri="{FF2B5EF4-FFF2-40B4-BE49-F238E27FC236}">
                <a16:creationId xmlns:a16="http://schemas.microsoft.com/office/drawing/2014/main" id="{32B7546E-5458-584E-BA10-AB0BB495F82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0355" name="Group 3">
              <a:extLst>
                <a:ext uri="{FF2B5EF4-FFF2-40B4-BE49-F238E27FC236}">
                  <a16:creationId xmlns:a16="http://schemas.microsoft.com/office/drawing/2014/main" id="{08BAC404-99E7-D73B-EBCC-92140B744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0356" name="Rectangle 4">
                <a:extLst>
                  <a:ext uri="{FF2B5EF4-FFF2-40B4-BE49-F238E27FC236}">
                    <a16:creationId xmlns:a16="http://schemas.microsoft.com/office/drawing/2014/main" id="{AC647C91-E69E-C9FA-F0BD-E5327AACC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57" name="Rectangle 5">
                <a:extLst>
                  <a:ext uri="{FF2B5EF4-FFF2-40B4-BE49-F238E27FC236}">
                    <a16:creationId xmlns:a16="http://schemas.microsoft.com/office/drawing/2014/main" id="{CB1533F0-5087-8B56-C767-E4CADB403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0358" name="Group 6">
              <a:extLst>
                <a:ext uri="{FF2B5EF4-FFF2-40B4-BE49-F238E27FC236}">
                  <a16:creationId xmlns:a16="http://schemas.microsoft.com/office/drawing/2014/main" id="{230A7748-EE57-14A7-9BB7-674EAD84E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0359" name="Rectangle 7">
                <a:extLst>
                  <a:ext uri="{FF2B5EF4-FFF2-40B4-BE49-F238E27FC236}">
                    <a16:creationId xmlns:a16="http://schemas.microsoft.com/office/drawing/2014/main" id="{31BBC4B0-3832-725E-5CC1-D65E3ED17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60" name="Rectangle 8">
                <a:extLst>
                  <a:ext uri="{FF2B5EF4-FFF2-40B4-BE49-F238E27FC236}">
                    <a16:creationId xmlns:a16="http://schemas.microsoft.com/office/drawing/2014/main" id="{7FF191E7-7FB3-A0DE-3DF2-C0593A7DB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0361" name="Rectangle 9">
              <a:extLst>
                <a:ext uri="{FF2B5EF4-FFF2-40B4-BE49-F238E27FC236}">
                  <a16:creationId xmlns:a16="http://schemas.microsoft.com/office/drawing/2014/main" id="{F5C7FEA6-375C-5D16-460F-8D29120E4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2" name="Rectangle 10">
              <a:extLst>
                <a:ext uri="{FF2B5EF4-FFF2-40B4-BE49-F238E27FC236}">
                  <a16:creationId xmlns:a16="http://schemas.microsoft.com/office/drawing/2014/main" id="{DDB08B49-EC8A-F7E3-0871-C829990F1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3" name="Rectangle 11">
              <a:extLst>
                <a:ext uri="{FF2B5EF4-FFF2-40B4-BE49-F238E27FC236}">
                  <a16:creationId xmlns:a16="http://schemas.microsoft.com/office/drawing/2014/main" id="{7BFC4449-E41F-266E-8E99-27B67C9AB0A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64" name="Rectangle 12">
            <a:extLst>
              <a:ext uri="{FF2B5EF4-FFF2-40B4-BE49-F238E27FC236}">
                <a16:creationId xmlns:a16="http://schemas.microsoft.com/office/drawing/2014/main" id="{16B02F4F-EDC5-D63F-7A2B-4AD2A7B868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00365" name="Rectangle 13">
            <a:extLst>
              <a:ext uri="{FF2B5EF4-FFF2-40B4-BE49-F238E27FC236}">
                <a16:creationId xmlns:a16="http://schemas.microsoft.com/office/drawing/2014/main" id="{363614F1-CDAC-9E14-A170-1C7FBA009E7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00366" name="Rectangle 14">
            <a:extLst>
              <a:ext uri="{FF2B5EF4-FFF2-40B4-BE49-F238E27FC236}">
                <a16:creationId xmlns:a16="http://schemas.microsoft.com/office/drawing/2014/main" id="{78A908D8-2C56-21ED-E0D7-F4820706C6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100367" name="Rectangle 15">
            <a:extLst>
              <a:ext uri="{FF2B5EF4-FFF2-40B4-BE49-F238E27FC236}">
                <a16:creationId xmlns:a16="http://schemas.microsoft.com/office/drawing/2014/main" id="{15B4C335-B2D5-B5DE-EBD6-A20095D4E9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00368" name="Rectangle 16">
            <a:extLst>
              <a:ext uri="{FF2B5EF4-FFF2-40B4-BE49-F238E27FC236}">
                <a16:creationId xmlns:a16="http://schemas.microsoft.com/office/drawing/2014/main" id="{06CA59BD-41C7-8C7A-BD56-EFA8FB9313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2A8869-8873-4C48-B924-AF18DDB6C04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57C6C-1BAD-2DAA-293E-4E63EE61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BD2371-6544-749C-8360-4FE5019E3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FB8BE-ACCC-BE21-3F62-A24DEFEB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DEBBD-B5EC-8B6D-A337-9A1823E7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9714C-3F35-173F-6BC1-A8489E46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1ACC4F-CDEF-1A46-A711-EF3CE7FE634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760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192838-C046-0AAE-5DD4-BFA7F7932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D89227-BF55-94CA-12B6-2E5049658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72C0F-E454-F685-CBA9-0D6FDFC3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8C995-0019-C55D-10FF-2A5C4059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FBECF-BDAB-7377-3858-FB8BC61D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5D8D6-90A1-8047-8B42-1488424885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7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88FB4-57DB-DFCF-7135-80A297FD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AD91C-565F-E48B-AE05-7B6DD0887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2F204-DABD-EEAD-290F-9B28CBE1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907DA-CD21-BE58-51E4-F386BBE0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890CA-5044-B10C-F90C-A646613D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14C3E-0A62-FA40-84E0-8E944C3EE90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747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F3B35-DE0A-2673-4F7A-3C3D85BC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2303E-27B5-4F3D-13B0-5529478B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90838-0840-0F9B-30B3-5666603F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B2D7D-6107-29A4-B6E3-F45C1EFF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CD0CB-0242-F082-7D00-A52CD011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F43D3-DE71-AE4E-8DCB-B05E095F109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669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AAF83-E5D4-730D-35E1-BCE9A8A1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ECEBD-C103-003C-4D38-E29AEE609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94FF2-D96F-C485-D5F6-7B409105A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102AEA-953A-0C2C-0695-87CEDD32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BF4641-4E62-1FC2-EDB2-74EFA177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547C5-0CE8-361B-C70B-27C90B72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B23C2-AE25-4C42-9E63-80AA338E906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910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2571A-6EAB-E140-43E9-1E405496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0B980-4E1D-AA9F-7BD2-B428EFC10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62A533-B6BA-9312-43CF-8026D109A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4DF395-6326-C319-A5A3-53D5E225F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DAEE17-A0DB-A960-7942-1BC28CF0F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334DCE-AD80-106B-41CA-2D3677DE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5A37DB-C9E2-4D4D-F6B5-51C84696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F7CE95-F21D-E0C8-6C80-A6CB00B9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680CE-E22C-6B4F-8915-2ADEB73E78B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477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3A0A3-A506-BC2E-F26A-D9F63E7D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695B08-E257-6454-21F1-8A0D1FEA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C28495-D361-11B2-12AD-AFD1D995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CDCACF-531A-558A-8EFB-B944F66B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067FE5-9AB8-1B4D-8133-C035BE6C87D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84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0F31A6-D8E0-C05E-9D89-04E69585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CFB630-A009-7BDD-57E8-68C0EB78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D179E9-F14A-7D7C-D3D4-9907CB35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2FE40-D1F8-244F-BF7B-B6BADB15393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679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0B844-F986-E684-1874-AABBA5AC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90E22-A12C-3B1C-9EF5-3331F2ADC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ED2B2-EA60-4710-591B-805AC2C90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830EB-2C9D-90D5-8539-D984F29D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AF1BF-D5B7-6977-57B1-A58271C4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80144A-BB9B-B608-AB04-A90D35C2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8ACDA-6810-E24B-9409-63EF36EFD0A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436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E1F5-0B8D-12E0-9B87-21458EF6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65C7F3-CC6B-8A0C-E9BF-0788F063A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CBE6B2-8648-C7AB-EAC6-FC0E8BEAC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C924C3-AEAC-F024-E58A-20A9100F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97CC2A-C0B7-2F9A-82B8-D794E2EB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0C0DF-86E8-7017-3FA2-861B31CA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DCD1F-2D4B-5442-80F6-A305FD412A0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768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E18781A6-6D5C-388C-8E2B-25009FCB995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14163AE2-3F68-3891-16FC-3BA24798AF5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07044FB8-4C0D-841F-247E-2BC0947A63F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09AACDA3-F897-3717-4DBB-99A7D101093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1737F269-028B-27CC-FA46-8EA5FB00DF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5" name="Rectangle 7">
            <a:extLst>
              <a:ext uri="{FF2B5EF4-FFF2-40B4-BE49-F238E27FC236}">
                <a16:creationId xmlns:a16="http://schemas.microsoft.com/office/drawing/2014/main" id="{38B8FDAC-48D1-4D9D-6A23-2B98BCBE81C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6" name="Rectangle 8">
            <a:extLst>
              <a:ext uri="{FF2B5EF4-FFF2-40B4-BE49-F238E27FC236}">
                <a16:creationId xmlns:a16="http://schemas.microsoft.com/office/drawing/2014/main" id="{2463084D-D77C-E4DA-9B1A-2CA7C073B5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7" name="Rectangle 9">
            <a:extLst>
              <a:ext uri="{FF2B5EF4-FFF2-40B4-BE49-F238E27FC236}">
                <a16:creationId xmlns:a16="http://schemas.microsoft.com/office/drawing/2014/main" id="{2121B43C-8DFD-4BA1-02F4-67025C914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99338" name="Rectangle 10">
            <a:extLst>
              <a:ext uri="{FF2B5EF4-FFF2-40B4-BE49-F238E27FC236}">
                <a16:creationId xmlns:a16="http://schemas.microsoft.com/office/drawing/2014/main" id="{0FF1C569-48E9-ED48-53C6-69F555F95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9339" name="Rectangle 11">
            <a:extLst>
              <a:ext uri="{FF2B5EF4-FFF2-40B4-BE49-F238E27FC236}">
                <a16:creationId xmlns:a16="http://schemas.microsoft.com/office/drawing/2014/main" id="{BA84B33F-D587-004A-054E-E3072F748A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99340" name="Rectangle 12">
            <a:extLst>
              <a:ext uri="{FF2B5EF4-FFF2-40B4-BE49-F238E27FC236}">
                <a16:creationId xmlns:a16="http://schemas.microsoft.com/office/drawing/2014/main" id="{C45C8CBB-16BF-3D9B-6BAF-DE447FE39C5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99341" name="Rectangle 13">
            <a:extLst>
              <a:ext uri="{FF2B5EF4-FFF2-40B4-BE49-F238E27FC236}">
                <a16:creationId xmlns:a16="http://schemas.microsoft.com/office/drawing/2014/main" id="{F747DFD5-5D0A-9A19-151E-1086A9FF4D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0629C303-9823-AF41-A090-88E17B03A02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E1DCDFAB-316E-FE0E-7D35-447B39BEDA4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03638510-B3CB-C63E-8F68-1607B5C1FC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2564B94-2688-0943-9F3A-BE7C1779B621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97282" name="Rectangle 1026">
            <a:extLst>
              <a:ext uri="{FF2B5EF4-FFF2-40B4-BE49-F238E27FC236}">
                <a16:creationId xmlns:a16="http://schemas.microsoft.com/office/drawing/2014/main" id="{189D68E3-2964-66D4-02CD-0CA027F212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2360613"/>
            <a:ext cx="7772400" cy="777875"/>
          </a:xfrm>
        </p:spPr>
        <p:txBody>
          <a:bodyPr/>
          <a:lstStyle/>
          <a:p>
            <a:r>
              <a:rPr lang="en-US" altLang="zh-TW"/>
              <a:t>COMP231</a:t>
            </a:r>
          </a:p>
        </p:txBody>
      </p:sp>
      <p:sp>
        <p:nvSpPr>
          <p:cNvPr id="97284" name="Text Box 1028">
            <a:extLst>
              <a:ext uri="{FF2B5EF4-FFF2-40B4-BE49-F238E27FC236}">
                <a16:creationId xmlns:a16="http://schemas.microsoft.com/office/drawing/2014/main" id="{EC324792-C1BF-4D6B-0548-34936EFA8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429000"/>
            <a:ext cx="612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Join Algorithm</a:t>
            </a:r>
          </a:p>
        </p:txBody>
      </p:sp>
      <p:sp>
        <p:nvSpPr>
          <p:cNvPr id="97290" name="Text Box 1034">
            <a:extLst>
              <a:ext uri="{FF2B5EF4-FFF2-40B4-BE49-F238E27FC236}">
                <a16:creationId xmlns:a16="http://schemas.microsoft.com/office/drawing/2014/main" id="{EA4B649B-4640-B68F-7E66-427F86D37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673725"/>
            <a:ext cx="3671888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Prepared by Raymond Wong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Presented by Raymond Wong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C90D5B3-01A6-9FB5-BB6D-44474265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3C06F3F1-EDF8-68F6-6BD8-771608D9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4DB1-4A5B-C248-853D-20CE814E8BED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625666" name="Rectangle 2">
            <a:extLst>
              <a:ext uri="{FF2B5EF4-FFF2-40B4-BE49-F238E27FC236}">
                <a16:creationId xmlns:a16="http://schemas.microsoft.com/office/drawing/2014/main" id="{A2A17583-0C30-C1CC-4A93-FAEC1F8B8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Block-Nested Loop Join</a:t>
            </a:r>
          </a:p>
        </p:txBody>
      </p:sp>
      <p:sp>
        <p:nvSpPr>
          <p:cNvPr id="625667" name="Rectangle 3">
            <a:extLst>
              <a:ext uri="{FF2B5EF4-FFF2-40B4-BE49-F238E27FC236}">
                <a16:creationId xmlns:a16="http://schemas.microsoft.com/office/drawing/2014/main" id="{E06F0539-52B9-45C7-5ADF-1A12051FA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25668" name="Text Box 4">
            <a:extLst>
              <a:ext uri="{FF2B5EF4-FFF2-40B4-BE49-F238E27FC236}">
                <a16:creationId xmlns:a16="http://schemas.microsoft.com/office/drawing/2014/main" id="{A879CABC-F81B-9C9E-E524-6C8957C04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0575"/>
            <a:ext cx="8543925" cy="18907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For each block P of T		(T is called</a:t>
            </a:r>
            <a:r>
              <a:rPr lang="en-US" altLang="zh-TW" sz="2400">
                <a:solidFill>
                  <a:srgbClr val="008000"/>
                </a:solidFill>
              </a:rPr>
              <a:t> </a:t>
            </a:r>
            <a:r>
              <a:rPr lang="en-US" altLang="zh-TW" sz="2400" b="1" i="1">
                <a:solidFill>
                  <a:schemeClr val="folHlink"/>
                </a:solidFill>
              </a:rPr>
              <a:t>outer relation</a:t>
            </a:r>
            <a:r>
              <a:rPr lang="en-US" altLang="zh-TW" sz="2400"/>
              <a:t>)</a:t>
            </a:r>
          </a:p>
          <a:p>
            <a:pPr lvl="1"/>
            <a:r>
              <a:rPr lang="en-US" altLang="zh-TW" sz="2400"/>
              <a:t>       for each page q of S	(S is called</a:t>
            </a:r>
            <a:r>
              <a:rPr lang="en-US" altLang="zh-TW" sz="2400">
                <a:solidFill>
                  <a:srgbClr val="008000"/>
                </a:solidFill>
              </a:rPr>
              <a:t> </a:t>
            </a:r>
            <a:r>
              <a:rPr lang="en-US" altLang="zh-TW" sz="2400" b="1" i="1">
                <a:solidFill>
                  <a:schemeClr val="folHlink"/>
                </a:solidFill>
              </a:rPr>
              <a:t>inner relation</a:t>
            </a:r>
            <a:r>
              <a:rPr lang="en-US" altLang="zh-TW" sz="2400"/>
              <a:t>)</a:t>
            </a:r>
          </a:p>
          <a:p>
            <a:pPr lvl="1"/>
            <a:r>
              <a:rPr lang="en-US" altLang="zh-TW" sz="2400"/>
              <a:t>              for each tuple t </a:t>
            </a:r>
            <a:r>
              <a:rPr lang="en-US" altLang="zh-TW" sz="2400">
                <a:sym typeface="Symbol" pitchFamily="2" charset="2"/>
              </a:rPr>
              <a:t> P and each tuple s  q </a:t>
            </a:r>
          </a:p>
          <a:p>
            <a:pPr lvl="1"/>
            <a:r>
              <a:rPr lang="en-US" altLang="zh-TW" sz="2400">
                <a:sym typeface="Symbol" pitchFamily="2" charset="2"/>
              </a:rPr>
              <a:t>                        such that r.sid = s.sid</a:t>
            </a:r>
          </a:p>
          <a:p>
            <a:pPr lvl="1"/>
            <a:r>
              <a:rPr lang="en-US" altLang="zh-TW" sz="2400">
                <a:sym typeface="Symbol" pitchFamily="2" charset="2"/>
              </a:rPr>
              <a:t>                    output &lt;t, s&gt; to the output</a:t>
            </a:r>
          </a:p>
        </p:txBody>
      </p:sp>
      <p:sp>
        <p:nvSpPr>
          <p:cNvPr id="625705" name="Text Box 41">
            <a:extLst>
              <a:ext uri="{FF2B5EF4-FFF2-40B4-BE49-F238E27FC236}">
                <a16:creationId xmlns:a16="http://schemas.microsoft.com/office/drawing/2014/main" id="{0A374BF1-633F-AA58-53CC-C0AB8095C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Student: 500 pages, 80 tuples/page, 50 bytes/tuple</a:t>
            </a:r>
          </a:p>
          <a:p>
            <a:r>
              <a:rPr lang="en-US" altLang="zh-TW"/>
              <a:t>Take: 1000 pages, 100 tuples/page, 40 bytes/tuple</a:t>
            </a:r>
          </a:p>
        </p:txBody>
      </p:sp>
      <p:sp>
        <p:nvSpPr>
          <p:cNvPr id="625706" name="Text Box 42">
            <a:extLst>
              <a:ext uri="{FF2B5EF4-FFF2-40B4-BE49-F238E27FC236}">
                <a16:creationId xmlns:a16="http://schemas.microsoft.com/office/drawing/2014/main" id="{2094F691-C516-656B-49F7-3ABB27792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- 200 courses in table Take</a:t>
            </a:r>
          </a:p>
          <a:p>
            <a:r>
              <a:rPr lang="en-US" altLang="zh-TW"/>
              <a:t>- 1, 2, </a:t>
            </a:r>
            <a:r>
              <a:rPr lang="en-US" altLang="zh-TW">
                <a:latin typeface="Arial" panose="020B0604020202020204" pitchFamily="34" charset="0"/>
              </a:rPr>
              <a:t>…</a:t>
            </a:r>
            <a:r>
              <a:rPr lang="en-US" altLang="zh-TW"/>
              <a:t>, 40 in attribute Age</a:t>
            </a:r>
          </a:p>
          <a:p>
            <a:r>
              <a:rPr lang="en-US" altLang="zh-TW"/>
              <a:t>of table Student</a:t>
            </a:r>
          </a:p>
        </p:txBody>
      </p:sp>
      <p:sp>
        <p:nvSpPr>
          <p:cNvPr id="625707" name="Oval 43">
            <a:extLst>
              <a:ext uri="{FF2B5EF4-FFF2-40B4-BE49-F238E27FC236}">
                <a16:creationId xmlns:a16="http://schemas.microsoft.com/office/drawing/2014/main" id="{DB80FEDF-00D1-BF4D-482F-11EA1792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2708275"/>
            <a:ext cx="6911975" cy="122555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0492DF8-ECA8-3AA3-EA50-FDBEDE63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EEC2FA8A-736D-EA40-FA95-0AA42012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4588-A903-2346-9B52-0CFD4E9735DE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624642" name="Rectangle 2">
            <a:extLst>
              <a:ext uri="{FF2B5EF4-FFF2-40B4-BE49-F238E27FC236}">
                <a16:creationId xmlns:a16="http://schemas.microsoft.com/office/drawing/2014/main" id="{975A89A6-DA7B-35A4-3A2C-882EB48FA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Block-Nested Loop Join</a:t>
            </a:r>
          </a:p>
        </p:txBody>
      </p:sp>
      <p:grpSp>
        <p:nvGrpSpPr>
          <p:cNvPr id="624685" name="Group 45">
            <a:extLst>
              <a:ext uri="{FF2B5EF4-FFF2-40B4-BE49-F238E27FC236}">
                <a16:creationId xmlns:a16="http://schemas.microsoft.com/office/drawing/2014/main" id="{2AAD131F-32CC-54B5-50B6-A77743B33AC3}"/>
              </a:ext>
            </a:extLst>
          </p:cNvPr>
          <p:cNvGrpSpPr>
            <a:grpSpLocks/>
          </p:cNvGrpSpPr>
          <p:nvPr/>
        </p:nvGrpSpPr>
        <p:grpSpPr bwMode="auto">
          <a:xfrm>
            <a:off x="463550" y="2205038"/>
            <a:ext cx="2667000" cy="2736850"/>
            <a:chOff x="109" y="935"/>
            <a:chExt cx="3723" cy="2042"/>
          </a:xfrm>
        </p:grpSpPr>
        <p:sp>
          <p:nvSpPr>
            <p:cNvPr id="624686" name="Rectangle 46">
              <a:extLst>
                <a:ext uri="{FF2B5EF4-FFF2-40B4-BE49-F238E27FC236}">
                  <a16:creationId xmlns:a16="http://schemas.microsoft.com/office/drawing/2014/main" id="{0D3C88DA-F5F2-4EEF-9996-B2B399B88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26"/>
              <a:ext cx="3583" cy="195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687" name="Text Box 47">
              <a:extLst>
                <a:ext uri="{FF2B5EF4-FFF2-40B4-BE49-F238E27FC236}">
                  <a16:creationId xmlns:a16="http://schemas.microsoft.com/office/drawing/2014/main" id="{81989CC8-B4D4-EC58-B040-DAF8F31D2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" y="935"/>
              <a:ext cx="862" cy="2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Disk</a:t>
              </a:r>
            </a:p>
          </p:txBody>
        </p:sp>
      </p:grpSp>
      <p:sp>
        <p:nvSpPr>
          <p:cNvPr id="624693" name="Rectangle 53">
            <a:extLst>
              <a:ext uri="{FF2B5EF4-FFF2-40B4-BE49-F238E27FC236}">
                <a16:creationId xmlns:a16="http://schemas.microsoft.com/office/drawing/2014/main" id="{BD96437D-2FFF-9FA2-920F-FF47AA883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2882900"/>
            <a:ext cx="1844675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5" name="Text Box 55">
            <a:extLst>
              <a:ext uri="{FF2B5EF4-FFF2-40B4-BE49-F238E27FC236}">
                <a16:creationId xmlns:a16="http://schemas.microsoft.com/office/drawing/2014/main" id="{6BAD7374-DF92-DBAB-750B-FD8764F47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2738438"/>
            <a:ext cx="3270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</a:t>
            </a:r>
          </a:p>
        </p:txBody>
      </p:sp>
      <p:sp>
        <p:nvSpPr>
          <p:cNvPr id="624696" name="Rectangle 56">
            <a:extLst>
              <a:ext uri="{FF2B5EF4-FFF2-40B4-BE49-F238E27FC236}">
                <a16:creationId xmlns:a16="http://schemas.microsoft.com/office/drawing/2014/main" id="{F56CD81A-B5AE-F680-67F4-A74C29CF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4006850"/>
            <a:ext cx="1844675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7" name="Text Box 57">
            <a:extLst>
              <a:ext uri="{FF2B5EF4-FFF2-40B4-BE49-F238E27FC236}">
                <a16:creationId xmlns:a16="http://schemas.microsoft.com/office/drawing/2014/main" id="{B9DB435D-271C-FE01-DA39-F1AE3A982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3862388"/>
            <a:ext cx="32067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</a:t>
            </a:r>
          </a:p>
        </p:txBody>
      </p:sp>
      <p:grpSp>
        <p:nvGrpSpPr>
          <p:cNvPr id="624699" name="Group 59">
            <a:extLst>
              <a:ext uri="{FF2B5EF4-FFF2-40B4-BE49-F238E27FC236}">
                <a16:creationId xmlns:a16="http://schemas.microsoft.com/office/drawing/2014/main" id="{9E3B67DB-B694-30F8-8F87-36ACE5685C2D}"/>
              </a:ext>
            </a:extLst>
          </p:cNvPr>
          <p:cNvGrpSpPr>
            <a:grpSpLocks/>
          </p:cNvGrpSpPr>
          <p:nvPr/>
        </p:nvGrpSpPr>
        <p:grpSpPr bwMode="auto">
          <a:xfrm>
            <a:off x="3921125" y="2205038"/>
            <a:ext cx="2667000" cy="2736850"/>
            <a:chOff x="109" y="935"/>
            <a:chExt cx="3723" cy="2042"/>
          </a:xfrm>
        </p:grpSpPr>
        <p:sp>
          <p:nvSpPr>
            <p:cNvPr id="624700" name="Rectangle 60">
              <a:extLst>
                <a:ext uri="{FF2B5EF4-FFF2-40B4-BE49-F238E27FC236}">
                  <a16:creationId xmlns:a16="http://schemas.microsoft.com/office/drawing/2014/main" id="{023A47D7-5B76-8A49-24D2-409801C27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26"/>
              <a:ext cx="3583" cy="195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01" name="Text Box 61">
              <a:extLst>
                <a:ext uri="{FF2B5EF4-FFF2-40B4-BE49-F238E27FC236}">
                  <a16:creationId xmlns:a16="http://schemas.microsoft.com/office/drawing/2014/main" id="{46F4E2BA-044C-DAD5-B6E9-C04F9E523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" y="935"/>
              <a:ext cx="1401" cy="2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Memory</a:t>
              </a:r>
            </a:p>
          </p:txBody>
        </p:sp>
      </p:grpSp>
      <p:sp>
        <p:nvSpPr>
          <p:cNvPr id="624702" name="AutoShape 62">
            <a:extLst>
              <a:ext uri="{FF2B5EF4-FFF2-40B4-BE49-F238E27FC236}">
                <a16:creationId xmlns:a16="http://schemas.microsoft.com/office/drawing/2014/main" id="{86375799-CC8C-CFFF-38D0-0A87A3C98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3" y="2843213"/>
            <a:ext cx="1223962" cy="647700"/>
          </a:xfrm>
          <a:prstGeom prst="rightArrow">
            <a:avLst>
              <a:gd name="adj1" fmla="val 50000"/>
              <a:gd name="adj2" fmla="val 4724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4710" name="Group 70">
            <a:extLst>
              <a:ext uri="{FF2B5EF4-FFF2-40B4-BE49-F238E27FC236}">
                <a16:creationId xmlns:a16="http://schemas.microsoft.com/office/drawing/2014/main" id="{8A2ADF8E-0749-5DBD-294F-AD16C3863490}"/>
              </a:ext>
            </a:extLst>
          </p:cNvPr>
          <p:cNvGrpSpPr>
            <a:grpSpLocks/>
          </p:cNvGrpSpPr>
          <p:nvPr/>
        </p:nvGrpSpPr>
        <p:grpSpPr bwMode="auto">
          <a:xfrm>
            <a:off x="4137025" y="2854325"/>
            <a:ext cx="2376488" cy="574675"/>
            <a:chOff x="2472" y="2478"/>
            <a:chExt cx="1497" cy="362"/>
          </a:xfrm>
        </p:grpSpPr>
        <p:sp>
          <p:nvSpPr>
            <p:cNvPr id="624707" name="Rectangle 67">
              <a:extLst>
                <a:ext uri="{FF2B5EF4-FFF2-40B4-BE49-F238E27FC236}">
                  <a16:creationId xmlns:a16="http://schemas.microsoft.com/office/drawing/2014/main" id="{1B307ACA-FF0A-EF5F-A472-B0295DB12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478"/>
              <a:ext cx="1497" cy="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03" name="Rectangle 63">
              <a:extLst>
                <a:ext uri="{FF2B5EF4-FFF2-40B4-BE49-F238E27FC236}">
                  <a16:creationId xmlns:a16="http://schemas.microsoft.com/office/drawing/2014/main" id="{6B608935-5529-4453-648A-7B087924A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2568"/>
              <a:ext cx="272" cy="18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04" name="Rectangle 64">
              <a:extLst>
                <a:ext uri="{FF2B5EF4-FFF2-40B4-BE49-F238E27FC236}">
                  <a16:creationId xmlns:a16="http://schemas.microsoft.com/office/drawing/2014/main" id="{0D67F15B-6EA6-F919-75D2-F56D70D14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" y="2568"/>
              <a:ext cx="272" cy="18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05" name="Rectangle 65">
              <a:extLst>
                <a:ext uri="{FF2B5EF4-FFF2-40B4-BE49-F238E27FC236}">
                  <a16:creationId xmlns:a16="http://schemas.microsoft.com/office/drawing/2014/main" id="{888CD019-3CCF-D5BE-8B56-26066AC3E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" y="2568"/>
              <a:ext cx="272" cy="18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06" name="Rectangle 66">
              <a:extLst>
                <a:ext uri="{FF2B5EF4-FFF2-40B4-BE49-F238E27FC236}">
                  <a16:creationId xmlns:a16="http://schemas.microsoft.com/office/drawing/2014/main" id="{AD0C94F1-177A-3E2D-F974-91488E65B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" y="2568"/>
              <a:ext cx="272" cy="18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4712" name="Group 72">
            <a:extLst>
              <a:ext uri="{FF2B5EF4-FFF2-40B4-BE49-F238E27FC236}">
                <a16:creationId xmlns:a16="http://schemas.microsoft.com/office/drawing/2014/main" id="{51BDC331-011A-CA18-A9D0-8D09624AD95E}"/>
              </a:ext>
            </a:extLst>
          </p:cNvPr>
          <p:cNvGrpSpPr>
            <a:grpSpLocks/>
          </p:cNvGrpSpPr>
          <p:nvPr/>
        </p:nvGrpSpPr>
        <p:grpSpPr bwMode="auto">
          <a:xfrm>
            <a:off x="4137025" y="4078288"/>
            <a:ext cx="647700" cy="574675"/>
            <a:chOff x="2472" y="3158"/>
            <a:chExt cx="408" cy="362"/>
          </a:xfrm>
        </p:grpSpPr>
        <p:sp>
          <p:nvSpPr>
            <p:cNvPr id="624708" name="Rectangle 68">
              <a:extLst>
                <a:ext uri="{FF2B5EF4-FFF2-40B4-BE49-F238E27FC236}">
                  <a16:creationId xmlns:a16="http://schemas.microsoft.com/office/drawing/2014/main" id="{3D8E51C7-1A1A-B2D1-ED8B-8E6AB0062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158"/>
              <a:ext cx="408" cy="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09" name="Rectangle 69">
              <a:extLst>
                <a:ext uri="{FF2B5EF4-FFF2-40B4-BE49-F238E27FC236}">
                  <a16:creationId xmlns:a16="http://schemas.microsoft.com/office/drawing/2014/main" id="{04DF11F5-94AC-E8D7-51A8-10FD6E42C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" y="3248"/>
              <a:ext cx="272" cy="18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4711" name="AutoShape 71">
            <a:extLst>
              <a:ext uri="{FF2B5EF4-FFF2-40B4-BE49-F238E27FC236}">
                <a16:creationId xmlns:a16="http://schemas.microsoft.com/office/drawing/2014/main" id="{71E8CA50-9A0B-2742-15D1-DE38CA96B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4005263"/>
            <a:ext cx="1223962" cy="647700"/>
          </a:xfrm>
          <a:prstGeom prst="rightArrow">
            <a:avLst>
              <a:gd name="adj1" fmla="val 50000"/>
              <a:gd name="adj2" fmla="val 4724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4721" name="Group 81">
            <a:extLst>
              <a:ext uri="{FF2B5EF4-FFF2-40B4-BE49-F238E27FC236}">
                <a16:creationId xmlns:a16="http://schemas.microsoft.com/office/drawing/2014/main" id="{84249FCC-497C-02F3-D048-018D894D0868}"/>
              </a:ext>
            </a:extLst>
          </p:cNvPr>
          <p:cNvGrpSpPr>
            <a:grpSpLocks/>
          </p:cNvGrpSpPr>
          <p:nvPr/>
        </p:nvGrpSpPr>
        <p:grpSpPr bwMode="auto">
          <a:xfrm>
            <a:off x="4856163" y="3502025"/>
            <a:ext cx="1296987" cy="1150938"/>
            <a:chOff x="2925" y="2886"/>
            <a:chExt cx="817" cy="725"/>
          </a:xfrm>
        </p:grpSpPr>
        <p:grpSp>
          <p:nvGrpSpPr>
            <p:cNvPr id="624713" name="Group 73">
              <a:extLst>
                <a:ext uri="{FF2B5EF4-FFF2-40B4-BE49-F238E27FC236}">
                  <a16:creationId xmlns:a16="http://schemas.microsoft.com/office/drawing/2014/main" id="{E6D2C823-EEA4-8344-6AA5-59915E962F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3249"/>
              <a:ext cx="408" cy="362"/>
              <a:chOff x="2472" y="3158"/>
              <a:chExt cx="408" cy="362"/>
            </a:xfrm>
          </p:grpSpPr>
          <p:sp>
            <p:nvSpPr>
              <p:cNvPr id="624714" name="Rectangle 74">
                <a:extLst>
                  <a:ext uri="{FF2B5EF4-FFF2-40B4-BE49-F238E27FC236}">
                    <a16:creationId xmlns:a16="http://schemas.microsoft.com/office/drawing/2014/main" id="{5596ED47-88A3-DDD2-ACAB-616E072E2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3158"/>
                <a:ext cx="408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15" name="Rectangle 75">
                <a:extLst>
                  <a:ext uri="{FF2B5EF4-FFF2-40B4-BE49-F238E27FC236}">
                    <a16:creationId xmlns:a16="http://schemas.microsoft.com/office/drawing/2014/main" id="{8A5A4A8F-5058-BE98-E999-C7C8E1AAB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2" y="3248"/>
                <a:ext cx="272" cy="18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4719" name="Line 79">
              <a:extLst>
                <a:ext uri="{FF2B5EF4-FFF2-40B4-BE49-F238E27FC236}">
                  <a16:creationId xmlns:a16="http://schemas.microsoft.com/office/drawing/2014/main" id="{9AD27D22-2F89-921A-A3A2-238B65288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886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20" name="Line 80">
              <a:extLst>
                <a:ext uri="{FF2B5EF4-FFF2-40B4-BE49-F238E27FC236}">
                  <a16:creationId xmlns:a16="http://schemas.microsoft.com/office/drawing/2014/main" id="{198AD158-4E03-2BE7-428A-58D2CC5E4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3475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4725" name="AutoShape 85">
            <a:extLst>
              <a:ext uri="{FF2B5EF4-FFF2-40B4-BE49-F238E27FC236}">
                <a16:creationId xmlns:a16="http://schemas.microsoft.com/office/drawing/2014/main" id="{B7A1A590-7F41-E4EC-0B0B-8B47662D6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4076700"/>
            <a:ext cx="1223963" cy="647700"/>
          </a:xfrm>
          <a:prstGeom prst="rightArrow">
            <a:avLst>
              <a:gd name="adj1" fmla="val 50000"/>
              <a:gd name="adj2" fmla="val 4724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26" name="Text Box 86">
            <a:extLst>
              <a:ext uri="{FF2B5EF4-FFF2-40B4-BE49-F238E27FC236}">
                <a16:creationId xmlns:a16="http://schemas.microsoft.com/office/drawing/2014/main" id="{C2E7E65D-1701-081D-3FF7-E7130B217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038" y="4164013"/>
            <a:ext cx="879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F9EDEE6-34AE-95A6-2DA9-1CBE4F79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14B20A54-F8F2-D20C-DC18-CBDC1454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A9A3-585D-F64D-81DE-9AE7CF64750F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627714" name="Rectangle 2">
            <a:extLst>
              <a:ext uri="{FF2B5EF4-FFF2-40B4-BE49-F238E27FC236}">
                <a16:creationId xmlns:a16="http://schemas.microsoft.com/office/drawing/2014/main" id="{15241573-52CB-5B10-4160-98898A875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Block-Nested Loop Join</a:t>
            </a:r>
          </a:p>
        </p:txBody>
      </p:sp>
      <p:sp>
        <p:nvSpPr>
          <p:cNvPr id="627715" name="Rectangle 3">
            <a:extLst>
              <a:ext uri="{FF2B5EF4-FFF2-40B4-BE49-F238E27FC236}">
                <a16:creationId xmlns:a16="http://schemas.microsoft.com/office/drawing/2014/main" id="{8829C0F9-A6D0-0D31-D3C3-EF2049CDC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27716" name="Text Box 4">
            <a:extLst>
              <a:ext uri="{FF2B5EF4-FFF2-40B4-BE49-F238E27FC236}">
                <a16:creationId xmlns:a16="http://schemas.microsoft.com/office/drawing/2014/main" id="{8015229F-F19F-1D79-0BCE-571A7F573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0575"/>
            <a:ext cx="8543925" cy="18907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For each block P of T		(T is called</a:t>
            </a:r>
            <a:r>
              <a:rPr lang="en-US" altLang="zh-TW" sz="2400">
                <a:solidFill>
                  <a:srgbClr val="008000"/>
                </a:solidFill>
              </a:rPr>
              <a:t> </a:t>
            </a:r>
            <a:r>
              <a:rPr lang="en-US" altLang="zh-TW" sz="2400" b="1" i="1">
                <a:solidFill>
                  <a:schemeClr val="folHlink"/>
                </a:solidFill>
              </a:rPr>
              <a:t>outer relation</a:t>
            </a:r>
            <a:r>
              <a:rPr lang="en-US" altLang="zh-TW" sz="2400"/>
              <a:t>)</a:t>
            </a:r>
          </a:p>
          <a:p>
            <a:pPr lvl="1"/>
            <a:r>
              <a:rPr lang="en-US" altLang="zh-TW" sz="2400"/>
              <a:t>       for each page q of S	(S is called</a:t>
            </a:r>
            <a:r>
              <a:rPr lang="en-US" altLang="zh-TW" sz="2400">
                <a:solidFill>
                  <a:srgbClr val="008000"/>
                </a:solidFill>
              </a:rPr>
              <a:t> </a:t>
            </a:r>
            <a:r>
              <a:rPr lang="en-US" altLang="zh-TW" sz="2400" b="1" i="1">
                <a:solidFill>
                  <a:schemeClr val="folHlink"/>
                </a:solidFill>
              </a:rPr>
              <a:t>inner relation</a:t>
            </a:r>
            <a:r>
              <a:rPr lang="en-US" altLang="zh-TW" sz="2400"/>
              <a:t>)</a:t>
            </a:r>
          </a:p>
          <a:p>
            <a:pPr lvl="1"/>
            <a:r>
              <a:rPr lang="en-US" altLang="zh-TW" sz="2400"/>
              <a:t>              for each tuple t </a:t>
            </a:r>
            <a:r>
              <a:rPr lang="en-US" altLang="zh-TW" sz="2400">
                <a:sym typeface="Symbol" pitchFamily="2" charset="2"/>
              </a:rPr>
              <a:t> P and each tuple s  q </a:t>
            </a:r>
          </a:p>
          <a:p>
            <a:pPr lvl="1"/>
            <a:r>
              <a:rPr lang="en-US" altLang="zh-TW" sz="2400">
                <a:sym typeface="Symbol" pitchFamily="2" charset="2"/>
              </a:rPr>
              <a:t>                        such that t.sid = s.sid</a:t>
            </a:r>
          </a:p>
          <a:p>
            <a:pPr lvl="1"/>
            <a:r>
              <a:rPr lang="en-US" altLang="zh-TW" sz="2400">
                <a:sym typeface="Symbol" pitchFamily="2" charset="2"/>
              </a:rPr>
              <a:t>                    output &lt;t, s&gt; to the output</a:t>
            </a:r>
          </a:p>
        </p:txBody>
      </p:sp>
      <p:sp>
        <p:nvSpPr>
          <p:cNvPr id="627717" name="Text Box 5">
            <a:extLst>
              <a:ext uri="{FF2B5EF4-FFF2-40B4-BE49-F238E27FC236}">
                <a16:creationId xmlns:a16="http://schemas.microsoft.com/office/drawing/2014/main" id="{E25FB998-D180-D047-C178-792DCB654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Student: 500 pages, 80 tuples/page, 50 bytes/tuple</a:t>
            </a:r>
          </a:p>
          <a:p>
            <a:r>
              <a:rPr lang="en-US" altLang="zh-TW"/>
              <a:t>Take: 1000 pages, 100 tuples/page, 40 bytes/tuple</a:t>
            </a:r>
          </a:p>
        </p:txBody>
      </p:sp>
      <p:sp>
        <p:nvSpPr>
          <p:cNvPr id="627718" name="Text Box 6">
            <a:extLst>
              <a:ext uri="{FF2B5EF4-FFF2-40B4-BE49-F238E27FC236}">
                <a16:creationId xmlns:a16="http://schemas.microsoft.com/office/drawing/2014/main" id="{C00B0106-FDBF-673B-DE32-D69D69F96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- 200 courses in table Take</a:t>
            </a:r>
          </a:p>
          <a:p>
            <a:r>
              <a:rPr lang="en-US" altLang="zh-TW"/>
              <a:t>- 1, 2, </a:t>
            </a:r>
            <a:r>
              <a:rPr lang="en-US" altLang="zh-TW">
                <a:latin typeface="Arial" panose="020B0604020202020204" pitchFamily="34" charset="0"/>
              </a:rPr>
              <a:t>…</a:t>
            </a:r>
            <a:r>
              <a:rPr lang="en-US" altLang="zh-TW"/>
              <a:t>, 40 in attribute Age</a:t>
            </a:r>
          </a:p>
          <a:p>
            <a:r>
              <a:rPr lang="en-US" altLang="zh-TW"/>
              <a:t>of table Student</a:t>
            </a:r>
          </a:p>
        </p:txBody>
      </p:sp>
      <p:sp>
        <p:nvSpPr>
          <p:cNvPr id="627720" name="Text Box 8">
            <a:extLst>
              <a:ext uri="{FF2B5EF4-FFF2-40B4-BE49-F238E27FC236}">
                <a16:creationId xmlns:a16="http://schemas.microsoft.com/office/drawing/2014/main" id="{CBCE0D0B-7BDD-1DEB-6303-9C86008F8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221163"/>
            <a:ext cx="598805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 we have B pages in memory (or B buffer pages)</a:t>
            </a:r>
          </a:p>
        </p:txBody>
      </p:sp>
      <p:sp>
        <p:nvSpPr>
          <p:cNvPr id="627722" name="Text Box 10">
            <a:extLst>
              <a:ext uri="{FF2B5EF4-FFF2-40B4-BE49-F238E27FC236}">
                <a16:creationId xmlns:a16="http://schemas.microsoft.com/office/drawing/2014/main" id="{7206C44F-1EF1-DC61-8E60-44E3B4777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797425"/>
            <a:ext cx="26749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B-2 pages for P (from T)</a:t>
            </a:r>
          </a:p>
        </p:txBody>
      </p:sp>
      <p:sp>
        <p:nvSpPr>
          <p:cNvPr id="627723" name="Text Box 11">
            <a:extLst>
              <a:ext uri="{FF2B5EF4-FFF2-40B4-BE49-F238E27FC236}">
                <a16:creationId xmlns:a16="http://schemas.microsoft.com/office/drawing/2014/main" id="{ABDC4FB3-E75F-0CE9-C83F-85B9CA75E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300663"/>
            <a:ext cx="2351088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 page for q (from S)</a:t>
            </a:r>
          </a:p>
        </p:txBody>
      </p:sp>
      <p:sp>
        <p:nvSpPr>
          <p:cNvPr id="627724" name="Text Box 12">
            <a:extLst>
              <a:ext uri="{FF2B5EF4-FFF2-40B4-BE49-F238E27FC236}">
                <a16:creationId xmlns:a16="http://schemas.microsoft.com/office/drawing/2014/main" id="{3B1D3307-B31C-877F-ECD2-0B7F53267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876925"/>
            <a:ext cx="23606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 page for the output</a:t>
            </a:r>
          </a:p>
        </p:txBody>
      </p:sp>
      <p:sp>
        <p:nvSpPr>
          <p:cNvPr id="627725" name="Text Box 13">
            <a:extLst>
              <a:ext uri="{FF2B5EF4-FFF2-40B4-BE49-F238E27FC236}">
                <a16:creationId xmlns:a16="http://schemas.microsoft.com/office/drawing/2014/main" id="{A5630452-3701-DE8A-5A04-8002F9DAB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1268413"/>
            <a:ext cx="29003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 that B = 6 pages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20" grpId="0" animBg="1"/>
      <p:bldP spid="627722" grpId="0" animBg="1"/>
      <p:bldP spid="627723" grpId="0" animBg="1"/>
      <p:bldP spid="627724" grpId="0" animBg="1"/>
      <p:bldP spid="6277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FC4B7D4-5292-4E8E-4F77-00518B41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6EC552AB-D998-96AA-91D4-1F2F10EB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0FD6-4E31-EE4B-B869-6261359FA0D5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629762" name="Rectangle 2">
            <a:extLst>
              <a:ext uri="{FF2B5EF4-FFF2-40B4-BE49-F238E27FC236}">
                <a16:creationId xmlns:a16="http://schemas.microsoft.com/office/drawing/2014/main" id="{66C7C4D8-5044-61A9-D37E-2F6C3D756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Block-Nested Loop Join</a:t>
            </a:r>
          </a:p>
        </p:txBody>
      </p:sp>
      <p:sp>
        <p:nvSpPr>
          <p:cNvPr id="629763" name="Rectangle 3">
            <a:extLst>
              <a:ext uri="{FF2B5EF4-FFF2-40B4-BE49-F238E27FC236}">
                <a16:creationId xmlns:a16="http://schemas.microsoft.com/office/drawing/2014/main" id="{D0AC34EA-CA7B-EFE7-66E1-11AAC07A5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29764" name="Text Box 4">
            <a:extLst>
              <a:ext uri="{FF2B5EF4-FFF2-40B4-BE49-F238E27FC236}">
                <a16:creationId xmlns:a16="http://schemas.microsoft.com/office/drawing/2014/main" id="{16123899-428E-7604-CB06-216BEC734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0575"/>
            <a:ext cx="8543925" cy="18907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For each block P of T		(T is called</a:t>
            </a:r>
            <a:r>
              <a:rPr lang="en-US" altLang="zh-TW" sz="2400">
                <a:solidFill>
                  <a:srgbClr val="008000"/>
                </a:solidFill>
              </a:rPr>
              <a:t> </a:t>
            </a:r>
            <a:r>
              <a:rPr lang="en-US" altLang="zh-TW" sz="2400" b="1" i="1">
                <a:solidFill>
                  <a:schemeClr val="folHlink"/>
                </a:solidFill>
              </a:rPr>
              <a:t>outer relation</a:t>
            </a:r>
            <a:r>
              <a:rPr lang="en-US" altLang="zh-TW" sz="2400"/>
              <a:t>)</a:t>
            </a:r>
          </a:p>
          <a:p>
            <a:pPr lvl="1"/>
            <a:r>
              <a:rPr lang="en-US" altLang="zh-TW" sz="2400"/>
              <a:t>       for each page q of S	(S is called</a:t>
            </a:r>
            <a:r>
              <a:rPr lang="en-US" altLang="zh-TW" sz="2400">
                <a:solidFill>
                  <a:srgbClr val="008000"/>
                </a:solidFill>
              </a:rPr>
              <a:t> </a:t>
            </a:r>
            <a:r>
              <a:rPr lang="en-US" altLang="zh-TW" sz="2400" b="1" i="1">
                <a:solidFill>
                  <a:schemeClr val="folHlink"/>
                </a:solidFill>
              </a:rPr>
              <a:t>inner relation</a:t>
            </a:r>
            <a:r>
              <a:rPr lang="en-US" altLang="zh-TW" sz="2400"/>
              <a:t>)</a:t>
            </a:r>
          </a:p>
          <a:p>
            <a:pPr lvl="1"/>
            <a:r>
              <a:rPr lang="en-US" altLang="zh-TW" sz="2400"/>
              <a:t>              for each tuple t </a:t>
            </a:r>
            <a:r>
              <a:rPr lang="en-US" altLang="zh-TW" sz="2400">
                <a:sym typeface="Symbol" pitchFamily="2" charset="2"/>
              </a:rPr>
              <a:t> P and each tuple s  q </a:t>
            </a:r>
          </a:p>
          <a:p>
            <a:pPr lvl="1"/>
            <a:r>
              <a:rPr lang="en-US" altLang="zh-TW" sz="2400">
                <a:sym typeface="Symbol" pitchFamily="2" charset="2"/>
              </a:rPr>
              <a:t>                        such that t.sid = s.sid</a:t>
            </a:r>
          </a:p>
          <a:p>
            <a:pPr lvl="1"/>
            <a:r>
              <a:rPr lang="en-US" altLang="zh-TW" sz="2400">
                <a:sym typeface="Symbol" pitchFamily="2" charset="2"/>
              </a:rPr>
              <a:t>                    output &lt;t, s&gt; to the output</a:t>
            </a:r>
          </a:p>
        </p:txBody>
      </p:sp>
      <p:sp>
        <p:nvSpPr>
          <p:cNvPr id="629765" name="Text Box 5">
            <a:extLst>
              <a:ext uri="{FF2B5EF4-FFF2-40B4-BE49-F238E27FC236}">
                <a16:creationId xmlns:a16="http://schemas.microsoft.com/office/drawing/2014/main" id="{B2AC4DB1-D9D6-C66F-1C4F-C864B247A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Student: 500 pages, 80 tuples/page, 50 bytes/tuple</a:t>
            </a:r>
          </a:p>
          <a:p>
            <a:r>
              <a:rPr lang="en-US" altLang="zh-TW"/>
              <a:t>Take: 1000 pages, 100 tuples/page, 40 bytes/tuple</a:t>
            </a:r>
          </a:p>
        </p:txBody>
      </p:sp>
      <p:sp>
        <p:nvSpPr>
          <p:cNvPr id="629766" name="Text Box 6">
            <a:extLst>
              <a:ext uri="{FF2B5EF4-FFF2-40B4-BE49-F238E27FC236}">
                <a16:creationId xmlns:a16="http://schemas.microsoft.com/office/drawing/2014/main" id="{3C1F6FCC-38B4-5377-4BF8-A1F7DEF87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- 200 courses in table Take</a:t>
            </a:r>
          </a:p>
          <a:p>
            <a:r>
              <a:rPr lang="en-US" altLang="zh-TW"/>
              <a:t>- 1, 2, </a:t>
            </a:r>
            <a:r>
              <a:rPr lang="en-US" altLang="zh-TW">
                <a:latin typeface="Arial" panose="020B0604020202020204" pitchFamily="34" charset="0"/>
              </a:rPr>
              <a:t>…</a:t>
            </a:r>
            <a:r>
              <a:rPr lang="en-US" altLang="zh-TW"/>
              <a:t>, 40 in attribute Age</a:t>
            </a:r>
          </a:p>
          <a:p>
            <a:r>
              <a:rPr lang="en-US" altLang="zh-TW"/>
              <a:t>of table Student</a:t>
            </a:r>
          </a:p>
        </p:txBody>
      </p:sp>
      <p:sp>
        <p:nvSpPr>
          <p:cNvPr id="629771" name="Text Box 11">
            <a:extLst>
              <a:ext uri="{FF2B5EF4-FFF2-40B4-BE49-F238E27FC236}">
                <a16:creationId xmlns:a16="http://schemas.microsoft.com/office/drawing/2014/main" id="{6F08CD03-ED45-5D10-DDC3-2270DB19B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221163"/>
            <a:ext cx="3543300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Symbol" pitchFamily="2" charset="2"/>
              </a:rPr>
              <a:t>Cost of Reading T = 1000 pages</a:t>
            </a:r>
            <a:r>
              <a:rPr lang="en-US" altLang="zh-TW"/>
              <a:t> </a:t>
            </a:r>
          </a:p>
        </p:txBody>
      </p:sp>
      <p:sp>
        <p:nvSpPr>
          <p:cNvPr id="629772" name="Text Box 12">
            <a:extLst>
              <a:ext uri="{FF2B5EF4-FFF2-40B4-BE49-F238E27FC236}">
                <a16:creationId xmlns:a16="http://schemas.microsoft.com/office/drawing/2014/main" id="{3A5F641D-E8F7-2AED-42A4-DC89E5FF5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4799013"/>
            <a:ext cx="6567487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Symbol" pitchFamily="2" charset="2"/>
              </a:rPr>
              <a:t>The total number of times that S is read = 1000</a:t>
            </a:r>
            <a:r>
              <a:rPr lang="en-US" altLang="zh-TW"/>
              <a:t>/(6-2)</a:t>
            </a:r>
            <a:r>
              <a:rPr lang="en-US" altLang="zh-TW">
                <a:sym typeface="Symbol" pitchFamily="2" charset="2"/>
              </a:rPr>
              <a:t> = 250</a:t>
            </a:r>
          </a:p>
        </p:txBody>
      </p:sp>
      <p:sp>
        <p:nvSpPr>
          <p:cNvPr id="629773" name="Text Box 13">
            <a:extLst>
              <a:ext uri="{FF2B5EF4-FFF2-40B4-BE49-F238E27FC236}">
                <a16:creationId xmlns:a16="http://schemas.microsoft.com/office/drawing/2014/main" id="{160E7F0C-41F6-0D8A-29E8-BF212DA2B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73688"/>
            <a:ext cx="7132637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Symbol" pitchFamily="2" charset="2"/>
              </a:rPr>
              <a:t>Cost of Reading S (with multiple times) = 250*500 = 125000 pages</a:t>
            </a:r>
            <a:r>
              <a:rPr lang="en-US" altLang="zh-TW"/>
              <a:t> </a:t>
            </a:r>
          </a:p>
        </p:txBody>
      </p:sp>
      <p:sp>
        <p:nvSpPr>
          <p:cNvPr id="629774" name="Text Box 14">
            <a:extLst>
              <a:ext uri="{FF2B5EF4-FFF2-40B4-BE49-F238E27FC236}">
                <a16:creationId xmlns:a16="http://schemas.microsoft.com/office/drawing/2014/main" id="{6F2B1F1B-6C99-94EC-8630-D9EC7C7FF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949950"/>
            <a:ext cx="48133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Symbol" pitchFamily="2" charset="2"/>
              </a:rPr>
              <a:t>Total Cost = 1000 + 125000 = 126000 pages</a:t>
            </a:r>
          </a:p>
        </p:txBody>
      </p:sp>
      <p:sp>
        <p:nvSpPr>
          <p:cNvPr id="629775" name="Text Box 15">
            <a:extLst>
              <a:ext uri="{FF2B5EF4-FFF2-40B4-BE49-F238E27FC236}">
                <a16:creationId xmlns:a16="http://schemas.microsoft.com/office/drawing/2014/main" id="{7B148571-D620-00E2-6335-2DC25548B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1268413"/>
            <a:ext cx="29003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 that B = 6 pages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71" grpId="0" animBg="1"/>
      <p:bldP spid="629772" grpId="0" animBg="1"/>
      <p:bldP spid="629773" grpId="0" animBg="1"/>
      <p:bldP spid="6297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FFF6105-AD49-B470-4EBA-1DA448AB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812EE863-861B-B6EC-0BDA-E927F5E5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262-A8FE-6C48-9D4A-AA3ED4626B7E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631810" name="Rectangle 2">
            <a:extLst>
              <a:ext uri="{FF2B5EF4-FFF2-40B4-BE49-F238E27FC236}">
                <a16:creationId xmlns:a16="http://schemas.microsoft.com/office/drawing/2014/main" id="{08A26CAE-06E0-82BD-56B0-D5595F251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Block-Nested Loop Join</a:t>
            </a:r>
          </a:p>
        </p:txBody>
      </p:sp>
      <p:sp>
        <p:nvSpPr>
          <p:cNvPr id="631811" name="Rectangle 3">
            <a:extLst>
              <a:ext uri="{FF2B5EF4-FFF2-40B4-BE49-F238E27FC236}">
                <a16:creationId xmlns:a16="http://schemas.microsoft.com/office/drawing/2014/main" id="{58230C57-71A0-7EB9-CECF-02638B5BB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 is the outer relation</a:t>
            </a:r>
          </a:p>
          <a:p>
            <a:r>
              <a:rPr lang="en-US" altLang="zh-TW"/>
              <a:t>S is the inner relation</a:t>
            </a:r>
          </a:p>
          <a:p>
            <a:r>
              <a:rPr lang="en-US" altLang="zh-TW"/>
              <a:t>How about the following?</a:t>
            </a:r>
          </a:p>
          <a:p>
            <a:pPr lvl="1"/>
            <a:r>
              <a:rPr lang="en-US" altLang="zh-TW"/>
              <a:t>T is the inner relation</a:t>
            </a:r>
          </a:p>
          <a:p>
            <a:pPr lvl="1"/>
            <a:r>
              <a:rPr lang="en-US" altLang="zh-TW"/>
              <a:t>S is the outer relation</a:t>
            </a:r>
          </a:p>
        </p:txBody>
      </p:sp>
      <p:sp>
        <p:nvSpPr>
          <p:cNvPr id="631813" name="Text Box 5">
            <a:extLst>
              <a:ext uri="{FF2B5EF4-FFF2-40B4-BE49-F238E27FC236}">
                <a16:creationId xmlns:a16="http://schemas.microsoft.com/office/drawing/2014/main" id="{B109B7D0-755F-E038-1B74-A7751CF51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Student: 500 pages, 80 tuples/page, 50 bytes/tuple</a:t>
            </a:r>
          </a:p>
          <a:p>
            <a:r>
              <a:rPr lang="en-US" altLang="zh-TW"/>
              <a:t>Take: 1000 pages, 100 tuples/page, 40 bytes/tuple</a:t>
            </a:r>
          </a:p>
        </p:txBody>
      </p:sp>
      <p:sp>
        <p:nvSpPr>
          <p:cNvPr id="631814" name="Text Box 6">
            <a:extLst>
              <a:ext uri="{FF2B5EF4-FFF2-40B4-BE49-F238E27FC236}">
                <a16:creationId xmlns:a16="http://schemas.microsoft.com/office/drawing/2014/main" id="{B5DD28C8-08ED-EE78-5C45-B96321108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- 200 courses in table Take</a:t>
            </a:r>
          </a:p>
          <a:p>
            <a:r>
              <a:rPr lang="en-US" altLang="zh-TW"/>
              <a:t>- 1, 2, </a:t>
            </a:r>
            <a:r>
              <a:rPr lang="en-US" altLang="zh-TW">
                <a:latin typeface="Arial" panose="020B0604020202020204" pitchFamily="34" charset="0"/>
              </a:rPr>
              <a:t>…</a:t>
            </a:r>
            <a:r>
              <a:rPr lang="en-US" altLang="zh-TW"/>
              <a:t>, 40 in attribute Age</a:t>
            </a:r>
          </a:p>
          <a:p>
            <a:r>
              <a:rPr lang="en-US" altLang="zh-TW"/>
              <a:t>of table Student</a:t>
            </a:r>
          </a:p>
        </p:txBody>
      </p:sp>
      <p:sp>
        <p:nvSpPr>
          <p:cNvPr id="631819" name="Text Box 11">
            <a:extLst>
              <a:ext uri="{FF2B5EF4-FFF2-40B4-BE49-F238E27FC236}">
                <a16:creationId xmlns:a16="http://schemas.microsoft.com/office/drawing/2014/main" id="{893BD42A-09F4-B163-C57E-07FA2CEE3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1268413"/>
            <a:ext cx="29003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 that B = 6 pages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01988FF-BCE8-BACC-0F3F-B13797E0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46AAFED0-48F0-0316-C637-193405E8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096C-76D0-DF45-B1C9-AC5B06269920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630786" name="Rectangle 2">
            <a:extLst>
              <a:ext uri="{FF2B5EF4-FFF2-40B4-BE49-F238E27FC236}">
                <a16:creationId xmlns:a16="http://schemas.microsoft.com/office/drawing/2014/main" id="{B21D67C6-60CC-74AE-7CA3-F02030CB4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Block-Nested Loop Join</a:t>
            </a:r>
          </a:p>
        </p:txBody>
      </p:sp>
      <p:sp>
        <p:nvSpPr>
          <p:cNvPr id="630787" name="Rectangle 3">
            <a:extLst>
              <a:ext uri="{FF2B5EF4-FFF2-40B4-BE49-F238E27FC236}">
                <a16:creationId xmlns:a16="http://schemas.microsoft.com/office/drawing/2014/main" id="{9620C732-023C-F115-D06C-A99ECB0C8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30788" name="Text Box 4">
            <a:extLst>
              <a:ext uri="{FF2B5EF4-FFF2-40B4-BE49-F238E27FC236}">
                <a16:creationId xmlns:a16="http://schemas.microsoft.com/office/drawing/2014/main" id="{0A539A13-A178-7057-7BF9-920F127AF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0575"/>
            <a:ext cx="8535987" cy="18907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For each block P of S		(S is called</a:t>
            </a:r>
            <a:r>
              <a:rPr lang="en-US" altLang="zh-TW" sz="2400">
                <a:solidFill>
                  <a:srgbClr val="008000"/>
                </a:solidFill>
              </a:rPr>
              <a:t> </a:t>
            </a:r>
            <a:r>
              <a:rPr lang="en-US" altLang="zh-TW" sz="2400" b="1" i="1">
                <a:solidFill>
                  <a:schemeClr val="folHlink"/>
                </a:solidFill>
              </a:rPr>
              <a:t>outer relation</a:t>
            </a:r>
            <a:r>
              <a:rPr lang="en-US" altLang="zh-TW" sz="2400"/>
              <a:t>)</a:t>
            </a:r>
          </a:p>
          <a:p>
            <a:pPr lvl="1"/>
            <a:r>
              <a:rPr lang="en-US" altLang="zh-TW" sz="2400"/>
              <a:t>       for each page q of T	(T is called</a:t>
            </a:r>
            <a:r>
              <a:rPr lang="en-US" altLang="zh-TW" sz="2400">
                <a:solidFill>
                  <a:srgbClr val="008000"/>
                </a:solidFill>
              </a:rPr>
              <a:t> </a:t>
            </a:r>
            <a:r>
              <a:rPr lang="en-US" altLang="zh-TW" sz="2400" b="1" i="1">
                <a:solidFill>
                  <a:schemeClr val="folHlink"/>
                </a:solidFill>
              </a:rPr>
              <a:t>inner relation</a:t>
            </a:r>
            <a:r>
              <a:rPr lang="en-US" altLang="zh-TW" sz="2400"/>
              <a:t>)</a:t>
            </a:r>
          </a:p>
          <a:p>
            <a:pPr lvl="1"/>
            <a:r>
              <a:rPr lang="en-US" altLang="zh-TW" sz="2400"/>
              <a:t>              for each tuple s </a:t>
            </a:r>
            <a:r>
              <a:rPr lang="en-US" altLang="zh-TW" sz="2400">
                <a:sym typeface="Symbol" pitchFamily="2" charset="2"/>
              </a:rPr>
              <a:t> P and each tuple t  q </a:t>
            </a:r>
          </a:p>
          <a:p>
            <a:pPr lvl="1"/>
            <a:r>
              <a:rPr lang="en-US" altLang="zh-TW" sz="2400">
                <a:sym typeface="Symbol" pitchFamily="2" charset="2"/>
              </a:rPr>
              <a:t>                        such that t.sid = s.sid</a:t>
            </a:r>
          </a:p>
          <a:p>
            <a:pPr lvl="1"/>
            <a:r>
              <a:rPr lang="en-US" altLang="zh-TW" sz="2400">
                <a:sym typeface="Symbol" pitchFamily="2" charset="2"/>
              </a:rPr>
              <a:t>                    output &lt;t, s&gt; to the output</a:t>
            </a:r>
          </a:p>
        </p:txBody>
      </p:sp>
      <p:sp>
        <p:nvSpPr>
          <p:cNvPr id="630789" name="Text Box 5">
            <a:extLst>
              <a:ext uri="{FF2B5EF4-FFF2-40B4-BE49-F238E27FC236}">
                <a16:creationId xmlns:a16="http://schemas.microsoft.com/office/drawing/2014/main" id="{3EFA8DC4-2F08-91D7-7941-04CB2A3DA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Student: 500 pages, 80 tuples/page, 50 bytes/tuple</a:t>
            </a:r>
          </a:p>
          <a:p>
            <a:r>
              <a:rPr lang="en-US" altLang="zh-TW"/>
              <a:t>Take: 1000 pages, 100 tuples/page, 40 bytes/tuple</a:t>
            </a:r>
          </a:p>
        </p:txBody>
      </p:sp>
      <p:sp>
        <p:nvSpPr>
          <p:cNvPr id="630790" name="Text Box 6">
            <a:extLst>
              <a:ext uri="{FF2B5EF4-FFF2-40B4-BE49-F238E27FC236}">
                <a16:creationId xmlns:a16="http://schemas.microsoft.com/office/drawing/2014/main" id="{E38E2196-8AD7-712A-A281-4EC5B98D3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- 200 courses in table Take</a:t>
            </a:r>
          </a:p>
          <a:p>
            <a:r>
              <a:rPr lang="en-US" altLang="zh-TW"/>
              <a:t>- 1, 2, </a:t>
            </a:r>
            <a:r>
              <a:rPr lang="en-US" altLang="zh-TW">
                <a:latin typeface="Arial" panose="020B0604020202020204" pitchFamily="34" charset="0"/>
              </a:rPr>
              <a:t>…</a:t>
            </a:r>
            <a:r>
              <a:rPr lang="en-US" altLang="zh-TW"/>
              <a:t>, 40 in attribute Age</a:t>
            </a:r>
          </a:p>
          <a:p>
            <a:r>
              <a:rPr lang="en-US" altLang="zh-TW"/>
              <a:t>of table Student</a:t>
            </a:r>
          </a:p>
        </p:txBody>
      </p:sp>
      <p:sp>
        <p:nvSpPr>
          <p:cNvPr id="630791" name="Text Box 7">
            <a:extLst>
              <a:ext uri="{FF2B5EF4-FFF2-40B4-BE49-F238E27FC236}">
                <a16:creationId xmlns:a16="http://schemas.microsoft.com/office/drawing/2014/main" id="{063F6359-FE17-F55F-DB5D-0F3C4C235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221163"/>
            <a:ext cx="3411537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Symbol" pitchFamily="2" charset="2"/>
              </a:rPr>
              <a:t>Cost of Reading S = 500 pages</a:t>
            </a:r>
            <a:r>
              <a:rPr lang="en-US" altLang="zh-TW"/>
              <a:t> </a:t>
            </a:r>
          </a:p>
        </p:txBody>
      </p:sp>
      <p:sp>
        <p:nvSpPr>
          <p:cNvPr id="630792" name="Text Box 8">
            <a:extLst>
              <a:ext uri="{FF2B5EF4-FFF2-40B4-BE49-F238E27FC236}">
                <a16:creationId xmlns:a16="http://schemas.microsoft.com/office/drawing/2014/main" id="{D4903C91-82AB-6509-1A6B-554413FDB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4799013"/>
            <a:ext cx="6448425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Symbol" pitchFamily="2" charset="2"/>
              </a:rPr>
              <a:t>The total number of times that T is read = 500</a:t>
            </a:r>
            <a:r>
              <a:rPr lang="en-US" altLang="zh-TW"/>
              <a:t>/(6-2)</a:t>
            </a:r>
            <a:r>
              <a:rPr lang="en-US" altLang="zh-TW">
                <a:sym typeface="Symbol" pitchFamily="2" charset="2"/>
              </a:rPr>
              <a:t> = 125</a:t>
            </a:r>
          </a:p>
        </p:txBody>
      </p:sp>
      <p:sp>
        <p:nvSpPr>
          <p:cNvPr id="630793" name="Text Box 9">
            <a:extLst>
              <a:ext uri="{FF2B5EF4-FFF2-40B4-BE49-F238E27FC236}">
                <a16:creationId xmlns:a16="http://schemas.microsoft.com/office/drawing/2014/main" id="{3B7B24D0-3E88-6351-110F-6E7CB6059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73688"/>
            <a:ext cx="7264400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Symbol" pitchFamily="2" charset="2"/>
              </a:rPr>
              <a:t>Cost of Reading T (with multiple times) = 125*1000 = 125000 pages</a:t>
            </a:r>
            <a:r>
              <a:rPr lang="en-US" altLang="zh-TW"/>
              <a:t> </a:t>
            </a:r>
          </a:p>
        </p:txBody>
      </p:sp>
      <p:sp>
        <p:nvSpPr>
          <p:cNvPr id="630794" name="Text Box 10">
            <a:extLst>
              <a:ext uri="{FF2B5EF4-FFF2-40B4-BE49-F238E27FC236}">
                <a16:creationId xmlns:a16="http://schemas.microsoft.com/office/drawing/2014/main" id="{F54B8F61-947E-8E9C-83F1-2F711C0DE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949950"/>
            <a:ext cx="4687887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Symbol" pitchFamily="2" charset="2"/>
              </a:rPr>
              <a:t>Total Cost = 500 + 125000 = 125500 pages</a:t>
            </a:r>
          </a:p>
        </p:txBody>
      </p:sp>
      <p:sp>
        <p:nvSpPr>
          <p:cNvPr id="630795" name="Text Box 11">
            <a:extLst>
              <a:ext uri="{FF2B5EF4-FFF2-40B4-BE49-F238E27FC236}">
                <a16:creationId xmlns:a16="http://schemas.microsoft.com/office/drawing/2014/main" id="{EAFF2344-81F8-FE6A-EC46-D652EF79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1268413"/>
            <a:ext cx="29003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 that B = 6 pages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1" grpId="0" animBg="1"/>
      <p:bldP spid="630792" grpId="0" animBg="1"/>
      <p:bldP spid="630793" grpId="0" animBg="1"/>
      <p:bldP spid="6307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BCAF17D-568B-F44C-32E2-FD95FBB2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B69546B6-9E72-C968-E5CB-E9D6B4DF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1BCE-D6D5-1A4D-BB5D-CA60E34E5528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632834" name="Rectangle 2">
            <a:extLst>
              <a:ext uri="{FF2B5EF4-FFF2-40B4-BE49-F238E27FC236}">
                <a16:creationId xmlns:a16="http://schemas.microsoft.com/office/drawing/2014/main" id="{183659EA-9363-D15F-1329-42CECCFDC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Block-Nested Loop Join</a:t>
            </a:r>
          </a:p>
        </p:txBody>
      </p:sp>
      <p:sp>
        <p:nvSpPr>
          <p:cNvPr id="632835" name="Rectangle 3">
            <a:extLst>
              <a:ext uri="{FF2B5EF4-FFF2-40B4-BE49-F238E27FC236}">
                <a16:creationId xmlns:a16="http://schemas.microsoft.com/office/drawing/2014/main" id="{63DF8FCB-A7CF-CC90-5C56-B1F8B4268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Execution 1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T is the outer relation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S is the inner relation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Cost = </a:t>
            </a:r>
            <a:r>
              <a:rPr lang="en-US" altLang="zh-TW" sz="2400">
                <a:sym typeface="Symbol" pitchFamily="2" charset="2"/>
              </a:rPr>
              <a:t>126000 pages</a:t>
            </a:r>
            <a:endParaRPr lang="en-US" altLang="zh-TW" sz="2400"/>
          </a:p>
          <a:p>
            <a:pPr>
              <a:lnSpc>
                <a:spcPct val="90000"/>
              </a:lnSpc>
            </a:pPr>
            <a:r>
              <a:rPr lang="en-US" altLang="zh-TW" sz="2800"/>
              <a:t>Execution 2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S is the inner relation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T is the outer relation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Cost </a:t>
            </a:r>
            <a:r>
              <a:rPr lang="en-US" altLang="zh-TW" sz="2400">
                <a:sym typeface="Symbol" pitchFamily="2" charset="2"/>
              </a:rPr>
              <a:t>= 125500 pages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Which one is better?</a:t>
            </a:r>
          </a:p>
          <a:p>
            <a:pPr>
              <a:lnSpc>
                <a:spcPct val="90000"/>
              </a:lnSpc>
            </a:pPr>
            <a:endParaRPr lang="zh-TW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1C6618E-A870-7D26-E628-279C80AE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22DF7E06-FFB4-4FF1-9B07-F0D2A845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8D73-423A-334A-BED6-B4686C709A25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14A5CC3D-294C-77BF-D60A-FD3C4D6B2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DF17C2D2-955B-E267-C4B1-D14E91F7A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Simple-Nested Loop Join</a:t>
            </a:r>
          </a:p>
          <a:p>
            <a:r>
              <a:rPr lang="en-US" altLang="zh-TW"/>
              <a:t>Block-Nested Loop Join</a:t>
            </a:r>
          </a:p>
          <a:p>
            <a:r>
              <a:rPr lang="en-US" altLang="zh-TW"/>
              <a:t>Sort-Merge Join</a:t>
            </a:r>
          </a:p>
          <a:p>
            <a:r>
              <a:rPr lang="en-US" altLang="zh-TW"/>
              <a:t>Index-Nested Loop Join</a:t>
            </a:r>
          </a:p>
          <a:p>
            <a:r>
              <a:rPr lang="en-US" altLang="zh-TW"/>
              <a:t>Hash Join</a:t>
            </a:r>
          </a:p>
        </p:txBody>
      </p:sp>
      <p:sp>
        <p:nvSpPr>
          <p:cNvPr id="657412" name="Oval 4">
            <a:extLst>
              <a:ext uri="{FF2B5EF4-FFF2-40B4-BE49-F238E27FC236}">
                <a16:creationId xmlns:a16="http://schemas.microsoft.com/office/drawing/2014/main" id="{44D728EF-6E27-2BBB-6606-E82E7FAF3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141663"/>
            <a:ext cx="3240088" cy="6477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76A7ECA-4A70-6AC1-AACF-885A77EA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ABAF0720-CA42-984C-B96C-4756E906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D521-EDB3-DE46-B2B2-53E952952E6E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640002" name="Rectangle 2">
            <a:extLst>
              <a:ext uri="{FF2B5EF4-FFF2-40B4-BE49-F238E27FC236}">
                <a16:creationId xmlns:a16="http://schemas.microsoft.com/office/drawing/2014/main" id="{AD070F0D-22A6-5AAB-9C41-C4E9E4411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Sort-Merge Join</a:t>
            </a:r>
          </a:p>
        </p:txBody>
      </p:sp>
      <p:sp>
        <p:nvSpPr>
          <p:cNvPr id="640003" name="Rectangle 3">
            <a:extLst>
              <a:ext uri="{FF2B5EF4-FFF2-40B4-BE49-F238E27FC236}">
                <a16:creationId xmlns:a16="http://schemas.microsoft.com/office/drawing/2014/main" id="{11D4A606-47DE-59A6-C79C-B2BA765CB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40004" name="Text Box 4">
            <a:extLst>
              <a:ext uri="{FF2B5EF4-FFF2-40B4-BE49-F238E27FC236}">
                <a16:creationId xmlns:a16="http://schemas.microsoft.com/office/drawing/2014/main" id="{056704FB-0F0C-36F7-B607-507D565E7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060575"/>
            <a:ext cx="4343400" cy="12334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1. Sort table T according to sid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2. Sort table S according to sid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3. Merge table T and table S</a:t>
            </a:r>
            <a:endParaRPr lang="en-US" altLang="zh-TW" sz="2400">
              <a:sym typeface="Symbol" pitchFamily="2" charset="2"/>
            </a:endParaRPr>
          </a:p>
        </p:txBody>
      </p:sp>
      <p:grpSp>
        <p:nvGrpSpPr>
          <p:cNvPr id="640006" name="Group 6">
            <a:extLst>
              <a:ext uri="{FF2B5EF4-FFF2-40B4-BE49-F238E27FC236}">
                <a16:creationId xmlns:a16="http://schemas.microsoft.com/office/drawing/2014/main" id="{C2C0AA57-BC91-8DBD-9ECF-9FFACA697189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4241800"/>
            <a:ext cx="914400" cy="2133600"/>
            <a:chOff x="1584" y="2064"/>
            <a:chExt cx="576" cy="1344"/>
          </a:xfrm>
        </p:grpSpPr>
        <p:sp>
          <p:nvSpPr>
            <p:cNvPr id="640007" name="Rectangle 7">
              <a:extLst>
                <a:ext uri="{FF2B5EF4-FFF2-40B4-BE49-F238E27FC236}">
                  <a16:creationId xmlns:a16="http://schemas.microsoft.com/office/drawing/2014/main" id="{4C851140-C575-D7D9-2720-8DCBE7E92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064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4</a:t>
              </a:r>
            </a:p>
          </p:txBody>
        </p:sp>
        <p:sp>
          <p:nvSpPr>
            <p:cNvPr id="640008" name="Rectangle 8">
              <a:extLst>
                <a:ext uri="{FF2B5EF4-FFF2-40B4-BE49-F238E27FC236}">
                  <a16:creationId xmlns:a16="http://schemas.microsoft.com/office/drawing/2014/main" id="{3FFC14B1-20E8-9175-4AFA-D5325656C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56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5</a:t>
              </a:r>
            </a:p>
          </p:txBody>
        </p:sp>
        <p:sp>
          <p:nvSpPr>
            <p:cNvPr id="640009" name="Rectangle 9">
              <a:extLst>
                <a:ext uri="{FF2B5EF4-FFF2-40B4-BE49-F238E27FC236}">
                  <a16:creationId xmlns:a16="http://schemas.microsoft.com/office/drawing/2014/main" id="{61A170A2-D682-7436-EAF3-0DDDA6FE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48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1</a:t>
              </a:r>
            </a:p>
          </p:txBody>
        </p:sp>
        <p:sp>
          <p:nvSpPr>
            <p:cNvPr id="640010" name="Rectangle 10">
              <a:extLst>
                <a:ext uri="{FF2B5EF4-FFF2-40B4-BE49-F238E27FC236}">
                  <a16:creationId xmlns:a16="http://schemas.microsoft.com/office/drawing/2014/main" id="{1B7E94E6-3BE1-C6ED-1CBB-64630A3C2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640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0002</a:t>
              </a:r>
            </a:p>
          </p:txBody>
        </p:sp>
        <p:sp>
          <p:nvSpPr>
            <p:cNvPr id="640011" name="Rectangle 11">
              <a:extLst>
                <a:ext uri="{FF2B5EF4-FFF2-40B4-BE49-F238E27FC236}">
                  <a16:creationId xmlns:a16="http://schemas.microsoft.com/office/drawing/2014/main" id="{785D1A82-1059-CB05-AA42-3B59D09C7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832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2</a:t>
              </a:r>
            </a:p>
          </p:txBody>
        </p:sp>
        <p:sp>
          <p:nvSpPr>
            <p:cNvPr id="640012" name="Rectangle 12">
              <a:extLst>
                <a:ext uri="{FF2B5EF4-FFF2-40B4-BE49-F238E27FC236}">
                  <a16:creationId xmlns:a16="http://schemas.microsoft.com/office/drawing/2014/main" id="{500CD2FD-5CA4-6EA2-6262-2B9B05F72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24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0005</a:t>
              </a:r>
            </a:p>
          </p:txBody>
        </p:sp>
        <p:sp>
          <p:nvSpPr>
            <p:cNvPr id="640013" name="Rectangle 13">
              <a:extLst>
                <a:ext uri="{FF2B5EF4-FFF2-40B4-BE49-F238E27FC236}">
                  <a16:creationId xmlns:a16="http://schemas.microsoft.com/office/drawing/2014/main" id="{ECA43790-03DE-ABEE-62FC-17F25D5C2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216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2</a:t>
              </a:r>
            </a:p>
          </p:txBody>
        </p:sp>
      </p:grpSp>
      <p:grpSp>
        <p:nvGrpSpPr>
          <p:cNvPr id="640014" name="Group 14">
            <a:extLst>
              <a:ext uri="{FF2B5EF4-FFF2-40B4-BE49-F238E27FC236}">
                <a16:creationId xmlns:a16="http://schemas.microsoft.com/office/drawing/2014/main" id="{53E6E235-F75E-A065-C507-9D73C1D80604}"/>
              </a:ext>
            </a:extLst>
          </p:cNvPr>
          <p:cNvGrpSpPr>
            <a:grpSpLocks/>
          </p:cNvGrpSpPr>
          <p:nvPr/>
        </p:nvGrpSpPr>
        <p:grpSpPr bwMode="auto">
          <a:xfrm>
            <a:off x="5313363" y="4394200"/>
            <a:ext cx="914400" cy="1828800"/>
            <a:chOff x="2736" y="2256"/>
            <a:chExt cx="576" cy="1152"/>
          </a:xfrm>
        </p:grpSpPr>
        <p:sp>
          <p:nvSpPr>
            <p:cNvPr id="640015" name="Rectangle 15">
              <a:extLst>
                <a:ext uri="{FF2B5EF4-FFF2-40B4-BE49-F238E27FC236}">
                  <a16:creationId xmlns:a16="http://schemas.microsoft.com/office/drawing/2014/main" id="{3BE91BA2-7D56-4945-3D88-DF5BB10A6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3</a:t>
              </a:r>
            </a:p>
          </p:txBody>
        </p:sp>
        <p:sp>
          <p:nvSpPr>
            <p:cNvPr id="640016" name="Rectangle 16">
              <a:extLst>
                <a:ext uri="{FF2B5EF4-FFF2-40B4-BE49-F238E27FC236}">
                  <a16:creationId xmlns:a16="http://schemas.microsoft.com/office/drawing/2014/main" id="{79C3674C-3EE1-087F-2242-753CCA3F8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48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0002</a:t>
              </a:r>
            </a:p>
          </p:txBody>
        </p:sp>
        <p:sp>
          <p:nvSpPr>
            <p:cNvPr id="640017" name="Rectangle 17">
              <a:extLst>
                <a:ext uri="{FF2B5EF4-FFF2-40B4-BE49-F238E27FC236}">
                  <a16:creationId xmlns:a16="http://schemas.microsoft.com/office/drawing/2014/main" id="{A4A0ED89-0542-90E1-6CB1-C1012AEEF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40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5</a:t>
              </a:r>
            </a:p>
          </p:txBody>
        </p:sp>
        <p:sp>
          <p:nvSpPr>
            <p:cNvPr id="640018" name="Rectangle 18">
              <a:extLst>
                <a:ext uri="{FF2B5EF4-FFF2-40B4-BE49-F238E27FC236}">
                  <a16:creationId xmlns:a16="http://schemas.microsoft.com/office/drawing/2014/main" id="{D4D1CAB5-7AF5-5A7A-3124-277A3B063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832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2</a:t>
              </a:r>
            </a:p>
          </p:txBody>
        </p:sp>
        <p:sp>
          <p:nvSpPr>
            <p:cNvPr id="640019" name="Rectangle 19">
              <a:extLst>
                <a:ext uri="{FF2B5EF4-FFF2-40B4-BE49-F238E27FC236}">
                  <a16:creationId xmlns:a16="http://schemas.microsoft.com/office/drawing/2014/main" id="{1937481A-CBD3-227E-B50C-88569E584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24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0005</a:t>
              </a:r>
            </a:p>
          </p:txBody>
        </p:sp>
        <p:sp>
          <p:nvSpPr>
            <p:cNvPr id="640020" name="Rectangle 20">
              <a:extLst>
                <a:ext uri="{FF2B5EF4-FFF2-40B4-BE49-F238E27FC236}">
                  <a16:creationId xmlns:a16="http://schemas.microsoft.com/office/drawing/2014/main" id="{414D973C-8438-E7FD-C0DD-49AB05B9E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16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2</a:t>
              </a:r>
            </a:p>
          </p:txBody>
        </p:sp>
      </p:grpSp>
      <p:sp>
        <p:nvSpPr>
          <p:cNvPr id="640036" name="Text Box 36">
            <a:extLst>
              <a:ext uri="{FF2B5EF4-FFF2-40B4-BE49-F238E27FC236}">
                <a16:creationId xmlns:a16="http://schemas.microsoft.com/office/drawing/2014/main" id="{EC9A02A0-B679-850D-DF53-83A54A143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933825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</a:t>
            </a:r>
          </a:p>
        </p:txBody>
      </p:sp>
      <p:sp>
        <p:nvSpPr>
          <p:cNvPr id="640039" name="Text Box 39">
            <a:extLst>
              <a:ext uri="{FF2B5EF4-FFF2-40B4-BE49-F238E27FC236}">
                <a16:creationId xmlns:a16="http://schemas.microsoft.com/office/drawing/2014/main" id="{67D4B0A8-5179-EF58-320F-A74097895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0052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F3AF089-6BD1-85C4-A398-62040A9A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8B6F5A80-F1CD-164C-FC0A-070D079C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CE3E-6192-6143-8B60-59ACD8BF6358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647170" name="Rectangle 2">
            <a:extLst>
              <a:ext uri="{FF2B5EF4-FFF2-40B4-BE49-F238E27FC236}">
                <a16:creationId xmlns:a16="http://schemas.microsoft.com/office/drawing/2014/main" id="{422CAE61-3634-CA29-8A3C-9AD361F13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Sort-Merge Join</a:t>
            </a:r>
          </a:p>
        </p:txBody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2F56E644-E4C3-5A38-BD20-E3DDC659B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47172" name="Text Box 4">
            <a:extLst>
              <a:ext uri="{FF2B5EF4-FFF2-40B4-BE49-F238E27FC236}">
                <a16:creationId xmlns:a16="http://schemas.microsoft.com/office/drawing/2014/main" id="{3E853B71-BDDC-2E26-16CA-3958B4D7C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060575"/>
            <a:ext cx="4343400" cy="12334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1. Sort table T according to sid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2. Sort table S according to sid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3. Merge table T and table S</a:t>
            </a:r>
            <a:endParaRPr lang="en-US" altLang="zh-TW" sz="2400">
              <a:sym typeface="Symbol" pitchFamily="2" charset="2"/>
            </a:endParaRPr>
          </a:p>
        </p:txBody>
      </p:sp>
      <p:grpSp>
        <p:nvGrpSpPr>
          <p:cNvPr id="647173" name="Group 5">
            <a:extLst>
              <a:ext uri="{FF2B5EF4-FFF2-40B4-BE49-F238E27FC236}">
                <a16:creationId xmlns:a16="http://schemas.microsoft.com/office/drawing/2014/main" id="{36EA6EA6-9AC7-7778-F676-CD0F40BC1B56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4241800"/>
            <a:ext cx="914400" cy="2133600"/>
            <a:chOff x="1584" y="2064"/>
            <a:chExt cx="576" cy="1344"/>
          </a:xfrm>
        </p:grpSpPr>
        <p:sp>
          <p:nvSpPr>
            <p:cNvPr id="647174" name="Rectangle 6">
              <a:extLst>
                <a:ext uri="{FF2B5EF4-FFF2-40B4-BE49-F238E27FC236}">
                  <a16:creationId xmlns:a16="http://schemas.microsoft.com/office/drawing/2014/main" id="{D47C84DB-4D59-B8E7-53B9-F0555C282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064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4</a:t>
              </a:r>
            </a:p>
          </p:txBody>
        </p:sp>
        <p:sp>
          <p:nvSpPr>
            <p:cNvPr id="647175" name="Rectangle 7">
              <a:extLst>
                <a:ext uri="{FF2B5EF4-FFF2-40B4-BE49-F238E27FC236}">
                  <a16:creationId xmlns:a16="http://schemas.microsoft.com/office/drawing/2014/main" id="{E0F21C71-A871-5790-DC40-ADB20D75E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56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5</a:t>
              </a:r>
            </a:p>
          </p:txBody>
        </p:sp>
        <p:sp>
          <p:nvSpPr>
            <p:cNvPr id="647176" name="Rectangle 8">
              <a:extLst>
                <a:ext uri="{FF2B5EF4-FFF2-40B4-BE49-F238E27FC236}">
                  <a16:creationId xmlns:a16="http://schemas.microsoft.com/office/drawing/2014/main" id="{E1654E35-526F-73FA-6462-98330DB2E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48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1</a:t>
              </a:r>
            </a:p>
          </p:txBody>
        </p:sp>
        <p:sp>
          <p:nvSpPr>
            <p:cNvPr id="647177" name="Rectangle 9">
              <a:extLst>
                <a:ext uri="{FF2B5EF4-FFF2-40B4-BE49-F238E27FC236}">
                  <a16:creationId xmlns:a16="http://schemas.microsoft.com/office/drawing/2014/main" id="{61940AED-18C7-0261-5B8C-D3A12B1E6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640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0002</a:t>
              </a:r>
            </a:p>
          </p:txBody>
        </p:sp>
        <p:sp>
          <p:nvSpPr>
            <p:cNvPr id="647178" name="Rectangle 10">
              <a:extLst>
                <a:ext uri="{FF2B5EF4-FFF2-40B4-BE49-F238E27FC236}">
                  <a16:creationId xmlns:a16="http://schemas.microsoft.com/office/drawing/2014/main" id="{4C4FCD8D-9B73-8C7C-2D57-5C09D9572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832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2</a:t>
              </a:r>
            </a:p>
          </p:txBody>
        </p:sp>
        <p:sp>
          <p:nvSpPr>
            <p:cNvPr id="647179" name="Rectangle 11">
              <a:extLst>
                <a:ext uri="{FF2B5EF4-FFF2-40B4-BE49-F238E27FC236}">
                  <a16:creationId xmlns:a16="http://schemas.microsoft.com/office/drawing/2014/main" id="{28730333-638C-3BF8-0C2A-191CFAA50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24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0005</a:t>
              </a:r>
            </a:p>
          </p:txBody>
        </p:sp>
        <p:sp>
          <p:nvSpPr>
            <p:cNvPr id="647180" name="Rectangle 12">
              <a:extLst>
                <a:ext uri="{FF2B5EF4-FFF2-40B4-BE49-F238E27FC236}">
                  <a16:creationId xmlns:a16="http://schemas.microsoft.com/office/drawing/2014/main" id="{1BB29AD8-6D7F-C519-D99C-51540BADD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216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2</a:t>
              </a:r>
            </a:p>
          </p:txBody>
        </p:sp>
      </p:grpSp>
      <p:grpSp>
        <p:nvGrpSpPr>
          <p:cNvPr id="647181" name="Group 13">
            <a:extLst>
              <a:ext uri="{FF2B5EF4-FFF2-40B4-BE49-F238E27FC236}">
                <a16:creationId xmlns:a16="http://schemas.microsoft.com/office/drawing/2014/main" id="{051786A7-571A-8AE2-2C97-69C946EE8F05}"/>
              </a:ext>
            </a:extLst>
          </p:cNvPr>
          <p:cNvGrpSpPr>
            <a:grpSpLocks/>
          </p:cNvGrpSpPr>
          <p:nvPr/>
        </p:nvGrpSpPr>
        <p:grpSpPr bwMode="auto">
          <a:xfrm>
            <a:off x="5313363" y="4394200"/>
            <a:ext cx="914400" cy="1828800"/>
            <a:chOff x="2736" y="2256"/>
            <a:chExt cx="576" cy="1152"/>
          </a:xfrm>
        </p:grpSpPr>
        <p:sp>
          <p:nvSpPr>
            <p:cNvPr id="647182" name="Rectangle 14">
              <a:extLst>
                <a:ext uri="{FF2B5EF4-FFF2-40B4-BE49-F238E27FC236}">
                  <a16:creationId xmlns:a16="http://schemas.microsoft.com/office/drawing/2014/main" id="{A833B64F-FC23-8F8E-84A8-6625CE6FB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3</a:t>
              </a:r>
            </a:p>
          </p:txBody>
        </p:sp>
        <p:sp>
          <p:nvSpPr>
            <p:cNvPr id="647183" name="Rectangle 15">
              <a:extLst>
                <a:ext uri="{FF2B5EF4-FFF2-40B4-BE49-F238E27FC236}">
                  <a16:creationId xmlns:a16="http://schemas.microsoft.com/office/drawing/2014/main" id="{2192388B-DD83-F917-B818-E3FE09255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48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0002</a:t>
              </a:r>
            </a:p>
          </p:txBody>
        </p:sp>
        <p:sp>
          <p:nvSpPr>
            <p:cNvPr id="647184" name="Rectangle 16">
              <a:extLst>
                <a:ext uri="{FF2B5EF4-FFF2-40B4-BE49-F238E27FC236}">
                  <a16:creationId xmlns:a16="http://schemas.microsoft.com/office/drawing/2014/main" id="{76AB5C3B-F56C-43B6-AB88-1DF312359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40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5</a:t>
              </a:r>
            </a:p>
          </p:txBody>
        </p:sp>
        <p:sp>
          <p:nvSpPr>
            <p:cNvPr id="647185" name="Rectangle 17">
              <a:extLst>
                <a:ext uri="{FF2B5EF4-FFF2-40B4-BE49-F238E27FC236}">
                  <a16:creationId xmlns:a16="http://schemas.microsoft.com/office/drawing/2014/main" id="{40212095-124D-F2DF-F1A8-5A7C8DE45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832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2</a:t>
              </a:r>
            </a:p>
          </p:txBody>
        </p:sp>
        <p:sp>
          <p:nvSpPr>
            <p:cNvPr id="647186" name="Rectangle 18">
              <a:extLst>
                <a:ext uri="{FF2B5EF4-FFF2-40B4-BE49-F238E27FC236}">
                  <a16:creationId xmlns:a16="http://schemas.microsoft.com/office/drawing/2014/main" id="{4B30CF35-6966-89C2-3AC8-6F91C3FDE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24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0005</a:t>
              </a:r>
            </a:p>
          </p:txBody>
        </p:sp>
        <p:sp>
          <p:nvSpPr>
            <p:cNvPr id="647187" name="Rectangle 19">
              <a:extLst>
                <a:ext uri="{FF2B5EF4-FFF2-40B4-BE49-F238E27FC236}">
                  <a16:creationId xmlns:a16="http://schemas.microsoft.com/office/drawing/2014/main" id="{8FAA0800-7237-D773-D6AC-C1BB2090E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16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2</a:t>
              </a:r>
            </a:p>
          </p:txBody>
        </p:sp>
      </p:grpSp>
      <p:sp>
        <p:nvSpPr>
          <p:cNvPr id="647189" name="Text Box 21">
            <a:extLst>
              <a:ext uri="{FF2B5EF4-FFF2-40B4-BE49-F238E27FC236}">
                <a16:creationId xmlns:a16="http://schemas.microsoft.com/office/drawing/2014/main" id="{E6D8D775-B9A8-8B16-2E37-1BDFB0465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933825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</a:t>
            </a:r>
          </a:p>
        </p:txBody>
      </p:sp>
      <p:sp>
        <p:nvSpPr>
          <p:cNvPr id="647190" name="Text Box 22">
            <a:extLst>
              <a:ext uri="{FF2B5EF4-FFF2-40B4-BE49-F238E27FC236}">
                <a16:creationId xmlns:a16="http://schemas.microsoft.com/office/drawing/2014/main" id="{D669DDD0-2B29-BCE5-E12C-EA97B0F0C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0052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</a:t>
            </a:r>
          </a:p>
        </p:txBody>
      </p:sp>
      <p:sp>
        <p:nvSpPr>
          <p:cNvPr id="647191" name="AutoShape 23">
            <a:extLst>
              <a:ext uri="{FF2B5EF4-FFF2-40B4-BE49-F238E27FC236}">
                <a16:creationId xmlns:a16="http://schemas.microsoft.com/office/drawing/2014/main" id="{21AF9905-1576-9A26-EF57-2ED402761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2060575"/>
            <a:ext cx="431800" cy="358775"/>
          </a:xfrm>
          <a:prstGeom prst="rightArrow">
            <a:avLst>
              <a:gd name="adj1" fmla="val 50000"/>
              <a:gd name="adj2" fmla="val 3008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47193" name="Group 25">
            <a:extLst>
              <a:ext uri="{FF2B5EF4-FFF2-40B4-BE49-F238E27FC236}">
                <a16:creationId xmlns:a16="http://schemas.microsoft.com/office/drawing/2014/main" id="{E83B9632-DBAF-737A-BD60-240AB9D46B9B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4241800"/>
            <a:ext cx="914400" cy="2133600"/>
            <a:chOff x="1584" y="2064"/>
            <a:chExt cx="576" cy="1344"/>
          </a:xfrm>
        </p:grpSpPr>
        <p:sp>
          <p:nvSpPr>
            <p:cNvPr id="647194" name="Rectangle 26">
              <a:extLst>
                <a:ext uri="{FF2B5EF4-FFF2-40B4-BE49-F238E27FC236}">
                  <a16:creationId xmlns:a16="http://schemas.microsoft.com/office/drawing/2014/main" id="{C0B9F278-4FC7-BD69-4195-977950576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064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0001</a:t>
              </a:r>
            </a:p>
          </p:txBody>
        </p:sp>
        <p:sp>
          <p:nvSpPr>
            <p:cNvPr id="647195" name="Rectangle 27">
              <a:extLst>
                <a:ext uri="{FF2B5EF4-FFF2-40B4-BE49-F238E27FC236}">
                  <a16:creationId xmlns:a16="http://schemas.microsoft.com/office/drawing/2014/main" id="{E90647F1-CF2B-BE32-AF45-04C1D85A9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56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0002</a:t>
              </a:r>
            </a:p>
          </p:txBody>
        </p:sp>
        <p:sp>
          <p:nvSpPr>
            <p:cNvPr id="647196" name="Rectangle 28">
              <a:extLst>
                <a:ext uri="{FF2B5EF4-FFF2-40B4-BE49-F238E27FC236}">
                  <a16:creationId xmlns:a16="http://schemas.microsoft.com/office/drawing/2014/main" id="{56CD450C-E4F8-2B49-CADA-64D146399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48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0002</a:t>
              </a:r>
            </a:p>
          </p:txBody>
        </p:sp>
        <p:sp>
          <p:nvSpPr>
            <p:cNvPr id="647197" name="Rectangle 29">
              <a:extLst>
                <a:ext uri="{FF2B5EF4-FFF2-40B4-BE49-F238E27FC236}">
                  <a16:creationId xmlns:a16="http://schemas.microsoft.com/office/drawing/2014/main" id="{93AEE75B-882C-B659-8310-AD56D8D1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640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0002</a:t>
              </a:r>
            </a:p>
          </p:txBody>
        </p:sp>
        <p:sp>
          <p:nvSpPr>
            <p:cNvPr id="647198" name="Rectangle 30">
              <a:extLst>
                <a:ext uri="{FF2B5EF4-FFF2-40B4-BE49-F238E27FC236}">
                  <a16:creationId xmlns:a16="http://schemas.microsoft.com/office/drawing/2014/main" id="{C7243555-C439-BBC7-529B-EDEAD728D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832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0004</a:t>
              </a:r>
            </a:p>
          </p:txBody>
        </p:sp>
        <p:sp>
          <p:nvSpPr>
            <p:cNvPr id="647199" name="Rectangle 31">
              <a:extLst>
                <a:ext uri="{FF2B5EF4-FFF2-40B4-BE49-F238E27FC236}">
                  <a16:creationId xmlns:a16="http://schemas.microsoft.com/office/drawing/2014/main" id="{8F5FF92D-CC38-78AC-50DE-C10CF828A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24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0005</a:t>
              </a:r>
            </a:p>
          </p:txBody>
        </p:sp>
        <p:sp>
          <p:nvSpPr>
            <p:cNvPr id="647200" name="Rectangle 32">
              <a:extLst>
                <a:ext uri="{FF2B5EF4-FFF2-40B4-BE49-F238E27FC236}">
                  <a16:creationId xmlns:a16="http://schemas.microsoft.com/office/drawing/2014/main" id="{26C7EEAA-BB25-5D15-B437-BA7F62E2A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216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920A12E-4C5C-0A13-0932-26FC382B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B83D21DA-BA52-7C61-952B-E91578E1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882E-1005-4340-ACD8-6DB3347D5FF4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617474" name="Rectangle 2">
            <a:extLst>
              <a:ext uri="{FF2B5EF4-FFF2-40B4-BE49-F238E27FC236}">
                <a16:creationId xmlns:a16="http://schemas.microsoft.com/office/drawing/2014/main" id="{92DD184C-884A-DD40-0CA8-F96F9E6D6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30238018-D04B-DB73-0B56-ABD4D485C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Consider the following SQL query.</a:t>
            </a:r>
          </a:p>
          <a:p>
            <a:pPr lvl="1"/>
            <a:r>
              <a:rPr lang="en-US" altLang="zh-TW"/>
              <a:t>E.g., student (</a:t>
            </a:r>
            <a:r>
              <a:rPr lang="en-US" altLang="zh-TW" u="sng"/>
              <a:t>sid</a:t>
            </a:r>
            <a:r>
              <a:rPr lang="en-US" altLang="zh-TW"/>
              <a:t>, sname, age)</a:t>
            </a:r>
            <a:br>
              <a:rPr lang="en-US" altLang="zh-TW"/>
            </a:br>
            <a:r>
              <a:rPr lang="en-US" altLang="zh-TW"/>
              <a:t>        take (</a:t>
            </a:r>
            <a:r>
              <a:rPr lang="en-US" altLang="zh-TW" u="sng"/>
              <a:t>sid</a:t>
            </a:r>
            <a:r>
              <a:rPr lang="en-US" altLang="zh-TW"/>
              <a:t>, </a:t>
            </a:r>
            <a:r>
              <a:rPr lang="en-US" altLang="zh-TW" u="sng"/>
              <a:t>cid</a:t>
            </a:r>
            <a:r>
              <a:rPr lang="en-US" altLang="zh-TW"/>
              <a:t>)</a:t>
            </a:r>
            <a:br>
              <a:rPr lang="en-US" altLang="zh-TW"/>
            </a:br>
            <a:br>
              <a:rPr lang="en-US" altLang="zh-TW"/>
            </a:br>
            <a:r>
              <a:rPr lang="en-US" altLang="zh-TW"/>
              <a:t>        select sname </a:t>
            </a:r>
            <a:br>
              <a:rPr lang="en-US" altLang="zh-TW"/>
            </a:br>
            <a:r>
              <a:rPr lang="en-US" altLang="zh-TW"/>
              <a:t>        from student S, take T</a:t>
            </a:r>
            <a:br>
              <a:rPr lang="en-US" altLang="zh-TW"/>
            </a:br>
            <a:r>
              <a:rPr lang="en-US" altLang="zh-TW"/>
              <a:t>        where S.sid = T.sid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D0855A1-4268-69AA-984C-6EC711CF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A6953AC0-CF51-528E-9C98-AF1E90B5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B112-45EE-664A-A454-7B605ACFA6FF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648194" name="Rectangle 2">
            <a:extLst>
              <a:ext uri="{FF2B5EF4-FFF2-40B4-BE49-F238E27FC236}">
                <a16:creationId xmlns:a16="http://schemas.microsoft.com/office/drawing/2014/main" id="{0E769533-AC2E-BE40-6242-218E4A616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Sort-Merge Join</a:t>
            </a:r>
          </a:p>
        </p:txBody>
      </p:sp>
      <p:sp>
        <p:nvSpPr>
          <p:cNvPr id="648195" name="Rectangle 3">
            <a:extLst>
              <a:ext uri="{FF2B5EF4-FFF2-40B4-BE49-F238E27FC236}">
                <a16:creationId xmlns:a16="http://schemas.microsoft.com/office/drawing/2014/main" id="{A3691D6E-834B-D816-5402-895F73558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48196" name="Text Box 4">
            <a:extLst>
              <a:ext uri="{FF2B5EF4-FFF2-40B4-BE49-F238E27FC236}">
                <a16:creationId xmlns:a16="http://schemas.microsoft.com/office/drawing/2014/main" id="{2B01A2DB-56AF-FF25-DF64-027CDBF6C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060575"/>
            <a:ext cx="4343400" cy="12334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1. Sort table T according to sid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2. Sort table S according to sid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3. Merge table T and table S</a:t>
            </a:r>
            <a:endParaRPr lang="en-US" altLang="zh-TW" sz="2400">
              <a:sym typeface="Symbol" pitchFamily="2" charset="2"/>
            </a:endParaRPr>
          </a:p>
        </p:txBody>
      </p:sp>
      <p:grpSp>
        <p:nvGrpSpPr>
          <p:cNvPr id="648197" name="Group 5">
            <a:extLst>
              <a:ext uri="{FF2B5EF4-FFF2-40B4-BE49-F238E27FC236}">
                <a16:creationId xmlns:a16="http://schemas.microsoft.com/office/drawing/2014/main" id="{D977E5EE-3C01-D458-C602-EC2AA1B26931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4241800"/>
            <a:ext cx="914400" cy="2133600"/>
            <a:chOff x="1584" y="2064"/>
            <a:chExt cx="576" cy="1344"/>
          </a:xfrm>
        </p:grpSpPr>
        <p:sp>
          <p:nvSpPr>
            <p:cNvPr id="648198" name="Rectangle 6">
              <a:extLst>
                <a:ext uri="{FF2B5EF4-FFF2-40B4-BE49-F238E27FC236}">
                  <a16:creationId xmlns:a16="http://schemas.microsoft.com/office/drawing/2014/main" id="{AA1FAD69-F579-6813-0F07-7BCA18CB0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064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4</a:t>
              </a:r>
            </a:p>
          </p:txBody>
        </p:sp>
        <p:sp>
          <p:nvSpPr>
            <p:cNvPr id="648199" name="Rectangle 7">
              <a:extLst>
                <a:ext uri="{FF2B5EF4-FFF2-40B4-BE49-F238E27FC236}">
                  <a16:creationId xmlns:a16="http://schemas.microsoft.com/office/drawing/2014/main" id="{DDF009F3-24DB-9584-4453-B20523D1C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56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5</a:t>
              </a:r>
            </a:p>
          </p:txBody>
        </p:sp>
        <p:sp>
          <p:nvSpPr>
            <p:cNvPr id="648200" name="Rectangle 8">
              <a:extLst>
                <a:ext uri="{FF2B5EF4-FFF2-40B4-BE49-F238E27FC236}">
                  <a16:creationId xmlns:a16="http://schemas.microsoft.com/office/drawing/2014/main" id="{52E70851-0E03-E70F-41DE-72B84D82E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48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1</a:t>
              </a:r>
            </a:p>
          </p:txBody>
        </p:sp>
        <p:sp>
          <p:nvSpPr>
            <p:cNvPr id="648201" name="Rectangle 9">
              <a:extLst>
                <a:ext uri="{FF2B5EF4-FFF2-40B4-BE49-F238E27FC236}">
                  <a16:creationId xmlns:a16="http://schemas.microsoft.com/office/drawing/2014/main" id="{203E865C-02A1-3B8D-D5EB-4B1185871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640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0002</a:t>
              </a:r>
            </a:p>
          </p:txBody>
        </p:sp>
        <p:sp>
          <p:nvSpPr>
            <p:cNvPr id="648202" name="Rectangle 10">
              <a:extLst>
                <a:ext uri="{FF2B5EF4-FFF2-40B4-BE49-F238E27FC236}">
                  <a16:creationId xmlns:a16="http://schemas.microsoft.com/office/drawing/2014/main" id="{AB32CD8F-0F56-3E43-B999-E41BAE78F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832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2</a:t>
              </a:r>
            </a:p>
          </p:txBody>
        </p:sp>
        <p:sp>
          <p:nvSpPr>
            <p:cNvPr id="648203" name="Rectangle 11">
              <a:extLst>
                <a:ext uri="{FF2B5EF4-FFF2-40B4-BE49-F238E27FC236}">
                  <a16:creationId xmlns:a16="http://schemas.microsoft.com/office/drawing/2014/main" id="{10CADC2B-C95F-5046-2725-1C5D5CA3A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24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0005</a:t>
              </a:r>
            </a:p>
          </p:txBody>
        </p:sp>
        <p:sp>
          <p:nvSpPr>
            <p:cNvPr id="648204" name="Rectangle 12">
              <a:extLst>
                <a:ext uri="{FF2B5EF4-FFF2-40B4-BE49-F238E27FC236}">
                  <a16:creationId xmlns:a16="http://schemas.microsoft.com/office/drawing/2014/main" id="{AA642442-0C2A-1FC6-7240-F811BAB4E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216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2</a:t>
              </a:r>
            </a:p>
          </p:txBody>
        </p:sp>
      </p:grpSp>
      <p:grpSp>
        <p:nvGrpSpPr>
          <p:cNvPr id="648205" name="Group 13">
            <a:extLst>
              <a:ext uri="{FF2B5EF4-FFF2-40B4-BE49-F238E27FC236}">
                <a16:creationId xmlns:a16="http://schemas.microsoft.com/office/drawing/2014/main" id="{8D9F2F31-4E5D-DC14-F094-D79171D81976}"/>
              </a:ext>
            </a:extLst>
          </p:cNvPr>
          <p:cNvGrpSpPr>
            <a:grpSpLocks/>
          </p:cNvGrpSpPr>
          <p:nvPr/>
        </p:nvGrpSpPr>
        <p:grpSpPr bwMode="auto">
          <a:xfrm>
            <a:off x="5313363" y="4394200"/>
            <a:ext cx="914400" cy="1828800"/>
            <a:chOff x="2736" y="2256"/>
            <a:chExt cx="576" cy="1152"/>
          </a:xfrm>
        </p:grpSpPr>
        <p:sp>
          <p:nvSpPr>
            <p:cNvPr id="648206" name="Rectangle 14">
              <a:extLst>
                <a:ext uri="{FF2B5EF4-FFF2-40B4-BE49-F238E27FC236}">
                  <a16:creationId xmlns:a16="http://schemas.microsoft.com/office/drawing/2014/main" id="{516A07DD-F254-2729-32C8-3A92AD48F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3</a:t>
              </a:r>
            </a:p>
          </p:txBody>
        </p:sp>
        <p:sp>
          <p:nvSpPr>
            <p:cNvPr id="648207" name="Rectangle 15">
              <a:extLst>
                <a:ext uri="{FF2B5EF4-FFF2-40B4-BE49-F238E27FC236}">
                  <a16:creationId xmlns:a16="http://schemas.microsoft.com/office/drawing/2014/main" id="{C3D99816-E64D-8534-EBEC-547C6F862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48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0002</a:t>
              </a:r>
            </a:p>
          </p:txBody>
        </p:sp>
        <p:sp>
          <p:nvSpPr>
            <p:cNvPr id="648208" name="Rectangle 16">
              <a:extLst>
                <a:ext uri="{FF2B5EF4-FFF2-40B4-BE49-F238E27FC236}">
                  <a16:creationId xmlns:a16="http://schemas.microsoft.com/office/drawing/2014/main" id="{D67F7DF3-9723-B9D5-141E-5FEEBDDD2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40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5</a:t>
              </a:r>
            </a:p>
          </p:txBody>
        </p:sp>
        <p:sp>
          <p:nvSpPr>
            <p:cNvPr id="648209" name="Rectangle 17">
              <a:extLst>
                <a:ext uri="{FF2B5EF4-FFF2-40B4-BE49-F238E27FC236}">
                  <a16:creationId xmlns:a16="http://schemas.microsoft.com/office/drawing/2014/main" id="{A5399B9D-8C80-C4C7-98B8-4FFE5C2A9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832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2</a:t>
              </a:r>
            </a:p>
          </p:txBody>
        </p:sp>
        <p:sp>
          <p:nvSpPr>
            <p:cNvPr id="648210" name="Rectangle 18">
              <a:extLst>
                <a:ext uri="{FF2B5EF4-FFF2-40B4-BE49-F238E27FC236}">
                  <a16:creationId xmlns:a16="http://schemas.microsoft.com/office/drawing/2014/main" id="{4FF91C7F-127D-1650-B70D-A662331B6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24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0005</a:t>
              </a:r>
            </a:p>
          </p:txBody>
        </p:sp>
        <p:sp>
          <p:nvSpPr>
            <p:cNvPr id="648211" name="Rectangle 19">
              <a:extLst>
                <a:ext uri="{FF2B5EF4-FFF2-40B4-BE49-F238E27FC236}">
                  <a16:creationId xmlns:a16="http://schemas.microsoft.com/office/drawing/2014/main" id="{D020DD2A-9B29-1A1B-7160-EFB82B6B0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16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</a:t>
              </a:r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2</a:t>
              </a:r>
            </a:p>
          </p:txBody>
        </p:sp>
      </p:grpSp>
      <p:sp>
        <p:nvSpPr>
          <p:cNvPr id="648212" name="Text Box 20">
            <a:extLst>
              <a:ext uri="{FF2B5EF4-FFF2-40B4-BE49-F238E27FC236}">
                <a16:creationId xmlns:a16="http://schemas.microsoft.com/office/drawing/2014/main" id="{54C57D9E-C919-1147-F30D-C166CDD3D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933825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</a:t>
            </a:r>
          </a:p>
        </p:txBody>
      </p:sp>
      <p:sp>
        <p:nvSpPr>
          <p:cNvPr id="648213" name="Text Box 21">
            <a:extLst>
              <a:ext uri="{FF2B5EF4-FFF2-40B4-BE49-F238E27FC236}">
                <a16:creationId xmlns:a16="http://schemas.microsoft.com/office/drawing/2014/main" id="{AEDC5984-956B-40A4-0F0D-6E6AAC119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0052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</a:t>
            </a:r>
          </a:p>
        </p:txBody>
      </p:sp>
      <p:sp>
        <p:nvSpPr>
          <p:cNvPr id="648214" name="AutoShape 22">
            <a:extLst>
              <a:ext uri="{FF2B5EF4-FFF2-40B4-BE49-F238E27FC236}">
                <a16:creationId xmlns:a16="http://schemas.microsoft.com/office/drawing/2014/main" id="{773371BC-CC35-6201-3D31-52FA5E92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420938"/>
            <a:ext cx="431800" cy="358775"/>
          </a:xfrm>
          <a:prstGeom prst="rightArrow">
            <a:avLst>
              <a:gd name="adj1" fmla="val 50000"/>
              <a:gd name="adj2" fmla="val 3008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48215" name="Group 23">
            <a:extLst>
              <a:ext uri="{FF2B5EF4-FFF2-40B4-BE49-F238E27FC236}">
                <a16:creationId xmlns:a16="http://schemas.microsoft.com/office/drawing/2014/main" id="{AE75363A-09FE-2941-E0ED-601F6F7EEF90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4241800"/>
            <a:ext cx="914400" cy="2133600"/>
            <a:chOff x="1584" y="2064"/>
            <a:chExt cx="576" cy="1344"/>
          </a:xfrm>
        </p:grpSpPr>
        <p:sp>
          <p:nvSpPr>
            <p:cNvPr id="648216" name="Rectangle 24">
              <a:extLst>
                <a:ext uri="{FF2B5EF4-FFF2-40B4-BE49-F238E27FC236}">
                  <a16:creationId xmlns:a16="http://schemas.microsoft.com/office/drawing/2014/main" id="{3877A6A6-5866-F5D2-4B9A-179F502A3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064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0001</a:t>
              </a:r>
            </a:p>
          </p:txBody>
        </p:sp>
        <p:sp>
          <p:nvSpPr>
            <p:cNvPr id="648217" name="Rectangle 25">
              <a:extLst>
                <a:ext uri="{FF2B5EF4-FFF2-40B4-BE49-F238E27FC236}">
                  <a16:creationId xmlns:a16="http://schemas.microsoft.com/office/drawing/2014/main" id="{97CC8928-76F0-B599-4DA7-70970446C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56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0002</a:t>
              </a:r>
            </a:p>
          </p:txBody>
        </p:sp>
        <p:sp>
          <p:nvSpPr>
            <p:cNvPr id="648218" name="Rectangle 26">
              <a:extLst>
                <a:ext uri="{FF2B5EF4-FFF2-40B4-BE49-F238E27FC236}">
                  <a16:creationId xmlns:a16="http://schemas.microsoft.com/office/drawing/2014/main" id="{E45B488D-8A1E-E0B1-B3FF-0032945CE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48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0002</a:t>
              </a:r>
            </a:p>
          </p:txBody>
        </p:sp>
        <p:sp>
          <p:nvSpPr>
            <p:cNvPr id="648219" name="Rectangle 27">
              <a:extLst>
                <a:ext uri="{FF2B5EF4-FFF2-40B4-BE49-F238E27FC236}">
                  <a16:creationId xmlns:a16="http://schemas.microsoft.com/office/drawing/2014/main" id="{796BA666-1E95-AD72-E2BD-77E270495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640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0002</a:t>
              </a:r>
            </a:p>
          </p:txBody>
        </p:sp>
        <p:sp>
          <p:nvSpPr>
            <p:cNvPr id="648220" name="Rectangle 28">
              <a:extLst>
                <a:ext uri="{FF2B5EF4-FFF2-40B4-BE49-F238E27FC236}">
                  <a16:creationId xmlns:a16="http://schemas.microsoft.com/office/drawing/2014/main" id="{ADBD5A50-53C2-87B2-62BB-220A1A2CA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832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0004</a:t>
              </a:r>
            </a:p>
          </p:txBody>
        </p:sp>
        <p:sp>
          <p:nvSpPr>
            <p:cNvPr id="648221" name="Rectangle 29">
              <a:extLst>
                <a:ext uri="{FF2B5EF4-FFF2-40B4-BE49-F238E27FC236}">
                  <a16:creationId xmlns:a16="http://schemas.microsoft.com/office/drawing/2014/main" id="{B767DE31-7CB1-33F4-DB96-0182CF761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24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0005</a:t>
              </a:r>
            </a:p>
          </p:txBody>
        </p:sp>
        <p:sp>
          <p:nvSpPr>
            <p:cNvPr id="648222" name="Rectangle 30">
              <a:extLst>
                <a:ext uri="{FF2B5EF4-FFF2-40B4-BE49-F238E27FC236}">
                  <a16:creationId xmlns:a16="http://schemas.microsoft.com/office/drawing/2014/main" id="{FAA22D95-B03B-9A03-CA24-7F824A5C6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216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0005</a:t>
              </a:r>
            </a:p>
          </p:txBody>
        </p:sp>
      </p:grpSp>
      <p:grpSp>
        <p:nvGrpSpPr>
          <p:cNvPr id="648232" name="Group 40">
            <a:extLst>
              <a:ext uri="{FF2B5EF4-FFF2-40B4-BE49-F238E27FC236}">
                <a16:creationId xmlns:a16="http://schemas.microsoft.com/office/drawing/2014/main" id="{05E70113-3C99-B341-754C-AD481641AC17}"/>
              </a:ext>
            </a:extLst>
          </p:cNvPr>
          <p:cNvGrpSpPr>
            <a:grpSpLocks/>
          </p:cNvGrpSpPr>
          <p:nvPr/>
        </p:nvGrpSpPr>
        <p:grpSpPr bwMode="auto">
          <a:xfrm>
            <a:off x="5313363" y="4394200"/>
            <a:ext cx="914400" cy="1828800"/>
            <a:chOff x="2736" y="2256"/>
            <a:chExt cx="576" cy="1152"/>
          </a:xfrm>
        </p:grpSpPr>
        <p:sp>
          <p:nvSpPr>
            <p:cNvPr id="648233" name="Rectangle 41">
              <a:extLst>
                <a:ext uri="{FF2B5EF4-FFF2-40B4-BE49-F238E27FC236}">
                  <a16:creationId xmlns:a16="http://schemas.microsoft.com/office/drawing/2014/main" id="{A5C41F4E-4333-FEEF-079C-1F01185F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0002</a:t>
              </a:r>
            </a:p>
          </p:txBody>
        </p:sp>
        <p:sp>
          <p:nvSpPr>
            <p:cNvPr id="648234" name="Rectangle 42">
              <a:extLst>
                <a:ext uri="{FF2B5EF4-FFF2-40B4-BE49-F238E27FC236}">
                  <a16:creationId xmlns:a16="http://schemas.microsoft.com/office/drawing/2014/main" id="{C8B529D4-0267-F2B1-E73E-4B303065E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48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0002</a:t>
              </a:r>
            </a:p>
          </p:txBody>
        </p:sp>
        <p:sp>
          <p:nvSpPr>
            <p:cNvPr id="648235" name="Rectangle 43">
              <a:extLst>
                <a:ext uri="{FF2B5EF4-FFF2-40B4-BE49-F238E27FC236}">
                  <a16:creationId xmlns:a16="http://schemas.microsoft.com/office/drawing/2014/main" id="{9AA7F389-DC3C-EE46-B5C3-37ACE698B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40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0002</a:t>
              </a:r>
            </a:p>
          </p:txBody>
        </p:sp>
        <p:sp>
          <p:nvSpPr>
            <p:cNvPr id="648236" name="Rectangle 44">
              <a:extLst>
                <a:ext uri="{FF2B5EF4-FFF2-40B4-BE49-F238E27FC236}">
                  <a16:creationId xmlns:a16="http://schemas.microsoft.com/office/drawing/2014/main" id="{65CA27FF-3C35-93B4-F3B8-0EB44E655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832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0003</a:t>
              </a:r>
            </a:p>
          </p:txBody>
        </p:sp>
        <p:sp>
          <p:nvSpPr>
            <p:cNvPr id="648237" name="Rectangle 45">
              <a:extLst>
                <a:ext uri="{FF2B5EF4-FFF2-40B4-BE49-F238E27FC236}">
                  <a16:creationId xmlns:a16="http://schemas.microsoft.com/office/drawing/2014/main" id="{65B22967-32DF-53D5-A1D6-CDFF261E9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24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0005</a:t>
              </a:r>
            </a:p>
          </p:txBody>
        </p:sp>
        <p:sp>
          <p:nvSpPr>
            <p:cNvPr id="648238" name="Rectangle 46">
              <a:extLst>
                <a:ext uri="{FF2B5EF4-FFF2-40B4-BE49-F238E27FC236}">
                  <a16:creationId xmlns:a16="http://schemas.microsoft.com/office/drawing/2014/main" id="{47829A0B-0FE0-8331-E8FE-3C7910F3E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16"/>
              <a:ext cx="576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0005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EC43C7F-ABA4-D60B-EBF6-1369C6A4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CA1C3F06-69EF-FA70-F245-D5EBDCC2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E457-14AB-0247-BFDF-24BB19FA38AF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7742C8D8-D751-C941-8B7D-66423FD20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Sort-Merge Join</a:t>
            </a:r>
          </a:p>
        </p:txBody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8C7C7E78-2DDB-16BC-73C9-0A8109D48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46148" name="Text Box 4">
            <a:extLst>
              <a:ext uri="{FF2B5EF4-FFF2-40B4-BE49-F238E27FC236}">
                <a16:creationId xmlns:a16="http://schemas.microsoft.com/office/drawing/2014/main" id="{0121C995-F88A-D187-03F3-6AB0549B1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060575"/>
            <a:ext cx="4343400" cy="12334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1. Sort table T according to sid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2. Sort table S according to sid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3. Merge table T and table S</a:t>
            </a:r>
            <a:endParaRPr lang="en-US" altLang="zh-TW" sz="2400">
              <a:sym typeface="Symbol" pitchFamily="2" charset="2"/>
            </a:endParaRPr>
          </a:p>
        </p:txBody>
      </p:sp>
      <p:grpSp>
        <p:nvGrpSpPr>
          <p:cNvPr id="646149" name="Group 5">
            <a:extLst>
              <a:ext uri="{FF2B5EF4-FFF2-40B4-BE49-F238E27FC236}">
                <a16:creationId xmlns:a16="http://schemas.microsoft.com/office/drawing/2014/main" id="{34D657CF-1066-27A1-6720-C3E36187B8E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4241800"/>
            <a:ext cx="4114800" cy="2133600"/>
            <a:chOff x="1632" y="2064"/>
            <a:chExt cx="2592" cy="1344"/>
          </a:xfrm>
        </p:grpSpPr>
        <p:grpSp>
          <p:nvGrpSpPr>
            <p:cNvPr id="646150" name="Group 6">
              <a:extLst>
                <a:ext uri="{FF2B5EF4-FFF2-40B4-BE49-F238E27FC236}">
                  <a16:creationId xmlns:a16="http://schemas.microsoft.com/office/drawing/2014/main" id="{C44DBED5-63F5-05A1-4731-05C2F1974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064"/>
              <a:ext cx="576" cy="1344"/>
              <a:chOff x="1584" y="2064"/>
              <a:chExt cx="576" cy="1344"/>
            </a:xfrm>
          </p:grpSpPr>
          <p:sp>
            <p:nvSpPr>
              <p:cNvPr id="646151" name="Rectangle 7">
                <a:extLst>
                  <a:ext uri="{FF2B5EF4-FFF2-40B4-BE49-F238E27FC236}">
                    <a16:creationId xmlns:a16="http://schemas.microsoft.com/office/drawing/2014/main" id="{0AF169CC-ADFF-EC8A-8197-58F9A15DC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0001</a:t>
                </a:r>
              </a:p>
            </p:txBody>
          </p:sp>
          <p:sp>
            <p:nvSpPr>
              <p:cNvPr id="646152" name="Rectangle 8">
                <a:extLst>
                  <a:ext uri="{FF2B5EF4-FFF2-40B4-BE49-F238E27FC236}">
                    <a16:creationId xmlns:a16="http://schemas.microsoft.com/office/drawing/2014/main" id="{A044401B-D519-5344-F0B9-EEDE245D2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25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  <p:sp>
            <p:nvSpPr>
              <p:cNvPr id="646153" name="Rectangle 9">
                <a:extLst>
                  <a:ext uri="{FF2B5EF4-FFF2-40B4-BE49-F238E27FC236}">
                    <a16:creationId xmlns:a16="http://schemas.microsoft.com/office/drawing/2014/main" id="{969E37FB-6CDF-6103-98C8-28F465BBF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  <p:sp>
            <p:nvSpPr>
              <p:cNvPr id="646154" name="Rectangle 10">
                <a:extLst>
                  <a:ext uri="{FF2B5EF4-FFF2-40B4-BE49-F238E27FC236}">
                    <a16:creationId xmlns:a16="http://schemas.microsoft.com/office/drawing/2014/main" id="{F0D6D08E-F1ED-37EE-9228-976D2209D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  <p:sp>
            <p:nvSpPr>
              <p:cNvPr id="646155" name="Rectangle 11">
                <a:extLst>
                  <a:ext uri="{FF2B5EF4-FFF2-40B4-BE49-F238E27FC236}">
                    <a16:creationId xmlns:a16="http://schemas.microsoft.com/office/drawing/2014/main" id="{D6DA6502-F199-74FE-DF1E-8D2DD1D10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0004</a:t>
                </a:r>
              </a:p>
            </p:txBody>
          </p:sp>
          <p:sp>
            <p:nvSpPr>
              <p:cNvPr id="646156" name="Rectangle 12">
                <a:extLst>
                  <a:ext uri="{FF2B5EF4-FFF2-40B4-BE49-F238E27FC236}">
                    <a16:creationId xmlns:a16="http://schemas.microsoft.com/office/drawing/2014/main" id="{469982D3-D9E6-E04B-81D1-4EDC3D17D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024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0005</a:t>
                </a:r>
              </a:p>
            </p:txBody>
          </p:sp>
          <p:sp>
            <p:nvSpPr>
              <p:cNvPr id="646157" name="Rectangle 13">
                <a:extLst>
                  <a:ext uri="{FF2B5EF4-FFF2-40B4-BE49-F238E27FC236}">
                    <a16:creationId xmlns:a16="http://schemas.microsoft.com/office/drawing/2014/main" id="{1B69B5C8-DE55-786C-AA5C-6379BA3A1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0005</a:t>
                </a:r>
              </a:p>
            </p:txBody>
          </p:sp>
        </p:grpSp>
        <p:grpSp>
          <p:nvGrpSpPr>
            <p:cNvPr id="646158" name="Group 14">
              <a:extLst>
                <a:ext uri="{FF2B5EF4-FFF2-40B4-BE49-F238E27FC236}">
                  <a16:creationId xmlns:a16="http://schemas.microsoft.com/office/drawing/2014/main" id="{A9502F38-AFE2-6884-9F15-E9F9B46BE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160"/>
              <a:ext cx="576" cy="1152"/>
              <a:chOff x="2736" y="2256"/>
              <a:chExt cx="576" cy="1152"/>
            </a:xfrm>
          </p:grpSpPr>
          <p:sp>
            <p:nvSpPr>
              <p:cNvPr id="646159" name="Rectangle 15">
                <a:extLst>
                  <a:ext uri="{FF2B5EF4-FFF2-40B4-BE49-F238E27FC236}">
                    <a16:creationId xmlns:a16="http://schemas.microsoft.com/office/drawing/2014/main" id="{D7B3707D-876D-A2C8-7F35-2D8C64109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25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  <p:sp>
            <p:nvSpPr>
              <p:cNvPr id="646160" name="Rectangle 16">
                <a:extLst>
                  <a:ext uri="{FF2B5EF4-FFF2-40B4-BE49-F238E27FC236}">
                    <a16:creationId xmlns:a16="http://schemas.microsoft.com/office/drawing/2014/main" id="{F4FEE685-AA1B-34C5-4082-2F0930592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  <p:sp>
            <p:nvSpPr>
              <p:cNvPr id="646161" name="Rectangle 17">
                <a:extLst>
                  <a:ext uri="{FF2B5EF4-FFF2-40B4-BE49-F238E27FC236}">
                    <a16:creationId xmlns:a16="http://schemas.microsoft.com/office/drawing/2014/main" id="{AB44D566-1FD6-C41E-CE47-FF13777A2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64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  <p:sp>
            <p:nvSpPr>
              <p:cNvPr id="646162" name="Rectangle 18">
                <a:extLst>
                  <a:ext uri="{FF2B5EF4-FFF2-40B4-BE49-F238E27FC236}">
                    <a16:creationId xmlns:a16="http://schemas.microsoft.com/office/drawing/2014/main" id="{3D113F71-AE07-0C89-4D18-77F59C6E3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0003</a:t>
                </a:r>
              </a:p>
            </p:txBody>
          </p:sp>
          <p:sp>
            <p:nvSpPr>
              <p:cNvPr id="646163" name="Rectangle 19">
                <a:extLst>
                  <a:ext uri="{FF2B5EF4-FFF2-40B4-BE49-F238E27FC236}">
                    <a16:creationId xmlns:a16="http://schemas.microsoft.com/office/drawing/2014/main" id="{4CE50AD2-3BE4-5949-9E16-6EF2E29AD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024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0005</a:t>
                </a:r>
              </a:p>
            </p:txBody>
          </p:sp>
          <p:sp>
            <p:nvSpPr>
              <p:cNvPr id="646164" name="Rectangle 20">
                <a:extLst>
                  <a:ext uri="{FF2B5EF4-FFF2-40B4-BE49-F238E27FC236}">
                    <a16:creationId xmlns:a16="http://schemas.microsoft.com/office/drawing/2014/main" id="{62F431E7-4DDE-9C7A-9F5B-1EF3E3914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0005</a:t>
                </a:r>
              </a:p>
            </p:txBody>
          </p:sp>
        </p:grpSp>
      </p:grpSp>
      <p:sp>
        <p:nvSpPr>
          <p:cNvPr id="646165" name="AutoShape 21">
            <a:extLst>
              <a:ext uri="{FF2B5EF4-FFF2-40B4-BE49-F238E27FC236}">
                <a16:creationId xmlns:a16="http://schemas.microsoft.com/office/drawing/2014/main" id="{64D4801F-7403-296A-ADE8-415689E37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42418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46166" name="AutoShape 22">
            <a:extLst>
              <a:ext uri="{FF2B5EF4-FFF2-40B4-BE49-F238E27FC236}">
                <a16:creationId xmlns:a16="http://schemas.microsoft.com/office/drawing/2014/main" id="{EEEAB585-13DF-5BBE-F31A-F87E2BEE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963" y="4546600"/>
            <a:ext cx="152400" cy="914400"/>
          </a:xfrm>
          <a:prstGeom prst="downArrow">
            <a:avLst>
              <a:gd name="adj1" fmla="val 50000"/>
              <a:gd name="adj2" fmla="val 150000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46167" name="AutoShape 23">
            <a:extLst>
              <a:ext uri="{FF2B5EF4-FFF2-40B4-BE49-F238E27FC236}">
                <a16:creationId xmlns:a16="http://schemas.microsoft.com/office/drawing/2014/main" id="{42856BC4-90FD-36AE-A77D-0B06764B3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3" y="54610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46168" name="AutoShape 24">
            <a:extLst>
              <a:ext uri="{FF2B5EF4-FFF2-40B4-BE49-F238E27FC236}">
                <a16:creationId xmlns:a16="http://schemas.microsoft.com/office/drawing/2014/main" id="{699F4D5E-242C-17BC-3C0D-6B289D519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763" y="5765800"/>
            <a:ext cx="152400" cy="609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46169" name="AutoShape 25">
            <a:extLst>
              <a:ext uri="{FF2B5EF4-FFF2-40B4-BE49-F238E27FC236}">
                <a16:creationId xmlns:a16="http://schemas.microsoft.com/office/drawing/2014/main" id="{32506BD0-A6CD-47C8-AE8E-79E1BAB2D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4394200"/>
            <a:ext cx="152400" cy="914400"/>
          </a:xfrm>
          <a:prstGeom prst="downArrow">
            <a:avLst>
              <a:gd name="adj1" fmla="val 50000"/>
              <a:gd name="adj2" fmla="val 150000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46170" name="AutoShape 26">
            <a:extLst>
              <a:ext uri="{FF2B5EF4-FFF2-40B4-BE49-F238E27FC236}">
                <a16:creationId xmlns:a16="http://schemas.microsoft.com/office/drawing/2014/main" id="{1C79A8E5-E0A7-C77A-70E8-A9D4B8FE8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53086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46171" name="AutoShape 27">
            <a:extLst>
              <a:ext uri="{FF2B5EF4-FFF2-40B4-BE49-F238E27FC236}">
                <a16:creationId xmlns:a16="http://schemas.microsoft.com/office/drawing/2014/main" id="{F0A3C638-7605-356E-DEEF-08E57ABD0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763" y="5613400"/>
            <a:ext cx="152400" cy="609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646172" name="Group 28">
            <a:extLst>
              <a:ext uri="{FF2B5EF4-FFF2-40B4-BE49-F238E27FC236}">
                <a16:creationId xmlns:a16="http://schemas.microsoft.com/office/drawing/2014/main" id="{2C1D4A8B-0B88-77AB-7F95-C4C9E299A3F0}"/>
              </a:ext>
            </a:extLst>
          </p:cNvPr>
          <p:cNvGrpSpPr>
            <a:grpSpLocks/>
          </p:cNvGrpSpPr>
          <p:nvPr/>
        </p:nvGrpSpPr>
        <p:grpSpPr bwMode="auto">
          <a:xfrm>
            <a:off x="3408363" y="4394200"/>
            <a:ext cx="1600200" cy="990600"/>
            <a:chOff x="2448" y="2160"/>
            <a:chExt cx="1008" cy="624"/>
          </a:xfrm>
        </p:grpSpPr>
        <p:sp>
          <p:nvSpPr>
            <p:cNvPr id="646173" name="Line 29">
              <a:extLst>
                <a:ext uri="{FF2B5EF4-FFF2-40B4-BE49-F238E27FC236}">
                  <a16:creationId xmlns:a16="http://schemas.microsoft.com/office/drawing/2014/main" id="{A5885AD3-0345-5753-F065-01200379F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256"/>
              <a:ext cx="96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46174" name="Line 30">
              <a:extLst>
                <a:ext uri="{FF2B5EF4-FFF2-40B4-BE49-F238E27FC236}">
                  <a16:creationId xmlns:a16="http://schemas.microsoft.com/office/drawing/2014/main" id="{BB76F48A-8C19-49E1-5FE4-838CD77AB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160"/>
              <a:ext cx="100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646175" name="Group 31">
            <a:extLst>
              <a:ext uri="{FF2B5EF4-FFF2-40B4-BE49-F238E27FC236}">
                <a16:creationId xmlns:a16="http://schemas.microsoft.com/office/drawing/2014/main" id="{2BF124B8-2730-6898-1E1C-9D3E7ED17F1D}"/>
              </a:ext>
            </a:extLst>
          </p:cNvPr>
          <p:cNvGrpSpPr>
            <a:grpSpLocks/>
          </p:cNvGrpSpPr>
          <p:nvPr/>
        </p:nvGrpSpPr>
        <p:grpSpPr bwMode="auto">
          <a:xfrm>
            <a:off x="3713163" y="5689600"/>
            <a:ext cx="990600" cy="609600"/>
            <a:chOff x="2640" y="2976"/>
            <a:chExt cx="624" cy="384"/>
          </a:xfrm>
        </p:grpSpPr>
        <p:sp>
          <p:nvSpPr>
            <p:cNvPr id="646176" name="Line 32">
              <a:extLst>
                <a:ext uri="{FF2B5EF4-FFF2-40B4-BE49-F238E27FC236}">
                  <a16:creationId xmlns:a16="http://schemas.microsoft.com/office/drawing/2014/main" id="{DDD5A30F-B291-BC5D-8041-C2EC926AC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024"/>
              <a:ext cx="62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46177" name="Line 33">
              <a:extLst>
                <a:ext uri="{FF2B5EF4-FFF2-40B4-BE49-F238E27FC236}">
                  <a16:creationId xmlns:a16="http://schemas.microsoft.com/office/drawing/2014/main" id="{4F5FBF35-6112-75A9-72A0-E21F9CC58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976"/>
              <a:ext cx="62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646178" name="AutoShape 34">
            <a:extLst>
              <a:ext uri="{FF2B5EF4-FFF2-40B4-BE49-F238E27FC236}">
                <a16:creationId xmlns:a16="http://schemas.microsoft.com/office/drawing/2014/main" id="{05B2683A-2838-4260-1A23-27083F9E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38608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46179" name="AutoShape 35">
            <a:extLst>
              <a:ext uri="{FF2B5EF4-FFF2-40B4-BE49-F238E27FC236}">
                <a16:creationId xmlns:a16="http://schemas.microsoft.com/office/drawing/2014/main" id="{75FFEF38-B917-D2B0-EB8E-32B637603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40132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46180" name="Text Box 36">
            <a:extLst>
              <a:ext uri="{FF2B5EF4-FFF2-40B4-BE49-F238E27FC236}">
                <a16:creationId xmlns:a16="http://schemas.microsoft.com/office/drawing/2014/main" id="{223924C8-5722-8927-726E-26427B25F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933825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</a:t>
            </a:r>
          </a:p>
        </p:txBody>
      </p:sp>
      <p:sp>
        <p:nvSpPr>
          <p:cNvPr id="646181" name="Text Box 37">
            <a:extLst>
              <a:ext uri="{FF2B5EF4-FFF2-40B4-BE49-F238E27FC236}">
                <a16:creationId xmlns:a16="http://schemas.microsoft.com/office/drawing/2014/main" id="{AA0A3032-03D0-6A60-AB66-A0FD886C8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0052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</a:t>
            </a:r>
          </a:p>
        </p:txBody>
      </p:sp>
      <p:sp>
        <p:nvSpPr>
          <p:cNvPr id="646182" name="AutoShape 38">
            <a:extLst>
              <a:ext uri="{FF2B5EF4-FFF2-40B4-BE49-F238E27FC236}">
                <a16:creationId xmlns:a16="http://schemas.microsoft.com/office/drawing/2014/main" id="{938BD0A3-A581-675F-F014-2CEE8A780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854325"/>
            <a:ext cx="431800" cy="358775"/>
          </a:xfrm>
          <a:prstGeom prst="rightArrow">
            <a:avLst>
              <a:gd name="adj1" fmla="val 50000"/>
              <a:gd name="adj2" fmla="val 3008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6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6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6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6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6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6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6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6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64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6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6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6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6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4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6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6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4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6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6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64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2DED456-D481-1E82-9584-F6E2A03C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2879F7F2-B497-BBB5-4AF1-0EE99A06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5DDC-4C5C-6C4E-BAAA-ACDCC9609D43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651266" name="Rectangle 2">
            <a:extLst>
              <a:ext uri="{FF2B5EF4-FFF2-40B4-BE49-F238E27FC236}">
                <a16:creationId xmlns:a16="http://schemas.microsoft.com/office/drawing/2014/main" id="{A45CD743-2FFE-F612-1984-33E28A313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Sort-Merge Join</a:t>
            </a:r>
          </a:p>
        </p:txBody>
      </p:sp>
      <p:sp>
        <p:nvSpPr>
          <p:cNvPr id="651267" name="Rectangle 3">
            <a:extLst>
              <a:ext uri="{FF2B5EF4-FFF2-40B4-BE49-F238E27FC236}">
                <a16:creationId xmlns:a16="http://schemas.microsoft.com/office/drawing/2014/main" id="{755D4B8E-C21C-591C-3383-0722FB843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51268" name="Text Box 4">
            <a:extLst>
              <a:ext uri="{FF2B5EF4-FFF2-40B4-BE49-F238E27FC236}">
                <a16:creationId xmlns:a16="http://schemas.microsoft.com/office/drawing/2014/main" id="{53B9CF35-8752-1D44-330A-DCB8CB609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060575"/>
            <a:ext cx="4343400" cy="12334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1. Sort table T according to sid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2. Sort table S according to sid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3. Merge table T and table S</a:t>
            </a:r>
            <a:endParaRPr lang="en-US" altLang="zh-TW" sz="2400">
              <a:sym typeface="Symbol" pitchFamily="2" charset="2"/>
            </a:endParaRPr>
          </a:p>
        </p:txBody>
      </p:sp>
      <p:grpSp>
        <p:nvGrpSpPr>
          <p:cNvPr id="651303" name="Group 39">
            <a:extLst>
              <a:ext uri="{FF2B5EF4-FFF2-40B4-BE49-F238E27FC236}">
                <a16:creationId xmlns:a16="http://schemas.microsoft.com/office/drawing/2014/main" id="{1055567F-91BA-F420-9BD3-26870E749E34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4221163"/>
            <a:ext cx="5214937" cy="1152525"/>
            <a:chOff x="204" y="1570"/>
            <a:chExt cx="3285" cy="726"/>
          </a:xfrm>
        </p:grpSpPr>
        <p:sp>
          <p:nvSpPr>
            <p:cNvPr id="651304" name="Text Box 40">
              <a:extLst>
                <a:ext uri="{FF2B5EF4-FFF2-40B4-BE49-F238E27FC236}">
                  <a16:creationId xmlns:a16="http://schemas.microsoft.com/office/drawing/2014/main" id="{3C8A7ED3-55B3-B8D3-F1E6-F9C6BFC32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570"/>
              <a:ext cx="2449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/>
                <a:t>Cost of Sorting = 2N * (# of passes)</a:t>
              </a:r>
            </a:p>
            <a:p>
              <a:br>
                <a:rPr lang="en-US" altLang="zh-TW"/>
              </a:br>
              <a:r>
                <a:rPr lang="en-US" altLang="zh-TW"/>
                <a:t>where no. of passes=</a:t>
              </a:r>
            </a:p>
          </p:txBody>
        </p:sp>
        <p:graphicFrame>
          <p:nvGraphicFramePr>
            <p:cNvPr id="651305" name="Object 41">
              <a:hlinkClick r:id="" action="ppaction://ole?verb=0"/>
              <a:extLst>
                <a:ext uri="{FF2B5EF4-FFF2-40B4-BE49-F238E27FC236}">
                  <a16:creationId xmlns:a16="http://schemas.microsoft.com/office/drawing/2014/main" id="{429B3BD7-4A96-DCD8-318F-35EBE5B0203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01" y="1911"/>
            <a:ext cx="1788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5971500" imgH="5410200" progId="Equation.3">
                    <p:embed/>
                  </p:oleObj>
                </mc:Choice>
                <mc:Fallback>
                  <p:oleObj name="Equation" r:id="rId2" imgW="25971500" imgH="5410200" progId="Equation.3">
                    <p:embed/>
                    <p:pic>
                      <p:nvPicPr>
                        <p:cNvPr id="0" name="Object 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911"/>
                          <a:ext cx="1788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0FB0828-58D3-0152-5013-018E7781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E46074C5-C79F-548D-6523-7E267894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FD43-974E-6E4F-B5EF-61732F3F482D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650242" name="Rectangle 2">
            <a:extLst>
              <a:ext uri="{FF2B5EF4-FFF2-40B4-BE49-F238E27FC236}">
                <a16:creationId xmlns:a16="http://schemas.microsoft.com/office/drawing/2014/main" id="{8AB4C8AE-4A83-1352-9B03-3A1E1DC1E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Sort-Merge Join</a:t>
            </a:r>
          </a:p>
        </p:txBody>
      </p:sp>
      <p:sp>
        <p:nvSpPr>
          <p:cNvPr id="650243" name="Rectangle 3">
            <a:extLst>
              <a:ext uri="{FF2B5EF4-FFF2-40B4-BE49-F238E27FC236}">
                <a16:creationId xmlns:a16="http://schemas.microsoft.com/office/drawing/2014/main" id="{371C705F-76E8-A3DB-E2D0-1AE834AF4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50244" name="Text Box 4">
            <a:extLst>
              <a:ext uri="{FF2B5EF4-FFF2-40B4-BE49-F238E27FC236}">
                <a16:creationId xmlns:a16="http://schemas.microsoft.com/office/drawing/2014/main" id="{2F53D480-CB7D-F976-F045-B15D1ECA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060575"/>
            <a:ext cx="4343400" cy="12334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1. Sort table T according to sid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2. Sort table S according to sid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3. Merge table T and table S</a:t>
            </a:r>
            <a:endParaRPr lang="en-US" altLang="zh-TW" sz="2400">
              <a:sym typeface="Symbol" pitchFamily="2" charset="2"/>
            </a:endParaRPr>
          </a:p>
        </p:txBody>
      </p:sp>
      <p:sp>
        <p:nvSpPr>
          <p:cNvPr id="650279" name="Text Box 39">
            <a:extLst>
              <a:ext uri="{FF2B5EF4-FFF2-40B4-BE49-F238E27FC236}">
                <a16:creationId xmlns:a16="http://schemas.microsoft.com/office/drawing/2014/main" id="{6C43F34B-89B4-68DA-149F-3912589BD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Student: 500 pages, 80 tuples/page, 50 bytes/tuple</a:t>
            </a:r>
          </a:p>
          <a:p>
            <a:r>
              <a:rPr lang="en-US" altLang="zh-TW"/>
              <a:t>Take: 1000 pages, 100 tuples/page, 40 bytes/tuple</a:t>
            </a:r>
          </a:p>
        </p:txBody>
      </p:sp>
      <p:sp>
        <p:nvSpPr>
          <p:cNvPr id="650280" name="Text Box 40">
            <a:extLst>
              <a:ext uri="{FF2B5EF4-FFF2-40B4-BE49-F238E27FC236}">
                <a16:creationId xmlns:a16="http://schemas.microsoft.com/office/drawing/2014/main" id="{16DFE1FA-914B-39B8-AA1F-3B1DDC9C1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- 200 courses in table Take</a:t>
            </a:r>
          </a:p>
          <a:p>
            <a:r>
              <a:rPr lang="en-US" altLang="zh-TW"/>
              <a:t>- 1, 2, </a:t>
            </a:r>
            <a:r>
              <a:rPr lang="en-US" altLang="zh-TW">
                <a:latin typeface="Arial" panose="020B0604020202020204" pitchFamily="34" charset="0"/>
              </a:rPr>
              <a:t>…</a:t>
            </a:r>
            <a:r>
              <a:rPr lang="en-US" altLang="zh-TW"/>
              <a:t>, 40 in attribute Age</a:t>
            </a:r>
          </a:p>
          <a:p>
            <a:r>
              <a:rPr lang="en-US" altLang="zh-TW"/>
              <a:t>of table Student</a:t>
            </a:r>
          </a:p>
        </p:txBody>
      </p:sp>
      <p:sp>
        <p:nvSpPr>
          <p:cNvPr id="650281" name="Text Box 41">
            <a:extLst>
              <a:ext uri="{FF2B5EF4-FFF2-40B4-BE49-F238E27FC236}">
                <a16:creationId xmlns:a16="http://schemas.microsoft.com/office/drawing/2014/main" id="{42A11B6D-AA0D-0FE2-BDF3-6D4D7F109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1268413"/>
            <a:ext cx="29003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 that B = 6 pages </a:t>
            </a:r>
          </a:p>
        </p:txBody>
      </p:sp>
      <p:sp>
        <p:nvSpPr>
          <p:cNvPr id="650285" name="Text Box 45">
            <a:extLst>
              <a:ext uri="{FF2B5EF4-FFF2-40B4-BE49-F238E27FC236}">
                <a16:creationId xmlns:a16="http://schemas.microsoft.com/office/drawing/2014/main" id="{BCACFD16-5A9B-68E1-6FD0-2CBD7B1D1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165850"/>
            <a:ext cx="5373687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Symbol" pitchFamily="2" charset="2"/>
              </a:rPr>
              <a:t>Total Cost = 10000 + 4000 + 1500 = 15500 pages</a:t>
            </a:r>
          </a:p>
        </p:txBody>
      </p:sp>
      <p:grpSp>
        <p:nvGrpSpPr>
          <p:cNvPr id="650289" name="Group 49">
            <a:extLst>
              <a:ext uri="{FF2B5EF4-FFF2-40B4-BE49-F238E27FC236}">
                <a16:creationId xmlns:a16="http://schemas.microsoft.com/office/drawing/2014/main" id="{9385E2F5-7E96-1574-F3D0-0D2EE6ED54D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573463"/>
            <a:ext cx="6408737" cy="650875"/>
            <a:chOff x="521" y="2251"/>
            <a:chExt cx="4037" cy="410"/>
          </a:xfrm>
        </p:grpSpPr>
        <p:sp>
          <p:nvSpPr>
            <p:cNvPr id="650282" name="Text Box 42">
              <a:extLst>
                <a:ext uri="{FF2B5EF4-FFF2-40B4-BE49-F238E27FC236}">
                  <a16:creationId xmlns:a16="http://schemas.microsoft.com/office/drawing/2014/main" id="{68B0FB1F-8EF6-CB97-EB3A-9258D0FA7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251"/>
              <a:ext cx="4037" cy="41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>
                  <a:sym typeface="Symbol" pitchFamily="2" charset="2"/>
                </a:rPr>
                <a:t>Cost of Sorting T = 2*1000*(                             )</a:t>
              </a:r>
            </a:p>
            <a:p>
              <a:r>
                <a:rPr lang="en-US" altLang="zh-TW">
                  <a:sym typeface="Symbol" pitchFamily="2" charset="2"/>
                </a:rPr>
                <a:t>                         = 10000</a:t>
              </a:r>
              <a:endParaRPr lang="en-US" altLang="zh-TW"/>
            </a:p>
          </p:txBody>
        </p:sp>
        <p:graphicFrame>
          <p:nvGraphicFramePr>
            <p:cNvPr id="650288" name="Object 48">
              <a:hlinkClick r:id="" action="ppaction://ole?verb=0"/>
              <a:extLst>
                <a:ext uri="{FF2B5EF4-FFF2-40B4-BE49-F238E27FC236}">
                  <a16:creationId xmlns:a16="http://schemas.microsoft.com/office/drawing/2014/main" id="{77AD3C28-D2BA-8FB0-82CF-FA4103E7DCD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75" y="2268"/>
            <a:ext cx="122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8968700" imgH="5270500" progId="Equation.3">
                    <p:embed/>
                  </p:oleObj>
                </mc:Choice>
                <mc:Fallback>
                  <p:oleObj name="Equation" r:id="rId2" imgW="28968700" imgH="5270500" progId="Equation.3">
                    <p:embed/>
                    <p:pic>
                      <p:nvPicPr>
                        <p:cNvPr id="0" name="Object 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5" y="2268"/>
                          <a:ext cx="122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0294" name="Group 54">
            <a:extLst>
              <a:ext uri="{FF2B5EF4-FFF2-40B4-BE49-F238E27FC236}">
                <a16:creationId xmlns:a16="http://schemas.microsoft.com/office/drawing/2014/main" id="{FC27CB00-F278-1AA0-8A82-344CC9AFC7CE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365625"/>
            <a:ext cx="6408737" cy="650875"/>
            <a:chOff x="521" y="2750"/>
            <a:chExt cx="4037" cy="410"/>
          </a:xfrm>
        </p:grpSpPr>
        <p:sp>
          <p:nvSpPr>
            <p:cNvPr id="650291" name="Text Box 51">
              <a:extLst>
                <a:ext uri="{FF2B5EF4-FFF2-40B4-BE49-F238E27FC236}">
                  <a16:creationId xmlns:a16="http://schemas.microsoft.com/office/drawing/2014/main" id="{AFFE90A4-DD60-A81C-5E6D-A98B1A213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750"/>
              <a:ext cx="4037" cy="41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>
                  <a:sym typeface="Symbol" pitchFamily="2" charset="2"/>
                </a:rPr>
                <a:t>Cost of Sorting S = 2*500*(                             )</a:t>
              </a:r>
            </a:p>
            <a:p>
              <a:r>
                <a:rPr lang="en-US" altLang="zh-TW">
                  <a:sym typeface="Symbol" pitchFamily="2" charset="2"/>
                </a:rPr>
                <a:t>                         = 4000</a:t>
              </a:r>
            </a:p>
          </p:txBody>
        </p:sp>
        <p:graphicFrame>
          <p:nvGraphicFramePr>
            <p:cNvPr id="650292" name="Object 52">
              <a:hlinkClick r:id="" action="ppaction://ole?verb=0"/>
              <a:extLst>
                <a:ext uri="{FF2B5EF4-FFF2-40B4-BE49-F238E27FC236}">
                  <a16:creationId xmlns:a16="http://schemas.microsoft.com/office/drawing/2014/main" id="{6AAEC0AB-0F65-3809-73FF-7A350DC5256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06" y="2767"/>
            <a:ext cx="116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7495500" imgH="5270500" progId="Equation.3">
                    <p:embed/>
                  </p:oleObj>
                </mc:Choice>
                <mc:Fallback>
                  <p:oleObj name="Equation" r:id="rId4" imgW="27495500" imgH="5270500" progId="Equation.3">
                    <p:embed/>
                    <p:pic>
                      <p:nvPicPr>
                        <p:cNvPr id="0" name="Object 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6" y="2767"/>
                          <a:ext cx="116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0293" name="Text Box 53">
            <a:extLst>
              <a:ext uri="{FF2B5EF4-FFF2-40B4-BE49-F238E27FC236}">
                <a16:creationId xmlns:a16="http://schemas.microsoft.com/office/drawing/2014/main" id="{17618BBE-08D6-6BA8-EB5B-6924D83E3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084763"/>
            <a:ext cx="6408737" cy="9255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ym typeface="Symbol" pitchFamily="2" charset="2"/>
              </a:rPr>
              <a:t>Cost of Merging = Cost of Reading T + Cost of Reading S</a:t>
            </a:r>
          </a:p>
          <a:p>
            <a:r>
              <a:rPr lang="en-US" altLang="zh-TW">
                <a:sym typeface="Symbol" pitchFamily="2" charset="2"/>
              </a:rPr>
              <a:t>                       = 1000 + 500</a:t>
            </a:r>
          </a:p>
          <a:p>
            <a:r>
              <a:rPr lang="en-US" altLang="zh-TW">
                <a:sym typeface="Symbol" pitchFamily="2" charset="2"/>
              </a:rPr>
              <a:t>                       = 1500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85" grpId="0" animBg="1"/>
      <p:bldP spid="65029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A847879-0921-29E8-5B25-C9F377F2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12BD2CB1-4C3F-319B-56A4-8CE83A1D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8074-E418-6042-90D8-74BD97081272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656386" name="Rectangle 2">
            <a:extLst>
              <a:ext uri="{FF2B5EF4-FFF2-40B4-BE49-F238E27FC236}">
                <a16:creationId xmlns:a16="http://schemas.microsoft.com/office/drawing/2014/main" id="{D40DA914-52B2-6D91-4BC0-7E87BC7D4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FA8CCDFC-FBFE-2236-BDAD-A91F19694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Simple-Nested Loop Join</a:t>
            </a:r>
          </a:p>
          <a:p>
            <a:r>
              <a:rPr lang="en-US" altLang="zh-TW"/>
              <a:t>Block-Nested Loop Join</a:t>
            </a:r>
          </a:p>
          <a:p>
            <a:r>
              <a:rPr lang="en-US" altLang="zh-TW"/>
              <a:t>Sort-Merge Join</a:t>
            </a:r>
          </a:p>
          <a:p>
            <a:r>
              <a:rPr lang="en-US" altLang="zh-TW"/>
              <a:t>Index-Nested Loop Join</a:t>
            </a:r>
          </a:p>
          <a:p>
            <a:r>
              <a:rPr lang="en-US" altLang="zh-TW"/>
              <a:t>Hash Join</a:t>
            </a:r>
          </a:p>
        </p:txBody>
      </p:sp>
      <p:sp>
        <p:nvSpPr>
          <p:cNvPr id="656388" name="Oval 4">
            <a:extLst>
              <a:ext uri="{FF2B5EF4-FFF2-40B4-BE49-F238E27FC236}">
                <a16:creationId xmlns:a16="http://schemas.microsoft.com/office/drawing/2014/main" id="{C20C3F4D-D259-C0BE-CD7B-29798F754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789363"/>
            <a:ext cx="4608513" cy="6477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9EC8A87-6CC8-AAD1-C10D-9DB7DC15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86043EFE-247E-A0D6-A061-9C951FBF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F40A-52FA-4E40-B15D-B5DDA32F73B6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CFB60FB0-E805-85BB-28E0-F6DC911B8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Index-Nested Loop Join</a:t>
            </a: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259B0F29-9007-8CA9-4A0D-C72FA9081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Assume that there is an index built on attribute sid for table Student</a:t>
            </a:r>
          </a:p>
          <a:p>
            <a:r>
              <a:rPr lang="en-US" altLang="zh-TW"/>
              <a:t>E.g., If we search for the tuples with sid = 0005</a:t>
            </a:r>
          </a:p>
        </p:txBody>
      </p:sp>
      <p:sp>
        <p:nvSpPr>
          <p:cNvPr id="653316" name="Text Box 4">
            <a:extLst>
              <a:ext uri="{FF2B5EF4-FFF2-40B4-BE49-F238E27FC236}">
                <a16:creationId xmlns:a16="http://schemas.microsoft.com/office/drawing/2014/main" id="{54EDFE3B-A6E9-D724-75CF-95D091073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Student: 500 pages, 80 tuples/page, 50 bytes/tuple</a:t>
            </a:r>
          </a:p>
          <a:p>
            <a:r>
              <a:rPr lang="en-US" altLang="zh-TW"/>
              <a:t>Take: 1000 pages, 100 tuples/page, 40 bytes/tuple</a:t>
            </a:r>
          </a:p>
        </p:txBody>
      </p:sp>
      <p:sp>
        <p:nvSpPr>
          <p:cNvPr id="653317" name="Text Box 5">
            <a:extLst>
              <a:ext uri="{FF2B5EF4-FFF2-40B4-BE49-F238E27FC236}">
                <a16:creationId xmlns:a16="http://schemas.microsoft.com/office/drawing/2014/main" id="{01F2889B-B646-B7EE-ED1F-AA251DCA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- 200 courses in table Take</a:t>
            </a:r>
          </a:p>
          <a:p>
            <a:r>
              <a:rPr lang="en-US" altLang="zh-TW"/>
              <a:t>- 1, 2, </a:t>
            </a:r>
            <a:r>
              <a:rPr lang="en-US" altLang="zh-TW">
                <a:latin typeface="Arial" panose="020B0604020202020204" pitchFamily="34" charset="0"/>
              </a:rPr>
              <a:t>…</a:t>
            </a:r>
            <a:r>
              <a:rPr lang="en-US" altLang="zh-TW"/>
              <a:t>, 40 in attribute Age</a:t>
            </a:r>
          </a:p>
          <a:p>
            <a:r>
              <a:rPr lang="en-US" altLang="zh-TW"/>
              <a:t>of table Student</a:t>
            </a:r>
          </a:p>
        </p:txBody>
      </p:sp>
      <p:grpSp>
        <p:nvGrpSpPr>
          <p:cNvPr id="653329" name="Group 17">
            <a:extLst>
              <a:ext uri="{FF2B5EF4-FFF2-40B4-BE49-F238E27FC236}">
                <a16:creationId xmlns:a16="http://schemas.microsoft.com/office/drawing/2014/main" id="{55F2CFA2-B31C-727E-9B79-949B920CC427}"/>
              </a:ext>
            </a:extLst>
          </p:cNvPr>
          <p:cNvGrpSpPr>
            <a:grpSpLocks/>
          </p:cNvGrpSpPr>
          <p:nvPr/>
        </p:nvGrpSpPr>
        <p:grpSpPr bwMode="auto">
          <a:xfrm>
            <a:off x="5602288" y="4243388"/>
            <a:ext cx="914400" cy="2209800"/>
            <a:chOff x="2496" y="2352"/>
            <a:chExt cx="576" cy="1392"/>
          </a:xfrm>
        </p:grpSpPr>
        <p:grpSp>
          <p:nvGrpSpPr>
            <p:cNvPr id="653330" name="Group 18">
              <a:extLst>
                <a:ext uri="{FF2B5EF4-FFF2-40B4-BE49-F238E27FC236}">
                  <a16:creationId xmlns:a16="http://schemas.microsoft.com/office/drawing/2014/main" id="{45CFCBE6-DF62-09B3-1EED-292A921D15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592"/>
              <a:ext cx="576" cy="1152"/>
              <a:chOff x="5040" y="2352"/>
              <a:chExt cx="576" cy="1152"/>
            </a:xfrm>
          </p:grpSpPr>
          <p:sp>
            <p:nvSpPr>
              <p:cNvPr id="653331" name="Rectangle 19">
                <a:extLst>
                  <a:ext uri="{FF2B5EF4-FFF2-40B4-BE49-F238E27FC236}">
                    <a16:creationId xmlns:a16="http://schemas.microsoft.com/office/drawing/2014/main" id="{2159F775-74F0-9D38-B6E4-5BCF1B88A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35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0005</a:t>
                </a:r>
              </a:p>
            </p:txBody>
          </p:sp>
          <p:sp>
            <p:nvSpPr>
              <p:cNvPr id="653332" name="Rectangle 20">
                <a:extLst>
                  <a:ext uri="{FF2B5EF4-FFF2-40B4-BE49-F238E27FC236}">
                    <a16:creationId xmlns:a16="http://schemas.microsoft.com/office/drawing/2014/main" id="{FB2A588E-00F7-E58D-E694-A40476A26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544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  <p:sp>
            <p:nvSpPr>
              <p:cNvPr id="653333" name="Rectangle 21">
                <a:extLst>
                  <a:ext uri="{FF2B5EF4-FFF2-40B4-BE49-F238E27FC236}">
                    <a16:creationId xmlns:a16="http://schemas.microsoft.com/office/drawing/2014/main" id="{10190DE6-B751-208A-0319-01BEC0BA7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73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  <p:sp>
            <p:nvSpPr>
              <p:cNvPr id="653334" name="Rectangle 22">
                <a:extLst>
                  <a:ext uri="{FF2B5EF4-FFF2-40B4-BE49-F238E27FC236}">
                    <a16:creationId xmlns:a16="http://schemas.microsoft.com/office/drawing/2014/main" id="{281EF217-C480-9ACA-1ADD-4B367AA5C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0003</a:t>
                </a:r>
              </a:p>
            </p:txBody>
          </p:sp>
          <p:sp>
            <p:nvSpPr>
              <p:cNvPr id="653335" name="Rectangle 23">
                <a:extLst>
                  <a:ext uri="{FF2B5EF4-FFF2-40B4-BE49-F238E27FC236}">
                    <a16:creationId xmlns:a16="http://schemas.microsoft.com/office/drawing/2014/main" id="{5BAD9C13-B3E8-DCFE-0CAE-7FDDD2D0E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312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  <p:sp>
            <p:nvSpPr>
              <p:cNvPr id="653336" name="Rectangle 24">
                <a:extLst>
                  <a:ext uri="{FF2B5EF4-FFF2-40B4-BE49-F238E27FC236}">
                    <a16:creationId xmlns:a16="http://schemas.microsoft.com/office/drawing/2014/main" id="{E878F2F4-447F-58C9-7467-C9C023D4F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331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0005</a:t>
                </a:r>
              </a:p>
            </p:txBody>
          </p:sp>
        </p:grpSp>
        <p:sp>
          <p:nvSpPr>
            <p:cNvPr id="653337" name="Rectangle 25">
              <a:extLst>
                <a:ext uri="{FF2B5EF4-FFF2-40B4-BE49-F238E27FC236}">
                  <a16:creationId xmlns:a16="http://schemas.microsoft.com/office/drawing/2014/main" id="{FCB450A8-3E56-83DF-37E1-3654CED8A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35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0" hangingPunct="0"/>
              <a:r>
                <a:rPr kumimoji="0"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</a:p>
          </p:txBody>
        </p:sp>
      </p:grpSp>
      <p:sp>
        <p:nvSpPr>
          <p:cNvPr id="653338" name="Rectangle 26">
            <a:extLst>
              <a:ext uri="{FF2B5EF4-FFF2-40B4-BE49-F238E27FC236}">
                <a16:creationId xmlns:a16="http://schemas.microsoft.com/office/drawing/2014/main" id="{121E8DA4-93D7-B156-C053-57EC951B1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88" y="4167188"/>
            <a:ext cx="990600" cy="3810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/>
            <a:r>
              <a:rPr kumimoji="0"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4020202020204" pitchFamily="34" charset="0"/>
              </a:rPr>
              <a:t>index on S</a:t>
            </a:r>
          </a:p>
        </p:txBody>
      </p:sp>
      <p:sp>
        <p:nvSpPr>
          <p:cNvPr id="653339" name="Line 27">
            <a:extLst>
              <a:ext uri="{FF2B5EF4-FFF2-40B4-BE49-F238E27FC236}">
                <a16:creationId xmlns:a16="http://schemas.microsoft.com/office/drawing/2014/main" id="{5564E73D-FCA1-BA93-299E-8EA2E18B1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6488" y="4570413"/>
            <a:ext cx="685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53340" name="Line 28">
            <a:extLst>
              <a:ext uri="{FF2B5EF4-FFF2-40B4-BE49-F238E27FC236}">
                <a16:creationId xmlns:a16="http://schemas.microsoft.com/office/drawing/2014/main" id="{E414D7F4-58AB-21AE-D334-92FB3E9A6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6488" y="4570413"/>
            <a:ext cx="68580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AC8EDF9-ACE2-065A-2748-1E981F6A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E400510-36AB-198B-3931-E6E2707A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E27D-7294-D644-9EAB-6F1A1BB517F4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614402" name="Rectangle 2">
            <a:extLst>
              <a:ext uri="{FF2B5EF4-FFF2-40B4-BE49-F238E27FC236}">
                <a16:creationId xmlns:a16="http://schemas.microsoft.com/office/drawing/2014/main" id="{5D5690F3-620F-3866-67B5-7B3AEAB18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Index-Nested Loop Join</a:t>
            </a:r>
          </a:p>
        </p:txBody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11548CDA-DA68-4CB8-9F00-7593E6EC5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14404" name="Group 4">
            <a:extLst>
              <a:ext uri="{FF2B5EF4-FFF2-40B4-BE49-F238E27FC236}">
                <a16:creationId xmlns:a16="http://schemas.microsoft.com/office/drawing/2014/main" id="{8FA590FA-2165-96A5-4CF6-554C8A677088}"/>
              </a:ext>
            </a:extLst>
          </p:cNvPr>
          <p:cNvGrpSpPr>
            <a:grpSpLocks/>
          </p:cNvGrpSpPr>
          <p:nvPr/>
        </p:nvGrpSpPr>
        <p:grpSpPr bwMode="auto">
          <a:xfrm>
            <a:off x="2554288" y="4298950"/>
            <a:ext cx="3962400" cy="2514600"/>
            <a:chOff x="816" y="2256"/>
            <a:chExt cx="2496" cy="1584"/>
          </a:xfrm>
        </p:grpSpPr>
        <p:grpSp>
          <p:nvGrpSpPr>
            <p:cNvPr id="614405" name="Group 5">
              <a:extLst>
                <a:ext uri="{FF2B5EF4-FFF2-40B4-BE49-F238E27FC236}">
                  <a16:creationId xmlns:a16="http://schemas.microsoft.com/office/drawing/2014/main" id="{C80002E6-94AF-2DCC-0C14-062569762B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256"/>
              <a:ext cx="576" cy="1584"/>
              <a:chOff x="1152" y="2256"/>
              <a:chExt cx="576" cy="1584"/>
            </a:xfrm>
          </p:grpSpPr>
          <p:grpSp>
            <p:nvGrpSpPr>
              <p:cNvPr id="614406" name="Group 6">
                <a:extLst>
                  <a:ext uri="{FF2B5EF4-FFF2-40B4-BE49-F238E27FC236}">
                    <a16:creationId xmlns:a16="http://schemas.microsoft.com/office/drawing/2014/main" id="{8546AC84-1D6C-A6F4-21C9-C9FBE0E0D2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2496"/>
                <a:ext cx="576" cy="1344"/>
                <a:chOff x="3024" y="2256"/>
                <a:chExt cx="576" cy="1344"/>
              </a:xfrm>
            </p:grpSpPr>
            <p:sp>
              <p:nvSpPr>
                <p:cNvPr id="614407" name="Rectangle 7">
                  <a:extLst>
                    <a:ext uri="{FF2B5EF4-FFF2-40B4-BE49-F238E27FC236}">
                      <a16:creationId xmlns:a16="http://schemas.microsoft.com/office/drawing/2014/main" id="{5586050E-0BD7-9EAF-14FF-B9235E0419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256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0005</a:t>
                  </a:r>
                </a:p>
              </p:txBody>
            </p:sp>
            <p:sp>
              <p:nvSpPr>
                <p:cNvPr id="614408" name="Rectangle 8">
                  <a:extLst>
                    <a:ext uri="{FF2B5EF4-FFF2-40B4-BE49-F238E27FC236}">
                      <a16:creationId xmlns:a16="http://schemas.microsoft.com/office/drawing/2014/main" id="{2DDE2836-8F89-E327-821A-10ACD7E5C3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448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0002</a:t>
                  </a:r>
                </a:p>
              </p:txBody>
            </p:sp>
            <p:sp>
              <p:nvSpPr>
                <p:cNvPr id="614409" name="Rectangle 9">
                  <a:extLst>
                    <a:ext uri="{FF2B5EF4-FFF2-40B4-BE49-F238E27FC236}">
                      <a16:creationId xmlns:a16="http://schemas.microsoft.com/office/drawing/2014/main" id="{1663938C-20D4-C6E8-2D94-A0A2CD1580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640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0004</a:t>
                  </a:r>
                </a:p>
              </p:txBody>
            </p:sp>
            <p:sp>
              <p:nvSpPr>
                <p:cNvPr id="614410" name="Rectangle 10">
                  <a:extLst>
                    <a:ext uri="{FF2B5EF4-FFF2-40B4-BE49-F238E27FC236}">
                      <a16:creationId xmlns:a16="http://schemas.microsoft.com/office/drawing/2014/main" id="{C6EA8432-53CB-0A50-F642-00FB5A4F61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832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0002</a:t>
                  </a:r>
                </a:p>
              </p:txBody>
            </p:sp>
            <p:sp>
              <p:nvSpPr>
                <p:cNvPr id="614411" name="Rectangle 11">
                  <a:extLst>
                    <a:ext uri="{FF2B5EF4-FFF2-40B4-BE49-F238E27FC236}">
                      <a16:creationId xmlns:a16="http://schemas.microsoft.com/office/drawing/2014/main" id="{7465A7EA-3C07-701C-607E-AC0789627A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024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0002</a:t>
                  </a:r>
                </a:p>
              </p:txBody>
            </p:sp>
            <p:sp>
              <p:nvSpPr>
                <p:cNvPr id="614412" name="Rectangle 12">
                  <a:extLst>
                    <a:ext uri="{FF2B5EF4-FFF2-40B4-BE49-F238E27FC236}">
                      <a16:creationId xmlns:a16="http://schemas.microsoft.com/office/drawing/2014/main" id="{FB1DFAD2-79AC-C60C-CA34-3A1924508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216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0001</a:t>
                  </a:r>
                </a:p>
              </p:txBody>
            </p:sp>
            <p:sp>
              <p:nvSpPr>
                <p:cNvPr id="614413" name="Rectangle 13">
                  <a:extLst>
                    <a:ext uri="{FF2B5EF4-FFF2-40B4-BE49-F238E27FC236}">
                      <a16:creationId xmlns:a16="http://schemas.microsoft.com/office/drawing/2014/main" id="{73AF7FCB-2159-E7AC-1D44-E022B2DBC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408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0005</a:t>
                  </a:r>
                </a:p>
              </p:txBody>
            </p:sp>
          </p:grpSp>
          <p:sp>
            <p:nvSpPr>
              <p:cNvPr id="614414" name="Rectangle 14">
                <a:extLst>
                  <a:ext uri="{FF2B5EF4-FFF2-40B4-BE49-F238E27FC236}">
                    <a16:creationId xmlns:a16="http://schemas.microsoft.com/office/drawing/2014/main" id="{76EC9D25-5CFC-2576-1F2B-4B3ECB5B8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" y="2256"/>
                <a:ext cx="1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 eaLnBrk="0" hangingPunct="0"/>
                <a:r>
                  <a:rPr kumimoji="0" lang="en-US" altLang="zh-TW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T</a:t>
                </a:r>
              </a:p>
            </p:txBody>
          </p:sp>
        </p:grpSp>
        <p:grpSp>
          <p:nvGrpSpPr>
            <p:cNvPr id="614415" name="Group 15">
              <a:extLst>
                <a:ext uri="{FF2B5EF4-FFF2-40B4-BE49-F238E27FC236}">
                  <a16:creationId xmlns:a16="http://schemas.microsoft.com/office/drawing/2014/main" id="{B912B0A5-CFB9-6DD6-6664-6AC1FE4E5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352"/>
              <a:ext cx="576" cy="1392"/>
              <a:chOff x="2496" y="2352"/>
              <a:chExt cx="576" cy="1392"/>
            </a:xfrm>
          </p:grpSpPr>
          <p:grpSp>
            <p:nvGrpSpPr>
              <p:cNvPr id="614416" name="Group 16">
                <a:extLst>
                  <a:ext uri="{FF2B5EF4-FFF2-40B4-BE49-F238E27FC236}">
                    <a16:creationId xmlns:a16="http://schemas.microsoft.com/office/drawing/2014/main" id="{A2486460-1A1D-5B09-8F84-14586160F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592"/>
                <a:ext cx="576" cy="1152"/>
                <a:chOff x="5040" y="2352"/>
                <a:chExt cx="576" cy="1152"/>
              </a:xfrm>
            </p:grpSpPr>
            <p:sp>
              <p:nvSpPr>
                <p:cNvPr id="614417" name="Rectangle 17">
                  <a:extLst>
                    <a:ext uri="{FF2B5EF4-FFF2-40B4-BE49-F238E27FC236}">
                      <a16:creationId xmlns:a16="http://schemas.microsoft.com/office/drawing/2014/main" id="{983055CD-EDA2-115A-B16A-A4BBE4D8C7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0" y="2352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0005</a:t>
                  </a:r>
                </a:p>
              </p:txBody>
            </p:sp>
            <p:sp>
              <p:nvSpPr>
                <p:cNvPr id="614418" name="Rectangle 18">
                  <a:extLst>
                    <a:ext uri="{FF2B5EF4-FFF2-40B4-BE49-F238E27FC236}">
                      <a16:creationId xmlns:a16="http://schemas.microsoft.com/office/drawing/2014/main" id="{09C28E05-7D1D-9421-5FC9-017255087D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0" y="2544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0002</a:t>
                  </a:r>
                </a:p>
              </p:txBody>
            </p:sp>
            <p:sp>
              <p:nvSpPr>
                <p:cNvPr id="614419" name="Rectangle 19">
                  <a:extLst>
                    <a:ext uri="{FF2B5EF4-FFF2-40B4-BE49-F238E27FC236}">
                      <a16:creationId xmlns:a16="http://schemas.microsoft.com/office/drawing/2014/main" id="{4D110EC1-667D-CD61-3EB3-200EE6772D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0" y="2736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0002</a:t>
                  </a:r>
                </a:p>
              </p:txBody>
            </p:sp>
            <p:sp>
              <p:nvSpPr>
                <p:cNvPr id="614420" name="Rectangle 20">
                  <a:extLst>
                    <a:ext uri="{FF2B5EF4-FFF2-40B4-BE49-F238E27FC236}">
                      <a16:creationId xmlns:a16="http://schemas.microsoft.com/office/drawing/2014/main" id="{2C514610-AF3D-336F-5B6B-566EEA033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0" y="2928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0003</a:t>
                  </a:r>
                </a:p>
              </p:txBody>
            </p:sp>
            <p:sp>
              <p:nvSpPr>
                <p:cNvPr id="614421" name="Rectangle 21">
                  <a:extLst>
                    <a:ext uri="{FF2B5EF4-FFF2-40B4-BE49-F238E27FC236}">
                      <a16:creationId xmlns:a16="http://schemas.microsoft.com/office/drawing/2014/main" id="{F80276C2-9F6C-308F-2F4D-14CBD7EA8C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0" y="3120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0002</a:t>
                  </a:r>
                </a:p>
              </p:txBody>
            </p:sp>
            <p:sp>
              <p:nvSpPr>
                <p:cNvPr id="614422" name="Rectangle 22">
                  <a:extLst>
                    <a:ext uri="{FF2B5EF4-FFF2-40B4-BE49-F238E27FC236}">
                      <a16:creationId xmlns:a16="http://schemas.microsoft.com/office/drawing/2014/main" id="{A3B2EA35-6CD6-CFE0-85A4-CC1258DBBD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0" y="3312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0005</a:t>
                  </a:r>
                </a:p>
              </p:txBody>
            </p:sp>
          </p:grpSp>
          <p:sp>
            <p:nvSpPr>
              <p:cNvPr id="614423" name="Rectangle 23">
                <a:extLst>
                  <a:ext uri="{FF2B5EF4-FFF2-40B4-BE49-F238E27FC236}">
                    <a16:creationId xmlns:a16="http://schemas.microsoft.com/office/drawing/2014/main" id="{91D3C9AE-6165-B3EC-D98B-92977A18F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352"/>
                <a:ext cx="1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 eaLnBrk="0" hangingPunct="0"/>
                <a:r>
                  <a:rPr kumimoji="0" lang="en-US" altLang="zh-TW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</a:t>
                </a:r>
              </a:p>
            </p:txBody>
          </p:sp>
        </p:grpSp>
        <p:sp>
          <p:nvSpPr>
            <p:cNvPr id="614424" name="Rectangle 24">
              <a:extLst>
                <a:ext uri="{FF2B5EF4-FFF2-40B4-BE49-F238E27FC236}">
                  <a16:creationId xmlns:a16="http://schemas.microsoft.com/office/drawing/2014/main" id="{73B90131-EC78-8963-3544-688F79F14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04"/>
              <a:ext cx="624" cy="24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kumimoji="0"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rPr>
                <a:t>index on S</a:t>
              </a:r>
            </a:p>
          </p:txBody>
        </p:sp>
      </p:grpSp>
      <p:sp>
        <p:nvSpPr>
          <p:cNvPr id="614425" name="Line 25">
            <a:extLst>
              <a:ext uri="{FF2B5EF4-FFF2-40B4-BE49-F238E27FC236}">
                <a16:creationId xmlns:a16="http://schemas.microsoft.com/office/drawing/2014/main" id="{DC187DBE-2123-0170-F7E6-34FBCA81B3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8688" y="4619625"/>
            <a:ext cx="762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4426" name="Line 26">
            <a:extLst>
              <a:ext uri="{FF2B5EF4-FFF2-40B4-BE49-F238E27FC236}">
                <a16:creationId xmlns:a16="http://schemas.microsoft.com/office/drawing/2014/main" id="{73ABBE4F-9E9E-5F6B-2061-12F9163FF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6488" y="4772025"/>
            <a:ext cx="685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4427" name="Line 27">
            <a:extLst>
              <a:ext uri="{FF2B5EF4-FFF2-40B4-BE49-F238E27FC236}">
                <a16:creationId xmlns:a16="http://schemas.microsoft.com/office/drawing/2014/main" id="{9CF4790C-EA53-BD80-6303-7D2B469BC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6488" y="4772025"/>
            <a:ext cx="68580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4428" name="Line 28">
            <a:extLst>
              <a:ext uri="{FF2B5EF4-FFF2-40B4-BE49-F238E27FC236}">
                <a16:creationId xmlns:a16="http://schemas.microsoft.com/office/drawing/2014/main" id="{957266A6-7FA7-019C-AD55-0A4454CFAE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8688" y="461962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4429" name="Line 29">
            <a:extLst>
              <a:ext uri="{FF2B5EF4-FFF2-40B4-BE49-F238E27FC236}">
                <a16:creationId xmlns:a16="http://schemas.microsoft.com/office/drawing/2014/main" id="{4CE41A04-F408-2673-94DB-9D323DE9C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9288" y="4772025"/>
            <a:ext cx="1143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4430" name="Line 30">
            <a:extLst>
              <a:ext uri="{FF2B5EF4-FFF2-40B4-BE49-F238E27FC236}">
                <a16:creationId xmlns:a16="http://schemas.microsoft.com/office/drawing/2014/main" id="{3E4C7AC8-EF78-8554-46A6-5B1268452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9288" y="4772025"/>
            <a:ext cx="1143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4431" name="Line 31">
            <a:extLst>
              <a:ext uri="{FF2B5EF4-FFF2-40B4-BE49-F238E27FC236}">
                <a16:creationId xmlns:a16="http://schemas.microsoft.com/office/drawing/2014/main" id="{B0AEC914-3C27-7C47-9D14-9AD3A7D3D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9288" y="4772025"/>
            <a:ext cx="11430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4432" name="Text Box 32">
            <a:extLst>
              <a:ext uri="{FF2B5EF4-FFF2-40B4-BE49-F238E27FC236}">
                <a16:creationId xmlns:a16="http://schemas.microsoft.com/office/drawing/2014/main" id="{27DA8ABE-E4EA-B966-C70C-41EC1249E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817688"/>
            <a:ext cx="6130925" cy="1930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/>
              <a:t>For each tuple t of 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/>
              <a:t>       ID </a:t>
            </a:r>
            <a:r>
              <a:rPr lang="en-US" altLang="zh-TW" sz="2000">
                <a:sym typeface="Wingdings" pitchFamily="2" charset="2"/>
              </a:rPr>
              <a:t> t.sid</a:t>
            </a:r>
            <a:r>
              <a:rPr lang="en-US" altLang="zh-TW" sz="2000"/>
              <a:t>		</a:t>
            </a:r>
          </a:p>
          <a:p>
            <a:r>
              <a:rPr lang="en-US" altLang="zh-TW" sz="2000"/>
              <a:t>       use the index to obtain a tuple s (or tuples) in S</a:t>
            </a:r>
          </a:p>
          <a:p>
            <a:r>
              <a:rPr lang="en-US" altLang="zh-TW" sz="2000"/>
              <a:t>              with s.sid = ID</a:t>
            </a:r>
          </a:p>
          <a:p>
            <a:r>
              <a:rPr lang="en-US" altLang="zh-TW" sz="2000"/>
              <a:t>       for each such s in S</a:t>
            </a:r>
          </a:p>
          <a:p>
            <a:r>
              <a:rPr lang="en-US" altLang="zh-TW" sz="2000"/>
              <a:t>             output &lt;t, s&gt; to the output </a:t>
            </a:r>
          </a:p>
        </p:txBody>
      </p:sp>
      <p:sp>
        <p:nvSpPr>
          <p:cNvPr id="614433" name="AutoShape 33">
            <a:extLst>
              <a:ext uri="{FF2B5EF4-FFF2-40B4-BE49-F238E27FC236}">
                <a16:creationId xmlns:a16="http://schemas.microsoft.com/office/drawing/2014/main" id="{5A9B5446-EF07-66DD-0BBC-72151F850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2852738"/>
            <a:ext cx="3168650" cy="1655762"/>
          </a:xfrm>
          <a:prstGeom prst="wedgeRoundRectCallout">
            <a:avLst>
              <a:gd name="adj1" fmla="val -60620"/>
              <a:gd name="adj2" fmla="val 4444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TW"/>
              <a:t>Assume that we have a hash index on sid for table S</a:t>
            </a:r>
          </a:p>
          <a:p>
            <a:r>
              <a:rPr lang="en-US" altLang="zh-TW"/>
              <a:t>The cost of accessing a hash index is 1.2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1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61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1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1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61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1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EA1799E-A312-D777-017C-85D0C22E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331D7D09-6D20-701C-4B89-1442D5A9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278E-F898-8C41-9E41-79977A09BF23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652290" name="Rectangle 2">
            <a:extLst>
              <a:ext uri="{FF2B5EF4-FFF2-40B4-BE49-F238E27FC236}">
                <a16:creationId xmlns:a16="http://schemas.microsoft.com/office/drawing/2014/main" id="{27496444-4B52-4A3C-F298-4085147F6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Index-Nested Loop Join</a:t>
            </a:r>
          </a:p>
        </p:txBody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id="{89FB1D10-0DBC-7599-439E-7E0E7BFAC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52320" name="Text Box 32">
            <a:extLst>
              <a:ext uri="{FF2B5EF4-FFF2-40B4-BE49-F238E27FC236}">
                <a16:creationId xmlns:a16="http://schemas.microsoft.com/office/drawing/2014/main" id="{E244D5C2-8CF9-6890-4D68-3BB2FA763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817688"/>
            <a:ext cx="6130925" cy="1930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/>
              <a:t>For each tuple t of 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/>
              <a:t>       ID </a:t>
            </a:r>
            <a:r>
              <a:rPr lang="en-US" altLang="zh-TW" sz="2000">
                <a:sym typeface="Wingdings" pitchFamily="2" charset="2"/>
              </a:rPr>
              <a:t> t.sid</a:t>
            </a:r>
            <a:r>
              <a:rPr lang="en-US" altLang="zh-TW" sz="2000"/>
              <a:t>		</a:t>
            </a:r>
          </a:p>
          <a:p>
            <a:r>
              <a:rPr lang="en-US" altLang="zh-TW" sz="2000"/>
              <a:t>       use the index to obtain a tuple s (or tuples) in S</a:t>
            </a:r>
          </a:p>
          <a:p>
            <a:r>
              <a:rPr lang="en-US" altLang="zh-TW" sz="2000"/>
              <a:t>              with s.sid = ID</a:t>
            </a:r>
          </a:p>
          <a:p>
            <a:r>
              <a:rPr lang="en-US" altLang="zh-TW" sz="2000"/>
              <a:t>       for each such s in S</a:t>
            </a:r>
          </a:p>
          <a:p>
            <a:r>
              <a:rPr lang="en-US" altLang="zh-TW" sz="2000"/>
              <a:t>             output &lt;t, s&gt; to the output </a:t>
            </a:r>
          </a:p>
        </p:txBody>
      </p:sp>
      <p:sp>
        <p:nvSpPr>
          <p:cNvPr id="652326" name="Text Box 38">
            <a:extLst>
              <a:ext uri="{FF2B5EF4-FFF2-40B4-BE49-F238E27FC236}">
                <a16:creationId xmlns:a16="http://schemas.microsoft.com/office/drawing/2014/main" id="{411F139D-130C-B4A9-5ABE-639CB26B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Student: 500 pages, 80 tuples/page, 50 bytes/tuple</a:t>
            </a:r>
          </a:p>
          <a:p>
            <a:r>
              <a:rPr lang="en-US" altLang="zh-TW"/>
              <a:t>Take: 1000 pages, 100 tuples/page, 40 bytes/tuple</a:t>
            </a:r>
          </a:p>
        </p:txBody>
      </p:sp>
      <p:sp>
        <p:nvSpPr>
          <p:cNvPr id="652327" name="Text Box 39">
            <a:extLst>
              <a:ext uri="{FF2B5EF4-FFF2-40B4-BE49-F238E27FC236}">
                <a16:creationId xmlns:a16="http://schemas.microsoft.com/office/drawing/2014/main" id="{A5EA8053-9C9C-D564-28BA-15A39C1D7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- 200 courses in table Take</a:t>
            </a:r>
          </a:p>
          <a:p>
            <a:r>
              <a:rPr lang="en-US" altLang="zh-TW"/>
              <a:t>- 1, 2, </a:t>
            </a:r>
            <a:r>
              <a:rPr lang="en-US" altLang="zh-TW">
                <a:latin typeface="Arial" panose="020B0604020202020204" pitchFamily="34" charset="0"/>
              </a:rPr>
              <a:t>…</a:t>
            </a:r>
            <a:r>
              <a:rPr lang="en-US" altLang="zh-TW"/>
              <a:t>, 40 in attribute Age</a:t>
            </a:r>
          </a:p>
          <a:p>
            <a:r>
              <a:rPr lang="en-US" altLang="zh-TW"/>
              <a:t>of table Student</a:t>
            </a:r>
          </a:p>
        </p:txBody>
      </p:sp>
      <p:sp>
        <p:nvSpPr>
          <p:cNvPr id="652328" name="Text Box 40">
            <a:extLst>
              <a:ext uri="{FF2B5EF4-FFF2-40B4-BE49-F238E27FC236}">
                <a16:creationId xmlns:a16="http://schemas.microsoft.com/office/drawing/2014/main" id="{41D51FBC-4360-083D-8082-BB1FFCF9F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221163"/>
            <a:ext cx="3543300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Symbol" pitchFamily="2" charset="2"/>
              </a:rPr>
              <a:t>Cost of Reading T = 1000 pages</a:t>
            </a:r>
            <a:r>
              <a:rPr lang="en-US" altLang="zh-TW"/>
              <a:t> </a:t>
            </a:r>
          </a:p>
        </p:txBody>
      </p:sp>
      <p:sp>
        <p:nvSpPr>
          <p:cNvPr id="652329" name="Text Box 41">
            <a:extLst>
              <a:ext uri="{FF2B5EF4-FFF2-40B4-BE49-F238E27FC236}">
                <a16:creationId xmlns:a16="http://schemas.microsoft.com/office/drawing/2014/main" id="{034E2819-0AC4-CA41-37A0-C37495F46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4797425"/>
            <a:ext cx="557530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Symbol" pitchFamily="2" charset="2"/>
              </a:rPr>
              <a:t>The total number of tuples in T =1000*100=100000 </a:t>
            </a:r>
          </a:p>
        </p:txBody>
      </p:sp>
      <p:sp>
        <p:nvSpPr>
          <p:cNvPr id="652330" name="Text Box 42">
            <a:extLst>
              <a:ext uri="{FF2B5EF4-FFF2-40B4-BE49-F238E27FC236}">
                <a16:creationId xmlns:a16="http://schemas.microsoft.com/office/drawing/2014/main" id="{EBF6EE56-CA68-BAFE-2148-8B84AD8EB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73688"/>
            <a:ext cx="7991475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Symbol" pitchFamily="2" charset="2"/>
              </a:rPr>
              <a:t>Cost of Reading S (with multiple times) =100000*(1.2 + 1) = 220000 pages</a:t>
            </a:r>
            <a:r>
              <a:rPr lang="en-US" altLang="zh-TW"/>
              <a:t> </a:t>
            </a:r>
          </a:p>
        </p:txBody>
      </p:sp>
      <p:sp>
        <p:nvSpPr>
          <p:cNvPr id="652331" name="Text Box 43">
            <a:extLst>
              <a:ext uri="{FF2B5EF4-FFF2-40B4-BE49-F238E27FC236}">
                <a16:creationId xmlns:a16="http://schemas.microsoft.com/office/drawing/2014/main" id="{4DADF13A-4539-6ACC-F30D-5760C4C86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949950"/>
            <a:ext cx="48133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Symbol" pitchFamily="2" charset="2"/>
              </a:rPr>
              <a:t>Total Cost = 1000 + 220000 = 221000 pages</a:t>
            </a:r>
          </a:p>
        </p:txBody>
      </p:sp>
      <p:sp>
        <p:nvSpPr>
          <p:cNvPr id="652332" name="Text Box 44">
            <a:extLst>
              <a:ext uri="{FF2B5EF4-FFF2-40B4-BE49-F238E27FC236}">
                <a16:creationId xmlns:a16="http://schemas.microsoft.com/office/drawing/2014/main" id="{05D034B8-0EE1-B7B0-84BC-6ACA1201B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1268413"/>
            <a:ext cx="29003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 that B = 6 pages </a:t>
            </a:r>
          </a:p>
        </p:txBody>
      </p:sp>
      <p:sp>
        <p:nvSpPr>
          <p:cNvPr id="652333" name="Oval 45">
            <a:extLst>
              <a:ext uri="{FF2B5EF4-FFF2-40B4-BE49-F238E27FC236}">
                <a16:creationId xmlns:a16="http://schemas.microsoft.com/office/drawing/2014/main" id="{2704D804-1EF8-B9C7-9E1A-C2C30B716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5300663"/>
            <a:ext cx="360363" cy="576262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2334" name="AutoShape 46">
            <a:extLst>
              <a:ext uri="{FF2B5EF4-FFF2-40B4-BE49-F238E27FC236}">
                <a16:creationId xmlns:a16="http://schemas.microsoft.com/office/drawing/2014/main" id="{2254315E-5870-79E4-8CE2-844385F6D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3933825"/>
            <a:ext cx="1439862" cy="647700"/>
          </a:xfrm>
          <a:prstGeom prst="wedgeRoundRectCallout">
            <a:avLst>
              <a:gd name="adj1" fmla="val -69403"/>
              <a:gd name="adj2" fmla="val 15588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TW"/>
              <a:t>Why </a:t>
            </a:r>
            <a:r>
              <a:rPr lang="en-US" altLang="zh-TW">
                <a:latin typeface="Arial" panose="020B0604020202020204" pitchFamily="34" charset="0"/>
              </a:rPr>
              <a:t>“</a:t>
            </a:r>
            <a:r>
              <a:rPr lang="en-US" altLang="zh-TW"/>
              <a:t>+1</a:t>
            </a:r>
            <a:r>
              <a:rPr lang="en-US" altLang="zh-TW">
                <a:latin typeface="Arial" panose="020B0604020202020204" pitchFamily="34" charset="0"/>
              </a:rPr>
              <a:t>”</a:t>
            </a:r>
            <a:r>
              <a:rPr lang="en-US" altLang="zh-TW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28" grpId="0" animBg="1"/>
      <p:bldP spid="652329" grpId="0" animBg="1"/>
      <p:bldP spid="652330" grpId="0" animBg="1"/>
      <p:bldP spid="652331" grpId="0" animBg="1"/>
      <p:bldP spid="6523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0103F36-ABBC-932E-31C3-584762B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ACD481E-F8A9-7557-4F2A-1DE5544D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85EC-5FFB-524F-B40C-28D09E529A88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654338" name="Rectangle 2">
            <a:extLst>
              <a:ext uri="{FF2B5EF4-FFF2-40B4-BE49-F238E27FC236}">
                <a16:creationId xmlns:a16="http://schemas.microsoft.com/office/drawing/2014/main" id="{AB05D0BF-35FD-6E1E-92E7-7F8A871A9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071CAB55-E98D-7800-A247-7BFD3682F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Simple-Nested Loop Join</a:t>
            </a:r>
          </a:p>
          <a:p>
            <a:r>
              <a:rPr lang="en-US" altLang="zh-TW"/>
              <a:t>Block-Nested Loop Join</a:t>
            </a:r>
          </a:p>
          <a:p>
            <a:r>
              <a:rPr lang="en-US" altLang="zh-TW"/>
              <a:t>Sort-Merge Join</a:t>
            </a:r>
          </a:p>
          <a:p>
            <a:r>
              <a:rPr lang="en-US" altLang="zh-TW"/>
              <a:t>Index-Nested Loop Join</a:t>
            </a:r>
          </a:p>
          <a:p>
            <a:r>
              <a:rPr lang="en-US" altLang="zh-TW"/>
              <a:t>Hash Join</a:t>
            </a:r>
          </a:p>
        </p:txBody>
      </p:sp>
      <p:sp>
        <p:nvSpPr>
          <p:cNvPr id="654340" name="Oval 4">
            <a:extLst>
              <a:ext uri="{FF2B5EF4-FFF2-40B4-BE49-F238E27FC236}">
                <a16:creationId xmlns:a16="http://schemas.microsoft.com/office/drawing/2014/main" id="{8FD07B3D-E199-7897-FD43-259E779A9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294188"/>
            <a:ext cx="2159000" cy="6477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9FE422C-BC81-2B06-40D3-B764D1F6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666B3A98-A3B6-94C3-FF7B-1544CF08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0399-42EA-424B-AA4C-8DD66BE14CD3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2947E1B8-054A-1C8C-39EC-5FCA4569C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 Join</a:t>
            </a:r>
          </a:p>
        </p:txBody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9536DF10-A20E-12AA-2054-F5359A769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55364" name="Text Box 4">
            <a:extLst>
              <a:ext uri="{FF2B5EF4-FFF2-40B4-BE49-F238E27FC236}">
                <a16:creationId xmlns:a16="http://schemas.microsoft.com/office/drawing/2014/main" id="{8BA517A2-ED77-007A-3DAA-395335342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817688"/>
            <a:ext cx="7067550" cy="23256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sz="2000">
                <a:latin typeface="Tahoma" panose="020B0604030504040204" pitchFamily="34" charset="0"/>
              </a:rPr>
              <a:t>Hash all tuples in T based on sid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sz="2000">
                <a:latin typeface="Tahoma" panose="020B0604030504040204" pitchFamily="34" charset="0"/>
              </a:rPr>
              <a:t>Hash all tuples in S based on sid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sz="2000">
                <a:latin typeface="Tahoma" panose="020B0604030504040204" pitchFamily="34" charset="0"/>
              </a:rPr>
              <a:t>For each hash slot,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sz="2000">
                <a:latin typeface="Tahoma" panose="020B0604030504040204" pitchFamily="34" charset="0"/>
              </a:rPr>
              <a:t>Join all tuples t from T and all tuples s from S where </a:t>
            </a:r>
            <a:br>
              <a:rPr lang="en-US" altLang="zh-TW" sz="2000">
                <a:latin typeface="Tahoma" panose="020B0604030504040204" pitchFamily="34" charset="0"/>
              </a:rPr>
            </a:br>
            <a:r>
              <a:rPr lang="en-US" altLang="zh-TW" sz="2000">
                <a:latin typeface="Tahoma" panose="020B0604030504040204" pitchFamily="34" charset="0"/>
              </a:rPr>
              <a:t>t.sid = s.sid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sz="2000">
                <a:latin typeface="Tahoma" panose="020B0604030504040204" pitchFamily="34" charset="0"/>
              </a:rPr>
              <a:t>Output all these tuples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endParaRPr lang="en-US" altLang="zh-TW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82D1191-10BD-14A1-DDF9-1CF9FCA1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BD81EDCA-4231-13BB-8CE2-E8E8AF90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9CD5-61A2-1340-AB0E-350D09A5248B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619522" name="Rectangle 2">
            <a:extLst>
              <a:ext uri="{FF2B5EF4-FFF2-40B4-BE49-F238E27FC236}">
                <a16:creationId xmlns:a16="http://schemas.microsoft.com/office/drawing/2014/main" id="{1EBF33D2-0C99-C763-D7CD-6EA266C42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7750" y="692150"/>
            <a:ext cx="7772400" cy="11049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619523" name="Rectangle 3">
            <a:extLst>
              <a:ext uri="{FF2B5EF4-FFF2-40B4-BE49-F238E27FC236}">
                <a16:creationId xmlns:a16="http://schemas.microsoft.com/office/drawing/2014/main" id="{688F574C-B2E8-8ACB-F1BF-5B7FDE333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305800" cy="3103563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endParaRPr lang="en-US" altLang="zh-TW" sz="2400"/>
          </a:p>
          <a:p>
            <a:r>
              <a:rPr lang="en-US" altLang="zh-TW" sz="2400"/>
              <a:t>Assuming the following table sizes:</a:t>
            </a:r>
          </a:p>
          <a:p>
            <a:pPr lvl="1"/>
            <a:r>
              <a:rPr lang="en-US" altLang="zh-TW" sz="2400"/>
              <a:t>Student: 500 pages, 80 tuples/page, 50 bytes/tuple</a:t>
            </a:r>
          </a:p>
          <a:p>
            <a:pPr lvl="1"/>
            <a:r>
              <a:rPr lang="en-US" altLang="zh-TW" sz="2400"/>
              <a:t>Take: 1000 pages, 100 tuples/page, 40 bytes/tuple</a:t>
            </a:r>
          </a:p>
          <a:p>
            <a:r>
              <a:rPr lang="en-US" altLang="zh-TW" sz="2400"/>
              <a:t>Assume that there are 200 courses in table Take</a:t>
            </a:r>
          </a:p>
        </p:txBody>
      </p:sp>
      <p:sp>
        <p:nvSpPr>
          <p:cNvPr id="619524" name="Text Box 4">
            <a:extLst>
              <a:ext uri="{FF2B5EF4-FFF2-40B4-BE49-F238E27FC236}">
                <a16:creationId xmlns:a16="http://schemas.microsoft.com/office/drawing/2014/main" id="{762601FC-6F18-9444-F96B-36D881342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Student: 500 pages, 80 tuples/page, 50 bytes/tuple</a:t>
            </a:r>
          </a:p>
          <a:p>
            <a:r>
              <a:rPr lang="en-US" altLang="zh-TW"/>
              <a:t>Take: 1000 pages, 100 tuples/page, 40 bytes/tuple</a:t>
            </a:r>
          </a:p>
        </p:txBody>
      </p:sp>
      <p:sp>
        <p:nvSpPr>
          <p:cNvPr id="619525" name="Text Box 5">
            <a:extLst>
              <a:ext uri="{FF2B5EF4-FFF2-40B4-BE49-F238E27FC236}">
                <a16:creationId xmlns:a16="http://schemas.microsoft.com/office/drawing/2014/main" id="{A92B04BE-CE58-512E-71C9-56B8219FE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- 200 courses in table Take</a:t>
            </a:r>
          </a:p>
          <a:p>
            <a:r>
              <a:rPr lang="en-US" altLang="zh-TW"/>
              <a:t>- 1, 2, </a:t>
            </a:r>
            <a:r>
              <a:rPr lang="en-US" altLang="zh-TW">
                <a:latin typeface="Arial" panose="020B0604020202020204" pitchFamily="34" charset="0"/>
              </a:rPr>
              <a:t>…</a:t>
            </a:r>
            <a:r>
              <a:rPr lang="en-US" altLang="zh-TW"/>
              <a:t>, 40 in attribute Age</a:t>
            </a:r>
          </a:p>
          <a:p>
            <a:r>
              <a:rPr lang="en-US" altLang="zh-TW"/>
              <a:t>of table Student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 animBg="1"/>
      <p:bldP spid="6195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F7B4DBC-E6BE-4773-18FF-CF2A493F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86743BD7-E71D-AE71-ADBD-1196107D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6702-ECCC-4E4E-95CA-A1B67F9A2B67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616450" name="Rectangle 2">
            <a:extLst>
              <a:ext uri="{FF2B5EF4-FFF2-40B4-BE49-F238E27FC236}">
                <a16:creationId xmlns:a16="http://schemas.microsoft.com/office/drawing/2014/main" id="{95CCD937-6480-6ED1-A9AB-FDE8613EA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 Join</a:t>
            </a:r>
          </a:p>
        </p:txBody>
      </p:sp>
      <p:sp>
        <p:nvSpPr>
          <p:cNvPr id="616451" name="Rectangle 3">
            <a:extLst>
              <a:ext uri="{FF2B5EF4-FFF2-40B4-BE49-F238E27FC236}">
                <a16:creationId xmlns:a16="http://schemas.microsoft.com/office/drawing/2014/main" id="{E2878F24-5FE4-B0DA-17D2-7A05FDA84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486775" cy="4114800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616452" name="Group 4">
            <a:extLst>
              <a:ext uri="{FF2B5EF4-FFF2-40B4-BE49-F238E27FC236}">
                <a16:creationId xmlns:a16="http://schemas.microsoft.com/office/drawing/2014/main" id="{7E5C158F-D26F-0736-9B86-53771EE08F72}"/>
              </a:ext>
            </a:extLst>
          </p:cNvPr>
          <p:cNvGrpSpPr>
            <a:grpSpLocks/>
          </p:cNvGrpSpPr>
          <p:nvPr/>
        </p:nvGrpSpPr>
        <p:grpSpPr bwMode="auto">
          <a:xfrm>
            <a:off x="3194050" y="3911600"/>
            <a:ext cx="4572000" cy="2133600"/>
            <a:chOff x="2112" y="2016"/>
            <a:chExt cx="2880" cy="1344"/>
          </a:xfrm>
        </p:grpSpPr>
        <p:sp>
          <p:nvSpPr>
            <p:cNvPr id="616453" name="Rectangle 5">
              <a:extLst>
                <a:ext uri="{FF2B5EF4-FFF2-40B4-BE49-F238E27FC236}">
                  <a16:creationId xmlns:a16="http://schemas.microsoft.com/office/drawing/2014/main" id="{4E60795D-E5BD-B291-F07A-B5958F959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016"/>
              <a:ext cx="768" cy="115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6454" name="Rectangle 6">
              <a:extLst>
                <a:ext uri="{FF2B5EF4-FFF2-40B4-BE49-F238E27FC236}">
                  <a16:creationId xmlns:a16="http://schemas.microsoft.com/office/drawing/2014/main" id="{94380044-1681-21C9-2DF9-0F3344694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016"/>
              <a:ext cx="768" cy="134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616471" name="Group 23">
            <a:extLst>
              <a:ext uri="{FF2B5EF4-FFF2-40B4-BE49-F238E27FC236}">
                <a16:creationId xmlns:a16="http://schemas.microsoft.com/office/drawing/2014/main" id="{E38FB81F-3049-618E-663B-C744B756AB89}"/>
              </a:ext>
            </a:extLst>
          </p:cNvPr>
          <p:cNvGrpSpPr>
            <a:grpSpLocks/>
          </p:cNvGrpSpPr>
          <p:nvPr/>
        </p:nvGrpSpPr>
        <p:grpSpPr bwMode="auto">
          <a:xfrm>
            <a:off x="1898650" y="3114675"/>
            <a:ext cx="5715000" cy="1863725"/>
            <a:chOff x="1296" y="1514"/>
            <a:chExt cx="3600" cy="1174"/>
          </a:xfrm>
        </p:grpSpPr>
        <p:grpSp>
          <p:nvGrpSpPr>
            <p:cNvPr id="616472" name="Group 24">
              <a:extLst>
                <a:ext uri="{FF2B5EF4-FFF2-40B4-BE49-F238E27FC236}">
                  <a16:creationId xmlns:a16="http://schemas.microsoft.com/office/drawing/2014/main" id="{D3E0336E-A101-428A-9A85-607FBEE925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112"/>
              <a:ext cx="576" cy="576"/>
              <a:chOff x="1536" y="1488"/>
              <a:chExt cx="576" cy="576"/>
            </a:xfrm>
          </p:grpSpPr>
          <p:sp>
            <p:nvSpPr>
              <p:cNvPr id="616473" name="Rectangle 25">
                <a:extLst>
                  <a:ext uri="{FF2B5EF4-FFF2-40B4-BE49-F238E27FC236}">
                    <a16:creationId xmlns:a16="http://schemas.microsoft.com/office/drawing/2014/main" id="{BA8E62F9-86B0-BF3C-18DE-F7D726024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0001</a:t>
                </a:r>
              </a:p>
            </p:txBody>
          </p:sp>
          <p:sp>
            <p:nvSpPr>
              <p:cNvPr id="616474" name="Rectangle 26">
                <a:extLst>
                  <a:ext uri="{FF2B5EF4-FFF2-40B4-BE49-F238E27FC236}">
                    <a16:creationId xmlns:a16="http://schemas.microsoft.com/office/drawing/2014/main" id="{00D483EF-DA12-9566-2CFD-E2FA24F62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endPara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endParaRPr>
              </a:p>
            </p:txBody>
          </p:sp>
          <p:sp>
            <p:nvSpPr>
              <p:cNvPr id="616475" name="Rectangle 27">
                <a:extLst>
                  <a:ext uri="{FF2B5EF4-FFF2-40B4-BE49-F238E27FC236}">
                    <a16:creationId xmlns:a16="http://schemas.microsoft.com/office/drawing/2014/main" id="{E3A07591-058B-015D-3A44-5F6275C73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87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endPara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endParaRPr>
              </a:p>
            </p:txBody>
          </p:sp>
        </p:grpSp>
        <p:grpSp>
          <p:nvGrpSpPr>
            <p:cNvPr id="616476" name="Group 28">
              <a:extLst>
                <a:ext uri="{FF2B5EF4-FFF2-40B4-BE49-F238E27FC236}">
                  <a16:creationId xmlns:a16="http://schemas.microsoft.com/office/drawing/2014/main" id="{D33496C1-1890-934E-6016-36E98444C3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112"/>
              <a:ext cx="576" cy="576"/>
              <a:chOff x="1536" y="2208"/>
              <a:chExt cx="576" cy="576"/>
            </a:xfrm>
          </p:grpSpPr>
          <p:sp>
            <p:nvSpPr>
              <p:cNvPr id="616477" name="Rectangle 29">
                <a:extLst>
                  <a:ext uri="{FF2B5EF4-FFF2-40B4-BE49-F238E27FC236}">
                    <a16:creationId xmlns:a16="http://schemas.microsoft.com/office/drawing/2014/main" id="{72BF4B14-C0C7-889F-1715-43568B7D0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  <p:sp>
            <p:nvSpPr>
              <p:cNvPr id="616478" name="Rectangle 30">
                <a:extLst>
                  <a:ext uri="{FF2B5EF4-FFF2-40B4-BE49-F238E27FC236}">
                    <a16:creationId xmlns:a16="http://schemas.microsoft.com/office/drawing/2014/main" id="{5C8DBDA6-6F43-57C6-7FAF-45B919423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  <p:sp>
            <p:nvSpPr>
              <p:cNvPr id="616479" name="Rectangle 31">
                <a:extLst>
                  <a:ext uri="{FF2B5EF4-FFF2-40B4-BE49-F238E27FC236}">
                    <a16:creationId xmlns:a16="http://schemas.microsoft.com/office/drawing/2014/main" id="{F08347AF-F029-7CA7-DAAE-D9B59A24C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</p:grpSp>
        <p:grpSp>
          <p:nvGrpSpPr>
            <p:cNvPr id="616480" name="Group 32">
              <a:extLst>
                <a:ext uri="{FF2B5EF4-FFF2-40B4-BE49-F238E27FC236}">
                  <a16:creationId xmlns:a16="http://schemas.microsoft.com/office/drawing/2014/main" id="{1B140097-A41C-EACF-7B77-68D893ACCF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112"/>
              <a:ext cx="576" cy="576"/>
              <a:chOff x="1536" y="2928"/>
              <a:chExt cx="576" cy="576"/>
            </a:xfrm>
          </p:grpSpPr>
          <p:sp>
            <p:nvSpPr>
              <p:cNvPr id="616481" name="Rectangle 33">
                <a:extLst>
                  <a:ext uri="{FF2B5EF4-FFF2-40B4-BE49-F238E27FC236}">
                    <a16:creationId xmlns:a16="http://schemas.microsoft.com/office/drawing/2014/main" id="{24172552-7CCA-2632-E634-8BAA37440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92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0004</a:t>
                </a:r>
              </a:p>
            </p:txBody>
          </p:sp>
          <p:sp>
            <p:nvSpPr>
              <p:cNvPr id="616482" name="Rectangle 34">
                <a:extLst>
                  <a:ext uri="{FF2B5EF4-FFF2-40B4-BE49-F238E27FC236}">
                    <a16:creationId xmlns:a16="http://schemas.microsoft.com/office/drawing/2014/main" id="{408CA0C6-1FF2-3D35-6C48-7A555E31F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12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endPara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endParaRPr>
              </a:p>
            </p:txBody>
          </p:sp>
          <p:sp>
            <p:nvSpPr>
              <p:cNvPr id="616483" name="Rectangle 35">
                <a:extLst>
                  <a:ext uri="{FF2B5EF4-FFF2-40B4-BE49-F238E27FC236}">
                    <a16:creationId xmlns:a16="http://schemas.microsoft.com/office/drawing/2014/main" id="{3A507169-641D-FBB3-B2B5-C89B08F5F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31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endPara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endParaRPr>
              </a:p>
            </p:txBody>
          </p:sp>
        </p:grpSp>
        <p:sp>
          <p:nvSpPr>
            <p:cNvPr id="616484" name="Freeform 36">
              <a:extLst>
                <a:ext uri="{FF2B5EF4-FFF2-40B4-BE49-F238E27FC236}">
                  <a16:creationId xmlns:a16="http://schemas.microsoft.com/office/drawing/2014/main" id="{4D929700-80EF-D4C9-6233-252B5724A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514"/>
              <a:ext cx="3264" cy="550"/>
            </a:xfrm>
            <a:custGeom>
              <a:avLst/>
              <a:gdLst>
                <a:gd name="T0" fmla="*/ 0 w 3264"/>
                <a:gd name="T1" fmla="*/ 22 h 550"/>
                <a:gd name="T2" fmla="*/ 2256 w 3264"/>
                <a:gd name="T3" fmla="*/ 22 h 550"/>
                <a:gd name="T4" fmla="*/ 3060 w 3264"/>
                <a:gd name="T5" fmla="*/ 154 h 550"/>
                <a:gd name="T6" fmla="*/ 3264 w 3264"/>
                <a:gd name="T7" fmla="*/ 55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4" h="550">
                  <a:moveTo>
                    <a:pt x="0" y="22"/>
                  </a:moveTo>
                  <a:cubicBezTo>
                    <a:pt x="376" y="22"/>
                    <a:pt x="1746" y="0"/>
                    <a:pt x="2256" y="22"/>
                  </a:cubicBezTo>
                  <a:cubicBezTo>
                    <a:pt x="2766" y="44"/>
                    <a:pt x="2892" y="66"/>
                    <a:pt x="3060" y="154"/>
                  </a:cubicBezTo>
                  <a:cubicBezTo>
                    <a:pt x="3228" y="242"/>
                    <a:pt x="3222" y="468"/>
                    <a:pt x="3264" y="55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6485" name="Freeform 37">
              <a:extLst>
                <a:ext uri="{FF2B5EF4-FFF2-40B4-BE49-F238E27FC236}">
                  <a16:creationId xmlns:a16="http://schemas.microsoft.com/office/drawing/2014/main" id="{7E647740-3862-13C1-952A-7E72BA07B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584"/>
              <a:ext cx="2592" cy="528"/>
            </a:xfrm>
            <a:custGeom>
              <a:avLst/>
              <a:gdLst>
                <a:gd name="T0" fmla="*/ 0 w 2592"/>
                <a:gd name="T1" fmla="*/ 0 h 528"/>
                <a:gd name="T2" fmla="*/ 1968 w 2592"/>
                <a:gd name="T3" fmla="*/ 96 h 528"/>
                <a:gd name="T4" fmla="*/ 2448 w 2592"/>
                <a:gd name="T5" fmla="*/ 240 h 528"/>
                <a:gd name="T6" fmla="*/ 2592 w 2592"/>
                <a:gd name="T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528">
                  <a:moveTo>
                    <a:pt x="0" y="0"/>
                  </a:moveTo>
                  <a:cubicBezTo>
                    <a:pt x="780" y="28"/>
                    <a:pt x="1560" y="56"/>
                    <a:pt x="1968" y="96"/>
                  </a:cubicBezTo>
                  <a:cubicBezTo>
                    <a:pt x="2376" y="136"/>
                    <a:pt x="2344" y="168"/>
                    <a:pt x="2448" y="240"/>
                  </a:cubicBezTo>
                  <a:cubicBezTo>
                    <a:pt x="2552" y="312"/>
                    <a:pt x="2572" y="420"/>
                    <a:pt x="2592" y="52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6486" name="Freeform 38">
              <a:extLst>
                <a:ext uri="{FF2B5EF4-FFF2-40B4-BE49-F238E27FC236}">
                  <a16:creationId xmlns:a16="http://schemas.microsoft.com/office/drawing/2014/main" id="{A0834A88-21A4-1AFF-2D89-EE0840F37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632"/>
              <a:ext cx="1200" cy="480"/>
            </a:xfrm>
            <a:custGeom>
              <a:avLst/>
              <a:gdLst>
                <a:gd name="T0" fmla="*/ 0 w 1200"/>
                <a:gd name="T1" fmla="*/ 0 h 480"/>
                <a:gd name="T2" fmla="*/ 864 w 1200"/>
                <a:gd name="T3" fmla="*/ 48 h 480"/>
                <a:gd name="T4" fmla="*/ 1104 w 1200"/>
                <a:gd name="T5" fmla="*/ 192 h 480"/>
                <a:gd name="T6" fmla="*/ 1200 w 1200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0" h="480">
                  <a:moveTo>
                    <a:pt x="0" y="0"/>
                  </a:moveTo>
                  <a:cubicBezTo>
                    <a:pt x="340" y="8"/>
                    <a:pt x="680" y="16"/>
                    <a:pt x="864" y="48"/>
                  </a:cubicBezTo>
                  <a:cubicBezTo>
                    <a:pt x="1048" y="80"/>
                    <a:pt x="1048" y="120"/>
                    <a:pt x="1104" y="192"/>
                  </a:cubicBezTo>
                  <a:cubicBezTo>
                    <a:pt x="1160" y="264"/>
                    <a:pt x="1180" y="372"/>
                    <a:pt x="1200" y="48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6487" name="Freeform 39">
              <a:extLst>
                <a:ext uri="{FF2B5EF4-FFF2-40B4-BE49-F238E27FC236}">
                  <a16:creationId xmlns:a16="http://schemas.microsoft.com/office/drawing/2014/main" id="{75ABA270-45A1-AF62-0C08-23F44480F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680"/>
              <a:ext cx="432" cy="432"/>
            </a:xfrm>
            <a:custGeom>
              <a:avLst/>
              <a:gdLst>
                <a:gd name="T0" fmla="*/ 0 w 432"/>
                <a:gd name="T1" fmla="*/ 0 h 432"/>
                <a:gd name="T2" fmla="*/ 192 w 432"/>
                <a:gd name="T3" fmla="*/ 42 h 432"/>
                <a:gd name="T4" fmla="*/ 354 w 432"/>
                <a:gd name="T5" fmla="*/ 180 h 432"/>
                <a:gd name="T6" fmla="*/ 432 w 432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432">
                  <a:moveTo>
                    <a:pt x="0" y="0"/>
                  </a:moveTo>
                  <a:cubicBezTo>
                    <a:pt x="32" y="7"/>
                    <a:pt x="133" y="12"/>
                    <a:pt x="192" y="42"/>
                  </a:cubicBezTo>
                  <a:cubicBezTo>
                    <a:pt x="251" y="72"/>
                    <a:pt x="314" y="115"/>
                    <a:pt x="354" y="180"/>
                  </a:cubicBezTo>
                  <a:cubicBezTo>
                    <a:pt x="394" y="245"/>
                    <a:pt x="416" y="380"/>
                    <a:pt x="432" y="43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616488" name="Group 40">
              <a:extLst>
                <a:ext uri="{FF2B5EF4-FFF2-40B4-BE49-F238E27FC236}">
                  <a16:creationId xmlns:a16="http://schemas.microsoft.com/office/drawing/2014/main" id="{CAE6AE4F-C291-DA09-D421-5EC1B0232A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112"/>
              <a:ext cx="576" cy="576"/>
              <a:chOff x="4320" y="2112"/>
              <a:chExt cx="576" cy="576"/>
            </a:xfrm>
          </p:grpSpPr>
          <p:sp>
            <p:nvSpPr>
              <p:cNvPr id="616489" name="Rectangle 41">
                <a:extLst>
                  <a:ext uri="{FF2B5EF4-FFF2-40B4-BE49-F238E27FC236}">
                    <a16:creationId xmlns:a16="http://schemas.microsoft.com/office/drawing/2014/main" id="{B88A9812-890A-0C65-2ADF-A6E88A123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0005</a:t>
                </a:r>
              </a:p>
            </p:txBody>
          </p:sp>
          <p:sp>
            <p:nvSpPr>
              <p:cNvPr id="616490" name="Rectangle 42">
                <a:extLst>
                  <a:ext uri="{FF2B5EF4-FFF2-40B4-BE49-F238E27FC236}">
                    <a16:creationId xmlns:a16="http://schemas.microsoft.com/office/drawing/2014/main" id="{D17FB8DD-7D05-4BA0-A139-F086BB222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304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0005</a:t>
                </a:r>
              </a:p>
            </p:txBody>
          </p:sp>
          <p:sp>
            <p:nvSpPr>
              <p:cNvPr id="616491" name="Rectangle 43">
                <a:extLst>
                  <a:ext uri="{FF2B5EF4-FFF2-40B4-BE49-F238E27FC236}">
                    <a16:creationId xmlns:a16="http://schemas.microsoft.com/office/drawing/2014/main" id="{5D7348FE-7060-58AC-87C0-AD26771CD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49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16492" name="Group 44">
            <a:extLst>
              <a:ext uri="{FF2B5EF4-FFF2-40B4-BE49-F238E27FC236}">
                <a16:creationId xmlns:a16="http://schemas.microsoft.com/office/drawing/2014/main" id="{DF4A4B56-AA12-C54C-71CC-6E029522234F}"/>
              </a:ext>
            </a:extLst>
          </p:cNvPr>
          <p:cNvGrpSpPr>
            <a:grpSpLocks/>
          </p:cNvGrpSpPr>
          <p:nvPr/>
        </p:nvGrpSpPr>
        <p:grpSpPr bwMode="auto">
          <a:xfrm>
            <a:off x="3346450" y="4064000"/>
            <a:ext cx="4495800" cy="2552700"/>
            <a:chOff x="2208" y="2112"/>
            <a:chExt cx="2832" cy="1608"/>
          </a:xfrm>
        </p:grpSpPr>
        <p:grpSp>
          <p:nvGrpSpPr>
            <p:cNvPr id="616493" name="Group 45">
              <a:extLst>
                <a:ext uri="{FF2B5EF4-FFF2-40B4-BE49-F238E27FC236}">
                  <a16:creationId xmlns:a16="http://schemas.microsoft.com/office/drawing/2014/main" id="{9D11BFCB-5CE7-2A7F-B579-85CA463718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688"/>
              <a:ext cx="576" cy="576"/>
              <a:chOff x="2112" y="2208"/>
              <a:chExt cx="576" cy="576"/>
            </a:xfrm>
          </p:grpSpPr>
          <p:sp>
            <p:nvSpPr>
              <p:cNvPr id="616494" name="Rectangle 46">
                <a:extLst>
                  <a:ext uri="{FF2B5EF4-FFF2-40B4-BE49-F238E27FC236}">
                    <a16:creationId xmlns:a16="http://schemas.microsoft.com/office/drawing/2014/main" id="{267B9FC0-DB91-C3BC-0A4F-DD4AC2328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  <p:sp>
            <p:nvSpPr>
              <p:cNvPr id="616495" name="Rectangle 47">
                <a:extLst>
                  <a:ext uri="{FF2B5EF4-FFF2-40B4-BE49-F238E27FC236}">
                    <a16:creationId xmlns:a16="http://schemas.microsoft.com/office/drawing/2014/main" id="{3B86F514-FA4E-6640-49EB-B2B4826B5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400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  <p:sp>
            <p:nvSpPr>
              <p:cNvPr id="616496" name="Rectangle 48">
                <a:extLst>
                  <a:ext uri="{FF2B5EF4-FFF2-40B4-BE49-F238E27FC236}">
                    <a16:creationId xmlns:a16="http://schemas.microsoft.com/office/drawing/2014/main" id="{38B07DD7-D36C-836F-0223-EEDCA63E8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592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</p:grpSp>
        <p:grpSp>
          <p:nvGrpSpPr>
            <p:cNvPr id="616497" name="Group 49">
              <a:extLst>
                <a:ext uri="{FF2B5EF4-FFF2-40B4-BE49-F238E27FC236}">
                  <a16:creationId xmlns:a16="http://schemas.microsoft.com/office/drawing/2014/main" id="{C4E76492-5919-ECF5-80AB-1D8310049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112"/>
              <a:ext cx="576" cy="576"/>
              <a:chOff x="3024" y="2064"/>
              <a:chExt cx="576" cy="576"/>
            </a:xfrm>
          </p:grpSpPr>
          <p:sp>
            <p:nvSpPr>
              <p:cNvPr id="616498" name="Rectangle 50">
                <a:extLst>
                  <a:ext uri="{FF2B5EF4-FFF2-40B4-BE49-F238E27FC236}">
                    <a16:creationId xmlns:a16="http://schemas.microsoft.com/office/drawing/2014/main" id="{14E82482-6B89-79B6-9901-5CA8D00F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0003</a:t>
                </a:r>
              </a:p>
            </p:txBody>
          </p:sp>
          <p:sp>
            <p:nvSpPr>
              <p:cNvPr id="616499" name="Rectangle 51">
                <a:extLst>
                  <a:ext uri="{FF2B5EF4-FFF2-40B4-BE49-F238E27FC236}">
                    <a16:creationId xmlns:a16="http://schemas.microsoft.com/office/drawing/2014/main" id="{D46EA2ED-8776-00D0-59F7-BF616DEB8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256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endPara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endParaRPr>
              </a:p>
            </p:txBody>
          </p:sp>
          <p:sp>
            <p:nvSpPr>
              <p:cNvPr id="616500" name="Rectangle 52">
                <a:extLst>
                  <a:ext uri="{FF2B5EF4-FFF2-40B4-BE49-F238E27FC236}">
                    <a16:creationId xmlns:a16="http://schemas.microsoft.com/office/drawing/2014/main" id="{11B4E411-2BF8-89FC-4000-ADC66FF6A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448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endPara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endParaRPr>
              </a:p>
            </p:txBody>
          </p:sp>
        </p:grpSp>
        <p:sp>
          <p:nvSpPr>
            <p:cNvPr id="616501" name="Freeform 53">
              <a:extLst>
                <a:ext uri="{FF2B5EF4-FFF2-40B4-BE49-F238E27FC236}">
                  <a16:creationId xmlns:a16="http://schemas.microsoft.com/office/drawing/2014/main" id="{4AAD1A04-366B-0457-9076-C92BF6F1B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3072"/>
              <a:ext cx="480" cy="336"/>
            </a:xfrm>
            <a:custGeom>
              <a:avLst/>
              <a:gdLst>
                <a:gd name="T0" fmla="*/ 480 w 480"/>
                <a:gd name="T1" fmla="*/ 336 h 336"/>
                <a:gd name="T2" fmla="*/ 144 w 480"/>
                <a:gd name="T3" fmla="*/ 288 h 336"/>
                <a:gd name="T4" fmla="*/ 48 w 480"/>
                <a:gd name="T5" fmla="*/ 192 h 336"/>
                <a:gd name="T6" fmla="*/ 0 w 480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336">
                  <a:moveTo>
                    <a:pt x="480" y="336"/>
                  </a:moveTo>
                  <a:cubicBezTo>
                    <a:pt x="348" y="324"/>
                    <a:pt x="216" y="312"/>
                    <a:pt x="144" y="288"/>
                  </a:cubicBezTo>
                  <a:cubicBezTo>
                    <a:pt x="72" y="264"/>
                    <a:pt x="72" y="240"/>
                    <a:pt x="48" y="192"/>
                  </a:cubicBezTo>
                  <a:cubicBezTo>
                    <a:pt x="24" y="144"/>
                    <a:pt x="12" y="72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6502" name="Freeform 54">
              <a:extLst>
                <a:ext uri="{FF2B5EF4-FFF2-40B4-BE49-F238E27FC236}">
                  <a16:creationId xmlns:a16="http://schemas.microsoft.com/office/drawing/2014/main" id="{BB01C928-F861-8624-1772-FD8540EB1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688"/>
              <a:ext cx="1824" cy="808"/>
            </a:xfrm>
            <a:custGeom>
              <a:avLst/>
              <a:gdLst>
                <a:gd name="T0" fmla="*/ 1824 w 1824"/>
                <a:gd name="T1" fmla="*/ 768 h 808"/>
                <a:gd name="T2" fmla="*/ 912 w 1824"/>
                <a:gd name="T3" fmla="*/ 768 h 808"/>
                <a:gd name="T4" fmla="*/ 192 w 1824"/>
                <a:gd name="T5" fmla="*/ 528 h 808"/>
                <a:gd name="T6" fmla="*/ 0 w 1824"/>
                <a:gd name="T7" fmla="*/ 0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808">
                  <a:moveTo>
                    <a:pt x="1824" y="768"/>
                  </a:moveTo>
                  <a:cubicBezTo>
                    <a:pt x="1504" y="788"/>
                    <a:pt x="1184" y="808"/>
                    <a:pt x="912" y="768"/>
                  </a:cubicBezTo>
                  <a:cubicBezTo>
                    <a:pt x="640" y="728"/>
                    <a:pt x="344" y="656"/>
                    <a:pt x="192" y="528"/>
                  </a:cubicBezTo>
                  <a:cubicBezTo>
                    <a:pt x="40" y="400"/>
                    <a:pt x="20" y="20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6503" name="Freeform 55">
              <a:extLst>
                <a:ext uri="{FF2B5EF4-FFF2-40B4-BE49-F238E27FC236}">
                  <a16:creationId xmlns:a16="http://schemas.microsoft.com/office/drawing/2014/main" id="{3BFE2FD7-B6A2-E68C-3F96-4560B844B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3312"/>
              <a:ext cx="2496" cy="408"/>
            </a:xfrm>
            <a:custGeom>
              <a:avLst/>
              <a:gdLst>
                <a:gd name="T0" fmla="*/ 2496 w 2496"/>
                <a:gd name="T1" fmla="*/ 192 h 408"/>
                <a:gd name="T2" fmla="*/ 1056 w 2496"/>
                <a:gd name="T3" fmla="*/ 384 h 408"/>
                <a:gd name="T4" fmla="*/ 240 w 2496"/>
                <a:gd name="T5" fmla="*/ 336 h 408"/>
                <a:gd name="T6" fmla="*/ 0 w 2496"/>
                <a:gd name="T7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6" h="408">
                  <a:moveTo>
                    <a:pt x="2496" y="192"/>
                  </a:moveTo>
                  <a:cubicBezTo>
                    <a:pt x="1964" y="276"/>
                    <a:pt x="1432" y="360"/>
                    <a:pt x="1056" y="384"/>
                  </a:cubicBezTo>
                  <a:cubicBezTo>
                    <a:pt x="680" y="408"/>
                    <a:pt x="416" y="400"/>
                    <a:pt x="240" y="336"/>
                  </a:cubicBezTo>
                  <a:cubicBezTo>
                    <a:pt x="64" y="272"/>
                    <a:pt x="32" y="136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616504" name="Group 56">
              <a:extLst>
                <a:ext uri="{FF2B5EF4-FFF2-40B4-BE49-F238E27FC236}">
                  <a16:creationId xmlns:a16="http://schemas.microsoft.com/office/drawing/2014/main" id="{BA200531-A954-D91C-0853-60DA307BB6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496"/>
              <a:ext cx="576" cy="576"/>
              <a:chOff x="4416" y="3504"/>
              <a:chExt cx="576" cy="576"/>
            </a:xfrm>
          </p:grpSpPr>
          <p:sp>
            <p:nvSpPr>
              <p:cNvPr id="616505" name="Rectangle 57">
                <a:extLst>
                  <a:ext uri="{FF2B5EF4-FFF2-40B4-BE49-F238E27FC236}">
                    <a16:creationId xmlns:a16="http://schemas.microsoft.com/office/drawing/2014/main" id="{85786094-6702-2713-9FD7-EF3939CB9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504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0005</a:t>
                </a:r>
              </a:p>
            </p:txBody>
          </p:sp>
          <p:sp>
            <p:nvSpPr>
              <p:cNvPr id="616506" name="Rectangle 58">
                <a:extLst>
                  <a:ext uri="{FF2B5EF4-FFF2-40B4-BE49-F238E27FC236}">
                    <a16:creationId xmlns:a16="http://schemas.microsoft.com/office/drawing/2014/main" id="{25AD416E-97B9-E828-2281-5A431C992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696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0005</a:t>
                </a:r>
              </a:p>
            </p:txBody>
          </p:sp>
          <p:sp>
            <p:nvSpPr>
              <p:cNvPr id="616507" name="Rectangle 59">
                <a:extLst>
                  <a:ext uri="{FF2B5EF4-FFF2-40B4-BE49-F238E27FC236}">
                    <a16:creationId xmlns:a16="http://schemas.microsoft.com/office/drawing/2014/main" id="{6DEEE2B1-D23D-6D28-09E0-30A526088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888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endParaRPr kumimoji="0"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4020202020204" pitchFamily="34" charset="0"/>
                </a:endParaRPr>
              </a:p>
            </p:txBody>
          </p:sp>
        </p:grpSp>
      </p:grpSp>
      <p:grpSp>
        <p:nvGrpSpPr>
          <p:cNvPr id="616510" name="Group 62">
            <a:extLst>
              <a:ext uri="{FF2B5EF4-FFF2-40B4-BE49-F238E27FC236}">
                <a16:creationId xmlns:a16="http://schemas.microsoft.com/office/drawing/2014/main" id="{CC119028-79EE-7070-FCAC-A180A4E76A1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708275"/>
            <a:ext cx="8153400" cy="4105275"/>
            <a:chOff x="476" y="1706"/>
            <a:chExt cx="5136" cy="2586"/>
          </a:xfrm>
        </p:grpSpPr>
        <p:grpSp>
          <p:nvGrpSpPr>
            <p:cNvPr id="616455" name="Group 7">
              <a:extLst>
                <a:ext uri="{FF2B5EF4-FFF2-40B4-BE49-F238E27FC236}">
                  <a16:creationId xmlns:a16="http://schemas.microsoft.com/office/drawing/2014/main" id="{6703C7D9-F4CC-7C85-BA28-B00E27831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1892"/>
              <a:ext cx="5136" cy="2400"/>
              <a:chOff x="576" y="1440"/>
              <a:chExt cx="5136" cy="2400"/>
            </a:xfrm>
          </p:grpSpPr>
          <p:grpSp>
            <p:nvGrpSpPr>
              <p:cNvPr id="616456" name="Group 8">
                <a:extLst>
                  <a:ext uri="{FF2B5EF4-FFF2-40B4-BE49-F238E27FC236}">
                    <a16:creationId xmlns:a16="http://schemas.microsoft.com/office/drawing/2014/main" id="{F679B955-DF9A-538B-E4EA-616D5AD90B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440"/>
                <a:ext cx="576" cy="1344"/>
                <a:chOff x="480" y="2160"/>
                <a:chExt cx="576" cy="1344"/>
              </a:xfrm>
            </p:grpSpPr>
            <p:sp>
              <p:nvSpPr>
                <p:cNvPr id="616457" name="Rectangle 9">
                  <a:extLst>
                    <a:ext uri="{FF2B5EF4-FFF2-40B4-BE49-F238E27FC236}">
                      <a16:creationId xmlns:a16="http://schemas.microsoft.com/office/drawing/2014/main" id="{E095624D-1E0E-B7CA-F519-64C5068C4A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2160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0001</a:t>
                  </a:r>
                </a:p>
              </p:txBody>
            </p:sp>
            <p:sp>
              <p:nvSpPr>
                <p:cNvPr id="616458" name="Rectangle 10">
                  <a:extLst>
                    <a:ext uri="{FF2B5EF4-FFF2-40B4-BE49-F238E27FC236}">
                      <a16:creationId xmlns:a16="http://schemas.microsoft.com/office/drawing/2014/main" id="{BA961D55-F4A6-3403-9448-2E3469658A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2352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0002</a:t>
                  </a:r>
                </a:p>
              </p:txBody>
            </p:sp>
            <p:sp>
              <p:nvSpPr>
                <p:cNvPr id="616459" name="Rectangle 11">
                  <a:extLst>
                    <a:ext uri="{FF2B5EF4-FFF2-40B4-BE49-F238E27FC236}">
                      <a16:creationId xmlns:a16="http://schemas.microsoft.com/office/drawing/2014/main" id="{F7A6B36B-61E7-FB96-7110-EFA28E1A65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2544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0002</a:t>
                  </a:r>
                </a:p>
              </p:txBody>
            </p:sp>
            <p:sp>
              <p:nvSpPr>
                <p:cNvPr id="616460" name="Rectangle 12">
                  <a:extLst>
                    <a:ext uri="{FF2B5EF4-FFF2-40B4-BE49-F238E27FC236}">
                      <a16:creationId xmlns:a16="http://schemas.microsoft.com/office/drawing/2014/main" id="{392E5A1A-4B7F-D834-B32E-319D2F1161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2736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0002</a:t>
                  </a:r>
                </a:p>
              </p:txBody>
            </p:sp>
            <p:sp>
              <p:nvSpPr>
                <p:cNvPr id="616461" name="Rectangle 13">
                  <a:extLst>
                    <a:ext uri="{FF2B5EF4-FFF2-40B4-BE49-F238E27FC236}">
                      <a16:creationId xmlns:a16="http://schemas.microsoft.com/office/drawing/2014/main" id="{198585CE-E957-6430-118F-B9D168EF27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2928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0004</a:t>
                  </a:r>
                </a:p>
              </p:txBody>
            </p:sp>
            <p:sp>
              <p:nvSpPr>
                <p:cNvPr id="616462" name="Rectangle 14">
                  <a:extLst>
                    <a:ext uri="{FF2B5EF4-FFF2-40B4-BE49-F238E27FC236}">
                      <a16:creationId xmlns:a16="http://schemas.microsoft.com/office/drawing/2014/main" id="{F3D6B131-74F7-C486-D70B-5604D9B17D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3120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0005</a:t>
                  </a:r>
                </a:p>
              </p:txBody>
            </p:sp>
            <p:sp>
              <p:nvSpPr>
                <p:cNvPr id="616463" name="Rectangle 15">
                  <a:extLst>
                    <a:ext uri="{FF2B5EF4-FFF2-40B4-BE49-F238E27FC236}">
                      <a16:creationId xmlns:a16="http://schemas.microsoft.com/office/drawing/2014/main" id="{E814A65D-6D17-4EA3-627C-249A0C039F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3312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0005</a:t>
                  </a:r>
                </a:p>
              </p:txBody>
            </p:sp>
          </p:grpSp>
          <p:grpSp>
            <p:nvGrpSpPr>
              <p:cNvPr id="616464" name="Group 16">
                <a:extLst>
                  <a:ext uri="{FF2B5EF4-FFF2-40B4-BE49-F238E27FC236}">
                    <a16:creationId xmlns:a16="http://schemas.microsoft.com/office/drawing/2014/main" id="{473E0F37-E4D3-89B9-25FC-5FBBCD870B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6" y="2688"/>
                <a:ext cx="576" cy="1152"/>
                <a:chOff x="3648" y="2160"/>
                <a:chExt cx="576" cy="1152"/>
              </a:xfrm>
            </p:grpSpPr>
            <p:sp>
              <p:nvSpPr>
                <p:cNvPr id="616465" name="Rectangle 17">
                  <a:extLst>
                    <a:ext uri="{FF2B5EF4-FFF2-40B4-BE49-F238E27FC236}">
                      <a16:creationId xmlns:a16="http://schemas.microsoft.com/office/drawing/2014/main" id="{BEACD761-2C1A-FF01-AC27-FF62984201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2160"/>
                  <a:ext cx="576" cy="192"/>
                </a:xfrm>
                <a:prstGeom prst="rect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0002</a:t>
                  </a:r>
                </a:p>
              </p:txBody>
            </p:sp>
            <p:sp>
              <p:nvSpPr>
                <p:cNvPr id="616466" name="Rectangle 18">
                  <a:extLst>
                    <a:ext uri="{FF2B5EF4-FFF2-40B4-BE49-F238E27FC236}">
                      <a16:creationId xmlns:a16="http://schemas.microsoft.com/office/drawing/2014/main" id="{F01886D9-7BC3-2C7B-C09A-FF8FD92925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2352"/>
                  <a:ext cx="576" cy="192"/>
                </a:xfrm>
                <a:prstGeom prst="rect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0002</a:t>
                  </a:r>
                </a:p>
              </p:txBody>
            </p:sp>
            <p:sp>
              <p:nvSpPr>
                <p:cNvPr id="616467" name="Rectangle 19">
                  <a:extLst>
                    <a:ext uri="{FF2B5EF4-FFF2-40B4-BE49-F238E27FC236}">
                      <a16:creationId xmlns:a16="http://schemas.microsoft.com/office/drawing/2014/main" id="{A8227320-81E0-B3D3-FF59-8E3904AE94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2544"/>
                  <a:ext cx="576" cy="192"/>
                </a:xfrm>
                <a:prstGeom prst="rect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0002</a:t>
                  </a:r>
                </a:p>
              </p:txBody>
            </p:sp>
            <p:sp>
              <p:nvSpPr>
                <p:cNvPr id="616468" name="Rectangle 20">
                  <a:extLst>
                    <a:ext uri="{FF2B5EF4-FFF2-40B4-BE49-F238E27FC236}">
                      <a16:creationId xmlns:a16="http://schemas.microsoft.com/office/drawing/2014/main" id="{DFD977E4-5C78-8693-506A-1F1A2F5E38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2736"/>
                  <a:ext cx="576" cy="192"/>
                </a:xfrm>
                <a:prstGeom prst="rect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0003</a:t>
                  </a:r>
                </a:p>
              </p:txBody>
            </p:sp>
            <p:sp>
              <p:nvSpPr>
                <p:cNvPr id="616469" name="Rectangle 21">
                  <a:extLst>
                    <a:ext uri="{FF2B5EF4-FFF2-40B4-BE49-F238E27FC236}">
                      <a16:creationId xmlns:a16="http://schemas.microsoft.com/office/drawing/2014/main" id="{6F203DA8-1E6E-2E3C-A26E-2E6459056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2928"/>
                  <a:ext cx="576" cy="192"/>
                </a:xfrm>
                <a:prstGeom prst="rect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0005</a:t>
                  </a:r>
                </a:p>
              </p:txBody>
            </p:sp>
            <p:sp>
              <p:nvSpPr>
                <p:cNvPr id="616470" name="Rectangle 22">
                  <a:extLst>
                    <a:ext uri="{FF2B5EF4-FFF2-40B4-BE49-F238E27FC236}">
                      <a16:creationId xmlns:a16="http://schemas.microsoft.com/office/drawing/2014/main" id="{4F0CB80A-257E-9DAB-BF06-09A551B0D3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3120"/>
                  <a:ext cx="576" cy="192"/>
                </a:xfrm>
                <a:prstGeom prst="rect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/>
                  <a:r>
                    <a:rPr kumimoji="0"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4020202020204" pitchFamily="34" charset="0"/>
                    </a:rPr>
                    <a:t>0005</a:t>
                  </a:r>
                </a:p>
              </p:txBody>
            </p:sp>
          </p:grpSp>
        </p:grpSp>
        <p:sp>
          <p:nvSpPr>
            <p:cNvPr id="616508" name="Text Box 60">
              <a:extLst>
                <a:ext uri="{FF2B5EF4-FFF2-40B4-BE49-F238E27FC236}">
                  <a16:creationId xmlns:a16="http://schemas.microsoft.com/office/drawing/2014/main" id="{55C4C9F0-47C7-3F72-5514-2065EBD7B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706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T</a:t>
              </a:r>
            </a:p>
          </p:txBody>
        </p:sp>
        <p:sp>
          <p:nvSpPr>
            <p:cNvPr id="616509" name="Text Box 61">
              <a:extLst>
                <a:ext uri="{FF2B5EF4-FFF2-40B4-BE49-F238E27FC236}">
                  <a16:creationId xmlns:a16="http://schemas.microsoft.com/office/drawing/2014/main" id="{5704BDE3-4276-CD78-3E5F-53774C94C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293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6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6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6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6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6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6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6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C9B543F-B8E7-C21E-9A4B-CDAF41F3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44266BD9-C87A-DCE7-3A3C-58E48F5B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9C60-92E7-3044-8D6C-F657942CE671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id="{EC8B9E01-853D-1B7D-0FDD-F8C8928DE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id="{05CB35FD-060C-689E-6AC6-77F40DFB2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Simple-Nested Loop Join</a:t>
            </a:r>
          </a:p>
          <a:p>
            <a:r>
              <a:rPr lang="en-US" altLang="zh-TW"/>
              <a:t>Block-Nested Loop Join</a:t>
            </a:r>
          </a:p>
          <a:p>
            <a:r>
              <a:rPr lang="en-US" altLang="zh-TW"/>
              <a:t>Sort-Merge Join</a:t>
            </a:r>
          </a:p>
          <a:p>
            <a:r>
              <a:rPr lang="en-US" altLang="zh-TW"/>
              <a:t>Index-Nested Loop Join</a:t>
            </a:r>
          </a:p>
          <a:p>
            <a:r>
              <a:rPr lang="en-US" altLang="zh-TW"/>
              <a:t>Hash Join</a:t>
            </a:r>
          </a:p>
        </p:txBody>
      </p:sp>
      <p:sp>
        <p:nvSpPr>
          <p:cNvPr id="659460" name="Oval 4">
            <a:extLst>
              <a:ext uri="{FF2B5EF4-FFF2-40B4-BE49-F238E27FC236}">
                <a16:creationId xmlns:a16="http://schemas.microsoft.com/office/drawing/2014/main" id="{69DBDE86-3C5D-A110-9F5E-0E3844039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060575"/>
            <a:ext cx="4752975" cy="6477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3378E06-19B8-42DC-9E0B-C1DA31E1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27091DCB-B4FC-E5DD-3352-E812721F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BB7F-F6E3-6C43-847A-92AA69F36295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5C86F376-B183-FC4F-3147-6AEC4BADC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Simple-Nested Loop Join</a:t>
            </a:r>
          </a:p>
        </p:txBody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3A727D61-2B8C-8924-9FEC-0E6FDE80D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18500" name="Text Box 4">
            <a:extLst>
              <a:ext uri="{FF2B5EF4-FFF2-40B4-BE49-F238E27FC236}">
                <a16:creationId xmlns:a16="http://schemas.microsoft.com/office/drawing/2014/main" id="{A2F4CAA1-93E3-EE66-3736-4A491DC22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0575"/>
            <a:ext cx="8543925" cy="18907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For each page p of T		(T is called</a:t>
            </a:r>
            <a:r>
              <a:rPr lang="en-US" altLang="zh-TW" sz="2400">
                <a:solidFill>
                  <a:srgbClr val="008000"/>
                </a:solidFill>
              </a:rPr>
              <a:t> </a:t>
            </a:r>
            <a:r>
              <a:rPr lang="en-US" altLang="zh-TW" sz="2400" b="1" i="1">
                <a:solidFill>
                  <a:schemeClr val="folHlink"/>
                </a:solidFill>
              </a:rPr>
              <a:t>outer relation</a:t>
            </a:r>
            <a:r>
              <a:rPr lang="en-US" altLang="zh-TW" sz="2400"/>
              <a:t>)</a:t>
            </a:r>
          </a:p>
          <a:p>
            <a:pPr lvl="1"/>
            <a:r>
              <a:rPr lang="en-US" altLang="zh-TW" sz="2400"/>
              <a:t>       for each page q of S	(S is called</a:t>
            </a:r>
            <a:r>
              <a:rPr lang="en-US" altLang="zh-TW" sz="2400">
                <a:solidFill>
                  <a:srgbClr val="008000"/>
                </a:solidFill>
              </a:rPr>
              <a:t> </a:t>
            </a:r>
            <a:r>
              <a:rPr lang="en-US" altLang="zh-TW" sz="2400" b="1" i="1">
                <a:solidFill>
                  <a:schemeClr val="folHlink"/>
                </a:solidFill>
              </a:rPr>
              <a:t>inner relation</a:t>
            </a:r>
            <a:r>
              <a:rPr lang="en-US" altLang="zh-TW" sz="2400"/>
              <a:t>)</a:t>
            </a:r>
          </a:p>
          <a:p>
            <a:pPr lvl="1"/>
            <a:r>
              <a:rPr lang="en-US" altLang="zh-TW" sz="2400"/>
              <a:t>              for each tuple t </a:t>
            </a:r>
            <a:r>
              <a:rPr lang="en-US" altLang="zh-TW" sz="2400">
                <a:sym typeface="Symbol" pitchFamily="2" charset="2"/>
              </a:rPr>
              <a:t> p and each tuple s  q </a:t>
            </a:r>
          </a:p>
          <a:p>
            <a:pPr lvl="1"/>
            <a:r>
              <a:rPr lang="en-US" altLang="zh-TW" sz="2400">
                <a:sym typeface="Symbol" pitchFamily="2" charset="2"/>
              </a:rPr>
              <a:t>                        such that t.sid = s.sid</a:t>
            </a:r>
          </a:p>
          <a:p>
            <a:pPr lvl="1"/>
            <a:r>
              <a:rPr lang="en-US" altLang="zh-TW" sz="2400">
                <a:sym typeface="Symbol" pitchFamily="2" charset="2"/>
              </a:rPr>
              <a:t>                    output &lt;t, s&gt; to the output</a:t>
            </a:r>
          </a:p>
        </p:txBody>
      </p:sp>
      <p:grpSp>
        <p:nvGrpSpPr>
          <p:cNvPr id="618502" name="Group 6">
            <a:extLst>
              <a:ext uri="{FF2B5EF4-FFF2-40B4-BE49-F238E27FC236}">
                <a16:creationId xmlns:a16="http://schemas.microsoft.com/office/drawing/2014/main" id="{F5AEB6A2-A9C2-A393-C04C-2085D1F1E1C8}"/>
              </a:ext>
            </a:extLst>
          </p:cNvPr>
          <p:cNvGrpSpPr>
            <a:grpSpLocks/>
          </p:cNvGrpSpPr>
          <p:nvPr/>
        </p:nvGrpSpPr>
        <p:grpSpPr bwMode="auto">
          <a:xfrm>
            <a:off x="5627688" y="4535488"/>
            <a:ext cx="3048000" cy="2133600"/>
            <a:chOff x="3504" y="2208"/>
            <a:chExt cx="1920" cy="1344"/>
          </a:xfrm>
        </p:grpSpPr>
        <p:grpSp>
          <p:nvGrpSpPr>
            <p:cNvPr id="618503" name="Group 7">
              <a:extLst>
                <a:ext uri="{FF2B5EF4-FFF2-40B4-BE49-F238E27FC236}">
                  <a16:creationId xmlns:a16="http://schemas.microsoft.com/office/drawing/2014/main" id="{341CE8A8-B541-EDF0-C3B2-0FB962E61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208"/>
              <a:ext cx="576" cy="1344"/>
              <a:chOff x="3024" y="2256"/>
              <a:chExt cx="576" cy="1344"/>
            </a:xfrm>
          </p:grpSpPr>
          <p:sp>
            <p:nvSpPr>
              <p:cNvPr id="618504" name="Rectangle 8">
                <a:extLst>
                  <a:ext uri="{FF2B5EF4-FFF2-40B4-BE49-F238E27FC236}">
                    <a16:creationId xmlns:a16="http://schemas.microsoft.com/office/drawing/2014/main" id="{634BAA43-EF1D-1465-5F8D-914CFB08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25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0005</a:t>
                </a:r>
              </a:p>
            </p:txBody>
          </p:sp>
          <p:sp>
            <p:nvSpPr>
              <p:cNvPr id="618505" name="Rectangle 9">
                <a:extLst>
                  <a:ext uri="{FF2B5EF4-FFF2-40B4-BE49-F238E27FC236}">
                    <a16:creationId xmlns:a16="http://schemas.microsoft.com/office/drawing/2014/main" id="{98655518-A14A-EE1F-BB65-45CFED619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44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  <p:sp>
            <p:nvSpPr>
              <p:cNvPr id="618506" name="Rectangle 10">
                <a:extLst>
                  <a:ext uri="{FF2B5EF4-FFF2-40B4-BE49-F238E27FC236}">
                    <a16:creationId xmlns:a16="http://schemas.microsoft.com/office/drawing/2014/main" id="{CF856D56-47E0-3041-FDF7-DC4504777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64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0004</a:t>
                </a:r>
              </a:p>
            </p:txBody>
          </p:sp>
          <p:sp>
            <p:nvSpPr>
              <p:cNvPr id="618507" name="Rectangle 11">
                <a:extLst>
                  <a:ext uri="{FF2B5EF4-FFF2-40B4-BE49-F238E27FC236}">
                    <a16:creationId xmlns:a16="http://schemas.microsoft.com/office/drawing/2014/main" id="{377FB4EF-6BDA-69C5-5E0A-C01A5D4C4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83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  <p:sp>
            <p:nvSpPr>
              <p:cNvPr id="618508" name="Rectangle 12">
                <a:extLst>
                  <a:ext uri="{FF2B5EF4-FFF2-40B4-BE49-F238E27FC236}">
                    <a16:creationId xmlns:a16="http://schemas.microsoft.com/office/drawing/2014/main" id="{52552B6B-0289-1042-51AC-66AE0FA23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024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  <p:sp>
            <p:nvSpPr>
              <p:cNvPr id="618509" name="Rectangle 13">
                <a:extLst>
                  <a:ext uri="{FF2B5EF4-FFF2-40B4-BE49-F238E27FC236}">
                    <a16:creationId xmlns:a16="http://schemas.microsoft.com/office/drawing/2014/main" id="{15EF3814-87EC-D08D-081C-65BBDCB1F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21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0001</a:t>
                </a:r>
              </a:p>
            </p:txBody>
          </p:sp>
          <p:sp>
            <p:nvSpPr>
              <p:cNvPr id="618510" name="Rectangle 14">
                <a:extLst>
                  <a:ext uri="{FF2B5EF4-FFF2-40B4-BE49-F238E27FC236}">
                    <a16:creationId xmlns:a16="http://schemas.microsoft.com/office/drawing/2014/main" id="{B57009C2-D32C-88F3-5B65-9BF380C6F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40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0005</a:t>
                </a:r>
              </a:p>
            </p:txBody>
          </p:sp>
        </p:grpSp>
        <p:grpSp>
          <p:nvGrpSpPr>
            <p:cNvPr id="618511" name="Group 15">
              <a:extLst>
                <a:ext uri="{FF2B5EF4-FFF2-40B4-BE49-F238E27FC236}">
                  <a16:creationId xmlns:a16="http://schemas.microsoft.com/office/drawing/2014/main" id="{F25E9C9A-6B62-03C6-EBEF-2CD10B2C9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304"/>
              <a:ext cx="576" cy="1152"/>
              <a:chOff x="5040" y="2352"/>
              <a:chExt cx="576" cy="1152"/>
            </a:xfrm>
          </p:grpSpPr>
          <p:sp>
            <p:nvSpPr>
              <p:cNvPr id="618512" name="Rectangle 16">
                <a:extLst>
                  <a:ext uri="{FF2B5EF4-FFF2-40B4-BE49-F238E27FC236}">
                    <a16:creationId xmlns:a16="http://schemas.microsoft.com/office/drawing/2014/main" id="{42D8D4F2-01C4-B37F-9B75-4EB19E699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35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0005</a:t>
                </a:r>
              </a:p>
            </p:txBody>
          </p:sp>
          <p:sp>
            <p:nvSpPr>
              <p:cNvPr id="618513" name="Rectangle 17">
                <a:extLst>
                  <a:ext uri="{FF2B5EF4-FFF2-40B4-BE49-F238E27FC236}">
                    <a16:creationId xmlns:a16="http://schemas.microsoft.com/office/drawing/2014/main" id="{6AB57E80-D5EA-3859-F7C0-A29F6161C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544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  <p:sp>
            <p:nvSpPr>
              <p:cNvPr id="618514" name="Rectangle 18">
                <a:extLst>
                  <a:ext uri="{FF2B5EF4-FFF2-40B4-BE49-F238E27FC236}">
                    <a16:creationId xmlns:a16="http://schemas.microsoft.com/office/drawing/2014/main" id="{E6F068B2-62A7-54EE-D60B-2F14717BA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73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  <p:sp>
            <p:nvSpPr>
              <p:cNvPr id="618515" name="Rectangle 19">
                <a:extLst>
                  <a:ext uri="{FF2B5EF4-FFF2-40B4-BE49-F238E27FC236}">
                    <a16:creationId xmlns:a16="http://schemas.microsoft.com/office/drawing/2014/main" id="{78C4E3F7-6C1E-6F6C-34F9-58D285976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0003</a:t>
                </a:r>
              </a:p>
            </p:txBody>
          </p:sp>
          <p:sp>
            <p:nvSpPr>
              <p:cNvPr id="618516" name="Rectangle 20">
                <a:extLst>
                  <a:ext uri="{FF2B5EF4-FFF2-40B4-BE49-F238E27FC236}">
                    <a16:creationId xmlns:a16="http://schemas.microsoft.com/office/drawing/2014/main" id="{352BA78A-8F74-7DDA-3110-D8B195AAC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312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0002</a:t>
                </a:r>
              </a:p>
            </p:txBody>
          </p:sp>
          <p:sp>
            <p:nvSpPr>
              <p:cNvPr id="618517" name="Rectangle 21">
                <a:extLst>
                  <a:ext uri="{FF2B5EF4-FFF2-40B4-BE49-F238E27FC236}">
                    <a16:creationId xmlns:a16="http://schemas.microsoft.com/office/drawing/2014/main" id="{6A9FCA60-FF33-CC48-CA90-26D5C83AE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331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0"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anose="020B0604020202020204" pitchFamily="34" charset="0"/>
                  </a:rPr>
                  <a:t>0005</a:t>
                </a:r>
              </a:p>
            </p:txBody>
          </p:sp>
        </p:grpSp>
      </p:grpSp>
      <p:sp>
        <p:nvSpPr>
          <p:cNvPr id="618518" name="Rectangle 22">
            <a:extLst>
              <a:ext uri="{FF2B5EF4-FFF2-40B4-BE49-F238E27FC236}">
                <a16:creationId xmlns:a16="http://schemas.microsoft.com/office/drawing/2014/main" id="{0837A1A3-1C02-BCBC-E2EC-769D0C99E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4154488"/>
            <a:ext cx="1230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kumimoji="0"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p (from T)</a:t>
            </a:r>
          </a:p>
        </p:txBody>
      </p:sp>
      <p:sp>
        <p:nvSpPr>
          <p:cNvPr id="618519" name="Rectangle 23">
            <a:extLst>
              <a:ext uri="{FF2B5EF4-FFF2-40B4-BE49-F238E27FC236}">
                <a16:creationId xmlns:a16="http://schemas.microsoft.com/office/drawing/2014/main" id="{4B09509A-BE10-6BF6-C1E1-E4481A324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4306888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kumimoji="0"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q (from S)</a:t>
            </a:r>
          </a:p>
        </p:txBody>
      </p:sp>
      <p:sp>
        <p:nvSpPr>
          <p:cNvPr id="618520" name="Line 24">
            <a:extLst>
              <a:ext uri="{FF2B5EF4-FFF2-40B4-BE49-F238E27FC236}">
                <a16:creationId xmlns:a16="http://schemas.microsoft.com/office/drawing/2014/main" id="{2B1D96EF-8E0C-886C-D695-423C60873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4687888"/>
            <a:ext cx="1219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8521" name="Line 25">
            <a:extLst>
              <a:ext uri="{FF2B5EF4-FFF2-40B4-BE49-F238E27FC236}">
                <a16:creationId xmlns:a16="http://schemas.microsoft.com/office/drawing/2014/main" id="{ACEA7138-FE7E-3EEE-6021-B42EE4FEA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4687888"/>
            <a:ext cx="1219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8522" name="Line 26">
            <a:extLst>
              <a:ext uri="{FF2B5EF4-FFF2-40B4-BE49-F238E27FC236}">
                <a16:creationId xmlns:a16="http://schemas.microsoft.com/office/drawing/2014/main" id="{97C4DA28-E026-9210-8024-33BCF67045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2088" y="6364288"/>
            <a:ext cx="1219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8523" name="Line 27">
            <a:extLst>
              <a:ext uri="{FF2B5EF4-FFF2-40B4-BE49-F238E27FC236}">
                <a16:creationId xmlns:a16="http://schemas.microsoft.com/office/drawing/2014/main" id="{C178D3EE-8E19-838E-D449-E9A6E2E9E4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2088" y="6059488"/>
            <a:ext cx="1219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8524" name="Line 28">
            <a:extLst>
              <a:ext uri="{FF2B5EF4-FFF2-40B4-BE49-F238E27FC236}">
                <a16:creationId xmlns:a16="http://schemas.microsoft.com/office/drawing/2014/main" id="{3C0538AD-6AF5-BD25-C91D-A468D31E9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4687888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8525" name="Line 29">
            <a:extLst>
              <a:ext uri="{FF2B5EF4-FFF2-40B4-BE49-F238E27FC236}">
                <a16:creationId xmlns:a16="http://schemas.microsoft.com/office/drawing/2014/main" id="{A8A0901C-1764-6B7A-880B-E5493BED1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4687888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8526" name="Line 30">
            <a:extLst>
              <a:ext uri="{FF2B5EF4-FFF2-40B4-BE49-F238E27FC236}">
                <a16:creationId xmlns:a16="http://schemas.microsoft.com/office/drawing/2014/main" id="{60F43E31-C69E-8ECF-AA42-EF362FE84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4687888"/>
            <a:ext cx="12192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8527" name="Line 31">
            <a:extLst>
              <a:ext uri="{FF2B5EF4-FFF2-40B4-BE49-F238E27FC236}">
                <a16:creationId xmlns:a16="http://schemas.microsoft.com/office/drawing/2014/main" id="{4FC813EF-A7A0-21A6-1DC8-11D8D1B74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4687888"/>
            <a:ext cx="1219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8528" name="Line 32">
            <a:extLst>
              <a:ext uri="{FF2B5EF4-FFF2-40B4-BE49-F238E27FC236}">
                <a16:creationId xmlns:a16="http://schemas.microsoft.com/office/drawing/2014/main" id="{7A49EEF6-C313-37EF-A3F0-09D7671F2C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2088" y="4840288"/>
            <a:ext cx="1219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8529" name="Line 33">
            <a:extLst>
              <a:ext uri="{FF2B5EF4-FFF2-40B4-BE49-F238E27FC236}">
                <a16:creationId xmlns:a16="http://schemas.microsoft.com/office/drawing/2014/main" id="{4BB95A89-DA9B-25DA-B168-B328120CA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4992688"/>
            <a:ext cx="1219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8530" name="Line 34">
            <a:extLst>
              <a:ext uri="{FF2B5EF4-FFF2-40B4-BE49-F238E27FC236}">
                <a16:creationId xmlns:a16="http://schemas.microsoft.com/office/drawing/2014/main" id="{9D4F21E2-4968-0883-E517-6D15F9A94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4992688"/>
            <a:ext cx="1219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8531" name="Line 35">
            <a:extLst>
              <a:ext uri="{FF2B5EF4-FFF2-40B4-BE49-F238E27FC236}">
                <a16:creationId xmlns:a16="http://schemas.microsoft.com/office/drawing/2014/main" id="{E015A3EB-F12A-A09C-6E94-997DB3DA5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4992688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8532" name="Line 36">
            <a:extLst>
              <a:ext uri="{FF2B5EF4-FFF2-40B4-BE49-F238E27FC236}">
                <a16:creationId xmlns:a16="http://schemas.microsoft.com/office/drawing/2014/main" id="{DEE47CCA-ED82-B733-9D09-75B9D700F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4992688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8533" name="Line 37">
            <a:extLst>
              <a:ext uri="{FF2B5EF4-FFF2-40B4-BE49-F238E27FC236}">
                <a16:creationId xmlns:a16="http://schemas.microsoft.com/office/drawing/2014/main" id="{AEA19E0D-6D22-3E19-8122-ED4A6D928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4992688"/>
            <a:ext cx="12192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8534" name="Line 38">
            <a:extLst>
              <a:ext uri="{FF2B5EF4-FFF2-40B4-BE49-F238E27FC236}">
                <a16:creationId xmlns:a16="http://schemas.microsoft.com/office/drawing/2014/main" id="{E2DE56C8-742F-8DC4-84C5-728F4E6B48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2088" y="4840288"/>
            <a:ext cx="1219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8535" name="Line 39">
            <a:extLst>
              <a:ext uri="{FF2B5EF4-FFF2-40B4-BE49-F238E27FC236}">
                <a16:creationId xmlns:a16="http://schemas.microsoft.com/office/drawing/2014/main" id="{33A4B499-A981-6120-0A50-105610D521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2088" y="5145088"/>
            <a:ext cx="12192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8536" name="Line 40">
            <a:extLst>
              <a:ext uri="{FF2B5EF4-FFF2-40B4-BE49-F238E27FC236}">
                <a16:creationId xmlns:a16="http://schemas.microsoft.com/office/drawing/2014/main" id="{217F2F65-700E-0549-2997-B9823CAC94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2088" y="5449888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8537" name="Line 41">
            <a:extLst>
              <a:ext uri="{FF2B5EF4-FFF2-40B4-BE49-F238E27FC236}">
                <a16:creationId xmlns:a16="http://schemas.microsoft.com/office/drawing/2014/main" id="{E82699A3-AC7B-D4E3-7EF7-814C033DE3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2088" y="5754688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8538" name="Text Box 42">
            <a:extLst>
              <a:ext uri="{FF2B5EF4-FFF2-40B4-BE49-F238E27FC236}">
                <a16:creationId xmlns:a16="http://schemas.microsoft.com/office/drawing/2014/main" id="{4C9DA175-66A0-0605-8E59-4A00414A9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Student: 500 pages, 80 tuples/page, 50 bytes/tuple</a:t>
            </a:r>
          </a:p>
          <a:p>
            <a:r>
              <a:rPr lang="en-US" altLang="zh-TW"/>
              <a:t>Take: 1000 pages, 100 tuples/page, 40 bytes/tuple</a:t>
            </a:r>
          </a:p>
        </p:txBody>
      </p:sp>
      <p:sp>
        <p:nvSpPr>
          <p:cNvPr id="618539" name="Text Box 43">
            <a:extLst>
              <a:ext uri="{FF2B5EF4-FFF2-40B4-BE49-F238E27FC236}">
                <a16:creationId xmlns:a16="http://schemas.microsoft.com/office/drawing/2014/main" id="{80BFD67A-6A78-0685-CBC4-EFB36D678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- 200 courses in table Take</a:t>
            </a:r>
          </a:p>
          <a:p>
            <a:r>
              <a:rPr lang="en-US" altLang="zh-TW"/>
              <a:t>- 1, 2, </a:t>
            </a:r>
            <a:r>
              <a:rPr lang="en-US" altLang="zh-TW">
                <a:latin typeface="Arial" panose="020B0604020202020204" pitchFamily="34" charset="0"/>
              </a:rPr>
              <a:t>…</a:t>
            </a:r>
            <a:r>
              <a:rPr lang="en-US" altLang="zh-TW"/>
              <a:t>, 40 in attribute Age</a:t>
            </a:r>
          </a:p>
          <a:p>
            <a:r>
              <a:rPr lang="en-US" altLang="zh-TW"/>
              <a:t>of table Student</a:t>
            </a:r>
          </a:p>
        </p:txBody>
      </p:sp>
      <p:sp>
        <p:nvSpPr>
          <p:cNvPr id="618540" name="Oval 44">
            <a:extLst>
              <a:ext uri="{FF2B5EF4-FFF2-40B4-BE49-F238E27FC236}">
                <a16:creationId xmlns:a16="http://schemas.microsoft.com/office/drawing/2014/main" id="{F768BB70-0CF2-E70F-351C-7CD26A396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2708275"/>
            <a:ext cx="6911975" cy="122555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541" name="AutoShape 45">
            <a:extLst>
              <a:ext uri="{FF2B5EF4-FFF2-40B4-BE49-F238E27FC236}">
                <a16:creationId xmlns:a16="http://schemas.microsoft.com/office/drawing/2014/main" id="{FE9DBCBE-B031-ABF1-3AEB-685C15DD3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54550"/>
            <a:ext cx="4967287" cy="1582738"/>
          </a:xfrm>
          <a:prstGeom prst="wedgeRoundRectCallout">
            <a:avLst>
              <a:gd name="adj1" fmla="val -9699"/>
              <a:gd name="adj2" fmla="val -9543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TW"/>
              <a:t>For each tuple r in page p</a:t>
            </a:r>
          </a:p>
          <a:p>
            <a:r>
              <a:rPr lang="en-US" altLang="zh-TW"/>
              <a:t>   For each tuple s in page q,</a:t>
            </a:r>
          </a:p>
          <a:p>
            <a:r>
              <a:rPr lang="en-US" altLang="zh-TW"/>
              <a:t>       If r.sid = s.sid then</a:t>
            </a:r>
          </a:p>
          <a:p>
            <a:r>
              <a:rPr lang="en-US" altLang="zh-TW"/>
              <a:t>            output the tuple joined from</a:t>
            </a:r>
          </a:p>
          <a:p>
            <a:r>
              <a:rPr lang="en-US" altLang="zh-TW"/>
              <a:t>            tuple r and tuple s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1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1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1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1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1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1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61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61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61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61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61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61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61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61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61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61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61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61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82FC38A-3B01-CDF8-A9BF-23748138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A7875F5-8459-10AD-DD48-C62829B6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19FF-2297-3E4F-988F-D574E15ECC01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626690" name="Rectangle 2">
            <a:extLst>
              <a:ext uri="{FF2B5EF4-FFF2-40B4-BE49-F238E27FC236}">
                <a16:creationId xmlns:a16="http://schemas.microsoft.com/office/drawing/2014/main" id="{C8CB3F94-92CD-3425-D978-D3968A145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Simple-Nested Loop Join</a:t>
            </a:r>
          </a:p>
        </p:txBody>
      </p:sp>
      <p:grpSp>
        <p:nvGrpSpPr>
          <p:cNvPr id="626691" name="Group 3">
            <a:extLst>
              <a:ext uri="{FF2B5EF4-FFF2-40B4-BE49-F238E27FC236}">
                <a16:creationId xmlns:a16="http://schemas.microsoft.com/office/drawing/2014/main" id="{B47FD423-BAE8-EB2E-63CC-F8AC7F4837EF}"/>
              </a:ext>
            </a:extLst>
          </p:cNvPr>
          <p:cNvGrpSpPr>
            <a:grpSpLocks/>
          </p:cNvGrpSpPr>
          <p:nvPr/>
        </p:nvGrpSpPr>
        <p:grpSpPr bwMode="auto">
          <a:xfrm>
            <a:off x="463550" y="2205038"/>
            <a:ext cx="2667000" cy="2736850"/>
            <a:chOff x="109" y="935"/>
            <a:chExt cx="3723" cy="2042"/>
          </a:xfrm>
        </p:grpSpPr>
        <p:sp>
          <p:nvSpPr>
            <p:cNvPr id="626692" name="Rectangle 4">
              <a:extLst>
                <a:ext uri="{FF2B5EF4-FFF2-40B4-BE49-F238E27FC236}">
                  <a16:creationId xmlns:a16="http://schemas.microsoft.com/office/drawing/2014/main" id="{B10A8A7A-D377-B73F-0599-724B16900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26"/>
              <a:ext cx="3583" cy="195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693" name="Text Box 5">
              <a:extLst>
                <a:ext uri="{FF2B5EF4-FFF2-40B4-BE49-F238E27FC236}">
                  <a16:creationId xmlns:a16="http://schemas.microsoft.com/office/drawing/2014/main" id="{4C181F02-C286-1679-7A0C-533EB1A6C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" y="935"/>
              <a:ext cx="862" cy="2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Disk</a:t>
              </a:r>
            </a:p>
          </p:txBody>
        </p:sp>
      </p:grpSp>
      <p:sp>
        <p:nvSpPr>
          <p:cNvPr id="626694" name="Rectangle 6">
            <a:extLst>
              <a:ext uri="{FF2B5EF4-FFF2-40B4-BE49-F238E27FC236}">
                <a16:creationId xmlns:a16="http://schemas.microsoft.com/office/drawing/2014/main" id="{B194A05F-BCD7-695B-F63A-B3B45E4B4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2882900"/>
            <a:ext cx="1844675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695" name="Text Box 7">
            <a:extLst>
              <a:ext uri="{FF2B5EF4-FFF2-40B4-BE49-F238E27FC236}">
                <a16:creationId xmlns:a16="http://schemas.microsoft.com/office/drawing/2014/main" id="{4E90598B-5EB1-9175-54D0-117B3C101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2738438"/>
            <a:ext cx="3270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</a:t>
            </a:r>
          </a:p>
        </p:txBody>
      </p:sp>
      <p:sp>
        <p:nvSpPr>
          <p:cNvPr id="626696" name="Rectangle 8">
            <a:extLst>
              <a:ext uri="{FF2B5EF4-FFF2-40B4-BE49-F238E27FC236}">
                <a16:creationId xmlns:a16="http://schemas.microsoft.com/office/drawing/2014/main" id="{54421230-86E2-2BA0-C5F8-19D8954F3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4006850"/>
            <a:ext cx="1844675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697" name="Text Box 9">
            <a:extLst>
              <a:ext uri="{FF2B5EF4-FFF2-40B4-BE49-F238E27FC236}">
                <a16:creationId xmlns:a16="http://schemas.microsoft.com/office/drawing/2014/main" id="{B4201201-0AF2-D401-3AF7-867B927AB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3862388"/>
            <a:ext cx="32067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</a:t>
            </a:r>
          </a:p>
        </p:txBody>
      </p:sp>
      <p:grpSp>
        <p:nvGrpSpPr>
          <p:cNvPr id="626698" name="Group 10">
            <a:extLst>
              <a:ext uri="{FF2B5EF4-FFF2-40B4-BE49-F238E27FC236}">
                <a16:creationId xmlns:a16="http://schemas.microsoft.com/office/drawing/2014/main" id="{3E9CD4B6-614B-FD13-D83C-C1E8637051C4}"/>
              </a:ext>
            </a:extLst>
          </p:cNvPr>
          <p:cNvGrpSpPr>
            <a:grpSpLocks/>
          </p:cNvGrpSpPr>
          <p:nvPr/>
        </p:nvGrpSpPr>
        <p:grpSpPr bwMode="auto">
          <a:xfrm>
            <a:off x="3921125" y="2205038"/>
            <a:ext cx="2667000" cy="2736850"/>
            <a:chOff x="109" y="935"/>
            <a:chExt cx="3723" cy="2042"/>
          </a:xfrm>
        </p:grpSpPr>
        <p:sp>
          <p:nvSpPr>
            <p:cNvPr id="626699" name="Rectangle 11">
              <a:extLst>
                <a:ext uri="{FF2B5EF4-FFF2-40B4-BE49-F238E27FC236}">
                  <a16:creationId xmlns:a16="http://schemas.microsoft.com/office/drawing/2014/main" id="{D033F9CD-CA12-2A05-49F7-6E84211B5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26"/>
              <a:ext cx="3583" cy="195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700" name="Text Box 12">
              <a:extLst>
                <a:ext uri="{FF2B5EF4-FFF2-40B4-BE49-F238E27FC236}">
                  <a16:creationId xmlns:a16="http://schemas.microsoft.com/office/drawing/2014/main" id="{DE99316D-4E55-6583-C329-6F61727E6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" y="935"/>
              <a:ext cx="1401" cy="2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Memory</a:t>
              </a:r>
            </a:p>
          </p:txBody>
        </p:sp>
      </p:grpSp>
      <p:sp>
        <p:nvSpPr>
          <p:cNvPr id="626701" name="AutoShape 13">
            <a:extLst>
              <a:ext uri="{FF2B5EF4-FFF2-40B4-BE49-F238E27FC236}">
                <a16:creationId xmlns:a16="http://schemas.microsoft.com/office/drawing/2014/main" id="{6DD83D4E-0FFA-8F63-97D3-C5E0AE72F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3" y="2843213"/>
            <a:ext cx="1223962" cy="647700"/>
          </a:xfrm>
          <a:prstGeom prst="rightArrow">
            <a:avLst>
              <a:gd name="adj1" fmla="val 50000"/>
              <a:gd name="adj2" fmla="val 4724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6720" name="Group 32">
            <a:extLst>
              <a:ext uri="{FF2B5EF4-FFF2-40B4-BE49-F238E27FC236}">
                <a16:creationId xmlns:a16="http://schemas.microsoft.com/office/drawing/2014/main" id="{DB87A54B-0992-1E1F-7C02-91F338E11E0B}"/>
              </a:ext>
            </a:extLst>
          </p:cNvPr>
          <p:cNvGrpSpPr>
            <a:grpSpLocks/>
          </p:cNvGrpSpPr>
          <p:nvPr/>
        </p:nvGrpSpPr>
        <p:grpSpPr bwMode="auto">
          <a:xfrm>
            <a:off x="4137025" y="2854325"/>
            <a:ext cx="579438" cy="574675"/>
            <a:chOff x="2606" y="1798"/>
            <a:chExt cx="365" cy="362"/>
          </a:xfrm>
        </p:grpSpPr>
        <p:sp>
          <p:nvSpPr>
            <p:cNvPr id="626703" name="Rectangle 15">
              <a:extLst>
                <a:ext uri="{FF2B5EF4-FFF2-40B4-BE49-F238E27FC236}">
                  <a16:creationId xmlns:a16="http://schemas.microsoft.com/office/drawing/2014/main" id="{C526D94A-79C3-056C-0321-9EF3855B8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" y="1798"/>
              <a:ext cx="365" cy="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704" name="Rectangle 16">
              <a:extLst>
                <a:ext uri="{FF2B5EF4-FFF2-40B4-BE49-F238E27FC236}">
                  <a16:creationId xmlns:a16="http://schemas.microsoft.com/office/drawing/2014/main" id="{45F86AAD-B783-4DD1-84F8-A1AE39E01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888"/>
              <a:ext cx="272" cy="18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6708" name="Group 20">
            <a:extLst>
              <a:ext uri="{FF2B5EF4-FFF2-40B4-BE49-F238E27FC236}">
                <a16:creationId xmlns:a16="http://schemas.microsoft.com/office/drawing/2014/main" id="{2BAB82E6-CA57-509F-4399-2AEB3DE90503}"/>
              </a:ext>
            </a:extLst>
          </p:cNvPr>
          <p:cNvGrpSpPr>
            <a:grpSpLocks/>
          </p:cNvGrpSpPr>
          <p:nvPr/>
        </p:nvGrpSpPr>
        <p:grpSpPr bwMode="auto">
          <a:xfrm>
            <a:off x="4137025" y="4078288"/>
            <a:ext cx="647700" cy="574675"/>
            <a:chOff x="2472" y="3158"/>
            <a:chExt cx="408" cy="362"/>
          </a:xfrm>
        </p:grpSpPr>
        <p:sp>
          <p:nvSpPr>
            <p:cNvPr id="626709" name="Rectangle 21">
              <a:extLst>
                <a:ext uri="{FF2B5EF4-FFF2-40B4-BE49-F238E27FC236}">
                  <a16:creationId xmlns:a16="http://schemas.microsoft.com/office/drawing/2014/main" id="{4B54E3FE-B611-8683-531B-38E8EEE3E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158"/>
              <a:ext cx="408" cy="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710" name="Rectangle 22">
              <a:extLst>
                <a:ext uri="{FF2B5EF4-FFF2-40B4-BE49-F238E27FC236}">
                  <a16:creationId xmlns:a16="http://schemas.microsoft.com/office/drawing/2014/main" id="{34D4C512-779C-6405-65EB-D0E0039E0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" y="3248"/>
              <a:ext cx="272" cy="18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6711" name="AutoShape 23">
            <a:extLst>
              <a:ext uri="{FF2B5EF4-FFF2-40B4-BE49-F238E27FC236}">
                <a16:creationId xmlns:a16="http://schemas.microsoft.com/office/drawing/2014/main" id="{650355A7-1C85-0D1B-64E2-28A56624E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4005263"/>
            <a:ext cx="1223962" cy="647700"/>
          </a:xfrm>
          <a:prstGeom prst="rightArrow">
            <a:avLst>
              <a:gd name="adj1" fmla="val 50000"/>
              <a:gd name="adj2" fmla="val 4724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6712" name="Group 24">
            <a:extLst>
              <a:ext uri="{FF2B5EF4-FFF2-40B4-BE49-F238E27FC236}">
                <a16:creationId xmlns:a16="http://schemas.microsoft.com/office/drawing/2014/main" id="{DD371714-A384-EABB-EDE4-035AC4215194}"/>
              </a:ext>
            </a:extLst>
          </p:cNvPr>
          <p:cNvGrpSpPr>
            <a:grpSpLocks/>
          </p:cNvGrpSpPr>
          <p:nvPr/>
        </p:nvGrpSpPr>
        <p:grpSpPr bwMode="auto">
          <a:xfrm>
            <a:off x="4856163" y="3502025"/>
            <a:ext cx="1296987" cy="1150938"/>
            <a:chOff x="2925" y="2886"/>
            <a:chExt cx="817" cy="725"/>
          </a:xfrm>
        </p:grpSpPr>
        <p:grpSp>
          <p:nvGrpSpPr>
            <p:cNvPr id="626713" name="Group 25">
              <a:extLst>
                <a:ext uri="{FF2B5EF4-FFF2-40B4-BE49-F238E27FC236}">
                  <a16:creationId xmlns:a16="http://schemas.microsoft.com/office/drawing/2014/main" id="{5FBA3C8F-C1CF-B478-7295-35E318E603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3249"/>
              <a:ext cx="408" cy="362"/>
              <a:chOff x="2472" y="3158"/>
              <a:chExt cx="408" cy="362"/>
            </a:xfrm>
          </p:grpSpPr>
          <p:sp>
            <p:nvSpPr>
              <p:cNvPr id="626714" name="Rectangle 26">
                <a:extLst>
                  <a:ext uri="{FF2B5EF4-FFF2-40B4-BE49-F238E27FC236}">
                    <a16:creationId xmlns:a16="http://schemas.microsoft.com/office/drawing/2014/main" id="{CD02A1B9-EF70-40C8-F5D8-E0AC25AC8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3158"/>
                <a:ext cx="408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715" name="Rectangle 27">
                <a:extLst>
                  <a:ext uri="{FF2B5EF4-FFF2-40B4-BE49-F238E27FC236}">
                    <a16:creationId xmlns:a16="http://schemas.microsoft.com/office/drawing/2014/main" id="{7E133969-C278-D8C8-89FB-19F9D8ED6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2" y="3248"/>
                <a:ext cx="272" cy="18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6716" name="Line 28">
              <a:extLst>
                <a:ext uri="{FF2B5EF4-FFF2-40B4-BE49-F238E27FC236}">
                  <a16:creationId xmlns:a16="http://schemas.microsoft.com/office/drawing/2014/main" id="{ABF23540-1BC7-7100-19F8-B45B25B74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886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717" name="Line 29">
              <a:extLst>
                <a:ext uri="{FF2B5EF4-FFF2-40B4-BE49-F238E27FC236}">
                  <a16:creationId xmlns:a16="http://schemas.microsoft.com/office/drawing/2014/main" id="{22765CFE-16E8-DBE9-9756-87C5500B8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3475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6718" name="AutoShape 30">
            <a:extLst>
              <a:ext uri="{FF2B5EF4-FFF2-40B4-BE49-F238E27FC236}">
                <a16:creationId xmlns:a16="http://schemas.microsoft.com/office/drawing/2014/main" id="{0BEF31B6-97DD-206C-5F24-4A280BA7D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4076700"/>
            <a:ext cx="1223963" cy="647700"/>
          </a:xfrm>
          <a:prstGeom prst="rightArrow">
            <a:avLst>
              <a:gd name="adj1" fmla="val 50000"/>
              <a:gd name="adj2" fmla="val 4724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719" name="Text Box 31">
            <a:extLst>
              <a:ext uri="{FF2B5EF4-FFF2-40B4-BE49-F238E27FC236}">
                <a16:creationId xmlns:a16="http://schemas.microsoft.com/office/drawing/2014/main" id="{F74F62D4-28D9-F13A-72B2-8FAEA0C66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038" y="4164013"/>
            <a:ext cx="879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C566B5F-A9CB-7C2A-4E33-566B0F8C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4D8B9EE3-64BC-8249-4CF5-84097455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4FF4-EF78-3644-955C-296AAF9B77BD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622594" name="Rectangle 2">
            <a:extLst>
              <a:ext uri="{FF2B5EF4-FFF2-40B4-BE49-F238E27FC236}">
                <a16:creationId xmlns:a16="http://schemas.microsoft.com/office/drawing/2014/main" id="{D16DD112-2027-1AB3-A5D1-D4F40B53A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Simple-Nested Loop Join</a:t>
            </a:r>
          </a:p>
        </p:txBody>
      </p:sp>
      <p:sp>
        <p:nvSpPr>
          <p:cNvPr id="622595" name="Rectangle 3">
            <a:extLst>
              <a:ext uri="{FF2B5EF4-FFF2-40B4-BE49-F238E27FC236}">
                <a16:creationId xmlns:a16="http://schemas.microsoft.com/office/drawing/2014/main" id="{0CDDD617-1193-869F-20BE-D137F2FF5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22596" name="Text Box 4">
            <a:extLst>
              <a:ext uri="{FF2B5EF4-FFF2-40B4-BE49-F238E27FC236}">
                <a16:creationId xmlns:a16="http://schemas.microsoft.com/office/drawing/2014/main" id="{11C71184-ED85-8A74-B057-6FE7D3B06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0575"/>
            <a:ext cx="8543925" cy="18907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For each page p of T		(T is called</a:t>
            </a:r>
            <a:r>
              <a:rPr lang="en-US" altLang="zh-TW" sz="2400">
                <a:solidFill>
                  <a:srgbClr val="008000"/>
                </a:solidFill>
              </a:rPr>
              <a:t> </a:t>
            </a:r>
            <a:r>
              <a:rPr lang="en-US" altLang="zh-TW" sz="2400" b="1" i="1">
                <a:solidFill>
                  <a:schemeClr val="folHlink"/>
                </a:solidFill>
              </a:rPr>
              <a:t>outer relation</a:t>
            </a:r>
            <a:r>
              <a:rPr lang="en-US" altLang="zh-TW" sz="2400"/>
              <a:t>)</a:t>
            </a:r>
          </a:p>
          <a:p>
            <a:pPr lvl="1"/>
            <a:r>
              <a:rPr lang="en-US" altLang="zh-TW" sz="2400"/>
              <a:t>       for each page q of S	(S is called</a:t>
            </a:r>
            <a:r>
              <a:rPr lang="en-US" altLang="zh-TW" sz="2400">
                <a:solidFill>
                  <a:srgbClr val="008000"/>
                </a:solidFill>
              </a:rPr>
              <a:t> </a:t>
            </a:r>
            <a:r>
              <a:rPr lang="en-US" altLang="zh-TW" sz="2400" b="1" i="1">
                <a:solidFill>
                  <a:schemeClr val="folHlink"/>
                </a:solidFill>
              </a:rPr>
              <a:t>inner relation</a:t>
            </a:r>
            <a:r>
              <a:rPr lang="en-US" altLang="zh-TW" sz="2400"/>
              <a:t>)</a:t>
            </a:r>
          </a:p>
          <a:p>
            <a:pPr lvl="1"/>
            <a:r>
              <a:rPr lang="en-US" altLang="zh-TW" sz="2400"/>
              <a:t>              for each tuple t </a:t>
            </a:r>
            <a:r>
              <a:rPr lang="en-US" altLang="zh-TW" sz="2400">
                <a:sym typeface="Symbol" pitchFamily="2" charset="2"/>
              </a:rPr>
              <a:t> p and each tuple s  q </a:t>
            </a:r>
          </a:p>
          <a:p>
            <a:pPr lvl="1"/>
            <a:r>
              <a:rPr lang="en-US" altLang="zh-TW" sz="2400">
                <a:sym typeface="Symbol" pitchFamily="2" charset="2"/>
              </a:rPr>
              <a:t>                        such that t.sid = s.sid</a:t>
            </a:r>
          </a:p>
          <a:p>
            <a:pPr lvl="1"/>
            <a:r>
              <a:rPr lang="en-US" altLang="zh-TW" sz="2400">
                <a:sym typeface="Symbol" pitchFamily="2" charset="2"/>
              </a:rPr>
              <a:t>                    output &lt;t, s&gt; to the output</a:t>
            </a:r>
          </a:p>
        </p:txBody>
      </p:sp>
      <p:sp>
        <p:nvSpPr>
          <p:cNvPr id="622633" name="Text Box 41">
            <a:extLst>
              <a:ext uri="{FF2B5EF4-FFF2-40B4-BE49-F238E27FC236}">
                <a16:creationId xmlns:a16="http://schemas.microsoft.com/office/drawing/2014/main" id="{C9E0CD62-448C-44FB-B347-ACD5ED38F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Student: 500 pages, 80 tuples/page, 50 bytes/tuple</a:t>
            </a:r>
          </a:p>
          <a:p>
            <a:r>
              <a:rPr lang="en-US" altLang="zh-TW"/>
              <a:t>Take: 1000 pages, 100 tuples/page, 40 bytes/tuple</a:t>
            </a:r>
          </a:p>
        </p:txBody>
      </p:sp>
      <p:sp>
        <p:nvSpPr>
          <p:cNvPr id="622634" name="Text Box 42">
            <a:extLst>
              <a:ext uri="{FF2B5EF4-FFF2-40B4-BE49-F238E27FC236}">
                <a16:creationId xmlns:a16="http://schemas.microsoft.com/office/drawing/2014/main" id="{C262D99C-6AE2-B014-26A8-AC1C4FCFA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- 200 courses in table Take</a:t>
            </a:r>
          </a:p>
          <a:p>
            <a:r>
              <a:rPr lang="en-US" altLang="zh-TW"/>
              <a:t>- 1, 2, </a:t>
            </a:r>
            <a:r>
              <a:rPr lang="en-US" altLang="zh-TW">
                <a:latin typeface="Arial" panose="020B0604020202020204" pitchFamily="34" charset="0"/>
              </a:rPr>
              <a:t>…</a:t>
            </a:r>
            <a:r>
              <a:rPr lang="en-US" altLang="zh-TW"/>
              <a:t>, 40 in attribute Age</a:t>
            </a:r>
          </a:p>
          <a:p>
            <a:r>
              <a:rPr lang="en-US" altLang="zh-TW"/>
              <a:t>of table Student</a:t>
            </a:r>
          </a:p>
        </p:txBody>
      </p:sp>
      <p:sp>
        <p:nvSpPr>
          <p:cNvPr id="622637" name="Text Box 45">
            <a:extLst>
              <a:ext uri="{FF2B5EF4-FFF2-40B4-BE49-F238E27FC236}">
                <a16:creationId xmlns:a16="http://schemas.microsoft.com/office/drawing/2014/main" id="{7E398B27-64B9-1D22-FBF5-9EA4DCC80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221163"/>
            <a:ext cx="297815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need 3 pages for buffer</a:t>
            </a:r>
          </a:p>
        </p:txBody>
      </p:sp>
      <p:sp>
        <p:nvSpPr>
          <p:cNvPr id="622638" name="Text Box 46">
            <a:extLst>
              <a:ext uri="{FF2B5EF4-FFF2-40B4-BE49-F238E27FC236}">
                <a16:creationId xmlns:a16="http://schemas.microsoft.com/office/drawing/2014/main" id="{9D0ED702-67C9-7B2E-EB1B-332C88775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797425"/>
            <a:ext cx="23574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 page for p (from T)</a:t>
            </a:r>
          </a:p>
        </p:txBody>
      </p:sp>
      <p:sp>
        <p:nvSpPr>
          <p:cNvPr id="622639" name="Text Box 47">
            <a:extLst>
              <a:ext uri="{FF2B5EF4-FFF2-40B4-BE49-F238E27FC236}">
                <a16:creationId xmlns:a16="http://schemas.microsoft.com/office/drawing/2014/main" id="{0C8EEE12-40F6-9BA3-05A6-81F094806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300663"/>
            <a:ext cx="2351088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 page for q (from S)</a:t>
            </a:r>
          </a:p>
        </p:txBody>
      </p:sp>
      <p:sp>
        <p:nvSpPr>
          <p:cNvPr id="622640" name="Text Box 48">
            <a:extLst>
              <a:ext uri="{FF2B5EF4-FFF2-40B4-BE49-F238E27FC236}">
                <a16:creationId xmlns:a16="http://schemas.microsoft.com/office/drawing/2014/main" id="{C5F6756D-163F-7600-B221-D6C522B77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876925"/>
            <a:ext cx="23606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 page for the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37" grpId="0" animBg="1"/>
      <p:bldP spid="622638" grpId="0" animBg="1"/>
      <p:bldP spid="622639" grpId="0" animBg="1"/>
      <p:bldP spid="6226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697E2E8-6112-DB09-4C4E-07B722AB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81FD5012-B887-CFDC-7197-26F71BF7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C684-6D16-404F-8F1A-3D2708D638CE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621570" name="Rectangle 2">
            <a:extLst>
              <a:ext uri="{FF2B5EF4-FFF2-40B4-BE49-F238E27FC236}">
                <a16:creationId xmlns:a16="http://schemas.microsoft.com/office/drawing/2014/main" id="{1349CE60-3E47-523F-AD71-29CB313C1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Simple-Nested Loop Join</a:t>
            </a:r>
          </a:p>
        </p:txBody>
      </p:sp>
      <p:sp>
        <p:nvSpPr>
          <p:cNvPr id="621571" name="Rectangle 3">
            <a:extLst>
              <a:ext uri="{FF2B5EF4-FFF2-40B4-BE49-F238E27FC236}">
                <a16:creationId xmlns:a16="http://schemas.microsoft.com/office/drawing/2014/main" id="{665BD627-153F-354C-4FC2-048D2106A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21609" name="Text Box 41">
            <a:extLst>
              <a:ext uri="{FF2B5EF4-FFF2-40B4-BE49-F238E27FC236}">
                <a16:creationId xmlns:a16="http://schemas.microsoft.com/office/drawing/2014/main" id="{DA54BC39-CA74-AF58-EAA6-662BFCA6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Student: 500 pages, 80 tuples/page, 50 bytes/tuple</a:t>
            </a:r>
          </a:p>
          <a:p>
            <a:r>
              <a:rPr lang="en-US" altLang="zh-TW"/>
              <a:t>Take: 1000 pages, 100 tuples/page, 40 bytes/tuple</a:t>
            </a:r>
          </a:p>
        </p:txBody>
      </p:sp>
      <p:sp>
        <p:nvSpPr>
          <p:cNvPr id="621610" name="Text Box 42">
            <a:extLst>
              <a:ext uri="{FF2B5EF4-FFF2-40B4-BE49-F238E27FC236}">
                <a16:creationId xmlns:a16="http://schemas.microsoft.com/office/drawing/2014/main" id="{F2225602-196D-33B9-0748-20310B64A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- 200 courses in table Take</a:t>
            </a:r>
          </a:p>
          <a:p>
            <a:r>
              <a:rPr lang="en-US" altLang="zh-TW"/>
              <a:t>- 1, 2, </a:t>
            </a:r>
            <a:r>
              <a:rPr lang="en-US" altLang="zh-TW">
                <a:latin typeface="Arial" panose="020B0604020202020204" pitchFamily="34" charset="0"/>
              </a:rPr>
              <a:t>…</a:t>
            </a:r>
            <a:r>
              <a:rPr lang="en-US" altLang="zh-TW"/>
              <a:t>, 40 in attribute Age</a:t>
            </a:r>
          </a:p>
          <a:p>
            <a:r>
              <a:rPr lang="en-US" altLang="zh-TW"/>
              <a:t>of table Student</a:t>
            </a:r>
          </a:p>
        </p:txBody>
      </p:sp>
      <p:sp>
        <p:nvSpPr>
          <p:cNvPr id="621614" name="Text Box 46">
            <a:extLst>
              <a:ext uri="{FF2B5EF4-FFF2-40B4-BE49-F238E27FC236}">
                <a16:creationId xmlns:a16="http://schemas.microsoft.com/office/drawing/2014/main" id="{803F2AB5-E823-27BD-7886-844DDCF6D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221163"/>
            <a:ext cx="3543300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Symbol" pitchFamily="2" charset="2"/>
              </a:rPr>
              <a:t>Cost of Reading T = 1000 pages</a:t>
            </a:r>
            <a:r>
              <a:rPr lang="en-US" altLang="zh-TW"/>
              <a:t> </a:t>
            </a:r>
          </a:p>
        </p:txBody>
      </p:sp>
      <p:sp>
        <p:nvSpPr>
          <p:cNvPr id="621615" name="Text Box 47">
            <a:extLst>
              <a:ext uri="{FF2B5EF4-FFF2-40B4-BE49-F238E27FC236}">
                <a16:creationId xmlns:a16="http://schemas.microsoft.com/office/drawing/2014/main" id="{30E225A8-1D03-CED1-B04C-D2E714B97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4797425"/>
            <a:ext cx="5126037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Symbol" pitchFamily="2" charset="2"/>
              </a:rPr>
              <a:t>The total number of times that S is read = 1000</a:t>
            </a:r>
            <a:r>
              <a:rPr lang="en-US" altLang="zh-TW"/>
              <a:t> </a:t>
            </a:r>
          </a:p>
        </p:txBody>
      </p:sp>
      <p:sp>
        <p:nvSpPr>
          <p:cNvPr id="621616" name="Text Box 48">
            <a:extLst>
              <a:ext uri="{FF2B5EF4-FFF2-40B4-BE49-F238E27FC236}">
                <a16:creationId xmlns:a16="http://schemas.microsoft.com/office/drawing/2014/main" id="{F5F3F1A7-4E71-39C1-6C5D-79628C704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73688"/>
            <a:ext cx="7258050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Symbol" pitchFamily="2" charset="2"/>
              </a:rPr>
              <a:t>Cost of Reading S (with multiple times) = 1000*500 = 500000 pages</a:t>
            </a:r>
            <a:r>
              <a:rPr lang="en-US" altLang="zh-TW"/>
              <a:t> </a:t>
            </a:r>
          </a:p>
        </p:txBody>
      </p:sp>
      <p:sp>
        <p:nvSpPr>
          <p:cNvPr id="621617" name="Text Box 49">
            <a:extLst>
              <a:ext uri="{FF2B5EF4-FFF2-40B4-BE49-F238E27FC236}">
                <a16:creationId xmlns:a16="http://schemas.microsoft.com/office/drawing/2014/main" id="{B727B341-9578-9964-4635-23A6C8C2A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949950"/>
            <a:ext cx="48133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Symbol" pitchFamily="2" charset="2"/>
              </a:rPr>
              <a:t>Total Cost = 1000 + 500000 = 501000 pages</a:t>
            </a:r>
          </a:p>
        </p:txBody>
      </p:sp>
      <p:sp>
        <p:nvSpPr>
          <p:cNvPr id="621619" name="Text Box 51">
            <a:extLst>
              <a:ext uri="{FF2B5EF4-FFF2-40B4-BE49-F238E27FC236}">
                <a16:creationId xmlns:a16="http://schemas.microsoft.com/office/drawing/2014/main" id="{A65B069A-F7CF-20D8-0B02-C7E47023F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0575"/>
            <a:ext cx="8543925" cy="18907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/>
              <a:t>For each page p of T		(T is called</a:t>
            </a:r>
            <a:r>
              <a:rPr lang="en-US" altLang="zh-TW" sz="2400">
                <a:solidFill>
                  <a:srgbClr val="008000"/>
                </a:solidFill>
              </a:rPr>
              <a:t> </a:t>
            </a:r>
            <a:r>
              <a:rPr lang="en-US" altLang="zh-TW" sz="2400" b="1" i="1">
                <a:solidFill>
                  <a:schemeClr val="folHlink"/>
                </a:solidFill>
              </a:rPr>
              <a:t>outer relation</a:t>
            </a:r>
            <a:r>
              <a:rPr lang="en-US" altLang="zh-TW" sz="2400"/>
              <a:t>)</a:t>
            </a:r>
          </a:p>
          <a:p>
            <a:pPr lvl="1"/>
            <a:r>
              <a:rPr lang="en-US" altLang="zh-TW" sz="2400"/>
              <a:t>       for each page q of S	(S is called</a:t>
            </a:r>
            <a:r>
              <a:rPr lang="en-US" altLang="zh-TW" sz="2400">
                <a:solidFill>
                  <a:srgbClr val="008000"/>
                </a:solidFill>
              </a:rPr>
              <a:t> </a:t>
            </a:r>
            <a:r>
              <a:rPr lang="en-US" altLang="zh-TW" sz="2400" b="1" i="1">
                <a:solidFill>
                  <a:schemeClr val="folHlink"/>
                </a:solidFill>
              </a:rPr>
              <a:t>inner relation</a:t>
            </a:r>
            <a:r>
              <a:rPr lang="en-US" altLang="zh-TW" sz="2400"/>
              <a:t>)</a:t>
            </a:r>
          </a:p>
          <a:p>
            <a:pPr lvl="1"/>
            <a:r>
              <a:rPr lang="en-US" altLang="zh-TW" sz="2400"/>
              <a:t>              for each tuple t </a:t>
            </a:r>
            <a:r>
              <a:rPr lang="en-US" altLang="zh-TW" sz="2400">
                <a:sym typeface="Symbol" pitchFamily="2" charset="2"/>
              </a:rPr>
              <a:t> p and each tuple s  q </a:t>
            </a:r>
          </a:p>
          <a:p>
            <a:pPr lvl="1"/>
            <a:r>
              <a:rPr lang="en-US" altLang="zh-TW" sz="2400">
                <a:sym typeface="Symbol" pitchFamily="2" charset="2"/>
              </a:rPr>
              <a:t>                        such that t.sid = s.sid</a:t>
            </a:r>
          </a:p>
          <a:p>
            <a:pPr lvl="1"/>
            <a:r>
              <a:rPr lang="en-US" altLang="zh-TW" sz="2400">
                <a:sym typeface="Symbol" pitchFamily="2" charset="2"/>
              </a:rPr>
              <a:t>                    output &lt;t, s&gt; to the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614" grpId="0" animBg="1"/>
      <p:bldP spid="621615" grpId="0" animBg="1"/>
      <p:bldP spid="621616" grpId="0" animBg="1"/>
      <p:bldP spid="6216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B24B88D-5BAE-8149-099B-95E8206E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D1F7A49-4AAA-073A-8B41-9A96BF3A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F0F3-E419-AF4B-9D6B-C9FC2CD5C940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658434" name="Rectangle 2">
            <a:extLst>
              <a:ext uri="{FF2B5EF4-FFF2-40B4-BE49-F238E27FC236}">
                <a16:creationId xmlns:a16="http://schemas.microsoft.com/office/drawing/2014/main" id="{46AE5A91-934E-C207-297D-F28CB3709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id="{9BD8B791-4811-276D-DC90-4A9872C5D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Simple-Nested Loop Join</a:t>
            </a:r>
          </a:p>
          <a:p>
            <a:r>
              <a:rPr lang="en-US" altLang="zh-TW"/>
              <a:t>Block-Nested Loop Join</a:t>
            </a:r>
          </a:p>
          <a:p>
            <a:r>
              <a:rPr lang="en-US" altLang="zh-TW"/>
              <a:t>Sort-Merge Join</a:t>
            </a:r>
          </a:p>
          <a:p>
            <a:r>
              <a:rPr lang="en-US" altLang="zh-TW"/>
              <a:t>Index-Nested Loop Join</a:t>
            </a:r>
          </a:p>
          <a:p>
            <a:r>
              <a:rPr lang="en-US" altLang="zh-TW"/>
              <a:t>Hash Join</a:t>
            </a:r>
          </a:p>
        </p:txBody>
      </p:sp>
      <p:sp>
        <p:nvSpPr>
          <p:cNvPr id="658436" name="Oval 4">
            <a:extLst>
              <a:ext uri="{FF2B5EF4-FFF2-40B4-BE49-F238E27FC236}">
                <a16:creationId xmlns:a16="http://schemas.microsoft.com/office/drawing/2014/main" id="{F5F4A11D-52C5-95FA-7311-ABA2241D5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565400"/>
            <a:ext cx="4752975" cy="6477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5736</TotalTime>
  <Words>2265</Words>
  <Application>Microsoft Macintosh PowerPoint</Application>
  <PresentationFormat>全屏显示(4:3)</PresentationFormat>
  <Paragraphs>476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Times New Roman</vt:lpstr>
      <vt:lpstr>Tahoma</vt:lpstr>
      <vt:lpstr>新細明體</vt:lpstr>
      <vt:lpstr>Arial</vt:lpstr>
      <vt:lpstr>Wingdings</vt:lpstr>
      <vt:lpstr>Arial Black</vt:lpstr>
      <vt:lpstr>Book Antiqua</vt:lpstr>
      <vt:lpstr>Symbol</vt:lpstr>
      <vt:lpstr>Arial Narrow</vt:lpstr>
      <vt:lpstr>Blends</vt:lpstr>
      <vt:lpstr>Microsoft Equation 3.0</vt:lpstr>
      <vt:lpstr>COMP231</vt:lpstr>
      <vt:lpstr>Example</vt:lpstr>
      <vt:lpstr>Example</vt:lpstr>
      <vt:lpstr>Outline</vt:lpstr>
      <vt:lpstr>Simple-Nested Loop Join</vt:lpstr>
      <vt:lpstr>Simple-Nested Loop Join</vt:lpstr>
      <vt:lpstr>Simple-Nested Loop Join</vt:lpstr>
      <vt:lpstr>Simple-Nested Loop Join</vt:lpstr>
      <vt:lpstr>Outline</vt:lpstr>
      <vt:lpstr>Block-Nested Loop Join</vt:lpstr>
      <vt:lpstr>Block-Nested Loop Join</vt:lpstr>
      <vt:lpstr>Block-Nested Loop Join</vt:lpstr>
      <vt:lpstr>Block-Nested Loop Join</vt:lpstr>
      <vt:lpstr>Block-Nested Loop Join</vt:lpstr>
      <vt:lpstr>Block-Nested Loop Join</vt:lpstr>
      <vt:lpstr>Block-Nested Loop Join</vt:lpstr>
      <vt:lpstr>Outline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Outline</vt:lpstr>
      <vt:lpstr>Index-Nested Loop Join</vt:lpstr>
      <vt:lpstr>Index-Nested Loop Join</vt:lpstr>
      <vt:lpstr>Index-Nested Loop Join</vt:lpstr>
      <vt:lpstr>Outline</vt:lpstr>
      <vt:lpstr>Hash Join</vt:lpstr>
      <vt:lpstr>Hash Join</vt:lpstr>
    </vt:vector>
  </TitlesOfParts>
  <Company>Wong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COMP231</dc:title>
  <dc:creator>Raymond Wong</dc:creator>
  <cp:lastModifiedBy>A7290</cp:lastModifiedBy>
  <cp:revision>726</cp:revision>
  <cp:lastPrinted>1601-01-01T00:00:00Z</cp:lastPrinted>
  <dcterms:created xsi:type="dcterms:W3CDTF">2002-03-09T17:08:37Z</dcterms:created>
  <dcterms:modified xsi:type="dcterms:W3CDTF">2023-04-19T07:58:54Z</dcterms:modified>
</cp:coreProperties>
</file>