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0" r:id="rId1"/>
  </p:sldMasterIdLst>
  <p:notesMasterIdLst>
    <p:notesMasterId r:id="rId50"/>
  </p:notesMasterIdLst>
  <p:sldIdLst>
    <p:sldId id="327" r:id="rId2"/>
    <p:sldId id="396" r:id="rId3"/>
    <p:sldId id="328" r:id="rId4"/>
    <p:sldId id="357" r:id="rId5"/>
    <p:sldId id="352" r:id="rId6"/>
    <p:sldId id="354" r:id="rId7"/>
    <p:sldId id="355" r:id="rId8"/>
    <p:sldId id="356" r:id="rId9"/>
    <p:sldId id="353" r:id="rId10"/>
    <p:sldId id="395" r:id="rId11"/>
    <p:sldId id="376" r:id="rId12"/>
    <p:sldId id="384" r:id="rId13"/>
    <p:sldId id="379" r:id="rId14"/>
    <p:sldId id="380" r:id="rId15"/>
    <p:sldId id="381" r:id="rId16"/>
    <p:sldId id="385" r:id="rId17"/>
    <p:sldId id="382" r:id="rId18"/>
    <p:sldId id="383" r:id="rId19"/>
    <p:sldId id="397" r:id="rId20"/>
    <p:sldId id="329" r:id="rId21"/>
    <p:sldId id="364" r:id="rId22"/>
    <p:sldId id="358" r:id="rId23"/>
    <p:sldId id="361" r:id="rId24"/>
    <p:sldId id="359" r:id="rId25"/>
    <p:sldId id="360" r:id="rId26"/>
    <p:sldId id="398" r:id="rId27"/>
    <p:sldId id="386" r:id="rId28"/>
    <p:sldId id="362" r:id="rId29"/>
    <p:sldId id="399" r:id="rId30"/>
    <p:sldId id="363" r:id="rId31"/>
    <p:sldId id="365" r:id="rId32"/>
    <p:sldId id="369" r:id="rId33"/>
    <p:sldId id="370" r:id="rId34"/>
    <p:sldId id="373" r:id="rId35"/>
    <p:sldId id="372" r:id="rId36"/>
    <p:sldId id="367" r:id="rId37"/>
    <p:sldId id="374" r:id="rId38"/>
    <p:sldId id="375" r:id="rId39"/>
    <p:sldId id="394" r:id="rId40"/>
    <p:sldId id="392" r:id="rId41"/>
    <p:sldId id="343" r:id="rId42"/>
    <p:sldId id="387" r:id="rId43"/>
    <p:sldId id="393" r:id="rId44"/>
    <p:sldId id="388" r:id="rId45"/>
    <p:sldId id="389" r:id="rId46"/>
    <p:sldId id="390" r:id="rId47"/>
    <p:sldId id="347" r:id="rId48"/>
    <p:sldId id="39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9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5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34B2FEA-08B7-FDFC-0D05-5630DB29B5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BD8720E-900C-650C-061C-536D63D3F8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E63AF05-7C94-F896-961D-C6AFA4E8E1D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01444CA0-EE24-FCB7-1A4C-D6F235DDDF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165E2F3B-657A-8031-9DB6-452CAE152A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1C09FA2-0327-7D50-08BF-05DF60E6B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Times New Roman" panose="02020603050405020304" pitchFamily="18" charset="0"/>
              </a:defRPr>
            </a:lvl1pPr>
          </a:lstStyle>
          <a:p>
            <a:fld id="{188D701B-D3A5-E24D-853B-BA075120BFB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DB0583-2048-2DCC-73F3-579CBF0C5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F647D-AA15-AA40-9953-08705CAF7D73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642050" name="Rectangle 2">
            <a:extLst>
              <a:ext uri="{FF2B5EF4-FFF2-40B4-BE49-F238E27FC236}">
                <a16:creationId xmlns:a16="http://schemas.microsoft.com/office/drawing/2014/main" id="{C6C5E5CC-C777-2E22-891B-D1973749D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FE23FF0D-3475-3AB4-8315-0BE11FD4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kumimoji="0" lang="en-US" altLang="zh-TW" sz="1000" b="0" i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42052" name="Rectangle 4">
            <a:extLst>
              <a:ext uri="{FF2B5EF4-FFF2-40B4-BE49-F238E27FC236}">
                <a16:creationId xmlns:a16="http://schemas.microsoft.com/office/drawing/2014/main" id="{0B533169-85B7-1B49-E004-8896147F6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3" name="Rectangle 5">
            <a:extLst>
              <a:ext uri="{FF2B5EF4-FFF2-40B4-BE49-F238E27FC236}">
                <a16:creationId xmlns:a16="http://schemas.microsoft.com/office/drawing/2014/main" id="{54B2C6BC-AE29-6FAE-DECB-6E59EA14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Rectangle 6">
            <a:extLst>
              <a:ext uri="{FF2B5EF4-FFF2-40B4-BE49-F238E27FC236}">
                <a16:creationId xmlns:a16="http://schemas.microsoft.com/office/drawing/2014/main" id="{676E2932-8240-EA7B-99BA-B4123A5917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42055" name="Rectangle 7">
            <a:extLst>
              <a:ext uri="{FF2B5EF4-FFF2-40B4-BE49-F238E27FC236}">
                <a16:creationId xmlns:a16="http://schemas.microsoft.com/office/drawing/2014/main" id="{CCA3EC6B-4D2D-610A-8FF8-064BD6A17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ACF6739-C665-CDD3-59CC-67E298158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5FD5D-DEAA-044F-B727-1493B1AA53E4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B73E0CB7-FC8C-F787-AC68-99C4B229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3A7A0321-4508-9B49-8C75-452D9E35E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kumimoji="0" lang="en-US" altLang="zh-TW" sz="1000" b="0" i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96324" name="Rectangle 4">
            <a:extLst>
              <a:ext uri="{FF2B5EF4-FFF2-40B4-BE49-F238E27FC236}">
                <a16:creationId xmlns:a16="http://schemas.microsoft.com/office/drawing/2014/main" id="{787FECB0-94DE-4843-2DCD-7CE873CB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25" name="Rectangle 5">
            <a:extLst>
              <a:ext uri="{FF2B5EF4-FFF2-40B4-BE49-F238E27FC236}">
                <a16:creationId xmlns:a16="http://schemas.microsoft.com/office/drawing/2014/main" id="{FBB838A2-9C45-8844-8C30-930DA7DCE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26" name="Rectangle 6">
            <a:extLst>
              <a:ext uri="{FF2B5EF4-FFF2-40B4-BE49-F238E27FC236}">
                <a16:creationId xmlns:a16="http://schemas.microsoft.com/office/drawing/2014/main" id="{0CE3FE5D-620A-D569-B9A3-616DCB1191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253671CA-87FF-33AC-3A47-C0700F1CF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>
            <a:extLst>
              <a:ext uri="{FF2B5EF4-FFF2-40B4-BE49-F238E27FC236}">
                <a16:creationId xmlns:a16="http://schemas.microsoft.com/office/drawing/2014/main" id="{1FBD4274-B1F1-CAC0-6A6D-1A1E7CEACBE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0355" name="Group 3">
              <a:extLst>
                <a:ext uri="{FF2B5EF4-FFF2-40B4-BE49-F238E27FC236}">
                  <a16:creationId xmlns:a16="http://schemas.microsoft.com/office/drawing/2014/main" id="{18188555-97AB-B629-F39B-B97F64C18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0356" name="Rectangle 4">
                <a:extLst>
                  <a:ext uri="{FF2B5EF4-FFF2-40B4-BE49-F238E27FC236}">
                    <a16:creationId xmlns:a16="http://schemas.microsoft.com/office/drawing/2014/main" id="{D22DCBDD-C625-A9AD-6597-B771C8E93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57" name="Rectangle 5">
                <a:extLst>
                  <a:ext uri="{FF2B5EF4-FFF2-40B4-BE49-F238E27FC236}">
                    <a16:creationId xmlns:a16="http://schemas.microsoft.com/office/drawing/2014/main" id="{5D12D4F6-4393-13AA-4E3A-8DEF9735C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0358" name="Group 6">
              <a:extLst>
                <a:ext uri="{FF2B5EF4-FFF2-40B4-BE49-F238E27FC236}">
                  <a16:creationId xmlns:a16="http://schemas.microsoft.com/office/drawing/2014/main" id="{495F239B-5540-4262-1B10-1F45707B8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0359" name="Rectangle 7">
                <a:extLst>
                  <a:ext uri="{FF2B5EF4-FFF2-40B4-BE49-F238E27FC236}">
                    <a16:creationId xmlns:a16="http://schemas.microsoft.com/office/drawing/2014/main" id="{3DE4308E-D33F-9920-7AA7-2D1E108A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0" name="Rectangle 8">
                <a:extLst>
                  <a:ext uri="{FF2B5EF4-FFF2-40B4-BE49-F238E27FC236}">
                    <a16:creationId xmlns:a16="http://schemas.microsoft.com/office/drawing/2014/main" id="{ECC3A97D-7F75-D8EF-D48B-646B538D8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361" name="Rectangle 9">
              <a:extLst>
                <a:ext uri="{FF2B5EF4-FFF2-40B4-BE49-F238E27FC236}">
                  <a16:creationId xmlns:a16="http://schemas.microsoft.com/office/drawing/2014/main" id="{486373B6-DE87-7078-8E8F-867587A4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Rectangle 10">
              <a:extLst>
                <a:ext uri="{FF2B5EF4-FFF2-40B4-BE49-F238E27FC236}">
                  <a16:creationId xmlns:a16="http://schemas.microsoft.com/office/drawing/2014/main" id="{4EA592E7-6766-B2B2-EA59-61D4D02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Rectangle 11">
              <a:extLst>
                <a:ext uri="{FF2B5EF4-FFF2-40B4-BE49-F238E27FC236}">
                  <a16:creationId xmlns:a16="http://schemas.microsoft.com/office/drawing/2014/main" id="{678D2FC4-20FC-DA92-4C6C-922CD25366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D4B09EE2-BE8A-3065-4387-A82D43730E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90C6CAE8-86D4-7AB6-3C78-89BD9DACAB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8AAA5584-F961-3DB3-6CC2-698D1C1F72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100367" name="Rectangle 15">
            <a:extLst>
              <a:ext uri="{FF2B5EF4-FFF2-40B4-BE49-F238E27FC236}">
                <a16:creationId xmlns:a16="http://schemas.microsoft.com/office/drawing/2014/main" id="{984C59FD-5B67-FF5B-71CB-A2C774175F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1339BB04-4364-1B22-2EB4-CEC1FDD93F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9BB355-2869-7A4F-9E95-4413B6E909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68F56-1549-B561-7778-B602883F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5F3EA-0B24-86FA-80C8-66A49CD4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EE3C4-5AE2-4A22-3CCA-7661E0A5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F1724-63A6-6037-0746-99B9D88F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145D1-282A-51BE-617C-2AF4937E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48EFB-3B2F-AA4D-96A6-CFFE658B381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5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58B06-20AA-4844-0197-8FDCEF3DA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8DC83-57E7-CCFF-CB43-59803BBF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8D49-EF87-1C6B-43CB-2F3F4D21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9E55-3067-4295-A2F4-7787D346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3A501-912B-3B5D-8625-FE1BF01B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898AB-C0D0-9246-9153-FF4070EB692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27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80A1E-23CE-568B-E267-CD1796E7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A8C6DFEC-20C1-8263-FC71-71AA9994E26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63D32-F37B-D9C4-DCC9-13B1A671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5263E-43F2-0058-5B92-2D6029D4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353BA-B08F-6880-7D99-C27E3996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F10FEC-B6CD-6D4F-B89D-4B778F41A6A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66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9172A-A8FA-843B-1006-1EE1FBFB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50177-4BF2-24C6-087B-F2DD712C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C7A73-99E8-0AEE-6530-86202C13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1277F-C99A-B7E7-26C4-A17B0C2F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A9F21-8BEA-21EF-8D88-785AEDAF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A88D4-4F6A-C04C-A6B8-946A8EAA6E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2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7168C-86DD-59FF-3C08-8D297C76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97597-509A-79DC-981F-FD4A0433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6FC76-CA48-EE18-D84A-3BE85E2F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B0B3E-AEF7-5BEB-1102-0F0749F4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977AF-C9FA-D8E1-7FEB-A85DFA13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940F-E5B7-C448-AE63-12A37D1F77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48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424BA-9F0A-D723-33ED-605F7A59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79646-99F2-D89C-09D3-FBDF04659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1BB06-9BB4-874E-785F-F9939A65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F42EE-AFB1-EBF9-F445-618402D5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5DE37-AC26-959D-16B0-D2583BFF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70428-7D1B-2CD7-2807-CC3A808D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10F54-9E81-8548-A0B6-8F64408F63F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96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236E4-8E9E-3C0E-2EA7-8CF51294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F2F7A-C602-F428-59C4-B854632D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415C5-9573-F724-A364-1E11F92B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84EB11-B494-C782-1919-986F8CCED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F0E1F4-DF12-4642-E5A9-0CF7DBBAF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508125-E883-3769-6D75-0E2EE553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AA24C-D271-9730-168E-D1837DE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B5345-629B-3C20-1A18-819E6D62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5590-8AAF-0C4C-85B0-83B61EEBE38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36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CFB8B-737D-E02C-24C2-BFD23DED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D6F44D-FD9A-3D8E-8EAB-D3826D82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70CEF-339B-9E70-7A7F-0A91454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CB3059-2F55-4CB4-94BF-2FC09DE4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49C0-A04A-5445-AD34-5A059C9C7BD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371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93644-CC1A-B716-6710-98E1C800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815A7D-B9D9-B0F2-3E8A-E27BDF84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6624D-A156-F34F-6821-76E4A584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F81CC-19F3-8D4D-BC41-D549F089F40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39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BECF-953D-68D2-EA25-71F9E9F5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51262-0BEC-C05A-E94D-8605E6BB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B5281-1BC5-6D50-1A34-54FE1461A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05DD1-2193-3A75-A154-07AF65B6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1C541-CB3B-DE15-7F5D-0B10B8AC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176A2-F64E-9099-EEC2-9A157FA9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8986F-16B5-6D4B-B48A-17A940A6F64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05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BD3E-AD34-7022-6A3F-E12E5950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43FDAA-18EF-9748-949F-550881B70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A9315-F5BA-5781-2F75-19B8BC36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C9E60D-CD43-CE37-E330-6FC45EC4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6FB99-717C-7ADE-A633-FC7CD9A1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C5235-62BD-16FC-4448-6A984B3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5A713-160C-CA4D-8C23-6846C7074F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863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98C32E4-86AC-0A90-5635-1DD4EAC90E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8C2B94F-0519-B815-474F-2322074A14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248B03DF-D19F-F932-F58E-65D0AEFE74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E94F670A-EA8A-4213-4B4D-EA513230B8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902CA4E0-46B1-5DC9-ADF3-051DE7EEF9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BAEC39AF-F2B5-ACFF-BBBF-01257EDEFC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2714971B-348A-D02B-733D-DCBC63ECE9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D377D4E0-D438-6399-DDE9-B31BA9DEA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4900FB17-34A9-FA06-6CB6-5C1725A89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67EC618C-E584-9A6C-28A1-E4851AC829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BB7F417F-AF47-9C7E-8CB5-8E2B7F5274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TW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2B175B5B-7ADB-4D8B-A83A-EF4CCFA63F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A7AEC15B-371E-8F4B-9346-8D17D2C4313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F3EC4BA2-D8E4-9298-C874-CF56A24327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87C1BA2-28C2-178B-5456-971BFD5BDE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57FB6E3-AFB1-4B46-B852-5ECEB4163AE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C8B5D1ED-677E-179E-38DA-F347861EAA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360613"/>
            <a:ext cx="7772400" cy="777875"/>
          </a:xfrm>
        </p:spPr>
        <p:txBody>
          <a:bodyPr/>
          <a:lstStyle/>
          <a:p>
            <a:r>
              <a:rPr lang="en-US" altLang="zh-TW"/>
              <a:t>COMP231</a:t>
            </a:r>
          </a:p>
        </p:txBody>
      </p:sp>
      <p:sp>
        <p:nvSpPr>
          <p:cNvPr id="97284" name="Text Box 1028">
            <a:extLst>
              <a:ext uri="{FF2B5EF4-FFF2-40B4-BE49-F238E27FC236}">
                <a16:creationId xmlns:a16="http://schemas.microsoft.com/office/drawing/2014/main" id="{A9A8ADD8-7BE9-7EC0-99C2-6DEC2508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0"/>
              <a:t>Query Optimization</a:t>
            </a:r>
          </a:p>
        </p:txBody>
      </p:sp>
      <p:sp>
        <p:nvSpPr>
          <p:cNvPr id="97289" name="Text Box 1033">
            <a:extLst>
              <a:ext uri="{FF2B5EF4-FFF2-40B4-BE49-F238E27FC236}">
                <a16:creationId xmlns:a16="http://schemas.microsoft.com/office/drawing/2014/main" id="{BC76CF3C-C486-29C6-DC85-0E267EB70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673725"/>
            <a:ext cx="36718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0"/>
              <a:t>Prepared by Raymond Wong</a:t>
            </a:r>
          </a:p>
          <a:p>
            <a:pPr>
              <a:spcBef>
                <a:spcPct val="50000"/>
              </a:spcBef>
            </a:pPr>
            <a:r>
              <a:rPr lang="en-US" altLang="zh-TW" b="0"/>
              <a:t>Presented by Raymond Wong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7C38A37-E3F3-F906-4852-2814944B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9EFFC0E-A623-1AA8-ECE9-47D5F99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27E7-6D3B-3C47-BA4F-92326201A2E8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706562" name="Rectangle 2">
            <a:extLst>
              <a:ext uri="{FF2B5EF4-FFF2-40B4-BE49-F238E27FC236}">
                <a16:creationId xmlns:a16="http://schemas.microsoft.com/office/drawing/2014/main" id="{363F04CF-3D08-A18F-D187-4DC15551A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706563" name="Rectangle 3">
            <a:extLst>
              <a:ext uri="{FF2B5EF4-FFF2-40B4-BE49-F238E27FC236}">
                <a16:creationId xmlns:a16="http://schemas.microsoft.com/office/drawing/2014/main" id="{30FC96E3-0820-642F-6F19-529907C04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  <a:p>
            <a:r>
              <a:rPr lang="en-US" altLang="zh-TW"/>
              <a:t>Materialization and On-the-fly</a:t>
            </a:r>
          </a:p>
          <a:p>
            <a:r>
              <a:rPr lang="en-US" altLang="zh-TW"/>
              <a:t>Join over Two Tables</a:t>
            </a:r>
          </a:p>
          <a:p>
            <a:r>
              <a:rPr lang="en-US" altLang="zh-TW"/>
              <a:t>Join over Multiple Tables</a:t>
            </a:r>
          </a:p>
        </p:txBody>
      </p:sp>
      <p:sp>
        <p:nvSpPr>
          <p:cNvPr id="706564" name="Oval 4">
            <a:extLst>
              <a:ext uri="{FF2B5EF4-FFF2-40B4-BE49-F238E27FC236}">
                <a16:creationId xmlns:a16="http://schemas.microsoft.com/office/drawing/2014/main" id="{F01B0D74-B3A9-BF3A-7F6B-E043A40B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565400"/>
            <a:ext cx="5689600" cy="7207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6EF084A-66E9-6868-AE23-4A884629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684C35F-13AA-E5C8-9A85-249C2EC7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511D-D922-3047-AAB0-AE67F8BDB4BE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A5C30444-228A-1E0C-DEC8-00CB26259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2213" y="785813"/>
            <a:ext cx="7772400" cy="914400"/>
          </a:xfrm>
        </p:spPr>
        <p:txBody>
          <a:bodyPr/>
          <a:lstStyle/>
          <a:p>
            <a:r>
              <a:rPr lang="en-US" altLang="zh-TW" sz="4000"/>
              <a:t>Materialization and On-the-fly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D58A710F-3270-BC7C-E202-32BEE4D69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32013"/>
            <a:ext cx="7620000" cy="461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Let </a:t>
            </a:r>
            <a:r>
              <a:rPr lang="en-US" altLang="zh-TW" sz="2400" b="1" i="1"/>
              <a:t>op1 </a:t>
            </a:r>
            <a:r>
              <a:rPr lang="en-US" altLang="zh-TW" sz="2400"/>
              <a:t>and </a:t>
            </a:r>
            <a:r>
              <a:rPr lang="en-US" altLang="zh-TW" sz="2400" b="1" i="1"/>
              <a:t>op2 </a:t>
            </a:r>
            <a:r>
              <a:rPr lang="en-US" altLang="zh-TW" sz="2400"/>
              <a:t>be two relational algebra operations, and </a:t>
            </a:r>
            <a:r>
              <a:rPr lang="en-US" altLang="zh-TW" sz="2400" b="1" i="1"/>
              <a:t>op1</a:t>
            </a:r>
            <a:r>
              <a:rPr lang="en-US" altLang="zh-TW" sz="2400"/>
              <a:t> is performed on the result of </a:t>
            </a:r>
            <a:r>
              <a:rPr lang="en-US" altLang="zh-TW" sz="2400" b="1" i="1"/>
              <a:t>op2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The evaluation of </a:t>
            </a:r>
            <a:r>
              <a:rPr lang="en-US" altLang="zh-TW" sz="2400" b="1" i="1"/>
              <a:t>op1</a:t>
            </a:r>
            <a:r>
              <a:rPr lang="en-US" altLang="zh-TW" sz="2400"/>
              <a:t> is </a:t>
            </a:r>
            <a:r>
              <a:rPr lang="en-US" altLang="zh-TW" sz="2400" b="1" i="1">
                <a:solidFill>
                  <a:schemeClr val="folHlink"/>
                </a:solidFill>
              </a:rPr>
              <a:t>on-the-fly </a:t>
            </a:r>
            <a:r>
              <a:rPr lang="en-US" altLang="zh-TW" sz="2400"/>
              <a:t>if the result of op2 is directly sent to </a:t>
            </a:r>
            <a:r>
              <a:rPr lang="en-US" altLang="zh-TW" sz="2400" b="1" i="1"/>
              <a:t>op1</a:t>
            </a:r>
            <a:r>
              <a:rPr lang="en-US" altLang="zh-TW" sz="2400"/>
              <a:t> (i.e, not stored in a temporary file) </a:t>
            </a:r>
            <a:endParaRPr lang="en-US" altLang="zh-TW" sz="2400" b="1" i="1"/>
          </a:p>
          <a:p>
            <a:pPr>
              <a:lnSpc>
                <a:spcPct val="90000"/>
              </a:lnSpc>
            </a:pPr>
            <a:r>
              <a:rPr lang="en-US" altLang="zh-TW" sz="2400"/>
              <a:t>It is </a:t>
            </a:r>
            <a:r>
              <a:rPr lang="en-US" altLang="zh-TW" sz="2400" b="1" i="1">
                <a:solidFill>
                  <a:schemeClr val="folHlink"/>
                </a:solidFill>
              </a:rPr>
              <a:t>materialized</a:t>
            </a:r>
            <a:r>
              <a:rPr lang="en-US" altLang="zh-TW" sz="2400"/>
              <a:t> if that result is stored in a temporary file first</a:t>
            </a:r>
            <a:endParaRPr lang="en-US" altLang="zh-TW" sz="2400" b="1" i="1"/>
          </a:p>
          <a:p>
            <a:pPr>
              <a:lnSpc>
                <a:spcPct val="90000"/>
              </a:lnSpc>
            </a:pPr>
            <a:r>
              <a:rPr lang="en-US" altLang="zh-TW" sz="2400"/>
              <a:t>On-the-fly evaluation is called </a:t>
            </a:r>
            <a:r>
              <a:rPr lang="en-US" altLang="zh-TW" sz="2400" b="1" i="1">
                <a:solidFill>
                  <a:schemeClr val="folHlink"/>
                </a:solidFill>
              </a:rPr>
              <a:t>pipelined</a:t>
            </a:r>
            <a:r>
              <a:rPr lang="en-US" altLang="zh-TW" sz="2400"/>
              <a:t> evaluation</a:t>
            </a:r>
            <a:endParaRPr lang="en-US" altLang="zh-TW" sz="2400" b="1" i="1"/>
          </a:p>
          <a:p>
            <a:pPr>
              <a:lnSpc>
                <a:spcPct val="90000"/>
              </a:lnSpc>
            </a:pPr>
            <a:r>
              <a:rPr lang="en-US" altLang="zh-TW" sz="2400"/>
              <a:t>On-the-fly can be more efficient than materialized </a:t>
            </a:r>
          </a:p>
        </p:txBody>
      </p:sp>
      <p:grpSp>
        <p:nvGrpSpPr>
          <p:cNvPr id="683012" name="Group 4">
            <a:extLst>
              <a:ext uri="{FF2B5EF4-FFF2-40B4-BE49-F238E27FC236}">
                <a16:creationId xmlns:a16="http://schemas.microsoft.com/office/drawing/2014/main" id="{433C206B-4847-BD31-D26C-4AAA1723005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83013" name="Rectangle 5">
              <a:extLst>
                <a:ext uri="{FF2B5EF4-FFF2-40B4-BE49-F238E27FC236}">
                  <a16:creationId xmlns:a16="http://schemas.microsoft.com/office/drawing/2014/main" id="{54B20C8A-1257-8748-A034-2680680C0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83014" name="Group 6">
              <a:extLst>
                <a:ext uri="{FF2B5EF4-FFF2-40B4-BE49-F238E27FC236}">
                  <a16:creationId xmlns:a16="http://schemas.microsoft.com/office/drawing/2014/main" id="{55817CB3-525D-8A87-9B1F-48236AE1F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83015" name="Line 7">
                <a:extLst>
                  <a:ext uri="{FF2B5EF4-FFF2-40B4-BE49-F238E27FC236}">
                    <a16:creationId xmlns:a16="http://schemas.microsoft.com/office/drawing/2014/main" id="{AC7D8A65-8CF6-9D34-BDC6-2D48FDF6B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16" name="Line 8">
                <a:extLst>
                  <a:ext uri="{FF2B5EF4-FFF2-40B4-BE49-F238E27FC236}">
                    <a16:creationId xmlns:a16="http://schemas.microsoft.com/office/drawing/2014/main" id="{DE3667FD-FB59-EE33-B5E3-8C60B8B9D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17" name="Line 9">
                <a:extLst>
                  <a:ext uri="{FF2B5EF4-FFF2-40B4-BE49-F238E27FC236}">
                    <a16:creationId xmlns:a16="http://schemas.microsoft.com/office/drawing/2014/main" id="{2843C11C-E51E-EDEF-63E2-286F00EAB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18" name="Line 10">
                <a:extLst>
                  <a:ext uri="{FF2B5EF4-FFF2-40B4-BE49-F238E27FC236}">
                    <a16:creationId xmlns:a16="http://schemas.microsoft.com/office/drawing/2014/main" id="{80D17D10-195E-C294-C371-5D40F5875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793B815-0E94-8062-1FBA-10F5E1ED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617F3DF-0095-B47E-E050-FEB1C0C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42B-AB56-BB42-B9A4-555B8E916AF9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E16E21B9-8A09-F26A-CA83-193FFE7C5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Materialization and On-the-fly</a:t>
            </a:r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6D49D86C-19D3-14A4-61C1-7AB02E4F2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Materialization</a:t>
            </a:r>
          </a:p>
          <a:p>
            <a:r>
              <a:rPr lang="en-US" altLang="zh-TW"/>
              <a:t>On-the-fly</a:t>
            </a:r>
          </a:p>
        </p:txBody>
      </p:sp>
      <p:sp>
        <p:nvSpPr>
          <p:cNvPr id="692228" name="Oval 4">
            <a:extLst>
              <a:ext uri="{FF2B5EF4-FFF2-40B4-BE49-F238E27FC236}">
                <a16:creationId xmlns:a16="http://schemas.microsoft.com/office/drawing/2014/main" id="{D31FD4BB-1F31-64D2-FD1D-98DE33DA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916113"/>
            <a:ext cx="3527425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2229" name="Group 5">
            <a:extLst>
              <a:ext uri="{FF2B5EF4-FFF2-40B4-BE49-F238E27FC236}">
                <a16:creationId xmlns:a16="http://schemas.microsoft.com/office/drawing/2014/main" id="{13E100A1-1972-329D-361C-69F83F3F3651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92230" name="Rectangle 6">
              <a:extLst>
                <a:ext uri="{FF2B5EF4-FFF2-40B4-BE49-F238E27FC236}">
                  <a16:creationId xmlns:a16="http://schemas.microsoft.com/office/drawing/2014/main" id="{863D7ABD-3D3C-E99D-53DD-5233C8E8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92231" name="Group 7">
              <a:extLst>
                <a:ext uri="{FF2B5EF4-FFF2-40B4-BE49-F238E27FC236}">
                  <a16:creationId xmlns:a16="http://schemas.microsoft.com/office/drawing/2014/main" id="{B6BD2DED-0240-18E2-7454-27080650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92232" name="Line 8">
                <a:extLst>
                  <a:ext uri="{FF2B5EF4-FFF2-40B4-BE49-F238E27FC236}">
                    <a16:creationId xmlns:a16="http://schemas.microsoft.com/office/drawing/2014/main" id="{787021AB-3F78-2B01-B96F-D8C82B92E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2233" name="Line 9">
                <a:extLst>
                  <a:ext uri="{FF2B5EF4-FFF2-40B4-BE49-F238E27FC236}">
                    <a16:creationId xmlns:a16="http://schemas.microsoft.com/office/drawing/2014/main" id="{DECF6F10-93D4-0DBF-0120-91BD0CB05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2234" name="Line 10">
                <a:extLst>
                  <a:ext uri="{FF2B5EF4-FFF2-40B4-BE49-F238E27FC236}">
                    <a16:creationId xmlns:a16="http://schemas.microsoft.com/office/drawing/2014/main" id="{E82E96DA-928A-94CA-297C-8A8D1E67C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2235" name="Line 11">
                <a:extLst>
                  <a:ext uri="{FF2B5EF4-FFF2-40B4-BE49-F238E27FC236}">
                    <a16:creationId xmlns:a16="http://schemas.microsoft.com/office/drawing/2014/main" id="{EC55DB8E-BEF0-983F-D67F-E1C057505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9D35D15-2B36-3BE3-650F-B5283AF0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C5FF1A1-62B3-BE7C-99CA-C47E3A44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0D4-BDEB-C24B-B158-912AAE182942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686082" name="Rectangle 2">
            <a:extLst>
              <a:ext uri="{FF2B5EF4-FFF2-40B4-BE49-F238E27FC236}">
                <a16:creationId xmlns:a16="http://schemas.microsoft.com/office/drawing/2014/main" id="{3A3CC67F-CE12-F268-C8D5-461216EC1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Materialization</a:t>
            </a:r>
          </a:p>
        </p:txBody>
      </p:sp>
      <p:grpSp>
        <p:nvGrpSpPr>
          <p:cNvPr id="686084" name="Group 4">
            <a:extLst>
              <a:ext uri="{FF2B5EF4-FFF2-40B4-BE49-F238E27FC236}">
                <a16:creationId xmlns:a16="http://schemas.microsoft.com/office/drawing/2014/main" id="{5E64B46B-486E-7202-1DBF-F65DE812A06D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86085" name="Rectangle 5">
              <a:extLst>
                <a:ext uri="{FF2B5EF4-FFF2-40B4-BE49-F238E27FC236}">
                  <a16:creationId xmlns:a16="http://schemas.microsoft.com/office/drawing/2014/main" id="{34031D39-5E46-5E34-8FE2-A5F4DEBE4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86086" name="Group 6">
              <a:extLst>
                <a:ext uri="{FF2B5EF4-FFF2-40B4-BE49-F238E27FC236}">
                  <a16:creationId xmlns:a16="http://schemas.microsoft.com/office/drawing/2014/main" id="{0EAE32E9-126A-2B12-D0F8-3B3ADDB3A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86087" name="Line 7">
                <a:extLst>
                  <a:ext uri="{FF2B5EF4-FFF2-40B4-BE49-F238E27FC236}">
                    <a16:creationId xmlns:a16="http://schemas.microsoft.com/office/drawing/2014/main" id="{8263B0EA-0146-E827-36A0-FB6681FF0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088" name="Line 8">
                <a:extLst>
                  <a:ext uri="{FF2B5EF4-FFF2-40B4-BE49-F238E27FC236}">
                    <a16:creationId xmlns:a16="http://schemas.microsoft.com/office/drawing/2014/main" id="{074927B1-40FF-CB95-4ED8-3BFF71619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089" name="Line 9">
                <a:extLst>
                  <a:ext uri="{FF2B5EF4-FFF2-40B4-BE49-F238E27FC236}">
                    <a16:creationId xmlns:a16="http://schemas.microsoft.com/office/drawing/2014/main" id="{FE45BE27-9CAB-898B-5FD2-3A1D324C9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090" name="Line 10">
                <a:extLst>
                  <a:ext uri="{FF2B5EF4-FFF2-40B4-BE49-F238E27FC236}">
                    <a16:creationId xmlns:a16="http://schemas.microsoft.com/office/drawing/2014/main" id="{310747FB-CB6D-9738-BB12-E3654941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86153" name="Group 73">
            <a:extLst>
              <a:ext uri="{FF2B5EF4-FFF2-40B4-BE49-F238E27FC236}">
                <a16:creationId xmlns:a16="http://schemas.microsoft.com/office/drawing/2014/main" id="{B740C1B9-EE67-2C6F-3A46-D7258A2FD71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84313"/>
            <a:ext cx="8713787" cy="2160587"/>
            <a:chOff x="113" y="935"/>
            <a:chExt cx="3719" cy="2042"/>
          </a:xfrm>
        </p:grpSpPr>
        <p:sp>
          <p:nvSpPr>
            <p:cNvPr id="686091" name="Rectangle 11">
              <a:extLst>
                <a:ext uri="{FF2B5EF4-FFF2-40B4-BE49-F238E27FC236}">
                  <a16:creationId xmlns:a16="http://schemas.microsoft.com/office/drawing/2014/main" id="{8DD0FDF1-CA0C-2143-4F2F-E4F6B553A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092" name="Text Box 12">
              <a:extLst>
                <a:ext uri="{FF2B5EF4-FFF2-40B4-BE49-F238E27FC236}">
                  <a16:creationId xmlns:a16="http://schemas.microsoft.com/office/drawing/2014/main" id="{8E027401-1ABE-56AB-BBC4-6530E5786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264" cy="3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Disk</a:t>
              </a:r>
            </a:p>
          </p:txBody>
        </p:sp>
      </p:grpSp>
      <p:graphicFrame>
        <p:nvGraphicFramePr>
          <p:cNvPr id="686165" name="Group 85">
            <a:extLst>
              <a:ext uri="{FF2B5EF4-FFF2-40B4-BE49-F238E27FC236}">
                <a16:creationId xmlns:a16="http://schemas.microsoft.com/office/drawing/2014/main" id="{DD8381B2-CBB5-0CFF-FCED-2B38BFB670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425" y="1992313"/>
          <a:ext cx="2236788" cy="100488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146603555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59110974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852081319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8011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649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678092"/>
                  </a:ext>
                </a:extLst>
              </a:tr>
            </a:tbl>
          </a:graphicData>
        </a:graphic>
      </p:graphicFrame>
      <p:graphicFrame>
        <p:nvGraphicFramePr>
          <p:cNvPr id="686150" name="Group 70">
            <a:extLst>
              <a:ext uri="{FF2B5EF4-FFF2-40B4-BE49-F238E27FC236}">
                <a16:creationId xmlns:a16="http://schemas.microsoft.com/office/drawing/2014/main" id="{4DF6148E-5C6A-6DF8-51A8-179C72F9F348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2017713"/>
          <a:ext cx="1296987" cy="133985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39441376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87728282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31113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08270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2870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54103"/>
                  </a:ext>
                </a:extLst>
              </a:tr>
            </a:tbl>
          </a:graphicData>
        </a:graphic>
      </p:graphicFrame>
      <p:sp>
        <p:nvSpPr>
          <p:cNvPr id="686154" name="Text Box 74">
            <a:extLst>
              <a:ext uri="{FF2B5EF4-FFF2-40B4-BE49-F238E27FC236}">
                <a16:creationId xmlns:a16="http://schemas.microsoft.com/office/drawing/2014/main" id="{F973A5B4-0E47-211F-2D43-C9BC6A5C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9747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</a:t>
            </a:r>
          </a:p>
        </p:txBody>
      </p:sp>
      <p:sp>
        <p:nvSpPr>
          <p:cNvPr id="686155" name="Text Box 75">
            <a:extLst>
              <a:ext uri="{FF2B5EF4-FFF2-40B4-BE49-F238E27FC236}">
                <a16:creationId xmlns:a16="http://schemas.microsoft.com/office/drawing/2014/main" id="{0554F087-7343-9481-F7DC-989B5CAD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00213"/>
            <a:ext cx="6826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Take</a:t>
            </a:r>
          </a:p>
        </p:txBody>
      </p:sp>
      <p:grpSp>
        <p:nvGrpSpPr>
          <p:cNvPr id="686156" name="Group 76">
            <a:extLst>
              <a:ext uri="{FF2B5EF4-FFF2-40B4-BE49-F238E27FC236}">
                <a16:creationId xmlns:a16="http://schemas.microsoft.com/office/drawing/2014/main" id="{625A128D-B35F-A521-8E57-D9A8F9C703E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68863"/>
            <a:ext cx="8642350" cy="1873250"/>
            <a:chOff x="113" y="935"/>
            <a:chExt cx="3719" cy="2042"/>
          </a:xfrm>
        </p:grpSpPr>
        <p:sp>
          <p:nvSpPr>
            <p:cNvPr id="686157" name="Rectangle 77">
              <a:extLst>
                <a:ext uri="{FF2B5EF4-FFF2-40B4-BE49-F238E27FC236}">
                  <a16:creationId xmlns:a16="http://schemas.microsoft.com/office/drawing/2014/main" id="{E1E580A4-5912-0BEC-E8EB-6D90E068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8" name="Text Box 78">
              <a:extLst>
                <a:ext uri="{FF2B5EF4-FFF2-40B4-BE49-F238E27FC236}">
                  <a16:creationId xmlns:a16="http://schemas.microsoft.com/office/drawing/2014/main" id="{2E577966-A65C-2AAF-4FB3-0709BF9AD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432" cy="41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Memory</a:t>
              </a:r>
            </a:p>
          </p:txBody>
        </p:sp>
      </p:grpSp>
      <p:grpSp>
        <p:nvGrpSpPr>
          <p:cNvPr id="686168" name="Group 88">
            <a:extLst>
              <a:ext uri="{FF2B5EF4-FFF2-40B4-BE49-F238E27FC236}">
                <a16:creationId xmlns:a16="http://schemas.microsoft.com/office/drawing/2014/main" id="{D0D7A15F-DACB-9E44-8F42-6FC5568B8E06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573463"/>
            <a:ext cx="1944687" cy="1584325"/>
            <a:chOff x="975" y="2251"/>
            <a:chExt cx="1225" cy="998"/>
          </a:xfrm>
        </p:grpSpPr>
        <p:sp>
          <p:nvSpPr>
            <p:cNvPr id="686166" name="AutoShape 86">
              <a:extLst>
                <a:ext uri="{FF2B5EF4-FFF2-40B4-BE49-F238E27FC236}">
                  <a16:creationId xmlns:a16="http://schemas.microsoft.com/office/drawing/2014/main" id="{0A5C583D-B805-6C0E-C051-69E9A8ED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51"/>
              <a:ext cx="771" cy="998"/>
            </a:xfrm>
            <a:prstGeom prst="downArrow">
              <a:avLst>
                <a:gd name="adj1" fmla="val 50000"/>
                <a:gd name="adj2" fmla="val 3236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7" name="Text Box 87">
              <a:extLst>
                <a:ext uri="{FF2B5EF4-FFF2-40B4-BE49-F238E27FC236}">
                  <a16:creationId xmlns:a16="http://schemas.microsoft.com/office/drawing/2014/main" id="{3001079C-88AF-086D-823D-564EACD83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532"/>
              <a:ext cx="6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Reading</a:t>
              </a:r>
            </a:p>
          </p:txBody>
        </p:sp>
      </p:grpSp>
      <p:graphicFrame>
        <p:nvGraphicFramePr>
          <p:cNvPr id="686169" name="Group 89">
            <a:extLst>
              <a:ext uri="{FF2B5EF4-FFF2-40B4-BE49-F238E27FC236}">
                <a16:creationId xmlns:a16="http://schemas.microsoft.com/office/drawing/2014/main" id="{0857FE3E-E29A-5DEF-F1D0-421E8C3CDCAC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5303838"/>
          <a:ext cx="2236787" cy="100488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517107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390701348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923740740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5496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93337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21761"/>
                  </a:ext>
                </a:extLst>
              </a:tr>
            </a:tbl>
          </a:graphicData>
        </a:graphic>
      </p:graphicFrame>
      <p:graphicFrame>
        <p:nvGraphicFramePr>
          <p:cNvPr id="686187" name="Group 107">
            <a:extLst>
              <a:ext uri="{FF2B5EF4-FFF2-40B4-BE49-F238E27FC236}">
                <a16:creationId xmlns:a16="http://schemas.microsoft.com/office/drawing/2014/main" id="{085F80F1-1A0A-486D-924F-8A031AF1A4AB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5329238"/>
          <a:ext cx="1296988" cy="133985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1576058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302289823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8641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712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229849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94528"/>
                  </a:ext>
                </a:extLst>
              </a:tr>
            </a:tbl>
          </a:graphicData>
        </a:graphic>
      </p:graphicFrame>
      <p:grpSp>
        <p:nvGrpSpPr>
          <p:cNvPr id="686209" name="Group 129">
            <a:extLst>
              <a:ext uri="{FF2B5EF4-FFF2-40B4-BE49-F238E27FC236}">
                <a16:creationId xmlns:a16="http://schemas.microsoft.com/office/drawing/2014/main" id="{2B424740-9D61-C70D-2ABD-8C0CBDEBF83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157788"/>
            <a:ext cx="647700" cy="1079500"/>
            <a:chOff x="3152" y="3249"/>
            <a:chExt cx="408" cy="680"/>
          </a:xfrm>
        </p:grpSpPr>
        <p:sp>
          <p:nvSpPr>
            <p:cNvPr id="686207" name="AutoShape 127">
              <a:extLst>
                <a:ext uri="{FF2B5EF4-FFF2-40B4-BE49-F238E27FC236}">
                  <a16:creationId xmlns:a16="http://schemas.microsoft.com/office/drawing/2014/main" id="{8DFB644F-6142-91C7-2018-A260EF2E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75"/>
              <a:ext cx="408" cy="45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8" name="Text Box 128">
              <a:extLst>
                <a:ext uri="{FF2B5EF4-FFF2-40B4-BE49-F238E27FC236}">
                  <a16:creationId xmlns:a16="http://schemas.microsoft.com/office/drawing/2014/main" id="{FF839695-A9E0-86BC-0CE9-33DF8B1BD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249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Join</a:t>
              </a:r>
            </a:p>
          </p:txBody>
        </p:sp>
      </p:grpSp>
      <p:graphicFrame>
        <p:nvGraphicFramePr>
          <p:cNvPr id="686272" name="Group 192">
            <a:extLst>
              <a:ext uri="{FF2B5EF4-FFF2-40B4-BE49-F238E27FC236}">
                <a16:creationId xmlns:a16="http://schemas.microsoft.com/office/drawing/2014/main" id="{66DB4C98-1DDB-DAC6-B36B-931E1B9AB329}"/>
              </a:ext>
            </a:extLst>
          </p:cNvPr>
          <p:cNvGraphicFramePr>
            <a:graphicFrameLocks noGrp="1"/>
          </p:cNvGraphicFramePr>
          <p:nvPr/>
        </p:nvGraphicFramePr>
        <p:xfrm>
          <a:off x="5651500" y="5157788"/>
          <a:ext cx="3098800" cy="13398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195074856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6892709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763891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500109683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638497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1459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1765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48787"/>
                  </a:ext>
                </a:extLst>
              </a:tr>
            </a:tbl>
          </a:graphicData>
        </a:graphic>
      </p:graphicFrame>
      <p:grpSp>
        <p:nvGrpSpPr>
          <p:cNvPr id="686275" name="Group 195">
            <a:extLst>
              <a:ext uri="{FF2B5EF4-FFF2-40B4-BE49-F238E27FC236}">
                <a16:creationId xmlns:a16="http://schemas.microsoft.com/office/drawing/2014/main" id="{291ECC00-9ACE-BF6C-0CE3-2B5E4F25955F}"/>
              </a:ext>
            </a:extLst>
          </p:cNvPr>
          <p:cNvGrpSpPr>
            <a:grpSpLocks/>
          </p:cNvGrpSpPr>
          <p:nvPr/>
        </p:nvGrpSpPr>
        <p:grpSpPr bwMode="auto">
          <a:xfrm>
            <a:off x="5751513" y="3500438"/>
            <a:ext cx="1916112" cy="1512887"/>
            <a:chOff x="3623" y="2205"/>
            <a:chExt cx="1207" cy="953"/>
          </a:xfrm>
        </p:grpSpPr>
        <p:sp>
          <p:nvSpPr>
            <p:cNvPr id="686273" name="AutoShape 193">
              <a:extLst>
                <a:ext uri="{FF2B5EF4-FFF2-40B4-BE49-F238E27FC236}">
                  <a16:creationId xmlns:a16="http://schemas.microsoft.com/office/drawing/2014/main" id="{1B6554B6-5674-04FA-E20C-A5411009B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205"/>
              <a:ext cx="635" cy="953"/>
            </a:xfrm>
            <a:prstGeom prst="upArrow">
              <a:avLst>
                <a:gd name="adj1" fmla="val 50000"/>
                <a:gd name="adj2" fmla="val 3752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4" name="Text Box 194">
              <a:extLst>
                <a:ext uri="{FF2B5EF4-FFF2-40B4-BE49-F238E27FC236}">
                  <a16:creationId xmlns:a16="http://schemas.microsoft.com/office/drawing/2014/main" id="{C739874A-8C9F-005D-E62E-D9C0EB03F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2609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Writing</a:t>
              </a:r>
            </a:p>
          </p:txBody>
        </p:sp>
      </p:grpSp>
      <p:graphicFrame>
        <p:nvGraphicFramePr>
          <p:cNvPr id="686276" name="Group 196">
            <a:extLst>
              <a:ext uri="{FF2B5EF4-FFF2-40B4-BE49-F238E27FC236}">
                <a16:creationId xmlns:a16="http://schemas.microsoft.com/office/drawing/2014/main" id="{2559319B-377C-901A-E787-5633BB110510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916113"/>
          <a:ext cx="3098800" cy="13398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397137263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9114829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630332749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599437206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58637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62018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14423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66744"/>
                  </a:ext>
                </a:extLst>
              </a:tr>
            </a:tbl>
          </a:graphicData>
        </a:graphic>
      </p:graphicFrame>
      <p:sp>
        <p:nvSpPr>
          <p:cNvPr id="686308" name="Oval 228">
            <a:extLst>
              <a:ext uri="{FF2B5EF4-FFF2-40B4-BE49-F238E27FC236}">
                <a16:creationId xmlns:a16="http://schemas.microsoft.com/office/drawing/2014/main" id="{2D0BF07F-7F0D-AEBD-1CE8-1D01D4F5F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076700"/>
            <a:ext cx="1079500" cy="5048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9" name="AutoShape 229">
            <a:extLst>
              <a:ext uri="{FF2B5EF4-FFF2-40B4-BE49-F238E27FC236}">
                <a16:creationId xmlns:a16="http://schemas.microsoft.com/office/drawing/2014/main" id="{BF71A9CA-7BA3-AEA2-B43D-5D2B8BAA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716338"/>
            <a:ext cx="1800225" cy="431800"/>
          </a:xfrm>
          <a:prstGeom prst="wedgeRoundRectCallout">
            <a:avLst>
              <a:gd name="adj1" fmla="val 83069"/>
              <a:gd name="adj2" fmla="val 5514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TW" b="0"/>
              <a:t>Materialization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4" grpId="0" animBg="1"/>
      <p:bldP spid="686155" grpId="0" animBg="1"/>
      <p:bldP spid="6863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B2CA175-7BF4-ED29-E086-5C0471D0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36BF5D4-263F-6AD7-7554-958942A0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88A-EF0F-4045-A991-F82E0431894C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688130" name="Rectangle 2">
            <a:extLst>
              <a:ext uri="{FF2B5EF4-FFF2-40B4-BE49-F238E27FC236}">
                <a16:creationId xmlns:a16="http://schemas.microsoft.com/office/drawing/2014/main" id="{E6260D2D-3800-34A9-7B3E-82E8C8160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Materialization</a:t>
            </a:r>
          </a:p>
        </p:txBody>
      </p:sp>
      <p:grpSp>
        <p:nvGrpSpPr>
          <p:cNvPr id="688131" name="Group 3">
            <a:extLst>
              <a:ext uri="{FF2B5EF4-FFF2-40B4-BE49-F238E27FC236}">
                <a16:creationId xmlns:a16="http://schemas.microsoft.com/office/drawing/2014/main" id="{4133BF92-A485-6930-B6CD-9472017C530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88132" name="Rectangle 4">
              <a:extLst>
                <a:ext uri="{FF2B5EF4-FFF2-40B4-BE49-F238E27FC236}">
                  <a16:creationId xmlns:a16="http://schemas.microsoft.com/office/drawing/2014/main" id="{FB521C3D-8402-F3E7-26AF-D108F092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88133" name="Group 5">
              <a:extLst>
                <a:ext uri="{FF2B5EF4-FFF2-40B4-BE49-F238E27FC236}">
                  <a16:creationId xmlns:a16="http://schemas.microsoft.com/office/drawing/2014/main" id="{D1940ED6-37FA-56B2-196E-9238FAD28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88134" name="Line 6">
                <a:extLst>
                  <a:ext uri="{FF2B5EF4-FFF2-40B4-BE49-F238E27FC236}">
                    <a16:creationId xmlns:a16="http://schemas.microsoft.com/office/drawing/2014/main" id="{84A3B3BF-17A8-3BA1-BB28-0B30D9680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8135" name="Line 7">
                <a:extLst>
                  <a:ext uri="{FF2B5EF4-FFF2-40B4-BE49-F238E27FC236}">
                    <a16:creationId xmlns:a16="http://schemas.microsoft.com/office/drawing/2014/main" id="{FA38AC77-065C-F39F-EB6C-627F3885C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8136" name="Line 8">
                <a:extLst>
                  <a:ext uri="{FF2B5EF4-FFF2-40B4-BE49-F238E27FC236}">
                    <a16:creationId xmlns:a16="http://schemas.microsoft.com/office/drawing/2014/main" id="{9CE26AE3-0661-B6A4-4873-345B337AB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8137" name="Line 9">
                <a:extLst>
                  <a:ext uri="{FF2B5EF4-FFF2-40B4-BE49-F238E27FC236}">
                    <a16:creationId xmlns:a16="http://schemas.microsoft.com/office/drawing/2014/main" id="{1E2FA75D-1436-FC13-1B03-A1F0FEAF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88138" name="Group 10">
            <a:extLst>
              <a:ext uri="{FF2B5EF4-FFF2-40B4-BE49-F238E27FC236}">
                <a16:creationId xmlns:a16="http://schemas.microsoft.com/office/drawing/2014/main" id="{6444CA64-4FFD-C0B1-C385-6D537FC733E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84313"/>
            <a:ext cx="8713787" cy="2160587"/>
            <a:chOff x="113" y="935"/>
            <a:chExt cx="3719" cy="2042"/>
          </a:xfrm>
        </p:grpSpPr>
        <p:sp>
          <p:nvSpPr>
            <p:cNvPr id="688139" name="Rectangle 11">
              <a:extLst>
                <a:ext uri="{FF2B5EF4-FFF2-40B4-BE49-F238E27FC236}">
                  <a16:creationId xmlns:a16="http://schemas.microsoft.com/office/drawing/2014/main" id="{48072C30-1C3F-5F69-3207-201C0F83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40" name="Text Box 12">
              <a:extLst>
                <a:ext uri="{FF2B5EF4-FFF2-40B4-BE49-F238E27FC236}">
                  <a16:creationId xmlns:a16="http://schemas.microsoft.com/office/drawing/2014/main" id="{22BFCE04-7021-4E7E-166F-67417A20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264" cy="3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Disk</a:t>
              </a:r>
            </a:p>
          </p:txBody>
        </p:sp>
      </p:grpSp>
      <p:graphicFrame>
        <p:nvGraphicFramePr>
          <p:cNvPr id="688141" name="Group 13">
            <a:extLst>
              <a:ext uri="{FF2B5EF4-FFF2-40B4-BE49-F238E27FC236}">
                <a16:creationId xmlns:a16="http://schemas.microsoft.com/office/drawing/2014/main" id="{595B2E39-F3DA-9D79-8F5D-81E53423A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425" y="1992313"/>
          <a:ext cx="2236788" cy="100488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769181519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87696293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138716456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28748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3424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80137"/>
                  </a:ext>
                </a:extLst>
              </a:tr>
            </a:tbl>
          </a:graphicData>
        </a:graphic>
      </p:graphicFrame>
      <p:graphicFrame>
        <p:nvGraphicFramePr>
          <p:cNvPr id="688159" name="Group 31">
            <a:extLst>
              <a:ext uri="{FF2B5EF4-FFF2-40B4-BE49-F238E27FC236}">
                <a16:creationId xmlns:a16="http://schemas.microsoft.com/office/drawing/2014/main" id="{DD35760C-0326-C11B-06F8-BFE664C07EEE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2017713"/>
          <a:ext cx="1296987" cy="133985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72437232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13075482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62686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8633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66182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00877"/>
                  </a:ext>
                </a:extLst>
              </a:tr>
            </a:tbl>
          </a:graphicData>
        </a:graphic>
      </p:graphicFrame>
      <p:sp>
        <p:nvSpPr>
          <p:cNvPr id="688176" name="Text Box 48">
            <a:extLst>
              <a:ext uri="{FF2B5EF4-FFF2-40B4-BE49-F238E27FC236}">
                <a16:creationId xmlns:a16="http://schemas.microsoft.com/office/drawing/2014/main" id="{80DEE8CE-DBFF-9FFF-D748-CBEE79FD8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9747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</a:t>
            </a:r>
          </a:p>
        </p:txBody>
      </p:sp>
      <p:sp>
        <p:nvSpPr>
          <p:cNvPr id="688177" name="Text Box 49">
            <a:extLst>
              <a:ext uri="{FF2B5EF4-FFF2-40B4-BE49-F238E27FC236}">
                <a16:creationId xmlns:a16="http://schemas.microsoft.com/office/drawing/2014/main" id="{7ABA442F-165A-D697-F886-CD6B9FED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00213"/>
            <a:ext cx="6826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Take</a:t>
            </a:r>
          </a:p>
        </p:txBody>
      </p:sp>
      <p:grpSp>
        <p:nvGrpSpPr>
          <p:cNvPr id="688178" name="Group 50">
            <a:extLst>
              <a:ext uri="{FF2B5EF4-FFF2-40B4-BE49-F238E27FC236}">
                <a16:creationId xmlns:a16="http://schemas.microsoft.com/office/drawing/2014/main" id="{43BE0285-1322-A6B0-79B3-A167C1F8CC4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68863"/>
            <a:ext cx="8642350" cy="1873250"/>
            <a:chOff x="113" y="935"/>
            <a:chExt cx="3719" cy="2042"/>
          </a:xfrm>
        </p:grpSpPr>
        <p:sp>
          <p:nvSpPr>
            <p:cNvPr id="688179" name="Rectangle 51">
              <a:extLst>
                <a:ext uri="{FF2B5EF4-FFF2-40B4-BE49-F238E27FC236}">
                  <a16:creationId xmlns:a16="http://schemas.microsoft.com/office/drawing/2014/main" id="{AFA30E49-4503-D692-3F70-8DC7AA3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80" name="Text Box 52">
              <a:extLst>
                <a:ext uri="{FF2B5EF4-FFF2-40B4-BE49-F238E27FC236}">
                  <a16:creationId xmlns:a16="http://schemas.microsoft.com/office/drawing/2014/main" id="{513E7FDD-FA3A-0B99-BB3C-DE531BB78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432" cy="41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Memory</a:t>
              </a:r>
            </a:p>
          </p:txBody>
        </p:sp>
      </p:grpSp>
      <p:graphicFrame>
        <p:nvGraphicFramePr>
          <p:cNvPr id="688257" name="Group 129">
            <a:extLst>
              <a:ext uri="{FF2B5EF4-FFF2-40B4-BE49-F238E27FC236}">
                <a16:creationId xmlns:a16="http://schemas.microsoft.com/office/drawing/2014/main" id="{1B59DB7B-AEA3-0263-2D7C-BEEAE6903F19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916113"/>
          <a:ext cx="3098800" cy="13398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42748945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97918604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9903272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3575831607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06587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31918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36022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35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D0F844A-3FD0-787A-15D1-01A341ED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599F7F69-CBF4-1F40-DAEC-0BCB5DD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EEFF-7ECD-5841-8275-6B04BF0C78D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9BA5F906-FAB2-DCE9-0AD3-D5B2A4471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Materialization</a:t>
            </a:r>
          </a:p>
        </p:txBody>
      </p:sp>
      <p:grpSp>
        <p:nvGrpSpPr>
          <p:cNvPr id="689155" name="Group 3">
            <a:extLst>
              <a:ext uri="{FF2B5EF4-FFF2-40B4-BE49-F238E27FC236}">
                <a16:creationId xmlns:a16="http://schemas.microsoft.com/office/drawing/2014/main" id="{10FD8309-787E-DAD7-7645-60D3095703D3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89156" name="Rectangle 4">
              <a:extLst>
                <a:ext uri="{FF2B5EF4-FFF2-40B4-BE49-F238E27FC236}">
                  <a16:creationId xmlns:a16="http://schemas.microsoft.com/office/drawing/2014/main" id="{E9AFB1D2-D230-AC8B-DE94-FC7C3300B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89157" name="Group 5">
              <a:extLst>
                <a:ext uri="{FF2B5EF4-FFF2-40B4-BE49-F238E27FC236}">
                  <a16:creationId xmlns:a16="http://schemas.microsoft.com/office/drawing/2014/main" id="{294CCB70-B391-832D-0BD4-A44538ABF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89158" name="Line 6">
                <a:extLst>
                  <a:ext uri="{FF2B5EF4-FFF2-40B4-BE49-F238E27FC236}">
                    <a16:creationId xmlns:a16="http://schemas.microsoft.com/office/drawing/2014/main" id="{74D4B5B0-AA5E-39E6-4D9F-FAD3AED9D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9159" name="Line 7">
                <a:extLst>
                  <a:ext uri="{FF2B5EF4-FFF2-40B4-BE49-F238E27FC236}">
                    <a16:creationId xmlns:a16="http://schemas.microsoft.com/office/drawing/2014/main" id="{76D92883-47E3-BABB-A421-47AA2EA38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9160" name="Line 8">
                <a:extLst>
                  <a:ext uri="{FF2B5EF4-FFF2-40B4-BE49-F238E27FC236}">
                    <a16:creationId xmlns:a16="http://schemas.microsoft.com/office/drawing/2014/main" id="{1111E267-B3E5-CB4F-0B85-E5BEC63B6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9161" name="Line 9">
                <a:extLst>
                  <a:ext uri="{FF2B5EF4-FFF2-40B4-BE49-F238E27FC236}">
                    <a16:creationId xmlns:a16="http://schemas.microsoft.com/office/drawing/2014/main" id="{54755C06-E7C1-213B-3145-53FFB5B42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89162" name="Group 10">
            <a:extLst>
              <a:ext uri="{FF2B5EF4-FFF2-40B4-BE49-F238E27FC236}">
                <a16:creationId xmlns:a16="http://schemas.microsoft.com/office/drawing/2014/main" id="{ACB1F854-C0DB-8B2C-4B30-6887CD40631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84313"/>
            <a:ext cx="8713787" cy="2160587"/>
            <a:chOff x="113" y="935"/>
            <a:chExt cx="3719" cy="2042"/>
          </a:xfrm>
        </p:grpSpPr>
        <p:sp>
          <p:nvSpPr>
            <p:cNvPr id="689163" name="Rectangle 11">
              <a:extLst>
                <a:ext uri="{FF2B5EF4-FFF2-40B4-BE49-F238E27FC236}">
                  <a16:creationId xmlns:a16="http://schemas.microsoft.com/office/drawing/2014/main" id="{6006E039-33D2-0969-F2B6-BF68E33B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9164" name="Text Box 12">
              <a:extLst>
                <a:ext uri="{FF2B5EF4-FFF2-40B4-BE49-F238E27FC236}">
                  <a16:creationId xmlns:a16="http://schemas.microsoft.com/office/drawing/2014/main" id="{8150680F-8B64-4EEB-F1AA-EC421818F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264" cy="3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Disk</a:t>
              </a:r>
            </a:p>
          </p:txBody>
        </p:sp>
      </p:grpSp>
      <p:graphicFrame>
        <p:nvGraphicFramePr>
          <p:cNvPr id="689165" name="Group 13">
            <a:extLst>
              <a:ext uri="{FF2B5EF4-FFF2-40B4-BE49-F238E27FC236}">
                <a16:creationId xmlns:a16="http://schemas.microsoft.com/office/drawing/2014/main" id="{F5541F34-5E43-020A-9E97-D30D6DA08E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425" y="1992313"/>
          <a:ext cx="2236788" cy="100488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3637922009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186349993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059272441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31305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28654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404878"/>
                  </a:ext>
                </a:extLst>
              </a:tr>
            </a:tbl>
          </a:graphicData>
        </a:graphic>
      </p:graphicFrame>
      <p:graphicFrame>
        <p:nvGraphicFramePr>
          <p:cNvPr id="689183" name="Group 31">
            <a:extLst>
              <a:ext uri="{FF2B5EF4-FFF2-40B4-BE49-F238E27FC236}">
                <a16:creationId xmlns:a16="http://schemas.microsoft.com/office/drawing/2014/main" id="{85E9A080-04BB-D870-CA8F-89E498667BE9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2017713"/>
          <a:ext cx="1296987" cy="133985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24194937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90985135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39164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78549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285440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02214"/>
                  </a:ext>
                </a:extLst>
              </a:tr>
            </a:tbl>
          </a:graphicData>
        </a:graphic>
      </p:graphicFrame>
      <p:sp>
        <p:nvSpPr>
          <p:cNvPr id="689200" name="Text Box 48">
            <a:extLst>
              <a:ext uri="{FF2B5EF4-FFF2-40B4-BE49-F238E27FC236}">
                <a16:creationId xmlns:a16="http://schemas.microsoft.com/office/drawing/2014/main" id="{3DCDEF14-A433-9D9E-65A6-24903CE19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9747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</a:t>
            </a:r>
          </a:p>
        </p:txBody>
      </p:sp>
      <p:sp>
        <p:nvSpPr>
          <p:cNvPr id="689201" name="Text Box 49">
            <a:extLst>
              <a:ext uri="{FF2B5EF4-FFF2-40B4-BE49-F238E27FC236}">
                <a16:creationId xmlns:a16="http://schemas.microsoft.com/office/drawing/2014/main" id="{6B52A7BD-944B-A189-7071-9F5D91F8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00213"/>
            <a:ext cx="6826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Take</a:t>
            </a:r>
          </a:p>
        </p:txBody>
      </p:sp>
      <p:grpSp>
        <p:nvGrpSpPr>
          <p:cNvPr id="689202" name="Group 50">
            <a:extLst>
              <a:ext uri="{FF2B5EF4-FFF2-40B4-BE49-F238E27FC236}">
                <a16:creationId xmlns:a16="http://schemas.microsoft.com/office/drawing/2014/main" id="{12D57FDA-CAAC-AA8D-D200-B5D3F76C446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68863"/>
            <a:ext cx="8642350" cy="1873250"/>
            <a:chOff x="113" y="935"/>
            <a:chExt cx="3719" cy="2042"/>
          </a:xfrm>
        </p:grpSpPr>
        <p:sp>
          <p:nvSpPr>
            <p:cNvPr id="689203" name="Rectangle 51">
              <a:extLst>
                <a:ext uri="{FF2B5EF4-FFF2-40B4-BE49-F238E27FC236}">
                  <a16:creationId xmlns:a16="http://schemas.microsoft.com/office/drawing/2014/main" id="{1005AE31-0F17-A48F-BD7A-DE2B398B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9204" name="Text Box 52">
              <a:extLst>
                <a:ext uri="{FF2B5EF4-FFF2-40B4-BE49-F238E27FC236}">
                  <a16:creationId xmlns:a16="http://schemas.microsoft.com/office/drawing/2014/main" id="{23DEF9B6-80E6-2464-DD68-6D3C77179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432" cy="41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Memory</a:t>
              </a:r>
            </a:p>
          </p:txBody>
        </p:sp>
      </p:grpSp>
      <p:graphicFrame>
        <p:nvGraphicFramePr>
          <p:cNvPr id="689205" name="Group 53">
            <a:extLst>
              <a:ext uri="{FF2B5EF4-FFF2-40B4-BE49-F238E27FC236}">
                <a16:creationId xmlns:a16="http://schemas.microsoft.com/office/drawing/2014/main" id="{91468F44-E93A-F8C8-34A5-3F4E73E10BF4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916113"/>
          <a:ext cx="3098800" cy="13398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3723792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5930239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611022748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694822473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09727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074698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9802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47360"/>
                  </a:ext>
                </a:extLst>
              </a:tr>
            </a:tbl>
          </a:graphicData>
        </a:graphic>
      </p:graphicFrame>
      <p:grpSp>
        <p:nvGrpSpPr>
          <p:cNvPr id="689237" name="Group 85">
            <a:extLst>
              <a:ext uri="{FF2B5EF4-FFF2-40B4-BE49-F238E27FC236}">
                <a16:creationId xmlns:a16="http://schemas.microsoft.com/office/drawing/2014/main" id="{BBEA40EC-F659-522A-6DDA-A548B5213351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500438"/>
            <a:ext cx="1944687" cy="1584325"/>
            <a:chOff x="975" y="2251"/>
            <a:chExt cx="1225" cy="998"/>
          </a:xfrm>
        </p:grpSpPr>
        <p:sp>
          <p:nvSpPr>
            <p:cNvPr id="689238" name="AutoShape 86">
              <a:extLst>
                <a:ext uri="{FF2B5EF4-FFF2-40B4-BE49-F238E27FC236}">
                  <a16:creationId xmlns:a16="http://schemas.microsoft.com/office/drawing/2014/main" id="{9CB2A5D1-C706-3759-185F-05A88DAF8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51"/>
              <a:ext cx="771" cy="998"/>
            </a:xfrm>
            <a:prstGeom prst="downArrow">
              <a:avLst>
                <a:gd name="adj1" fmla="val 50000"/>
                <a:gd name="adj2" fmla="val 3236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9239" name="Text Box 87">
              <a:extLst>
                <a:ext uri="{FF2B5EF4-FFF2-40B4-BE49-F238E27FC236}">
                  <a16:creationId xmlns:a16="http://schemas.microsoft.com/office/drawing/2014/main" id="{3A279110-0FCC-25CC-2426-536B2AC4A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532"/>
              <a:ext cx="6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Reading</a:t>
              </a:r>
            </a:p>
          </p:txBody>
        </p:sp>
      </p:grpSp>
      <p:graphicFrame>
        <p:nvGraphicFramePr>
          <p:cNvPr id="689240" name="Group 88">
            <a:extLst>
              <a:ext uri="{FF2B5EF4-FFF2-40B4-BE49-F238E27FC236}">
                <a16:creationId xmlns:a16="http://schemas.microsoft.com/office/drawing/2014/main" id="{66220187-7EC9-A07B-E1D8-B6116DC43C92}"/>
              </a:ext>
            </a:extLst>
          </p:cNvPr>
          <p:cNvGraphicFramePr>
            <a:graphicFrameLocks noGrp="1"/>
          </p:cNvGraphicFramePr>
          <p:nvPr/>
        </p:nvGraphicFramePr>
        <p:xfrm>
          <a:off x="5580063" y="5229225"/>
          <a:ext cx="3098800" cy="133985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364220043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7909658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219096113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644617857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59858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70294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82879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43221"/>
                  </a:ext>
                </a:extLst>
              </a:tr>
            </a:tbl>
          </a:graphicData>
        </a:graphic>
      </p:graphicFrame>
      <p:graphicFrame>
        <p:nvGraphicFramePr>
          <p:cNvPr id="689351" name="Group 199">
            <a:extLst>
              <a:ext uri="{FF2B5EF4-FFF2-40B4-BE49-F238E27FC236}">
                <a16:creationId xmlns:a16="http://schemas.microsoft.com/office/drawing/2014/main" id="{D20BCBA1-32A2-8874-DB5C-32FBBC5D539F}"/>
              </a:ext>
            </a:extLst>
          </p:cNvPr>
          <p:cNvGraphicFramePr>
            <a:graphicFrameLocks noGrp="1"/>
          </p:cNvGraphicFramePr>
          <p:nvPr/>
        </p:nvGraphicFramePr>
        <p:xfrm>
          <a:off x="2555875" y="5519738"/>
          <a:ext cx="2519363" cy="669925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4467811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03726992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300155023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86088331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10360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76712"/>
                  </a:ext>
                </a:extLst>
              </a:tr>
            </a:tbl>
          </a:graphicData>
        </a:graphic>
      </p:graphicFrame>
      <p:graphicFrame>
        <p:nvGraphicFramePr>
          <p:cNvPr id="689334" name="Group 182">
            <a:extLst>
              <a:ext uri="{FF2B5EF4-FFF2-40B4-BE49-F238E27FC236}">
                <a16:creationId xmlns:a16="http://schemas.microsoft.com/office/drawing/2014/main" id="{D59813E4-41ED-DC59-7A27-8EA3A1E5277A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5661025"/>
          <a:ext cx="1079500" cy="66992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725205609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18524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73665"/>
                  </a:ext>
                </a:extLst>
              </a:tr>
            </a:tbl>
          </a:graphicData>
        </a:graphic>
      </p:graphicFrame>
      <p:grpSp>
        <p:nvGrpSpPr>
          <p:cNvPr id="689346" name="Group 194">
            <a:extLst>
              <a:ext uri="{FF2B5EF4-FFF2-40B4-BE49-F238E27FC236}">
                <a16:creationId xmlns:a16="http://schemas.microsoft.com/office/drawing/2014/main" id="{5BAFB8CD-36C2-B46D-7343-E2C0EC007ACC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5078413"/>
            <a:ext cx="1512887" cy="1303337"/>
            <a:chOff x="2517" y="3199"/>
            <a:chExt cx="953" cy="821"/>
          </a:xfrm>
        </p:grpSpPr>
        <p:sp>
          <p:nvSpPr>
            <p:cNvPr id="689272" name="AutoShape 120">
              <a:extLst>
                <a:ext uri="{FF2B5EF4-FFF2-40B4-BE49-F238E27FC236}">
                  <a16:creationId xmlns:a16="http://schemas.microsoft.com/office/drawing/2014/main" id="{A4EB3493-27E8-3CF0-3206-DEC21F15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475"/>
              <a:ext cx="227" cy="545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9345" name="Text Box 193">
              <a:extLst>
                <a:ext uri="{FF2B5EF4-FFF2-40B4-BE49-F238E27FC236}">
                  <a16:creationId xmlns:a16="http://schemas.microsoft.com/office/drawing/2014/main" id="{53816FDB-5C0D-7C73-E266-CC28C1EEB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199"/>
              <a:ext cx="9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sym typeface="Symbol" pitchFamily="2" charset="2"/>
                </a:rPr>
                <a:t></a:t>
              </a:r>
              <a:r>
                <a:rPr lang="en-US" altLang="zh-TW" b="0" baseline="-25000">
                  <a:sym typeface="Symbol" pitchFamily="2" charset="2"/>
                </a:rPr>
                <a:t>cid=231age&gt;20</a:t>
              </a:r>
            </a:p>
          </p:txBody>
        </p:sp>
      </p:grpSp>
      <p:grpSp>
        <p:nvGrpSpPr>
          <p:cNvPr id="689348" name="Group 196">
            <a:extLst>
              <a:ext uri="{FF2B5EF4-FFF2-40B4-BE49-F238E27FC236}">
                <a16:creationId xmlns:a16="http://schemas.microsoft.com/office/drawing/2014/main" id="{A32EF876-1119-CDB3-599D-FA07D778D147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157788"/>
            <a:ext cx="752475" cy="1223962"/>
            <a:chOff x="1202" y="3249"/>
            <a:chExt cx="474" cy="771"/>
          </a:xfrm>
        </p:grpSpPr>
        <p:sp>
          <p:nvSpPr>
            <p:cNvPr id="689343" name="AutoShape 191">
              <a:extLst>
                <a:ext uri="{FF2B5EF4-FFF2-40B4-BE49-F238E27FC236}">
                  <a16:creationId xmlns:a16="http://schemas.microsoft.com/office/drawing/2014/main" id="{EE456D98-3723-50A4-064B-EC8F6ACA7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475"/>
              <a:ext cx="227" cy="545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9347" name="Text Box 195">
              <a:extLst>
                <a:ext uri="{FF2B5EF4-FFF2-40B4-BE49-F238E27FC236}">
                  <a16:creationId xmlns:a16="http://schemas.microsoft.com/office/drawing/2014/main" id="{67E8A842-2C54-F507-0EF9-3F0DEE91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249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sym typeface="Symbol" pitchFamily="2" charset="2"/>
                </a:rPr>
                <a:t></a:t>
              </a:r>
              <a:r>
                <a:rPr lang="en-US" altLang="zh-TW" b="0" baseline="-25000">
                  <a:sym typeface="Symbol" pitchFamily="2" charset="2"/>
                </a:rPr>
                <a:t>sname</a:t>
              </a:r>
            </a:p>
          </p:txBody>
        </p:sp>
      </p:grpSp>
      <p:sp>
        <p:nvSpPr>
          <p:cNvPr id="689349" name="AutoShape 197">
            <a:extLst>
              <a:ext uri="{FF2B5EF4-FFF2-40B4-BE49-F238E27FC236}">
                <a16:creationId xmlns:a16="http://schemas.microsoft.com/office/drawing/2014/main" id="{D1573A37-EE7A-6ACC-376E-FCACE3E8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24400"/>
            <a:ext cx="719137" cy="57626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9350" name="Text Box 198">
            <a:extLst>
              <a:ext uri="{FF2B5EF4-FFF2-40B4-BE49-F238E27FC236}">
                <a16:creationId xmlns:a16="http://schemas.microsoft.com/office/drawing/2014/main" id="{E9D6F454-12E7-3C2C-E66F-69708BB10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21163"/>
            <a:ext cx="2274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Output to the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DE5F4F4-19F0-6257-1E0D-D8BC527D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986259C-5A73-685E-544F-946FEBE8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1772-94AA-284A-870D-D279A11A65EF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3A960BDB-7060-588B-2AE7-8A6CDC5DE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Materialization and On-the-fly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AC19BC93-F565-FCFD-5D28-4884D3165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Materialization</a:t>
            </a:r>
          </a:p>
          <a:p>
            <a:r>
              <a:rPr lang="en-US" altLang="zh-TW"/>
              <a:t>On-the-fly</a:t>
            </a:r>
          </a:p>
        </p:txBody>
      </p:sp>
      <p:sp>
        <p:nvSpPr>
          <p:cNvPr id="693252" name="Oval 4">
            <a:extLst>
              <a:ext uri="{FF2B5EF4-FFF2-40B4-BE49-F238E27FC236}">
                <a16:creationId xmlns:a16="http://schemas.microsoft.com/office/drawing/2014/main" id="{61D718CB-B6B4-21B2-9985-79C1D26D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492375"/>
            <a:ext cx="2303462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3254" name="Group 6">
            <a:extLst>
              <a:ext uri="{FF2B5EF4-FFF2-40B4-BE49-F238E27FC236}">
                <a16:creationId xmlns:a16="http://schemas.microsoft.com/office/drawing/2014/main" id="{62C9ECDA-0396-CDF6-2792-92F9CB37BC1B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93255" name="Rectangle 7">
              <a:extLst>
                <a:ext uri="{FF2B5EF4-FFF2-40B4-BE49-F238E27FC236}">
                  <a16:creationId xmlns:a16="http://schemas.microsoft.com/office/drawing/2014/main" id="{36735716-431C-410B-42DB-C40DEFE0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93256" name="Group 8">
              <a:extLst>
                <a:ext uri="{FF2B5EF4-FFF2-40B4-BE49-F238E27FC236}">
                  <a16:creationId xmlns:a16="http://schemas.microsoft.com/office/drawing/2014/main" id="{B8D88816-B00C-ACA3-52B2-92F45D4AE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93257" name="Line 9">
                <a:extLst>
                  <a:ext uri="{FF2B5EF4-FFF2-40B4-BE49-F238E27FC236}">
                    <a16:creationId xmlns:a16="http://schemas.microsoft.com/office/drawing/2014/main" id="{7126BE2C-03D2-07E9-7F11-1CD32C802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3258" name="Line 10">
                <a:extLst>
                  <a:ext uri="{FF2B5EF4-FFF2-40B4-BE49-F238E27FC236}">
                    <a16:creationId xmlns:a16="http://schemas.microsoft.com/office/drawing/2014/main" id="{299FA74A-DCF2-46F7-5EA3-11E451B37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3259" name="Line 11">
                <a:extLst>
                  <a:ext uri="{FF2B5EF4-FFF2-40B4-BE49-F238E27FC236}">
                    <a16:creationId xmlns:a16="http://schemas.microsoft.com/office/drawing/2014/main" id="{23E82439-AE7A-B0EA-1741-FBC72B369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3260" name="Line 12">
                <a:extLst>
                  <a:ext uri="{FF2B5EF4-FFF2-40B4-BE49-F238E27FC236}">
                    <a16:creationId xmlns:a16="http://schemas.microsoft.com/office/drawing/2014/main" id="{75CE0059-F1C9-0DC0-3C0E-A791D0D7E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EA79D95-8AB1-7001-D71F-14D950C6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D4D3F1B6-EB56-32C1-06BF-0203DB87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B586-971C-6D47-8CEA-E1FD73BDACB0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690178" name="Rectangle 2">
            <a:extLst>
              <a:ext uri="{FF2B5EF4-FFF2-40B4-BE49-F238E27FC236}">
                <a16:creationId xmlns:a16="http://schemas.microsoft.com/office/drawing/2014/main" id="{8AE6B1FF-41CE-2820-9D3A-AE4E10E82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On-the-fly</a:t>
            </a:r>
          </a:p>
        </p:txBody>
      </p:sp>
      <p:grpSp>
        <p:nvGrpSpPr>
          <p:cNvPr id="690179" name="Group 3">
            <a:extLst>
              <a:ext uri="{FF2B5EF4-FFF2-40B4-BE49-F238E27FC236}">
                <a16:creationId xmlns:a16="http://schemas.microsoft.com/office/drawing/2014/main" id="{C7519ECA-933F-912E-BB11-C6D8CF41461C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90180" name="Rectangle 4">
              <a:extLst>
                <a:ext uri="{FF2B5EF4-FFF2-40B4-BE49-F238E27FC236}">
                  <a16:creationId xmlns:a16="http://schemas.microsoft.com/office/drawing/2014/main" id="{B5FE70D7-CBBD-6BF4-9A26-3B37DE21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90181" name="Group 5">
              <a:extLst>
                <a:ext uri="{FF2B5EF4-FFF2-40B4-BE49-F238E27FC236}">
                  <a16:creationId xmlns:a16="http://schemas.microsoft.com/office/drawing/2014/main" id="{312F7919-5DEF-DE5B-B1EA-903843B4C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90182" name="Line 6">
                <a:extLst>
                  <a:ext uri="{FF2B5EF4-FFF2-40B4-BE49-F238E27FC236}">
                    <a16:creationId xmlns:a16="http://schemas.microsoft.com/office/drawing/2014/main" id="{2DE25649-9242-6917-D17C-BC92C85B6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0183" name="Line 7">
                <a:extLst>
                  <a:ext uri="{FF2B5EF4-FFF2-40B4-BE49-F238E27FC236}">
                    <a16:creationId xmlns:a16="http://schemas.microsoft.com/office/drawing/2014/main" id="{404ECF5E-ABF4-4589-F515-0E92D6EEC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0184" name="Line 8">
                <a:extLst>
                  <a:ext uri="{FF2B5EF4-FFF2-40B4-BE49-F238E27FC236}">
                    <a16:creationId xmlns:a16="http://schemas.microsoft.com/office/drawing/2014/main" id="{0260C265-5012-B00B-71A7-90D1DE3EC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0185" name="Line 9">
                <a:extLst>
                  <a:ext uri="{FF2B5EF4-FFF2-40B4-BE49-F238E27FC236}">
                    <a16:creationId xmlns:a16="http://schemas.microsoft.com/office/drawing/2014/main" id="{3B2302DF-7D02-1A89-6175-9225764EE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90186" name="Group 10">
            <a:extLst>
              <a:ext uri="{FF2B5EF4-FFF2-40B4-BE49-F238E27FC236}">
                <a16:creationId xmlns:a16="http://schemas.microsoft.com/office/drawing/2014/main" id="{E4B14F93-8DF7-F44C-4B77-7FAD6BE29EF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84313"/>
            <a:ext cx="8713787" cy="2160587"/>
            <a:chOff x="113" y="935"/>
            <a:chExt cx="3719" cy="2042"/>
          </a:xfrm>
        </p:grpSpPr>
        <p:sp>
          <p:nvSpPr>
            <p:cNvPr id="690187" name="Rectangle 11">
              <a:extLst>
                <a:ext uri="{FF2B5EF4-FFF2-40B4-BE49-F238E27FC236}">
                  <a16:creationId xmlns:a16="http://schemas.microsoft.com/office/drawing/2014/main" id="{C52F3EB9-2516-C200-EE84-795B07F1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0188" name="Text Box 12">
              <a:extLst>
                <a:ext uri="{FF2B5EF4-FFF2-40B4-BE49-F238E27FC236}">
                  <a16:creationId xmlns:a16="http://schemas.microsoft.com/office/drawing/2014/main" id="{6E79C78B-2FD4-A87C-C9F7-D33BA32BF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264" cy="3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Disk</a:t>
              </a:r>
            </a:p>
          </p:txBody>
        </p:sp>
      </p:grpSp>
      <p:graphicFrame>
        <p:nvGraphicFramePr>
          <p:cNvPr id="690189" name="Group 13">
            <a:extLst>
              <a:ext uri="{FF2B5EF4-FFF2-40B4-BE49-F238E27FC236}">
                <a16:creationId xmlns:a16="http://schemas.microsoft.com/office/drawing/2014/main" id="{D0FFCDF6-0FFB-EC43-3B21-15CE52AE5A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425" y="1992313"/>
          <a:ext cx="2236788" cy="100488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46067356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396968078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191958158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13369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1260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36082"/>
                  </a:ext>
                </a:extLst>
              </a:tr>
            </a:tbl>
          </a:graphicData>
        </a:graphic>
      </p:graphicFrame>
      <p:graphicFrame>
        <p:nvGraphicFramePr>
          <p:cNvPr id="690207" name="Group 31">
            <a:extLst>
              <a:ext uri="{FF2B5EF4-FFF2-40B4-BE49-F238E27FC236}">
                <a16:creationId xmlns:a16="http://schemas.microsoft.com/office/drawing/2014/main" id="{92AE95E8-A6D1-B734-E07C-2CD8CA14AF3D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2017713"/>
          <a:ext cx="1296987" cy="133985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7249542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8143423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45518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9499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8162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203444"/>
                  </a:ext>
                </a:extLst>
              </a:tr>
            </a:tbl>
          </a:graphicData>
        </a:graphic>
      </p:graphicFrame>
      <p:sp>
        <p:nvSpPr>
          <p:cNvPr id="690224" name="Text Box 48">
            <a:extLst>
              <a:ext uri="{FF2B5EF4-FFF2-40B4-BE49-F238E27FC236}">
                <a16:creationId xmlns:a16="http://schemas.microsoft.com/office/drawing/2014/main" id="{AC456AF9-084A-B460-0A7F-4B9B8AECF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9747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</a:t>
            </a:r>
          </a:p>
        </p:txBody>
      </p:sp>
      <p:sp>
        <p:nvSpPr>
          <p:cNvPr id="690225" name="Text Box 49">
            <a:extLst>
              <a:ext uri="{FF2B5EF4-FFF2-40B4-BE49-F238E27FC236}">
                <a16:creationId xmlns:a16="http://schemas.microsoft.com/office/drawing/2014/main" id="{755AB797-09A0-BCEC-C834-58869A89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00213"/>
            <a:ext cx="6826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Take</a:t>
            </a:r>
          </a:p>
        </p:txBody>
      </p:sp>
      <p:grpSp>
        <p:nvGrpSpPr>
          <p:cNvPr id="690226" name="Group 50">
            <a:extLst>
              <a:ext uri="{FF2B5EF4-FFF2-40B4-BE49-F238E27FC236}">
                <a16:creationId xmlns:a16="http://schemas.microsoft.com/office/drawing/2014/main" id="{588038FE-4E2F-96F3-BA49-E2F51CCF0A5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68863"/>
            <a:ext cx="8642350" cy="1873250"/>
            <a:chOff x="113" y="935"/>
            <a:chExt cx="3719" cy="2042"/>
          </a:xfrm>
        </p:grpSpPr>
        <p:sp>
          <p:nvSpPr>
            <p:cNvPr id="690227" name="Rectangle 51">
              <a:extLst>
                <a:ext uri="{FF2B5EF4-FFF2-40B4-BE49-F238E27FC236}">
                  <a16:creationId xmlns:a16="http://schemas.microsoft.com/office/drawing/2014/main" id="{BF048776-C274-167D-B7BC-FD506214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0228" name="Text Box 52">
              <a:extLst>
                <a:ext uri="{FF2B5EF4-FFF2-40B4-BE49-F238E27FC236}">
                  <a16:creationId xmlns:a16="http://schemas.microsoft.com/office/drawing/2014/main" id="{2400FCA3-7D13-78F0-D349-A9008ECAE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432" cy="41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Memory</a:t>
              </a:r>
            </a:p>
          </p:txBody>
        </p:sp>
      </p:grpSp>
      <p:grpSp>
        <p:nvGrpSpPr>
          <p:cNvPr id="690229" name="Group 53">
            <a:extLst>
              <a:ext uri="{FF2B5EF4-FFF2-40B4-BE49-F238E27FC236}">
                <a16:creationId xmlns:a16="http://schemas.microsoft.com/office/drawing/2014/main" id="{867A8F45-4DFA-C993-DDF5-75C9A527F12D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573463"/>
            <a:ext cx="1944687" cy="1584325"/>
            <a:chOff x="975" y="2251"/>
            <a:chExt cx="1225" cy="998"/>
          </a:xfrm>
        </p:grpSpPr>
        <p:sp>
          <p:nvSpPr>
            <p:cNvPr id="690230" name="AutoShape 54">
              <a:extLst>
                <a:ext uri="{FF2B5EF4-FFF2-40B4-BE49-F238E27FC236}">
                  <a16:creationId xmlns:a16="http://schemas.microsoft.com/office/drawing/2014/main" id="{895197A5-91EE-083D-6CF6-28AD55F5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51"/>
              <a:ext cx="771" cy="998"/>
            </a:xfrm>
            <a:prstGeom prst="downArrow">
              <a:avLst>
                <a:gd name="adj1" fmla="val 50000"/>
                <a:gd name="adj2" fmla="val 3236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0231" name="Text Box 55">
              <a:extLst>
                <a:ext uri="{FF2B5EF4-FFF2-40B4-BE49-F238E27FC236}">
                  <a16:creationId xmlns:a16="http://schemas.microsoft.com/office/drawing/2014/main" id="{60EC8BBD-A130-8492-24E6-2DA2ABDE0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532"/>
              <a:ext cx="6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Reading</a:t>
              </a:r>
            </a:p>
          </p:txBody>
        </p:sp>
      </p:grpSp>
      <p:graphicFrame>
        <p:nvGraphicFramePr>
          <p:cNvPr id="690232" name="Group 56">
            <a:extLst>
              <a:ext uri="{FF2B5EF4-FFF2-40B4-BE49-F238E27FC236}">
                <a16:creationId xmlns:a16="http://schemas.microsoft.com/office/drawing/2014/main" id="{732A5D86-6F56-D578-08C0-95C4EC26E956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5303838"/>
          <a:ext cx="2236787" cy="100488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84767951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74201005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778661173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27181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2808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95646"/>
                  </a:ext>
                </a:extLst>
              </a:tr>
            </a:tbl>
          </a:graphicData>
        </a:graphic>
      </p:graphicFrame>
      <p:graphicFrame>
        <p:nvGraphicFramePr>
          <p:cNvPr id="690250" name="Group 74">
            <a:extLst>
              <a:ext uri="{FF2B5EF4-FFF2-40B4-BE49-F238E27FC236}">
                <a16:creationId xmlns:a16="http://schemas.microsoft.com/office/drawing/2014/main" id="{7C661CC8-494E-2A84-6CB2-7657E15D3DC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5329238"/>
          <a:ext cx="1296988" cy="133985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3324641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93212533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38554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621449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73320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70705"/>
                  </a:ext>
                </a:extLst>
              </a:tr>
            </a:tbl>
          </a:graphicData>
        </a:graphic>
      </p:graphicFrame>
      <p:grpSp>
        <p:nvGrpSpPr>
          <p:cNvPr id="690267" name="Group 91">
            <a:extLst>
              <a:ext uri="{FF2B5EF4-FFF2-40B4-BE49-F238E27FC236}">
                <a16:creationId xmlns:a16="http://schemas.microsoft.com/office/drawing/2014/main" id="{27D7C37F-1B53-02B2-2832-FC3B1C59F6E8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157788"/>
            <a:ext cx="647700" cy="1079500"/>
            <a:chOff x="3152" y="3249"/>
            <a:chExt cx="408" cy="680"/>
          </a:xfrm>
        </p:grpSpPr>
        <p:sp>
          <p:nvSpPr>
            <p:cNvPr id="690268" name="AutoShape 92">
              <a:extLst>
                <a:ext uri="{FF2B5EF4-FFF2-40B4-BE49-F238E27FC236}">
                  <a16:creationId xmlns:a16="http://schemas.microsoft.com/office/drawing/2014/main" id="{F8FDBCFB-5398-6119-6C6C-445EC6756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75"/>
              <a:ext cx="408" cy="45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0269" name="Text Box 93">
              <a:extLst>
                <a:ext uri="{FF2B5EF4-FFF2-40B4-BE49-F238E27FC236}">
                  <a16:creationId xmlns:a16="http://schemas.microsoft.com/office/drawing/2014/main" id="{7378A5EB-AC03-C809-7692-9A4E0E843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249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Join</a:t>
              </a:r>
            </a:p>
          </p:txBody>
        </p:sp>
      </p:grpSp>
      <p:graphicFrame>
        <p:nvGraphicFramePr>
          <p:cNvPr id="690270" name="Group 94">
            <a:extLst>
              <a:ext uri="{FF2B5EF4-FFF2-40B4-BE49-F238E27FC236}">
                <a16:creationId xmlns:a16="http://schemas.microsoft.com/office/drawing/2014/main" id="{7AB63C0D-947A-EA9D-4A0F-6DDD90ADB085}"/>
              </a:ext>
            </a:extLst>
          </p:cNvPr>
          <p:cNvGraphicFramePr>
            <a:graphicFrameLocks noGrp="1"/>
          </p:cNvGraphicFramePr>
          <p:nvPr/>
        </p:nvGraphicFramePr>
        <p:xfrm>
          <a:off x="5651500" y="5157788"/>
          <a:ext cx="3098800" cy="13398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73005392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127439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93201393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434616968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9268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2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059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032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224" grpId="0" animBg="1"/>
      <p:bldP spid="6902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9E0B9FA-9C57-46A3-7B7D-59DE0BE8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0CB2653-DE77-E724-E33C-58A2A8BD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6EB8-5B89-AB44-8777-4DA7AC26974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E77D2401-C0A5-1312-0DC1-B3702221A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On-the-fly</a:t>
            </a:r>
          </a:p>
        </p:txBody>
      </p:sp>
      <p:grpSp>
        <p:nvGrpSpPr>
          <p:cNvPr id="691203" name="Group 3">
            <a:extLst>
              <a:ext uri="{FF2B5EF4-FFF2-40B4-BE49-F238E27FC236}">
                <a16:creationId xmlns:a16="http://schemas.microsoft.com/office/drawing/2014/main" id="{EF9BDE66-1F12-09BF-947B-9416E292AE91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91204" name="Rectangle 4">
              <a:extLst>
                <a:ext uri="{FF2B5EF4-FFF2-40B4-BE49-F238E27FC236}">
                  <a16:creationId xmlns:a16="http://schemas.microsoft.com/office/drawing/2014/main" id="{E09419B9-9E81-6345-FEDE-295D38E2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91205" name="Group 5">
              <a:extLst>
                <a:ext uri="{FF2B5EF4-FFF2-40B4-BE49-F238E27FC236}">
                  <a16:creationId xmlns:a16="http://schemas.microsoft.com/office/drawing/2014/main" id="{28A5E500-D70F-5EC0-781C-FA91D5977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91206" name="Line 6">
                <a:extLst>
                  <a:ext uri="{FF2B5EF4-FFF2-40B4-BE49-F238E27FC236}">
                    <a16:creationId xmlns:a16="http://schemas.microsoft.com/office/drawing/2014/main" id="{BBFA82B7-230A-A9B0-CA67-3D3AE413E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1207" name="Line 7">
                <a:extLst>
                  <a:ext uri="{FF2B5EF4-FFF2-40B4-BE49-F238E27FC236}">
                    <a16:creationId xmlns:a16="http://schemas.microsoft.com/office/drawing/2014/main" id="{F27DDB0B-6A4E-F224-A67C-860F2AA93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1208" name="Line 8">
                <a:extLst>
                  <a:ext uri="{FF2B5EF4-FFF2-40B4-BE49-F238E27FC236}">
                    <a16:creationId xmlns:a16="http://schemas.microsoft.com/office/drawing/2014/main" id="{4B7BDE0C-E494-33B8-C7A1-F0F9E4F06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1209" name="Line 9">
                <a:extLst>
                  <a:ext uri="{FF2B5EF4-FFF2-40B4-BE49-F238E27FC236}">
                    <a16:creationId xmlns:a16="http://schemas.microsoft.com/office/drawing/2014/main" id="{938D982C-45E1-EB2B-62CA-0EB473596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91210" name="Group 10">
            <a:extLst>
              <a:ext uri="{FF2B5EF4-FFF2-40B4-BE49-F238E27FC236}">
                <a16:creationId xmlns:a16="http://schemas.microsoft.com/office/drawing/2014/main" id="{903730BD-AF8C-32DA-DA87-BFF0C9A43117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84313"/>
            <a:ext cx="8713787" cy="2160587"/>
            <a:chOff x="113" y="935"/>
            <a:chExt cx="3719" cy="2042"/>
          </a:xfrm>
        </p:grpSpPr>
        <p:sp>
          <p:nvSpPr>
            <p:cNvPr id="691211" name="Rectangle 11">
              <a:extLst>
                <a:ext uri="{FF2B5EF4-FFF2-40B4-BE49-F238E27FC236}">
                  <a16:creationId xmlns:a16="http://schemas.microsoft.com/office/drawing/2014/main" id="{0F42505F-00DD-B6AD-4589-B8FC84A4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12" name="Text Box 12">
              <a:extLst>
                <a:ext uri="{FF2B5EF4-FFF2-40B4-BE49-F238E27FC236}">
                  <a16:creationId xmlns:a16="http://schemas.microsoft.com/office/drawing/2014/main" id="{E3522A6E-59BD-B787-2267-D8F77124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264" cy="3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Disk</a:t>
              </a:r>
            </a:p>
          </p:txBody>
        </p:sp>
      </p:grpSp>
      <p:graphicFrame>
        <p:nvGraphicFramePr>
          <p:cNvPr id="691213" name="Group 13">
            <a:extLst>
              <a:ext uri="{FF2B5EF4-FFF2-40B4-BE49-F238E27FC236}">
                <a16:creationId xmlns:a16="http://schemas.microsoft.com/office/drawing/2014/main" id="{E872FB8F-0056-B0BE-0D7B-DA76F6EE3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425" y="1992313"/>
          <a:ext cx="2236788" cy="100488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3874752778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1371614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864609630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601419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95798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38555"/>
                  </a:ext>
                </a:extLst>
              </a:tr>
            </a:tbl>
          </a:graphicData>
        </a:graphic>
      </p:graphicFrame>
      <p:graphicFrame>
        <p:nvGraphicFramePr>
          <p:cNvPr id="691231" name="Group 31">
            <a:extLst>
              <a:ext uri="{FF2B5EF4-FFF2-40B4-BE49-F238E27FC236}">
                <a16:creationId xmlns:a16="http://schemas.microsoft.com/office/drawing/2014/main" id="{BF3776EA-CEC7-74D2-0ACB-224964F5B5A8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2017713"/>
          <a:ext cx="1296987" cy="133985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4187115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22150296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6117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4460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0620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0099"/>
                  </a:ext>
                </a:extLst>
              </a:tr>
            </a:tbl>
          </a:graphicData>
        </a:graphic>
      </p:graphicFrame>
      <p:sp>
        <p:nvSpPr>
          <p:cNvPr id="691248" name="Text Box 48">
            <a:extLst>
              <a:ext uri="{FF2B5EF4-FFF2-40B4-BE49-F238E27FC236}">
                <a16:creationId xmlns:a16="http://schemas.microsoft.com/office/drawing/2014/main" id="{5C21DC8C-2C57-574A-3EA0-DE410FD1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9747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</a:t>
            </a:r>
          </a:p>
        </p:txBody>
      </p:sp>
      <p:sp>
        <p:nvSpPr>
          <p:cNvPr id="691249" name="Text Box 49">
            <a:extLst>
              <a:ext uri="{FF2B5EF4-FFF2-40B4-BE49-F238E27FC236}">
                <a16:creationId xmlns:a16="http://schemas.microsoft.com/office/drawing/2014/main" id="{3B8A7AB2-5ABD-1E2D-525C-384819533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00213"/>
            <a:ext cx="6826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Take</a:t>
            </a:r>
          </a:p>
        </p:txBody>
      </p:sp>
      <p:grpSp>
        <p:nvGrpSpPr>
          <p:cNvPr id="691250" name="Group 50">
            <a:extLst>
              <a:ext uri="{FF2B5EF4-FFF2-40B4-BE49-F238E27FC236}">
                <a16:creationId xmlns:a16="http://schemas.microsoft.com/office/drawing/2014/main" id="{4DB5F8BF-A9EC-ACD4-6D5A-62DFFE4A97C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68863"/>
            <a:ext cx="8642350" cy="1873250"/>
            <a:chOff x="113" y="935"/>
            <a:chExt cx="3719" cy="2042"/>
          </a:xfrm>
        </p:grpSpPr>
        <p:sp>
          <p:nvSpPr>
            <p:cNvPr id="691251" name="Rectangle 51">
              <a:extLst>
                <a:ext uri="{FF2B5EF4-FFF2-40B4-BE49-F238E27FC236}">
                  <a16:creationId xmlns:a16="http://schemas.microsoft.com/office/drawing/2014/main" id="{5D81E929-CF6E-71B9-3869-42969D0F8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583" cy="195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52" name="Text Box 52">
              <a:extLst>
                <a:ext uri="{FF2B5EF4-FFF2-40B4-BE49-F238E27FC236}">
                  <a16:creationId xmlns:a16="http://schemas.microsoft.com/office/drawing/2014/main" id="{BB4A6024-A728-C759-64FD-C2FC0AEA7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35"/>
              <a:ext cx="432" cy="41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/>
                <a:t>Memory</a:t>
              </a:r>
            </a:p>
          </p:txBody>
        </p:sp>
      </p:grpSp>
      <p:graphicFrame>
        <p:nvGraphicFramePr>
          <p:cNvPr id="691294" name="Group 94">
            <a:extLst>
              <a:ext uri="{FF2B5EF4-FFF2-40B4-BE49-F238E27FC236}">
                <a16:creationId xmlns:a16="http://schemas.microsoft.com/office/drawing/2014/main" id="{C0FDD0BF-2F29-0764-BF02-85B04FCC40D9}"/>
              </a:ext>
            </a:extLst>
          </p:cNvPr>
          <p:cNvGraphicFramePr>
            <a:graphicFrameLocks noGrp="1"/>
          </p:cNvGraphicFramePr>
          <p:nvPr/>
        </p:nvGraphicFramePr>
        <p:xfrm>
          <a:off x="5651500" y="5157788"/>
          <a:ext cx="3098800" cy="13398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326908962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2860374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15535905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655383701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35655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2712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12289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65217"/>
                  </a:ext>
                </a:extLst>
              </a:tr>
            </a:tbl>
          </a:graphicData>
        </a:graphic>
      </p:graphicFrame>
      <p:graphicFrame>
        <p:nvGraphicFramePr>
          <p:cNvPr id="691405" name="Group 205">
            <a:extLst>
              <a:ext uri="{FF2B5EF4-FFF2-40B4-BE49-F238E27FC236}">
                <a16:creationId xmlns:a16="http://schemas.microsoft.com/office/drawing/2014/main" id="{5DFFA690-37A7-0E3D-EED1-393D3A5207DB}"/>
              </a:ext>
            </a:extLst>
          </p:cNvPr>
          <p:cNvGraphicFramePr>
            <a:graphicFrameLocks noGrp="1"/>
          </p:cNvGraphicFramePr>
          <p:nvPr/>
        </p:nvGraphicFramePr>
        <p:xfrm>
          <a:off x="2555875" y="5519738"/>
          <a:ext cx="2519363" cy="669925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1705290772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337854634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215059937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378701149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6391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471514"/>
                  </a:ext>
                </a:extLst>
              </a:tr>
            </a:tbl>
          </a:graphicData>
        </a:graphic>
      </p:graphicFrame>
      <p:graphicFrame>
        <p:nvGraphicFramePr>
          <p:cNvPr id="691389" name="Group 189">
            <a:extLst>
              <a:ext uri="{FF2B5EF4-FFF2-40B4-BE49-F238E27FC236}">
                <a16:creationId xmlns:a16="http://schemas.microsoft.com/office/drawing/2014/main" id="{737839F2-5551-1D33-5332-9278EDD66FE8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5661025"/>
          <a:ext cx="1079500" cy="66992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3359694351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7716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06249"/>
                  </a:ext>
                </a:extLst>
              </a:tr>
            </a:tbl>
          </a:graphicData>
        </a:graphic>
      </p:graphicFrame>
      <p:grpSp>
        <p:nvGrpSpPr>
          <p:cNvPr id="691397" name="Group 197">
            <a:extLst>
              <a:ext uri="{FF2B5EF4-FFF2-40B4-BE49-F238E27FC236}">
                <a16:creationId xmlns:a16="http://schemas.microsoft.com/office/drawing/2014/main" id="{98E486E5-9C72-1EA1-D7C9-A5CEBDD6A1BA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5078413"/>
            <a:ext cx="1512887" cy="1303337"/>
            <a:chOff x="2517" y="3199"/>
            <a:chExt cx="953" cy="821"/>
          </a:xfrm>
        </p:grpSpPr>
        <p:sp>
          <p:nvSpPr>
            <p:cNvPr id="691398" name="AutoShape 198">
              <a:extLst>
                <a:ext uri="{FF2B5EF4-FFF2-40B4-BE49-F238E27FC236}">
                  <a16:creationId xmlns:a16="http://schemas.microsoft.com/office/drawing/2014/main" id="{259BBF3F-3A89-A2A0-6784-31B3573C3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475"/>
              <a:ext cx="227" cy="545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399" name="Text Box 199">
              <a:extLst>
                <a:ext uri="{FF2B5EF4-FFF2-40B4-BE49-F238E27FC236}">
                  <a16:creationId xmlns:a16="http://schemas.microsoft.com/office/drawing/2014/main" id="{772EE0FD-4066-8F47-049A-A1E7296A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199"/>
              <a:ext cx="9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sym typeface="Symbol" pitchFamily="2" charset="2"/>
                </a:rPr>
                <a:t></a:t>
              </a:r>
              <a:r>
                <a:rPr lang="en-US" altLang="zh-TW" b="0" baseline="-25000">
                  <a:sym typeface="Symbol" pitchFamily="2" charset="2"/>
                </a:rPr>
                <a:t>cid=231age&gt;20</a:t>
              </a:r>
            </a:p>
          </p:txBody>
        </p:sp>
      </p:grpSp>
      <p:grpSp>
        <p:nvGrpSpPr>
          <p:cNvPr id="691400" name="Group 200">
            <a:extLst>
              <a:ext uri="{FF2B5EF4-FFF2-40B4-BE49-F238E27FC236}">
                <a16:creationId xmlns:a16="http://schemas.microsoft.com/office/drawing/2014/main" id="{B9D0D456-0989-0E1D-3423-33C4D725EBBB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157788"/>
            <a:ext cx="752475" cy="1223962"/>
            <a:chOff x="1202" y="3249"/>
            <a:chExt cx="474" cy="771"/>
          </a:xfrm>
        </p:grpSpPr>
        <p:sp>
          <p:nvSpPr>
            <p:cNvPr id="691401" name="AutoShape 201">
              <a:extLst>
                <a:ext uri="{FF2B5EF4-FFF2-40B4-BE49-F238E27FC236}">
                  <a16:creationId xmlns:a16="http://schemas.microsoft.com/office/drawing/2014/main" id="{FA9B8964-38BA-874D-1F81-75C411564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475"/>
              <a:ext cx="227" cy="545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402" name="Text Box 202">
              <a:extLst>
                <a:ext uri="{FF2B5EF4-FFF2-40B4-BE49-F238E27FC236}">
                  <a16:creationId xmlns:a16="http://schemas.microsoft.com/office/drawing/2014/main" id="{7A280B8C-AE8B-D808-CFAD-653B30828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249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sym typeface="Symbol" pitchFamily="2" charset="2"/>
                </a:rPr>
                <a:t></a:t>
              </a:r>
              <a:r>
                <a:rPr lang="en-US" altLang="zh-TW" b="0" baseline="-25000">
                  <a:sym typeface="Symbol" pitchFamily="2" charset="2"/>
                </a:rPr>
                <a:t>sname</a:t>
              </a:r>
            </a:p>
          </p:txBody>
        </p:sp>
      </p:grpSp>
      <p:sp>
        <p:nvSpPr>
          <p:cNvPr id="691403" name="AutoShape 203">
            <a:extLst>
              <a:ext uri="{FF2B5EF4-FFF2-40B4-BE49-F238E27FC236}">
                <a16:creationId xmlns:a16="http://schemas.microsoft.com/office/drawing/2014/main" id="{2FD0DB2A-64C8-5D61-9279-82D70F94F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24400"/>
            <a:ext cx="719137" cy="57626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404" name="Text Box 204">
            <a:extLst>
              <a:ext uri="{FF2B5EF4-FFF2-40B4-BE49-F238E27FC236}">
                <a16:creationId xmlns:a16="http://schemas.microsoft.com/office/drawing/2014/main" id="{B9E93903-5CB4-6084-81C7-EB57D02B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21163"/>
            <a:ext cx="2274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Output to the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4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AAB1F99-0D1A-A6DB-496F-3B3D0A1B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BDF36E3-1BD6-F11A-3F2B-A4BBC1AD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FEE8-AB5C-3740-AE54-38023818C9DA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708610" name="Rectangle 2">
            <a:extLst>
              <a:ext uri="{FF2B5EF4-FFF2-40B4-BE49-F238E27FC236}">
                <a16:creationId xmlns:a16="http://schemas.microsoft.com/office/drawing/2014/main" id="{6B291850-99CB-1FDC-3A69-558771B3B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708611" name="Rectangle 3">
            <a:extLst>
              <a:ext uri="{FF2B5EF4-FFF2-40B4-BE49-F238E27FC236}">
                <a16:creationId xmlns:a16="http://schemas.microsoft.com/office/drawing/2014/main" id="{817F2C9C-0293-9BFA-EAC3-B2AD85FA0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  <a:p>
            <a:r>
              <a:rPr lang="en-US" altLang="zh-TW"/>
              <a:t>Materialization and On-the-fly</a:t>
            </a:r>
          </a:p>
          <a:p>
            <a:r>
              <a:rPr lang="en-US" altLang="zh-TW"/>
              <a:t>Join over Two Tables</a:t>
            </a:r>
          </a:p>
          <a:p>
            <a:r>
              <a:rPr lang="en-US" altLang="zh-TW"/>
              <a:t>Join over Multiple Tables</a:t>
            </a:r>
          </a:p>
        </p:txBody>
      </p:sp>
      <p:sp>
        <p:nvSpPr>
          <p:cNvPr id="708612" name="Oval 4">
            <a:extLst>
              <a:ext uri="{FF2B5EF4-FFF2-40B4-BE49-F238E27FC236}">
                <a16:creationId xmlns:a16="http://schemas.microsoft.com/office/drawing/2014/main" id="{F9D93F96-C7C8-431E-BF5E-16FA0423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141663"/>
            <a:ext cx="4391025" cy="7207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85E16B1-A3AD-2436-C239-AED9BC77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F91C73A-C9E3-9D1E-1E3F-E1A7E51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78DD-034C-8540-8D9F-814E63C557F7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2E1F6444-17B3-7E44-F0FC-950053AE8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E897CDE5-682F-CEAB-BC14-36645BE08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  <a:p>
            <a:r>
              <a:rPr lang="en-US" altLang="zh-TW"/>
              <a:t>Materialization and On-the-fly</a:t>
            </a:r>
          </a:p>
          <a:p>
            <a:r>
              <a:rPr lang="en-US" altLang="zh-TW"/>
              <a:t>Join over Two Tables</a:t>
            </a:r>
          </a:p>
          <a:p>
            <a:r>
              <a:rPr lang="en-US" altLang="zh-TW"/>
              <a:t>Join over Multiple Tables</a:t>
            </a:r>
          </a:p>
        </p:txBody>
      </p:sp>
      <p:sp>
        <p:nvSpPr>
          <p:cNvPr id="707588" name="Oval 4">
            <a:extLst>
              <a:ext uri="{FF2B5EF4-FFF2-40B4-BE49-F238E27FC236}">
                <a16:creationId xmlns:a16="http://schemas.microsoft.com/office/drawing/2014/main" id="{183A7B67-EAA5-A26E-9E07-27AB6678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89138"/>
            <a:ext cx="2663825" cy="7207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1775945-564D-2CD8-FE1F-39A19FA2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E0AB1E2D-19E6-5B6A-ADD2-27228E3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5FA1-ECCC-0C4B-843A-9643B5C1EDA6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9A537C79-5052-396D-93C5-801FE2B7C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0" y="692150"/>
            <a:ext cx="7772400" cy="1104900"/>
          </a:xfrm>
        </p:spPr>
        <p:txBody>
          <a:bodyPr/>
          <a:lstStyle/>
          <a:p>
            <a:r>
              <a:rPr lang="en-US" altLang="zh-TW"/>
              <a:t>Example Schema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4B85BC3F-6FD5-7020-0675-B6CF7AEB3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305800" cy="3103563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TW" sz="2400"/>
          </a:p>
          <a:p>
            <a:r>
              <a:rPr lang="en-US" altLang="zh-TW" sz="2400"/>
              <a:t>Assuming the following table sizes:</a:t>
            </a:r>
          </a:p>
          <a:p>
            <a:pPr lvl="1"/>
            <a:r>
              <a:rPr lang="en-US" altLang="zh-TW" sz="2400"/>
              <a:t>Student: 500 pages, 80 tuples/page, 50 bytes/tuple</a:t>
            </a:r>
          </a:p>
          <a:p>
            <a:pPr lvl="1"/>
            <a:r>
              <a:rPr lang="en-US" altLang="zh-TW" sz="2400"/>
              <a:t>Take: 1000 pages, 100 tuples/page, 40 bytes/tuple</a:t>
            </a:r>
          </a:p>
          <a:p>
            <a:r>
              <a:rPr lang="en-US" altLang="zh-TW" sz="2400"/>
              <a:t>Assume that there are 200 courses in table Take</a:t>
            </a:r>
          </a:p>
        </p:txBody>
      </p:sp>
      <p:sp>
        <p:nvSpPr>
          <p:cNvPr id="619524" name="Text Box 4">
            <a:extLst>
              <a:ext uri="{FF2B5EF4-FFF2-40B4-BE49-F238E27FC236}">
                <a16:creationId xmlns:a16="http://schemas.microsoft.com/office/drawing/2014/main" id="{CDE7B798-2E21-4A4C-52FE-F355AA4D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19527" name="Text Box 7">
            <a:extLst>
              <a:ext uri="{FF2B5EF4-FFF2-40B4-BE49-F238E27FC236}">
                <a16:creationId xmlns:a16="http://schemas.microsoft.com/office/drawing/2014/main" id="{7B0D659E-3A08-4DD1-0CE5-C1C45869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animBg="1"/>
      <p:bldP spid="6195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7253920-9A9A-E58F-EAFC-F4CF0847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D655CFAF-4221-F6DC-BAAA-7D9D814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152-88A0-9047-9101-976BCB4C3FD4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28E96FC1-87BF-8100-B56A-285B6E77F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Schema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F47697EE-B294-125F-BCE1-6CD45D13B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Join</a:t>
            </a:r>
          </a:p>
          <a:p>
            <a:pPr lvl="1"/>
            <a:r>
              <a:rPr lang="en-US" altLang="zh-TW"/>
              <a:t>Simple-nested loop Join</a:t>
            </a:r>
          </a:p>
          <a:p>
            <a:pPr lvl="1"/>
            <a:r>
              <a:rPr lang="en-US" altLang="zh-TW"/>
              <a:t>Block-nested loop Join</a:t>
            </a:r>
          </a:p>
          <a:p>
            <a:pPr lvl="1"/>
            <a:r>
              <a:rPr lang="en-US" altLang="zh-TW"/>
              <a:t>Sort-Merge Join</a:t>
            </a:r>
          </a:p>
          <a:p>
            <a:pPr lvl="1"/>
            <a:r>
              <a:rPr lang="en-US" altLang="zh-TW"/>
              <a:t>Index-Nested loop Join</a:t>
            </a:r>
          </a:p>
        </p:txBody>
      </p:sp>
      <p:sp>
        <p:nvSpPr>
          <p:cNvPr id="666628" name="Text Box 4">
            <a:extLst>
              <a:ext uri="{FF2B5EF4-FFF2-40B4-BE49-F238E27FC236}">
                <a16:creationId xmlns:a16="http://schemas.microsoft.com/office/drawing/2014/main" id="{0FC9894A-D2F6-055D-42FC-7F5B8B38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6629" name="Text Box 5">
            <a:extLst>
              <a:ext uri="{FF2B5EF4-FFF2-40B4-BE49-F238E27FC236}">
                <a16:creationId xmlns:a16="http://schemas.microsoft.com/office/drawing/2014/main" id="{938120CA-E9AD-7765-2E83-FE851C6D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6630" name="Oval 6">
            <a:extLst>
              <a:ext uri="{FF2B5EF4-FFF2-40B4-BE49-F238E27FC236}">
                <a16:creationId xmlns:a16="http://schemas.microsoft.com/office/drawing/2014/main" id="{965F26A6-EC31-050E-94CC-14175A2A4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492375"/>
            <a:ext cx="4319588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31" name="Oval 7">
            <a:extLst>
              <a:ext uri="{FF2B5EF4-FFF2-40B4-BE49-F238E27FC236}">
                <a16:creationId xmlns:a16="http://schemas.microsoft.com/office/drawing/2014/main" id="{015953BF-A8FF-4AF0-6FFE-7F738AB4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068638"/>
            <a:ext cx="4319588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ADBC744-EB29-32D6-A4F5-CA2E8DB1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CD599F8-FC87-5E16-F778-9A5F0AA2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46D-4359-C841-9228-C18493883571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22DC3EF8-94D6-CD01-A4C5-6C0DA18C1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1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CFA7DA7B-B025-7218-43AA-EC2FE2CA1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60484" name="Group 4">
            <a:extLst>
              <a:ext uri="{FF2B5EF4-FFF2-40B4-BE49-F238E27FC236}">
                <a16:creationId xmlns:a16="http://schemas.microsoft.com/office/drawing/2014/main" id="{EB164441-C3EE-738E-9452-BB4222D36108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636838"/>
            <a:ext cx="2879725" cy="3016250"/>
            <a:chOff x="4078" y="82"/>
            <a:chExt cx="1814" cy="1900"/>
          </a:xfrm>
        </p:grpSpPr>
        <p:sp>
          <p:nvSpPr>
            <p:cNvPr id="660485" name="Freeform 5">
              <a:extLst>
                <a:ext uri="{FF2B5EF4-FFF2-40B4-BE49-F238E27FC236}">
                  <a16:creationId xmlns:a16="http://schemas.microsoft.com/office/drawing/2014/main" id="{680FCA22-0E72-6AA1-8EC0-9E920D9D0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599"/>
              <a:ext cx="68" cy="88"/>
            </a:xfrm>
            <a:custGeom>
              <a:avLst/>
              <a:gdLst>
                <a:gd name="T0" fmla="*/ 67 w 68"/>
                <a:gd name="T1" fmla="*/ 43 h 88"/>
                <a:gd name="T2" fmla="*/ 58 w 68"/>
                <a:gd name="T3" fmla="*/ 13 h 88"/>
                <a:gd name="T4" fmla="*/ 34 w 68"/>
                <a:gd name="T5" fmla="*/ 0 h 88"/>
                <a:gd name="T6" fmla="*/ 10 w 68"/>
                <a:gd name="T7" fmla="*/ 13 h 88"/>
                <a:gd name="T8" fmla="*/ 0 w 68"/>
                <a:gd name="T9" fmla="*/ 43 h 88"/>
                <a:gd name="T10" fmla="*/ 10 w 68"/>
                <a:gd name="T11" fmla="*/ 74 h 88"/>
                <a:gd name="T12" fmla="*/ 34 w 68"/>
                <a:gd name="T13" fmla="*/ 87 h 88"/>
                <a:gd name="T14" fmla="*/ 58 w 68"/>
                <a:gd name="T15" fmla="*/ 74 h 88"/>
                <a:gd name="T16" fmla="*/ 67 w 68"/>
                <a:gd name="T17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88">
                  <a:moveTo>
                    <a:pt x="67" y="43"/>
                  </a:moveTo>
                  <a:lnTo>
                    <a:pt x="58" y="13"/>
                  </a:lnTo>
                  <a:lnTo>
                    <a:pt x="34" y="0"/>
                  </a:lnTo>
                  <a:lnTo>
                    <a:pt x="10" y="13"/>
                  </a:lnTo>
                  <a:lnTo>
                    <a:pt x="0" y="43"/>
                  </a:lnTo>
                  <a:lnTo>
                    <a:pt x="10" y="74"/>
                  </a:lnTo>
                  <a:lnTo>
                    <a:pt x="34" y="87"/>
                  </a:lnTo>
                  <a:lnTo>
                    <a:pt x="58" y="74"/>
                  </a:lnTo>
                  <a:lnTo>
                    <a:pt x="67" y="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6" name="Freeform 6">
              <a:extLst>
                <a:ext uri="{FF2B5EF4-FFF2-40B4-BE49-F238E27FC236}">
                  <a16:creationId xmlns:a16="http://schemas.microsoft.com/office/drawing/2014/main" id="{38A8CA4B-6EB0-C200-E525-C2C503E2C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608"/>
              <a:ext cx="62" cy="1"/>
            </a:xfrm>
            <a:custGeom>
              <a:avLst/>
              <a:gdLst>
                <a:gd name="T0" fmla="*/ 0 w 62"/>
                <a:gd name="T1" fmla="*/ 0 h 1"/>
                <a:gd name="T2" fmla="*/ 61 w 62"/>
                <a:gd name="T3" fmla="*/ 0 h 1"/>
                <a:gd name="T4" fmla="*/ 0 w 6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1">
                  <a:moveTo>
                    <a:pt x="0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7" name="Freeform 7">
              <a:extLst>
                <a:ext uri="{FF2B5EF4-FFF2-40B4-BE49-F238E27FC236}">
                  <a16:creationId xmlns:a16="http://schemas.microsoft.com/office/drawing/2014/main" id="{158E67B1-AEFA-0CB1-BA19-2B6B1667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8" name="Freeform 8">
              <a:extLst>
                <a:ext uri="{FF2B5EF4-FFF2-40B4-BE49-F238E27FC236}">
                  <a16:creationId xmlns:a16="http://schemas.microsoft.com/office/drawing/2014/main" id="{7C1956DE-834E-E5AA-8630-7518E3DDA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9" name="Freeform 9">
              <a:extLst>
                <a:ext uri="{FF2B5EF4-FFF2-40B4-BE49-F238E27FC236}">
                  <a16:creationId xmlns:a16="http://schemas.microsoft.com/office/drawing/2014/main" id="{3ADF0069-E04C-9506-03C3-0ED961DE6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82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2 w 103"/>
                <a:gd name="T3" fmla="*/ 0 h 1"/>
                <a:gd name="T4" fmla="*/ 0 w 10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">
                  <a:moveTo>
                    <a:pt x="0" y="0"/>
                  </a:move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0" name="Freeform 10">
              <a:extLst>
                <a:ext uri="{FF2B5EF4-FFF2-40B4-BE49-F238E27FC236}">
                  <a16:creationId xmlns:a16="http://schemas.microsoft.com/office/drawing/2014/main" id="{F229485D-9D09-1BCE-9AB4-061A38D7B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1" name="Freeform 11">
              <a:extLst>
                <a:ext uri="{FF2B5EF4-FFF2-40B4-BE49-F238E27FC236}">
                  <a16:creationId xmlns:a16="http://schemas.microsoft.com/office/drawing/2014/main" id="{803A3614-C594-A689-FCD4-4FF5E7FFA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2" name="Freeform 12">
              <a:extLst>
                <a:ext uri="{FF2B5EF4-FFF2-40B4-BE49-F238E27FC236}">
                  <a16:creationId xmlns:a16="http://schemas.microsoft.com/office/drawing/2014/main" id="{D7AA2736-C90D-BAA8-6767-0E0C940E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0 h 70"/>
                <a:gd name="T2" fmla="*/ 207 w 208"/>
                <a:gd name="T3" fmla="*/ 69 h 70"/>
                <a:gd name="T4" fmla="*/ 0 w 208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70">
                  <a:moveTo>
                    <a:pt x="0" y="0"/>
                  </a:moveTo>
                  <a:lnTo>
                    <a:pt x="207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3" name="Freeform 13">
              <a:extLst>
                <a:ext uri="{FF2B5EF4-FFF2-40B4-BE49-F238E27FC236}">
                  <a16:creationId xmlns:a16="http://schemas.microsoft.com/office/drawing/2014/main" id="{3F14E98C-267A-0967-11D9-39912F0EF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69 h 70"/>
                <a:gd name="T2" fmla="*/ 207 w 208"/>
                <a:gd name="T3" fmla="*/ 0 h 70"/>
                <a:gd name="T4" fmla="*/ 0 w 208"/>
                <a:gd name="T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70">
                  <a:moveTo>
                    <a:pt x="0" y="69"/>
                  </a:moveTo>
                  <a:lnTo>
                    <a:pt x="207" y="0"/>
                  </a:lnTo>
                  <a:lnTo>
                    <a:pt x="0" y="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4" name="Freeform 14">
              <a:extLst>
                <a:ext uri="{FF2B5EF4-FFF2-40B4-BE49-F238E27FC236}">
                  <a16:creationId xmlns:a16="http://schemas.microsoft.com/office/drawing/2014/main" id="{686EF1F7-89AE-F5DE-DF89-BF9378A44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1487"/>
              <a:ext cx="399" cy="200"/>
            </a:xfrm>
            <a:custGeom>
              <a:avLst/>
              <a:gdLst>
                <a:gd name="T0" fmla="*/ 0 w 399"/>
                <a:gd name="T1" fmla="*/ 199 h 200"/>
                <a:gd name="T2" fmla="*/ 398 w 399"/>
                <a:gd name="T3" fmla="*/ 0 h 200"/>
                <a:gd name="T4" fmla="*/ 0 w 399"/>
                <a:gd name="T5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200">
                  <a:moveTo>
                    <a:pt x="0" y="199"/>
                  </a:moveTo>
                  <a:lnTo>
                    <a:pt x="398" y="0"/>
                  </a:lnTo>
                  <a:lnTo>
                    <a:pt x="0" y="1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5" name="Freeform 15">
              <a:extLst>
                <a:ext uri="{FF2B5EF4-FFF2-40B4-BE49-F238E27FC236}">
                  <a16:creationId xmlns:a16="http://schemas.microsoft.com/office/drawing/2014/main" id="{E4484093-1B06-E1D7-B1F6-5FC74DA7C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487"/>
              <a:ext cx="408" cy="200"/>
            </a:xfrm>
            <a:custGeom>
              <a:avLst/>
              <a:gdLst>
                <a:gd name="T0" fmla="*/ 0 w 408"/>
                <a:gd name="T1" fmla="*/ 0 h 200"/>
                <a:gd name="T2" fmla="*/ 407 w 408"/>
                <a:gd name="T3" fmla="*/ 199 h 200"/>
                <a:gd name="T4" fmla="*/ 0 w 408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200">
                  <a:moveTo>
                    <a:pt x="0" y="0"/>
                  </a:moveTo>
                  <a:lnTo>
                    <a:pt x="407" y="1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6" name="Freeform 16">
              <a:extLst>
                <a:ext uri="{FF2B5EF4-FFF2-40B4-BE49-F238E27FC236}">
                  <a16:creationId xmlns:a16="http://schemas.microsoft.com/office/drawing/2014/main" id="{F6B35A04-3951-F917-25FE-539679E5B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806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7" name="Freeform 17">
              <a:extLst>
                <a:ext uri="{FF2B5EF4-FFF2-40B4-BE49-F238E27FC236}">
                  <a16:creationId xmlns:a16="http://schemas.microsoft.com/office/drawing/2014/main" id="{DCB30F60-009F-05B5-DCBA-44F7D5AF7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89"/>
              <a:ext cx="1" cy="286"/>
            </a:xfrm>
            <a:custGeom>
              <a:avLst/>
              <a:gdLst>
                <a:gd name="T0" fmla="*/ 0 w 1"/>
                <a:gd name="T1" fmla="*/ 0 h 286"/>
                <a:gd name="T2" fmla="*/ 0 w 1"/>
                <a:gd name="T3" fmla="*/ 285 h 286"/>
                <a:gd name="T4" fmla="*/ 0 w 1"/>
                <a:gd name="T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6">
                  <a:moveTo>
                    <a:pt x="0" y="0"/>
                  </a:move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8" name="Freeform 18">
              <a:extLst>
                <a:ext uri="{FF2B5EF4-FFF2-40B4-BE49-F238E27FC236}">
                  <a16:creationId xmlns:a16="http://schemas.microsoft.com/office/drawing/2014/main" id="{455DC016-AE07-73C3-5C3C-C67D8392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" y="632"/>
              <a:ext cx="45" cy="93"/>
            </a:xfrm>
            <a:custGeom>
              <a:avLst/>
              <a:gdLst>
                <a:gd name="T0" fmla="*/ 0 w 45"/>
                <a:gd name="T1" fmla="*/ 92 h 93"/>
                <a:gd name="T2" fmla="*/ 44 w 45"/>
                <a:gd name="T3" fmla="*/ 0 h 93"/>
                <a:gd name="T4" fmla="*/ 0 w 45"/>
                <a:gd name="T5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93">
                  <a:moveTo>
                    <a:pt x="0" y="92"/>
                  </a:moveTo>
                  <a:lnTo>
                    <a:pt x="44" y="0"/>
                  </a:lnTo>
                  <a:lnTo>
                    <a:pt x="0" y="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9" name="Freeform 19">
              <a:extLst>
                <a:ext uri="{FF2B5EF4-FFF2-40B4-BE49-F238E27FC236}">
                  <a16:creationId xmlns:a16="http://schemas.microsoft.com/office/drawing/2014/main" id="{BA804E69-C0CC-3DBD-3C00-6593BAD46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639"/>
              <a:ext cx="43" cy="86"/>
            </a:xfrm>
            <a:custGeom>
              <a:avLst/>
              <a:gdLst>
                <a:gd name="T0" fmla="*/ 0 w 43"/>
                <a:gd name="T1" fmla="*/ 0 h 86"/>
                <a:gd name="T2" fmla="*/ 42 w 43"/>
                <a:gd name="T3" fmla="*/ 85 h 86"/>
                <a:gd name="T4" fmla="*/ 0 w 43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lnTo>
                    <a:pt x="42" y="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00" name="Rectangle 20">
              <a:extLst>
                <a:ext uri="{FF2B5EF4-FFF2-40B4-BE49-F238E27FC236}">
                  <a16:creationId xmlns:a16="http://schemas.microsoft.com/office/drawing/2014/main" id="{0FE75D99-B8EB-BDE6-869F-DB1C62F1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763"/>
              <a:ext cx="54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Take T</a:t>
              </a:r>
            </a:p>
          </p:txBody>
        </p:sp>
        <p:sp>
          <p:nvSpPr>
            <p:cNvPr id="660501" name="Rectangle 21">
              <a:extLst>
                <a:ext uri="{FF2B5EF4-FFF2-40B4-BE49-F238E27FC236}">
                  <a16:creationId xmlns:a16="http://schemas.microsoft.com/office/drawing/2014/main" id="{4C96A342-FEF1-1D00-1AA3-4911D09AD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754"/>
              <a:ext cx="74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Student S</a:t>
              </a:r>
            </a:p>
          </p:txBody>
        </p:sp>
        <p:sp>
          <p:nvSpPr>
            <p:cNvPr id="660502" name="Rectangle 22">
              <a:extLst>
                <a:ext uri="{FF2B5EF4-FFF2-40B4-BE49-F238E27FC236}">
                  <a16:creationId xmlns:a16="http://schemas.microsoft.com/office/drawing/2014/main" id="{BE905F0D-3A4F-C77D-4145-42342679B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1344"/>
              <a:ext cx="70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T.sid=S.sid</a:t>
              </a:r>
            </a:p>
          </p:txBody>
        </p:sp>
        <p:sp>
          <p:nvSpPr>
            <p:cNvPr id="660503" name="Rectangle 23">
              <a:extLst>
                <a:ext uri="{FF2B5EF4-FFF2-40B4-BE49-F238E27FC236}">
                  <a16:creationId xmlns:a16="http://schemas.microsoft.com/office/drawing/2014/main" id="{45D42A4E-C075-0F98-D4FD-0D938E89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661"/>
              <a:ext cx="55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cid=231 </a:t>
              </a:r>
            </a:p>
          </p:txBody>
        </p:sp>
        <p:sp>
          <p:nvSpPr>
            <p:cNvPr id="660504" name="Rectangle 24">
              <a:extLst>
                <a:ext uri="{FF2B5EF4-FFF2-40B4-BE49-F238E27FC236}">
                  <a16:creationId xmlns:a16="http://schemas.microsoft.com/office/drawing/2014/main" id="{17A90E8D-9162-6D7B-8ECC-040F3ECCD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44"/>
              <a:ext cx="55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age &gt; 20</a:t>
              </a:r>
            </a:p>
          </p:txBody>
        </p:sp>
        <p:sp>
          <p:nvSpPr>
            <p:cNvPr id="660505" name="Rectangle 25">
              <a:extLst>
                <a:ext uri="{FF2B5EF4-FFF2-40B4-BE49-F238E27FC236}">
                  <a16:creationId xmlns:a16="http://schemas.microsoft.com/office/drawing/2014/main" id="{AE53D264-A1DB-88FA-7599-1603BD9B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52"/>
              <a:ext cx="4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sname</a:t>
              </a:r>
            </a:p>
          </p:txBody>
        </p:sp>
      </p:grpSp>
      <p:sp>
        <p:nvSpPr>
          <p:cNvPr id="660507" name="Text Box 27">
            <a:extLst>
              <a:ext uri="{FF2B5EF4-FFF2-40B4-BE49-F238E27FC236}">
                <a16:creationId xmlns:a16="http://schemas.microsoft.com/office/drawing/2014/main" id="{2616EB20-C875-8B71-4DFC-03D93F2D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5572125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0508" name="Text Box 28">
            <a:extLst>
              <a:ext uri="{FF2B5EF4-FFF2-40B4-BE49-F238E27FC236}">
                <a16:creationId xmlns:a16="http://schemas.microsoft.com/office/drawing/2014/main" id="{8A72B001-870C-9B72-0E6B-3A8C2E4B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5499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0509" name="Text Box 29">
            <a:extLst>
              <a:ext uri="{FF2B5EF4-FFF2-40B4-BE49-F238E27FC236}">
                <a16:creationId xmlns:a16="http://schemas.microsoft.com/office/drawing/2014/main" id="{6FE51224-C00B-339E-7812-EA97EEDA0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5654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0510" name="Text Box 30">
            <a:extLst>
              <a:ext uri="{FF2B5EF4-FFF2-40B4-BE49-F238E27FC236}">
                <a16:creationId xmlns:a16="http://schemas.microsoft.com/office/drawing/2014/main" id="{48997DE8-AEC1-41A8-4754-81A110D0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284538"/>
            <a:ext cx="1298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0511" name="Text Box 31">
            <a:extLst>
              <a:ext uri="{FF2B5EF4-FFF2-40B4-BE49-F238E27FC236}">
                <a16:creationId xmlns:a16="http://schemas.microsoft.com/office/drawing/2014/main" id="{955409CF-DE5D-C1D0-6AA8-0C384D344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149725"/>
            <a:ext cx="1671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Simple-Nested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Loop Join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0512" name="Text Box 32">
            <a:extLst>
              <a:ext uri="{FF2B5EF4-FFF2-40B4-BE49-F238E27FC236}">
                <a16:creationId xmlns:a16="http://schemas.microsoft.com/office/drawing/2014/main" id="{8A768B28-D767-DB63-9CC5-D0064529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0513" name="Text Box 33">
            <a:extLst>
              <a:ext uri="{FF2B5EF4-FFF2-40B4-BE49-F238E27FC236}">
                <a16:creationId xmlns:a16="http://schemas.microsoft.com/office/drawing/2014/main" id="{99E1EFAD-AB87-2A58-4218-F371DEA2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92600"/>
            <a:ext cx="2487612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= 500+500*1000</a:t>
            </a:r>
          </a:p>
          <a:p>
            <a:r>
              <a:rPr lang="en-US" altLang="zh-TW" b="0"/>
              <a:t>       =500500 pages</a:t>
            </a:r>
          </a:p>
        </p:txBody>
      </p:sp>
      <p:sp>
        <p:nvSpPr>
          <p:cNvPr id="660514" name="AutoShape 34">
            <a:extLst>
              <a:ext uri="{FF2B5EF4-FFF2-40B4-BE49-F238E27FC236}">
                <a16:creationId xmlns:a16="http://schemas.microsoft.com/office/drawing/2014/main" id="{52827F01-4166-C603-1E5A-33E2315B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773238"/>
            <a:ext cx="2736850" cy="1079500"/>
          </a:xfrm>
          <a:prstGeom prst="wedgeRoundRectCallout">
            <a:avLst>
              <a:gd name="adj1" fmla="val 86657"/>
              <a:gd name="adj2" fmla="val 4000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TW" b="0"/>
              <a:t>We do NOT calculate the cost of writing the output. Why?</a:t>
            </a:r>
          </a:p>
        </p:txBody>
      </p:sp>
      <p:sp>
        <p:nvSpPr>
          <p:cNvPr id="660517" name="Text Box 37">
            <a:extLst>
              <a:ext uri="{FF2B5EF4-FFF2-40B4-BE49-F238E27FC236}">
                <a16:creationId xmlns:a16="http://schemas.microsoft.com/office/drawing/2014/main" id="{286CE2D9-2E00-2C14-2C3D-0DA75844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0518" name="Text Box 38">
            <a:extLst>
              <a:ext uri="{FF2B5EF4-FFF2-40B4-BE49-F238E27FC236}">
                <a16:creationId xmlns:a16="http://schemas.microsoft.com/office/drawing/2014/main" id="{A80ED20A-068B-E4D2-8515-4DD42AC5D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00438"/>
            <a:ext cx="442118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Suppose that Student is the outer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07" grpId="0"/>
      <p:bldP spid="660508" grpId="0"/>
      <p:bldP spid="660509" grpId="0"/>
      <p:bldP spid="660510" grpId="0"/>
      <p:bldP spid="660511" grpId="0"/>
      <p:bldP spid="660513" grpId="0" animBg="1"/>
      <p:bldP spid="660514" grpId="0" animBg="1"/>
      <p:bldP spid="6605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B6F8B0F-0D4E-6224-09FB-BF9EBF7D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B4CC2-EB05-03C0-E497-DAF74E23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843-90B2-3447-9497-E745C2C37200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014F3D43-F291-FA6D-EC0B-451AC1D5A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1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C6F0B5F9-760B-86CE-1502-235E1237A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63556" name="Group 4">
            <a:extLst>
              <a:ext uri="{FF2B5EF4-FFF2-40B4-BE49-F238E27FC236}">
                <a16:creationId xmlns:a16="http://schemas.microsoft.com/office/drawing/2014/main" id="{E8EFF757-0668-EE8C-A0C7-489C5EEE92FB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636838"/>
            <a:ext cx="2879725" cy="3016250"/>
            <a:chOff x="4078" y="82"/>
            <a:chExt cx="1814" cy="1900"/>
          </a:xfrm>
        </p:grpSpPr>
        <p:sp>
          <p:nvSpPr>
            <p:cNvPr id="663557" name="Freeform 5">
              <a:extLst>
                <a:ext uri="{FF2B5EF4-FFF2-40B4-BE49-F238E27FC236}">
                  <a16:creationId xmlns:a16="http://schemas.microsoft.com/office/drawing/2014/main" id="{E50C460F-3413-F11D-AF1F-EB2E5EB4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599"/>
              <a:ext cx="68" cy="88"/>
            </a:xfrm>
            <a:custGeom>
              <a:avLst/>
              <a:gdLst>
                <a:gd name="T0" fmla="*/ 67 w 68"/>
                <a:gd name="T1" fmla="*/ 43 h 88"/>
                <a:gd name="T2" fmla="*/ 58 w 68"/>
                <a:gd name="T3" fmla="*/ 13 h 88"/>
                <a:gd name="T4" fmla="*/ 34 w 68"/>
                <a:gd name="T5" fmla="*/ 0 h 88"/>
                <a:gd name="T6" fmla="*/ 10 w 68"/>
                <a:gd name="T7" fmla="*/ 13 h 88"/>
                <a:gd name="T8" fmla="*/ 0 w 68"/>
                <a:gd name="T9" fmla="*/ 43 h 88"/>
                <a:gd name="T10" fmla="*/ 10 w 68"/>
                <a:gd name="T11" fmla="*/ 74 h 88"/>
                <a:gd name="T12" fmla="*/ 34 w 68"/>
                <a:gd name="T13" fmla="*/ 87 h 88"/>
                <a:gd name="T14" fmla="*/ 58 w 68"/>
                <a:gd name="T15" fmla="*/ 74 h 88"/>
                <a:gd name="T16" fmla="*/ 67 w 68"/>
                <a:gd name="T17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88">
                  <a:moveTo>
                    <a:pt x="67" y="43"/>
                  </a:moveTo>
                  <a:lnTo>
                    <a:pt x="58" y="13"/>
                  </a:lnTo>
                  <a:lnTo>
                    <a:pt x="34" y="0"/>
                  </a:lnTo>
                  <a:lnTo>
                    <a:pt x="10" y="13"/>
                  </a:lnTo>
                  <a:lnTo>
                    <a:pt x="0" y="43"/>
                  </a:lnTo>
                  <a:lnTo>
                    <a:pt x="10" y="74"/>
                  </a:lnTo>
                  <a:lnTo>
                    <a:pt x="34" y="87"/>
                  </a:lnTo>
                  <a:lnTo>
                    <a:pt x="58" y="74"/>
                  </a:lnTo>
                  <a:lnTo>
                    <a:pt x="67" y="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58" name="Freeform 6">
              <a:extLst>
                <a:ext uri="{FF2B5EF4-FFF2-40B4-BE49-F238E27FC236}">
                  <a16:creationId xmlns:a16="http://schemas.microsoft.com/office/drawing/2014/main" id="{D0992D4E-A2E0-1C58-7234-F909AA914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608"/>
              <a:ext cx="62" cy="1"/>
            </a:xfrm>
            <a:custGeom>
              <a:avLst/>
              <a:gdLst>
                <a:gd name="T0" fmla="*/ 0 w 62"/>
                <a:gd name="T1" fmla="*/ 0 h 1"/>
                <a:gd name="T2" fmla="*/ 61 w 62"/>
                <a:gd name="T3" fmla="*/ 0 h 1"/>
                <a:gd name="T4" fmla="*/ 0 w 6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1">
                  <a:moveTo>
                    <a:pt x="0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59" name="Freeform 7">
              <a:extLst>
                <a:ext uri="{FF2B5EF4-FFF2-40B4-BE49-F238E27FC236}">
                  <a16:creationId xmlns:a16="http://schemas.microsoft.com/office/drawing/2014/main" id="{CA13E94B-64D3-8032-12B5-4CF2EC036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0" name="Freeform 8">
              <a:extLst>
                <a:ext uri="{FF2B5EF4-FFF2-40B4-BE49-F238E27FC236}">
                  <a16:creationId xmlns:a16="http://schemas.microsoft.com/office/drawing/2014/main" id="{285B46D4-0F8C-B406-BE00-A71743A0D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1" name="Freeform 9">
              <a:extLst>
                <a:ext uri="{FF2B5EF4-FFF2-40B4-BE49-F238E27FC236}">
                  <a16:creationId xmlns:a16="http://schemas.microsoft.com/office/drawing/2014/main" id="{78FE50FA-CE51-84DD-5DE1-9549C647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82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2 w 103"/>
                <a:gd name="T3" fmla="*/ 0 h 1"/>
                <a:gd name="T4" fmla="*/ 0 w 10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">
                  <a:moveTo>
                    <a:pt x="0" y="0"/>
                  </a:move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2" name="Freeform 10">
              <a:extLst>
                <a:ext uri="{FF2B5EF4-FFF2-40B4-BE49-F238E27FC236}">
                  <a16:creationId xmlns:a16="http://schemas.microsoft.com/office/drawing/2014/main" id="{81FFDC66-602E-68C9-86D3-0F7077ABF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3" name="Freeform 11">
              <a:extLst>
                <a:ext uri="{FF2B5EF4-FFF2-40B4-BE49-F238E27FC236}">
                  <a16:creationId xmlns:a16="http://schemas.microsoft.com/office/drawing/2014/main" id="{E50CB396-0862-6AE7-980D-A01EBCFD7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4" name="Freeform 12">
              <a:extLst>
                <a:ext uri="{FF2B5EF4-FFF2-40B4-BE49-F238E27FC236}">
                  <a16:creationId xmlns:a16="http://schemas.microsoft.com/office/drawing/2014/main" id="{13D75AD9-74E2-F3BB-4AF1-6CFB93DF0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0 h 70"/>
                <a:gd name="T2" fmla="*/ 207 w 208"/>
                <a:gd name="T3" fmla="*/ 69 h 70"/>
                <a:gd name="T4" fmla="*/ 0 w 208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70">
                  <a:moveTo>
                    <a:pt x="0" y="0"/>
                  </a:moveTo>
                  <a:lnTo>
                    <a:pt x="207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5" name="Freeform 13">
              <a:extLst>
                <a:ext uri="{FF2B5EF4-FFF2-40B4-BE49-F238E27FC236}">
                  <a16:creationId xmlns:a16="http://schemas.microsoft.com/office/drawing/2014/main" id="{319DCAF4-991F-9AA4-F1A2-D61B0E91C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69 h 70"/>
                <a:gd name="T2" fmla="*/ 207 w 208"/>
                <a:gd name="T3" fmla="*/ 0 h 70"/>
                <a:gd name="T4" fmla="*/ 0 w 208"/>
                <a:gd name="T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70">
                  <a:moveTo>
                    <a:pt x="0" y="69"/>
                  </a:moveTo>
                  <a:lnTo>
                    <a:pt x="207" y="0"/>
                  </a:lnTo>
                  <a:lnTo>
                    <a:pt x="0" y="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6" name="Freeform 14">
              <a:extLst>
                <a:ext uri="{FF2B5EF4-FFF2-40B4-BE49-F238E27FC236}">
                  <a16:creationId xmlns:a16="http://schemas.microsoft.com/office/drawing/2014/main" id="{A64C44A6-9BB1-675F-97C6-DB28FCC4E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1487"/>
              <a:ext cx="399" cy="200"/>
            </a:xfrm>
            <a:custGeom>
              <a:avLst/>
              <a:gdLst>
                <a:gd name="T0" fmla="*/ 0 w 399"/>
                <a:gd name="T1" fmla="*/ 199 h 200"/>
                <a:gd name="T2" fmla="*/ 398 w 399"/>
                <a:gd name="T3" fmla="*/ 0 h 200"/>
                <a:gd name="T4" fmla="*/ 0 w 399"/>
                <a:gd name="T5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200">
                  <a:moveTo>
                    <a:pt x="0" y="199"/>
                  </a:moveTo>
                  <a:lnTo>
                    <a:pt x="398" y="0"/>
                  </a:lnTo>
                  <a:lnTo>
                    <a:pt x="0" y="1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7" name="Freeform 15">
              <a:extLst>
                <a:ext uri="{FF2B5EF4-FFF2-40B4-BE49-F238E27FC236}">
                  <a16:creationId xmlns:a16="http://schemas.microsoft.com/office/drawing/2014/main" id="{6E40F47E-42FB-3371-3FE7-188D4A3BB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487"/>
              <a:ext cx="408" cy="200"/>
            </a:xfrm>
            <a:custGeom>
              <a:avLst/>
              <a:gdLst>
                <a:gd name="T0" fmla="*/ 0 w 408"/>
                <a:gd name="T1" fmla="*/ 0 h 200"/>
                <a:gd name="T2" fmla="*/ 407 w 408"/>
                <a:gd name="T3" fmla="*/ 199 h 200"/>
                <a:gd name="T4" fmla="*/ 0 w 408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200">
                  <a:moveTo>
                    <a:pt x="0" y="0"/>
                  </a:moveTo>
                  <a:lnTo>
                    <a:pt x="407" y="1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8" name="Freeform 16">
              <a:extLst>
                <a:ext uri="{FF2B5EF4-FFF2-40B4-BE49-F238E27FC236}">
                  <a16:creationId xmlns:a16="http://schemas.microsoft.com/office/drawing/2014/main" id="{B28F84D3-5BA0-7EE8-1BEA-A4F31C977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806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69" name="Freeform 17">
              <a:extLst>
                <a:ext uri="{FF2B5EF4-FFF2-40B4-BE49-F238E27FC236}">
                  <a16:creationId xmlns:a16="http://schemas.microsoft.com/office/drawing/2014/main" id="{5865BF3E-E907-A4A2-BD06-E20F85B97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89"/>
              <a:ext cx="1" cy="286"/>
            </a:xfrm>
            <a:custGeom>
              <a:avLst/>
              <a:gdLst>
                <a:gd name="T0" fmla="*/ 0 w 1"/>
                <a:gd name="T1" fmla="*/ 0 h 286"/>
                <a:gd name="T2" fmla="*/ 0 w 1"/>
                <a:gd name="T3" fmla="*/ 285 h 286"/>
                <a:gd name="T4" fmla="*/ 0 w 1"/>
                <a:gd name="T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6">
                  <a:moveTo>
                    <a:pt x="0" y="0"/>
                  </a:move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70" name="Freeform 18">
              <a:extLst>
                <a:ext uri="{FF2B5EF4-FFF2-40B4-BE49-F238E27FC236}">
                  <a16:creationId xmlns:a16="http://schemas.microsoft.com/office/drawing/2014/main" id="{8D996AB5-5C0A-D432-B73A-F89A97BE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" y="632"/>
              <a:ext cx="45" cy="93"/>
            </a:xfrm>
            <a:custGeom>
              <a:avLst/>
              <a:gdLst>
                <a:gd name="T0" fmla="*/ 0 w 45"/>
                <a:gd name="T1" fmla="*/ 92 h 93"/>
                <a:gd name="T2" fmla="*/ 44 w 45"/>
                <a:gd name="T3" fmla="*/ 0 h 93"/>
                <a:gd name="T4" fmla="*/ 0 w 45"/>
                <a:gd name="T5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93">
                  <a:moveTo>
                    <a:pt x="0" y="92"/>
                  </a:moveTo>
                  <a:lnTo>
                    <a:pt x="44" y="0"/>
                  </a:lnTo>
                  <a:lnTo>
                    <a:pt x="0" y="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71" name="Freeform 19">
              <a:extLst>
                <a:ext uri="{FF2B5EF4-FFF2-40B4-BE49-F238E27FC236}">
                  <a16:creationId xmlns:a16="http://schemas.microsoft.com/office/drawing/2014/main" id="{70C6271E-62C2-A41A-BE81-35542EC8C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639"/>
              <a:ext cx="43" cy="86"/>
            </a:xfrm>
            <a:custGeom>
              <a:avLst/>
              <a:gdLst>
                <a:gd name="T0" fmla="*/ 0 w 43"/>
                <a:gd name="T1" fmla="*/ 0 h 86"/>
                <a:gd name="T2" fmla="*/ 42 w 43"/>
                <a:gd name="T3" fmla="*/ 85 h 86"/>
                <a:gd name="T4" fmla="*/ 0 w 43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lnTo>
                    <a:pt x="42" y="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572" name="Rectangle 20">
              <a:extLst>
                <a:ext uri="{FF2B5EF4-FFF2-40B4-BE49-F238E27FC236}">
                  <a16:creationId xmlns:a16="http://schemas.microsoft.com/office/drawing/2014/main" id="{3483C4CC-D0A1-38FE-47C0-2130603D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763"/>
              <a:ext cx="54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Take T</a:t>
              </a:r>
            </a:p>
          </p:txBody>
        </p:sp>
        <p:sp>
          <p:nvSpPr>
            <p:cNvPr id="663573" name="Rectangle 21">
              <a:extLst>
                <a:ext uri="{FF2B5EF4-FFF2-40B4-BE49-F238E27FC236}">
                  <a16:creationId xmlns:a16="http://schemas.microsoft.com/office/drawing/2014/main" id="{003597C0-30C7-880B-3BF9-7A4267BE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754"/>
              <a:ext cx="74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Student S</a:t>
              </a:r>
            </a:p>
          </p:txBody>
        </p:sp>
        <p:sp>
          <p:nvSpPr>
            <p:cNvPr id="663574" name="Rectangle 22">
              <a:extLst>
                <a:ext uri="{FF2B5EF4-FFF2-40B4-BE49-F238E27FC236}">
                  <a16:creationId xmlns:a16="http://schemas.microsoft.com/office/drawing/2014/main" id="{43E5DFFB-8E21-571A-80EE-963C30AB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1344"/>
              <a:ext cx="70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T.sid=S.sid</a:t>
              </a:r>
            </a:p>
          </p:txBody>
        </p:sp>
        <p:sp>
          <p:nvSpPr>
            <p:cNvPr id="663575" name="Rectangle 23">
              <a:extLst>
                <a:ext uri="{FF2B5EF4-FFF2-40B4-BE49-F238E27FC236}">
                  <a16:creationId xmlns:a16="http://schemas.microsoft.com/office/drawing/2014/main" id="{29D66B11-4CF3-E94B-E7E6-AEA644B0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661"/>
              <a:ext cx="55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cid=231 </a:t>
              </a:r>
            </a:p>
          </p:txBody>
        </p:sp>
        <p:sp>
          <p:nvSpPr>
            <p:cNvPr id="663576" name="Rectangle 24">
              <a:extLst>
                <a:ext uri="{FF2B5EF4-FFF2-40B4-BE49-F238E27FC236}">
                  <a16:creationId xmlns:a16="http://schemas.microsoft.com/office/drawing/2014/main" id="{5E50A814-D6E8-B0DA-9EB7-0EA97D286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44"/>
              <a:ext cx="55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age &gt; 20</a:t>
              </a:r>
            </a:p>
          </p:txBody>
        </p:sp>
        <p:sp>
          <p:nvSpPr>
            <p:cNvPr id="663577" name="Rectangle 25">
              <a:extLst>
                <a:ext uri="{FF2B5EF4-FFF2-40B4-BE49-F238E27FC236}">
                  <a16:creationId xmlns:a16="http://schemas.microsoft.com/office/drawing/2014/main" id="{31707CB1-BA70-4F6F-F331-D0C9A050B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52"/>
              <a:ext cx="4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sname</a:t>
              </a:r>
            </a:p>
          </p:txBody>
        </p:sp>
      </p:grpSp>
      <p:sp>
        <p:nvSpPr>
          <p:cNvPr id="663578" name="Text Box 26">
            <a:extLst>
              <a:ext uri="{FF2B5EF4-FFF2-40B4-BE49-F238E27FC236}">
                <a16:creationId xmlns:a16="http://schemas.microsoft.com/office/drawing/2014/main" id="{43928C0F-078B-A628-B20F-98BB7C82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5572125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3579" name="Text Box 27">
            <a:extLst>
              <a:ext uri="{FF2B5EF4-FFF2-40B4-BE49-F238E27FC236}">
                <a16:creationId xmlns:a16="http://schemas.microsoft.com/office/drawing/2014/main" id="{C6618954-9B6A-C92B-B8B2-D852FBEBB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5499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3580" name="Text Box 28">
            <a:extLst>
              <a:ext uri="{FF2B5EF4-FFF2-40B4-BE49-F238E27FC236}">
                <a16:creationId xmlns:a16="http://schemas.microsoft.com/office/drawing/2014/main" id="{A44829A2-E71E-B624-5950-19958505E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5654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3581" name="Text Box 29">
            <a:extLst>
              <a:ext uri="{FF2B5EF4-FFF2-40B4-BE49-F238E27FC236}">
                <a16:creationId xmlns:a16="http://schemas.microsoft.com/office/drawing/2014/main" id="{B66782F5-2D94-04BF-8122-8751EC2B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284538"/>
            <a:ext cx="1298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3582" name="Text Box 30">
            <a:extLst>
              <a:ext uri="{FF2B5EF4-FFF2-40B4-BE49-F238E27FC236}">
                <a16:creationId xmlns:a16="http://schemas.microsoft.com/office/drawing/2014/main" id="{78C9FE19-4215-45FB-01D2-FA4FFB7B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149725"/>
            <a:ext cx="1671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Simple-Nested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Loop Join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3583" name="Text Box 31">
            <a:extLst>
              <a:ext uri="{FF2B5EF4-FFF2-40B4-BE49-F238E27FC236}">
                <a16:creationId xmlns:a16="http://schemas.microsoft.com/office/drawing/2014/main" id="{D03F43D5-0CEC-23CF-A8DB-08B8E18C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3584" name="Text Box 32">
            <a:extLst>
              <a:ext uri="{FF2B5EF4-FFF2-40B4-BE49-F238E27FC236}">
                <a16:creationId xmlns:a16="http://schemas.microsoft.com/office/drawing/2014/main" id="{637538F0-D9A0-3606-6774-44EB9A3B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92600"/>
            <a:ext cx="2613025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= 1000+1000*500</a:t>
            </a:r>
          </a:p>
          <a:p>
            <a:r>
              <a:rPr lang="en-US" altLang="zh-TW" b="0"/>
              <a:t>       =501000 pages</a:t>
            </a:r>
          </a:p>
        </p:txBody>
      </p:sp>
      <p:sp>
        <p:nvSpPr>
          <p:cNvPr id="663586" name="Text Box 34">
            <a:extLst>
              <a:ext uri="{FF2B5EF4-FFF2-40B4-BE49-F238E27FC236}">
                <a16:creationId xmlns:a16="http://schemas.microsoft.com/office/drawing/2014/main" id="{DEC94A7F-EA41-92A0-0CAB-E85B4C6E1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3587" name="Text Box 35">
            <a:extLst>
              <a:ext uri="{FF2B5EF4-FFF2-40B4-BE49-F238E27FC236}">
                <a16:creationId xmlns:a16="http://schemas.microsoft.com/office/drawing/2014/main" id="{BCE4D307-47A9-C5BC-B009-B6DE34AFC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00438"/>
            <a:ext cx="412908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Suppose that Take is the outer relation</a:t>
            </a:r>
          </a:p>
        </p:txBody>
      </p:sp>
      <p:sp>
        <p:nvSpPr>
          <p:cNvPr id="663588" name="AutoShape 36">
            <a:extLst>
              <a:ext uri="{FF2B5EF4-FFF2-40B4-BE49-F238E27FC236}">
                <a16:creationId xmlns:a16="http://schemas.microsoft.com/office/drawing/2014/main" id="{F1892C4B-C4EA-767F-1160-B1EEB513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157788"/>
            <a:ext cx="4535488" cy="1511300"/>
          </a:xfrm>
          <a:prstGeom prst="wedgeRoundRectCallout">
            <a:avLst>
              <a:gd name="adj1" fmla="val -963"/>
              <a:gd name="adj2" fmla="val -6061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0"/>
              <a:t>If Student is the outer relation,</a:t>
            </a:r>
          </a:p>
          <a:p>
            <a:r>
              <a:rPr lang="en-US" altLang="zh-TW" b="0"/>
              <a:t>then the cost is 500500 pages</a:t>
            </a:r>
          </a:p>
          <a:p>
            <a:r>
              <a:rPr lang="en-US" altLang="zh-TW" b="0"/>
              <a:t>If Take is the outer relation,</a:t>
            </a:r>
          </a:p>
          <a:p>
            <a:r>
              <a:rPr lang="en-US" altLang="zh-TW" b="0"/>
              <a:t>then the cost is 501000 pages</a:t>
            </a:r>
          </a:p>
          <a:p>
            <a:r>
              <a:rPr lang="en-US" altLang="zh-TW" b="0"/>
              <a:t>Which one should we choose?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84" grpId="0" animBg="1"/>
      <p:bldP spid="663587" grpId="0" animBg="1"/>
      <p:bldP spid="6635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A30B983-40C5-F17C-22BB-2A24966C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2BB460-D148-94DD-D834-930724D7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7408-8B54-6D45-BA2E-819CCFC3C0B3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9FCD01FB-A33B-10ED-0523-81CC324A8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2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F533594D-25E4-FED0-9D89-397E522F5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61508" name="Freeform 4">
            <a:extLst>
              <a:ext uri="{FF2B5EF4-FFF2-40B4-BE49-F238E27FC236}">
                <a16:creationId xmlns:a16="http://schemas.microsoft.com/office/drawing/2014/main" id="{C2043AA8-ED0A-201B-FA05-F342012CCB6F}"/>
              </a:ext>
            </a:extLst>
          </p:cNvPr>
          <p:cNvSpPr>
            <a:spLocks/>
          </p:cNvSpPr>
          <p:nvPr/>
        </p:nvSpPr>
        <p:spPr bwMode="auto">
          <a:xfrm>
            <a:off x="5049838" y="42957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09" name="Freeform 5">
            <a:extLst>
              <a:ext uri="{FF2B5EF4-FFF2-40B4-BE49-F238E27FC236}">
                <a16:creationId xmlns:a16="http://schemas.microsoft.com/office/drawing/2014/main" id="{C9C54A32-9D4E-1D6A-FCE3-41D287AA1CF3}"/>
              </a:ext>
            </a:extLst>
          </p:cNvPr>
          <p:cNvSpPr>
            <a:spLocks/>
          </p:cNvSpPr>
          <p:nvPr/>
        </p:nvSpPr>
        <p:spPr bwMode="auto">
          <a:xfrm>
            <a:off x="5103813" y="4292600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0" name="Freeform 6">
            <a:extLst>
              <a:ext uri="{FF2B5EF4-FFF2-40B4-BE49-F238E27FC236}">
                <a16:creationId xmlns:a16="http://schemas.microsoft.com/office/drawing/2014/main" id="{CBA6244A-AC2C-28DE-EF94-537C73718270}"/>
              </a:ext>
            </a:extLst>
          </p:cNvPr>
          <p:cNvSpPr>
            <a:spLocks/>
          </p:cNvSpPr>
          <p:nvPr/>
        </p:nvSpPr>
        <p:spPr bwMode="auto">
          <a:xfrm>
            <a:off x="611981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1" name="Freeform 7">
            <a:extLst>
              <a:ext uri="{FF2B5EF4-FFF2-40B4-BE49-F238E27FC236}">
                <a16:creationId xmlns:a16="http://schemas.microsoft.com/office/drawing/2014/main" id="{0F12CA2B-6FAE-B94E-3486-6CA2613EA07C}"/>
              </a:ext>
            </a:extLst>
          </p:cNvPr>
          <p:cNvSpPr>
            <a:spLocks/>
          </p:cNvSpPr>
          <p:nvPr/>
        </p:nvSpPr>
        <p:spPr bwMode="auto">
          <a:xfrm>
            <a:off x="620236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2" name="Freeform 8">
            <a:extLst>
              <a:ext uri="{FF2B5EF4-FFF2-40B4-BE49-F238E27FC236}">
                <a16:creationId xmlns:a16="http://schemas.microsoft.com/office/drawing/2014/main" id="{8012A446-3B60-7F68-E2C2-8E8CA8953931}"/>
              </a:ext>
            </a:extLst>
          </p:cNvPr>
          <p:cNvSpPr>
            <a:spLocks/>
          </p:cNvSpPr>
          <p:nvPr/>
        </p:nvSpPr>
        <p:spPr bwMode="auto">
          <a:xfrm>
            <a:off x="6080125" y="2636838"/>
            <a:ext cx="163513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3" name="Freeform 9">
            <a:extLst>
              <a:ext uri="{FF2B5EF4-FFF2-40B4-BE49-F238E27FC236}">
                <a16:creationId xmlns:a16="http://schemas.microsoft.com/office/drawing/2014/main" id="{9D6A65EB-755C-ED75-5801-05EE8A65BB4C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4" name="Freeform 10">
            <a:extLst>
              <a:ext uri="{FF2B5EF4-FFF2-40B4-BE49-F238E27FC236}">
                <a16:creationId xmlns:a16="http://schemas.microsoft.com/office/drawing/2014/main" id="{7939A375-C008-1EE9-D41B-0095245CFA1D}"/>
              </a:ext>
            </a:extLst>
          </p:cNvPr>
          <p:cNvSpPr>
            <a:spLocks/>
          </p:cNvSpPr>
          <p:nvPr/>
        </p:nvSpPr>
        <p:spPr bwMode="auto">
          <a:xfrm>
            <a:off x="6557963" y="3487738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5" name="Freeform 11">
            <a:extLst>
              <a:ext uri="{FF2B5EF4-FFF2-40B4-BE49-F238E27FC236}">
                <a16:creationId xmlns:a16="http://schemas.microsoft.com/office/drawing/2014/main" id="{F93A8831-57E6-707A-67E5-E52057470B32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6" name="Freeform 12">
            <a:extLst>
              <a:ext uri="{FF2B5EF4-FFF2-40B4-BE49-F238E27FC236}">
                <a16:creationId xmlns:a16="http://schemas.microsoft.com/office/drawing/2014/main" id="{951F9BBB-5BD5-5D15-5987-9932D4BF10DF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7" name="Freeform 13">
            <a:extLst>
              <a:ext uri="{FF2B5EF4-FFF2-40B4-BE49-F238E27FC236}">
                <a16:creationId xmlns:a16="http://schemas.microsoft.com/office/drawing/2014/main" id="{66DB6F65-1D4A-57AA-5CC9-AB8D113BEB5C}"/>
              </a:ext>
            </a:extLst>
          </p:cNvPr>
          <p:cNvSpPr>
            <a:spLocks/>
          </p:cNvSpPr>
          <p:nvPr/>
        </p:nvSpPr>
        <p:spPr bwMode="auto">
          <a:xfrm>
            <a:off x="5665788" y="3938588"/>
            <a:ext cx="633412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8" name="Freeform 14">
            <a:extLst>
              <a:ext uri="{FF2B5EF4-FFF2-40B4-BE49-F238E27FC236}">
                <a16:creationId xmlns:a16="http://schemas.microsoft.com/office/drawing/2014/main" id="{3986FE20-0352-3B0B-0EF1-205BF61191E7}"/>
              </a:ext>
            </a:extLst>
          </p:cNvPr>
          <p:cNvSpPr>
            <a:spLocks/>
          </p:cNvSpPr>
          <p:nvPr/>
        </p:nvSpPr>
        <p:spPr bwMode="auto">
          <a:xfrm>
            <a:off x="6530975" y="3938588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19" name="Freeform 15">
            <a:extLst>
              <a:ext uri="{FF2B5EF4-FFF2-40B4-BE49-F238E27FC236}">
                <a16:creationId xmlns:a16="http://schemas.microsoft.com/office/drawing/2014/main" id="{3259B94C-250D-C983-8F53-331F1D62AD5D}"/>
              </a:ext>
            </a:extLst>
          </p:cNvPr>
          <p:cNvSpPr>
            <a:spLocks/>
          </p:cNvSpPr>
          <p:nvPr/>
        </p:nvSpPr>
        <p:spPr bwMode="auto">
          <a:xfrm>
            <a:off x="5519738" y="4805363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20" name="Freeform 16">
            <a:extLst>
              <a:ext uri="{FF2B5EF4-FFF2-40B4-BE49-F238E27FC236}">
                <a16:creationId xmlns:a16="http://schemas.microsoft.com/office/drawing/2014/main" id="{8E64E4B9-B0D4-580A-55EF-AA407AA23760}"/>
              </a:ext>
            </a:extLst>
          </p:cNvPr>
          <p:cNvSpPr>
            <a:spLocks/>
          </p:cNvSpPr>
          <p:nvPr/>
        </p:nvSpPr>
        <p:spPr bwMode="auto">
          <a:xfrm>
            <a:off x="6396038" y="2965450"/>
            <a:ext cx="1587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21" name="Rectangle 17">
            <a:extLst>
              <a:ext uri="{FF2B5EF4-FFF2-40B4-BE49-F238E27FC236}">
                <a16:creationId xmlns:a16="http://schemas.microsoft.com/office/drawing/2014/main" id="{8D6723F9-45D1-D8A1-CA33-3068F256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5445125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61522" name="Rectangle 18">
            <a:extLst>
              <a:ext uri="{FF2B5EF4-FFF2-40B4-BE49-F238E27FC236}">
                <a16:creationId xmlns:a16="http://schemas.microsoft.com/office/drawing/2014/main" id="{97C9D565-EFB1-979B-9699-306F35CD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445125"/>
            <a:ext cx="11890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61523" name="Rectangle 19">
            <a:extLst>
              <a:ext uri="{FF2B5EF4-FFF2-40B4-BE49-F238E27FC236}">
                <a16:creationId xmlns:a16="http://schemas.microsoft.com/office/drawing/2014/main" id="{2A9610E8-B98A-FB5A-8BD4-99F9A474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644900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61524" name="Rectangle 20">
            <a:extLst>
              <a:ext uri="{FF2B5EF4-FFF2-40B4-BE49-F238E27FC236}">
                <a16:creationId xmlns:a16="http://schemas.microsoft.com/office/drawing/2014/main" id="{900CA623-AB6F-1F7C-5FDE-F138CE879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3942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61525" name="Rectangle 21">
            <a:extLst>
              <a:ext uri="{FF2B5EF4-FFF2-40B4-BE49-F238E27FC236}">
                <a16:creationId xmlns:a16="http://schemas.microsoft.com/office/drawing/2014/main" id="{C4F6935E-A73F-D427-6397-3CB51724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747963"/>
            <a:ext cx="7445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61526" name="Freeform 22">
            <a:extLst>
              <a:ext uri="{FF2B5EF4-FFF2-40B4-BE49-F238E27FC236}">
                <a16:creationId xmlns:a16="http://schemas.microsoft.com/office/drawing/2014/main" id="{60E3FC37-2A4F-7EC4-36CA-784B4F7FD6EF}"/>
              </a:ext>
            </a:extLst>
          </p:cNvPr>
          <p:cNvSpPr>
            <a:spLocks/>
          </p:cNvSpPr>
          <p:nvPr/>
        </p:nvSpPr>
        <p:spPr bwMode="auto">
          <a:xfrm>
            <a:off x="7104063" y="43656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27" name="Freeform 23">
            <a:extLst>
              <a:ext uri="{FF2B5EF4-FFF2-40B4-BE49-F238E27FC236}">
                <a16:creationId xmlns:a16="http://schemas.microsoft.com/office/drawing/2014/main" id="{3981F34E-9ED5-0ED9-D69F-DE0E28637BFA}"/>
              </a:ext>
            </a:extLst>
          </p:cNvPr>
          <p:cNvSpPr>
            <a:spLocks/>
          </p:cNvSpPr>
          <p:nvPr/>
        </p:nvSpPr>
        <p:spPr bwMode="auto">
          <a:xfrm>
            <a:off x="7158038" y="43799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28" name="Freeform 24">
            <a:extLst>
              <a:ext uri="{FF2B5EF4-FFF2-40B4-BE49-F238E27FC236}">
                <a16:creationId xmlns:a16="http://schemas.microsoft.com/office/drawing/2014/main" id="{F4F8C79F-2E12-5669-D655-642ACC5FDAD2}"/>
              </a:ext>
            </a:extLst>
          </p:cNvPr>
          <p:cNvSpPr>
            <a:spLocks/>
          </p:cNvSpPr>
          <p:nvPr/>
        </p:nvSpPr>
        <p:spPr bwMode="auto">
          <a:xfrm>
            <a:off x="7535863" y="47974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529" name="Rectangle 25">
            <a:extLst>
              <a:ext uri="{FF2B5EF4-FFF2-40B4-BE49-F238E27FC236}">
                <a16:creationId xmlns:a16="http://schemas.microsoft.com/office/drawing/2014/main" id="{574D68DE-86B5-2957-638A-716226F8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43706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61530" name="Text Box 26">
            <a:extLst>
              <a:ext uri="{FF2B5EF4-FFF2-40B4-BE49-F238E27FC236}">
                <a16:creationId xmlns:a16="http://schemas.microsoft.com/office/drawing/2014/main" id="{A381A92A-977D-A0B2-96FA-44995CE9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68325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1531" name="Text Box 27">
            <a:extLst>
              <a:ext uri="{FF2B5EF4-FFF2-40B4-BE49-F238E27FC236}">
                <a16:creationId xmlns:a16="http://schemas.microsoft.com/office/drawing/2014/main" id="{D511C44A-4940-1E9B-14A9-6CCDF7FD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5661025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1532" name="Text Box 28">
            <a:extLst>
              <a:ext uri="{FF2B5EF4-FFF2-40B4-BE49-F238E27FC236}">
                <a16:creationId xmlns:a16="http://schemas.microsoft.com/office/drawing/2014/main" id="{D38D55B8-0887-9466-3351-AEE2B6440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29260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1533" name="Text Box 29">
            <a:extLst>
              <a:ext uri="{FF2B5EF4-FFF2-40B4-BE49-F238E27FC236}">
                <a16:creationId xmlns:a16="http://schemas.microsoft.com/office/drawing/2014/main" id="{DBB42919-2923-34A4-03E0-07BD952E2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4221163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T2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1534" name="Text Box 30">
            <a:extLst>
              <a:ext uri="{FF2B5EF4-FFF2-40B4-BE49-F238E27FC236}">
                <a16:creationId xmlns:a16="http://schemas.microsoft.com/office/drawing/2014/main" id="{34E315F1-9C6A-488E-0B9E-2775408FA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03588"/>
            <a:ext cx="1774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(Simple-Nested</a:t>
            </a:r>
          </a:p>
          <a:p>
            <a:r>
              <a:rPr kumimoji="0" lang="en-US" altLang="zh-TW" sz="1600"/>
              <a:t>Loop Join)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61535" name="Text Box 31">
            <a:extLst>
              <a:ext uri="{FF2B5EF4-FFF2-40B4-BE49-F238E27FC236}">
                <a16:creationId xmlns:a16="http://schemas.microsoft.com/office/drawing/2014/main" id="{EC6EF9D5-F1A0-1892-962E-6D5C07C3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16188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(On-the-fly)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61537" name="Text Box 33">
            <a:extLst>
              <a:ext uri="{FF2B5EF4-FFF2-40B4-BE49-F238E27FC236}">
                <a16:creationId xmlns:a16="http://schemas.microsoft.com/office/drawing/2014/main" id="{F915F989-6911-F547-525E-FF7A3295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1540" name="Text Box 36">
            <a:extLst>
              <a:ext uri="{FF2B5EF4-FFF2-40B4-BE49-F238E27FC236}">
                <a16:creationId xmlns:a16="http://schemas.microsoft.com/office/drawing/2014/main" id="{0A2C40D8-114C-CD14-0A46-35F42578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30" grpId="0"/>
      <p:bldP spid="661531" grpId="0"/>
      <p:bldP spid="661532" grpId="0"/>
      <p:bldP spid="661533" grpId="0"/>
      <p:bldP spid="661534" grpId="0"/>
      <p:bldP spid="6615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248AD92-F3B0-7BDE-9539-5B2511E2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FE47304-D6F0-836B-24EF-285AA1E0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19E-4AD0-2046-A8D8-2431A487B13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C29978ED-DBB5-BC23-E213-692E325A3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2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262951FA-6400-379C-5441-6148CE6DF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62532" name="Freeform 4">
            <a:extLst>
              <a:ext uri="{FF2B5EF4-FFF2-40B4-BE49-F238E27FC236}">
                <a16:creationId xmlns:a16="http://schemas.microsoft.com/office/drawing/2014/main" id="{8137F0F4-5C92-4905-DEB0-9C2D539EC285}"/>
              </a:ext>
            </a:extLst>
          </p:cNvPr>
          <p:cNvSpPr>
            <a:spLocks/>
          </p:cNvSpPr>
          <p:nvPr/>
        </p:nvSpPr>
        <p:spPr bwMode="auto">
          <a:xfrm>
            <a:off x="5049838" y="42957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33" name="Freeform 5">
            <a:extLst>
              <a:ext uri="{FF2B5EF4-FFF2-40B4-BE49-F238E27FC236}">
                <a16:creationId xmlns:a16="http://schemas.microsoft.com/office/drawing/2014/main" id="{4171A06C-1CBC-900C-ACB5-1D43576358C0}"/>
              </a:ext>
            </a:extLst>
          </p:cNvPr>
          <p:cNvSpPr>
            <a:spLocks/>
          </p:cNvSpPr>
          <p:nvPr/>
        </p:nvSpPr>
        <p:spPr bwMode="auto">
          <a:xfrm>
            <a:off x="5103813" y="4292600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34" name="Freeform 6">
            <a:extLst>
              <a:ext uri="{FF2B5EF4-FFF2-40B4-BE49-F238E27FC236}">
                <a16:creationId xmlns:a16="http://schemas.microsoft.com/office/drawing/2014/main" id="{63B7CBDF-251F-12BC-DDF9-D8F7B447C153}"/>
              </a:ext>
            </a:extLst>
          </p:cNvPr>
          <p:cNvSpPr>
            <a:spLocks/>
          </p:cNvSpPr>
          <p:nvPr/>
        </p:nvSpPr>
        <p:spPr bwMode="auto">
          <a:xfrm>
            <a:off x="611981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35" name="Freeform 7">
            <a:extLst>
              <a:ext uri="{FF2B5EF4-FFF2-40B4-BE49-F238E27FC236}">
                <a16:creationId xmlns:a16="http://schemas.microsoft.com/office/drawing/2014/main" id="{5D74CBC8-BCD8-7759-0808-B3B15962B802}"/>
              </a:ext>
            </a:extLst>
          </p:cNvPr>
          <p:cNvSpPr>
            <a:spLocks/>
          </p:cNvSpPr>
          <p:nvPr/>
        </p:nvSpPr>
        <p:spPr bwMode="auto">
          <a:xfrm>
            <a:off x="620236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36" name="Freeform 8">
            <a:extLst>
              <a:ext uri="{FF2B5EF4-FFF2-40B4-BE49-F238E27FC236}">
                <a16:creationId xmlns:a16="http://schemas.microsoft.com/office/drawing/2014/main" id="{8A388E03-E748-6E73-5B0F-32C7CED3A190}"/>
              </a:ext>
            </a:extLst>
          </p:cNvPr>
          <p:cNvSpPr>
            <a:spLocks/>
          </p:cNvSpPr>
          <p:nvPr/>
        </p:nvSpPr>
        <p:spPr bwMode="auto">
          <a:xfrm>
            <a:off x="6080125" y="2636838"/>
            <a:ext cx="163513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37" name="Freeform 9">
            <a:extLst>
              <a:ext uri="{FF2B5EF4-FFF2-40B4-BE49-F238E27FC236}">
                <a16:creationId xmlns:a16="http://schemas.microsoft.com/office/drawing/2014/main" id="{7ED68BBB-1BEC-BF61-37EC-66B39B5AD126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38" name="Freeform 10">
            <a:extLst>
              <a:ext uri="{FF2B5EF4-FFF2-40B4-BE49-F238E27FC236}">
                <a16:creationId xmlns:a16="http://schemas.microsoft.com/office/drawing/2014/main" id="{2ADE2688-1EBC-C4AD-C87D-16F168A40EA4}"/>
              </a:ext>
            </a:extLst>
          </p:cNvPr>
          <p:cNvSpPr>
            <a:spLocks/>
          </p:cNvSpPr>
          <p:nvPr/>
        </p:nvSpPr>
        <p:spPr bwMode="auto">
          <a:xfrm>
            <a:off x="6557963" y="3487738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39" name="Freeform 11">
            <a:extLst>
              <a:ext uri="{FF2B5EF4-FFF2-40B4-BE49-F238E27FC236}">
                <a16:creationId xmlns:a16="http://schemas.microsoft.com/office/drawing/2014/main" id="{9C956B5B-9BCA-FA27-1276-F9F700502CAB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40" name="Freeform 12">
            <a:extLst>
              <a:ext uri="{FF2B5EF4-FFF2-40B4-BE49-F238E27FC236}">
                <a16:creationId xmlns:a16="http://schemas.microsoft.com/office/drawing/2014/main" id="{BCD123B0-0BAF-6732-C9E5-265423B109B4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41" name="Freeform 13">
            <a:extLst>
              <a:ext uri="{FF2B5EF4-FFF2-40B4-BE49-F238E27FC236}">
                <a16:creationId xmlns:a16="http://schemas.microsoft.com/office/drawing/2014/main" id="{CBCBF4CB-F7F5-04A3-9E96-85F94E583C66}"/>
              </a:ext>
            </a:extLst>
          </p:cNvPr>
          <p:cNvSpPr>
            <a:spLocks/>
          </p:cNvSpPr>
          <p:nvPr/>
        </p:nvSpPr>
        <p:spPr bwMode="auto">
          <a:xfrm>
            <a:off x="5665788" y="3938588"/>
            <a:ext cx="633412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42" name="Freeform 14">
            <a:extLst>
              <a:ext uri="{FF2B5EF4-FFF2-40B4-BE49-F238E27FC236}">
                <a16:creationId xmlns:a16="http://schemas.microsoft.com/office/drawing/2014/main" id="{96B81222-47CF-6FE6-F905-A359E8B6C255}"/>
              </a:ext>
            </a:extLst>
          </p:cNvPr>
          <p:cNvSpPr>
            <a:spLocks/>
          </p:cNvSpPr>
          <p:nvPr/>
        </p:nvSpPr>
        <p:spPr bwMode="auto">
          <a:xfrm>
            <a:off x="6530975" y="3938588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43" name="Freeform 15">
            <a:extLst>
              <a:ext uri="{FF2B5EF4-FFF2-40B4-BE49-F238E27FC236}">
                <a16:creationId xmlns:a16="http://schemas.microsoft.com/office/drawing/2014/main" id="{FC812CFE-07DF-9A02-3E8C-8B1533A2C19F}"/>
              </a:ext>
            </a:extLst>
          </p:cNvPr>
          <p:cNvSpPr>
            <a:spLocks/>
          </p:cNvSpPr>
          <p:nvPr/>
        </p:nvSpPr>
        <p:spPr bwMode="auto">
          <a:xfrm>
            <a:off x="5519738" y="4805363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44" name="Freeform 16">
            <a:extLst>
              <a:ext uri="{FF2B5EF4-FFF2-40B4-BE49-F238E27FC236}">
                <a16:creationId xmlns:a16="http://schemas.microsoft.com/office/drawing/2014/main" id="{21261AAC-7A1D-BF00-8EE3-0A4DA2C1029D}"/>
              </a:ext>
            </a:extLst>
          </p:cNvPr>
          <p:cNvSpPr>
            <a:spLocks/>
          </p:cNvSpPr>
          <p:nvPr/>
        </p:nvSpPr>
        <p:spPr bwMode="auto">
          <a:xfrm>
            <a:off x="6396038" y="2965450"/>
            <a:ext cx="1587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45" name="Rectangle 17">
            <a:extLst>
              <a:ext uri="{FF2B5EF4-FFF2-40B4-BE49-F238E27FC236}">
                <a16:creationId xmlns:a16="http://schemas.microsoft.com/office/drawing/2014/main" id="{D7900BD1-6C57-6586-F17A-895576419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5445125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62546" name="Rectangle 18">
            <a:extLst>
              <a:ext uri="{FF2B5EF4-FFF2-40B4-BE49-F238E27FC236}">
                <a16:creationId xmlns:a16="http://schemas.microsoft.com/office/drawing/2014/main" id="{DA395D5B-B36C-23C1-0CCC-FB51EBED3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445125"/>
            <a:ext cx="11890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62547" name="Rectangle 19">
            <a:extLst>
              <a:ext uri="{FF2B5EF4-FFF2-40B4-BE49-F238E27FC236}">
                <a16:creationId xmlns:a16="http://schemas.microsoft.com/office/drawing/2014/main" id="{ECB918A7-8CBA-EE46-BF31-97AE373C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644900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62548" name="Rectangle 20">
            <a:extLst>
              <a:ext uri="{FF2B5EF4-FFF2-40B4-BE49-F238E27FC236}">
                <a16:creationId xmlns:a16="http://schemas.microsoft.com/office/drawing/2014/main" id="{9A3B4B0E-0457-099F-A08E-780F0840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3942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62549" name="Rectangle 21">
            <a:extLst>
              <a:ext uri="{FF2B5EF4-FFF2-40B4-BE49-F238E27FC236}">
                <a16:creationId xmlns:a16="http://schemas.microsoft.com/office/drawing/2014/main" id="{92484B5C-FA79-3294-9759-D79874E95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747963"/>
            <a:ext cx="7445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62550" name="Freeform 22">
            <a:extLst>
              <a:ext uri="{FF2B5EF4-FFF2-40B4-BE49-F238E27FC236}">
                <a16:creationId xmlns:a16="http://schemas.microsoft.com/office/drawing/2014/main" id="{D3F0C404-F133-6639-8ED7-DC27107A996D}"/>
              </a:ext>
            </a:extLst>
          </p:cNvPr>
          <p:cNvSpPr>
            <a:spLocks/>
          </p:cNvSpPr>
          <p:nvPr/>
        </p:nvSpPr>
        <p:spPr bwMode="auto">
          <a:xfrm>
            <a:off x="7104063" y="43656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51" name="Freeform 23">
            <a:extLst>
              <a:ext uri="{FF2B5EF4-FFF2-40B4-BE49-F238E27FC236}">
                <a16:creationId xmlns:a16="http://schemas.microsoft.com/office/drawing/2014/main" id="{58D74CA2-645A-6156-0545-33362FE1CA7C}"/>
              </a:ext>
            </a:extLst>
          </p:cNvPr>
          <p:cNvSpPr>
            <a:spLocks/>
          </p:cNvSpPr>
          <p:nvPr/>
        </p:nvSpPr>
        <p:spPr bwMode="auto">
          <a:xfrm>
            <a:off x="7158038" y="43799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52" name="Freeform 24">
            <a:extLst>
              <a:ext uri="{FF2B5EF4-FFF2-40B4-BE49-F238E27FC236}">
                <a16:creationId xmlns:a16="http://schemas.microsoft.com/office/drawing/2014/main" id="{DE71B85C-B629-9D38-3FB5-45146BC1988F}"/>
              </a:ext>
            </a:extLst>
          </p:cNvPr>
          <p:cNvSpPr>
            <a:spLocks/>
          </p:cNvSpPr>
          <p:nvPr/>
        </p:nvSpPr>
        <p:spPr bwMode="auto">
          <a:xfrm>
            <a:off x="7535863" y="47974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553" name="Rectangle 25">
            <a:extLst>
              <a:ext uri="{FF2B5EF4-FFF2-40B4-BE49-F238E27FC236}">
                <a16:creationId xmlns:a16="http://schemas.microsoft.com/office/drawing/2014/main" id="{FCA145BC-0F05-A858-53FE-C02CE162B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43706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62554" name="Text Box 26">
            <a:extLst>
              <a:ext uri="{FF2B5EF4-FFF2-40B4-BE49-F238E27FC236}">
                <a16:creationId xmlns:a16="http://schemas.microsoft.com/office/drawing/2014/main" id="{93B57A8A-845F-A635-2A40-C50B33E28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68325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2555" name="Text Box 27">
            <a:extLst>
              <a:ext uri="{FF2B5EF4-FFF2-40B4-BE49-F238E27FC236}">
                <a16:creationId xmlns:a16="http://schemas.microsoft.com/office/drawing/2014/main" id="{BC3C415D-7A29-AA39-DC0F-0DEC14386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5661025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2556" name="Text Box 28">
            <a:extLst>
              <a:ext uri="{FF2B5EF4-FFF2-40B4-BE49-F238E27FC236}">
                <a16:creationId xmlns:a16="http://schemas.microsoft.com/office/drawing/2014/main" id="{3112A637-3B6C-2E0A-EAFA-5BF1F0CD6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29260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2557" name="Text Box 29">
            <a:extLst>
              <a:ext uri="{FF2B5EF4-FFF2-40B4-BE49-F238E27FC236}">
                <a16:creationId xmlns:a16="http://schemas.microsoft.com/office/drawing/2014/main" id="{61D7E531-F696-1AC8-348D-B08E380CD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4221163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T2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2558" name="Text Box 30">
            <a:extLst>
              <a:ext uri="{FF2B5EF4-FFF2-40B4-BE49-F238E27FC236}">
                <a16:creationId xmlns:a16="http://schemas.microsoft.com/office/drawing/2014/main" id="{4DE6A88A-A173-D56A-622F-1121CAEE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03588"/>
            <a:ext cx="1774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(Simple-Nested</a:t>
            </a:r>
          </a:p>
          <a:p>
            <a:r>
              <a:rPr kumimoji="0" lang="en-US" altLang="zh-TW" sz="1600"/>
              <a:t>Loop Join)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62559" name="Text Box 31">
            <a:extLst>
              <a:ext uri="{FF2B5EF4-FFF2-40B4-BE49-F238E27FC236}">
                <a16:creationId xmlns:a16="http://schemas.microsoft.com/office/drawing/2014/main" id="{51A450CD-29D3-9933-BC33-637FA4FF5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16188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(On-the-fly)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62560" name="Text Box 32">
            <a:extLst>
              <a:ext uri="{FF2B5EF4-FFF2-40B4-BE49-F238E27FC236}">
                <a16:creationId xmlns:a16="http://schemas.microsoft.com/office/drawing/2014/main" id="{1D31C1D3-67EF-FE9D-20C8-4E3701A2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3471862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Reading T = 1000 pages</a:t>
            </a:r>
          </a:p>
        </p:txBody>
      </p:sp>
      <p:sp>
        <p:nvSpPr>
          <p:cNvPr id="662561" name="Oval 33">
            <a:extLst>
              <a:ext uri="{FF2B5EF4-FFF2-40B4-BE49-F238E27FC236}">
                <a16:creationId xmlns:a16="http://schemas.microsoft.com/office/drawing/2014/main" id="{B61FE9A1-2883-C954-A459-081D4C61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5445125"/>
            <a:ext cx="1441450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2562" name="Text Box 34">
            <a:extLst>
              <a:ext uri="{FF2B5EF4-FFF2-40B4-BE49-F238E27FC236}">
                <a16:creationId xmlns:a16="http://schemas.microsoft.com/office/drawing/2014/main" id="{E71B54F7-61F6-313B-53FA-AE6CDF8C4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2563" name="Oval 35">
            <a:extLst>
              <a:ext uri="{FF2B5EF4-FFF2-40B4-BE49-F238E27FC236}">
                <a16:creationId xmlns:a16="http://schemas.microsoft.com/office/drawing/2014/main" id="{7FAD5261-5A53-5A2F-B282-70496E51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221163"/>
            <a:ext cx="1441450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2564" name="Text Box 36">
            <a:extLst>
              <a:ext uri="{FF2B5EF4-FFF2-40B4-BE49-F238E27FC236}">
                <a16:creationId xmlns:a16="http://schemas.microsoft.com/office/drawing/2014/main" id="{36D42DA9-5F13-8E6E-9696-18CE3FE18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371725"/>
            <a:ext cx="357187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T1 = 1000/200 = 5 pages</a:t>
            </a:r>
          </a:p>
        </p:txBody>
      </p:sp>
      <p:sp>
        <p:nvSpPr>
          <p:cNvPr id="662565" name="Text Box 37">
            <a:extLst>
              <a:ext uri="{FF2B5EF4-FFF2-40B4-BE49-F238E27FC236}">
                <a16:creationId xmlns:a16="http://schemas.microsoft.com/office/drawing/2014/main" id="{C884CE4F-8875-9A98-B852-61E7E400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2566" name="Text Box 38">
            <a:extLst>
              <a:ext uri="{FF2B5EF4-FFF2-40B4-BE49-F238E27FC236}">
                <a16:creationId xmlns:a16="http://schemas.microsoft.com/office/drawing/2014/main" id="{D49E8777-5A4C-07E1-D7A3-222513FB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2738"/>
            <a:ext cx="3128962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Writing T1 = 5 pages</a:t>
            </a:r>
          </a:p>
        </p:txBody>
      </p:sp>
      <p:sp>
        <p:nvSpPr>
          <p:cNvPr id="662567" name="Oval 39">
            <a:extLst>
              <a:ext uri="{FF2B5EF4-FFF2-40B4-BE49-F238E27FC236}">
                <a16:creationId xmlns:a16="http://schemas.microsoft.com/office/drawing/2014/main" id="{F0E15C97-38F4-AAE3-DD8D-D2511FEA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373688"/>
            <a:ext cx="1441450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2568" name="Oval 40">
            <a:extLst>
              <a:ext uri="{FF2B5EF4-FFF2-40B4-BE49-F238E27FC236}">
                <a16:creationId xmlns:a16="http://schemas.microsoft.com/office/drawing/2014/main" id="{2F5C5D9C-E0AE-8938-D25A-A1BBB08A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149725"/>
            <a:ext cx="2411412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2569" name="Text Box 41">
            <a:extLst>
              <a:ext uri="{FF2B5EF4-FFF2-40B4-BE49-F238E27FC236}">
                <a16:creationId xmlns:a16="http://schemas.microsoft.com/office/drawing/2014/main" id="{5132A828-0BB2-1662-21DD-D0F4BCD5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57563"/>
            <a:ext cx="334010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Reading S = 500 pages</a:t>
            </a:r>
          </a:p>
        </p:txBody>
      </p:sp>
      <p:sp>
        <p:nvSpPr>
          <p:cNvPr id="662572" name="Text Box 44">
            <a:extLst>
              <a:ext uri="{FF2B5EF4-FFF2-40B4-BE49-F238E27FC236}">
                <a16:creationId xmlns:a16="http://schemas.microsoft.com/office/drawing/2014/main" id="{CA69516C-374C-F76F-12A2-1D1980367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62388"/>
            <a:ext cx="3446463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T2 = 500/2 = 250 pages</a:t>
            </a:r>
          </a:p>
        </p:txBody>
      </p:sp>
      <p:sp>
        <p:nvSpPr>
          <p:cNvPr id="662573" name="Oval 45">
            <a:extLst>
              <a:ext uri="{FF2B5EF4-FFF2-40B4-BE49-F238E27FC236}">
                <a16:creationId xmlns:a16="http://schemas.microsoft.com/office/drawing/2014/main" id="{3DC44E8C-E941-C64D-A8F5-2436715A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141663"/>
            <a:ext cx="3419475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2574" name="Text Box 46">
            <a:extLst>
              <a:ext uri="{FF2B5EF4-FFF2-40B4-BE49-F238E27FC236}">
                <a16:creationId xmlns:a16="http://schemas.microsoft.com/office/drawing/2014/main" id="{EDAA2C1C-972C-D61D-5145-00401A66D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52963"/>
            <a:ext cx="2470150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Suppose that T1 is the</a:t>
            </a:r>
          </a:p>
          <a:p>
            <a:r>
              <a:rPr lang="en-US" altLang="zh-TW" b="0"/>
              <a:t>outer relation</a:t>
            </a:r>
          </a:p>
        </p:txBody>
      </p:sp>
      <p:sp>
        <p:nvSpPr>
          <p:cNvPr id="662575" name="Text Box 47">
            <a:extLst>
              <a:ext uri="{FF2B5EF4-FFF2-40B4-BE49-F238E27FC236}">
                <a16:creationId xmlns:a16="http://schemas.microsoft.com/office/drawing/2014/main" id="{8D831C41-A274-F5D5-4920-97208EB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84800"/>
            <a:ext cx="1601787" cy="9255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Join </a:t>
            </a:r>
          </a:p>
          <a:p>
            <a:r>
              <a:rPr lang="en-US" altLang="zh-TW" b="0"/>
              <a:t>= 5 + 5*250</a:t>
            </a:r>
          </a:p>
          <a:p>
            <a:r>
              <a:rPr lang="en-US" altLang="zh-TW" b="0"/>
              <a:t>= 1255 pages</a:t>
            </a:r>
          </a:p>
        </p:txBody>
      </p:sp>
      <p:sp>
        <p:nvSpPr>
          <p:cNvPr id="662576" name="Text Box 48">
            <a:extLst>
              <a:ext uri="{FF2B5EF4-FFF2-40B4-BE49-F238E27FC236}">
                <a16:creationId xmlns:a16="http://schemas.microsoft.com/office/drawing/2014/main" id="{6F52CB3C-015E-0CD9-0DDC-6246691A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65875"/>
            <a:ext cx="608647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Total cost = 1000 + 5 + 500 + 250 + 1255 = 3010 pages</a:t>
            </a:r>
          </a:p>
        </p:txBody>
      </p:sp>
      <p:sp>
        <p:nvSpPr>
          <p:cNvPr id="662577" name="Text Box 49">
            <a:extLst>
              <a:ext uri="{FF2B5EF4-FFF2-40B4-BE49-F238E27FC236}">
                <a16:creationId xmlns:a16="http://schemas.microsoft.com/office/drawing/2014/main" id="{AA089F27-2E99-4DBB-DC62-900F3EF1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92600"/>
            <a:ext cx="3379787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Writing T2 = 250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60" grpId="0" animBg="1"/>
      <p:bldP spid="662564" grpId="0" animBg="1"/>
      <p:bldP spid="662566" grpId="0" animBg="1"/>
      <p:bldP spid="662569" grpId="0" animBg="1"/>
      <p:bldP spid="662572" grpId="0" animBg="1"/>
      <p:bldP spid="662574" grpId="0" animBg="1"/>
      <p:bldP spid="662575" grpId="0" animBg="1"/>
      <p:bldP spid="662576" grpId="0" animBg="1"/>
      <p:bldP spid="6625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2DE8990-12E0-FD07-2434-EF47E9B7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D1E07B2F-3C8C-AFC7-1140-77D0C8BF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E9D-1F1C-EF43-AEEE-6B85D26B10C5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095598BB-2CDC-EF7D-2223-91A2A5B6C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2</a:t>
            </a:r>
          </a:p>
        </p:txBody>
      </p:sp>
      <p:sp>
        <p:nvSpPr>
          <p:cNvPr id="709636" name="Freeform 4">
            <a:extLst>
              <a:ext uri="{FF2B5EF4-FFF2-40B4-BE49-F238E27FC236}">
                <a16:creationId xmlns:a16="http://schemas.microsoft.com/office/drawing/2014/main" id="{08DEE268-6996-DF27-4665-AEEE0A37D1A6}"/>
              </a:ext>
            </a:extLst>
          </p:cNvPr>
          <p:cNvSpPr>
            <a:spLocks/>
          </p:cNvSpPr>
          <p:nvPr/>
        </p:nvSpPr>
        <p:spPr bwMode="auto">
          <a:xfrm>
            <a:off x="5049838" y="42957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37" name="Freeform 5">
            <a:extLst>
              <a:ext uri="{FF2B5EF4-FFF2-40B4-BE49-F238E27FC236}">
                <a16:creationId xmlns:a16="http://schemas.microsoft.com/office/drawing/2014/main" id="{D4AFBE98-EB5F-0016-300D-F47B3BE86BE0}"/>
              </a:ext>
            </a:extLst>
          </p:cNvPr>
          <p:cNvSpPr>
            <a:spLocks/>
          </p:cNvSpPr>
          <p:nvPr/>
        </p:nvSpPr>
        <p:spPr bwMode="auto">
          <a:xfrm>
            <a:off x="5103813" y="4292600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38" name="Freeform 6">
            <a:extLst>
              <a:ext uri="{FF2B5EF4-FFF2-40B4-BE49-F238E27FC236}">
                <a16:creationId xmlns:a16="http://schemas.microsoft.com/office/drawing/2014/main" id="{F728F72F-CBB2-772B-C942-9F55637305E0}"/>
              </a:ext>
            </a:extLst>
          </p:cNvPr>
          <p:cNvSpPr>
            <a:spLocks/>
          </p:cNvSpPr>
          <p:nvPr/>
        </p:nvSpPr>
        <p:spPr bwMode="auto">
          <a:xfrm>
            <a:off x="611981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39" name="Freeform 7">
            <a:extLst>
              <a:ext uri="{FF2B5EF4-FFF2-40B4-BE49-F238E27FC236}">
                <a16:creationId xmlns:a16="http://schemas.microsoft.com/office/drawing/2014/main" id="{07BA1C3F-39AE-B3A9-184A-B34E8BA75B1B}"/>
              </a:ext>
            </a:extLst>
          </p:cNvPr>
          <p:cNvSpPr>
            <a:spLocks/>
          </p:cNvSpPr>
          <p:nvPr/>
        </p:nvSpPr>
        <p:spPr bwMode="auto">
          <a:xfrm>
            <a:off x="620236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0" name="Freeform 8">
            <a:extLst>
              <a:ext uri="{FF2B5EF4-FFF2-40B4-BE49-F238E27FC236}">
                <a16:creationId xmlns:a16="http://schemas.microsoft.com/office/drawing/2014/main" id="{0BB61A64-92C1-2AB4-5859-5650C04BC52E}"/>
              </a:ext>
            </a:extLst>
          </p:cNvPr>
          <p:cNvSpPr>
            <a:spLocks/>
          </p:cNvSpPr>
          <p:nvPr/>
        </p:nvSpPr>
        <p:spPr bwMode="auto">
          <a:xfrm>
            <a:off x="6080125" y="2636838"/>
            <a:ext cx="163513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1" name="Freeform 9">
            <a:extLst>
              <a:ext uri="{FF2B5EF4-FFF2-40B4-BE49-F238E27FC236}">
                <a16:creationId xmlns:a16="http://schemas.microsoft.com/office/drawing/2014/main" id="{F1245FCF-35B8-A1B1-E6C0-BD7B131103FC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2" name="Freeform 10">
            <a:extLst>
              <a:ext uri="{FF2B5EF4-FFF2-40B4-BE49-F238E27FC236}">
                <a16:creationId xmlns:a16="http://schemas.microsoft.com/office/drawing/2014/main" id="{164F2698-2F83-9510-F504-D7F526679D54}"/>
              </a:ext>
            </a:extLst>
          </p:cNvPr>
          <p:cNvSpPr>
            <a:spLocks/>
          </p:cNvSpPr>
          <p:nvPr/>
        </p:nvSpPr>
        <p:spPr bwMode="auto">
          <a:xfrm>
            <a:off x="6557963" y="3487738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3" name="Freeform 11">
            <a:extLst>
              <a:ext uri="{FF2B5EF4-FFF2-40B4-BE49-F238E27FC236}">
                <a16:creationId xmlns:a16="http://schemas.microsoft.com/office/drawing/2014/main" id="{A38E66F8-5F4D-CBB2-A564-32B69C7268CB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4" name="Freeform 12">
            <a:extLst>
              <a:ext uri="{FF2B5EF4-FFF2-40B4-BE49-F238E27FC236}">
                <a16:creationId xmlns:a16="http://schemas.microsoft.com/office/drawing/2014/main" id="{7385A358-D606-6032-7193-7ECD0544627A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5" name="Freeform 13">
            <a:extLst>
              <a:ext uri="{FF2B5EF4-FFF2-40B4-BE49-F238E27FC236}">
                <a16:creationId xmlns:a16="http://schemas.microsoft.com/office/drawing/2014/main" id="{59E251DC-1C03-E23E-6C2B-81D13ED0EC57}"/>
              </a:ext>
            </a:extLst>
          </p:cNvPr>
          <p:cNvSpPr>
            <a:spLocks/>
          </p:cNvSpPr>
          <p:nvPr/>
        </p:nvSpPr>
        <p:spPr bwMode="auto">
          <a:xfrm>
            <a:off x="5665788" y="3938588"/>
            <a:ext cx="633412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6" name="Freeform 14">
            <a:extLst>
              <a:ext uri="{FF2B5EF4-FFF2-40B4-BE49-F238E27FC236}">
                <a16:creationId xmlns:a16="http://schemas.microsoft.com/office/drawing/2014/main" id="{CE2E5DD0-D152-B56E-0BE8-2B1F4C692D86}"/>
              </a:ext>
            </a:extLst>
          </p:cNvPr>
          <p:cNvSpPr>
            <a:spLocks/>
          </p:cNvSpPr>
          <p:nvPr/>
        </p:nvSpPr>
        <p:spPr bwMode="auto">
          <a:xfrm>
            <a:off x="6530975" y="3938588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7" name="Freeform 15">
            <a:extLst>
              <a:ext uri="{FF2B5EF4-FFF2-40B4-BE49-F238E27FC236}">
                <a16:creationId xmlns:a16="http://schemas.microsoft.com/office/drawing/2014/main" id="{D101260C-39C5-CB95-3243-2AAE47B1EC4A}"/>
              </a:ext>
            </a:extLst>
          </p:cNvPr>
          <p:cNvSpPr>
            <a:spLocks/>
          </p:cNvSpPr>
          <p:nvPr/>
        </p:nvSpPr>
        <p:spPr bwMode="auto">
          <a:xfrm>
            <a:off x="5519738" y="4805363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8" name="Freeform 16">
            <a:extLst>
              <a:ext uri="{FF2B5EF4-FFF2-40B4-BE49-F238E27FC236}">
                <a16:creationId xmlns:a16="http://schemas.microsoft.com/office/drawing/2014/main" id="{3433E371-E6A3-3B9F-B79D-CB86306399C9}"/>
              </a:ext>
            </a:extLst>
          </p:cNvPr>
          <p:cNvSpPr>
            <a:spLocks/>
          </p:cNvSpPr>
          <p:nvPr/>
        </p:nvSpPr>
        <p:spPr bwMode="auto">
          <a:xfrm>
            <a:off x="6396038" y="2965450"/>
            <a:ext cx="1587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9" name="Rectangle 17">
            <a:extLst>
              <a:ext uri="{FF2B5EF4-FFF2-40B4-BE49-F238E27FC236}">
                <a16:creationId xmlns:a16="http://schemas.microsoft.com/office/drawing/2014/main" id="{39B6F7E6-B15F-7B22-E656-2D1104F9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5445125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709650" name="Rectangle 18">
            <a:extLst>
              <a:ext uri="{FF2B5EF4-FFF2-40B4-BE49-F238E27FC236}">
                <a16:creationId xmlns:a16="http://schemas.microsoft.com/office/drawing/2014/main" id="{C5DB4FD4-138B-5FBC-D8C8-F6DF9F07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445125"/>
            <a:ext cx="11890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709651" name="Rectangle 19">
            <a:extLst>
              <a:ext uri="{FF2B5EF4-FFF2-40B4-BE49-F238E27FC236}">
                <a16:creationId xmlns:a16="http://schemas.microsoft.com/office/drawing/2014/main" id="{0A1C9A44-9E60-CE50-6FA0-2EE016FF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644900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709652" name="Rectangle 20">
            <a:extLst>
              <a:ext uri="{FF2B5EF4-FFF2-40B4-BE49-F238E27FC236}">
                <a16:creationId xmlns:a16="http://schemas.microsoft.com/office/drawing/2014/main" id="{6C89EC45-110D-3A4F-3CA2-D71744E3D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3942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709653" name="Rectangle 21">
            <a:extLst>
              <a:ext uri="{FF2B5EF4-FFF2-40B4-BE49-F238E27FC236}">
                <a16:creationId xmlns:a16="http://schemas.microsoft.com/office/drawing/2014/main" id="{5416B6B0-FB67-7F17-2F8D-F63D2AE9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747963"/>
            <a:ext cx="7445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09654" name="Freeform 22">
            <a:extLst>
              <a:ext uri="{FF2B5EF4-FFF2-40B4-BE49-F238E27FC236}">
                <a16:creationId xmlns:a16="http://schemas.microsoft.com/office/drawing/2014/main" id="{7B76117D-80DC-3384-2FCA-1E626062A8F9}"/>
              </a:ext>
            </a:extLst>
          </p:cNvPr>
          <p:cNvSpPr>
            <a:spLocks/>
          </p:cNvSpPr>
          <p:nvPr/>
        </p:nvSpPr>
        <p:spPr bwMode="auto">
          <a:xfrm>
            <a:off x="7104063" y="43656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55" name="Freeform 23">
            <a:extLst>
              <a:ext uri="{FF2B5EF4-FFF2-40B4-BE49-F238E27FC236}">
                <a16:creationId xmlns:a16="http://schemas.microsoft.com/office/drawing/2014/main" id="{CCC94E0A-8920-4073-5A46-37D992272820}"/>
              </a:ext>
            </a:extLst>
          </p:cNvPr>
          <p:cNvSpPr>
            <a:spLocks/>
          </p:cNvSpPr>
          <p:nvPr/>
        </p:nvSpPr>
        <p:spPr bwMode="auto">
          <a:xfrm>
            <a:off x="7158038" y="43799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56" name="Freeform 24">
            <a:extLst>
              <a:ext uri="{FF2B5EF4-FFF2-40B4-BE49-F238E27FC236}">
                <a16:creationId xmlns:a16="http://schemas.microsoft.com/office/drawing/2014/main" id="{FF5BCA1F-7234-FCFE-F1CF-591675AB920A}"/>
              </a:ext>
            </a:extLst>
          </p:cNvPr>
          <p:cNvSpPr>
            <a:spLocks/>
          </p:cNvSpPr>
          <p:nvPr/>
        </p:nvSpPr>
        <p:spPr bwMode="auto">
          <a:xfrm>
            <a:off x="7535863" y="47974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57" name="Rectangle 25">
            <a:extLst>
              <a:ext uri="{FF2B5EF4-FFF2-40B4-BE49-F238E27FC236}">
                <a16:creationId xmlns:a16="http://schemas.microsoft.com/office/drawing/2014/main" id="{C71A16A0-D27D-96D4-A6E2-B3B63B1C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43706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709658" name="Text Box 26">
            <a:extLst>
              <a:ext uri="{FF2B5EF4-FFF2-40B4-BE49-F238E27FC236}">
                <a16:creationId xmlns:a16="http://schemas.microsoft.com/office/drawing/2014/main" id="{815EE2DF-933C-D993-D1D9-8B69D2721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68325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09659" name="Text Box 27">
            <a:extLst>
              <a:ext uri="{FF2B5EF4-FFF2-40B4-BE49-F238E27FC236}">
                <a16:creationId xmlns:a16="http://schemas.microsoft.com/office/drawing/2014/main" id="{D5FAC698-D107-FD6F-A7D8-9887F7661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5661025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09660" name="Text Box 28">
            <a:extLst>
              <a:ext uri="{FF2B5EF4-FFF2-40B4-BE49-F238E27FC236}">
                <a16:creationId xmlns:a16="http://schemas.microsoft.com/office/drawing/2014/main" id="{8CE387ED-0A8E-BDD6-B68B-2AED0AEB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29260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09661" name="Text Box 29">
            <a:extLst>
              <a:ext uri="{FF2B5EF4-FFF2-40B4-BE49-F238E27FC236}">
                <a16:creationId xmlns:a16="http://schemas.microsoft.com/office/drawing/2014/main" id="{BD20EAE3-0D42-7CCB-817E-97CEAC17F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4221163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T2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09662" name="Text Box 30">
            <a:extLst>
              <a:ext uri="{FF2B5EF4-FFF2-40B4-BE49-F238E27FC236}">
                <a16:creationId xmlns:a16="http://schemas.microsoft.com/office/drawing/2014/main" id="{7641F3C2-280E-1850-CD55-3ABD0A313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03588"/>
            <a:ext cx="1774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(Simple-Nested</a:t>
            </a:r>
          </a:p>
          <a:p>
            <a:r>
              <a:rPr kumimoji="0" lang="en-US" altLang="zh-TW" sz="1600"/>
              <a:t>Loop Join)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709663" name="Text Box 31">
            <a:extLst>
              <a:ext uri="{FF2B5EF4-FFF2-40B4-BE49-F238E27FC236}">
                <a16:creationId xmlns:a16="http://schemas.microsoft.com/office/drawing/2014/main" id="{2447EB5B-BA06-5056-97A2-A89E8768C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16188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(On-the-fly)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709665" name="Oval 33">
            <a:extLst>
              <a:ext uri="{FF2B5EF4-FFF2-40B4-BE49-F238E27FC236}">
                <a16:creationId xmlns:a16="http://schemas.microsoft.com/office/drawing/2014/main" id="{9E4A1D97-7375-866D-7ED1-8CA42712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5445125"/>
            <a:ext cx="1441450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9666" name="Text Box 34">
            <a:extLst>
              <a:ext uri="{FF2B5EF4-FFF2-40B4-BE49-F238E27FC236}">
                <a16:creationId xmlns:a16="http://schemas.microsoft.com/office/drawing/2014/main" id="{640FB32E-536F-F1F0-E448-FD25ABCF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709667" name="Oval 35">
            <a:extLst>
              <a:ext uri="{FF2B5EF4-FFF2-40B4-BE49-F238E27FC236}">
                <a16:creationId xmlns:a16="http://schemas.microsoft.com/office/drawing/2014/main" id="{926E847F-B9EC-5B59-CAEB-2FD18AA4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221163"/>
            <a:ext cx="1441450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9669" name="Text Box 37">
            <a:extLst>
              <a:ext uri="{FF2B5EF4-FFF2-40B4-BE49-F238E27FC236}">
                <a16:creationId xmlns:a16="http://schemas.microsoft.com/office/drawing/2014/main" id="{146E7FF9-C0D0-B3DA-A3B7-5E2A11F4F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709671" name="Oval 39">
            <a:extLst>
              <a:ext uri="{FF2B5EF4-FFF2-40B4-BE49-F238E27FC236}">
                <a16:creationId xmlns:a16="http://schemas.microsoft.com/office/drawing/2014/main" id="{67B1DEFC-9B6C-4092-1DDF-A01DA720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373688"/>
            <a:ext cx="1441450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9672" name="Oval 40">
            <a:extLst>
              <a:ext uri="{FF2B5EF4-FFF2-40B4-BE49-F238E27FC236}">
                <a16:creationId xmlns:a16="http://schemas.microsoft.com/office/drawing/2014/main" id="{E028288B-75E1-3FA5-C727-37CC38F2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149725"/>
            <a:ext cx="2411412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9675" name="Oval 43">
            <a:extLst>
              <a:ext uri="{FF2B5EF4-FFF2-40B4-BE49-F238E27FC236}">
                <a16:creationId xmlns:a16="http://schemas.microsoft.com/office/drawing/2014/main" id="{6D91DC2D-FB2D-1DD9-6302-3C3664C1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141663"/>
            <a:ext cx="3419475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4268E5F-B0A7-1181-D328-08C4128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32032A8-A105-C4BA-0547-3499394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C3D7-B991-A14D-A285-D4144235459D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3BCDDDD2-B174-6642-9A4C-A6343C1A8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CD0A9DEF-36D3-2FDD-855D-EBF607C67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Which evaluation plan is better?</a:t>
            </a:r>
          </a:p>
          <a:p>
            <a:r>
              <a:rPr lang="en-US" altLang="zh-TW"/>
              <a:t>Plan 1 or Plan 2?</a:t>
            </a:r>
          </a:p>
          <a:p>
            <a:r>
              <a:rPr lang="en-US" altLang="zh-TW"/>
              <a:t>Why?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E7C1E6F-4120-9AA2-DE68-9F67147F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30E9BEF-AD25-D2D9-FD4B-B5F7A829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36E-EB55-0642-9204-3D9F34F96863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553A1E16-86B3-093E-7614-67BDDB37E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3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538E02B9-D5B1-5848-17F7-51A18874F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64580" name="Freeform 4">
            <a:extLst>
              <a:ext uri="{FF2B5EF4-FFF2-40B4-BE49-F238E27FC236}">
                <a16:creationId xmlns:a16="http://schemas.microsoft.com/office/drawing/2014/main" id="{3FEE9F99-E904-96A7-81B3-D4B2F96253D4}"/>
              </a:ext>
            </a:extLst>
          </p:cNvPr>
          <p:cNvSpPr>
            <a:spLocks/>
          </p:cNvSpPr>
          <p:nvPr/>
        </p:nvSpPr>
        <p:spPr bwMode="auto">
          <a:xfrm>
            <a:off x="3238500" y="488473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1" name="Freeform 5">
            <a:extLst>
              <a:ext uri="{FF2B5EF4-FFF2-40B4-BE49-F238E27FC236}">
                <a16:creationId xmlns:a16="http://schemas.microsoft.com/office/drawing/2014/main" id="{89F59C3F-81CB-7B6B-A492-D0D68C0C40BC}"/>
              </a:ext>
            </a:extLst>
          </p:cNvPr>
          <p:cNvSpPr>
            <a:spLocks/>
          </p:cNvSpPr>
          <p:nvPr/>
        </p:nvSpPr>
        <p:spPr bwMode="auto">
          <a:xfrm>
            <a:off x="3292475" y="488156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2" name="Freeform 6">
            <a:extLst>
              <a:ext uri="{FF2B5EF4-FFF2-40B4-BE49-F238E27FC236}">
                <a16:creationId xmlns:a16="http://schemas.microsoft.com/office/drawing/2014/main" id="{401F4EF4-50E8-E160-EE3B-1872AB9FAC5A}"/>
              </a:ext>
            </a:extLst>
          </p:cNvPr>
          <p:cNvSpPr>
            <a:spLocks/>
          </p:cNvSpPr>
          <p:nvPr/>
        </p:nvSpPr>
        <p:spPr bwMode="auto">
          <a:xfrm>
            <a:off x="430847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3" name="Freeform 7">
            <a:extLst>
              <a:ext uri="{FF2B5EF4-FFF2-40B4-BE49-F238E27FC236}">
                <a16:creationId xmlns:a16="http://schemas.microsoft.com/office/drawing/2014/main" id="{56374AFB-B92E-92BD-C0E9-91A69E6EDDDE}"/>
              </a:ext>
            </a:extLst>
          </p:cNvPr>
          <p:cNvSpPr>
            <a:spLocks/>
          </p:cNvSpPr>
          <p:nvPr/>
        </p:nvSpPr>
        <p:spPr bwMode="auto">
          <a:xfrm>
            <a:off x="439102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4" name="Freeform 8">
            <a:extLst>
              <a:ext uri="{FF2B5EF4-FFF2-40B4-BE49-F238E27FC236}">
                <a16:creationId xmlns:a16="http://schemas.microsoft.com/office/drawing/2014/main" id="{FCD4F525-0326-5B14-3D14-60365ECE5BB5}"/>
              </a:ext>
            </a:extLst>
          </p:cNvPr>
          <p:cNvSpPr>
            <a:spLocks/>
          </p:cNvSpPr>
          <p:nvPr/>
        </p:nvSpPr>
        <p:spPr bwMode="auto">
          <a:xfrm>
            <a:off x="4268788" y="220503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5" name="Freeform 9">
            <a:extLst>
              <a:ext uri="{FF2B5EF4-FFF2-40B4-BE49-F238E27FC236}">
                <a16:creationId xmlns:a16="http://schemas.microsoft.com/office/drawing/2014/main" id="{8E2FDAD5-B81F-983E-6BB5-699789C378C1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6" name="Freeform 10">
            <a:extLst>
              <a:ext uri="{FF2B5EF4-FFF2-40B4-BE49-F238E27FC236}">
                <a16:creationId xmlns:a16="http://schemas.microsoft.com/office/drawing/2014/main" id="{04B7C032-AF3C-5BC1-8260-BA92E210798D}"/>
              </a:ext>
            </a:extLst>
          </p:cNvPr>
          <p:cNvSpPr>
            <a:spLocks/>
          </p:cNvSpPr>
          <p:nvPr/>
        </p:nvSpPr>
        <p:spPr bwMode="auto">
          <a:xfrm>
            <a:off x="4746625" y="4076700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7" name="Freeform 11">
            <a:extLst>
              <a:ext uri="{FF2B5EF4-FFF2-40B4-BE49-F238E27FC236}">
                <a16:creationId xmlns:a16="http://schemas.microsoft.com/office/drawing/2014/main" id="{86F1F35B-6D2D-B9B9-26EF-775802C7EDAF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8" name="Freeform 12">
            <a:extLst>
              <a:ext uri="{FF2B5EF4-FFF2-40B4-BE49-F238E27FC236}">
                <a16:creationId xmlns:a16="http://schemas.microsoft.com/office/drawing/2014/main" id="{3254B7DE-25E6-D6DF-316E-27861D2F26D9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89" name="Freeform 13">
            <a:extLst>
              <a:ext uri="{FF2B5EF4-FFF2-40B4-BE49-F238E27FC236}">
                <a16:creationId xmlns:a16="http://schemas.microsoft.com/office/drawing/2014/main" id="{FD9CF2D4-5B97-9A78-969F-76A6BDCFB090}"/>
              </a:ext>
            </a:extLst>
          </p:cNvPr>
          <p:cNvSpPr>
            <a:spLocks/>
          </p:cNvSpPr>
          <p:nvPr/>
        </p:nvSpPr>
        <p:spPr bwMode="auto">
          <a:xfrm>
            <a:off x="3854450" y="4527550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90" name="Freeform 14">
            <a:extLst>
              <a:ext uri="{FF2B5EF4-FFF2-40B4-BE49-F238E27FC236}">
                <a16:creationId xmlns:a16="http://schemas.microsoft.com/office/drawing/2014/main" id="{1F3A23F8-1831-5A72-CF3E-7A1F296969B4}"/>
              </a:ext>
            </a:extLst>
          </p:cNvPr>
          <p:cNvSpPr>
            <a:spLocks/>
          </p:cNvSpPr>
          <p:nvPr/>
        </p:nvSpPr>
        <p:spPr bwMode="auto">
          <a:xfrm>
            <a:off x="4719638" y="4527550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91" name="Freeform 15">
            <a:extLst>
              <a:ext uri="{FF2B5EF4-FFF2-40B4-BE49-F238E27FC236}">
                <a16:creationId xmlns:a16="http://schemas.microsoft.com/office/drawing/2014/main" id="{D5C49F37-F628-674E-7701-152F895FF89E}"/>
              </a:ext>
            </a:extLst>
          </p:cNvPr>
          <p:cNvSpPr>
            <a:spLocks/>
          </p:cNvSpPr>
          <p:nvPr/>
        </p:nvSpPr>
        <p:spPr bwMode="auto">
          <a:xfrm>
            <a:off x="3708400" y="53943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92" name="Freeform 16">
            <a:extLst>
              <a:ext uri="{FF2B5EF4-FFF2-40B4-BE49-F238E27FC236}">
                <a16:creationId xmlns:a16="http://schemas.microsoft.com/office/drawing/2014/main" id="{7B2AD8F2-1BC7-037A-387A-46CBE73F4928}"/>
              </a:ext>
            </a:extLst>
          </p:cNvPr>
          <p:cNvSpPr>
            <a:spLocks/>
          </p:cNvSpPr>
          <p:nvPr/>
        </p:nvSpPr>
        <p:spPr bwMode="auto">
          <a:xfrm>
            <a:off x="4584700" y="253365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93" name="Rectangle 17">
            <a:extLst>
              <a:ext uri="{FF2B5EF4-FFF2-40B4-BE49-F238E27FC236}">
                <a16:creationId xmlns:a16="http://schemas.microsoft.com/office/drawing/2014/main" id="{99771CAE-1407-CE7A-98E9-64C66843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6034088"/>
            <a:ext cx="1189037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64594" name="Rectangle 18">
            <a:extLst>
              <a:ext uri="{FF2B5EF4-FFF2-40B4-BE49-F238E27FC236}">
                <a16:creationId xmlns:a16="http://schemas.microsoft.com/office/drawing/2014/main" id="{95C5AFED-62EC-8F08-25F0-6D5F08B5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941888"/>
            <a:ext cx="8667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64595" name="Rectangle 19">
            <a:extLst>
              <a:ext uri="{FF2B5EF4-FFF2-40B4-BE49-F238E27FC236}">
                <a16:creationId xmlns:a16="http://schemas.microsoft.com/office/drawing/2014/main" id="{4802D84E-F755-B5BD-B92B-C8AF2A58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4221163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64596" name="Rectangle 20">
            <a:extLst>
              <a:ext uri="{FF2B5EF4-FFF2-40B4-BE49-F238E27FC236}">
                <a16:creationId xmlns:a16="http://schemas.microsoft.com/office/drawing/2014/main" id="{4ECB14F8-CFAC-CBE3-36D8-444E37DC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131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64597" name="Rectangle 21">
            <a:extLst>
              <a:ext uri="{FF2B5EF4-FFF2-40B4-BE49-F238E27FC236}">
                <a16:creationId xmlns:a16="http://schemas.microsoft.com/office/drawing/2014/main" id="{7D18EE7E-4E66-D2E2-569A-381E5827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31616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64598" name="Freeform 22">
            <a:extLst>
              <a:ext uri="{FF2B5EF4-FFF2-40B4-BE49-F238E27FC236}">
                <a16:creationId xmlns:a16="http://schemas.microsoft.com/office/drawing/2014/main" id="{70AFB5C2-E281-C72D-D5E9-94BE28006997}"/>
              </a:ext>
            </a:extLst>
          </p:cNvPr>
          <p:cNvSpPr>
            <a:spLocks/>
          </p:cNvSpPr>
          <p:nvPr/>
        </p:nvSpPr>
        <p:spPr bwMode="auto">
          <a:xfrm>
            <a:off x="4143375" y="30702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599" name="Freeform 23">
            <a:extLst>
              <a:ext uri="{FF2B5EF4-FFF2-40B4-BE49-F238E27FC236}">
                <a16:creationId xmlns:a16="http://schemas.microsoft.com/office/drawing/2014/main" id="{D11992BE-64F7-5D44-3A6F-0BFE8E588CAE}"/>
              </a:ext>
            </a:extLst>
          </p:cNvPr>
          <p:cNvSpPr>
            <a:spLocks/>
          </p:cNvSpPr>
          <p:nvPr/>
        </p:nvSpPr>
        <p:spPr bwMode="auto">
          <a:xfrm>
            <a:off x="4197350" y="30845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600" name="Freeform 24">
            <a:extLst>
              <a:ext uri="{FF2B5EF4-FFF2-40B4-BE49-F238E27FC236}">
                <a16:creationId xmlns:a16="http://schemas.microsoft.com/office/drawing/2014/main" id="{2E27C323-4944-A775-FAD9-2B78A13BC417}"/>
              </a:ext>
            </a:extLst>
          </p:cNvPr>
          <p:cNvSpPr>
            <a:spLocks/>
          </p:cNvSpPr>
          <p:nvPr/>
        </p:nvSpPr>
        <p:spPr bwMode="auto">
          <a:xfrm>
            <a:off x="4575175" y="35020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601" name="Rectangle 25">
            <a:extLst>
              <a:ext uri="{FF2B5EF4-FFF2-40B4-BE49-F238E27FC236}">
                <a16:creationId xmlns:a16="http://schemas.microsoft.com/office/drawing/2014/main" id="{7ED6DB59-DAFD-02E0-2FE7-6358B146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13325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64609" name="Text Box 33">
            <a:extLst>
              <a:ext uri="{FF2B5EF4-FFF2-40B4-BE49-F238E27FC236}">
                <a16:creationId xmlns:a16="http://schemas.microsoft.com/office/drawing/2014/main" id="{E852C243-85DF-8A02-F15A-768942E23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4610" name="Text Box 34">
            <a:extLst>
              <a:ext uri="{FF2B5EF4-FFF2-40B4-BE49-F238E27FC236}">
                <a16:creationId xmlns:a16="http://schemas.microsoft.com/office/drawing/2014/main" id="{787DB6EE-9118-93FC-77FE-A6898FBA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4611" name="Text Box 35">
            <a:extLst>
              <a:ext uri="{FF2B5EF4-FFF2-40B4-BE49-F238E27FC236}">
                <a16:creationId xmlns:a16="http://schemas.microsoft.com/office/drawing/2014/main" id="{BA4065A2-AE78-A69F-BD63-F0A287B05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6308725"/>
            <a:ext cx="1228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4612" name="Text Box 36">
            <a:extLst>
              <a:ext uri="{FF2B5EF4-FFF2-40B4-BE49-F238E27FC236}">
                <a16:creationId xmlns:a16="http://schemas.microsoft.com/office/drawing/2014/main" id="{20AADC31-A254-8CE8-7E48-260B3FD58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868863"/>
            <a:ext cx="1076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4613" name="Text Box 37">
            <a:extLst>
              <a:ext uri="{FF2B5EF4-FFF2-40B4-BE49-F238E27FC236}">
                <a16:creationId xmlns:a16="http://schemas.microsoft.com/office/drawing/2014/main" id="{BD63C6D3-D18E-E6AE-FE1C-463632E6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797425"/>
            <a:ext cx="1228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4614" name="Text Box 38">
            <a:extLst>
              <a:ext uri="{FF2B5EF4-FFF2-40B4-BE49-F238E27FC236}">
                <a16:creationId xmlns:a16="http://schemas.microsoft.com/office/drawing/2014/main" id="{58378DB5-5D06-236B-B124-9A5D2F3B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933825"/>
            <a:ext cx="1671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Simple-Nested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Loop Join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4615" name="Text Box 39">
            <a:extLst>
              <a:ext uri="{FF2B5EF4-FFF2-40B4-BE49-F238E27FC236}">
                <a16:creationId xmlns:a16="http://schemas.microsoft.com/office/drawing/2014/main" id="{6ACFE4DF-76FD-CB0F-0228-68C374EA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9972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4616" name="Text Box 40">
            <a:extLst>
              <a:ext uri="{FF2B5EF4-FFF2-40B4-BE49-F238E27FC236}">
                <a16:creationId xmlns:a16="http://schemas.microsoft.com/office/drawing/2014/main" id="{EDE9153F-5756-D573-337D-354B11DB9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1336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4617" name="AutoShape 41">
            <a:extLst>
              <a:ext uri="{FF2B5EF4-FFF2-40B4-BE49-F238E27FC236}">
                <a16:creationId xmlns:a16="http://schemas.microsoft.com/office/drawing/2014/main" id="{0E4CB15A-49DB-5B66-F11E-58BD3277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57563"/>
            <a:ext cx="3240087" cy="719137"/>
          </a:xfrm>
          <a:prstGeom prst="wedgeRoundRectCallout">
            <a:avLst>
              <a:gd name="adj1" fmla="val 65778"/>
              <a:gd name="adj2" fmla="val 371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0"/>
              <a:t>Similar derivations can be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11" grpId="0"/>
      <p:bldP spid="664612" grpId="0"/>
      <p:bldP spid="664613" grpId="0"/>
      <p:bldP spid="664614" grpId="0"/>
      <p:bldP spid="664615" grpId="0"/>
      <p:bldP spid="664616" grpId="0"/>
      <p:bldP spid="6646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E31EFEC-2A94-29B2-FC4A-C388F06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3074A5C-F898-B209-B8C9-CCC529E6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15D9-96A4-DC43-90AF-72F127FE0ED6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800E5D6E-99FC-1362-2C6E-4848EB427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3</a:t>
            </a:r>
          </a:p>
        </p:txBody>
      </p:sp>
      <p:sp>
        <p:nvSpPr>
          <p:cNvPr id="710660" name="Freeform 4">
            <a:extLst>
              <a:ext uri="{FF2B5EF4-FFF2-40B4-BE49-F238E27FC236}">
                <a16:creationId xmlns:a16="http://schemas.microsoft.com/office/drawing/2014/main" id="{577B8B59-1054-1EE9-03BE-79056B57E2A0}"/>
              </a:ext>
            </a:extLst>
          </p:cNvPr>
          <p:cNvSpPr>
            <a:spLocks/>
          </p:cNvSpPr>
          <p:nvPr/>
        </p:nvSpPr>
        <p:spPr bwMode="auto">
          <a:xfrm>
            <a:off x="3238500" y="488473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1" name="Freeform 5">
            <a:extLst>
              <a:ext uri="{FF2B5EF4-FFF2-40B4-BE49-F238E27FC236}">
                <a16:creationId xmlns:a16="http://schemas.microsoft.com/office/drawing/2014/main" id="{1BBAD35D-2FEF-8102-9FC8-A3E7AF91F11C}"/>
              </a:ext>
            </a:extLst>
          </p:cNvPr>
          <p:cNvSpPr>
            <a:spLocks/>
          </p:cNvSpPr>
          <p:nvPr/>
        </p:nvSpPr>
        <p:spPr bwMode="auto">
          <a:xfrm>
            <a:off x="3292475" y="488156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2" name="Freeform 6">
            <a:extLst>
              <a:ext uri="{FF2B5EF4-FFF2-40B4-BE49-F238E27FC236}">
                <a16:creationId xmlns:a16="http://schemas.microsoft.com/office/drawing/2014/main" id="{11ADD3A9-755B-7D53-87D4-8992A08BE0D3}"/>
              </a:ext>
            </a:extLst>
          </p:cNvPr>
          <p:cNvSpPr>
            <a:spLocks/>
          </p:cNvSpPr>
          <p:nvPr/>
        </p:nvSpPr>
        <p:spPr bwMode="auto">
          <a:xfrm>
            <a:off x="430847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3" name="Freeform 7">
            <a:extLst>
              <a:ext uri="{FF2B5EF4-FFF2-40B4-BE49-F238E27FC236}">
                <a16:creationId xmlns:a16="http://schemas.microsoft.com/office/drawing/2014/main" id="{E71BAA4B-9100-94E5-4D4F-EF0072140AA9}"/>
              </a:ext>
            </a:extLst>
          </p:cNvPr>
          <p:cNvSpPr>
            <a:spLocks/>
          </p:cNvSpPr>
          <p:nvPr/>
        </p:nvSpPr>
        <p:spPr bwMode="auto">
          <a:xfrm>
            <a:off x="439102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4" name="Freeform 8">
            <a:extLst>
              <a:ext uri="{FF2B5EF4-FFF2-40B4-BE49-F238E27FC236}">
                <a16:creationId xmlns:a16="http://schemas.microsoft.com/office/drawing/2014/main" id="{3DD8DD1F-B1CA-7016-E1CF-4483C49F3E8E}"/>
              </a:ext>
            </a:extLst>
          </p:cNvPr>
          <p:cNvSpPr>
            <a:spLocks/>
          </p:cNvSpPr>
          <p:nvPr/>
        </p:nvSpPr>
        <p:spPr bwMode="auto">
          <a:xfrm>
            <a:off x="4268788" y="220503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5" name="Freeform 9">
            <a:extLst>
              <a:ext uri="{FF2B5EF4-FFF2-40B4-BE49-F238E27FC236}">
                <a16:creationId xmlns:a16="http://schemas.microsoft.com/office/drawing/2014/main" id="{5054E1E4-CED4-3611-33F2-33DE3B8F8D71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6" name="Freeform 10">
            <a:extLst>
              <a:ext uri="{FF2B5EF4-FFF2-40B4-BE49-F238E27FC236}">
                <a16:creationId xmlns:a16="http://schemas.microsoft.com/office/drawing/2014/main" id="{0163CDAE-0CC1-C412-51EF-9E4F95AF79AA}"/>
              </a:ext>
            </a:extLst>
          </p:cNvPr>
          <p:cNvSpPr>
            <a:spLocks/>
          </p:cNvSpPr>
          <p:nvPr/>
        </p:nvSpPr>
        <p:spPr bwMode="auto">
          <a:xfrm>
            <a:off x="4746625" y="4076700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7" name="Freeform 11">
            <a:extLst>
              <a:ext uri="{FF2B5EF4-FFF2-40B4-BE49-F238E27FC236}">
                <a16:creationId xmlns:a16="http://schemas.microsoft.com/office/drawing/2014/main" id="{87BC855B-A978-81EF-0181-75A129DFFBC6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8" name="Freeform 12">
            <a:extLst>
              <a:ext uri="{FF2B5EF4-FFF2-40B4-BE49-F238E27FC236}">
                <a16:creationId xmlns:a16="http://schemas.microsoft.com/office/drawing/2014/main" id="{32F8562E-86A9-7A91-C194-369812086CE3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9" name="Freeform 13">
            <a:extLst>
              <a:ext uri="{FF2B5EF4-FFF2-40B4-BE49-F238E27FC236}">
                <a16:creationId xmlns:a16="http://schemas.microsoft.com/office/drawing/2014/main" id="{D6BF07E4-9942-683E-7BD4-64C251D71960}"/>
              </a:ext>
            </a:extLst>
          </p:cNvPr>
          <p:cNvSpPr>
            <a:spLocks/>
          </p:cNvSpPr>
          <p:nvPr/>
        </p:nvSpPr>
        <p:spPr bwMode="auto">
          <a:xfrm>
            <a:off x="3854450" y="4527550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0" name="Freeform 14">
            <a:extLst>
              <a:ext uri="{FF2B5EF4-FFF2-40B4-BE49-F238E27FC236}">
                <a16:creationId xmlns:a16="http://schemas.microsoft.com/office/drawing/2014/main" id="{FB0064E5-28D9-1FFD-E6FB-C4AD56E62D3A}"/>
              </a:ext>
            </a:extLst>
          </p:cNvPr>
          <p:cNvSpPr>
            <a:spLocks/>
          </p:cNvSpPr>
          <p:nvPr/>
        </p:nvSpPr>
        <p:spPr bwMode="auto">
          <a:xfrm>
            <a:off x="4719638" y="4527550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1" name="Freeform 15">
            <a:extLst>
              <a:ext uri="{FF2B5EF4-FFF2-40B4-BE49-F238E27FC236}">
                <a16:creationId xmlns:a16="http://schemas.microsoft.com/office/drawing/2014/main" id="{845CCCC2-7619-33F4-2658-956C357D4A61}"/>
              </a:ext>
            </a:extLst>
          </p:cNvPr>
          <p:cNvSpPr>
            <a:spLocks/>
          </p:cNvSpPr>
          <p:nvPr/>
        </p:nvSpPr>
        <p:spPr bwMode="auto">
          <a:xfrm>
            <a:off x="3708400" y="53943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2" name="Freeform 16">
            <a:extLst>
              <a:ext uri="{FF2B5EF4-FFF2-40B4-BE49-F238E27FC236}">
                <a16:creationId xmlns:a16="http://schemas.microsoft.com/office/drawing/2014/main" id="{42F9B2B2-B7F9-22B7-0324-1ECC19664657}"/>
              </a:ext>
            </a:extLst>
          </p:cNvPr>
          <p:cNvSpPr>
            <a:spLocks/>
          </p:cNvSpPr>
          <p:nvPr/>
        </p:nvSpPr>
        <p:spPr bwMode="auto">
          <a:xfrm>
            <a:off x="4584700" y="253365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3" name="Rectangle 17">
            <a:extLst>
              <a:ext uri="{FF2B5EF4-FFF2-40B4-BE49-F238E27FC236}">
                <a16:creationId xmlns:a16="http://schemas.microsoft.com/office/drawing/2014/main" id="{E5EF25E3-B7EE-8EE5-C3E8-2170C6CA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6034088"/>
            <a:ext cx="1189037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710674" name="Rectangle 18">
            <a:extLst>
              <a:ext uri="{FF2B5EF4-FFF2-40B4-BE49-F238E27FC236}">
                <a16:creationId xmlns:a16="http://schemas.microsoft.com/office/drawing/2014/main" id="{7F5156D4-999B-4C59-9D92-8A4C2640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941888"/>
            <a:ext cx="8667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710675" name="Rectangle 19">
            <a:extLst>
              <a:ext uri="{FF2B5EF4-FFF2-40B4-BE49-F238E27FC236}">
                <a16:creationId xmlns:a16="http://schemas.microsoft.com/office/drawing/2014/main" id="{F04D4F7F-8E7A-D3B1-8A7D-42B38990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4221163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710676" name="Rectangle 20">
            <a:extLst>
              <a:ext uri="{FF2B5EF4-FFF2-40B4-BE49-F238E27FC236}">
                <a16:creationId xmlns:a16="http://schemas.microsoft.com/office/drawing/2014/main" id="{177AB130-1BB4-480C-9712-6F3B372F6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131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710677" name="Rectangle 21">
            <a:extLst>
              <a:ext uri="{FF2B5EF4-FFF2-40B4-BE49-F238E27FC236}">
                <a16:creationId xmlns:a16="http://schemas.microsoft.com/office/drawing/2014/main" id="{617A697E-8C78-A502-C5CC-B8FBAA63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31616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10678" name="Freeform 22">
            <a:extLst>
              <a:ext uri="{FF2B5EF4-FFF2-40B4-BE49-F238E27FC236}">
                <a16:creationId xmlns:a16="http://schemas.microsoft.com/office/drawing/2014/main" id="{30E490B1-4049-4AE5-BA6A-F445B7EAD84B}"/>
              </a:ext>
            </a:extLst>
          </p:cNvPr>
          <p:cNvSpPr>
            <a:spLocks/>
          </p:cNvSpPr>
          <p:nvPr/>
        </p:nvSpPr>
        <p:spPr bwMode="auto">
          <a:xfrm>
            <a:off x="4143375" y="30702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9" name="Freeform 23">
            <a:extLst>
              <a:ext uri="{FF2B5EF4-FFF2-40B4-BE49-F238E27FC236}">
                <a16:creationId xmlns:a16="http://schemas.microsoft.com/office/drawing/2014/main" id="{E5CBE3CB-748B-06AA-0EF4-58BDC52BAEE4}"/>
              </a:ext>
            </a:extLst>
          </p:cNvPr>
          <p:cNvSpPr>
            <a:spLocks/>
          </p:cNvSpPr>
          <p:nvPr/>
        </p:nvSpPr>
        <p:spPr bwMode="auto">
          <a:xfrm>
            <a:off x="4197350" y="30845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0" name="Freeform 24">
            <a:extLst>
              <a:ext uri="{FF2B5EF4-FFF2-40B4-BE49-F238E27FC236}">
                <a16:creationId xmlns:a16="http://schemas.microsoft.com/office/drawing/2014/main" id="{7CD54233-D36F-DD9C-D7F6-CB1E67A8AF32}"/>
              </a:ext>
            </a:extLst>
          </p:cNvPr>
          <p:cNvSpPr>
            <a:spLocks/>
          </p:cNvSpPr>
          <p:nvPr/>
        </p:nvSpPr>
        <p:spPr bwMode="auto">
          <a:xfrm>
            <a:off x="4575175" y="35020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1" name="Rectangle 25">
            <a:extLst>
              <a:ext uri="{FF2B5EF4-FFF2-40B4-BE49-F238E27FC236}">
                <a16:creationId xmlns:a16="http://schemas.microsoft.com/office/drawing/2014/main" id="{909A9AC3-809A-1C28-4086-75BF5C83F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13325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710682" name="Text Box 26">
            <a:extLst>
              <a:ext uri="{FF2B5EF4-FFF2-40B4-BE49-F238E27FC236}">
                <a16:creationId xmlns:a16="http://schemas.microsoft.com/office/drawing/2014/main" id="{0E5539FB-51FA-3F3F-3978-5E8B032CF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710683" name="Text Box 27">
            <a:extLst>
              <a:ext uri="{FF2B5EF4-FFF2-40B4-BE49-F238E27FC236}">
                <a16:creationId xmlns:a16="http://schemas.microsoft.com/office/drawing/2014/main" id="{ED7D6ECA-2EDB-75E8-585B-30C93FAFB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710684" name="Text Box 28">
            <a:extLst>
              <a:ext uri="{FF2B5EF4-FFF2-40B4-BE49-F238E27FC236}">
                <a16:creationId xmlns:a16="http://schemas.microsoft.com/office/drawing/2014/main" id="{6341072F-43D7-B2D5-7802-DFD75A20C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6308725"/>
            <a:ext cx="1228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10685" name="Text Box 29">
            <a:extLst>
              <a:ext uri="{FF2B5EF4-FFF2-40B4-BE49-F238E27FC236}">
                <a16:creationId xmlns:a16="http://schemas.microsoft.com/office/drawing/2014/main" id="{D4BD718E-AB24-B1F3-53CA-6E4A9560B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868863"/>
            <a:ext cx="1076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10686" name="Text Box 30">
            <a:extLst>
              <a:ext uri="{FF2B5EF4-FFF2-40B4-BE49-F238E27FC236}">
                <a16:creationId xmlns:a16="http://schemas.microsoft.com/office/drawing/2014/main" id="{7D316ED7-97E1-7D4D-8AAA-EB0D03750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797425"/>
            <a:ext cx="1228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10687" name="Text Box 31">
            <a:extLst>
              <a:ext uri="{FF2B5EF4-FFF2-40B4-BE49-F238E27FC236}">
                <a16:creationId xmlns:a16="http://schemas.microsoft.com/office/drawing/2014/main" id="{69988180-657E-8D94-A1F3-F890C1116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933825"/>
            <a:ext cx="1671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Simple-Nested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Loop Join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10688" name="Text Box 32">
            <a:extLst>
              <a:ext uri="{FF2B5EF4-FFF2-40B4-BE49-F238E27FC236}">
                <a16:creationId xmlns:a16="http://schemas.microsoft.com/office/drawing/2014/main" id="{77E13274-4130-379F-A4E0-0A307E884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9972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10689" name="Text Box 33">
            <a:extLst>
              <a:ext uri="{FF2B5EF4-FFF2-40B4-BE49-F238E27FC236}">
                <a16:creationId xmlns:a16="http://schemas.microsoft.com/office/drawing/2014/main" id="{4B538CB4-BD58-D4E9-06AF-14FBF671F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1336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4" grpId="0"/>
      <p:bldP spid="710685" grpId="0"/>
      <p:bldP spid="710686" grpId="0"/>
      <p:bldP spid="710687" grpId="0"/>
      <p:bldP spid="710688" grpId="0"/>
      <p:bldP spid="7106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2B4B809-5127-815E-AC44-83C5FD4C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B762D154-6AD5-1393-100D-3436FC83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5824-FE7A-4248-A805-9AF63E34432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56D248C3-5B44-A36B-0EBA-3CF1C4E80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9DC4D7FA-6CC8-3ED1-6B99-854FBE095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910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After users write SQL statements, 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They want to obtain the results quickly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E.g., student (</a:t>
            </a:r>
            <a:r>
              <a:rPr lang="en-US" altLang="zh-TW" sz="2400" u="sng"/>
              <a:t>sid</a:t>
            </a:r>
            <a:r>
              <a:rPr lang="en-US" altLang="zh-TW" sz="2400"/>
              <a:t>, sname, age)</a:t>
            </a:r>
            <a:br>
              <a:rPr lang="en-US" altLang="zh-TW" sz="2400"/>
            </a:br>
            <a:r>
              <a:rPr lang="en-US" altLang="zh-TW" sz="2400"/>
              <a:t>        take (</a:t>
            </a:r>
            <a:r>
              <a:rPr lang="en-US" altLang="zh-TW" sz="2400" u="sng"/>
              <a:t>sid</a:t>
            </a:r>
            <a:r>
              <a:rPr lang="en-US" altLang="zh-TW" sz="2400"/>
              <a:t>, </a:t>
            </a:r>
            <a:r>
              <a:rPr lang="en-US" altLang="zh-TW" sz="2400" u="sng"/>
              <a:t>cid</a:t>
            </a:r>
            <a:r>
              <a:rPr lang="en-US" altLang="zh-TW" sz="2400"/>
              <a:t>)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        select sname </a:t>
            </a:r>
            <a:br>
              <a:rPr lang="en-US" altLang="zh-TW" sz="2400"/>
            </a:br>
            <a:r>
              <a:rPr lang="en-US" altLang="zh-TW" sz="2400"/>
              <a:t>        from student S, take T</a:t>
            </a:r>
            <a:br>
              <a:rPr lang="en-US" altLang="zh-TW" sz="2400"/>
            </a:br>
            <a:r>
              <a:rPr lang="en-US" altLang="zh-TW" sz="2400"/>
              <a:t>        where S.sid = T.sid</a:t>
            </a:r>
            <a:br>
              <a:rPr lang="en-US" altLang="zh-TW" sz="2400"/>
            </a:br>
            <a:r>
              <a:rPr lang="en-US" altLang="zh-TW" sz="2400"/>
              <a:t>            and  T.cid = </a:t>
            </a:r>
            <a:r>
              <a:rPr lang="en-US" altLang="zh-TW" sz="2400">
                <a:latin typeface="Arial" panose="020B0604020202020204" pitchFamily="34" charset="0"/>
              </a:rPr>
              <a:t>“</a:t>
            </a:r>
            <a:r>
              <a:rPr lang="en-US" altLang="zh-TW" sz="2400"/>
              <a:t>231</a:t>
            </a:r>
            <a:r>
              <a:rPr lang="en-US" altLang="zh-TW" sz="2400">
                <a:latin typeface="Arial" panose="020B0604020202020204" pitchFamily="34" charset="0"/>
              </a:rPr>
              <a:t>”</a:t>
            </a:r>
            <a:br>
              <a:rPr lang="en-US" altLang="zh-TW" sz="2400"/>
            </a:br>
            <a:r>
              <a:rPr lang="en-US" altLang="zh-TW" sz="2400"/>
              <a:t>            and S.age &gt; 20</a:t>
            </a:r>
            <a:br>
              <a:rPr lang="en-US" altLang="zh-TW" sz="2400"/>
            </a:br>
            <a:endParaRPr lang="en-US" altLang="zh-TW" sz="2400"/>
          </a:p>
          <a:p>
            <a:pPr>
              <a:lnSpc>
                <a:spcPct val="80000"/>
              </a:lnSpc>
            </a:pPr>
            <a:r>
              <a:rPr lang="en-US" altLang="zh-TW" sz="2800"/>
              <a:t>However, there are many ways to obtain the results</a:t>
            </a:r>
          </a:p>
        </p:txBody>
      </p:sp>
      <p:sp>
        <p:nvSpPr>
          <p:cNvPr id="618500" name="AutoShape 4">
            <a:extLst>
              <a:ext uri="{FF2B5EF4-FFF2-40B4-BE49-F238E27FC236}">
                <a16:creationId xmlns:a16="http://schemas.microsoft.com/office/drawing/2014/main" id="{CD66A866-96F3-F65B-E57E-9AC26F6E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04813"/>
            <a:ext cx="3887787" cy="1008062"/>
          </a:xfrm>
          <a:prstGeom prst="wedgeRoundRectCallout">
            <a:avLst>
              <a:gd name="adj1" fmla="val -64741"/>
              <a:gd name="adj2" fmla="val 9519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0"/>
              <a:t>Find the name of all students with age greater than 20 who take 231. </a:t>
            </a:r>
            <a:endParaRPr kumimoji="0" lang="en-US" altLang="zh-TW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1304551-94CE-247E-346E-3229BE4D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6C1EEC7-5493-7F2B-9D3D-67F658FB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AD1-053C-B647-ACFF-BB4319764CA3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41DC94AB-F87F-0824-CF5B-50B9B48D1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4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C2B94C8D-9B17-6379-FD42-818B4C48E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65604" name="Freeform 4">
            <a:extLst>
              <a:ext uri="{FF2B5EF4-FFF2-40B4-BE49-F238E27FC236}">
                <a16:creationId xmlns:a16="http://schemas.microsoft.com/office/drawing/2014/main" id="{24AF0E5A-2B0C-B9E2-E549-FA10D6566757}"/>
              </a:ext>
            </a:extLst>
          </p:cNvPr>
          <p:cNvSpPr>
            <a:spLocks/>
          </p:cNvSpPr>
          <p:nvPr/>
        </p:nvSpPr>
        <p:spPr bwMode="auto">
          <a:xfrm>
            <a:off x="3238500" y="488473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05" name="Freeform 5">
            <a:extLst>
              <a:ext uri="{FF2B5EF4-FFF2-40B4-BE49-F238E27FC236}">
                <a16:creationId xmlns:a16="http://schemas.microsoft.com/office/drawing/2014/main" id="{162948B7-362B-E4C2-4C23-5CAC93B0273A}"/>
              </a:ext>
            </a:extLst>
          </p:cNvPr>
          <p:cNvSpPr>
            <a:spLocks/>
          </p:cNvSpPr>
          <p:nvPr/>
        </p:nvSpPr>
        <p:spPr bwMode="auto">
          <a:xfrm>
            <a:off x="3292475" y="488156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06" name="Freeform 6">
            <a:extLst>
              <a:ext uri="{FF2B5EF4-FFF2-40B4-BE49-F238E27FC236}">
                <a16:creationId xmlns:a16="http://schemas.microsoft.com/office/drawing/2014/main" id="{2226D89C-2D71-439A-A0AF-9F11FD1015A8}"/>
              </a:ext>
            </a:extLst>
          </p:cNvPr>
          <p:cNvSpPr>
            <a:spLocks/>
          </p:cNvSpPr>
          <p:nvPr/>
        </p:nvSpPr>
        <p:spPr bwMode="auto">
          <a:xfrm>
            <a:off x="430847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07" name="Freeform 7">
            <a:extLst>
              <a:ext uri="{FF2B5EF4-FFF2-40B4-BE49-F238E27FC236}">
                <a16:creationId xmlns:a16="http://schemas.microsoft.com/office/drawing/2014/main" id="{8351BF2E-E322-4804-1CEC-DA1B2961DB9B}"/>
              </a:ext>
            </a:extLst>
          </p:cNvPr>
          <p:cNvSpPr>
            <a:spLocks/>
          </p:cNvSpPr>
          <p:nvPr/>
        </p:nvSpPr>
        <p:spPr bwMode="auto">
          <a:xfrm>
            <a:off x="439102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08" name="Freeform 8">
            <a:extLst>
              <a:ext uri="{FF2B5EF4-FFF2-40B4-BE49-F238E27FC236}">
                <a16:creationId xmlns:a16="http://schemas.microsoft.com/office/drawing/2014/main" id="{BDBFD256-D8E8-8501-FC25-F8C7E1C2C56A}"/>
              </a:ext>
            </a:extLst>
          </p:cNvPr>
          <p:cNvSpPr>
            <a:spLocks/>
          </p:cNvSpPr>
          <p:nvPr/>
        </p:nvSpPr>
        <p:spPr bwMode="auto">
          <a:xfrm>
            <a:off x="4268788" y="220503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09" name="Freeform 9">
            <a:extLst>
              <a:ext uri="{FF2B5EF4-FFF2-40B4-BE49-F238E27FC236}">
                <a16:creationId xmlns:a16="http://schemas.microsoft.com/office/drawing/2014/main" id="{E0A46184-2A7A-2EC4-FD0D-E8AFBCDC92DC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0" name="Freeform 10">
            <a:extLst>
              <a:ext uri="{FF2B5EF4-FFF2-40B4-BE49-F238E27FC236}">
                <a16:creationId xmlns:a16="http://schemas.microsoft.com/office/drawing/2014/main" id="{C37F962E-0A7E-B0F8-8375-DEA170D75FB4}"/>
              </a:ext>
            </a:extLst>
          </p:cNvPr>
          <p:cNvSpPr>
            <a:spLocks/>
          </p:cNvSpPr>
          <p:nvPr/>
        </p:nvSpPr>
        <p:spPr bwMode="auto">
          <a:xfrm>
            <a:off x="4746625" y="4076700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1" name="Freeform 11">
            <a:extLst>
              <a:ext uri="{FF2B5EF4-FFF2-40B4-BE49-F238E27FC236}">
                <a16:creationId xmlns:a16="http://schemas.microsoft.com/office/drawing/2014/main" id="{6D501C0C-BF5E-90D5-91DB-11435491F110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2" name="Freeform 12">
            <a:extLst>
              <a:ext uri="{FF2B5EF4-FFF2-40B4-BE49-F238E27FC236}">
                <a16:creationId xmlns:a16="http://schemas.microsoft.com/office/drawing/2014/main" id="{8ADB9CBF-E8A6-6509-081E-90C1D07D4F2A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3" name="Freeform 13">
            <a:extLst>
              <a:ext uri="{FF2B5EF4-FFF2-40B4-BE49-F238E27FC236}">
                <a16:creationId xmlns:a16="http://schemas.microsoft.com/office/drawing/2014/main" id="{2C8452D5-DFA2-F3C7-053A-E754D72D887F}"/>
              </a:ext>
            </a:extLst>
          </p:cNvPr>
          <p:cNvSpPr>
            <a:spLocks/>
          </p:cNvSpPr>
          <p:nvPr/>
        </p:nvSpPr>
        <p:spPr bwMode="auto">
          <a:xfrm>
            <a:off x="3854450" y="4527550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4" name="Freeform 14">
            <a:extLst>
              <a:ext uri="{FF2B5EF4-FFF2-40B4-BE49-F238E27FC236}">
                <a16:creationId xmlns:a16="http://schemas.microsoft.com/office/drawing/2014/main" id="{E91DA14C-3849-601A-F943-FFFDFEFBF881}"/>
              </a:ext>
            </a:extLst>
          </p:cNvPr>
          <p:cNvSpPr>
            <a:spLocks/>
          </p:cNvSpPr>
          <p:nvPr/>
        </p:nvSpPr>
        <p:spPr bwMode="auto">
          <a:xfrm>
            <a:off x="4719638" y="4527550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5" name="Freeform 15">
            <a:extLst>
              <a:ext uri="{FF2B5EF4-FFF2-40B4-BE49-F238E27FC236}">
                <a16:creationId xmlns:a16="http://schemas.microsoft.com/office/drawing/2014/main" id="{B1A09B5B-6F27-5D84-E131-7CB057A0ED12}"/>
              </a:ext>
            </a:extLst>
          </p:cNvPr>
          <p:cNvSpPr>
            <a:spLocks/>
          </p:cNvSpPr>
          <p:nvPr/>
        </p:nvSpPr>
        <p:spPr bwMode="auto">
          <a:xfrm>
            <a:off x="3708400" y="53943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6" name="Freeform 16">
            <a:extLst>
              <a:ext uri="{FF2B5EF4-FFF2-40B4-BE49-F238E27FC236}">
                <a16:creationId xmlns:a16="http://schemas.microsoft.com/office/drawing/2014/main" id="{F0A90F88-8801-9AED-CE0E-FB92C9A44ED0}"/>
              </a:ext>
            </a:extLst>
          </p:cNvPr>
          <p:cNvSpPr>
            <a:spLocks/>
          </p:cNvSpPr>
          <p:nvPr/>
        </p:nvSpPr>
        <p:spPr bwMode="auto">
          <a:xfrm>
            <a:off x="4584700" y="253365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17" name="Rectangle 17">
            <a:extLst>
              <a:ext uri="{FF2B5EF4-FFF2-40B4-BE49-F238E27FC236}">
                <a16:creationId xmlns:a16="http://schemas.microsoft.com/office/drawing/2014/main" id="{8C2FC469-E687-B808-4A39-7018C37A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6034088"/>
            <a:ext cx="8667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65618" name="Rectangle 18">
            <a:extLst>
              <a:ext uri="{FF2B5EF4-FFF2-40B4-BE49-F238E27FC236}">
                <a16:creationId xmlns:a16="http://schemas.microsoft.com/office/drawing/2014/main" id="{3BF23D70-C2CF-A87C-1544-D0783D39F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941888"/>
            <a:ext cx="1189037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65619" name="Rectangle 19">
            <a:extLst>
              <a:ext uri="{FF2B5EF4-FFF2-40B4-BE49-F238E27FC236}">
                <a16:creationId xmlns:a16="http://schemas.microsoft.com/office/drawing/2014/main" id="{01ED68F7-928C-5474-76FF-780B091F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300538"/>
            <a:ext cx="7953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665620" name="Rectangle 20">
            <a:extLst>
              <a:ext uri="{FF2B5EF4-FFF2-40B4-BE49-F238E27FC236}">
                <a16:creationId xmlns:a16="http://schemas.microsoft.com/office/drawing/2014/main" id="{ACFB9401-14FB-0C7F-1BD4-E7D5F55A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98316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65621" name="Rectangle 21">
            <a:extLst>
              <a:ext uri="{FF2B5EF4-FFF2-40B4-BE49-F238E27FC236}">
                <a16:creationId xmlns:a16="http://schemas.microsoft.com/office/drawing/2014/main" id="{5B153F8C-4EB5-C8FC-5F7D-0E49B76D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31616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65622" name="Freeform 22">
            <a:extLst>
              <a:ext uri="{FF2B5EF4-FFF2-40B4-BE49-F238E27FC236}">
                <a16:creationId xmlns:a16="http://schemas.microsoft.com/office/drawing/2014/main" id="{38AB829D-2C21-60AF-E45F-7047D58EEA58}"/>
              </a:ext>
            </a:extLst>
          </p:cNvPr>
          <p:cNvSpPr>
            <a:spLocks/>
          </p:cNvSpPr>
          <p:nvPr/>
        </p:nvSpPr>
        <p:spPr bwMode="auto">
          <a:xfrm>
            <a:off x="4143375" y="30702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23" name="Freeform 23">
            <a:extLst>
              <a:ext uri="{FF2B5EF4-FFF2-40B4-BE49-F238E27FC236}">
                <a16:creationId xmlns:a16="http://schemas.microsoft.com/office/drawing/2014/main" id="{D9159EFB-CD44-3F71-0085-FE12023AADB1}"/>
              </a:ext>
            </a:extLst>
          </p:cNvPr>
          <p:cNvSpPr>
            <a:spLocks/>
          </p:cNvSpPr>
          <p:nvPr/>
        </p:nvSpPr>
        <p:spPr bwMode="auto">
          <a:xfrm>
            <a:off x="4197350" y="30845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24" name="Freeform 24">
            <a:extLst>
              <a:ext uri="{FF2B5EF4-FFF2-40B4-BE49-F238E27FC236}">
                <a16:creationId xmlns:a16="http://schemas.microsoft.com/office/drawing/2014/main" id="{20510EC1-30CC-C8FF-2447-CF0EFCFAE48A}"/>
              </a:ext>
            </a:extLst>
          </p:cNvPr>
          <p:cNvSpPr>
            <a:spLocks/>
          </p:cNvSpPr>
          <p:nvPr/>
        </p:nvSpPr>
        <p:spPr bwMode="auto">
          <a:xfrm>
            <a:off x="4575175" y="35020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25" name="Rectangle 25">
            <a:extLst>
              <a:ext uri="{FF2B5EF4-FFF2-40B4-BE49-F238E27FC236}">
                <a16:creationId xmlns:a16="http://schemas.microsoft.com/office/drawing/2014/main" id="{B1878840-5768-9A03-8CD9-68705C69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141663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65633" name="Text Box 33">
            <a:extLst>
              <a:ext uri="{FF2B5EF4-FFF2-40B4-BE49-F238E27FC236}">
                <a16:creationId xmlns:a16="http://schemas.microsoft.com/office/drawing/2014/main" id="{2B590EF0-2EEE-4539-0783-73323B4F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5634" name="Text Box 34">
            <a:extLst>
              <a:ext uri="{FF2B5EF4-FFF2-40B4-BE49-F238E27FC236}">
                <a16:creationId xmlns:a16="http://schemas.microsoft.com/office/drawing/2014/main" id="{D77C2428-1A8A-7885-8EFD-96D22EC79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5635" name="Text Box 35">
            <a:extLst>
              <a:ext uri="{FF2B5EF4-FFF2-40B4-BE49-F238E27FC236}">
                <a16:creationId xmlns:a16="http://schemas.microsoft.com/office/drawing/2014/main" id="{2CDC5093-4FE6-BC6C-E9B9-0B533C21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6308725"/>
            <a:ext cx="1228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5636" name="Text Box 36">
            <a:extLst>
              <a:ext uri="{FF2B5EF4-FFF2-40B4-BE49-F238E27FC236}">
                <a16:creationId xmlns:a16="http://schemas.microsoft.com/office/drawing/2014/main" id="{D04C00FC-7C60-DC56-703E-A1E4518C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868863"/>
            <a:ext cx="1076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5637" name="Text Box 37">
            <a:extLst>
              <a:ext uri="{FF2B5EF4-FFF2-40B4-BE49-F238E27FC236}">
                <a16:creationId xmlns:a16="http://schemas.microsoft.com/office/drawing/2014/main" id="{AE5A936B-C2E4-C8DA-0644-2D3E1B81D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797425"/>
            <a:ext cx="1228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5638" name="Text Box 38">
            <a:extLst>
              <a:ext uri="{FF2B5EF4-FFF2-40B4-BE49-F238E27FC236}">
                <a16:creationId xmlns:a16="http://schemas.microsoft.com/office/drawing/2014/main" id="{65210193-4891-EE4C-B3A7-525B3DF5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933825"/>
            <a:ext cx="1671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Simple-Nested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Loop Join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5639" name="Text Box 39">
            <a:extLst>
              <a:ext uri="{FF2B5EF4-FFF2-40B4-BE49-F238E27FC236}">
                <a16:creationId xmlns:a16="http://schemas.microsoft.com/office/drawing/2014/main" id="{08695DE6-EE96-6641-CABF-60D14751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9972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5640" name="Text Box 40">
            <a:extLst>
              <a:ext uri="{FF2B5EF4-FFF2-40B4-BE49-F238E27FC236}">
                <a16:creationId xmlns:a16="http://schemas.microsoft.com/office/drawing/2014/main" id="{3B340843-8BE8-E322-9F03-6FB9B2A49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13360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65641" name="AutoShape 41">
            <a:extLst>
              <a:ext uri="{FF2B5EF4-FFF2-40B4-BE49-F238E27FC236}">
                <a16:creationId xmlns:a16="http://schemas.microsoft.com/office/drawing/2014/main" id="{AEACFD2E-8FB5-8D26-3AEB-60529018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57563"/>
            <a:ext cx="3240087" cy="719137"/>
          </a:xfrm>
          <a:prstGeom prst="wedgeRoundRectCallout">
            <a:avLst>
              <a:gd name="adj1" fmla="val 65778"/>
              <a:gd name="adj2" fmla="val 371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0"/>
              <a:t>Similar derivations can be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5" grpId="0"/>
      <p:bldP spid="665636" grpId="0"/>
      <p:bldP spid="665637" grpId="0"/>
      <p:bldP spid="665638" grpId="0"/>
      <p:bldP spid="665639" grpId="0"/>
      <p:bldP spid="665640" grpId="0"/>
      <p:bldP spid="6656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2368E39-8398-6FDD-577A-7F3B43BE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E922412-BA0A-F36C-8A54-1212FD71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2CA-F1EA-274E-B357-C5734446654B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64CF3754-AB80-8CA3-481E-7D0F9FF8C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Schema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1667FE4A-2F50-7B91-3030-ECA9395A0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Join</a:t>
            </a:r>
          </a:p>
          <a:p>
            <a:pPr lvl="1"/>
            <a:r>
              <a:rPr lang="en-US" altLang="zh-TW"/>
              <a:t>Simple-nested loop Join</a:t>
            </a:r>
          </a:p>
          <a:p>
            <a:pPr lvl="1"/>
            <a:r>
              <a:rPr lang="en-US" altLang="zh-TW"/>
              <a:t>Block-nested loop Join</a:t>
            </a:r>
          </a:p>
          <a:p>
            <a:pPr lvl="1"/>
            <a:r>
              <a:rPr lang="en-US" altLang="zh-TW"/>
              <a:t>Sort-Merge Join</a:t>
            </a:r>
          </a:p>
          <a:p>
            <a:pPr lvl="1"/>
            <a:r>
              <a:rPr lang="en-US" altLang="zh-TW"/>
              <a:t>Index-Nested loop Join</a:t>
            </a:r>
          </a:p>
        </p:txBody>
      </p:sp>
      <p:sp>
        <p:nvSpPr>
          <p:cNvPr id="667652" name="Text Box 4">
            <a:extLst>
              <a:ext uri="{FF2B5EF4-FFF2-40B4-BE49-F238E27FC236}">
                <a16:creationId xmlns:a16="http://schemas.microsoft.com/office/drawing/2014/main" id="{C732A9B1-397F-28C2-5656-8EB6AD97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7653" name="Text Box 5">
            <a:extLst>
              <a:ext uri="{FF2B5EF4-FFF2-40B4-BE49-F238E27FC236}">
                <a16:creationId xmlns:a16="http://schemas.microsoft.com/office/drawing/2014/main" id="{508D16DC-F9A0-A272-3AF0-6FCCDE4A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7654" name="Oval 6">
            <a:extLst>
              <a:ext uri="{FF2B5EF4-FFF2-40B4-BE49-F238E27FC236}">
                <a16:creationId xmlns:a16="http://schemas.microsoft.com/office/drawing/2014/main" id="{A29FA712-115B-2BF8-B111-B58D173F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573463"/>
            <a:ext cx="316865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79DD642-33D0-77E0-8E57-0C7953A2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6722D8A-5D20-FCC2-281E-38E14EC1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AF64-5A93-C64A-A311-51C3D9D97E5A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FA734E2A-7CE3-9775-FC39-CAD5DEF0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2</a:t>
            </a:r>
          </a:p>
        </p:txBody>
      </p:sp>
      <p:sp>
        <p:nvSpPr>
          <p:cNvPr id="671748" name="Freeform 4">
            <a:extLst>
              <a:ext uri="{FF2B5EF4-FFF2-40B4-BE49-F238E27FC236}">
                <a16:creationId xmlns:a16="http://schemas.microsoft.com/office/drawing/2014/main" id="{F36A0BA2-868D-DA04-6950-9A7A90AC56C8}"/>
              </a:ext>
            </a:extLst>
          </p:cNvPr>
          <p:cNvSpPr>
            <a:spLocks/>
          </p:cNvSpPr>
          <p:nvPr/>
        </p:nvSpPr>
        <p:spPr bwMode="auto">
          <a:xfrm>
            <a:off x="5049838" y="42957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49" name="Freeform 5">
            <a:extLst>
              <a:ext uri="{FF2B5EF4-FFF2-40B4-BE49-F238E27FC236}">
                <a16:creationId xmlns:a16="http://schemas.microsoft.com/office/drawing/2014/main" id="{1A5E4DBA-F53A-D0F9-3DD2-D30FC3CCF816}"/>
              </a:ext>
            </a:extLst>
          </p:cNvPr>
          <p:cNvSpPr>
            <a:spLocks/>
          </p:cNvSpPr>
          <p:nvPr/>
        </p:nvSpPr>
        <p:spPr bwMode="auto">
          <a:xfrm>
            <a:off x="5103813" y="4292600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0" name="Freeform 6">
            <a:extLst>
              <a:ext uri="{FF2B5EF4-FFF2-40B4-BE49-F238E27FC236}">
                <a16:creationId xmlns:a16="http://schemas.microsoft.com/office/drawing/2014/main" id="{146D94D5-F591-107E-CEE4-0E9FBF814FD3}"/>
              </a:ext>
            </a:extLst>
          </p:cNvPr>
          <p:cNvSpPr>
            <a:spLocks/>
          </p:cNvSpPr>
          <p:nvPr/>
        </p:nvSpPr>
        <p:spPr bwMode="auto">
          <a:xfrm>
            <a:off x="611981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1" name="Freeform 7">
            <a:extLst>
              <a:ext uri="{FF2B5EF4-FFF2-40B4-BE49-F238E27FC236}">
                <a16:creationId xmlns:a16="http://schemas.microsoft.com/office/drawing/2014/main" id="{3E9B9C28-3879-3F8F-CBD6-D46BD5247DE4}"/>
              </a:ext>
            </a:extLst>
          </p:cNvPr>
          <p:cNvSpPr>
            <a:spLocks/>
          </p:cNvSpPr>
          <p:nvPr/>
        </p:nvSpPr>
        <p:spPr bwMode="auto">
          <a:xfrm>
            <a:off x="620236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2" name="Freeform 8">
            <a:extLst>
              <a:ext uri="{FF2B5EF4-FFF2-40B4-BE49-F238E27FC236}">
                <a16:creationId xmlns:a16="http://schemas.microsoft.com/office/drawing/2014/main" id="{63471C6E-23FD-90C4-54D9-F9EBBA52A241}"/>
              </a:ext>
            </a:extLst>
          </p:cNvPr>
          <p:cNvSpPr>
            <a:spLocks/>
          </p:cNvSpPr>
          <p:nvPr/>
        </p:nvSpPr>
        <p:spPr bwMode="auto">
          <a:xfrm>
            <a:off x="6080125" y="2636838"/>
            <a:ext cx="163513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3" name="Freeform 9">
            <a:extLst>
              <a:ext uri="{FF2B5EF4-FFF2-40B4-BE49-F238E27FC236}">
                <a16:creationId xmlns:a16="http://schemas.microsoft.com/office/drawing/2014/main" id="{A1A97138-E716-B1A2-533F-0A307772422F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4" name="Freeform 10">
            <a:extLst>
              <a:ext uri="{FF2B5EF4-FFF2-40B4-BE49-F238E27FC236}">
                <a16:creationId xmlns:a16="http://schemas.microsoft.com/office/drawing/2014/main" id="{7ECD316C-DD02-96BB-56D4-47E42B5E1B47}"/>
              </a:ext>
            </a:extLst>
          </p:cNvPr>
          <p:cNvSpPr>
            <a:spLocks/>
          </p:cNvSpPr>
          <p:nvPr/>
        </p:nvSpPr>
        <p:spPr bwMode="auto">
          <a:xfrm>
            <a:off x="6557963" y="3487738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5" name="Freeform 11">
            <a:extLst>
              <a:ext uri="{FF2B5EF4-FFF2-40B4-BE49-F238E27FC236}">
                <a16:creationId xmlns:a16="http://schemas.microsoft.com/office/drawing/2014/main" id="{690DCC96-756A-D06D-99F7-10BD0D84F682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6" name="Freeform 12">
            <a:extLst>
              <a:ext uri="{FF2B5EF4-FFF2-40B4-BE49-F238E27FC236}">
                <a16:creationId xmlns:a16="http://schemas.microsoft.com/office/drawing/2014/main" id="{3A304F68-1195-F9E8-FDD7-BCADCF727ABD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7" name="Freeform 13">
            <a:extLst>
              <a:ext uri="{FF2B5EF4-FFF2-40B4-BE49-F238E27FC236}">
                <a16:creationId xmlns:a16="http://schemas.microsoft.com/office/drawing/2014/main" id="{6B19A6C3-55A1-0887-6A67-548DA6CBE9FA}"/>
              </a:ext>
            </a:extLst>
          </p:cNvPr>
          <p:cNvSpPr>
            <a:spLocks/>
          </p:cNvSpPr>
          <p:nvPr/>
        </p:nvSpPr>
        <p:spPr bwMode="auto">
          <a:xfrm>
            <a:off x="5665788" y="3938588"/>
            <a:ext cx="633412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8" name="Freeform 14">
            <a:extLst>
              <a:ext uri="{FF2B5EF4-FFF2-40B4-BE49-F238E27FC236}">
                <a16:creationId xmlns:a16="http://schemas.microsoft.com/office/drawing/2014/main" id="{CD92B333-3880-82FA-6D3C-99AD33179413}"/>
              </a:ext>
            </a:extLst>
          </p:cNvPr>
          <p:cNvSpPr>
            <a:spLocks/>
          </p:cNvSpPr>
          <p:nvPr/>
        </p:nvSpPr>
        <p:spPr bwMode="auto">
          <a:xfrm>
            <a:off x="6530975" y="3938588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59" name="Freeform 15">
            <a:extLst>
              <a:ext uri="{FF2B5EF4-FFF2-40B4-BE49-F238E27FC236}">
                <a16:creationId xmlns:a16="http://schemas.microsoft.com/office/drawing/2014/main" id="{0BBD046C-7732-8D70-7685-F2AFCCC46D6B}"/>
              </a:ext>
            </a:extLst>
          </p:cNvPr>
          <p:cNvSpPr>
            <a:spLocks/>
          </p:cNvSpPr>
          <p:nvPr/>
        </p:nvSpPr>
        <p:spPr bwMode="auto">
          <a:xfrm>
            <a:off x="5519738" y="4805363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60" name="Freeform 16">
            <a:extLst>
              <a:ext uri="{FF2B5EF4-FFF2-40B4-BE49-F238E27FC236}">
                <a16:creationId xmlns:a16="http://schemas.microsoft.com/office/drawing/2014/main" id="{0C438B38-6D35-190D-EB61-263884374F33}"/>
              </a:ext>
            </a:extLst>
          </p:cNvPr>
          <p:cNvSpPr>
            <a:spLocks/>
          </p:cNvSpPr>
          <p:nvPr/>
        </p:nvSpPr>
        <p:spPr bwMode="auto">
          <a:xfrm>
            <a:off x="6396038" y="2965450"/>
            <a:ext cx="1587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61" name="Rectangle 17">
            <a:extLst>
              <a:ext uri="{FF2B5EF4-FFF2-40B4-BE49-F238E27FC236}">
                <a16:creationId xmlns:a16="http://schemas.microsoft.com/office/drawing/2014/main" id="{1DDC8A8A-2F98-E2A6-B231-19E42CC3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5445125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71762" name="Rectangle 18">
            <a:extLst>
              <a:ext uri="{FF2B5EF4-FFF2-40B4-BE49-F238E27FC236}">
                <a16:creationId xmlns:a16="http://schemas.microsoft.com/office/drawing/2014/main" id="{0D304663-D0FE-6B29-5091-F9B860A3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445125"/>
            <a:ext cx="11890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71763" name="Rectangle 19">
            <a:extLst>
              <a:ext uri="{FF2B5EF4-FFF2-40B4-BE49-F238E27FC236}">
                <a16:creationId xmlns:a16="http://schemas.microsoft.com/office/drawing/2014/main" id="{D8E37019-7CF2-AFBF-97A4-657D3C7FE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644900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71764" name="Rectangle 20">
            <a:extLst>
              <a:ext uri="{FF2B5EF4-FFF2-40B4-BE49-F238E27FC236}">
                <a16:creationId xmlns:a16="http://schemas.microsoft.com/office/drawing/2014/main" id="{F27262D9-58A4-9F86-D02A-025BCEDE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3942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71765" name="Rectangle 21">
            <a:extLst>
              <a:ext uri="{FF2B5EF4-FFF2-40B4-BE49-F238E27FC236}">
                <a16:creationId xmlns:a16="http://schemas.microsoft.com/office/drawing/2014/main" id="{1CC8FD43-D90A-23C9-8F41-73250A3A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747963"/>
            <a:ext cx="7445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71766" name="Freeform 22">
            <a:extLst>
              <a:ext uri="{FF2B5EF4-FFF2-40B4-BE49-F238E27FC236}">
                <a16:creationId xmlns:a16="http://schemas.microsoft.com/office/drawing/2014/main" id="{A0249311-E6E9-0377-AC26-25AAFE10A44E}"/>
              </a:ext>
            </a:extLst>
          </p:cNvPr>
          <p:cNvSpPr>
            <a:spLocks/>
          </p:cNvSpPr>
          <p:nvPr/>
        </p:nvSpPr>
        <p:spPr bwMode="auto">
          <a:xfrm>
            <a:off x="7104063" y="43656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67" name="Freeform 23">
            <a:extLst>
              <a:ext uri="{FF2B5EF4-FFF2-40B4-BE49-F238E27FC236}">
                <a16:creationId xmlns:a16="http://schemas.microsoft.com/office/drawing/2014/main" id="{66BFEEFC-7EF4-FF52-04BF-C331B4B00FC2}"/>
              </a:ext>
            </a:extLst>
          </p:cNvPr>
          <p:cNvSpPr>
            <a:spLocks/>
          </p:cNvSpPr>
          <p:nvPr/>
        </p:nvSpPr>
        <p:spPr bwMode="auto">
          <a:xfrm>
            <a:off x="7158038" y="43799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68" name="Freeform 24">
            <a:extLst>
              <a:ext uri="{FF2B5EF4-FFF2-40B4-BE49-F238E27FC236}">
                <a16:creationId xmlns:a16="http://schemas.microsoft.com/office/drawing/2014/main" id="{FD3C3171-CAD6-B066-0B90-0E4290C87D10}"/>
              </a:ext>
            </a:extLst>
          </p:cNvPr>
          <p:cNvSpPr>
            <a:spLocks/>
          </p:cNvSpPr>
          <p:nvPr/>
        </p:nvSpPr>
        <p:spPr bwMode="auto">
          <a:xfrm>
            <a:off x="7535863" y="47974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769" name="Rectangle 25">
            <a:extLst>
              <a:ext uri="{FF2B5EF4-FFF2-40B4-BE49-F238E27FC236}">
                <a16:creationId xmlns:a16="http://schemas.microsoft.com/office/drawing/2014/main" id="{A5ACC2FA-D111-E8BE-5E6D-4AA487C5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43706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71770" name="Text Box 26">
            <a:extLst>
              <a:ext uri="{FF2B5EF4-FFF2-40B4-BE49-F238E27FC236}">
                <a16:creationId xmlns:a16="http://schemas.microsoft.com/office/drawing/2014/main" id="{38B27CC1-D946-6391-4309-C6373F6E1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68325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1771" name="Text Box 27">
            <a:extLst>
              <a:ext uri="{FF2B5EF4-FFF2-40B4-BE49-F238E27FC236}">
                <a16:creationId xmlns:a16="http://schemas.microsoft.com/office/drawing/2014/main" id="{F8DD57B1-FDF1-772E-1CAF-6372FFDC9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5661025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1772" name="Text Box 28">
            <a:extLst>
              <a:ext uri="{FF2B5EF4-FFF2-40B4-BE49-F238E27FC236}">
                <a16:creationId xmlns:a16="http://schemas.microsoft.com/office/drawing/2014/main" id="{CCA201D0-5251-53F5-F36A-1697882E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29260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1773" name="Text Box 29">
            <a:extLst>
              <a:ext uri="{FF2B5EF4-FFF2-40B4-BE49-F238E27FC236}">
                <a16:creationId xmlns:a16="http://schemas.microsoft.com/office/drawing/2014/main" id="{A7AECDC3-3CAE-3BC2-B6A6-23EA9E97D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4221163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T2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1774" name="Text Box 30">
            <a:extLst>
              <a:ext uri="{FF2B5EF4-FFF2-40B4-BE49-F238E27FC236}">
                <a16:creationId xmlns:a16="http://schemas.microsoft.com/office/drawing/2014/main" id="{860255E8-F771-DFE9-55A3-44F10D39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03588"/>
            <a:ext cx="200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(Sort-Merge Join)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71775" name="Text Box 31">
            <a:extLst>
              <a:ext uri="{FF2B5EF4-FFF2-40B4-BE49-F238E27FC236}">
                <a16:creationId xmlns:a16="http://schemas.microsoft.com/office/drawing/2014/main" id="{26283A08-2573-9DF8-64F9-FD84C3A8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16188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(On-the-fly)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71776" name="Text Box 32">
            <a:extLst>
              <a:ext uri="{FF2B5EF4-FFF2-40B4-BE49-F238E27FC236}">
                <a16:creationId xmlns:a16="http://schemas.microsoft.com/office/drawing/2014/main" id="{822B74FB-DCB6-02F8-2FC1-4A1462BB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71777" name="Text Box 33">
            <a:extLst>
              <a:ext uri="{FF2B5EF4-FFF2-40B4-BE49-F238E27FC236}">
                <a16:creationId xmlns:a16="http://schemas.microsoft.com/office/drawing/2014/main" id="{3F318D34-2430-5B84-BC69-7A39C5F7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grpSp>
        <p:nvGrpSpPr>
          <p:cNvPr id="671781" name="Group 37">
            <a:extLst>
              <a:ext uri="{FF2B5EF4-FFF2-40B4-BE49-F238E27FC236}">
                <a16:creationId xmlns:a16="http://schemas.microsoft.com/office/drawing/2014/main" id="{7B66C3D0-DF7A-C396-20B9-C3711D54401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924175"/>
            <a:ext cx="5214938" cy="1152525"/>
            <a:chOff x="204" y="1570"/>
            <a:chExt cx="3285" cy="726"/>
          </a:xfrm>
        </p:grpSpPr>
        <p:sp>
          <p:nvSpPr>
            <p:cNvPr id="671778" name="Text Box 34">
              <a:extLst>
                <a:ext uri="{FF2B5EF4-FFF2-40B4-BE49-F238E27FC236}">
                  <a16:creationId xmlns:a16="http://schemas.microsoft.com/office/drawing/2014/main" id="{D4A4D963-7AEC-6C40-E71C-7F6911B29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70"/>
              <a:ext cx="244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b="0"/>
                <a:t>Cost of Sorting = 2N * (# of passes)</a:t>
              </a:r>
            </a:p>
            <a:p>
              <a:br>
                <a:rPr lang="en-US" altLang="zh-TW" b="0"/>
              </a:br>
              <a:r>
                <a:rPr lang="en-US" altLang="zh-TW" b="0"/>
                <a:t>where no. of passes=</a:t>
              </a:r>
            </a:p>
          </p:txBody>
        </p:sp>
        <p:graphicFrame>
          <p:nvGraphicFramePr>
            <p:cNvPr id="671779" name="Object 35">
              <a:hlinkClick r:id="" action="ppaction://ole?verb=0"/>
              <a:extLst>
                <a:ext uri="{FF2B5EF4-FFF2-40B4-BE49-F238E27FC236}">
                  <a16:creationId xmlns:a16="http://schemas.microsoft.com/office/drawing/2014/main" id="{F6270E0F-59D7-2B76-8B6A-91228733730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01" y="1911"/>
            <a:ext cx="178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971500" imgH="5410200" progId="Equation.3">
                    <p:embed/>
                  </p:oleObj>
                </mc:Choice>
                <mc:Fallback>
                  <p:oleObj name="Equation" r:id="rId2" imgW="25971500" imgH="5410200" progId="Equation.3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911"/>
                          <a:ext cx="178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1782" name="Text Box 38">
            <a:extLst>
              <a:ext uri="{FF2B5EF4-FFF2-40B4-BE49-F238E27FC236}">
                <a16:creationId xmlns:a16="http://schemas.microsoft.com/office/drawing/2014/main" id="{E18026E8-4497-B051-29A7-8D38F437F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323975"/>
            <a:ext cx="3036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buffer = 3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70" grpId="0"/>
      <p:bldP spid="671771" grpId="0"/>
      <p:bldP spid="671772" grpId="0"/>
      <p:bldP spid="671773" grpId="0"/>
      <p:bldP spid="671774" grpId="0"/>
      <p:bldP spid="671775" grpId="0"/>
      <p:bldP spid="6717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7989FD1-3CBA-8FFB-6AD7-8597F904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5DB9411E-A6BC-FE10-5BB9-FA9D5AA3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A9BF-372A-1244-A17F-AF75DF7E9A4D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id="{3B8A5813-AEC0-0099-B80C-7DEE8BCA1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2</a:t>
            </a:r>
          </a:p>
        </p:txBody>
      </p:sp>
      <p:sp>
        <p:nvSpPr>
          <p:cNvPr id="672772" name="Freeform 4">
            <a:extLst>
              <a:ext uri="{FF2B5EF4-FFF2-40B4-BE49-F238E27FC236}">
                <a16:creationId xmlns:a16="http://schemas.microsoft.com/office/drawing/2014/main" id="{356C2AB4-A109-7B0B-CA26-C53A5000F284}"/>
              </a:ext>
            </a:extLst>
          </p:cNvPr>
          <p:cNvSpPr>
            <a:spLocks/>
          </p:cNvSpPr>
          <p:nvPr/>
        </p:nvSpPr>
        <p:spPr bwMode="auto">
          <a:xfrm>
            <a:off x="5049838" y="42957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3" name="Freeform 5">
            <a:extLst>
              <a:ext uri="{FF2B5EF4-FFF2-40B4-BE49-F238E27FC236}">
                <a16:creationId xmlns:a16="http://schemas.microsoft.com/office/drawing/2014/main" id="{62D4EA91-8766-461C-04FB-275BC30847AF}"/>
              </a:ext>
            </a:extLst>
          </p:cNvPr>
          <p:cNvSpPr>
            <a:spLocks/>
          </p:cNvSpPr>
          <p:nvPr/>
        </p:nvSpPr>
        <p:spPr bwMode="auto">
          <a:xfrm>
            <a:off x="5103813" y="4292600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4" name="Freeform 6">
            <a:extLst>
              <a:ext uri="{FF2B5EF4-FFF2-40B4-BE49-F238E27FC236}">
                <a16:creationId xmlns:a16="http://schemas.microsoft.com/office/drawing/2014/main" id="{7A9A7C29-ABC7-98A7-5DC4-4E6E036DB674}"/>
              </a:ext>
            </a:extLst>
          </p:cNvPr>
          <p:cNvSpPr>
            <a:spLocks/>
          </p:cNvSpPr>
          <p:nvPr/>
        </p:nvSpPr>
        <p:spPr bwMode="auto">
          <a:xfrm>
            <a:off x="611981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5" name="Freeform 7">
            <a:extLst>
              <a:ext uri="{FF2B5EF4-FFF2-40B4-BE49-F238E27FC236}">
                <a16:creationId xmlns:a16="http://schemas.microsoft.com/office/drawing/2014/main" id="{CA82C96F-0E8B-6AEF-06DF-760DFC9D879B}"/>
              </a:ext>
            </a:extLst>
          </p:cNvPr>
          <p:cNvSpPr>
            <a:spLocks/>
          </p:cNvSpPr>
          <p:nvPr/>
        </p:nvSpPr>
        <p:spPr bwMode="auto">
          <a:xfrm>
            <a:off x="6202363" y="2649538"/>
            <a:ext cx="1587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6" name="Freeform 8">
            <a:extLst>
              <a:ext uri="{FF2B5EF4-FFF2-40B4-BE49-F238E27FC236}">
                <a16:creationId xmlns:a16="http://schemas.microsoft.com/office/drawing/2014/main" id="{2E54AD65-2C70-7057-BAFD-1301816CB35F}"/>
              </a:ext>
            </a:extLst>
          </p:cNvPr>
          <p:cNvSpPr>
            <a:spLocks/>
          </p:cNvSpPr>
          <p:nvPr/>
        </p:nvSpPr>
        <p:spPr bwMode="auto">
          <a:xfrm>
            <a:off x="6080125" y="2636838"/>
            <a:ext cx="163513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7" name="Freeform 9">
            <a:extLst>
              <a:ext uri="{FF2B5EF4-FFF2-40B4-BE49-F238E27FC236}">
                <a16:creationId xmlns:a16="http://schemas.microsoft.com/office/drawing/2014/main" id="{C490CFD5-5C44-E381-D712-9D3CDE50ECD9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8" name="Freeform 10">
            <a:extLst>
              <a:ext uri="{FF2B5EF4-FFF2-40B4-BE49-F238E27FC236}">
                <a16:creationId xmlns:a16="http://schemas.microsoft.com/office/drawing/2014/main" id="{9EA1ADAC-1153-73E1-3480-1919517E0557}"/>
              </a:ext>
            </a:extLst>
          </p:cNvPr>
          <p:cNvSpPr>
            <a:spLocks/>
          </p:cNvSpPr>
          <p:nvPr/>
        </p:nvSpPr>
        <p:spPr bwMode="auto">
          <a:xfrm>
            <a:off x="6557963" y="3487738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9" name="Freeform 11">
            <a:extLst>
              <a:ext uri="{FF2B5EF4-FFF2-40B4-BE49-F238E27FC236}">
                <a16:creationId xmlns:a16="http://schemas.microsoft.com/office/drawing/2014/main" id="{C080D89B-C4E1-7358-FD3B-7E79A3188F82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0" name="Freeform 12">
            <a:extLst>
              <a:ext uri="{FF2B5EF4-FFF2-40B4-BE49-F238E27FC236}">
                <a16:creationId xmlns:a16="http://schemas.microsoft.com/office/drawing/2014/main" id="{08FE7979-742B-18A8-25D3-CED931129D13}"/>
              </a:ext>
            </a:extLst>
          </p:cNvPr>
          <p:cNvSpPr>
            <a:spLocks/>
          </p:cNvSpPr>
          <p:nvPr/>
        </p:nvSpPr>
        <p:spPr bwMode="auto">
          <a:xfrm>
            <a:off x="6229350" y="3487738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1" name="Freeform 13">
            <a:extLst>
              <a:ext uri="{FF2B5EF4-FFF2-40B4-BE49-F238E27FC236}">
                <a16:creationId xmlns:a16="http://schemas.microsoft.com/office/drawing/2014/main" id="{42197134-1BCE-3DAB-1178-70A605919A31}"/>
              </a:ext>
            </a:extLst>
          </p:cNvPr>
          <p:cNvSpPr>
            <a:spLocks/>
          </p:cNvSpPr>
          <p:nvPr/>
        </p:nvSpPr>
        <p:spPr bwMode="auto">
          <a:xfrm>
            <a:off x="5665788" y="3938588"/>
            <a:ext cx="633412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2" name="Freeform 14">
            <a:extLst>
              <a:ext uri="{FF2B5EF4-FFF2-40B4-BE49-F238E27FC236}">
                <a16:creationId xmlns:a16="http://schemas.microsoft.com/office/drawing/2014/main" id="{0A6E205C-FC1D-3DC5-F210-9CFE618AF9F8}"/>
              </a:ext>
            </a:extLst>
          </p:cNvPr>
          <p:cNvSpPr>
            <a:spLocks/>
          </p:cNvSpPr>
          <p:nvPr/>
        </p:nvSpPr>
        <p:spPr bwMode="auto">
          <a:xfrm>
            <a:off x="6530975" y="3938588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3" name="Freeform 15">
            <a:extLst>
              <a:ext uri="{FF2B5EF4-FFF2-40B4-BE49-F238E27FC236}">
                <a16:creationId xmlns:a16="http://schemas.microsoft.com/office/drawing/2014/main" id="{72E1EE68-22BE-F6EB-1179-1BCCC597D670}"/>
              </a:ext>
            </a:extLst>
          </p:cNvPr>
          <p:cNvSpPr>
            <a:spLocks/>
          </p:cNvSpPr>
          <p:nvPr/>
        </p:nvSpPr>
        <p:spPr bwMode="auto">
          <a:xfrm>
            <a:off x="5519738" y="4805363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4" name="Freeform 16">
            <a:extLst>
              <a:ext uri="{FF2B5EF4-FFF2-40B4-BE49-F238E27FC236}">
                <a16:creationId xmlns:a16="http://schemas.microsoft.com/office/drawing/2014/main" id="{C62DCD88-3E4D-57E6-06DF-C00E8C06BD95}"/>
              </a:ext>
            </a:extLst>
          </p:cNvPr>
          <p:cNvSpPr>
            <a:spLocks/>
          </p:cNvSpPr>
          <p:nvPr/>
        </p:nvSpPr>
        <p:spPr bwMode="auto">
          <a:xfrm>
            <a:off x="6396038" y="2965450"/>
            <a:ext cx="1587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5" name="Rectangle 17">
            <a:extLst>
              <a:ext uri="{FF2B5EF4-FFF2-40B4-BE49-F238E27FC236}">
                <a16:creationId xmlns:a16="http://schemas.microsoft.com/office/drawing/2014/main" id="{4CA7DACC-14F3-3AAE-E646-9A95D6CC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5445125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72786" name="Rectangle 18">
            <a:extLst>
              <a:ext uri="{FF2B5EF4-FFF2-40B4-BE49-F238E27FC236}">
                <a16:creationId xmlns:a16="http://schemas.microsoft.com/office/drawing/2014/main" id="{61AAC44E-DFA7-D82F-8C2B-424082A4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445125"/>
            <a:ext cx="11890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72787" name="Rectangle 19">
            <a:extLst>
              <a:ext uri="{FF2B5EF4-FFF2-40B4-BE49-F238E27FC236}">
                <a16:creationId xmlns:a16="http://schemas.microsoft.com/office/drawing/2014/main" id="{4C733BF3-E1CF-831F-73DC-58F54168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644900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72788" name="Rectangle 20">
            <a:extLst>
              <a:ext uri="{FF2B5EF4-FFF2-40B4-BE49-F238E27FC236}">
                <a16:creationId xmlns:a16="http://schemas.microsoft.com/office/drawing/2014/main" id="{D050D6A2-B275-5472-42D4-FE215202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3942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72789" name="Rectangle 21">
            <a:extLst>
              <a:ext uri="{FF2B5EF4-FFF2-40B4-BE49-F238E27FC236}">
                <a16:creationId xmlns:a16="http://schemas.microsoft.com/office/drawing/2014/main" id="{0E0213DC-66B2-39C4-DE38-A97847A2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747963"/>
            <a:ext cx="7445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72790" name="Freeform 22">
            <a:extLst>
              <a:ext uri="{FF2B5EF4-FFF2-40B4-BE49-F238E27FC236}">
                <a16:creationId xmlns:a16="http://schemas.microsoft.com/office/drawing/2014/main" id="{8CE7C1EB-15F4-52D8-6DC0-F12E095B8D94}"/>
              </a:ext>
            </a:extLst>
          </p:cNvPr>
          <p:cNvSpPr>
            <a:spLocks/>
          </p:cNvSpPr>
          <p:nvPr/>
        </p:nvSpPr>
        <p:spPr bwMode="auto">
          <a:xfrm>
            <a:off x="7104063" y="43656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91" name="Freeform 23">
            <a:extLst>
              <a:ext uri="{FF2B5EF4-FFF2-40B4-BE49-F238E27FC236}">
                <a16:creationId xmlns:a16="http://schemas.microsoft.com/office/drawing/2014/main" id="{5A4E81D2-FE6B-BF52-BB76-45D9E474F0C4}"/>
              </a:ext>
            </a:extLst>
          </p:cNvPr>
          <p:cNvSpPr>
            <a:spLocks/>
          </p:cNvSpPr>
          <p:nvPr/>
        </p:nvSpPr>
        <p:spPr bwMode="auto">
          <a:xfrm>
            <a:off x="7158038" y="43799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92" name="Freeform 24">
            <a:extLst>
              <a:ext uri="{FF2B5EF4-FFF2-40B4-BE49-F238E27FC236}">
                <a16:creationId xmlns:a16="http://schemas.microsoft.com/office/drawing/2014/main" id="{2C22BF6B-7301-D0F0-9B3F-271F1A93861B}"/>
              </a:ext>
            </a:extLst>
          </p:cNvPr>
          <p:cNvSpPr>
            <a:spLocks/>
          </p:cNvSpPr>
          <p:nvPr/>
        </p:nvSpPr>
        <p:spPr bwMode="auto">
          <a:xfrm>
            <a:off x="7535863" y="47974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93" name="Rectangle 25">
            <a:extLst>
              <a:ext uri="{FF2B5EF4-FFF2-40B4-BE49-F238E27FC236}">
                <a16:creationId xmlns:a16="http://schemas.microsoft.com/office/drawing/2014/main" id="{CC459700-3F0B-6880-63BF-B7BCE11BC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43706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72794" name="Text Box 26">
            <a:extLst>
              <a:ext uri="{FF2B5EF4-FFF2-40B4-BE49-F238E27FC236}">
                <a16:creationId xmlns:a16="http://schemas.microsoft.com/office/drawing/2014/main" id="{42767B78-139E-CA8E-7ABD-31A1DD2A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68325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2795" name="Text Box 27">
            <a:extLst>
              <a:ext uri="{FF2B5EF4-FFF2-40B4-BE49-F238E27FC236}">
                <a16:creationId xmlns:a16="http://schemas.microsoft.com/office/drawing/2014/main" id="{EC82D385-1E1A-3A1D-A02E-5EDB82EC4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5661025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2796" name="Text Box 28">
            <a:extLst>
              <a:ext uri="{FF2B5EF4-FFF2-40B4-BE49-F238E27FC236}">
                <a16:creationId xmlns:a16="http://schemas.microsoft.com/office/drawing/2014/main" id="{42F86321-16D1-870B-9D55-3E1F5597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29260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2797" name="Text Box 29">
            <a:extLst>
              <a:ext uri="{FF2B5EF4-FFF2-40B4-BE49-F238E27FC236}">
                <a16:creationId xmlns:a16="http://schemas.microsoft.com/office/drawing/2014/main" id="{2D13FF6B-D24E-980F-3382-7F3629D9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4221163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T2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2798" name="Text Box 30">
            <a:extLst>
              <a:ext uri="{FF2B5EF4-FFF2-40B4-BE49-F238E27FC236}">
                <a16:creationId xmlns:a16="http://schemas.microsoft.com/office/drawing/2014/main" id="{C7C82D56-3D5D-5642-0D6A-17B327A6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303588"/>
            <a:ext cx="200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(Sort-Merge Join)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72799" name="Text Box 31">
            <a:extLst>
              <a:ext uri="{FF2B5EF4-FFF2-40B4-BE49-F238E27FC236}">
                <a16:creationId xmlns:a16="http://schemas.microsoft.com/office/drawing/2014/main" id="{24870D85-8303-F9F9-325D-746E6F758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16188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600"/>
              <a:t>(On-the-fly)</a:t>
            </a:r>
            <a:endParaRPr kumimoji="0" lang="en-US" altLang="zh-TW" sz="1600">
              <a:latin typeface="Arial" panose="020B0604020202020204" pitchFamily="34" charset="0"/>
            </a:endParaRPr>
          </a:p>
        </p:txBody>
      </p:sp>
      <p:sp>
        <p:nvSpPr>
          <p:cNvPr id="672800" name="Text Box 32">
            <a:extLst>
              <a:ext uri="{FF2B5EF4-FFF2-40B4-BE49-F238E27FC236}">
                <a16:creationId xmlns:a16="http://schemas.microsoft.com/office/drawing/2014/main" id="{DA587F70-2667-D529-BCD1-ED40A9B2C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34718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Reading T = 1000 pages</a:t>
            </a:r>
          </a:p>
        </p:txBody>
      </p:sp>
      <p:sp>
        <p:nvSpPr>
          <p:cNvPr id="672801" name="Oval 33">
            <a:extLst>
              <a:ext uri="{FF2B5EF4-FFF2-40B4-BE49-F238E27FC236}">
                <a16:creationId xmlns:a16="http://schemas.microsoft.com/office/drawing/2014/main" id="{FCD3EB61-AC9D-43B4-38E6-D9B8007B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5445125"/>
            <a:ext cx="1441450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802" name="Text Box 34">
            <a:extLst>
              <a:ext uri="{FF2B5EF4-FFF2-40B4-BE49-F238E27FC236}">
                <a16:creationId xmlns:a16="http://schemas.microsoft.com/office/drawing/2014/main" id="{A7080B36-DD4F-6460-FE2F-6C2785D57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72803" name="Oval 35">
            <a:extLst>
              <a:ext uri="{FF2B5EF4-FFF2-40B4-BE49-F238E27FC236}">
                <a16:creationId xmlns:a16="http://schemas.microsoft.com/office/drawing/2014/main" id="{D0C760A1-F1AC-4FD6-5E0B-899422CE7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221163"/>
            <a:ext cx="1441450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804" name="Text Box 36">
            <a:extLst>
              <a:ext uri="{FF2B5EF4-FFF2-40B4-BE49-F238E27FC236}">
                <a16:creationId xmlns:a16="http://schemas.microsoft.com/office/drawing/2014/main" id="{B2E8634E-BDE7-4892-26DB-5E7AB268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989138"/>
            <a:ext cx="3571875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T1 = 1000/200 = 5 pages</a:t>
            </a:r>
          </a:p>
        </p:txBody>
      </p:sp>
      <p:sp>
        <p:nvSpPr>
          <p:cNvPr id="672805" name="Text Box 37">
            <a:extLst>
              <a:ext uri="{FF2B5EF4-FFF2-40B4-BE49-F238E27FC236}">
                <a16:creationId xmlns:a16="http://schemas.microsoft.com/office/drawing/2014/main" id="{56C585A1-6055-F73B-6DCB-E6BFB83B1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72806" name="Text Box 38">
            <a:extLst>
              <a:ext uri="{FF2B5EF4-FFF2-40B4-BE49-F238E27FC236}">
                <a16:creationId xmlns:a16="http://schemas.microsoft.com/office/drawing/2014/main" id="{CA1F8B12-1C5D-DE3F-3545-8E15C0B1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31289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Writing T1 = 5 pages</a:t>
            </a:r>
          </a:p>
        </p:txBody>
      </p:sp>
      <p:sp>
        <p:nvSpPr>
          <p:cNvPr id="672807" name="Oval 39">
            <a:extLst>
              <a:ext uri="{FF2B5EF4-FFF2-40B4-BE49-F238E27FC236}">
                <a16:creationId xmlns:a16="http://schemas.microsoft.com/office/drawing/2014/main" id="{7BCDACDB-C6F9-FF4D-58DA-40F66D5C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373688"/>
            <a:ext cx="1441450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808" name="Oval 40">
            <a:extLst>
              <a:ext uri="{FF2B5EF4-FFF2-40B4-BE49-F238E27FC236}">
                <a16:creationId xmlns:a16="http://schemas.microsoft.com/office/drawing/2014/main" id="{77432167-B51E-3DF6-E27F-6627CB40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149725"/>
            <a:ext cx="2411412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809" name="Text Box 41">
            <a:extLst>
              <a:ext uri="{FF2B5EF4-FFF2-40B4-BE49-F238E27FC236}">
                <a16:creationId xmlns:a16="http://schemas.microsoft.com/office/drawing/2014/main" id="{861CF45F-9006-B92E-A84F-A352D55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33401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Reading S = 500 pages</a:t>
            </a:r>
          </a:p>
        </p:txBody>
      </p:sp>
      <p:sp>
        <p:nvSpPr>
          <p:cNvPr id="672810" name="Text Box 42">
            <a:extLst>
              <a:ext uri="{FF2B5EF4-FFF2-40B4-BE49-F238E27FC236}">
                <a16:creationId xmlns:a16="http://schemas.microsoft.com/office/drawing/2014/main" id="{A2813BA4-B5F6-6D82-63BE-DC31C77F3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24200"/>
            <a:ext cx="3446463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T2 = 500/2 = 250 pages</a:t>
            </a:r>
          </a:p>
        </p:txBody>
      </p:sp>
      <p:sp>
        <p:nvSpPr>
          <p:cNvPr id="672811" name="Oval 43">
            <a:extLst>
              <a:ext uri="{FF2B5EF4-FFF2-40B4-BE49-F238E27FC236}">
                <a16:creationId xmlns:a16="http://schemas.microsoft.com/office/drawing/2014/main" id="{4B384908-7FE7-5E55-3D8E-005078BD2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141663"/>
            <a:ext cx="3419475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814" name="Text Box 46">
            <a:extLst>
              <a:ext uri="{FF2B5EF4-FFF2-40B4-BE49-F238E27FC236}">
                <a16:creationId xmlns:a16="http://schemas.microsoft.com/office/drawing/2014/main" id="{7589792F-11BF-B67D-722B-EEAA1CE0A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65875"/>
            <a:ext cx="73326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Total cost = 1000 + 5 + 500 + 250 + 20 + 4000 + 255 = 6030 pages</a:t>
            </a:r>
          </a:p>
        </p:txBody>
      </p:sp>
      <p:sp>
        <p:nvSpPr>
          <p:cNvPr id="672817" name="Text Box 49">
            <a:extLst>
              <a:ext uri="{FF2B5EF4-FFF2-40B4-BE49-F238E27FC236}">
                <a16:creationId xmlns:a16="http://schemas.microsoft.com/office/drawing/2014/main" id="{6ECFF7CA-1363-72C0-1DAD-DD634D47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323975"/>
            <a:ext cx="3036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buffer = 3 pages</a:t>
            </a:r>
          </a:p>
        </p:txBody>
      </p:sp>
      <p:grpSp>
        <p:nvGrpSpPr>
          <p:cNvPr id="672819" name="Group 51">
            <a:extLst>
              <a:ext uri="{FF2B5EF4-FFF2-40B4-BE49-F238E27FC236}">
                <a16:creationId xmlns:a16="http://schemas.microsoft.com/office/drawing/2014/main" id="{A946F0C2-E642-36D6-D875-524269A73C6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871913"/>
            <a:ext cx="3455987" cy="925512"/>
            <a:chOff x="295" y="2750"/>
            <a:chExt cx="2177" cy="583"/>
          </a:xfrm>
        </p:grpSpPr>
        <p:sp>
          <p:nvSpPr>
            <p:cNvPr id="672813" name="Text Box 45">
              <a:extLst>
                <a:ext uri="{FF2B5EF4-FFF2-40B4-BE49-F238E27FC236}">
                  <a16:creationId xmlns:a16="http://schemas.microsoft.com/office/drawing/2014/main" id="{15A6513D-108A-5C28-897C-57F9565EA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750"/>
              <a:ext cx="2177" cy="58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0"/>
                <a:t>Cost of Sorting T1 </a:t>
              </a:r>
            </a:p>
            <a:p>
              <a:r>
                <a:rPr lang="en-US" altLang="zh-TW" b="0"/>
                <a:t>= 2*5*(                                 )</a:t>
              </a:r>
            </a:p>
            <a:p>
              <a:r>
                <a:rPr lang="en-US" altLang="zh-TW" b="0"/>
                <a:t>= 20 pages</a:t>
              </a:r>
            </a:p>
          </p:txBody>
        </p:sp>
        <p:graphicFrame>
          <p:nvGraphicFramePr>
            <p:cNvPr id="672815" name="Object 47">
              <a:hlinkClick r:id="" action="ppaction://ole?verb=0"/>
              <a:extLst>
                <a:ext uri="{FF2B5EF4-FFF2-40B4-BE49-F238E27FC236}">
                  <a16:creationId xmlns:a16="http://schemas.microsoft.com/office/drawing/2014/main" id="{8B79CD5F-3BF2-B9FC-0FAB-3986CF3DC1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91" y="2962"/>
            <a:ext cx="149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406100" imgH="5270500" progId="Equation.3">
                    <p:embed/>
                  </p:oleObj>
                </mc:Choice>
                <mc:Fallback>
                  <p:oleObj name="Equation" r:id="rId2" imgW="23406100" imgH="5270500" progId="Equation.3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962"/>
                          <a:ext cx="149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2823" name="Group 55">
            <a:extLst>
              <a:ext uri="{FF2B5EF4-FFF2-40B4-BE49-F238E27FC236}">
                <a16:creationId xmlns:a16="http://schemas.microsoft.com/office/drawing/2014/main" id="{2716B690-F7BB-7A20-EB10-BD8A75F9D35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808538"/>
            <a:ext cx="4103687" cy="925512"/>
            <a:chOff x="295" y="2795"/>
            <a:chExt cx="2585" cy="583"/>
          </a:xfrm>
        </p:grpSpPr>
        <p:sp>
          <p:nvSpPr>
            <p:cNvPr id="672821" name="Text Box 53">
              <a:extLst>
                <a:ext uri="{FF2B5EF4-FFF2-40B4-BE49-F238E27FC236}">
                  <a16:creationId xmlns:a16="http://schemas.microsoft.com/office/drawing/2014/main" id="{DB5BE826-3DAB-BA90-FB96-B649606A6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795"/>
              <a:ext cx="2585" cy="58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0"/>
                <a:t>Cost of Sorting T2 </a:t>
              </a:r>
            </a:p>
            <a:p>
              <a:r>
                <a:rPr lang="en-US" altLang="zh-TW" b="0"/>
                <a:t>= 2*250*(                                 )</a:t>
              </a:r>
            </a:p>
            <a:p>
              <a:r>
                <a:rPr lang="en-US" altLang="zh-TW" b="0"/>
                <a:t>= 4000 pages</a:t>
              </a:r>
            </a:p>
          </p:txBody>
        </p:sp>
        <p:graphicFrame>
          <p:nvGraphicFramePr>
            <p:cNvPr id="672822" name="Object 54">
              <a:hlinkClick r:id="" action="ppaction://ole?verb=0"/>
              <a:extLst>
                <a:ext uri="{FF2B5EF4-FFF2-40B4-BE49-F238E27FC236}">
                  <a16:creationId xmlns:a16="http://schemas.microsoft.com/office/drawing/2014/main" id="{79A21DFE-13C3-D136-61D4-1662905EC4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63" y="2994"/>
            <a:ext cx="145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203400" imgH="5270500" progId="Equation.3">
                    <p:embed/>
                  </p:oleObj>
                </mc:Choice>
                <mc:Fallback>
                  <p:oleObj name="Equation" r:id="rId4" imgW="27203400" imgH="5270500" progId="Equation.3">
                    <p:embed/>
                    <p:pic>
                      <p:nvPicPr>
                        <p:cNvPr id="0" name="Object 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" y="2994"/>
                          <a:ext cx="145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2824" name="Text Box 56">
            <a:extLst>
              <a:ext uri="{FF2B5EF4-FFF2-40B4-BE49-F238E27FC236}">
                <a16:creationId xmlns:a16="http://schemas.microsoft.com/office/drawing/2014/main" id="{39C4E052-AAFD-D3B9-222D-D63E147C7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730875"/>
            <a:ext cx="4703762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Merging = cost of reading T1 and T2</a:t>
            </a:r>
          </a:p>
          <a:p>
            <a:r>
              <a:rPr lang="en-US" altLang="zh-TW" b="0"/>
              <a:t>= 5 + 250 = 255 pages</a:t>
            </a:r>
          </a:p>
        </p:txBody>
      </p:sp>
      <p:sp>
        <p:nvSpPr>
          <p:cNvPr id="672825" name="Text Box 57">
            <a:extLst>
              <a:ext uri="{FF2B5EF4-FFF2-40B4-BE49-F238E27FC236}">
                <a16:creationId xmlns:a16="http://schemas.microsoft.com/office/drawing/2014/main" id="{B7451563-7C99-858A-D5B3-992C37DF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33401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Reading S = 500 pages</a:t>
            </a:r>
          </a:p>
        </p:txBody>
      </p:sp>
      <p:sp>
        <p:nvSpPr>
          <p:cNvPr id="672826" name="Text Box 58">
            <a:extLst>
              <a:ext uri="{FF2B5EF4-FFF2-40B4-BE49-F238E27FC236}">
                <a16:creationId xmlns:a16="http://schemas.microsoft.com/office/drawing/2014/main" id="{531452E0-A47F-034B-4B61-978A1D2A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14725"/>
            <a:ext cx="3379787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Writing T2 = 250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00" grpId="0" animBg="1"/>
      <p:bldP spid="672804" grpId="0" animBg="1"/>
      <p:bldP spid="672806" grpId="0" animBg="1"/>
      <p:bldP spid="672809" grpId="0" animBg="1"/>
      <p:bldP spid="672810" grpId="0" animBg="1"/>
      <p:bldP spid="672814" grpId="0" animBg="1"/>
      <p:bldP spid="672824" grpId="0" animBg="1"/>
      <p:bldP spid="672825" grpId="0" animBg="1"/>
      <p:bldP spid="6728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0E34A2C-8317-6DDA-DAF3-EFB7F84D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5D0BBA80-57D0-0A62-8E9C-CC27D3BE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3568-D2F5-D54C-81CD-A8967F3AA259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848D12A1-A8A9-7EFB-74B1-209F411DD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3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6F8BF942-9A69-2325-F847-7276503EF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77892" name="Freeform 4">
            <a:extLst>
              <a:ext uri="{FF2B5EF4-FFF2-40B4-BE49-F238E27FC236}">
                <a16:creationId xmlns:a16="http://schemas.microsoft.com/office/drawing/2014/main" id="{90AF4889-E2E2-7BC5-8B03-638813CC24AF}"/>
              </a:ext>
            </a:extLst>
          </p:cNvPr>
          <p:cNvSpPr>
            <a:spLocks/>
          </p:cNvSpPr>
          <p:nvPr/>
        </p:nvSpPr>
        <p:spPr bwMode="auto">
          <a:xfrm>
            <a:off x="5399088" y="4451350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893" name="Freeform 5">
            <a:extLst>
              <a:ext uri="{FF2B5EF4-FFF2-40B4-BE49-F238E27FC236}">
                <a16:creationId xmlns:a16="http://schemas.microsoft.com/office/drawing/2014/main" id="{57287E70-7723-4F7E-5EE7-8A24BE19141B}"/>
              </a:ext>
            </a:extLst>
          </p:cNvPr>
          <p:cNvSpPr>
            <a:spLocks/>
          </p:cNvSpPr>
          <p:nvPr/>
        </p:nvSpPr>
        <p:spPr bwMode="auto">
          <a:xfrm>
            <a:off x="5453063" y="4448175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894" name="Freeform 6">
            <a:extLst>
              <a:ext uri="{FF2B5EF4-FFF2-40B4-BE49-F238E27FC236}">
                <a16:creationId xmlns:a16="http://schemas.microsoft.com/office/drawing/2014/main" id="{1E1A7729-1AF8-2758-A48A-66814C27292D}"/>
              </a:ext>
            </a:extLst>
          </p:cNvPr>
          <p:cNvSpPr>
            <a:spLocks/>
          </p:cNvSpPr>
          <p:nvPr/>
        </p:nvSpPr>
        <p:spPr bwMode="auto">
          <a:xfrm>
            <a:off x="6469063" y="1784350"/>
            <a:ext cx="1587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895" name="Freeform 7">
            <a:extLst>
              <a:ext uri="{FF2B5EF4-FFF2-40B4-BE49-F238E27FC236}">
                <a16:creationId xmlns:a16="http://schemas.microsoft.com/office/drawing/2014/main" id="{BE6EA114-FD5B-7CBB-C60C-27B77E4DDF24}"/>
              </a:ext>
            </a:extLst>
          </p:cNvPr>
          <p:cNvSpPr>
            <a:spLocks/>
          </p:cNvSpPr>
          <p:nvPr/>
        </p:nvSpPr>
        <p:spPr bwMode="auto">
          <a:xfrm>
            <a:off x="6551613" y="1784350"/>
            <a:ext cx="1587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896" name="Freeform 8">
            <a:extLst>
              <a:ext uri="{FF2B5EF4-FFF2-40B4-BE49-F238E27FC236}">
                <a16:creationId xmlns:a16="http://schemas.microsoft.com/office/drawing/2014/main" id="{D2E9DBC0-F242-CDA9-1498-1B1A96BADEF0}"/>
              </a:ext>
            </a:extLst>
          </p:cNvPr>
          <p:cNvSpPr>
            <a:spLocks/>
          </p:cNvSpPr>
          <p:nvPr/>
        </p:nvSpPr>
        <p:spPr bwMode="auto">
          <a:xfrm>
            <a:off x="6429375" y="1771650"/>
            <a:ext cx="163513" cy="1588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897" name="Freeform 9">
            <a:extLst>
              <a:ext uri="{FF2B5EF4-FFF2-40B4-BE49-F238E27FC236}">
                <a16:creationId xmlns:a16="http://schemas.microsoft.com/office/drawing/2014/main" id="{CEA33C42-C807-72EE-917F-9C93A0C95C40}"/>
              </a:ext>
            </a:extLst>
          </p:cNvPr>
          <p:cNvSpPr>
            <a:spLocks/>
          </p:cNvSpPr>
          <p:nvPr/>
        </p:nvSpPr>
        <p:spPr bwMode="auto">
          <a:xfrm>
            <a:off x="6578600" y="3643313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898" name="Freeform 10">
            <a:extLst>
              <a:ext uri="{FF2B5EF4-FFF2-40B4-BE49-F238E27FC236}">
                <a16:creationId xmlns:a16="http://schemas.microsoft.com/office/drawing/2014/main" id="{C02882BB-8878-4D99-D936-08D015607CA7}"/>
              </a:ext>
            </a:extLst>
          </p:cNvPr>
          <p:cNvSpPr>
            <a:spLocks/>
          </p:cNvSpPr>
          <p:nvPr/>
        </p:nvSpPr>
        <p:spPr bwMode="auto">
          <a:xfrm>
            <a:off x="6907213" y="3643313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899" name="Freeform 11">
            <a:extLst>
              <a:ext uri="{FF2B5EF4-FFF2-40B4-BE49-F238E27FC236}">
                <a16:creationId xmlns:a16="http://schemas.microsoft.com/office/drawing/2014/main" id="{9A0A98CE-748B-F983-BE99-C2FC5E404BAE}"/>
              </a:ext>
            </a:extLst>
          </p:cNvPr>
          <p:cNvSpPr>
            <a:spLocks/>
          </p:cNvSpPr>
          <p:nvPr/>
        </p:nvSpPr>
        <p:spPr bwMode="auto">
          <a:xfrm>
            <a:off x="6578600" y="3643313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00" name="Freeform 12">
            <a:extLst>
              <a:ext uri="{FF2B5EF4-FFF2-40B4-BE49-F238E27FC236}">
                <a16:creationId xmlns:a16="http://schemas.microsoft.com/office/drawing/2014/main" id="{DB57EDDD-EC3F-E2AC-9048-0A43882A04F3}"/>
              </a:ext>
            </a:extLst>
          </p:cNvPr>
          <p:cNvSpPr>
            <a:spLocks/>
          </p:cNvSpPr>
          <p:nvPr/>
        </p:nvSpPr>
        <p:spPr bwMode="auto">
          <a:xfrm>
            <a:off x="6578600" y="3643313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01" name="Freeform 13">
            <a:extLst>
              <a:ext uri="{FF2B5EF4-FFF2-40B4-BE49-F238E27FC236}">
                <a16:creationId xmlns:a16="http://schemas.microsoft.com/office/drawing/2014/main" id="{2FF5891E-B2DD-E9CC-528A-7F025E665F72}"/>
              </a:ext>
            </a:extLst>
          </p:cNvPr>
          <p:cNvSpPr>
            <a:spLocks/>
          </p:cNvSpPr>
          <p:nvPr/>
        </p:nvSpPr>
        <p:spPr bwMode="auto">
          <a:xfrm>
            <a:off x="6015038" y="4094163"/>
            <a:ext cx="633412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02" name="Freeform 14">
            <a:extLst>
              <a:ext uri="{FF2B5EF4-FFF2-40B4-BE49-F238E27FC236}">
                <a16:creationId xmlns:a16="http://schemas.microsoft.com/office/drawing/2014/main" id="{D6867DB9-5502-EBB1-448D-8557FF696527}"/>
              </a:ext>
            </a:extLst>
          </p:cNvPr>
          <p:cNvSpPr>
            <a:spLocks/>
          </p:cNvSpPr>
          <p:nvPr/>
        </p:nvSpPr>
        <p:spPr bwMode="auto">
          <a:xfrm>
            <a:off x="6880225" y="4094163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03" name="Freeform 15">
            <a:extLst>
              <a:ext uri="{FF2B5EF4-FFF2-40B4-BE49-F238E27FC236}">
                <a16:creationId xmlns:a16="http://schemas.microsoft.com/office/drawing/2014/main" id="{DD0C8300-9845-6B1C-34B4-671D0E6E1EA5}"/>
              </a:ext>
            </a:extLst>
          </p:cNvPr>
          <p:cNvSpPr>
            <a:spLocks/>
          </p:cNvSpPr>
          <p:nvPr/>
        </p:nvSpPr>
        <p:spPr bwMode="auto">
          <a:xfrm>
            <a:off x="5868988" y="496093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04" name="Freeform 16">
            <a:extLst>
              <a:ext uri="{FF2B5EF4-FFF2-40B4-BE49-F238E27FC236}">
                <a16:creationId xmlns:a16="http://schemas.microsoft.com/office/drawing/2014/main" id="{08728CDF-C6AC-E54E-1F01-81D55A4FFA5C}"/>
              </a:ext>
            </a:extLst>
          </p:cNvPr>
          <p:cNvSpPr>
            <a:spLocks/>
          </p:cNvSpPr>
          <p:nvPr/>
        </p:nvSpPr>
        <p:spPr bwMode="auto">
          <a:xfrm>
            <a:off x="6745288" y="2100263"/>
            <a:ext cx="1587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05" name="Rectangle 17">
            <a:extLst>
              <a:ext uri="{FF2B5EF4-FFF2-40B4-BE49-F238E27FC236}">
                <a16:creationId xmlns:a16="http://schemas.microsoft.com/office/drawing/2014/main" id="{F4C4F57B-FD69-CA64-B2FA-9EF5A3087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600700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77906" name="Rectangle 18">
            <a:extLst>
              <a:ext uri="{FF2B5EF4-FFF2-40B4-BE49-F238E27FC236}">
                <a16:creationId xmlns:a16="http://schemas.microsoft.com/office/drawing/2014/main" id="{78DB09F6-F8E8-472B-9A57-4774A4D7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4508500"/>
            <a:ext cx="11890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77907" name="Rectangle 19">
            <a:extLst>
              <a:ext uri="{FF2B5EF4-FFF2-40B4-BE49-F238E27FC236}">
                <a16:creationId xmlns:a16="http://schemas.microsoft.com/office/drawing/2014/main" id="{086DCDCF-7764-5682-577E-C8AEBDA7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3787775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77908" name="Rectangle 20">
            <a:extLst>
              <a:ext uri="{FF2B5EF4-FFF2-40B4-BE49-F238E27FC236}">
                <a16:creationId xmlns:a16="http://schemas.microsoft.com/office/drawing/2014/main" id="{9E35BEB3-DF34-BC5D-05AF-BAE8BE5B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2779713"/>
            <a:ext cx="9334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 </a:t>
            </a:r>
          </a:p>
        </p:txBody>
      </p:sp>
      <p:sp>
        <p:nvSpPr>
          <p:cNvPr id="677909" name="Rectangle 21">
            <a:extLst>
              <a:ext uri="{FF2B5EF4-FFF2-40B4-BE49-F238E27FC236}">
                <a16:creationId xmlns:a16="http://schemas.microsoft.com/office/drawing/2014/main" id="{E3D48A7B-2A3B-32F3-C83D-9A9777B9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882775"/>
            <a:ext cx="7445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77910" name="Freeform 22">
            <a:extLst>
              <a:ext uri="{FF2B5EF4-FFF2-40B4-BE49-F238E27FC236}">
                <a16:creationId xmlns:a16="http://schemas.microsoft.com/office/drawing/2014/main" id="{4F802041-E865-7893-B376-AF75D90177AE}"/>
              </a:ext>
            </a:extLst>
          </p:cNvPr>
          <p:cNvSpPr>
            <a:spLocks/>
          </p:cNvSpPr>
          <p:nvPr/>
        </p:nvSpPr>
        <p:spPr bwMode="auto">
          <a:xfrm>
            <a:off x="6303963" y="263683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11" name="Freeform 23">
            <a:extLst>
              <a:ext uri="{FF2B5EF4-FFF2-40B4-BE49-F238E27FC236}">
                <a16:creationId xmlns:a16="http://schemas.microsoft.com/office/drawing/2014/main" id="{18D0BA5B-B5ED-2492-5948-C45CCFD27C5D}"/>
              </a:ext>
            </a:extLst>
          </p:cNvPr>
          <p:cNvSpPr>
            <a:spLocks/>
          </p:cNvSpPr>
          <p:nvPr/>
        </p:nvSpPr>
        <p:spPr bwMode="auto">
          <a:xfrm>
            <a:off x="6357938" y="2651125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12" name="Freeform 24">
            <a:extLst>
              <a:ext uri="{FF2B5EF4-FFF2-40B4-BE49-F238E27FC236}">
                <a16:creationId xmlns:a16="http://schemas.microsoft.com/office/drawing/2014/main" id="{1C7887BE-3013-83EA-5C97-3D48EBB707AD}"/>
              </a:ext>
            </a:extLst>
          </p:cNvPr>
          <p:cNvSpPr>
            <a:spLocks/>
          </p:cNvSpPr>
          <p:nvPr/>
        </p:nvSpPr>
        <p:spPr bwMode="auto">
          <a:xfrm>
            <a:off x="6735763" y="306863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13" name="Rectangle 25">
            <a:extLst>
              <a:ext uri="{FF2B5EF4-FFF2-40B4-BE49-F238E27FC236}">
                <a16:creationId xmlns:a16="http://schemas.microsoft.com/office/drawing/2014/main" id="{CD84F104-4914-09CA-774A-20F51700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579938"/>
            <a:ext cx="9239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</a:rPr>
              <a:t>cid=231</a:t>
            </a:r>
          </a:p>
        </p:txBody>
      </p:sp>
      <p:sp>
        <p:nvSpPr>
          <p:cNvPr id="677914" name="Text Box 26">
            <a:extLst>
              <a:ext uri="{FF2B5EF4-FFF2-40B4-BE49-F238E27FC236}">
                <a16:creationId xmlns:a16="http://schemas.microsoft.com/office/drawing/2014/main" id="{72233DE2-37D2-4465-A799-330515F8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77915" name="Text Box 27">
            <a:extLst>
              <a:ext uri="{FF2B5EF4-FFF2-40B4-BE49-F238E27FC236}">
                <a16:creationId xmlns:a16="http://schemas.microsoft.com/office/drawing/2014/main" id="{5EB09D68-A4C5-8302-F9FF-4320D9012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77916" name="Text Box 28">
            <a:extLst>
              <a:ext uri="{FF2B5EF4-FFF2-40B4-BE49-F238E27FC236}">
                <a16:creationId xmlns:a16="http://schemas.microsoft.com/office/drawing/2014/main" id="{541981E4-5FE3-7DC8-C774-5C77A739E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87533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7917" name="Text Box 29">
            <a:extLst>
              <a:ext uri="{FF2B5EF4-FFF2-40B4-BE49-F238E27FC236}">
                <a16:creationId xmlns:a16="http://schemas.microsoft.com/office/drawing/2014/main" id="{806B5776-34EE-3929-32F8-DD884B974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435475"/>
            <a:ext cx="1076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7918" name="Text Box 30">
            <a:extLst>
              <a:ext uri="{FF2B5EF4-FFF2-40B4-BE49-F238E27FC236}">
                <a16:creationId xmlns:a16="http://schemas.microsoft.com/office/drawing/2014/main" id="{8A8A9CA5-A0A9-6D91-7D6E-A61C6FDF5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500438"/>
            <a:ext cx="1333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Sort-Merge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Join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7919" name="Text Box 31">
            <a:extLst>
              <a:ext uri="{FF2B5EF4-FFF2-40B4-BE49-F238E27FC236}">
                <a16:creationId xmlns:a16="http://schemas.microsoft.com/office/drawing/2014/main" id="{02C5866B-01D0-DB56-5DB9-FE91E689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563813"/>
            <a:ext cx="1298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7920" name="Text Box 32">
            <a:extLst>
              <a:ext uri="{FF2B5EF4-FFF2-40B4-BE49-F238E27FC236}">
                <a16:creationId xmlns:a16="http://schemas.microsoft.com/office/drawing/2014/main" id="{2BA5CB48-D795-E3F8-7EF5-6544E461B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700213"/>
            <a:ext cx="1298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7921" name="Text Box 33">
            <a:extLst>
              <a:ext uri="{FF2B5EF4-FFF2-40B4-BE49-F238E27FC236}">
                <a16:creationId xmlns:a16="http://schemas.microsoft.com/office/drawing/2014/main" id="{046B98AA-70B8-4DBE-3B1E-8BB73AB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323975"/>
            <a:ext cx="3036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buffer = 3 pages</a:t>
            </a:r>
          </a:p>
        </p:txBody>
      </p:sp>
      <p:sp>
        <p:nvSpPr>
          <p:cNvPr id="677934" name="AutoShape 46">
            <a:extLst>
              <a:ext uri="{FF2B5EF4-FFF2-40B4-BE49-F238E27FC236}">
                <a16:creationId xmlns:a16="http://schemas.microsoft.com/office/drawing/2014/main" id="{03E7879D-CB50-13C7-A958-9BA4D626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429000"/>
            <a:ext cx="3240087" cy="1008063"/>
          </a:xfrm>
          <a:prstGeom prst="wedgeRoundRectCallout">
            <a:avLst>
              <a:gd name="adj1" fmla="val 92333"/>
              <a:gd name="adj2" fmla="val 218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0"/>
              <a:t>Assume that the tuples in Table Student are sorted </a:t>
            </a:r>
          </a:p>
          <a:p>
            <a:r>
              <a:rPr lang="en-US" altLang="zh-TW" b="0"/>
              <a:t>according to sid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16" grpId="0"/>
      <p:bldP spid="677917" grpId="0"/>
      <p:bldP spid="677918" grpId="0"/>
      <p:bldP spid="677919" grpId="0"/>
      <p:bldP spid="677920" grpId="0"/>
      <p:bldP spid="6779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4069FA8-C15E-1A29-174F-A629AA2E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D00C4E7-B44D-31B3-E67D-E8210F09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283F-E4D1-7746-88AD-2CC3305A00EE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9852916E-190D-2311-4E13-652A6CFFC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3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90F1FA7F-464F-D43F-776E-5ED607000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76868" name="Freeform 4">
            <a:extLst>
              <a:ext uri="{FF2B5EF4-FFF2-40B4-BE49-F238E27FC236}">
                <a16:creationId xmlns:a16="http://schemas.microsoft.com/office/drawing/2014/main" id="{FB095044-1E14-DCB4-BD42-C3CCC1AC4EC6}"/>
              </a:ext>
            </a:extLst>
          </p:cNvPr>
          <p:cNvSpPr>
            <a:spLocks/>
          </p:cNvSpPr>
          <p:nvPr/>
        </p:nvSpPr>
        <p:spPr bwMode="auto">
          <a:xfrm>
            <a:off x="5399088" y="4451350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69" name="Freeform 5">
            <a:extLst>
              <a:ext uri="{FF2B5EF4-FFF2-40B4-BE49-F238E27FC236}">
                <a16:creationId xmlns:a16="http://schemas.microsoft.com/office/drawing/2014/main" id="{100BA348-4632-8DE3-26A8-8AB7EDAB2506}"/>
              </a:ext>
            </a:extLst>
          </p:cNvPr>
          <p:cNvSpPr>
            <a:spLocks/>
          </p:cNvSpPr>
          <p:nvPr/>
        </p:nvSpPr>
        <p:spPr bwMode="auto">
          <a:xfrm>
            <a:off x="5453063" y="4448175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0" name="Freeform 6">
            <a:extLst>
              <a:ext uri="{FF2B5EF4-FFF2-40B4-BE49-F238E27FC236}">
                <a16:creationId xmlns:a16="http://schemas.microsoft.com/office/drawing/2014/main" id="{18F88EC7-AE32-F783-89C1-98C0ACA64781}"/>
              </a:ext>
            </a:extLst>
          </p:cNvPr>
          <p:cNvSpPr>
            <a:spLocks/>
          </p:cNvSpPr>
          <p:nvPr/>
        </p:nvSpPr>
        <p:spPr bwMode="auto">
          <a:xfrm>
            <a:off x="6469063" y="1784350"/>
            <a:ext cx="1587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1" name="Freeform 7">
            <a:extLst>
              <a:ext uri="{FF2B5EF4-FFF2-40B4-BE49-F238E27FC236}">
                <a16:creationId xmlns:a16="http://schemas.microsoft.com/office/drawing/2014/main" id="{EDFB72ED-FCAE-B1B1-409D-EE35AB655CA9}"/>
              </a:ext>
            </a:extLst>
          </p:cNvPr>
          <p:cNvSpPr>
            <a:spLocks/>
          </p:cNvSpPr>
          <p:nvPr/>
        </p:nvSpPr>
        <p:spPr bwMode="auto">
          <a:xfrm>
            <a:off x="6551613" y="1784350"/>
            <a:ext cx="1587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2" name="Freeform 8">
            <a:extLst>
              <a:ext uri="{FF2B5EF4-FFF2-40B4-BE49-F238E27FC236}">
                <a16:creationId xmlns:a16="http://schemas.microsoft.com/office/drawing/2014/main" id="{7B37708C-9FAE-166B-CB3C-004B8DC6DE30}"/>
              </a:ext>
            </a:extLst>
          </p:cNvPr>
          <p:cNvSpPr>
            <a:spLocks/>
          </p:cNvSpPr>
          <p:nvPr/>
        </p:nvSpPr>
        <p:spPr bwMode="auto">
          <a:xfrm>
            <a:off x="6429375" y="1771650"/>
            <a:ext cx="163513" cy="1588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3" name="Freeform 9">
            <a:extLst>
              <a:ext uri="{FF2B5EF4-FFF2-40B4-BE49-F238E27FC236}">
                <a16:creationId xmlns:a16="http://schemas.microsoft.com/office/drawing/2014/main" id="{0BF606E4-F364-267A-554D-174301A78332}"/>
              </a:ext>
            </a:extLst>
          </p:cNvPr>
          <p:cNvSpPr>
            <a:spLocks/>
          </p:cNvSpPr>
          <p:nvPr/>
        </p:nvSpPr>
        <p:spPr bwMode="auto">
          <a:xfrm>
            <a:off x="6578600" y="3643313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4" name="Freeform 10">
            <a:extLst>
              <a:ext uri="{FF2B5EF4-FFF2-40B4-BE49-F238E27FC236}">
                <a16:creationId xmlns:a16="http://schemas.microsoft.com/office/drawing/2014/main" id="{EB553159-EED3-6101-4E84-A5B6F2AA955C}"/>
              </a:ext>
            </a:extLst>
          </p:cNvPr>
          <p:cNvSpPr>
            <a:spLocks/>
          </p:cNvSpPr>
          <p:nvPr/>
        </p:nvSpPr>
        <p:spPr bwMode="auto">
          <a:xfrm>
            <a:off x="6907213" y="3643313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5" name="Freeform 11">
            <a:extLst>
              <a:ext uri="{FF2B5EF4-FFF2-40B4-BE49-F238E27FC236}">
                <a16:creationId xmlns:a16="http://schemas.microsoft.com/office/drawing/2014/main" id="{A2104A20-DC76-1250-2A49-8BB16B80A032}"/>
              </a:ext>
            </a:extLst>
          </p:cNvPr>
          <p:cNvSpPr>
            <a:spLocks/>
          </p:cNvSpPr>
          <p:nvPr/>
        </p:nvSpPr>
        <p:spPr bwMode="auto">
          <a:xfrm>
            <a:off x="6578600" y="3643313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6" name="Freeform 12">
            <a:extLst>
              <a:ext uri="{FF2B5EF4-FFF2-40B4-BE49-F238E27FC236}">
                <a16:creationId xmlns:a16="http://schemas.microsoft.com/office/drawing/2014/main" id="{BDFBC5DB-5C13-A805-EF88-B1E5EB501A67}"/>
              </a:ext>
            </a:extLst>
          </p:cNvPr>
          <p:cNvSpPr>
            <a:spLocks/>
          </p:cNvSpPr>
          <p:nvPr/>
        </p:nvSpPr>
        <p:spPr bwMode="auto">
          <a:xfrm>
            <a:off x="6578600" y="3643313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7" name="Freeform 13">
            <a:extLst>
              <a:ext uri="{FF2B5EF4-FFF2-40B4-BE49-F238E27FC236}">
                <a16:creationId xmlns:a16="http://schemas.microsoft.com/office/drawing/2014/main" id="{A96907D6-748E-D7F9-808E-EF205EE2199F}"/>
              </a:ext>
            </a:extLst>
          </p:cNvPr>
          <p:cNvSpPr>
            <a:spLocks/>
          </p:cNvSpPr>
          <p:nvPr/>
        </p:nvSpPr>
        <p:spPr bwMode="auto">
          <a:xfrm>
            <a:off x="6015038" y="4094163"/>
            <a:ext cx="633412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8" name="Freeform 14">
            <a:extLst>
              <a:ext uri="{FF2B5EF4-FFF2-40B4-BE49-F238E27FC236}">
                <a16:creationId xmlns:a16="http://schemas.microsoft.com/office/drawing/2014/main" id="{3D537FEB-7F83-1F32-6593-CF37D226CA73}"/>
              </a:ext>
            </a:extLst>
          </p:cNvPr>
          <p:cNvSpPr>
            <a:spLocks/>
          </p:cNvSpPr>
          <p:nvPr/>
        </p:nvSpPr>
        <p:spPr bwMode="auto">
          <a:xfrm>
            <a:off x="6880225" y="4094163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79" name="Freeform 15">
            <a:extLst>
              <a:ext uri="{FF2B5EF4-FFF2-40B4-BE49-F238E27FC236}">
                <a16:creationId xmlns:a16="http://schemas.microsoft.com/office/drawing/2014/main" id="{6ACD817B-7A5B-2AA6-BDA9-A984B5A924F4}"/>
              </a:ext>
            </a:extLst>
          </p:cNvPr>
          <p:cNvSpPr>
            <a:spLocks/>
          </p:cNvSpPr>
          <p:nvPr/>
        </p:nvSpPr>
        <p:spPr bwMode="auto">
          <a:xfrm>
            <a:off x="5868988" y="496093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80" name="Freeform 16">
            <a:extLst>
              <a:ext uri="{FF2B5EF4-FFF2-40B4-BE49-F238E27FC236}">
                <a16:creationId xmlns:a16="http://schemas.microsoft.com/office/drawing/2014/main" id="{3B1EE17C-EAC0-3168-C933-806FF56A105C}"/>
              </a:ext>
            </a:extLst>
          </p:cNvPr>
          <p:cNvSpPr>
            <a:spLocks/>
          </p:cNvSpPr>
          <p:nvPr/>
        </p:nvSpPr>
        <p:spPr bwMode="auto">
          <a:xfrm>
            <a:off x="6745288" y="2100263"/>
            <a:ext cx="1587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81" name="Rectangle 17">
            <a:extLst>
              <a:ext uri="{FF2B5EF4-FFF2-40B4-BE49-F238E27FC236}">
                <a16:creationId xmlns:a16="http://schemas.microsoft.com/office/drawing/2014/main" id="{1E613649-78DF-DBBE-BCD0-2DDDFBF2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600700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76882" name="Rectangle 18">
            <a:extLst>
              <a:ext uri="{FF2B5EF4-FFF2-40B4-BE49-F238E27FC236}">
                <a16:creationId xmlns:a16="http://schemas.microsoft.com/office/drawing/2014/main" id="{592224A3-7A65-FAD0-892A-81BED451C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4508500"/>
            <a:ext cx="11890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76883" name="Rectangle 19">
            <a:extLst>
              <a:ext uri="{FF2B5EF4-FFF2-40B4-BE49-F238E27FC236}">
                <a16:creationId xmlns:a16="http://schemas.microsoft.com/office/drawing/2014/main" id="{B37FB247-EF28-A50A-CB15-4181D141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3787775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76884" name="Rectangle 20">
            <a:extLst>
              <a:ext uri="{FF2B5EF4-FFF2-40B4-BE49-F238E27FC236}">
                <a16:creationId xmlns:a16="http://schemas.microsoft.com/office/drawing/2014/main" id="{63C73498-6C93-634C-6EB7-0C427837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2779713"/>
            <a:ext cx="9334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 </a:t>
            </a:r>
          </a:p>
        </p:txBody>
      </p:sp>
      <p:sp>
        <p:nvSpPr>
          <p:cNvPr id="676885" name="Rectangle 21">
            <a:extLst>
              <a:ext uri="{FF2B5EF4-FFF2-40B4-BE49-F238E27FC236}">
                <a16:creationId xmlns:a16="http://schemas.microsoft.com/office/drawing/2014/main" id="{DFFCB4D8-CB4B-AE78-3047-610283A7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882775"/>
            <a:ext cx="7445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76886" name="Freeform 22">
            <a:extLst>
              <a:ext uri="{FF2B5EF4-FFF2-40B4-BE49-F238E27FC236}">
                <a16:creationId xmlns:a16="http://schemas.microsoft.com/office/drawing/2014/main" id="{30E976B8-6A2F-34B2-C9D6-B509CA576081}"/>
              </a:ext>
            </a:extLst>
          </p:cNvPr>
          <p:cNvSpPr>
            <a:spLocks/>
          </p:cNvSpPr>
          <p:nvPr/>
        </p:nvSpPr>
        <p:spPr bwMode="auto">
          <a:xfrm>
            <a:off x="6303963" y="263683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87" name="Freeform 23">
            <a:extLst>
              <a:ext uri="{FF2B5EF4-FFF2-40B4-BE49-F238E27FC236}">
                <a16:creationId xmlns:a16="http://schemas.microsoft.com/office/drawing/2014/main" id="{C738C65E-5B16-A26F-6A6B-78C976B08535}"/>
              </a:ext>
            </a:extLst>
          </p:cNvPr>
          <p:cNvSpPr>
            <a:spLocks/>
          </p:cNvSpPr>
          <p:nvPr/>
        </p:nvSpPr>
        <p:spPr bwMode="auto">
          <a:xfrm>
            <a:off x="6357938" y="2651125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88" name="Freeform 24">
            <a:extLst>
              <a:ext uri="{FF2B5EF4-FFF2-40B4-BE49-F238E27FC236}">
                <a16:creationId xmlns:a16="http://schemas.microsoft.com/office/drawing/2014/main" id="{81CF62FE-41E3-2496-3D09-20BE1D0BCBAF}"/>
              </a:ext>
            </a:extLst>
          </p:cNvPr>
          <p:cNvSpPr>
            <a:spLocks/>
          </p:cNvSpPr>
          <p:nvPr/>
        </p:nvSpPr>
        <p:spPr bwMode="auto">
          <a:xfrm>
            <a:off x="6735763" y="306863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89" name="Rectangle 25">
            <a:extLst>
              <a:ext uri="{FF2B5EF4-FFF2-40B4-BE49-F238E27FC236}">
                <a16:creationId xmlns:a16="http://schemas.microsoft.com/office/drawing/2014/main" id="{C0076AF3-E75E-1D87-1D69-FA6B2C847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579938"/>
            <a:ext cx="9239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</a:rPr>
              <a:t>cid=231</a:t>
            </a:r>
          </a:p>
        </p:txBody>
      </p:sp>
      <p:sp>
        <p:nvSpPr>
          <p:cNvPr id="676890" name="Text Box 26">
            <a:extLst>
              <a:ext uri="{FF2B5EF4-FFF2-40B4-BE49-F238E27FC236}">
                <a16:creationId xmlns:a16="http://schemas.microsoft.com/office/drawing/2014/main" id="{E91E86FD-09B4-053B-1EC1-7F1A38306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76891" name="Text Box 27">
            <a:extLst>
              <a:ext uri="{FF2B5EF4-FFF2-40B4-BE49-F238E27FC236}">
                <a16:creationId xmlns:a16="http://schemas.microsoft.com/office/drawing/2014/main" id="{1E45A6DF-E20E-BEE3-E408-48FF91DE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76892" name="Text Box 28">
            <a:extLst>
              <a:ext uri="{FF2B5EF4-FFF2-40B4-BE49-F238E27FC236}">
                <a16:creationId xmlns:a16="http://schemas.microsoft.com/office/drawing/2014/main" id="{C18B5103-15AB-3B8E-4F64-55C05DE5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87533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File Scan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6893" name="Text Box 29">
            <a:extLst>
              <a:ext uri="{FF2B5EF4-FFF2-40B4-BE49-F238E27FC236}">
                <a16:creationId xmlns:a16="http://schemas.microsoft.com/office/drawing/2014/main" id="{D2056FAC-27BC-D8BD-2BE3-260D3D3F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435475"/>
            <a:ext cx="1076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Write to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temp T1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6895" name="Text Box 31">
            <a:extLst>
              <a:ext uri="{FF2B5EF4-FFF2-40B4-BE49-F238E27FC236}">
                <a16:creationId xmlns:a16="http://schemas.microsoft.com/office/drawing/2014/main" id="{5F19E8A6-A333-783F-41F3-A15AA53B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500438"/>
            <a:ext cx="1333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Sort-Merge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Join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6896" name="Text Box 32">
            <a:extLst>
              <a:ext uri="{FF2B5EF4-FFF2-40B4-BE49-F238E27FC236}">
                <a16:creationId xmlns:a16="http://schemas.microsoft.com/office/drawing/2014/main" id="{4C1343BE-4E79-E879-D7EA-700FAEABC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563813"/>
            <a:ext cx="1298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6897" name="Text Box 33">
            <a:extLst>
              <a:ext uri="{FF2B5EF4-FFF2-40B4-BE49-F238E27FC236}">
                <a16:creationId xmlns:a16="http://schemas.microsoft.com/office/drawing/2014/main" id="{41F406BC-A171-8DA4-DE0B-22AA23A67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700213"/>
            <a:ext cx="1298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76898" name="Text Box 34">
            <a:extLst>
              <a:ext uri="{FF2B5EF4-FFF2-40B4-BE49-F238E27FC236}">
                <a16:creationId xmlns:a16="http://schemas.microsoft.com/office/drawing/2014/main" id="{BC454FE8-918E-D50D-2573-06FC5589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323975"/>
            <a:ext cx="3036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buffer = 3 pages</a:t>
            </a:r>
          </a:p>
        </p:txBody>
      </p:sp>
      <p:sp>
        <p:nvSpPr>
          <p:cNvPr id="676900" name="Text Box 36">
            <a:extLst>
              <a:ext uri="{FF2B5EF4-FFF2-40B4-BE49-F238E27FC236}">
                <a16:creationId xmlns:a16="http://schemas.microsoft.com/office/drawing/2014/main" id="{D6BD5FA4-74B5-577C-02C4-7EAA8C1E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34718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Reading T = 1000 pages</a:t>
            </a:r>
          </a:p>
        </p:txBody>
      </p:sp>
      <p:sp>
        <p:nvSpPr>
          <p:cNvPr id="676901" name="Oval 37">
            <a:extLst>
              <a:ext uri="{FF2B5EF4-FFF2-40B4-BE49-F238E27FC236}">
                <a16:creationId xmlns:a16="http://schemas.microsoft.com/office/drawing/2014/main" id="{9D396B36-047A-AD81-D821-1AFC041DD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588000"/>
            <a:ext cx="1441450" cy="7921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902" name="Oval 38">
            <a:extLst>
              <a:ext uri="{FF2B5EF4-FFF2-40B4-BE49-F238E27FC236}">
                <a16:creationId xmlns:a16="http://schemas.microsoft.com/office/drawing/2014/main" id="{30C4C531-973F-CAFE-25AF-7DE43992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437063"/>
            <a:ext cx="1441450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903" name="Text Box 39">
            <a:extLst>
              <a:ext uri="{FF2B5EF4-FFF2-40B4-BE49-F238E27FC236}">
                <a16:creationId xmlns:a16="http://schemas.microsoft.com/office/drawing/2014/main" id="{E84AE5C3-AE86-B361-BA3E-1CDA3E0D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989138"/>
            <a:ext cx="3571875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T1 = 1000/200 = 5 pages</a:t>
            </a:r>
          </a:p>
        </p:txBody>
      </p:sp>
      <p:sp>
        <p:nvSpPr>
          <p:cNvPr id="676904" name="Text Box 40">
            <a:extLst>
              <a:ext uri="{FF2B5EF4-FFF2-40B4-BE49-F238E27FC236}">
                <a16:creationId xmlns:a16="http://schemas.microsoft.com/office/drawing/2014/main" id="{DA3E8B6B-8E3A-AF96-3011-4245C3595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31289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Writing T1 = 5 pages</a:t>
            </a:r>
          </a:p>
        </p:txBody>
      </p:sp>
      <p:sp>
        <p:nvSpPr>
          <p:cNvPr id="676906" name="Oval 42">
            <a:extLst>
              <a:ext uri="{FF2B5EF4-FFF2-40B4-BE49-F238E27FC236}">
                <a16:creationId xmlns:a16="http://schemas.microsoft.com/office/drawing/2014/main" id="{23F31547-A9CA-CA8B-565E-9D8C1EF2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500438"/>
            <a:ext cx="2411412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910" name="Text Box 46">
            <a:extLst>
              <a:ext uri="{FF2B5EF4-FFF2-40B4-BE49-F238E27FC236}">
                <a16:creationId xmlns:a16="http://schemas.microsoft.com/office/drawing/2014/main" id="{3C635645-CBC7-0A18-910D-FD57B8B7D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21413"/>
            <a:ext cx="5149850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Total cost = 1000 + 5 + 20 + 505 = 1530 pages</a:t>
            </a:r>
          </a:p>
        </p:txBody>
      </p:sp>
      <p:grpSp>
        <p:nvGrpSpPr>
          <p:cNvPr id="676911" name="Group 47">
            <a:extLst>
              <a:ext uri="{FF2B5EF4-FFF2-40B4-BE49-F238E27FC236}">
                <a16:creationId xmlns:a16="http://schemas.microsoft.com/office/drawing/2014/main" id="{54BD2939-1E28-EF35-DCCF-E91B77EDAFE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90825"/>
            <a:ext cx="3455987" cy="925513"/>
            <a:chOff x="295" y="2750"/>
            <a:chExt cx="2177" cy="583"/>
          </a:xfrm>
        </p:grpSpPr>
        <p:sp>
          <p:nvSpPr>
            <p:cNvPr id="676912" name="Text Box 48">
              <a:extLst>
                <a:ext uri="{FF2B5EF4-FFF2-40B4-BE49-F238E27FC236}">
                  <a16:creationId xmlns:a16="http://schemas.microsoft.com/office/drawing/2014/main" id="{40BD6F82-7751-BE78-AEBE-B69694CF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750"/>
              <a:ext cx="2177" cy="58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0"/>
                <a:t>Cost of Sorting T1 </a:t>
              </a:r>
            </a:p>
            <a:p>
              <a:r>
                <a:rPr lang="en-US" altLang="zh-TW" b="0"/>
                <a:t>= 2*5*(                                 )</a:t>
              </a:r>
            </a:p>
            <a:p>
              <a:r>
                <a:rPr lang="en-US" altLang="zh-TW" b="0"/>
                <a:t>= 20 pages</a:t>
              </a:r>
            </a:p>
          </p:txBody>
        </p:sp>
        <p:graphicFrame>
          <p:nvGraphicFramePr>
            <p:cNvPr id="676913" name="Object 49">
              <a:hlinkClick r:id="" action="ppaction://ole?verb=0"/>
              <a:extLst>
                <a:ext uri="{FF2B5EF4-FFF2-40B4-BE49-F238E27FC236}">
                  <a16:creationId xmlns:a16="http://schemas.microsoft.com/office/drawing/2014/main" id="{AF9B1931-5357-F7E8-AA95-C334288917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91" y="2962"/>
            <a:ext cx="149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406100" imgH="5270500" progId="Equation.3">
                    <p:embed/>
                  </p:oleObj>
                </mc:Choice>
                <mc:Fallback>
                  <p:oleObj name="Equation" r:id="rId2" imgW="23406100" imgH="5270500" progId="Equation.3">
                    <p:embed/>
                    <p:pic>
                      <p:nvPicPr>
                        <p:cNvPr id="0" name="Object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962"/>
                          <a:ext cx="149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917" name="Text Box 53">
            <a:extLst>
              <a:ext uri="{FF2B5EF4-FFF2-40B4-BE49-F238E27FC236}">
                <a16:creationId xmlns:a16="http://schemas.microsoft.com/office/drawing/2014/main" id="{DD93BBA1-5F1C-79AF-4EF7-7F8605BE8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49788"/>
            <a:ext cx="3000375" cy="9255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Merging </a:t>
            </a:r>
          </a:p>
          <a:p>
            <a:r>
              <a:rPr lang="en-US" altLang="zh-TW" b="0"/>
              <a:t>= Cost of Reading T1 and S</a:t>
            </a:r>
          </a:p>
          <a:p>
            <a:r>
              <a:rPr lang="en-US" altLang="zh-TW" b="0"/>
              <a:t>= 5 + 500 = 505 pages</a:t>
            </a:r>
          </a:p>
        </p:txBody>
      </p:sp>
      <p:sp>
        <p:nvSpPr>
          <p:cNvPr id="676918" name="Text Box 54">
            <a:extLst>
              <a:ext uri="{FF2B5EF4-FFF2-40B4-BE49-F238E27FC236}">
                <a16:creationId xmlns:a16="http://schemas.microsoft.com/office/drawing/2014/main" id="{77F08EC3-FAAA-FC81-1942-D378E0D0E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0800"/>
            <a:ext cx="3587750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Since S is sorted according to sid,</a:t>
            </a:r>
          </a:p>
          <a:p>
            <a:r>
              <a:rPr lang="en-US" altLang="zh-TW" b="0"/>
              <a:t>we do NOT need to sort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0" grpId="0" animBg="1"/>
      <p:bldP spid="676903" grpId="0" animBg="1"/>
      <p:bldP spid="676904" grpId="0" animBg="1"/>
      <p:bldP spid="676910" grpId="0" animBg="1"/>
      <p:bldP spid="676917" grpId="0" animBg="1"/>
      <p:bldP spid="6769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4E8F7A9-E9A4-C5E2-ED73-1650F623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BA7BC19-A12A-F976-10CF-5005C33E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617-DB7F-5A44-8278-E696FEE15C0B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637BD298-ECAF-3971-985C-6F8FA3C0C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Schema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C3B148DA-D6C8-8DD9-A2A0-44CD7E448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Join</a:t>
            </a:r>
          </a:p>
          <a:p>
            <a:pPr lvl="1"/>
            <a:r>
              <a:rPr lang="en-US" altLang="zh-TW"/>
              <a:t>Simple-nested loop Join</a:t>
            </a:r>
          </a:p>
          <a:p>
            <a:pPr lvl="1"/>
            <a:r>
              <a:rPr lang="en-US" altLang="zh-TW"/>
              <a:t>Block-nested loop Join</a:t>
            </a:r>
          </a:p>
          <a:p>
            <a:pPr lvl="1"/>
            <a:r>
              <a:rPr lang="en-US" altLang="zh-TW"/>
              <a:t>Sort-Merge Join</a:t>
            </a:r>
          </a:p>
          <a:p>
            <a:pPr lvl="1"/>
            <a:r>
              <a:rPr lang="en-US" altLang="zh-TW"/>
              <a:t>Index-Nested loop Join</a:t>
            </a:r>
          </a:p>
        </p:txBody>
      </p:sp>
      <p:sp>
        <p:nvSpPr>
          <p:cNvPr id="669700" name="Text Box 4">
            <a:extLst>
              <a:ext uri="{FF2B5EF4-FFF2-40B4-BE49-F238E27FC236}">
                <a16:creationId xmlns:a16="http://schemas.microsoft.com/office/drawing/2014/main" id="{95130F76-2351-7398-4298-29E31523F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69701" name="Text Box 5">
            <a:extLst>
              <a:ext uri="{FF2B5EF4-FFF2-40B4-BE49-F238E27FC236}">
                <a16:creationId xmlns:a16="http://schemas.microsoft.com/office/drawing/2014/main" id="{800EBF2C-7AAB-5465-131D-24424912D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69702" name="Oval 6">
            <a:extLst>
              <a:ext uri="{FF2B5EF4-FFF2-40B4-BE49-F238E27FC236}">
                <a16:creationId xmlns:a16="http://schemas.microsoft.com/office/drawing/2014/main" id="{66E29A68-925C-ADAB-408F-25AE98A0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076700"/>
            <a:ext cx="3959225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03" name="Text Box 7">
            <a:extLst>
              <a:ext uri="{FF2B5EF4-FFF2-40B4-BE49-F238E27FC236}">
                <a16:creationId xmlns:a16="http://schemas.microsoft.com/office/drawing/2014/main" id="{77EFFA08-AFFF-88A7-AB79-6DC5CB96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323975"/>
            <a:ext cx="3036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buffer = 3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54272C1-E648-E08B-F540-7E6465F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D70CBC80-9A00-68FF-239F-86177668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239C-D3DA-DA4D-94E7-98F8DCFD522B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EABE378A-9DF2-6500-EB70-D608F9893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4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05ECA377-AFB9-9EF0-70DF-49C37BFDD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80964" name="Freeform 4">
            <a:extLst>
              <a:ext uri="{FF2B5EF4-FFF2-40B4-BE49-F238E27FC236}">
                <a16:creationId xmlns:a16="http://schemas.microsoft.com/office/drawing/2014/main" id="{BB3D5A59-B6FA-6777-4BDF-2D39E92B5FEA}"/>
              </a:ext>
            </a:extLst>
          </p:cNvPr>
          <p:cNvSpPr>
            <a:spLocks/>
          </p:cNvSpPr>
          <p:nvPr/>
        </p:nvSpPr>
        <p:spPr bwMode="auto">
          <a:xfrm>
            <a:off x="5165725" y="466248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65" name="Freeform 5">
            <a:extLst>
              <a:ext uri="{FF2B5EF4-FFF2-40B4-BE49-F238E27FC236}">
                <a16:creationId xmlns:a16="http://schemas.microsoft.com/office/drawing/2014/main" id="{34BDD28C-2203-C6D0-E653-A21B87B7CB6C}"/>
              </a:ext>
            </a:extLst>
          </p:cNvPr>
          <p:cNvSpPr>
            <a:spLocks/>
          </p:cNvSpPr>
          <p:nvPr/>
        </p:nvSpPr>
        <p:spPr bwMode="auto">
          <a:xfrm>
            <a:off x="5219700" y="46593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66" name="Freeform 6">
            <a:extLst>
              <a:ext uri="{FF2B5EF4-FFF2-40B4-BE49-F238E27FC236}">
                <a16:creationId xmlns:a16="http://schemas.microsoft.com/office/drawing/2014/main" id="{8C638406-622E-CB07-A0DF-8F49434E4C71}"/>
              </a:ext>
            </a:extLst>
          </p:cNvPr>
          <p:cNvSpPr>
            <a:spLocks/>
          </p:cNvSpPr>
          <p:nvPr/>
        </p:nvSpPr>
        <p:spPr bwMode="auto">
          <a:xfrm>
            <a:off x="6235700" y="199548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67" name="Freeform 7">
            <a:extLst>
              <a:ext uri="{FF2B5EF4-FFF2-40B4-BE49-F238E27FC236}">
                <a16:creationId xmlns:a16="http://schemas.microsoft.com/office/drawing/2014/main" id="{7038554D-9427-99EF-EA9A-AE6E05B60BB3}"/>
              </a:ext>
            </a:extLst>
          </p:cNvPr>
          <p:cNvSpPr>
            <a:spLocks/>
          </p:cNvSpPr>
          <p:nvPr/>
        </p:nvSpPr>
        <p:spPr bwMode="auto">
          <a:xfrm>
            <a:off x="6318250" y="199548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68" name="Freeform 8">
            <a:extLst>
              <a:ext uri="{FF2B5EF4-FFF2-40B4-BE49-F238E27FC236}">
                <a16:creationId xmlns:a16="http://schemas.microsoft.com/office/drawing/2014/main" id="{D3F2B9BC-F055-08A6-227E-87EFD07CEE91}"/>
              </a:ext>
            </a:extLst>
          </p:cNvPr>
          <p:cNvSpPr>
            <a:spLocks/>
          </p:cNvSpPr>
          <p:nvPr/>
        </p:nvSpPr>
        <p:spPr bwMode="auto">
          <a:xfrm>
            <a:off x="6196013" y="198278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69" name="Freeform 9">
            <a:extLst>
              <a:ext uri="{FF2B5EF4-FFF2-40B4-BE49-F238E27FC236}">
                <a16:creationId xmlns:a16="http://schemas.microsoft.com/office/drawing/2014/main" id="{5DFBD697-3FE7-555C-F839-25652FD6776D}"/>
              </a:ext>
            </a:extLst>
          </p:cNvPr>
          <p:cNvSpPr>
            <a:spLocks/>
          </p:cNvSpPr>
          <p:nvPr/>
        </p:nvSpPr>
        <p:spPr bwMode="auto">
          <a:xfrm>
            <a:off x="6345238" y="3854450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0" name="Freeform 10">
            <a:extLst>
              <a:ext uri="{FF2B5EF4-FFF2-40B4-BE49-F238E27FC236}">
                <a16:creationId xmlns:a16="http://schemas.microsoft.com/office/drawing/2014/main" id="{AA8D2F7C-550A-032E-B64A-34B1749472EB}"/>
              </a:ext>
            </a:extLst>
          </p:cNvPr>
          <p:cNvSpPr>
            <a:spLocks/>
          </p:cNvSpPr>
          <p:nvPr/>
        </p:nvSpPr>
        <p:spPr bwMode="auto">
          <a:xfrm>
            <a:off x="6673850" y="3854450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1" name="Freeform 11">
            <a:extLst>
              <a:ext uri="{FF2B5EF4-FFF2-40B4-BE49-F238E27FC236}">
                <a16:creationId xmlns:a16="http://schemas.microsoft.com/office/drawing/2014/main" id="{95E0DE08-E6A4-5825-890E-978D8A32276B}"/>
              </a:ext>
            </a:extLst>
          </p:cNvPr>
          <p:cNvSpPr>
            <a:spLocks/>
          </p:cNvSpPr>
          <p:nvPr/>
        </p:nvSpPr>
        <p:spPr bwMode="auto">
          <a:xfrm>
            <a:off x="6345238" y="3854450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2" name="Freeform 12">
            <a:extLst>
              <a:ext uri="{FF2B5EF4-FFF2-40B4-BE49-F238E27FC236}">
                <a16:creationId xmlns:a16="http://schemas.microsoft.com/office/drawing/2014/main" id="{87F7E3EA-7A49-4483-C7D8-7488143048AB}"/>
              </a:ext>
            </a:extLst>
          </p:cNvPr>
          <p:cNvSpPr>
            <a:spLocks/>
          </p:cNvSpPr>
          <p:nvPr/>
        </p:nvSpPr>
        <p:spPr bwMode="auto">
          <a:xfrm>
            <a:off x="6345238" y="3854450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3" name="Freeform 13">
            <a:extLst>
              <a:ext uri="{FF2B5EF4-FFF2-40B4-BE49-F238E27FC236}">
                <a16:creationId xmlns:a16="http://schemas.microsoft.com/office/drawing/2014/main" id="{CE99DD49-9584-1075-ED78-5782FDC43D47}"/>
              </a:ext>
            </a:extLst>
          </p:cNvPr>
          <p:cNvSpPr>
            <a:spLocks/>
          </p:cNvSpPr>
          <p:nvPr/>
        </p:nvSpPr>
        <p:spPr bwMode="auto">
          <a:xfrm>
            <a:off x="5781675" y="4305300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4" name="Freeform 14">
            <a:extLst>
              <a:ext uri="{FF2B5EF4-FFF2-40B4-BE49-F238E27FC236}">
                <a16:creationId xmlns:a16="http://schemas.microsoft.com/office/drawing/2014/main" id="{34419100-724F-9F39-5F65-3DD9C1544D54}"/>
              </a:ext>
            </a:extLst>
          </p:cNvPr>
          <p:cNvSpPr>
            <a:spLocks/>
          </p:cNvSpPr>
          <p:nvPr/>
        </p:nvSpPr>
        <p:spPr bwMode="auto">
          <a:xfrm>
            <a:off x="6646863" y="4305300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5" name="Freeform 15">
            <a:extLst>
              <a:ext uri="{FF2B5EF4-FFF2-40B4-BE49-F238E27FC236}">
                <a16:creationId xmlns:a16="http://schemas.microsoft.com/office/drawing/2014/main" id="{96F849EB-0B58-73D6-FAF4-F5FE359BAC94}"/>
              </a:ext>
            </a:extLst>
          </p:cNvPr>
          <p:cNvSpPr>
            <a:spLocks/>
          </p:cNvSpPr>
          <p:nvPr/>
        </p:nvSpPr>
        <p:spPr bwMode="auto">
          <a:xfrm>
            <a:off x="5635625" y="517207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6" name="Freeform 16">
            <a:extLst>
              <a:ext uri="{FF2B5EF4-FFF2-40B4-BE49-F238E27FC236}">
                <a16:creationId xmlns:a16="http://schemas.microsoft.com/office/drawing/2014/main" id="{BB967139-EE8D-3BD1-5712-E40081B8E95F}"/>
              </a:ext>
            </a:extLst>
          </p:cNvPr>
          <p:cNvSpPr>
            <a:spLocks/>
          </p:cNvSpPr>
          <p:nvPr/>
        </p:nvSpPr>
        <p:spPr bwMode="auto">
          <a:xfrm>
            <a:off x="6511925" y="231140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77" name="Rectangle 17">
            <a:extLst>
              <a:ext uri="{FF2B5EF4-FFF2-40B4-BE49-F238E27FC236}">
                <a16:creationId xmlns:a16="http://schemas.microsoft.com/office/drawing/2014/main" id="{53D4C29D-C684-E55F-EFF6-29CB4413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5811838"/>
            <a:ext cx="8667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80978" name="Rectangle 18">
            <a:extLst>
              <a:ext uri="{FF2B5EF4-FFF2-40B4-BE49-F238E27FC236}">
                <a16:creationId xmlns:a16="http://schemas.microsoft.com/office/drawing/2014/main" id="{00CBF4A0-82D1-1178-1AA3-3F23FF22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4719638"/>
            <a:ext cx="1189037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80979" name="Rectangle 19">
            <a:extLst>
              <a:ext uri="{FF2B5EF4-FFF2-40B4-BE49-F238E27FC236}">
                <a16:creationId xmlns:a16="http://schemas.microsoft.com/office/drawing/2014/main" id="{77847E1C-C86A-F533-40BC-7AEF58A6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078288"/>
            <a:ext cx="7953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680980" name="Rectangle 20">
            <a:extLst>
              <a:ext uri="{FF2B5EF4-FFF2-40B4-BE49-F238E27FC236}">
                <a16:creationId xmlns:a16="http://schemas.microsoft.com/office/drawing/2014/main" id="{7A83BAE4-A9A6-772E-38D6-7FCF63DD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76091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80981" name="Rectangle 21">
            <a:extLst>
              <a:ext uri="{FF2B5EF4-FFF2-40B4-BE49-F238E27FC236}">
                <a16:creationId xmlns:a16="http://schemas.microsoft.com/office/drawing/2014/main" id="{787243D5-0C12-4B39-52D1-0D496EAC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9391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80982" name="Freeform 22">
            <a:extLst>
              <a:ext uri="{FF2B5EF4-FFF2-40B4-BE49-F238E27FC236}">
                <a16:creationId xmlns:a16="http://schemas.microsoft.com/office/drawing/2014/main" id="{AF33D239-2E5C-09A7-1A2D-5A6BAD93FFCF}"/>
              </a:ext>
            </a:extLst>
          </p:cNvPr>
          <p:cNvSpPr>
            <a:spLocks/>
          </p:cNvSpPr>
          <p:nvPr/>
        </p:nvSpPr>
        <p:spPr bwMode="auto">
          <a:xfrm>
            <a:off x="6070600" y="28479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83" name="Freeform 23">
            <a:extLst>
              <a:ext uri="{FF2B5EF4-FFF2-40B4-BE49-F238E27FC236}">
                <a16:creationId xmlns:a16="http://schemas.microsoft.com/office/drawing/2014/main" id="{7828A978-83C6-B82E-BE06-74D94EF1CEEE}"/>
              </a:ext>
            </a:extLst>
          </p:cNvPr>
          <p:cNvSpPr>
            <a:spLocks/>
          </p:cNvSpPr>
          <p:nvPr/>
        </p:nvSpPr>
        <p:spPr bwMode="auto">
          <a:xfrm>
            <a:off x="6124575" y="286226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84" name="Freeform 24">
            <a:extLst>
              <a:ext uri="{FF2B5EF4-FFF2-40B4-BE49-F238E27FC236}">
                <a16:creationId xmlns:a16="http://schemas.microsoft.com/office/drawing/2014/main" id="{82E951C2-5E78-4C87-C313-073073C34EAB}"/>
              </a:ext>
            </a:extLst>
          </p:cNvPr>
          <p:cNvSpPr>
            <a:spLocks/>
          </p:cNvSpPr>
          <p:nvPr/>
        </p:nvSpPr>
        <p:spPr bwMode="auto">
          <a:xfrm>
            <a:off x="6502400" y="327977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985" name="Rectangle 25">
            <a:extLst>
              <a:ext uri="{FF2B5EF4-FFF2-40B4-BE49-F238E27FC236}">
                <a16:creationId xmlns:a16="http://schemas.microsoft.com/office/drawing/2014/main" id="{88E01055-7399-E918-4C8F-52E461B5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919413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80986" name="Text Box 26">
            <a:extLst>
              <a:ext uri="{FF2B5EF4-FFF2-40B4-BE49-F238E27FC236}">
                <a16:creationId xmlns:a16="http://schemas.microsoft.com/office/drawing/2014/main" id="{7906343E-0416-20A2-8A0E-EC85EEAD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80987" name="Text Box 27">
            <a:extLst>
              <a:ext uri="{FF2B5EF4-FFF2-40B4-BE49-F238E27FC236}">
                <a16:creationId xmlns:a16="http://schemas.microsoft.com/office/drawing/2014/main" id="{5B57B0B8-B6FF-AA50-8AE1-72BA5E5A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80989" name="Text Box 29">
            <a:extLst>
              <a:ext uri="{FF2B5EF4-FFF2-40B4-BE49-F238E27FC236}">
                <a16:creationId xmlns:a16="http://schemas.microsoft.com/office/drawing/2014/main" id="{F218710F-C865-4230-19CA-CAF2B100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314825"/>
            <a:ext cx="1673225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Use Hash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Index on cid;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Do not write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Result to temp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0990" name="Text Box 30">
            <a:extLst>
              <a:ext uri="{FF2B5EF4-FFF2-40B4-BE49-F238E27FC236}">
                <a16:creationId xmlns:a16="http://schemas.microsoft.com/office/drawing/2014/main" id="{C487BECC-D15A-AEBE-E2B2-987F27094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5006975"/>
            <a:ext cx="207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Hash Index on sid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0991" name="Text Box 31">
            <a:extLst>
              <a:ext uri="{FF2B5EF4-FFF2-40B4-BE49-F238E27FC236}">
                <a16:creationId xmlns:a16="http://schemas.microsoft.com/office/drawing/2014/main" id="{BE7C92EC-3EC3-181F-4D55-639626EF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567113"/>
            <a:ext cx="217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Index Nested Loop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Join with Pipelining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0992" name="Text Box 32">
            <a:extLst>
              <a:ext uri="{FF2B5EF4-FFF2-40B4-BE49-F238E27FC236}">
                <a16:creationId xmlns:a16="http://schemas.microsoft.com/office/drawing/2014/main" id="{50D289B3-04ED-8802-66E6-6EDF1717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277495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0993" name="Text Box 33">
            <a:extLst>
              <a:ext uri="{FF2B5EF4-FFF2-40B4-BE49-F238E27FC236}">
                <a16:creationId xmlns:a16="http://schemas.microsoft.com/office/drawing/2014/main" id="{06325DD4-8466-0942-203C-3255440F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191135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0995" name="Text Box 35">
            <a:extLst>
              <a:ext uri="{FF2B5EF4-FFF2-40B4-BE49-F238E27FC236}">
                <a16:creationId xmlns:a16="http://schemas.microsoft.com/office/drawing/2014/main" id="{912ED671-1E2B-0DFA-62E9-33F414519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323975"/>
            <a:ext cx="3036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buffer = 3 pages</a:t>
            </a:r>
          </a:p>
        </p:txBody>
      </p:sp>
      <p:sp>
        <p:nvSpPr>
          <p:cNvPr id="680996" name="AutoShape 36">
            <a:extLst>
              <a:ext uri="{FF2B5EF4-FFF2-40B4-BE49-F238E27FC236}">
                <a16:creationId xmlns:a16="http://schemas.microsoft.com/office/drawing/2014/main" id="{353F8454-46FB-01BE-9E39-44C49C59A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05038"/>
            <a:ext cx="4030662" cy="2016125"/>
          </a:xfrm>
          <a:prstGeom prst="wedgeRoundRectCallout">
            <a:avLst>
              <a:gd name="adj1" fmla="val 89426"/>
              <a:gd name="adj2" fmla="val 3669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b="0">
                <a:latin typeface="Tahoma" panose="020B0604030504040204" pitchFamily="34" charset="0"/>
              </a:rPr>
              <a:t>Assume the following.</a:t>
            </a:r>
          </a:p>
          <a:p>
            <a:pPr>
              <a:buFontTx/>
              <a:buAutoNum type="arabicPeriod"/>
            </a:pPr>
            <a:r>
              <a:rPr lang="en-US" altLang="zh-TW" sz="1800" b="0">
                <a:latin typeface="Tahoma" panose="020B0604030504040204" pitchFamily="34" charset="0"/>
              </a:rPr>
              <a:t>T is sorted according to cid</a:t>
            </a:r>
          </a:p>
          <a:p>
            <a:pPr>
              <a:buFontTx/>
              <a:buAutoNum type="arabicPeriod"/>
            </a:pPr>
            <a:r>
              <a:rPr lang="en-US" altLang="zh-TW" sz="1800" b="0">
                <a:latin typeface="Tahoma" panose="020B0604030504040204" pitchFamily="34" charset="0"/>
              </a:rPr>
              <a:t>T has a clustered hash index on cid</a:t>
            </a:r>
          </a:p>
          <a:p>
            <a:pPr>
              <a:buFontTx/>
              <a:buAutoNum type="arabicPeriod"/>
            </a:pPr>
            <a:r>
              <a:rPr lang="en-US" altLang="zh-TW" sz="1800" b="0">
                <a:latin typeface="Tahoma" panose="020B0604030504040204" pitchFamily="34" charset="0"/>
              </a:rPr>
              <a:t>S has an unclustered hash index on sid</a:t>
            </a:r>
          </a:p>
        </p:txBody>
      </p:sp>
      <p:sp>
        <p:nvSpPr>
          <p:cNvPr id="680997" name="Text Box 37">
            <a:extLst>
              <a:ext uri="{FF2B5EF4-FFF2-40B4-BE49-F238E27FC236}">
                <a16:creationId xmlns:a16="http://schemas.microsoft.com/office/drawing/2014/main" id="{952254BC-5AF4-A15B-7A4E-3CC9F349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589588"/>
            <a:ext cx="5207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Assume that the (average) cost of reading a hash</a:t>
            </a:r>
          </a:p>
          <a:p>
            <a:r>
              <a:rPr lang="en-US" altLang="zh-TW" b="0"/>
              <a:t>index is 1.2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89" grpId="0"/>
      <p:bldP spid="680990" grpId="0"/>
      <p:bldP spid="680991" grpId="0"/>
      <p:bldP spid="680992" grpId="0"/>
      <p:bldP spid="680993" grpId="0"/>
      <p:bldP spid="680996" grpId="0" animBg="1"/>
      <p:bldP spid="6809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B96C1F7-DF8E-91CE-78FB-CDCA06BD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87DD9D0-8DFF-8138-81BF-D9F49F57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214B-75BB-8B4F-ABA4-337F924BC6ED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682033" name="Text Box 49">
            <a:extLst>
              <a:ext uri="{FF2B5EF4-FFF2-40B4-BE49-F238E27FC236}">
                <a16:creationId xmlns:a16="http://schemas.microsoft.com/office/drawing/2014/main" id="{71A487EA-9F5E-0858-639D-43C29CF9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314825"/>
            <a:ext cx="1673225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Use Hash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Index on cid;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Do not write 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Result to temp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1AA68770-7D30-9DEA-BF19-87100869B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4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62FF9B27-5922-E6A9-6557-F412F24FC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81988" name="Freeform 4">
            <a:extLst>
              <a:ext uri="{FF2B5EF4-FFF2-40B4-BE49-F238E27FC236}">
                <a16:creationId xmlns:a16="http://schemas.microsoft.com/office/drawing/2014/main" id="{C5BDD7A8-ECF9-2503-27C6-8EF302BF7421}"/>
              </a:ext>
            </a:extLst>
          </p:cNvPr>
          <p:cNvSpPr>
            <a:spLocks/>
          </p:cNvSpPr>
          <p:nvPr/>
        </p:nvSpPr>
        <p:spPr bwMode="auto">
          <a:xfrm>
            <a:off x="5165725" y="466248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89" name="Freeform 5">
            <a:extLst>
              <a:ext uri="{FF2B5EF4-FFF2-40B4-BE49-F238E27FC236}">
                <a16:creationId xmlns:a16="http://schemas.microsoft.com/office/drawing/2014/main" id="{40D144C0-B3F8-98D9-DA0C-1FB219B201B1}"/>
              </a:ext>
            </a:extLst>
          </p:cNvPr>
          <p:cNvSpPr>
            <a:spLocks/>
          </p:cNvSpPr>
          <p:nvPr/>
        </p:nvSpPr>
        <p:spPr bwMode="auto">
          <a:xfrm>
            <a:off x="5219700" y="46593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0" name="Freeform 6">
            <a:extLst>
              <a:ext uri="{FF2B5EF4-FFF2-40B4-BE49-F238E27FC236}">
                <a16:creationId xmlns:a16="http://schemas.microsoft.com/office/drawing/2014/main" id="{F346F0BB-7C06-A650-DA47-BE826DBE387F}"/>
              </a:ext>
            </a:extLst>
          </p:cNvPr>
          <p:cNvSpPr>
            <a:spLocks/>
          </p:cNvSpPr>
          <p:nvPr/>
        </p:nvSpPr>
        <p:spPr bwMode="auto">
          <a:xfrm>
            <a:off x="6235700" y="199548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1" name="Freeform 7">
            <a:extLst>
              <a:ext uri="{FF2B5EF4-FFF2-40B4-BE49-F238E27FC236}">
                <a16:creationId xmlns:a16="http://schemas.microsoft.com/office/drawing/2014/main" id="{439613F1-DE27-BF05-096D-3865EE0FD617}"/>
              </a:ext>
            </a:extLst>
          </p:cNvPr>
          <p:cNvSpPr>
            <a:spLocks/>
          </p:cNvSpPr>
          <p:nvPr/>
        </p:nvSpPr>
        <p:spPr bwMode="auto">
          <a:xfrm>
            <a:off x="6318250" y="199548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2" name="Freeform 8">
            <a:extLst>
              <a:ext uri="{FF2B5EF4-FFF2-40B4-BE49-F238E27FC236}">
                <a16:creationId xmlns:a16="http://schemas.microsoft.com/office/drawing/2014/main" id="{32B10361-8035-ECDD-4B3C-6C0BDF4F65D5}"/>
              </a:ext>
            </a:extLst>
          </p:cNvPr>
          <p:cNvSpPr>
            <a:spLocks/>
          </p:cNvSpPr>
          <p:nvPr/>
        </p:nvSpPr>
        <p:spPr bwMode="auto">
          <a:xfrm>
            <a:off x="6196013" y="198278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3" name="Freeform 9">
            <a:extLst>
              <a:ext uri="{FF2B5EF4-FFF2-40B4-BE49-F238E27FC236}">
                <a16:creationId xmlns:a16="http://schemas.microsoft.com/office/drawing/2014/main" id="{DDC1A7B4-BE25-FF7E-D201-250C48E856DA}"/>
              </a:ext>
            </a:extLst>
          </p:cNvPr>
          <p:cNvSpPr>
            <a:spLocks/>
          </p:cNvSpPr>
          <p:nvPr/>
        </p:nvSpPr>
        <p:spPr bwMode="auto">
          <a:xfrm>
            <a:off x="6345238" y="3854450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4" name="Freeform 10">
            <a:extLst>
              <a:ext uri="{FF2B5EF4-FFF2-40B4-BE49-F238E27FC236}">
                <a16:creationId xmlns:a16="http://schemas.microsoft.com/office/drawing/2014/main" id="{79600607-724F-E275-CEA8-562654F3D361}"/>
              </a:ext>
            </a:extLst>
          </p:cNvPr>
          <p:cNvSpPr>
            <a:spLocks/>
          </p:cNvSpPr>
          <p:nvPr/>
        </p:nvSpPr>
        <p:spPr bwMode="auto">
          <a:xfrm>
            <a:off x="6673850" y="3854450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5" name="Freeform 11">
            <a:extLst>
              <a:ext uri="{FF2B5EF4-FFF2-40B4-BE49-F238E27FC236}">
                <a16:creationId xmlns:a16="http://schemas.microsoft.com/office/drawing/2014/main" id="{49A4A3D4-D8C6-3D77-2D7B-EAEEB219DC51}"/>
              </a:ext>
            </a:extLst>
          </p:cNvPr>
          <p:cNvSpPr>
            <a:spLocks/>
          </p:cNvSpPr>
          <p:nvPr/>
        </p:nvSpPr>
        <p:spPr bwMode="auto">
          <a:xfrm>
            <a:off x="6345238" y="3854450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6" name="Freeform 12">
            <a:extLst>
              <a:ext uri="{FF2B5EF4-FFF2-40B4-BE49-F238E27FC236}">
                <a16:creationId xmlns:a16="http://schemas.microsoft.com/office/drawing/2014/main" id="{FA919110-11AA-9C1F-57E1-CF642639F4BD}"/>
              </a:ext>
            </a:extLst>
          </p:cNvPr>
          <p:cNvSpPr>
            <a:spLocks/>
          </p:cNvSpPr>
          <p:nvPr/>
        </p:nvSpPr>
        <p:spPr bwMode="auto">
          <a:xfrm>
            <a:off x="6345238" y="3854450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7" name="Freeform 13">
            <a:extLst>
              <a:ext uri="{FF2B5EF4-FFF2-40B4-BE49-F238E27FC236}">
                <a16:creationId xmlns:a16="http://schemas.microsoft.com/office/drawing/2014/main" id="{AE70AB3A-9C64-79A1-3F04-182EE27EB318}"/>
              </a:ext>
            </a:extLst>
          </p:cNvPr>
          <p:cNvSpPr>
            <a:spLocks/>
          </p:cNvSpPr>
          <p:nvPr/>
        </p:nvSpPr>
        <p:spPr bwMode="auto">
          <a:xfrm>
            <a:off x="5781675" y="4305300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8" name="Freeform 14">
            <a:extLst>
              <a:ext uri="{FF2B5EF4-FFF2-40B4-BE49-F238E27FC236}">
                <a16:creationId xmlns:a16="http://schemas.microsoft.com/office/drawing/2014/main" id="{A7EE5B17-2C09-7582-DAE4-64B11314AB13}"/>
              </a:ext>
            </a:extLst>
          </p:cNvPr>
          <p:cNvSpPr>
            <a:spLocks/>
          </p:cNvSpPr>
          <p:nvPr/>
        </p:nvSpPr>
        <p:spPr bwMode="auto">
          <a:xfrm>
            <a:off x="6646863" y="4305300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999" name="Freeform 15">
            <a:extLst>
              <a:ext uri="{FF2B5EF4-FFF2-40B4-BE49-F238E27FC236}">
                <a16:creationId xmlns:a16="http://schemas.microsoft.com/office/drawing/2014/main" id="{C0973915-5F41-0084-3A72-28EA8032DC5E}"/>
              </a:ext>
            </a:extLst>
          </p:cNvPr>
          <p:cNvSpPr>
            <a:spLocks/>
          </p:cNvSpPr>
          <p:nvPr/>
        </p:nvSpPr>
        <p:spPr bwMode="auto">
          <a:xfrm>
            <a:off x="5635625" y="517207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2000" name="Freeform 16">
            <a:extLst>
              <a:ext uri="{FF2B5EF4-FFF2-40B4-BE49-F238E27FC236}">
                <a16:creationId xmlns:a16="http://schemas.microsoft.com/office/drawing/2014/main" id="{17DD5570-2F0C-0C02-53EC-AC9F0654A4DD}"/>
              </a:ext>
            </a:extLst>
          </p:cNvPr>
          <p:cNvSpPr>
            <a:spLocks/>
          </p:cNvSpPr>
          <p:nvPr/>
        </p:nvSpPr>
        <p:spPr bwMode="auto">
          <a:xfrm>
            <a:off x="6511925" y="231140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2001" name="Rectangle 17">
            <a:extLst>
              <a:ext uri="{FF2B5EF4-FFF2-40B4-BE49-F238E27FC236}">
                <a16:creationId xmlns:a16="http://schemas.microsoft.com/office/drawing/2014/main" id="{BB7FC5A1-935B-B646-A222-E95F78E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5811838"/>
            <a:ext cx="8667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82002" name="Rectangle 18">
            <a:extLst>
              <a:ext uri="{FF2B5EF4-FFF2-40B4-BE49-F238E27FC236}">
                <a16:creationId xmlns:a16="http://schemas.microsoft.com/office/drawing/2014/main" id="{42352582-9D91-8055-C00F-B663952A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4719638"/>
            <a:ext cx="1189037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82003" name="Rectangle 19">
            <a:extLst>
              <a:ext uri="{FF2B5EF4-FFF2-40B4-BE49-F238E27FC236}">
                <a16:creationId xmlns:a16="http://schemas.microsoft.com/office/drawing/2014/main" id="{86D32B47-52F3-C37E-E7BD-AC77E70B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078288"/>
            <a:ext cx="7953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682004" name="Rectangle 20">
            <a:extLst>
              <a:ext uri="{FF2B5EF4-FFF2-40B4-BE49-F238E27FC236}">
                <a16:creationId xmlns:a16="http://schemas.microsoft.com/office/drawing/2014/main" id="{312DDDAB-FD1B-4ED9-2EE3-72797F48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76091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82005" name="Rectangle 21">
            <a:extLst>
              <a:ext uri="{FF2B5EF4-FFF2-40B4-BE49-F238E27FC236}">
                <a16:creationId xmlns:a16="http://schemas.microsoft.com/office/drawing/2014/main" id="{A0A4CBC4-C42E-8F30-E326-C685350C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9391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82006" name="Freeform 22">
            <a:extLst>
              <a:ext uri="{FF2B5EF4-FFF2-40B4-BE49-F238E27FC236}">
                <a16:creationId xmlns:a16="http://schemas.microsoft.com/office/drawing/2014/main" id="{473E2A60-B913-6EA1-5A92-B6685EBA0298}"/>
              </a:ext>
            </a:extLst>
          </p:cNvPr>
          <p:cNvSpPr>
            <a:spLocks/>
          </p:cNvSpPr>
          <p:nvPr/>
        </p:nvSpPr>
        <p:spPr bwMode="auto">
          <a:xfrm>
            <a:off x="6070600" y="28479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2007" name="Freeform 23">
            <a:extLst>
              <a:ext uri="{FF2B5EF4-FFF2-40B4-BE49-F238E27FC236}">
                <a16:creationId xmlns:a16="http://schemas.microsoft.com/office/drawing/2014/main" id="{F27FFAFC-9AC3-CDAB-6ABE-14510132EE5A}"/>
              </a:ext>
            </a:extLst>
          </p:cNvPr>
          <p:cNvSpPr>
            <a:spLocks/>
          </p:cNvSpPr>
          <p:nvPr/>
        </p:nvSpPr>
        <p:spPr bwMode="auto">
          <a:xfrm>
            <a:off x="6124575" y="286226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2008" name="Freeform 24">
            <a:extLst>
              <a:ext uri="{FF2B5EF4-FFF2-40B4-BE49-F238E27FC236}">
                <a16:creationId xmlns:a16="http://schemas.microsoft.com/office/drawing/2014/main" id="{AB2DA07F-FFA3-207B-3CAC-4113560A30B3}"/>
              </a:ext>
            </a:extLst>
          </p:cNvPr>
          <p:cNvSpPr>
            <a:spLocks/>
          </p:cNvSpPr>
          <p:nvPr/>
        </p:nvSpPr>
        <p:spPr bwMode="auto">
          <a:xfrm>
            <a:off x="6502400" y="327977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2009" name="Rectangle 25">
            <a:extLst>
              <a:ext uri="{FF2B5EF4-FFF2-40B4-BE49-F238E27FC236}">
                <a16:creationId xmlns:a16="http://schemas.microsoft.com/office/drawing/2014/main" id="{CD52699B-2896-0E2A-8835-F64875F0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919413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sp>
        <p:nvSpPr>
          <p:cNvPr id="682010" name="Text Box 26">
            <a:extLst>
              <a:ext uri="{FF2B5EF4-FFF2-40B4-BE49-F238E27FC236}">
                <a16:creationId xmlns:a16="http://schemas.microsoft.com/office/drawing/2014/main" id="{C571CB09-8CBF-99FF-5F14-793752CC8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54165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Student: 500 pages, 80 tuples/page, 50 bytes/tuple</a:t>
            </a:r>
          </a:p>
          <a:p>
            <a:r>
              <a:rPr lang="en-US" altLang="zh-TW" b="0"/>
              <a:t>Take: 1000 pages, 100 tuples/page, 40 bytes/tuple</a:t>
            </a:r>
          </a:p>
        </p:txBody>
      </p:sp>
      <p:sp>
        <p:nvSpPr>
          <p:cNvPr id="682011" name="Text Box 27">
            <a:extLst>
              <a:ext uri="{FF2B5EF4-FFF2-40B4-BE49-F238E27FC236}">
                <a16:creationId xmlns:a16="http://schemas.microsoft.com/office/drawing/2014/main" id="{F5449D73-C797-340B-EB5C-0861B1168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0350"/>
            <a:ext cx="313848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- 200 courses in table Take</a:t>
            </a:r>
          </a:p>
          <a:p>
            <a:r>
              <a:rPr lang="en-US" altLang="zh-TW" b="0"/>
              <a:t>- 1, 2, 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/>
              <a:t>, 40 in attribute Age</a:t>
            </a:r>
          </a:p>
          <a:p>
            <a:r>
              <a:rPr lang="en-US" altLang="zh-TW" b="0"/>
              <a:t>of table Student</a:t>
            </a:r>
          </a:p>
        </p:txBody>
      </p:sp>
      <p:sp>
        <p:nvSpPr>
          <p:cNvPr id="682014" name="Text Box 30">
            <a:extLst>
              <a:ext uri="{FF2B5EF4-FFF2-40B4-BE49-F238E27FC236}">
                <a16:creationId xmlns:a16="http://schemas.microsoft.com/office/drawing/2014/main" id="{EF136B15-2FBF-48F8-B81C-ACB21AA92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5006975"/>
            <a:ext cx="207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Hash Index on sid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2015" name="Text Box 31">
            <a:extLst>
              <a:ext uri="{FF2B5EF4-FFF2-40B4-BE49-F238E27FC236}">
                <a16:creationId xmlns:a16="http://schemas.microsoft.com/office/drawing/2014/main" id="{DBD031C1-3E34-6DA8-C0F9-F26FAE03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567113"/>
            <a:ext cx="217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Index Nested Loop</a:t>
            </a:r>
          </a:p>
          <a:p>
            <a:pPr eaLnBrk="0" hangingPunct="0"/>
            <a:r>
              <a:rPr kumimoji="0" lang="en-US" altLang="zh-TW" sz="1600">
                <a:latin typeface="Arial" panose="020B0604020202020204" pitchFamily="34" charset="0"/>
              </a:rPr>
              <a:t>Join with Pipelining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2016" name="Text Box 32">
            <a:extLst>
              <a:ext uri="{FF2B5EF4-FFF2-40B4-BE49-F238E27FC236}">
                <a16:creationId xmlns:a16="http://schemas.microsoft.com/office/drawing/2014/main" id="{146EC6B5-885F-EA58-B078-4A294E53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277495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2017" name="Text Box 33">
            <a:extLst>
              <a:ext uri="{FF2B5EF4-FFF2-40B4-BE49-F238E27FC236}">
                <a16:creationId xmlns:a16="http://schemas.microsoft.com/office/drawing/2014/main" id="{33637C50-1504-2D89-9E0B-EC59963D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1911350"/>
            <a:ext cx="129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(</a:t>
            </a:r>
            <a:r>
              <a:rPr kumimoji="0" lang="en-US" altLang="zh-TW" sz="1600">
                <a:latin typeface="Arial" panose="020B0604020202020204" pitchFamily="34" charset="0"/>
              </a:rPr>
              <a:t>On-the-fly</a:t>
            </a:r>
            <a:r>
              <a:rPr kumimoji="0" lang="en-US" altLang="zh-TW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2018" name="Text Box 34">
            <a:extLst>
              <a:ext uri="{FF2B5EF4-FFF2-40B4-BE49-F238E27FC236}">
                <a16:creationId xmlns:a16="http://schemas.microsoft.com/office/drawing/2014/main" id="{03EF0B4F-DF8B-0CCD-671A-927770E44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323975"/>
            <a:ext cx="3036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buffer = 3 pages</a:t>
            </a:r>
          </a:p>
        </p:txBody>
      </p:sp>
      <p:sp>
        <p:nvSpPr>
          <p:cNvPr id="682020" name="Text Box 36">
            <a:extLst>
              <a:ext uri="{FF2B5EF4-FFF2-40B4-BE49-F238E27FC236}">
                <a16:creationId xmlns:a16="http://schemas.microsoft.com/office/drawing/2014/main" id="{0C2A6CAA-3832-78D9-2495-DB7547536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5353050" cy="1200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Reading T with Hash Index </a:t>
            </a:r>
          </a:p>
          <a:p>
            <a:r>
              <a:rPr lang="en-US" altLang="zh-TW" b="0"/>
              <a:t>= Cost of Reading Hash Index + Cost of Reading T</a:t>
            </a:r>
          </a:p>
          <a:p>
            <a:r>
              <a:rPr lang="en-US" altLang="zh-TW" b="0"/>
              <a:t>   containing tuples with cid = 231</a:t>
            </a:r>
          </a:p>
          <a:p>
            <a:r>
              <a:rPr lang="en-US" altLang="zh-TW" b="0"/>
              <a:t>= 1.2 + 5 = 6.2 pages</a:t>
            </a:r>
          </a:p>
        </p:txBody>
      </p:sp>
      <p:sp>
        <p:nvSpPr>
          <p:cNvPr id="682022" name="Oval 38">
            <a:extLst>
              <a:ext uri="{FF2B5EF4-FFF2-40B4-BE49-F238E27FC236}">
                <a16:creationId xmlns:a16="http://schemas.microsoft.com/office/drawing/2014/main" id="{E4933357-6C64-37A7-F532-738CE95F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292600"/>
            <a:ext cx="1584325" cy="13684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2023" name="Text Box 39">
            <a:extLst>
              <a:ext uri="{FF2B5EF4-FFF2-40B4-BE49-F238E27FC236}">
                <a16:creationId xmlns:a16="http://schemas.microsoft.com/office/drawing/2014/main" id="{9AE20B67-1D5C-114B-9A5A-4BC36A4D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4856162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Size of the temp result = 1000/200 = 5 pages</a:t>
            </a:r>
          </a:p>
        </p:txBody>
      </p:sp>
      <p:sp>
        <p:nvSpPr>
          <p:cNvPr id="682025" name="Oval 41">
            <a:extLst>
              <a:ext uri="{FF2B5EF4-FFF2-40B4-BE49-F238E27FC236}">
                <a16:creationId xmlns:a16="http://schemas.microsoft.com/office/drawing/2014/main" id="{B177C0C9-1002-FC6C-0629-3F20F3CE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500438"/>
            <a:ext cx="2665412" cy="792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2026" name="Text Box 42">
            <a:extLst>
              <a:ext uri="{FF2B5EF4-FFF2-40B4-BE49-F238E27FC236}">
                <a16:creationId xmlns:a16="http://schemas.microsoft.com/office/drawing/2014/main" id="{506205E0-58F2-DD27-28D0-9E9A39D6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05488"/>
            <a:ext cx="4294187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Total cost = 6.2 + 1100 = 1106.2 pages</a:t>
            </a:r>
          </a:p>
        </p:txBody>
      </p:sp>
      <p:sp>
        <p:nvSpPr>
          <p:cNvPr id="682031" name="Text Box 47">
            <a:extLst>
              <a:ext uri="{FF2B5EF4-FFF2-40B4-BE49-F238E27FC236}">
                <a16:creationId xmlns:a16="http://schemas.microsoft.com/office/drawing/2014/main" id="{00C52E7D-A528-F7F0-EBCA-DC0471EE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76700"/>
            <a:ext cx="3940175" cy="1200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Cost of Index Nested Loop Join</a:t>
            </a:r>
          </a:p>
          <a:p>
            <a:r>
              <a:rPr lang="en-US" altLang="zh-TW" b="0"/>
              <a:t>= Cost of Reading S with Hash Index</a:t>
            </a:r>
          </a:p>
          <a:p>
            <a:r>
              <a:rPr lang="en-US" altLang="zh-TW" b="0"/>
              <a:t>= 500*(1.2+1)</a:t>
            </a:r>
          </a:p>
          <a:p>
            <a:r>
              <a:rPr lang="en-US" altLang="zh-TW" b="0"/>
              <a:t>= 1100 pages</a:t>
            </a:r>
          </a:p>
        </p:txBody>
      </p:sp>
      <p:sp>
        <p:nvSpPr>
          <p:cNvPr id="682032" name="Text Box 48">
            <a:extLst>
              <a:ext uri="{FF2B5EF4-FFF2-40B4-BE49-F238E27FC236}">
                <a16:creationId xmlns:a16="http://schemas.microsoft.com/office/drawing/2014/main" id="{2D67896D-54AE-5554-8413-9BC59B2F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84538"/>
            <a:ext cx="3549650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No. of tuples in T with cid = 231 </a:t>
            </a:r>
          </a:p>
          <a:p>
            <a:r>
              <a:rPr lang="en-US" altLang="zh-TW" b="0"/>
              <a:t>= 100*5 = 500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20" grpId="0" animBg="1"/>
      <p:bldP spid="682023" grpId="0" animBg="1"/>
      <p:bldP spid="682026" grpId="0" animBg="1"/>
      <p:bldP spid="682031" grpId="0" animBg="1"/>
      <p:bldP spid="6820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07F0F13-FB1C-E28D-1709-B13F3B51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60B756B-7D7B-D175-6A03-C49399F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D1B4-7977-2A44-A18F-9B222AF2066C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32529B61-1815-4917-5CE2-BBAB4A46E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0367AB85-22D0-B87E-C840-16A61618A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</a:p>
          <a:p>
            <a:r>
              <a:rPr lang="en-US" altLang="zh-TW"/>
              <a:t>Materialization and On-the-fly</a:t>
            </a:r>
          </a:p>
          <a:p>
            <a:r>
              <a:rPr lang="en-US" altLang="zh-TW"/>
              <a:t>Join over Two Tables</a:t>
            </a:r>
          </a:p>
          <a:p>
            <a:r>
              <a:rPr lang="en-US" altLang="zh-TW"/>
              <a:t>Join over Multiple Tables</a:t>
            </a:r>
          </a:p>
        </p:txBody>
      </p:sp>
      <p:sp>
        <p:nvSpPr>
          <p:cNvPr id="705540" name="Oval 4">
            <a:extLst>
              <a:ext uri="{FF2B5EF4-FFF2-40B4-BE49-F238E27FC236}">
                <a16:creationId xmlns:a16="http://schemas.microsoft.com/office/drawing/2014/main" id="{964D3A84-A76B-77E4-92EA-2A8A9684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716338"/>
            <a:ext cx="5040313" cy="7207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2F91C88-1D6A-3424-959B-7FC334E6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476BBF6-B11D-BD44-7E92-70BE4777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EA31-A056-8E40-9A83-2DE47D6C3743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E4D54533-B540-B5FD-1EB4-175EA6757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E28E2DF6-C5B7-1FA6-B37F-9AD4D63B5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SQL</a:t>
            </a:r>
            <a:br>
              <a:rPr lang="en-US" altLang="zh-TW" sz="2400"/>
            </a:br>
            <a:r>
              <a:rPr lang="en-US" altLang="zh-TW" sz="2400"/>
              <a:t>        select sname </a:t>
            </a:r>
            <a:br>
              <a:rPr lang="en-US" altLang="zh-TW" sz="2400"/>
            </a:br>
            <a:r>
              <a:rPr lang="en-US" altLang="zh-TW" sz="2400"/>
              <a:t>        from student S, take T</a:t>
            </a:r>
            <a:br>
              <a:rPr lang="en-US" altLang="zh-TW" sz="2400"/>
            </a:br>
            <a:r>
              <a:rPr lang="en-US" altLang="zh-TW" sz="2400"/>
              <a:t>        where S.sid = T.sid</a:t>
            </a:r>
            <a:br>
              <a:rPr lang="en-US" altLang="zh-TW" sz="2400"/>
            </a:br>
            <a:r>
              <a:rPr lang="en-US" altLang="zh-TW" sz="2400"/>
              <a:t>            and  T.cid = </a:t>
            </a:r>
            <a:r>
              <a:rPr lang="en-US" altLang="zh-TW" sz="2400">
                <a:latin typeface="Arial" panose="020B0604020202020204" pitchFamily="34" charset="0"/>
              </a:rPr>
              <a:t>“</a:t>
            </a:r>
            <a:r>
              <a:rPr lang="en-US" altLang="zh-TW" sz="2400"/>
              <a:t>231</a:t>
            </a:r>
            <a:r>
              <a:rPr lang="en-US" altLang="zh-TW" sz="2400">
                <a:latin typeface="Arial" panose="020B0604020202020204" pitchFamily="34" charset="0"/>
              </a:rPr>
              <a:t>”</a:t>
            </a:r>
            <a:br>
              <a:rPr lang="en-US" altLang="zh-TW" sz="2400"/>
            </a:br>
            <a:r>
              <a:rPr lang="en-US" altLang="zh-TW" sz="2400"/>
              <a:t>            and S.age &gt; 20</a:t>
            </a:r>
            <a:br>
              <a:rPr lang="en-US" altLang="zh-TW" sz="2400"/>
            </a:b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/>
              <a:t>Translate the query to relational algebra operations</a:t>
            </a:r>
          </a:p>
          <a:p>
            <a:pPr>
              <a:lnSpc>
                <a:spcPct val="90000"/>
              </a:lnSpc>
            </a:pPr>
            <a:endParaRPr lang="en-US" altLang="zh-TW" sz="1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FF0000"/>
                </a:solidFill>
                <a:sym typeface="Symbol" pitchFamily="2" charset="2"/>
              </a:rPr>
              <a:t>    	</a:t>
            </a:r>
            <a:r>
              <a:rPr lang="en-US" altLang="zh-TW" sz="2000">
                <a:sym typeface="Symbol" pitchFamily="2" charset="2"/>
              </a:rPr>
              <a:t></a:t>
            </a:r>
            <a:r>
              <a:rPr lang="en-US" altLang="zh-TW" sz="2000" baseline="-25000">
                <a:sym typeface="Symbol" pitchFamily="2" charset="2"/>
              </a:rPr>
              <a:t>sname</a:t>
            </a:r>
            <a:r>
              <a:rPr lang="en-US" altLang="zh-TW" sz="2000">
                <a:sym typeface="Symbol" pitchFamily="2" charset="2"/>
              </a:rPr>
              <a:t>(</a:t>
            </a:r>
            <a:r>
              <a:rPr lang="en-US" altLang="zh-TW" sz="2000" baseline="-25000">
                <a:sym typeface="Symbol" pitchFamily="2" charset="2"/>
              </a:rPr>
              <a:t>cid=231age&gt;20</a:t>
            </a:r>
            <a:r>
              <a:rPr lang="en-US" altLang="zh-TW" sz="2000">
                <a:sym typeface="Symbol" pitchFamily="2" charset="2"/>
              </a:rPr>
              <a:t>(Take         </a:t>
            </a:r>
            <a:r>
              <a:rPr lang="en-US" altLang="zh-TW" sz="2000" baseline="-25000">
                <a:sym typeface="Symbol" pitchFamily="2" charset="2"/>
              </a:rPr>
              <a:t>Take.sid=Student.sid </a:t>
            </a:r>
            <a:r>
              <a:rPr lang="en-US" altLang="zh-TW" sz="2000">
                <a:sym typeface="Symbol" pitchFamily="2" charset="2"/>
              </a:rPr>
              <a:t>Student))		</a:t>
            </a:r>
            <a:endParaRPr lang="en-US" altLang="zh-TW">
              <a:sym typeface="Symbol" pitchFamily="2" charset="2"/>
            </a:endParaRPr>
          </a:p>
          <a:p>
            <a:pPr>
              <a:lnSpc>
                <a:spcPct val="90000"/>
              </a:lnSpc>
            </a:pPr>
            <a:endParaRPr lang="zh-TW" altLang="en-US" sz="2400"/>
          </a:p>
        </p:txBody>
      </p:sp>
      <p:grpSp>
        <p:nvGrpSpPr>
          <p:cNvPr id="659461" name="Group 5">
            <a:extLst>
              <a:ext uri="{FF2B5EF4-FFF2-40B4-BE49-F238E27FC236}">
                <a16:creationId xmlns:a16="http://schemas.microsoft.com/office/drawing/2014/main" id="{C875EF8C-7660-B16B-448B-B94E6260702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84763"/>
            <a:ext cx="304800" cy="228600"/>
            <a:chOff x="1776" y="2688"/>
            <a:chExt cx="1872" cy="1104"/>
          </a:xfrm>
        </p:grpSpPr>
        <p:sp>
          <p:nvSpPr>
            <p:cNvPr id="659462" name="Line 6">
              <a:extLst>
                <a:ext uri="{FF2B5EF4-FFF2-40B4-BE49-F238E27FC236}">
                  <a16:creationId xmlns:a16="http://schemas.microsoft.com/office/drawing/2014/main" id="{E41EC3B2-F8BF-49F8-C064-415A9C56B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9463" name="Line 7">
              <a:extLst>
                <a:ext uri="{FF2B5EF4-FFF2-40B4-BE49-F238E27FC236}">
                  <a16:creationId xmlns:a16="http://schemas.microsoft.com/office/drawing/2014/main" id="{0A9E5CCA-823E-8184-B424-A80206CD7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9464" name="Line 8">
              <a:extLst>
                <a:ext uri="{FF2B5EF4-FFF2-40B4-BE49-F238E27FC236}">
                  <a16:creationId xmlns:a16="http://schemas.microsoft.com/office/drawing/2014/main" id="{92606551-6375-0B2D-D221-6D6407F6E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9465" name="Line 9">
              <a:extLst>
                <a:ext uri="{FF2B5EF4-FFF2-40B4-BE49-F238E27FC236}">
                  <a16:creationId xmlns:a16="http://schemas.microsoft.com/office/drawing/2014/main" id="{6C4969BF-2F41-CA3C-4D04-C401507F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59473" name="Group 17">
            <a:extLst>
              <a:ext uri="{FF2B5EF4-FFF2-40B4-BE49-F238E27FC236}">
                <a16:creationId xmlns:a16="http://schemas.microsoft.com/office/drawing/2014/main" id="{74670A3E-24DD-E351-4D14-E33B4EA09B3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59467" name="Rectangle 11">
              <a:extLst>
                <a:ext uri="{FF2B5EF4-FFF2-40B4-BE49-F238E27FC236}">
                  <a16:creationId xmlns:a16="http://schemas.microsoft.com/office/drawing/2014/main" id="{7CAD5644-92EE-78AE-7F19-11884F468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59468" name="Group 12">
              <a:extLst>
                <a:ext uri="{FF2B5EF4-FFF2-40B4-BE49-F238E27FC236}">
                  <a16:creationId xmlns:a16="http://schemas.microsoft.com/office/drawing/2014/main" id="{30A62C96-847F-0DEB-1F62-0D14A1EB0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59469" name="Line 13">
                <a:extLst>
                  <a:ext uri="{FF2B5EF4-FFF2-40B4-BE49-F238E27FC236}">
                    <a16:creationId xmlns:a16="http://schemas.microsoft.com/office/drawing/2014/main" id="{A9509650-CE21-AD38-4AF4-6F6A2699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9470" name="Line 14">
                <a:extLst>
                  <a:ext uri="{FF2B5EF4-FFF2-40B4-BE49-F238E27FC236}">
                    <a16:creationId xmlns:a16="http://schemas.microsoft.com/office/drawing/2014/main" id="{9124928D-8B00-0330-235A-6659085A0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9471" name="Line 15">
                <a:extLst>
                  <a:ext uri="{FF2B5EF4-FFF2-40B4-BE49-F238E27FC236}">
                    <a16:creationId xmlns:a16="http://schemas.microsoft.com/office/drawing/2014/main" id="{AF5943A6-0C2F-F4EF-6F61-6DF220224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9472" name="Line 16">
                <a:extLst>
                  <a:ext uri="{FF2B5EF4-FFF2-40B4-BE49-F238E27FC236}">
                    <a16:creationId xmlns:a16="http://schemas.microsoft.com/office/drawing/2014/main" id="{9226DADE-C3D7-C5FE-FCBE-4C80CA4A2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B92D33D-5F28-7788-6D4D-585A674B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E6187EBE-C427-941F-F063-8B8E862D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2381-3932-8146-932C-6FECF24CFDF3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FC750911-AA84-19E9-BC0C-B9B6300D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Join over Multiple Tables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D35FD010-3958-F7D3-AD45-9E6F5FFA3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/>
              <a:t>Relational Algebra Equivalences</a:t>
            </a:r>
          </a:p>
          <a:p>
            <a:r>
              <a:rPr lang="en-US" altLang="zh-TW"/>
              <a:t>Left-Deep Plan</a:t>
            </a:r>
          </a:p>
        </p:txBody>
      </p:sp>
      <p:sp>
        <p:nvSpPr>
          <p:cNvPr id="703492" name="Oval 4">
            <a:extLst>
              <a:ext uri="{FF2B5EF4-FFF2-40B4-BE49-F238E27FC236}">
                <a16:creationId xmlns:a16="http://schemas.microsoft.com/office/drawing/2014/main" id="{0E32AFA6-E4A3-25F5-B3B6-13E80EE4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989138"/>
            <a:ext cx="6911975" cy="7207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9" name="Rectangle 5">
            <a:extLst>
              <a:ext uri="{FF2B5EF4-FFF2-40B4-BE49-F238E27FC236}">
                <a16:creationId xmlns:a16="http://schemas.microsoft.com/office/drawing/2014/main" id="{5612E22F-F327-208D-F98E-777FAB6F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4267200"/>
          </a:xfrm>
          <a:noFill/>
          <a:ln/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</a:pPr>
            <a:r>
              <a:rPr lang="en-US" altLang="zh-TW" sz="2800"/>
              <a:t>Allow us to choose different join orders and to </a:t>
            </a:r>
            <a:r>
              <a:rPr lang="en-US" altLang="zh-TW" sz="2800">
                <a:latin typeface="Arial" panose="020B0604020202020204" pitchFamily="34" charset="0"/>
              </a:rPr>
              <a:t>“</a:t>
            </a:r>
            <a:r>
              <a:rPr lang="en-US" altLang="zh-TW" sz="2800"/>
              <a:t>push</a:t>
            </a:r>
            <a:r>
              <a:rPr lang="en-US" altLang="zh-TW" sz="2800">
                <a:latin typeface="Arial" panose="020B0604020202020204" pitchFamily="34" charset="0"/>
              </a:rPr>
              <a:t>”</a:t>
            </a:r>
            <a:r>
              <a:rPr lang="en-US" altLang="zh-TW" sz="2800"/>
              <a:t> selections and projections ahead of joins.</a:t>
            </a:r>
          </a:p>
          <a:p>
            <a:r>
              <a:rPr lang="en-US" altLang="zh-TW" u="sng">
                <a:solidFill>
                  <a:schemeClr val="folHlink"/>
                </a:solidFill>
              </a:rPr>
              <a:t>Selections</a:t>
            </a:r>
            <a:endParaRPr lang="en-US" altLang="zh-TW"/>
          </a:p>
          <a:p>
            <a:pPr>
              <a:buFont typeface="Wingdings" pitchFamily="2" charset="2"/>
              <a:buNone/>
            </a:pPr>
            <a:endParaRPr lang="zh-TW" altLang="en-US"/>
          </a:p>
        </p:txBody>
      </p:sp>
      <p:graphicFrame>
        <p:nvGraphicFramePr>
          <p:cNvPr id="64103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28535EC-BE36-74CD-011E-82075C6C1148}"/>
              </a:ext>
            </a:extLst>
          </p:cNvPr>
          <p:cNvGraphicFramePr>
            <a:graphicFrameLocks/>
          </p:cNvGraphicFramePr>
          <p:nvPr/>
        </p:nvGraphicFramePr>
        <p:xfrm>
          <a:off x="1908175" y="4797425"/>
          <a:ext cx="5562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42100" imgH="5334000" progId="Equation.3">
                  <p:embed/>
                </p:oleObj>
              </mc:Choice>
              <mc:Fallback>
                <p:oleObj name="Equation" r:id="rId3" imgW="32042100" imgH="53340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7425"/>
                        <a:ext cx="5562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63BC7394-8F78-0297-8866-953A966DDEC9}"/>
              </a:ext>
            </a:extLst>
          </p:cNvPr>
          <p:cNvGraphicFramePr>
            <a:graphicFrameLocks/>
          </p:cNvGraphicFramePr>
          <p:nvPr/>
        </p:nvGraphicFramePr>
        <p:xfrm>
          <a:off x="1835150" y="4076700"/>
          <a:ext cx="53086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581600" imgH="7061200" progId="Equation.3">
                  <p:embed/>
                </p:oleObj>
              </mc:Choice>
              <mc:Fallback>
                <p:oleObj name="Equation" r:id="rId5" imgW="30581600" imgH="70612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76700"/>
                        <a:ext cx="53086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2" name="Rectangle 8">
            <a:extLst>
              <a:ext uri="{FF2B5EF4-FFF2-40B4-BE49-F238E27FC236}">
                <a16:creationId xmlns:a16="http://schemas.microsoft.com/office/drawing/2014/main" id="{69EF2B4B-2D16-E7B2-1596-B73C9FF0F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149725"/>
            <a:ext cx="20589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2400" b="0">
                <a:latin typeface="Book Antiqua" panose="02040602050305030304" pitchFamily="18" charset="0"/>
              </a:rPr>
              <a:t>(</a:t>
            </a:r>
            <a:r>
              <a:rPr kumimoji="0" lang="en-US" altLang="zh-TW" sz="2400" b="0" i="1">
                <a:latin typeface="Book Antiqua" panose="02040602050305030304" pitchFamily="18" charset="0"/>
              </a:rPr>
              <a:t>Commutative</a:t>
            </a:r>
            <a:r>
              <a:rPr kumimoji="0" lang="en-US" altLang="zh-TW" sz="2400" b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641057" name="Rectangle 33">
            <a:extLst>
              <a:ext uri="{FF2B5EF4-FFF2-40B4-BE49-F238E27FC236}">
                <a16:creationId xmlns:a16="http://schemas.microsoft.com/office/drawing/2014/main" id="{7B67A0E7-5B00-423E-1CD0-384612E9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868863"/>
            <a:ext cx="16589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2400" b="0">
                <a:latin typeface="Book Antiqua" panose="02040602050305030304" pitchFamily="18" charset="0"/>
              </a:rPr>
              <a:t>(</a:t>
            </a:r>
            <a:r>
              <a:rPr kumimoji="0" lang="en-US" altLang="zh-TW" sz="2400" b="0" i="1">
                <a:latin typeface="Book Antiqua" panose="02040602050305030304" pitchFamily="18" charset="0"/>
              </a:rPr>
              <a:t>Cascading</a:t>
            </a:r>
            <a:r>
              <a:rPr kumimoji="0" lang="en-US" altLang="zh-TW" sz="2400" b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641060" name="Rectangle 36">
            <a:extLst>
              <a:ext uri="{FF2B5EF4-FFF2-40B4-BE49-F238E27FC236}">
                <a16:creationId xmlns:a16="http://schemas.microsoft.com/office/drawing/2014/main" id="{6CA499EF-2F8A-8FCB-34FF-F7BD8DC7B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Relational Algebra Equivalences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309" name="Object 13">
            <a:hlinkClick r:id="" action="ppaction://ole?verb=0"/>
            <a:extLst>
              <a:ext uri="{FF2B5EF4-FFF2-40B4-BE49-F238E27FC236}">
                <a16:creationId xmlns:a16="http://schemas.microsoft.com/office/drawing/2014/main" id="{16AA48F6-C67C-9568-1CA8-6BCA34CCF143}"/>
              </a:ext>
            </a:extLst>
          </p:cNvPr>
          <p:cNvGraphicFramePr>
            <a:graphicFrameLocks/>
          </p:cNvGraphicFramePr>
          <p:nvPr/>
        </p:nvGraphicFramePr>
        <p:xfrm>
          <a:off x="2073275" y="2989263"/>
          <a:ext cx="415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300" imgH="1562100" progId="Equation.3">
                  <p:embed/>
                </p:oleObj>
              </mc:Choice>
              <mc:Fallback>
                <p:oleObj name="Equation" r:id="rId3" imgW="2400300" imgH="15621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989263"/>
                        <a:ext cx="4159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0" name="Rectangle 14">
            <a:extLst>
              <a:ext uri="{FF2B5EF4-FFF2-40B4-BE49-F238E27FC236}">
                <a16:creationId xmlns:a16="http://schemas.microsoft.com/office/drawing/2014/main" id="{8C948361-1FB3-7060-77E2-43447D64F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2830513"/>
            <a:ext cx="45275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2800" b="0" i="1">
                <a:latin typeface="Book Antiqua" panose="02040602050305030304" pitchFamily="18" charset="0"/>
              </a:rPr>
              <a:t>R      (S     T)      (R     S)      T</a:t>
            </a:r>
            <a:r>
              <a:rPr kumimoji="0" lang="en-US" altLang="zh-TW" sz="2400" b="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695311" name="Object 15">
            <a:hlinkClick r:id="" action="ppaction://ole?verb=0"/>
            <a:extLst>
              <a:ext uri="{FF2B5EF4-FFF2-40B4-BE49-F238E27FC236}">
                <a16:creationId xmlns:a16="http://schemas.microsoft.com/office/drawing/2014/main" id="{984B8ED6-1639-3837-E79A-D94D3E99C4E0}"/>
              </a:ext>
            </a:extLst>
          </p:cNvPr>
          <p:cNvGraphicFramePr>
            <a:graphicFrameLocks/>
          </p:cNvGraphicFramePr>
          <p:nvPr/>
        </p:nvGraphicFramePr>
        <p:xfrm>
          <a:off x="2911475" y="2989263"/>
          <a:ext cx="415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300" imgH="1562100" progId="Equation.3">
                  <p:embed/>
                </p:oleObj>
              </mc:Choice>
              <mc:Fallback>
                <p:oleObj name="Equation" r:id="rId5" imgW="2400300" imgH="15621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2989263"/>
                        <a:ext cx="4159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12" name="Object 16">
            <a:hlinkClick r:id="" action="ppaction://ole?verb=0"/>
            <a:extLst>
              <a:ext uri="{FF2B5EF4-FFF2-40B4-BE49-F238E27FC236}">
                <a16:creationId xmlns:a16="http://schemas.microsoft.com/office/drawing/2014/main" id="{0B628179-1E10-9BFC-B6EA-EECB94540D68}"/>
              </a:ext>
            </a:extLst>
          </p:cNvPr>
          <p:cNvGraphicFramePr>
            <a:graphicFrameLocks/>
          </p:cNvGraphicFramePr>
          <p:nvPr/>
        </p:nvGraphicFramePr>
        <p:xfrm>
          <a:off x="4511675" y="2967038"/>
          <a:ext cx="415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300" imgH="1689100" progId="Equation.3">
                  <p:embed/>
                </p:oleObj>
              </mc:Choice>
              <mc:Fallback>
                <p:oleObj name="Equation" r:id="rId7" imgW="2400300" imgH="16891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967038"/>
                        <a:ext cx="4159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13" name="Object 17">
            <a:hlinkClick r:id="" action="ppaction://ole?verb=0"/>
            <a:extLst>
              <a:ext uri="{FF2B5EF4-FFF2-40B4-BE49-F238E27FC236}">
                <a16:creationId xmlns:a16="http://schemas.microsoft.com/office/drawing/2014/main" id="{6C05297E-F8FC-47B9-01C0-EEB2B0564F54}"/>
              </a:ext>
            </a:extLst>
          </p:cNvPr>
          <p:cNvGraphicFramePr>
            <a:graphicFrameLocks/>
          </p:cNvGraphicFramePr>
          <p:nvPr/>
        </p:nvGraphicFramePr>
        <p:xfrm>
          <a:off x="5349875" y="2967038"/>
          <a:ext cx="4159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00300" imgH="1612900" progId="Equation.3">
                  <p:embed/>
                </p:oleObj>
              </mc:Choice>
              <mc:Fallback>
                <p:oleObj name="Equation" r:id="rId9" imgW="2400300" imgH="16129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2967038"/>
                        <a:ext cx="4159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14" name="Object 18">
            <a:hlinkClick r:id="" action="ppaction://ole?verb=0"/>
            <a:extLst>
              <a:ext uri="{FF2B5EF4-FFF2-40B4-BE49-F238E27FC236}">
                <a16:creationId xmlns:a16="http://schemas.microsoft.com/office/drawing/2014/main" id="{ECC97BA2-5BAE-703D-CEA2-B77944C1FBA6}"/>
              </a:ext>
            </a:extLst>
          </p:cNvPr>
          <p:cNvGraphicFramePr>
            <a:graphicFrameLocks/>
          </p:cNvGraphicFramePr>
          <p:nvPr/>
        </p:nvGraphicFramePr>
        <p:xfrm>
          <a:off x="3665538" y="2906713"/>
          <a:ext cx="4587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54300" imgH="2400300" progId="Equation.3">
                  <p:embed/>
                </p:oleObj>
              </mc:Choice>
              <mc:Fallback>
                <p:oleObj name="Equation" r:id="rId11" imgW="2654300" imgH="24003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906713"/>
                        <a:ext cx="4587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5" name="Rectangle 19">
            <a:extLst>
              <a:ext uri="{FF2B5EF4-FFF2-40B4-BE49-F238E27FC236}">
                <a16:creationId xmlns:a16="http://schemas.microsoft.com/office/drawing/2014/main" id="{C1135CB8-D190-03B2-B874-0EE6103C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14638"/>
            <a:ext cx="1778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2400" b="0" i="1">
                <a:latin typeface="Book Antiqua" panose="02040602050305030304" pitchFamily="18" charset="0"/>
              </a:rPr>
              <a:t>(Associative)</a:t>
            </a:r>
          </a:p>
        </p:txBody>
      </p:sp>
      <p:sp>
        <p:nvSpPr>
          <p:cNvPr id="695316" name="Rectangle 20">
            <a:extLst>
              <a:ext uri="{FF2B5EF4-FFF2-40B4-BE49-F238E27FC236}">
                <a16:creationId xmlns:a16="http://schemas.microsoft.com/office/drawing/2014/main" id="{22FB4E37-3E9F-0966-A19F-B13A5AE3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3514725"/>
            <a:ext cx="1281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5317" name="Object 21">
            <a:hlinkClick r:id="" action="ppaction://ole?verb=0"/>
            <a:extLst>
              <a:ext uri="{FF2B5EF4-FFF2-40B4-BE49-F238E27FC236}">
                <a16:creationId xmlns:a16="http://schemas.microsoft.com/office/drawing/2014/main" id="{1267BCEF-DCAA-DFE2-7C31-02199A3A9721}"/>
              </a:ext>
            </a:extLst>
          </p:cNvPr>
          <p:cNvGraphicFramePr>
            <a:graphicFrameLocks/>
          </p:cNvGraphicFramePr>
          <p:nvPr/>
        </p:nvGraphicFramePr>
        <p:xfrm>
          <a:off x="3749675" y="3598863"/>
          <a:ext cx="415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00300" imgH="1562100" progId="Equation.3">
                  <p:embed/>
                </p:oleObj>
              </mc:Choice>
              <mc:Fallback>
                <p:oleObj name="Equation" r:id="rId13" imgW="2400300" imgH="15621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598863"/>
                        <a:ext cx="4159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8" name="Rectangle 22">
            <a:extLst>
              <a:ext uri="{FF2B5EF4-FFF2-40B4-BE49-F238E27FC236}">
                <a16:creationId xmlns:a16="http://schemas.microsoft.com/office/drawing/2014/main" id="{B3FBE7FA-AA98-D2E0-9B0D-1E5525E93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3440113"/>
            <a:ext cx="303847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2800" b="0" i="1">
                <a:latin typeface="Book Antiqua" panose="02040602050305030304" pitchFamily="18" charset="0"/>
              </a:rPr>
              <a:t>(R     S)      (S     R) </a:t>
            </a:r>
          </a:p>
        </p:txBody>
      </p:sp>
      <p:graphicFrame>
        <p:nvGraphicFramePr>
          <p:cNvPr id="695319" name="Object 23">
            <a:hlinkClick r:id="" action="ppaction://ole?verb=0"/>
            <a:extLst>
              <a:ext uri="{FF2B5EF4-FFF2-40B4-BE49-F238E27FC236}">
                <a16:creationId xmlns:a16="http://schemas.microsoft.com/office/drawing/2014/main" id="{4BBE396F-3B2A-2CA5-52F8-3CA46C548E9B}"/>
              </a:ext>
            </a:extLst>
          </p:cNvPr>
          <p:cNvGraphicFramePr>
            <a:graphicFrameLocks/>
          </p:cNvGraphicFramePr>
          <p:nvPr/>
        </p:nvGraphicFramePr>
        <p:xfrm>
          <a:off x="2149475" y="3598863"/>
          <a:ext cx="415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00300" imgH="1562100" progId="Equation.3">
                  <p:embed/>
                </p:oleObj>
              </mc:Choice>
              <mc:Fallback>
                <p:oleObj name="Equation" r:id="rId15" imgW="2400300" imgH="156210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598863"/>
                        <a:ext cx="4159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20" name="Object 24">
            <a:hlinkClick r:id="" action="ppaction://ole?verb=0"/>
            <a:extLst>
              <a:ext uri="{FF2B5EF4-FFF2-40B4-BE49-F238E27FC236}">
                <a16:creationId xmlns:a16="http://schemas.microsoft.com/office/drawing/2014/main" id="{5EA621BC-550A-9E4B-449A-3C2AFF44BAAD}"/>
              </a:ext>
            </a:extLst>
          </p:cNvPr>
          <p:cNvGraphicFramePr>
            <a:graphicFrameLocks/>
          </p:cNvGraphicFramePr>
          <p:nvPr/>
        </p:nvGraphicFramePr>
        <p:xfrm>
          <a:off x="2903538" y="3516313"/>
          <a:ext cx="4587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54300" imgH="2400300" progId="Equation.3">
                  <p:embed/>
                </p:oleObj>
              </mc:Choice>
              <mc:Fallback>
                <p:oleObj name="Equation" r:id="rId17" imgW="2654300" imgH="240030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3516313"/>
                        <a:ext cx="4587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21" name="Rectangle 25">
            <a:extLst>
              <a:ext uri="{FF2B5EF4-FFF2-40B4-BE49-F238E27FC236}">
                <a16:creationId xmlns:a16="http://schemas.microsoft.com/office/drawing/2014/main" id="{0B1CB258-366B-7580-19A8-6E8DBA78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48038"/>
            <a:ext cx="20589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2400" b="0" i="1">
                <a:latin typeface="Book Antiqua" panose="02040602050305030304" pitchFamily="18" charset="0"/>
              </a:rPr>
              <a:t>(Commutative)</a:t>
            </a:r>
          </a:p>
        </p:txBody>
      </p:sp>
      <p:sp>
        <p:nvSpPr>
          <p:cNvPr id="695329" name="Rectangle 33">
            <a:extLst>
              <a:ext uri="{FF2B5EF4-FFF2-40B4-BE49-F238E27FC236}">
                <a16:creationId xmlns:a16="http://schemas.microsoft.com/office/drawing/2014/main" id="{C0CC5A62-9B88-9709-A960-16E234B26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60350"/>
            <a:ext cx="7772400" cy="2347913"/>
          </a:xfrm>
        </p:spPr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Join</a:t>
            </a:r>
          </a:p>
        </p:txBody>
      </p:sp>
      <p:sp>
        <p:nvSpPr>
          <p:cNvPr id="695331" name="Rectangle 35">
            <a:extLst>
              <a:ext uri="{FF2B5EF4-FFF2-40B4-BE49-F238E27FC236}">
                <a16:creationId xmlns:a16="http://schemas.microsoft.com/office/drawing/2014/main" id="{2D880CBF-7147-0818-A774-E1FA0BFC0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Relational Algebra Equivalences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7D1BAEA-ED2D-D29A-3EDA-723A923C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D0EADBE-7E61-6103-7D84-DBFAEDCD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C03B-BC46-794B-90FB-C5BAB90E1495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A931B7DC-2CE4-D43A-D24B-0CE67E407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Join over Multiple Tables</a:t>
            </a:r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EA5A4C4F-7AE7-6A83-68AE-1901B0071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/>
              <a:t>Relational Algebra Equivalences</a:t>
            </a:r>
          </a:p>
          <a:p>
            <a:r>
              <a:rPr lang="en-US" altLang="zh-TW"/>
              <a:t>Left-Deep Plan</a:t>
            </a:r>
          </a:p>
        </p:txBody>
      </p:sp>
      <p:sp>
        <p:nvSpPr>
          <p:cNvPr id="704516" name="Oval 4">
            <a:extLst>
              <a:ext uri="{FF2B5EF4-FFF2-40B4-BE49-F238E27FC236}">
                <a16:creationId xmlns:a16="http://schemas.microsoft.com/office/drawing/2014/main" id="{6916EE20-851C-95BC-725E-FE129967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36838"/>
            <a:ext cx="3313113" cy="7207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A51696F-121C-5301-D0F7-3D5223BD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4207FAB-2EE7-9EB4-17B6-E895C31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D65B-82D1-9F4C-8273-200DBA2B76B8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460D1113-1F72-A692-48B9-2A77D5A74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Left-Deep Plans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51A79EBD-4295-EE51-01F6-991BB237B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multi-relation query, </a:t>
            </a:r>
            <a:r>
              <a:rPr lang="en-US" altLang="zh-TW">
                <a:solidFill>
                  <a:schemeClr val="folHlink"/>
                </a:solidFill>
              </a:rPr>
              <a:t>plan space</a:t>
            </a:r>
            <a:r>
              <a:rPr lang="en-US" altLang="zh-TW">
                <a:solidFill>
                  <a:schemeClr val="accent2"/>
                </a:solidFill>
              </a:rPr>
              <a:t> </a:t>
            </a:r>
            <a:r>
              <a:rPr lang="en-US" altLang="zh-TW"/>
              <a:t>can be very large and must be pruned. </a:t>
            </a:r>
          </a:p>
          <a:p>
            <a:pPr lvl="1"/>
            <a:r>
              <a:rPr lang="en-US" altLang="zh-TW" sz="3200"/>
              <a:t>As # of joins increases, # of alternative plans grows rapidly</a:t>
            </a:r>
          </a:p>
          <a:p>
            <a:endParaRPr lang="zh-TW" altLang="en-US"/>
          </a:p>
        </p:txBody>
      </p:sp>
      <p:sp>
        <p:nvSpPr>
          <p:cNvPr id="699396" name="Rectangle 4">
            <a:extLst>
              <a:ext uri="{FF2B5EF4-FFF2-40B4-BE49-F238E27FC236}">
                <a16:creationId xmlns:a16="http://schemas.microsoft.com/office/drawing/2014/main" id="{79366417-CE71-132C-4975-7673B808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6019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397" name="Rectangle 5">
            <a:extLst>
              <a:ext uri="{FF2B5EF4-FFF2-40B4-BE49-F238E27FC236}">
                <a16:creationId xmlns:a16="http://schemas.microsoft.com/office/drawing/2014/main" id="{11D9FC1A-B451-802E-D828-15B5B022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6019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9398" name="Group 6">
            <a:extLst>
              <a:ext uri="{FF2B5EF4-FFF2-40B4-BE49-F238E27FC236}">
                <a16:creationId xmlns:a16="http://schemas.microsoft.com/office/drawing/2014/main" id="{1ADF6710-FC56-AFAD-2B24-EF4A4A26A47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419600"/>
            <a:ext cx="4397375" cy="1963738"/>
            <a:chOff x="2758" y="2928"/>
            <a:chExt cx="2770" cy="1237"/>
          </a:xfrm>
        </p:grpSpPr>
        <p:sp>
          <p:nvSpPr>
            <p:cNvPr id="699399" name="Freeform 7">
              <a:extLst>
                <a:ext uri="{FF2B5EF4-FFF2-40B4-BE49-F238E27FC236}">
                  <a16:creationId xmlns:a16="http://schemas.microsoft.com/office/drawing/2014/main" id="{974B2031-657B-0E51-A3C6-27FB14B98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0" name="Freeform 8">
              <a:extLst>
                <a:ext uri="{FF2B5EF4-FFF2-40B4-BE49-F238E27FC236}">
                  <a16:creationId xmlns:a16="http://schemas.microsoft.com/office/drawing/2014/main" id="{2044B670-1E07-C121-540F-0D1145381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1" name="Freeform 9">
              <a:extLst>
                <a:ext uri="{FF2B5EF4-FFF2-40B4-BE49-F238E27FC236}">
                  <a16:creationId xmlns:a16="http://schemas.microsoft.com/office/drawing/2014/main" id="{DED7B1AE-C9A4-A80A-7FBC-F1EF0F15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2" name="Freeform 10">
              <a:extLst>
                <a:ext uri="{FF2B5EF4-FFF2-40B4-BE49-F238E27FC236}">
                  <a16:creationId xmlns:a16="http://schemas.microsoft.com/office/drawing/2014/main" id="{39214F22-DE5A-E990-0E6C-4643280B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3" name="Freeform 11">
              <a:extLst>
                <a:ext uri="{FF2B5EF4-FFF2-40B4-BE49-F238E27FC236}">
                  <a16:creationId xmlns:a16="http://schemas.microsoft.com/office/drawing/2014/main" id="{007A0BD3-66AC-A025-E48D-4671B3237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4" name="Freeform 12">
              <a:extLst>
                <a:ext uri="{FF2B5EF4-FFF2-40B4-BE49-F238E27FC236}">
                  <a16:creationId xmlns:a16="http://schemas.microsoft.com/office/drawing/2014/main" id="{FAED3261-C37F-8D80-AF91-BD649999A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5" name="Freeform 13">
              <a:extLst>
                <a:ext uri="{FF2B5EF4-FFF2-40B4-BE49-F238E27FC236}">
                  <a16:creationId xmlns:a16="http://schemas.microsoft.com/office/drawing/2014/main" id="{46F494FB-A359-6C2C-3DB3-FC763EE83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6" name="Freeform 14">
              <a:extLst>
                <a:ext uri="{FF2B5EF4-FFF2-40B4-BE49-F238E27FC236}">
                  <a16:creationId xmlns:a16="http://schemas.microsoft.com/office/drawing/2014/main" id="{A1BEC519-EC98-D897-D7D4-799957B38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7" name="Freeform 15">
              <a:extLst>
                <a:ext uri="{FF2B5EF4-FFF2-40B4-BE49-F238E27FC236}">
                  <a16:creationId xmlns:a16="http://schemas.microsoft.com/office/drawing/2014/main" id="{E6B99023-D397-DC2A-60BC-ECB77D7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8" name="Freeform 16">
              <a:extLst>
                <a:ext uri="{FF2B5EF4-FFF2-40B4-BE49-F238E27FC236}">
                  <a16:creationId xmlns:a16="http://schemas.microsoft.com/office/drawing/2014/main" id="{9287CABC-C06B-B807-FC3F-6C1D4BE88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9" name="Freeform 17">
              <a:extLst>
                <a:ext uri="{FF2B5EF4-FFF2-40B4-BE49-F238E27FC236}">
                  <a16:creationId xmlns:a16="http://schemas.microsoft.com/office/drawing/2014/main" id="{4F0A3250-96E8-60E7-F022-CFF195FA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0" name="Freeform 18">
              <a:extLst>
                <a:ext uri="{FF2B5EF4-FFF2-40B4-BE49-F238E27FC236}">
                  <a16:creationId xmlns:a16="http://schemas.microsoft.com/office/drawing/2014/main" id="{56828F9D-2E42-AA27-C972-62DC1E74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1" name="Freeform 19">
              <a:extLst>
                <a:ext uri="{FF2B5EF4-FFF2-40B4-BE49-F238E27FC236}">
                  <a16:creationId xmlns:a16="http://schemas.microsoft.com/office/drawing/2014/main" id="{D9E0B61F-36AD-ED76-6BE3-9EFA76A8B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2" name="Freeform 20">
              <a:extLst>
                <a:ext uri="{FF2B5EF4-FFF2-40B4-BE49-F238E27FC236}">
                  <a16:creationId xmlns:a16="http://schemas.microsoft.com/office/drawing/2014/main" id="{5F1B9FB9-8A9B-EE19-EE56-660C5EA67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3" name="Freeform 21">
              <a:extLst>
                <a:ext uri="{FF2B5EF4-FFF2-40B4-BE49-F238E27FC236}">
                  <a16:creationId xmlns:a16="http://schemas.microsoft.com/office/drawing/2014/main" id="{40BCABB2-61F6-DFB7-8F59-E24222DB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4" name="Freeform 22">
              <a:extLst>
                <a:ext uri="{FF2B5EF4-FFF2-40B4-BE49-F238E27FC236}">
                  <a16:creationId xmlns:a16="http://schemas.microsoft.com/office/drawing/2014/main" id="{A16C0EC6-86A2-2709-8127-B5D7B9E88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5" name="Freeform 23">
              <a:extLst>
                <a:ext uri="{FF2B5EF4-FFF2-40B4-BE49-F238E27FC236}">
                  <a16:creationId xmlns:a16="http://schemas.microsoft.com/office/drawing/2014/main" id="{F2CC974F-EF3E-86F8-42EE-8391106C7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6" name="Freeform 24">
              <a:extLst>
                <a:ext uri="{FF2B5EF4-FFF2-40B4-BE49-F238E27FC236}">
                  <a16:creationId xmlns:a16="http://schemas.microsoft.com/office/drawing/2014/main" id="{52254DA4-173D-DB2D-1895-FB21A47A9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7" name="Freeform 25">
              <a:extLst>
                <a:ext uri="{FF2B5EF4-FFF2-40B4-BE49-F238E27FC236}">
                  <a16:creationId xmlns:a16="http://schemas.microsoft.com/office/drawing/2014/main" id="{03F272E0-E9D6-7021-34F0-7657B5476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8" name="Freeform 26">
              <a:extLst>
                <a:ext uri="{FF2B5EF4-FFF2-40B4-BE49-F238E27FC236}">
                  <a16:creationId xmlns:a16="http://schemas.microsoft.com/office/drawing/2014/main" id="{65DD7732-FE1B-20C1-5462-3305DEA6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19" name="Freeform 27">
              <a:extLst>
                <a:ext uri="{FF2B5EF4-FFF2-40B4-BE49-F238E27FC236}">
                  <a16:creationId xmlns:a16="http://schemas.microsoft.com/office/drawing/2014/main" id="{F97C302C-07EB-0091-487F-8A1A122EB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0" name="Freeform 28">
              <a:extLst>
                <a:ext uri="{FF2B5EF4-FFF2-40B4-BE49-F238E27FC236}">
                  <a16:creationId xmlns:a16="http://schemas.microsoft.com/office/drawing/2014/main" id="{32266C0F-706A-5F27-A11C-043A88D93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1" name="Freeform 29">
              <a:extLst>
                <a:ext uri="{FF2B5EF4-FFF2-40B4-BE49-F238E27FC236}">
                  <a16:creationId xmlns:a16="http://schemas.microsoft.com/office/drawing/2014/main" id="{8FBFEB90-7982-2A49-3CC6-02CB3EAAC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2" name="Freeform 30">
              <a:extLst>
                <a:ext uri="{FF2B5EF4-FFF2-40B4-BE49-F238E27FC236}">
                  <a16:creationId xmlns:a16="http://schemas.microsoft.com/office/drawing/2014/main" id="{E7CF303C-6412-5E2F-C84F-1F18ED5F6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3" name="Freeform 31">
              <a:extLst>
                <a:ext uri="{FF2B5EF4-FFF2-40B4-BE49-F238E27FC236}">
                  <a16:creationId xmlns:a16="http://schemas.microsoft.com/office/drawing/2014/main" id="{E2AAEC32-96F1-7730-7C20-E007D2520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4" name="Freeform 32">
              <a:extLst>
                <a:ext uri="{FF2B5EF4-FFF2-40B4-BE49-F238E27FC236}">
                  <a16:creationId xmlns:a16="http://schemas.microsoft.com/office/drawing/2014/main" id="{EF3D8624-2649-8917-753D-D8C009CB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5" name="Freeform 33">
              <a:extLst>
                <a:ext uri="{FF2B5EF4-FFF2-40B4-BE49-F238E27FC236}">
                  <a16:creationId xmlns:a16="http://schemas.microsoft.com/office/drawing/2014/main" id="{4D08D0C8-A58F-8203-6ABB-A426D17E7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6" name="Freeform 34">
              <a:extLst>
                <a:ext uri="{FF2B5EF4-FFF2-40B4-BE49-F238E27FC236}">
                  <a16:creationId xmlns:a16="http://schemas.microsoft.com/office/drawing/2014/main" id="{25C0A89B-022C-ADA5-9365-A6249CFB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7" name="Freeform 35">
              <a:extLst>
                <a:ext uri="{FF2B5EF4-FFF2-40B4-BE49-F238E27FC236}">
                  <a16:creationId xmlns:a16="http://schemas.microsoft.com/office/drawing/2014/main" id="{69451372-5DD4-4ADC-8A61-90AB819CE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8" name="Freeform 36">
              <a:extLst>
                <a:ext uri="{FF2B5EF4-FFF2-40B4-BE49-F238E27FC236}">
                  <a16:creationId xmlns:a16="http://schemas.microsoft.com/office/drawing/2014/main" id="{CADC1191-E8AF-FEDB-5E55-40467444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9" name="Freeform 37">
              <a:extLst>
                <a:ext uri="{FF2B5EF4-FFF2-40B4-BE49-F238E27FC236}">
                  <a16:creationId xmlns:a16="http://schemas.microsoft.com/office/drawing/2014/main" id="{AFE9D585-6142-012C-BD3B-2E947E3FE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0" name="Freeform 38">
              <a:extLst>
                <a:ext uri="{FF2B5EF4-FFF2-40B4-BE49-F238E27FC236}">
                  <a16:creationId xmlns:a16="http://schemas.microsoft.com/office/drawing/2014/main" id="{5FD3A45A-B678-934D-D646-F78B033E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1" name="Freeform 39">
              <a:extLst>
                <a:ext uri="{FF2B5EF4-FFF2-40B4-BE49-F238E27FC236}">
                  <a16:creationId xmlns:a16="http://schemas.microsoft.com/office/drawing/2014/main" id="{5592F188-DCE0-1272-5749-46E77A082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2" name="Freeform 40">
              <a:extLst>
                <a:ext uri="{FF2B5EF4-FFF2-40B4-BE49-F238E27FC236}">
                  <a16:creationId xmlns:a16="http://schemas.microsoft.com/office/drawing/2014/main" id="{9E0A41A9-68B1-7F11-816A-3285AD57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3" name="Freeform 41">
              <a:extLst>
                <a:ext uri="{FF2B5EF4-FFF2-40B4-BE49-F238E27FC236}">
                  <a16:creationId xmlns:a16="http://schemas.microsoft.com/office/drawing/2014/main" id="{E7138BAF-AF32-CAA2-F961-593B6601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4" name="Freeform 42">
              <a:extLst>
                <a:ext uri="{FF2B5EF4-FFF2-40B4-BE49-F238E27FC236}">
                  <a16:creationId xmlns:a16="http://schemas.microsoft.com/office/drawing/2014/main" id="{63E1B2EE-CD36-A1C1-F183-92BB1AA5B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5" name="Rectangle 43">
              <a:extLst>
                <a:ext uri="{FF2B5EF4-FFF2-40B4-BE49-F238E27FC236}">
                  <a16:creationId xmlns:a16="http://schemas.microsoft.com/office/drawing/2014/main" id="{FC3A2A4A-6C31-7989-070C-43B45D15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3930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99436" name="Rectangle 44">
              <a:extLst>
                <a:ext uri="{FF2B5EF4-FFF2-40B4-BE49-F238E27FC236}">
                  <a16:creationId xmlns:a16="http://schemas.microsoft.com/office/drawing/2014/main" id="{F0BCD170-0540-7CDA-A0E8-4E943A76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3936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9437" name="Rectangle 45">
              <a:extLst>
                <a:ext uri="{FF2B5EF4-FFF2-40B4-BE49-F238E27FC236}">
                  <a16:creationId xmlns:a16="http://schemas.microsoft.com/office/drawing/2014/main" id="{EB04FD22-CA51-0A86-8CAB-D2E90633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579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99438" name="Rectangle 46">
              <a:extLst>
                <a:ext uri="{FF2B5EF4-FFF2-40B4-BE49-F238E27FC236}">
                  <a16:creationId xmlns:a16="http://schemas.microsoft.com/office/drawing/2014/main" id="{250B3D51-5E8A-5343-3C0A-0C1E8E7B8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247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699439" name="Rectangle 47">
              <a:extLst>
                <a:ext uri="{FF2B5EF4-FFF2-40B4-BE49-F238E27FC236}">
                  <a16:creationId xmlns:a16="http://schemas.microsoft.com/office/drawing/2014/main" id="{CCADAFB7-0F23-E376-3CD3-32B857D44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" y="3939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99440" name="Rectangle 48">
              <a:extLst>
                <a:ext uri="{FF2B5EF4-FFF2-40B4-BE49-F238E27FC236}">
                  <a16:creationId xmlns:a16="http://schemas.microsoft.com/office/drawing/2014/main" id="{A2ECC906-378D-DA25-8E68-DB6B3DBA0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3946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9441" name="Rectangle 49">
              <a:extLst>
                <a:ext uri="{FF2B5EF4-FFF2-40B4-BE49-F238E27FC236}">
                  <a16:creationId xmlns:a16="http://schemas.microsoft.com/office/drawing/2014/main" id="{D4815B1D-4FCC-0AB6-7C15-B6F1C7CFA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615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99442" name="Rectangle 50">
              <a:extLst>
                <a:ext uri="{FF2B5EF4-FFF2-40B4-BE49-F238E27FC236}">
                  <a16:creationId xmlns:a16="http://schemas.microsoft.com/office/drawing/2014/main" id="{6B8B9636-971D-3BA5-2069-8DEDEF31B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3237"/>
              <a:ext cx="21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699443" name="Group 51">
            <a:extLst>
              <a:ext uri="{FF2B5EF4-FFF2-40B4-BE49-F238E27FC236}">
                <a16:creationId xmlns:a16="http://schemas.microsoft.com/office/drawing/2014/main" id="{1E977AF2-14A3-DD61-DA2D-838D1709A017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4419600"/>
            <a:ext cx="3698875" cy="1525588"/>
            <a:chOff x="94" y="2928"/>
            <a:chExt cx="2642" cy="1253"/>
          </a:xfrm>
        </p:grpSpPr>
        <p:sp>
          <p:nvSpPr>
            <p:cNvPr id="699444" name="Freeform 52">
              <a:extLst>
                <a:ext uri="{FF2B5EF4-FFF2-40B4-BE49-F238E27FC236}">
                  <a16:creationId xmlns:a16="http://schemas.microsoft.com/office/drawing/2014/main" id="{67668896-7900-0ECA-BA4D-D119307D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5" name="Freeform 53">
              <a:extLst>
                <a:ext uri="{FF2B5EF4-FFF2-40B4-BE49-F238E27FC236}">
                  <a16:creationId xmlns:a16="http://schemas.microsoft.com/office/drawing/2014/main" id="{1F9C5542-FFAB-2D77-60E9-528590ECC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6" name="Freeform 54">
              <a:extLst>
                <a:ext uri="{FF2B5EF4-FFF2-40B4-BE49-F238E27FC236}">
                  <a16:creationId xmlns:a16="http://schemas.microsoft.com/office/drawing/2014/main" id="{49C0DC16-ACC6-495C-AA53-C3BA3893C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7" name="Freeform 55">
              <a:extLst>
                <a:ext uri="{FF2B5EF4-FFF2-40B4-BE49-F238E27FC236}">
                  <a16:creationId xmlns:a16="http://schemas.microsoft.com/office/drawing/2014/main" id="{76AFA5A2-800D-6E58-ED4E-CD7E81D4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8" name="Freeform 56">
              <a:extLst>
                <a:ext uri="{FF2B5EF4-FFF2-40B4-BE49-F238E27FC236}">
                  <a16:creationId xmlns:a16="http://schemas.microsoft.com/office/drawing/2014/main" id="{4ADDB4D7-ADA2-C32E-F21A-8CC962F5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9" name="Freeform 57">
              <a:extLst>
                <a:ext uri="{FF2B5EF4-FFF2-40B4-BE49-F238E27FC236}">
                  <a16:creationId xmlns:a16="http://schemas.microsoft.com/office/drawing/2014/main" id="{A6E3CCEB-C38F-014D-CD20-193108E23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0" name="Freeform 58">
              <a:extLst>
                <a:ext uri="{FF2B5EF4-FFF2-40B4-BE49-F238E27FC236}">
                  <a16:creationId xmlns:a16="http://schemas.microsoft.com/office/drawing/2014/main" id="{2BEF8ECB-042C-A5F2-6895-D9B67F56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1" name="Freeform 59">
              <a:extLst>
                <a:ext uri="{FF2B5EF4-FFF2-40B4-BE49-F238E27FC236}">
                  <a16:creationId xmlns:a16="http://schemas.microsoft.com/office/drawing/2014/main" id="{C276DF92-80D0-80DA-45A4-3115E79E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2" name="Freeform 60">
              <a:extLst>
                <a:ext uri="{FF2B5EF4-FFF2-40B4-BE49-F238E27FC236}">
                  <a16:creationId xmlns:a16="http://schemas.microsoft.com/office/drawing/2014/main" id="{779AA55C-AACD-BA47-52CB-E25A0715D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3" name="Freeform 61">
              <a:extLst>
                <a:ext uri="{FF2B5EF4-FFF2-40B4-BE49-F238E27FC236}">
                  <a16:creationId xmlns:a16="http://schemas.microsoft.com/office/drawing/2014/main" id="{C61B555C-BCC2-31BB-D013-15D478A1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4" name="Freeform 62">
              <a:extLst>
                <a:ext uri="{FF2B5EF4-FFF2-40B4-BE49-F238E27FC236}">
                  <a16:creationId xmlns:a16="http://schemas.microsoft.com/office/drawing/2014/main" id="{EF396025-7306-8480-C6D1-CC4BE6054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5" name="Freeform 63">
              <a:extLst>
                <a:ext uri="{FF2B5EF4-FFF2-40B4-BE49-F238E27FC236}">
                  <a16:creationId xmlns:a16="http://schemas.microsoft.com/office/drawing/2014/main" id="{599A7AAE-7F79-AEA3-41B7-22D618667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6" name="Freeform 64">
              <a:extLst>
                <a:ext uri="{FF2B5EF4-FFF2-40B4-BE49-F238E27FC236}">
                  <a16:creationId xmlns:a16="http://schemas.microsoft.com/office/drawing/2014/main" id="{34DAB1DE-147D-D002-D3DD-8E9E1C974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7" name="Freeform 65">
              <a:extLst>
                <a:ext uri="{FF2B5EF4-FFF2-40B4-BE49-F238E27FC236}">
                  <a16:creationId xmlns:a16="http://schemas.microsoft.com/office/drawing/2014/main" id="{C6D09923-E02B-1ECF-825B-FF9BB210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8" name="Freeform 66">
              <a:extLst>
                <a:ext uri="{FF2B5EF4-FFF2-40B4-BE49-F238E27FC236}">
                  <a16:creationId xmlns:a16="http://schemas.microsoft.com/office/drawing/2014/main" id="{DA134E88-8745-ADC9-6193-3326086BC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59" name="Freeform 67">
              <a:extLst>
                <a:ext uri="{FF2B5EF4-FFF2-40B4-BE49-F238E27FC236}">
                  <a16:creationId xmlns:a16="http://schemas.microsoft.com/office/drawing/2014/main" id="{A5AFBF08-F4D4-D2D4-9752-03B36876E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60" name="Freeform 68">
              <a:extLst>
                <a:ext uri="{FF2B5EF4-FFF2-40B4-BE49-F238E27FC236}">
                  <a16:creationId xmlns:a16="http://schemas.microsoft.com/office/drawing/2014/main" id="{4ECD4979-AA14-5C11-B744-7273D785F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61" name="Freeform 69">
              <a:extLst>
                <a:ext uri="{FF2B5EF4-FFF2-40B4-BE49-F238E27FC236}">
                  <a16:creationId xmlns:a16="http://schemas.microsoft.com/office/drawing/2014/main" id="{39BD1A38-3B21-0E35-31CF-68C78B7B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62" name="Rectangle 70">
              <a:extLst>
                <a:ext uri="{FF2B5EF4-FFF2-40B4-BE49-F238E27FC236}">
                  <a16:creationId xmlns:a16="http://schemas.microsoft.com/office/drawing/2014/main" id="{416C5872-5135-1EF6-81F4-64173B9D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3907"/>
              <a:ext cx="23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6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99463" name="Rectangle 71">
              <a:extLst>
                <a:ext uri="{FF2B5EF4-FFF2-40B4-BE49-F238E27FC236}">
                  <a16:creationId xmlns:a16="http://schemas.microsoft.com/office/drawing/2014/main" id="{192F84EA-1047-A0EB-D917-8635129A1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886"/>
              <a:ext cx="23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6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699464" name="Rectangle 72">
              <a:extLst>
                <a:ext uri="{FF2B5EF4-FFF2-40B4-BE49-F238E27FC236}">
                  <a16:creationId xmlns:a16="http://schemas.microsoft.com/office/drawing/2014/main" id="{2AECD35E-5E30-15D2-0777-D2A96BA19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3889"/>
              <a:ext cx="23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6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99465" name="Rectangle 73">
              <a:extLst>
                <a:ext uri="{FF2B5EF4-FFF2-40B4-BE49-F238E27FC236}">
                  <a16:creationId xmlns:a16="http://schemas.microsoft.com/office/drawing/2014/main" id="{791A26D2-CB5B-364E-3121-9B5D8932D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3898"/>
              <a:ext cx="23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6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EFAE800-F038-86B7-014A-15F1F7CF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B5058E13-1FB5-2187-0520-DC167A7B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60B4-D4CF-B549-ABD8-B54E41F587F1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394E7772-1A45-6A49-9A80-362BFBED6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Left-Deep Plans</a:t>
            </a:r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520C3AE4-0DE3-0913-88F1-EEE01805D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Typically, </a:t>
            </a:r>
            <a:r>
              <a:rPr lang="en-US" altLang="zh-TW" i="1" u="sng"/>
              <a:t>only</a:t>
            </a:r>
            <a:r>
              <a:rPr lang="en-US" altLang="zh-TW" i="1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folHlink"/>
                </a:solidFill>
                <a:ea typeface="宋体" panose="02010600030101010101" pitchFamily="2" charset="-122"/>
              </a:rPr>
              <a:t>l</a:t>
            </a:r>
            <a:r>
              <a:rPr lang="en-US" altLang="zh-TW" i="1">
                <a:solidFill>
                  <a:schemeClr val="folHlink"/>
                </a:solidFill>
              </a:rPr>
              <a:t>eft-deep trees</a:t>
            </a:r>
            <a:r>
              <a:rPr lang="en-US" altLang="zh-TW" i="1"/>
              <a:t> (the right child of each join node is a base table) </a:t>
            </a:r>
            <a:r>
              <a:rPr lang="en-US" altLang="zh-TW"/>
              <a:t>are considered.</a:t>
            </a:r>
          </a:p>
          <a:p>
            <a:pPr lvl="1">
              <a:buSzPct val="75000"/>
            </a:pPr>
            <a:r>
              <a:rPr lang="en-US" altLang="zh-TW" sz="3200"/>
              <a:t>Significantly fewer, but still lots </a:t>
            </a:r>
            <a:r>
              <a:rPr lang="en-US" altLang="zh-CN" sz="3200">
                <a:ea typeface="宋体" panose="02010600030101010101" pitchFamily="2" charset="-122"/>
              </a:rPr>
              <a:t>--</a:t>
            </a:r>
            <a:r>
              <a:rPr lang="en-US" altLang="zh-TW" sz="3200"/>
              <a:t> n! (24 for n = 4)</a:t>
            </a:r>
            <a:endParaRPr lang="en-US" altLang="zh-TW" sz="3200" i="1"/>
          </a:p>
          <a:p>
            <a:endParaRPr lang="zh-TW" altLang="en-US"/>
          </a:p>
        </p:txBody>
      </p:sp>
      <p:sp>
        <p:nvSpPr>
          <p:cNvPr id="700421" name="Freeform 5">
            <a:extLst>
              <a:ext uri="{FF2B5EF4-FFF2-40B4-BE49-F238E27FC236}">
                <a16:creationId xmlns:a16="http://schemas.microsoft.com/office/drawing/2014/main" id="{462033F1-2876-D0EF-96DF-AB4C8EC1378E}"/>
              </a:ext>
            </a:extLst>
          </p:cNvPr>
          <p:cNvSpPr>
            <a:spLocks/>
          </p:cNvSpPr>
          <p:nvPr/>
        </p:nvSpPr>
        <p:spPr bwMode="auto">
          <a:xfrm>
            <a:off x="4967288" y="5519738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2" name="Freeform 6">
            <a:extLst>
              <a:ext uri="{FF2B5EF4-FFF2-40B4-BE49-F238E27FC236}">
                <a16:creationId xmlns:a16="http://schemas.microsoft.com/office/drawing/2014/main" id="{63A7ABD0-F749-BE6F-6EF5-82709A0C06DC}"/>
              </a:ext>
            </a:extLst>
          </p:cNvPr>
          <p:cNvSpPr>
            <a:spLocks/>
          </p:cNvSpPr>
          <p:nvPr/>
        </p:nvSpPr>
        <p:spPr bwMode="auto">
          <a:xfrm>
            <a:off x="5227638" y="5519738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3" name="Freeform 7">
            <a:extLst>
              <a:ext uri="{FF2B5EF4-FFF2-40B4-BE49-F238E27FC236}">
                <a16:creationId xmlns:a16="http://schemas.microsoft.com/office/drawing/2014/main" id="{E6ABCECC-644E-4A79-1C31-E19CAF367719}"/>
              </a:ext>
            </a:extLst>
          </p:cNvPr>
          <p:cNvSpPr>
            <a:spLocks/>
          </p:cNvSpPr>
          <p:nvPr/>
        </p:nvSpPr>
        <p:spPr bwMode="auto">
          <a:xfrm>
            <a:off x="4967288" y="5519738"/>
            <a:ext cx="261937" cy="104775"/>
          </a:xfrm>
          <a:custGeom>
            <a:avLst/>
            <a:gdLst>
              <a:gd name="T0" fmla="*/ 0 w 165"/>
              <a:gd name="T1" fmla="*/ 0 h 66"/>
              <a:gd name="T2" fmla="*/ 164 w 165"/>
              <a:gd name="T3" fmla="*/ 65 h 66"/>
              <a:gd name="T4" fmla="*/ 0 w 165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4" name="Freeform 8">
            <a:extLst>
              <a:ext uri="{FF2B5EF4-FFF2-40B4-BE49-F238E27FC236}">
                <a16:creationId xmlns:a16="http://schemas.microsoft.com/office/drawing/2014/main" id="{167A30AF-28D6-26CF-A45B-AA39D19B1195}"/>
              </a:ext>
            </a:extLst>
          </p:cNvPr>
          <p:cNvSpPr>
            <a:spLocks/>
          </p:cNvSpPr>
          <p:nvPr/>
        </p:nvSpPr>
        <p:spPr bwMode="auto">
          <a:xfrm>
            <a:off x="4967288" y="5519738"/>
            <a:ext cx="261937" cy="104775"/>
          </a:xfrm>
          <a:custGeom>
            <a:avLst/>
            <a:gdLst>
              <a:gd name="T0" fmla="*/ 0 w 165"/>
              <a:gd name="T1" fmla="*/ 65 h 66"/>
              <a:gd name="T2" fmla="*/ 164 w 165"/>
              <a:gd name="T3" fmla="*/ 0 h 66"/>
              <a:gd name="T4" fmla="*/ 0 w 165"/>
              <a:gd name="T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5" name="Freeform 9">
            <a:extLst>
              <a:ext uri="{FF2B5EF4-FFF2-40B4-BE49-F238E27FC236}">
                <a16:creationId xmlns:a16="http://schemas.microsoft.com/office/drawing/2014/main" id="{F327BF9E-425A-BCEC-3720-A5F9F9430071}"/>
              </a:ext>
            </a:extLst>
          </p:cNvPr>
          <p:cNvSpPr>
            <a:spLocks/>
          </p:cNvSpPr>
          <p:nvPr/>
        </p:nvSpPr>
        <p:spPr bwMode="auto">
          <a:xfrm>
            <a:off x="5453063" y="5011738"/>
            <a:ext cx="1587" cy="103187"/>
          </a:xfrm>
          <a:custGeom>
            <a:avLst/>
            <a:gdLst>
              <a:gd name="T0" fmla="*/ 0 w 1"/>
              <a:gd name="T1" fmla="*/ 0 h 65"/>
              <a:gd name="T2" fmla="*/ 0 w 1"/>
              <a:gd name="T3" fmla="*/ 64 h 65"/>
              <a:gd name="T4" fmla="*/ 0 w 1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6" name="Freeform 10">
            <a:extLst>
              <a:ext uri="{FF2B5EF4-FFF2-40B4-BE49-F238E27FC236}">
                <a16:creationId xmlns:a16="http://schemas.microsoft.com/office/drawing/2014/main" id="{ACBDCBDE-4C39-1A1E-8598-F538B674ECB4}"/>
              </a:ext>
            </a:extLst>
          </p:cNvPr>
          <p:cNvSpPr>
            <a:spLocks/>
          </p:cNvSpPr>
          <p:nvPr/>
        </p:nvSpPr>
        <p:spPr bwMode="auto">
          <a:xfrm>
            <a:off x="5715000" y="5011738"/>
            <a:ext cx="1588" cy="103187"/>
          </a:xfrm>
          <a:custGeom>
            <a:avLst/>
            <a:gdLst>
              <a:gd name="T0" fmla="*/ 0 w 1"/>
              <a:gd name="T1" fmla="*/ 0 h 65"/>
              <a:gd name="T2" fmla="*/ 0 w 1"/>
              <a:gd name="T3" fmla="*/ 64 h 65"/>
              <a:gd name="T4" fmla="*/ 0 w 1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7" name="Freeform 11">
            <a:extLst>
              <a:ext uri="{FF2B5EF4-FFF2-40B4-BE49-F238E27FC236}">
                <a16:creationId xmlns:a16="http://schemas.microsoft.com/office/drawing/2014/main" id="{DA6AA588-7E72-0291-C724-21853DACE84F}"/>
              </a:ext>
            </a:extLst>
          </p:cNvPr>
          <p:cNvSpPr>
            <a:spLocks/>
          </p:cNvSpPr>
          <p:nvPr/>
        </p:nvSpPr>
        <p:spPr bwMode="auto">
          <a:xfrm>
            <a:off x="5453063" y="5011738"/>
            <a:ext cx="263525" cy="103187"/>
          </a:xfrm>
          <a:custGeom>
            <a:avLst/>
            <a:gdLst>
              <a:gd name="T0" fmla="*/ 0 w 166"/>
              <a:gd name="T1" fmla="*/ 0 h 65"/>
              <a:gd name="T2" fmla="*/ 165 w 166"/>
              <a:gd name="T3" fmla="*/ 64 h 65"/>
              <a:gd name="T4" fmla="*/ 0 w 166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5">
                <a:moveTo>
                  <a:pt x="0" y="0"/>
                </a:moveTo>
                <a:lnTo>
                  <a:pt x="165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8" name="Freeform 12">
            <a:extLst>
              <a:ext uri="{FF2B5EF4-FFF2-40B4-BE49-F238E27FC236}">
                <a16:creationId xmlns:a16="http://schemas.microsoft.com/office/drawing/2014/main" id="{BF3D1454-CA01-0033-590E-5F0E42BAD346}"/>
              </a:ext>
            </a:extLst>
          </p:cNvPr>
          <p:cNvSpPr>
            <a:spLocks/>
          </p:cNvSpPr>
          <p:nvPr/>
        </p:nvSpPr>
        <p:spPr bwMode="auto">
          <a:xfrm>
            <a:off x="5453063" y="5011738"/>
            <a:ext cx="263525" cy="103187"/>
          </a:xfrm>
          <a:custGeom>
            <a:avLst/>
            <a:gdLst>
              <a:gd name="T0" fmla="*/ 0 w 166"/>
              <a:gd name="T1" fmla="*/ 64 h 65"/>
              <a:gd name="T2" fmla="*/ 165 w 166"/>
              <a:gd name="T3" fmla="*/ 0 h 65"/>
              <a:gd name="T4" fmla="*/ 0 w 166"/>
              <a:gd name="T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5">
                <a:moveTo>
                  <a:pt x="0" y="64"/>
                </a:moveTo>
                <a:lnTo>
                  <a:pt x="165" y="0"/>
                </a:lnTo>
                <a:lnTo>
                  <a:pt x="0" y="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29" name="Freeform 13">
            <a:extLst>
              <a:ext uri="{FF2B5EF4-FFF2-40B4-BE49-F238E27FC236}">
                <a16:creationId xmlns:a16="http://schemas.microsoft.com/office/drawing/2014/main" id="{92987C1E-67CD-8A97-BFE4-64CCCC4073FA}"/>
              </a:ext>
            </a:extLst>
          </p:cNvPr>
          <p:cNvSpPr>
            <a:spLocks/>
          </p:cNvSpPr>
          <p:nvPr/>
        </p:nvSpPr>
        <p:spPr bwMode="auto">
          <a:xfrm>
            <a:off x="5959475" y="4437063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0" name="Freeform 14">
            <a:extLst>
              <a:ext uri="{FF2B5EF4-FFF2-40B4-BE49-F238E27FC236}">
                <a16:creationId xmlns:a16="http://schemas.microsoft.com/office/drawing/2014/main" id="{363B62E9-8E30-2CD9-0AEA-1F4A89251177}"/>
              </a:ext>
            </a:extLst>
          </p:cNvPr>
          <p:cNvSpPr>
            <a:spLocks/>
          </p:cNvSpPr>
          <p:nvPr/>
        </p:nvSpPr>
        <p:spPr bwMode="auto">
          <a:xfrm>
            <a:off x="6219825" y="4437063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1" name="Freeform 15">
            <a:extLst>
              <a:ext uri="{FF2B5EF4-FFF2-40B4-BE49-F238E27FC236}">
                <a16:creationId xmlns:a16="http://schemas.microsoft.com/office/drawing/2014/main" id="{F55EAC7B-FFE0-64BC-B3ED-C01DE05509B3}"/>
              </a:ext>
            </a:extLst>
          </p:cNvPr>
          <p:cNvSpPr>
            <a:spLocks/>
          </p:cNvSpPr>
          <p:nvPr/>
        </p:nvSpPr>
        <p:spPr bwMode="auto">
          <a:xfrm>
            <a:off x="5959475" y="4437063"/>
            <a:ext cx="261938" cy="104775"/>
          </a:xfrm>
          <a:custGeom>
            <a:avLst/>
            <a:gdLst>
              <a:gd name="T0" fmla="*/ 0 w 165"/>
              <a:gd name="T1" fmla="*/ 0 h 66"/>
              <a:gd name="T2" fmla="*/ 164 w 165"/>
              <a:gd name="T3" fmla="*/ 65 h 66"/>
              <a:gd name="T4" fmla="*/ 0 w 165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2" name="Freeform 16">
            <a:extLst>
              <a:ext uri="{FF2B5EF4-FFF2-40B4-BE49-F238E27FC236}">
                <a16:creationId xmlns:a16="http://schemas.microsoft.com/office/drawing/2014/main" id="{5267F054-9833-3E7C-06F3-EE5E98E8A22D}"/>
              </a:ext>
            </a:extLst>
          </p:cNvPr>
          <p:cNvSpPr>
            <a:spLocks/>
          </p:cNvSpPr>
          <p:nvPr/>
        </p:nvSpPr>
        <p:spPr bwMode="auto">
          <a:xfrm>
            <a:off x="5959475" y="4437063"/>
            <a:ext cx="261938" cy="104775"/>
          </a:xfrm>
          <a:custGeom>
            <a:avLst/>
            <a:gdLst>
              <a:gd name="T0" fmla="*/ 0 w 165"/>
              <a:gd name="T1" fmla="*/ 65 h 66"/>
              <a:gd name="T2" fmla="*/ 164 w 165"/>
              <a:gd name="T3" fmla="*/ 0 h 66"/>
              <a:gd name="T4" fmla="*/ 0 w 165"/>
              <a:gd name="T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3" name="Freeform 17">
            <a:extLst>
              <a:ext uri="{FF2B5EF4-FFF2-40B4-BE49-F238E27FC236}">
                <a16:creationId xmlns:a16="http://schemas.microsoft.com/office/drawing/2014/main" id="{A0073AB8-1272-2200-6BE7-C86242DDB4F3}"/>
              </a:ext>
            </a:extLst>
          </p:cNvPr>
          <p:cNvSpPr>
            <a:spLocks/>
          </p:cNvSpPr>
          <p:nvPr/>
        </p:nvSpPr>
        <p:spPr bwMode="auto">
          <a:xfrm>
            <a:off x="5594350" y="4573588"/>
            <a:ext cx="482600" cy="398462"/>
          </a:xfrm>
          <a:custGeom>
            <a:avLst/>
            <a:gdLst>
              <a:gd name="T0" fmla="*/ 0 w 304"/>
              <a:gd name="T1" fmla="*/ 250 h 251"/>
              <a:gd name="T2" fmla="*/ 303 w 304"/>
              <a:gd name="T3" fmla="*/ 0 h 251"/>
              <a:gd name="T4" fmla="*/ 0 w 304"/>
              <a:gd name="T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4" name="Freeform 18">
            <a:extLst>
              <a:ext uri="{FF2B5EF4-FFF2-40B4-BE49-F238E27FC236}">
                <a16:creationId xmlns:a16="http://schemas.microsoft.com/office/drawing/2014/main" id="{FDD565C8-37FE-6F7A-525C-08808FFA6865}"/>
              </a:ext>
            </a:extLst>
          </p:cNvPr>
          <p:cNvSpPr>
            <a:spLocks/>
          </p:cNvSpPr>
          <p:nvPr/>
        </p:nvSpPr>
        <p:spPr bwMode="auto">
          <a:xfrm>
            <a:off x="6083300" y="4583113"/>
            <a:ext cx="401638" cy="334962"/>
          </a:xfrm>
          <a:custGeom>
            <a:avLst/>
            <a:gdLst>
              <a:gd name="T0" fmla="*/ 0 w 253"/>
              <a:gd name="T1" fmla="*/ 0 h 211"/>
              <a:gd name="T2" fmla="*/ 252 w 253"/>
              <a:gd name="T3" fmla="*/ 210 h 211"/>
              <a:gd name="T4" fmla="*/ 0 w 253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5" name="Freeform 19">
            <a:extLst>
              <a:ext uri="{FF2B5EF4-FFF2-40B4-BE49-F238E27FC236}">
                <a16:creationId xmlns:a16="http://schemas.microsoft.com/office/drawing/2014/main" id="{18CA9BF5-A221-E6B1-4FD8-CCF7CAEFE2FF}"/>
              </a:ext>
            </a:extLst>
          </p:cNvPr>
          <p:cNvSpPr>
            <a:spLocks/>
          </p:cNvSpPr>
          <p:nvPr/>
        </p:nvSpPr>
        <p:spPr bwMode="auto">
          <a:xfrm>
            <a:off x="5099050" y="5113338"/>
            <a:ext cx="484188" cy="398462"/>
          </a:xfrm>
          <a:custGeom>
            <a:avLst/>
            <a:gdLst>
              <a:gd name="T0" fmla="*/ 0 w 305"/>
              <a:gd name="T1" fmla="*/ 250 h 251"/>
              <a:gd name="T2" fmla="*/ 304 w 305"/>
              <a:gd name="T3" fmla="*/ 0 h 251"/>
              <a:gd name="T4" fmla="*/ 0 w 305"/>
              <a:gd name="T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6" name="Freeform 20">
            <a:extLst>
              <a:ext uri="{FF2B5EF4-FFF2-40B4-BE49-F238E27FC236}">
                <a16:creationId xmlns:a16="http://schemas.microsoft.com/office/drawing/2014/main" id="{6A444B10-962E-8A2E-3711-BD812466159E}"/>
              </a:ext>
            </a:extLst>
          </p:cNvPr>
          <p:cNvSpPr>
            <a:spLocks/>
          </p:cNvSpPr>
          <p:nvPr/>
        </p:nvSpPr>
        <p:spPr bwMode="auto">
          <a:xfrm>
            <a:off x="5589588" y="5122863"/>
            <a:ext cx="401637" cy="334962"/>
          </a:xfrm>
          <a:custGeom>
            <a:avLst/>
            <a:gdLst>
              <a:gd name="T0" fmla="*/ 0 w 253"/>
              <a:gd name="T1" fmla="*/ 0 h 211"/>
              <a:gd name="T2" fmla="*/ 252 w 253"/>
              <a:gd name="T3" fmla="*/ 210 h 211"/>
              <a:gd name="T4" fmla="*/ 0 w 253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7" name="Freeform 21">
            <a:extLst>
              <a:ext uri="{FF2B5EF4-FFF2-40B4-BE49-F238E27FC236}">
                <a16:creationId xmlns:a16="http://schemas.microsoft.com/office/drawing/2014/main" id="{E24FF3E2-3139-B7D7-44F8-733F44914EFC}"/>
              </a:ext>
            </a:extLst>
          </p:cNvPr>
          <p:cNvSpPr>
            <a:spLocks/>
          </p:cNvSpPr>
          <p:nvPr/>
        </p:nvSpPr>
        <p:spPr bwMode="auto">
          <a:xfrm>
            <a:off x="4613275" y="5643563"/>
            <a:ext cx="484188" cy="396875"/>
          </a:xfrm>
          <a:custGeom>
            <a:avLst/>
            <a:gdLst>
              <a:gd name="T0" fmla="*/ 0 w 305"/>
              <a:gd name="T1" fmla="*/ 249 h 250"/>
              <a:gd name="T2" fmla="*/ 304 w 305"/>
              <a:gd name="T3" fmla="*/ 0 h 250"/>
              <a:gd name="T4" fmla="*/ 0 w 305"/>
              <a:gd name="T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38" name="Freeform 22">
            <a:extLst>
              <a:ext uri="{FF2B5EF4-FFF2-40B4-BE49-F238E27FC236}">
                <a16:creationId xmlns:a16="http://schemas.microsoft.com/office/drawing/2014/main" id="{D43146BA-186E-43D5-9E75-2F658E4C4394}"/>
              </a:ext>
            </a:extLst>
          </p:cNvPr>
          <p:cNvSpPr>
            <a:spLocks/>
          </p:cNvSpPr>
          <p:nvPr/>
        </p:nvSpPr>
        <p:spPr bwMode="auto">
          <a:xfrm>
            <a:off x="5103813" y="5653088"/>
            <a:ext cx="403225" cy="334962"/>
          </a:xfrm>
          <a:custGeom>
            <a:avLst/>
            <a:gdLst>
              <a:gd name="T0" fmla="*/ 0 w 254"/>
              <a:gd name="T1" fmla="*/ 0 h 211"/>
              <a:gd name="T2" fmla="*/ 253 w 254"/>
              <a:gd name="T3" fmla="*/ 210 h 211"/>
              <a:gd name="T4" fmla="*/ 0 w 254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457" name="Rectangle 41">
            <a:extLst>
              <a:ext uri="{FF2B5EF4-FFF2-40B4-BE49-F238E27FC236}">
                <a16:creationId xmlns:a16="http://schemas.microsoft.com/office/drawing/2014/main" id="{F75E7059-7056-B68B-D8C9-A918C38F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6010275"/>
            <a:ext cx="3365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00458" name="Rectangle 42">
            <a:extLst>
              <a:ext uri="{FF2B5EF4-FFF2-40B4-BE49-F238E27FC236}">
                <a16:creationId xmlns:a16="http://schemas.microsoft.com/office/drawing/2014/main" id="{47884C14-0A36-711C-E4A6-50053760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3365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00459" name="Rectangle 43">
            <a:extLst>
              <a:ext uri="{FF2B5EF4-FFF2-40B4-BE49-F238E27FC236}">
                <a16:creationId xmlns:a16="http://schemas.microsoft.com/office/drawing/2014/main" id="{917699C5-CC8A-A2AC-EF79-D8058194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5453063"/>
            <a:ext cx="3365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00460" name="Rectangle 44">
            <a:extLst>
              <a:ext uri="{FF2B5EF4-FFF2-40B4-BE49-F238E27FC236}">
                <a16:creationId xmlns:a16="http://schemas.microsoft.com/office/drawing/2014/main" id="{69B37F07-033B-09D8-0466-6B64DCCC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4926013"/>
            <a:ext cx="3365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7FC14F4-6AE5-A155-EC79-9650D41D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E95C274-A316-D2DB-5E3A-893493C5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67F4-DBE3-6344-B439-7E759E00C6D3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363BA7CA-2AC7-9BB2-EE1E-221A7DAD3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Left-Deep Plans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983DD275-8E52-E074-561A-CC9968B3E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2563812"/>
          </a:xfrm>
        </p:spPr>
        <p:txBody>
          <a:bodyPr/>
          <a:lstStyle/>
          <a:p>
            <a:pPr lvl="1">
              <a:lnSpc>
                <a:spcPct val="90000"/>
              </a:lnSpc>
              <a:buSzPct val="75000"/>
            </a:pPr>
            <a:r>
              <a:rPr lang="en-US" altLang="zh-TW" sz="2600"/>
              <a:t>Left-deep trees allow us to generate </a:t>
            </a:r>
            <a:r>
              <a:rPr lang="en-US" altLang="zh-TW" sz="2600" i="1">
                <a:solidFill>
                  <a:schemeClr val="folHlink"/>
                </a:solidFill>
              </a:rPr>
              <a:t>fully pipelined </a:t>
            </a:r>
            <a:r>
              <a:rPr lang="en-US" altLang="zh-TW" sz="2600">
                <a:solidFill>
                  <a:schemeClr val="folHlink"/>
                </a:solidFill>
              </a:rPr>
              <a:t>plans</a:t>
            </a:r>
            <a:r>
              <a:rPr lang="en-US" altLang="zh-TW" sz="26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z="2600"/>
              <a:t>Intermediate results not written to temporary files.</a:t>
            </a:r>
          </a:p>
          <a:p>
            <a:pPr lvl="2">
              <a:lnSpc>
                <a:spcPct val="90000"/>
              </a:lnSpc>
            </a:pPr>
            <a:r>
              <a:rPr lang="en-US" altLang="zh-TW" sz="2600"/>
              <a:t>Not all plans from left-deep trees are fully pipelined (e.g., sort-merge join).</a:t>
            </a:r>
          </a:p>
          <a:p>
            <a:pPr>
              <a:lnSpc>
                <a:spcPct val="90000"/>
              </a:lnSpc>
            </a:pPr>
            <a:endParaRPr lang="zh-TW" altLang="en-US" sz="2800"/>
          </a:p>
        </p:txBody>
      </p:sp>
      <p:sp>
        <p:nvSpPr>
          <p:cNvPr id="701444" name="Freeform 4">
            <a:extLst>
              <a:ext uri="{FF2B5EF4-FFF2-40B4-BE49-F238E27FC236}">
                <a16:creationId xmlns:a16="http://schemas.microsoft.com/office/drawing/2014/main" id="{97C58F16-3536-F740-1CC6-6EB51AD85E75}"/>
              </a:ext>
            </a:extLst>
          </p:cNvPr>
          <p:cNvSpPr>
            <a:spLocks/>
          </p:cNvSpPr>
          <p:nvPr/>
        </p:nvSpPr>
        <p:spPr bwMode="auto">
          <a:xfrm>
            <a:off x="4967288" y="56769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45" name="Freeform 5">
            <a:extLst>
              <a:ext uri="{FF2B5EF4-FFF2-40B4-BE49-F238E27FC236}">
                <a16:creationId xmlns:a16="http://schemas.microsoft.com/office/drawing/2014/main" id="{E017EA7B-1A52-73A7-6D86-2E18DDAE981D}"/>
              </a:ext>
            </a:extLst>
          </p:cNvPr>
          <p:cNvSpPr>
            <a:spLocks/>
          </p:cNvSpPr>
          <p:nvPr/>
        </p:nvSpPr>
        <p:spPr bwMode="auto">
          <a:xfrm>
            <a:off x="5227638" y="56769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46" name="Freeform 6">
            <a:extLst>
              <a:ext uri="{FF2B5EF4-FFF2-40B4-BE49-F238E27FC236}">
                <a16:creationId xmlns:a16="http://schemas.microsoft.com/office/drawing/2014/main" id="{CF8D77EE-001B-FFE6-611F-1FA832199A29}"/>
              </a:ext>
            </a:extLst>
          </p:cNvPr>
          <p:cNvSpPr>
            <a:spLocks/>
          </p:cNvSpPr>
          <p:nvPr/>
        </p:nvSpPr>
        <p:spPr bwMode="auto">
          <a:xfrm>
            <a:off x="4967288" y="5676900"/>
            <a:ext cx="261937" cy="104775"/>
          </a:xfrm>
          <a:custGeom>
            <a:avLst/>
            <a:gdLst>
              <a:gd name="T0" fmla="*/ 0 w 165"/>
              <a:gd name="T1" fmla="*/ 0 h 66"/>
              <a:gd name="T2" fmla="*/ 164 w 165"/>
              <a:gd name="T3" fmla="*/ 65 h 66"/>
              <a:gd name="T4" fmla="*/ 0 w 165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47" name="Freeform 7">
            <a:extLst>
              <a:ext uri="{FF2B5EF4-FFF2-40B4-BE49-F238E27FC236}">
                <a16:creationId xmlns:a16="http://schemas.microsoft.com/office/drawing/2014/main" id="{71F81443-D1E5-C76E-6D0C-CE535336A1A4}"/>
              </a:ext>
            </a:extLst>
          </p:cNvPr>
          <p:cNvSpPr>
            <a:spLocks/>
          </p:cNvSpPr>
          <p:nvPr/>
        </p:nvSpPr>
        <p:spPr bwMode="auto">
          <a:xfrm>
            <a:off x="4967288" y="5676900"/>
            <a:ext cx="261937" cy="104775"/>
          </a:xfrm>
          <a:custGeom>
            <a:avLst/>
            <a:gdLst>
              <a:gd name="T0" fmla="*/ 0 w 165"/>
              <a:gd name="T1" fmla="*/ 65 h 66"/>
              <a:gd name="T2" fmla="*/ 164 w 165"/>
              <a:gd name="T3" fmla="*/ 0 h 66"/>
              <a:gd name="T4" fmla="*/ 0 w 165"/>
              <a:gd name="T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48" name="Freeform 8">
            <a:extLst>
              <a:ext uri="{FF2B5EF4-FFF2-40B4-BE49-F238E27FC236}">
                <a16:creationId xmlns:a16="http://schemas.microsoft.com/office/drawing/2014/main" id="{08278BC3-0CD0-034E-A8E1-0AE7E2484993}"/>
              </a:ext>
            </a:extLst>
          </p:cNvPr>
          <p:cNvSpPr>
            <a:spLocks/>
          </p:cNvSpPr>
          <p:nvPr/>
        </p:nvSpPr>
        <p:spPr bwMode="auto">
          <a:xfrm>
            <a:off x="5453063" y="5168900"/>
            <a:ext cx="1587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64 h 65"/>
              <a:gd name="T4" fmla="*/ 0 w 1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49" name="Freeform 9">
            <a:extLst>
              <a:ext uri="{FF2B5EF4-FFF2-40B4-BE49-F238E27FC236}">
                <a16:creationId xmlns:a16="http://schemas.microsoft.com/office/drawing/2014/main" id="{2E88919C-2C32-6989-7CE7-8FFAE894F4AC}"/>
              </a:ext>
            </a:extLst>
          </p:cNvPr>
          <p:cNvSpPr>
            <a:spLocks/>
          </p:cNvSpPr>
          <p:nvPr/>
        </p:nvSpPr>
        <p:spPr bwMode="auto">
          <a:xfrm>
            <a:off x="5715000" y="5168900"/>
            <a:ext cx="1588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64 h 65"/>
              <a:gd name="T4" fmla="*/ 0 w 1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0" name="Freeform 10">
            <a:extLst>
              <a:ext uri="{FF2B5EF4-FFF2-40B4-BE49-F238E27FC236}">
                <a16:creationId xmlns:a16="http://schemas.microsoft.com/office/drawing/2014/main" id="{3212A5A2-B39E-DE2A-AE90-C8D89EDADEB8}"/>
              </a:ext>
            </a:extLst>
          </p:cNvPr>
          <p:cNvSpPr>
            <a:spLocks/>
          </p:cNvSpPr>
          <p:nvPr/>
        </p:nvSpPr>
        <p:spPr bwMode="auto">
          <a:xfrm>
            <a:off x="5453063" y="5168900"/>
            <a:ext cx="263525" cy="103188"/>
          </a:xfrm>
          <a:custGeom>
            <a:avLst/>
            <a:gdLst>
              <a:gd name="T0" fmla="*/ 0 w 166"/>
              <a:gd name="T1" fmla="*/ 0 h 65"/>
              <a:gd name="T2" fmla="*/ 165 w 166"/>
              <a:gd name="T3" fmla="*/ 64 h 65"/>
              <a:gd name="T4" fmla="*/ 0 w 166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5">
                <a:moveTo>
                  <a:pt x="0" y="0"/>
                </a:moveTo>
                <a:lnTo>
                  <a:pt x="165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1" name="Freeform 11">
            <a:extLst>
              <a:ext uri="{FF2B5EF4-FFF2-40B4-BE49-F238E27FC236}">
                <a16:creationId xmlns:a16="http://schemas.microsoft.com/office/drawing/2014/main" id="{A9D72AAE-5FAF-35B8-1AE0-EC34D2A8B37F}"/>
              </a:ext>
            </a:extLst>
          </p:cNvPr>
          <p:cNvSpPr>
            <a:spLocks/>
          </p:cNvSpPr>
          <p:nvPr/>
        </p:nvSpPr>
        <p:spPr bwMode="auto">
          <a:xfrm>
            <a:off x="5453063" y="5168900"/>
            <a:ext cx="263525" cy="103188"/>
          </a:xfrm>
          <a:custGeom>
            <a:avLst/>
            <a:gdLst>
              <a:gd name="T0" fmla="*/ 0 w 166"/>
              <a:gd name="T1" fmla="*/ 64 h 65"/>
              <a:gd name="T2" fmla="*/ 165 w 166"/>
              <a:gd name="T3" fmla="*/ 0 h 65"/>
              <a:gd name="T4" fmla="*/ 0 w 166"/>
              <a:gd name="T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5">
                <a:moveTo>
                  <a:pt x="0" y="64"/>
                </a:moveTo>
                <a:lnTo>
                  <a:pt x="165" y="0"/>
                </a:lnTo>
                <a:lnTo>
                  <a:pt x="0" y="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2" name="Freeform 12">
            <a:extLst>
              <a:ext uri="{FF2B5EF4-FFF2-40B4-BE49-F238E27FC236}">
                <a16:creationId xmlns:a16="http://schemas.microsoft.com/office/drawing/2014/main" id="{057730A4-0FAF-15CB-778F-3E47A82F0462}"/>
              </a:ext>
            </a:extLst>
          </p:cNvPr>
          <p:cNvSpPr>
            <a:spLocks/>
          </p:cNvSpPr>
          <p:nvPr/>
        </p:nvSpPr>
        <p:spPr bwMode="auto">
          <a:xfrm>
            <a:off x="5959475" y="4594225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3" name="Freeform 13">
            <a:extLst>
              <a:ext uri="{FF2B5EF4-FFF2-40B4-BE49-F238E27FC236}">
                <a16:creationId xmlns:a16="http://schemas.microsoft.com/office/drawing/2014/main" id="{691A135C-56A9-2F8C-DAFF-7518B4E6A21E}"/>
              </a:ext>
            </a:extLst>
          </p:cNvPr>
          <p:cNvSpPr>
            <a:spLocks/>
          </p:cNvSpPr>
          <p:nvPr/>
        </p:nvSpPr>
        <p:spPr bwMode="auto">
          <a:xfrm>
            <a:off x="6219825" y="4594225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65 h 66"/>
              <a:gd name="T4" fmla="*/ 0 w 1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4" name="Freeform 14">
            <a:extLst>
              <a:ext uri="{FF2B5EF4-FFF2-40B4-BE49-F238E27FC236}">
                <a16:creationId xmlns:a16="http://schemas.microsoft.com/office/drawing/2014/main" id="{6213ED11-6D7A-609B-62DF-4F4398A1009C}"/>
              </a:ext>
            </a:extLst>
          </p:cNvPr>
          <p:cNvSpPr>
            <a:spLocks/>
          </p:cNvSpPr>
          <p:nvPr/>
        </p:nvSpPr>
        <p:spPr bwMode="auto">
          <a:xfrm>
            <a:off x="5959475" y="4594225"/>
            <a:ext cx="261938" cy="104775"/>
          </a:xfrm>
          <a:custGeom>
            <a:avLst/>
            <a:gdLst>
              <a:gd name="T0" fmla="*/ 0 w 165"/>
              <a:gd name="T1" fmla="*/ 0 h 66"/>
              <a:gd name="T2" fmla="*/ 164 w 165"/>
              <a:gd name="T3" fmla="*/ 65 h 66"/>
              <a:gd name="T4" fmla="*/ 0 w 165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5" name="Freeform 15">
            <a:extLst>
              <a:ext uri="{FF2B5EF4-FFF2-40B4-BE49-F238E27FC236}">
                <a16:creationId xmlns:a16="http://schemas.microsoft.com/office/drawing/2014/main" id="{9B8E5938-BEF6-1916-4BD1-200E60E0D41F}"/>
              </a:ext>
            </a:extLst>
          </p:cNvPr>
          <p:cNvSpPr>
            <a:spLocks/>
          </p:cNvSpPr>
          <p:nvPr/>
        </p:nvSpPr>
        <p:spPr bwMode="auto">
          <a:xfrm>
            <a:off x="5959475" y="4594225"/>
            <a:ext cx="261938" cy="104775"/>
          </a:xfrm>
          <a:custGeom>
            <a:avLst/>
            <a:gdLst>
              <a:gd name="T0" fmla="*/ 0 w 165"/>
              <a:gd name="T1" fmla="*/ 65 h 66"/>
              <a:gd name="T2" fmla="*/ 164 w 165"/>
              <a:gd name="T3" fmla="*/ 0 h 66"/>
              <a:gd name="T4" fmla="*/ 0 w 165"/>
              <a:gd name="T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6" name="Freeform 16">
            <a:extLst>
              <a:ext uri="{FF2B5EF4-FFF2-40B4-BE49-F238E27FC236}">
                <a16:creationId xmlns:a16="http://schemas.microsoft.com/office/drawing/2014/main" id="{EF0D28FA-E16A-4AA0-BCE2-9D8D3B09B1CC}"/>
              </a:ext>
            </a:extLst>
          </p:cNvPr>
          <p:cNvSpPr>
            <a:spLocks/>
          </p:cNvSpPr>
          <p:nvPr/>
        </p:nvSpPr>
        <p:spPr bwMode="auto">
          <a:xfrm>
            <a:off x="5594350" y="4730750"/>
            <a:ext cx="482600" cy="398463"/>
          </a:xfrm>
          <a:custGeom>
            <a:avLst/>
            <a:gdLst>
              <a:gd name="T0" fmla="*/ 0 w 304"/>
              <a:gd name="T1" fmla="*/ 250 h 251"/>
              <a:gd name="T2" fmla="*/ 303 w 304"/>
              <a:gd name="T3" fmla="*/ 0 h 251"/>
              <a:gd name="T4" fmla="*/ 0 w 304"/>
              <a:gd name="T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7" name="Freeform 17">
            <a:extLst>
              <a:ext uri="{FF2B5EF4-FFF2-40B4-BE49-F238E27FC236}">
                <a16:creationId xmlns:a16="http://schemas.microsoft.com/office/drawing/2014/main" id="{D54BDFC3-7D4F-F4C2-9E45-7538E2FB77EE}"/>
              </a:ext>
            </a:extLst>
          </p:cNvPr>
          <p:cNvSpPr>
            <a:spLocks/>
          </p:cNvSpPr>
          <p:nvPr/>
        </p:nvSpPr>
        <p:spPr bwMode="auto">
          <a:xfrm>
            <a:off x="6083300" y="4740275"/>
            <a:ext cx="401638" cy="334963"/>
          </a:xfrm>
          <a:custGeom>
            <a:avLst/>
            <a:gdLst>
              <a:gd name="T0" fmla="*/ 0 w 253"/>
              <a:gd name="T1" fmla="*/ 0 h 211"/>
              <a:gd name="T2" fmla="*/ 252 w 253"/>
              <a:gd name="T3" fmla="*/ 210 h 211"/>
              <a:gd name="T4" fmla="*/ 0 w 253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8" name="Freeform 18">
            <a:extLst>
              <a:ext uri="{FF2B5EF4-FFF2-40B4-BE49-F238E27FC236}">
                <a16:creationId xmlns:a16="http://schemas.microsoft.com/office/drawing/2014/main" id="{2BA53C17-64B5-3763-5231-62F856FAB750}"/>
              </a:ext>
            </a:extLst>
          </p:cNvPr>
          <p:cNvSpPr>
            <a:spLocks/>
          </p:cNvSpPr>
          <p:nvPr/>
        </p:nvSpPr>
        <p:spPr bwMode="auto">
          <a:xfrm>
            <a:off x="5099050" y="5270500"/>
            <a:ext cx="484188" cy="398463"/>
          </a:xfrm>
          <a:custGeom>
            <a:avLst/>
            <a:gdLst>
              <a:gd name="T0" fmla="*/ 0 w 305"/>
              <a:gd name="T1" fmla="*/ 250 h 251"/>
              <a:gd name="T2" fmla="*/ 304 w 305"/>
              <a:gd name="T3" fmla="*/ 0 h 251"/>
              <a:gd name="T4" fmla="*/ 0 w 305"/>
              <a:gd name="T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59" name="Freeform 19">
            <a:extLst>
              <a:ext uri="{FF2B5EF4-FFF2-40B4-BE49-F238E27FC236}">
                <a16:creationId xmlns:a16="http://schemas.microsoft.com/office/drawing/2014/main" id="{9BE8AD69-5D78-4DF3-B387-6DB1D3E84076}"/>
              </a:ext>
            </a:extLst>
          </p:cNvPr>
          <p:cNvSpPr>
            <a:spLocks/>
          </p:cNvSpPr>
          <p:nvPr/>
        </p:nvSpPr>
        <p:spPr bwMode="auto">
          <a:xfrm>
            <a:off x="5589588" y="5280025"/>
            <a:ext cx="401637" cy="334963"/>
          </a:xfrm>
          <a:custGeom>
            <a:avLst/>
            <a:gdLst>
              <a:gd name="T0" fmla="*/ 0 w 253"/>
              <a:gd name="T1" fmla="*/ 0 h 211"/>
              <a:gd name="T2" fmla="*/ 252 w 253"/>
              <a:gd name="T3" fmla="*/ 210 h 211"/>
              <a:gd name="T4" fmla="*/ 0 w 253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60" name="Freeform 20">
            <a:extLst>
              <a:ext uri="{FF2B5EF4-FFF2-40B4-BE49-F238E27FC236}">
                <a16:creationId xmlns:a16="http://schemas.microsoft.com/office/drawing/2014/main" id="{0A4F1096-F5E0-1A60-7C94-CFF53D7FC8A3}"/>
              </a:ext>
            </a:extLst>
          </p:cNvPr>
          <p:cNvSpPr>
            <a:spLocks/>
          </p:cNvSpPr>
          <p:nvPr/>
        </p:nvSpPr>
        <p:spPr bwMode="auto">
          <a:xfrm>
            <a:off x="4613275" y="5800725"/>
            <a:ext cx="484188" cy="396875"/>
          </a:xfrm>
          <a:custGeom>
            <a:avLst/>
            <a:gdLst>
              <a:gd name="T0" fmla="*/ 0 w 305"/>
              <a:gd name="T1" fmla="*/ 249 h 250"/>
              <a:gd name="T2" fmla="*/ 304 w 305"/>
              <a:gd name="T3" fmla="*/ 0 h 250"/>
              <a:gd name="T4" fmla="*/ 0 w 305"/>
              <a:gd name="T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61" name="Freeform 21">
            <a:extLst>
              <a:ext uri="{FF2B5EF4-FFF2-40B4-BE49-F238E27FC236}">
                <a16:creationId xmlns:a16="http://schemas.microsoft.com/office/drawing/2014/main" id="{96AE3075-F393-DBEF-3D40-E8BF5124674A}"/>
              </a:ext>
            </a:extLst>
          </p:cNvPr>
          <p:cNvSpPr>
            <a:spLocks/>
          </p:cNvSpPr>
          <p:nvPr/>
        </p:nvSpPr>
        <p:spPr bwMode="auto">
          <a:xfrm>
            <a:off x="5103813" y="5810250"/>
            <a:ext cx="403225" cy="334963"/>
          </a:xfrm>
          <a:custGeom>
            <a:avLst/>
            <a:gdLst>
              <a:gd name="T0" fmla="*/ 0 w 254"/>
              <a:gd name="T1" fmla="*/ 0 h 211"/>
              <a:gd name="T2" fmla="*/ 253 w 254"/>
              <a:gd name="T3" fmla="*/ 210 h 211"/>
              <a:gd name="T4" fmla="*/ 0 w 254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462" name="Rectangle 22">
            <a:extLst>
              <a:ext uri="{FF2B5EF4-FFF2-40B4-BE49-F238E27FC236}">
                <a16:creationId xmlns:a16="http://schemas.microsoft.com/office/drawing/2014/main" id="{616B78A8-FBAE-BE38-5BB7-98326F71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6167438"/>
            <a:ext cx="3365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01463" name="Rectangle 23">
            <a:extLst>
              <a:ext uri="{FF2B5EF4-FFF2-40B4-BE49-F238E27FC236}">
                <a16:creationId xmlns:a16="http://schemas.microsoft.com/office/drawing/2014/main" id="{85D64FC2-7F1B-97BB-EC2A-147A9AAC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6963"/>
            <a:ext cx="3365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01464" name="Rectangle 24">
            <a:extLst>
              <a:ext uri="{FF2B5EF4-FFF2-40B4-BE49-F238E27FC236}">
                <a16:creationId xmlns:a16="http://schemas.microsoft.com/office/drawing/2014/main" id="{1814B4B0-312A-84A4-E04B-87A1E19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5610225"/>
            <a:ext cx="3365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01465" name="Rectangle 25">
            <a:extLst>
              <a:ext uri="{FF2B5EF4-FFF2-40B4-BE49-F238E27FC236}">
                <a16:creationId xmlns:a16="http://schemas.microsoft.com/office/drawing/2014/main" id="{1B94330A-F468-67BE-7597-F6BB9F9B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5083175"/>
            <a:ext cx="3365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4ED8E98-5C16-59CB-544D-804A2C9F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598D18E-F65A-6FAA-AEF8-42B7A73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683-1345-D84A-B0F7-726BF8CBE313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648194" name="Rectangle 2">
            <a:extLst>
              <a:ext uri="{FF2B5EF4-FFF2-40B4-BE49-F238E27FC236}">
                <a16:creationId xmlns:a16="http://schemas.microsoft.com/office/drawing/2014/main" id="{44A5D2D6-DACA-9E17-8ADF-372CDE41E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To join A, B, C</a:t>
            </a:r>
          </a:p>
        </p:txBody>
      </p:sp>
      <p:sp>
        <p:nvSpPr>
          <p:cNvPr id="648195" name="Freeform 3">
            <a:extLst>
              <a:ext uri="{FF2B5EF4-FFF2-40B4-BE49-F238E27FC236}">
                <a16:creationId xmlns:a16="http://schemas.microsoft.com/office/drawing/2014/main" id="{9C29DFB6-A6AA-1C5B-2F4C-8BAF615EE952}"/>
              </a:ext>
            </a:extLst>
          </p:cNvPr>
          <p:cNvSpPr>
            <a:spLocks/>
          </p:cNvSpPr>
          <p:nvPr/>
        </p:nvSpPr>
        <p:spPr bwMode="auto">
          <a:xfrm>
            <a:off x="2260600" y="4633913"/>
            <a:ext cx="1588" cy="107950"/>
          </a:xfrm>
          <a:custGeom>
            <a:avLst/>
            <a:gdLst>
              <a:gd name="T0" fmla="*/ 0 w 1"/>
              <a:gd name="T1" fmla="*/ 0 h 89"/>
              <a:gd name="T2" fmla="*/ 0 w 1"/>
              <a:gd name="T3" fmla="*/ 88 h 89"/>
              <a:gd name="T4" fmla="*/ 0 w 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9">
                <a:moveTo>
                  <a:pt x="0" y="0"/>
                </a:moveTo>
                <a:lnTo>
                  <a:pt x="0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196" name="Freeform 4">
            <a:extLst>
              <a:ext uri="{FF2B5EF4-FFF2-40B4-BE49-F238E27FC236}">
                <a16:creationId xmlns:a16="http://schemas.microsoft.com/office/drawing/2014/main" id="{C1BAE925-08C7-7689-2778-BABBD9A8824B}"/>
              </a:ext>
            </a:extLst>
          </p:cNvPr>
          <p:cNvSpPr>
            <a:spLocks/>
          </p:cNvSpPr>
          <p:nvPr/>
        </p:nvSpPr>
        <p:spPr bwMode="auto">
          <a:xfrm>
            <a:off x="2647950" y="4633913"/>
            <a:ext cx="1588" cy="107950"/>
          </a:xfrm>
          <a:custGeom>
            <a:avLst/>
            <a:gdLst>
              <a:gd name="T0" fmla="*/ 0 w 1"/>
              <a:gd name="T1" fmla="*/ 0 h 89"/>
              <a:gd name="T2" fmla="*/ 0 w 1"/>
              <a:gd name="T3" fmla="*/ 88 h 89"/>
              <a:gd name="T4" fmla="*/ 0 w 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9">
                <a:moveTo>
                  <a:pt x="0" y="0"/>
                </a:moveTo>
                <a:lnTo>
                  <a:pt x="0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197" name="Freeform 5">
            <a:extLst>
              <a:ext uri="{FF2B5EF4-FFF2-40B4-BE49-F238E27FC236}">
                <a16:creationId xmlns:a16="http://schemas.microsoft.com/office/drawing/2014/main" id="{DCB02F40-7E1F-F0AE-64A1-8CEF095E8D24}"/>
              </a:ext>
            </a:extLst>
          </p:cNvPr>
          <p:cNvSpPr>
            <a:spLocks/>
          </p:cNvSpPr>
          <p:nvPr/>
        </p:nvSpPr>
        <p:spPr bwMode="auto">
          <a:xfrm>
            <a:off x="2260600" y="4633913"/>
            <a:ext cx="387350" cy="107950"/>
          </a:xfrm>
          <a:custGeom>
            <a:avLst/>
            <a:gdLst>
              <a:gd name="T0" fmla="*/ 0 w 277"/>
              <a:gd name="T1" fmla="*/ 0 h 89"/>
              <a:gd name="T2" fmla="*/ 276 w 277"/>
              <a:gd name="T3" fmla="*/ 88 h 89"/>
              <a:gd name="T4" fmla="*/ 0 w 277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89">
                <a:moveTo>
                  <a:pt x="0" y="0"/>
                </a:moveTo>
                <a:lnTo>
                  <a:pt x="276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198" name="Freeform 6">
            <a:extLst>
              <a:ext uri="{FF2B5EF4-FFF2-40B4-BE49-F238E27FC236}">
                <a16:creationId xmlns:a16="http://schemas.microsoft.com/office/drawing/2014/main" id="{BD3E6AD9-BA5B-C7C2-7860-7D96ED9084B5}"/>
              </a:ext>
            </a:extLst>
          </p:cNvPr>
          <p:cNvSpPr>
            <a:spLocks/>
          </p:cNvSpPr>
          <p:nvPr/>
        </p:nvSpPr>
        <p:spPr bwMode="auto">
          <a:xfrm>
            <a:off x="2260600" y="4633913"/>
            <a:ext cx="387350" cy="107950"/>
          </a:xfrm>
          <a:custGeom>
            <a:avLst/>
            <a:gdLst>
              <a:gd name="T0" fmla="*/ 0 w 277"/>
              <a:gd name="T1" fmla="*/ 88 h 89"/>
              <a:gd name="T2" fmla="*/ 276 w 277"/>
              <a:gd name="T3" fmla="*/ 0 h 89"/>
              <a:gd name="T4" fmla="*/ 0 w 277"/>
              <a:gd name="T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89">
                <a:moveTo>
                  <a:pt x="0" y="88"/>
                </a:moveTo>
                <a:lnTo>
                  <a:pt x="276" y="0"/>
                </a:lnTo>
                <a:lnTo>
                  <a:pt x="0" y="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199" name="Freeform 7">
            <a:extLst>
              <a:ext uri="{FF2B5EF4-FFF2-40B4-BE49-F238E27FC236}">
                <a16:creationId xmlns:a16="http://schemas.microsoft.com/office/drawing/2014/main" id="{523C40CC-D4E6-ADEE-C7A0-F6994C10FC1D}"/>
              </a:ext>
            </a:extLst>
          </p:cNvPr>
          <p:cNvSpPr>
            <a:spLocks/>
          </p:cNvSpPr>
          <p:nvPr/>
        </p:nvSpPr>
        <p:spPr bwMode="auto">
          <a:xfrm>
            <a:off x="1225550" y="5241925"/>
            <a:ext cx="1588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0" name="Freeform 8">
            <a:extLst>
              <a:ext uri="{FF2B5EF4-FFF2-40B4-BE49-F238E27FC236}">
                <a16:creationId xmlns:a16="http://schemas.microsoft.com/office/drawing/2014/main" id="{DC83A90F-8338-240F-C1F5-9119E871AC11}"/>
              </a:ext>
            </a:extLst>
          </p:cNvPr>
          <p:cNvSpPr>
            <a:spLocks/>
          </p:cNvSpPr>
          <p:nvPr/>
        </p:nvSpPr>
        <p:spPr bwMode="auto">
          <a:xfrm>
            <a:off x="1612900" y="5241925"/>
            <a:ext cx="1588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1" name="Freeform 9">
            <a:extLst>
              <a:ext uri="{FF2B5EF4-FFF2-40B4-BE49-F238E27FC236}">
                <a16:creationId xmlns:a16="http://schemas.microsoft.com/office/drawing/2014/main" id="{3DADF2B6-EBCC-0536-75D1-A7085B844793}"/>
              </a:ext>
            </a:extLst>
          </p:cNvPr>
          <p:cNvSpPr>
            <a:spLocks/>
          </p:cNvSpPr>
          <p:nvPr/>
        </p:nvSpPr>
        <p:spPr bwMode="auto">
          <a:xfrm>
            <a:off x="1225550" y="5241925"/>
            <a:ext cx="388938" cy="106363"/>
          </a:xfrm>
          <a:custGeom>
            <a:avLst/>
            <a:gdLst>
              <a:gd name="T0" fmla="*/ 0 w 278"/>
              <a:gd name="T1" fmla="*/ 0 h 88"/>
              <a:gd name="T2" fmla="*/ 277 w 278"/>
              <a:gd name="T3" fmla="*/ 87 h 88"/>
              <a:gd name="T4" fmla="*/ 0 w 278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0"/>
                </a:moveTo>
                <a:lnTo>
                  <a:pt x="277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2" name="Freeform 10">
            <a:extLst>
              <a:ext uri="{FF2B5EF4-FFF2-40B4-BE49-F238E27FC236}">
                <a16:creationId xmlns:a16="http://schemas.microsoft.com/office/drawing/2014/main" id="{A5678062-550A-C071-F7C2-BDEF8A630B5E}"/>
              </a:ext>
            </a:extLst>
          </p:cNvPr>
          <p:cNvSpPr>
            <a:spLocks/>
          </p:cNvSpPr>
          <p:nvPr/>
        </p:nvSpPr>
        <p:spPr bwMode="auto">
          <a:xfrm>
            <a:off x="1225550" y="5241925"/>
            <a:ext cx="388938" cy="106363"/>
          </a:xfrm>
          <a:custGeom>
            <a:avLst/>
            <a:gdLst>
              <a:gd name="T0" fmla="*/ 0 w 278"/>
              <a:gd name="T1" fmla="*/ 87 h 88"/>
              <a:gd name="T2" fmla="*/ 277 w 278"/>
              <a:gd name="T3" fmla="*/ 0 h 88"/>
              <a:gd name="T4" fmla="*/ 0 w 278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87"/>
                </a:moveTo>
                <a:lnTo>
                  <a:pt x="277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3" name="Freeform 11">
            <a:extLst>
              <a:ext uri="{FF2B5EF4-FFF2-40B4-BE49-F238E27FC236}">
                <a16:creationId xmlns:a16="http://schemas.microsoft.com/office/drawing/2014/main" id="{DBA2F9F8-1460-B579-F2A2-EF065DEB381A}"/>
              </a:ext>
            </a:extLst>
          </p:cNvPr>
          <p:cNvSpPr>
            <a:spLocks/>
          </p:cNvSpPr>
          <p:nvPr/>
        </p:nvSpPr>
        <p:spPr bwMode="auto">
          <a:xfrm>
            <a:off x="704850" y="5367338"/>
            <a:ext cx="712788" cy="406400"/>
          </a:xfrm>
          <a:custGeom>
            <a:avLst/>
            <a:gdLst>
              <a:gd name="T0" fmla="*/ 0 w 509"/>
              <a:gd name="T1" fmla="*/ 333 h 334"/>
              <a:gd name="T2" fmla="*/ 508 w 509"/>
              <a:gd name="T3" fmla="*/ 0 h 334"/>
              <a:gd name="T4" fmla="*/ 0 w 509"/>
              <a:gd name="T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4" name="Freeform 12">
            <a:extLst>
              <a:ext uri="{FF2B5EF4-FFF2-40B4-BE49-F238E27FC236}">
                <a16:creationId xmlns:a16="http://schemas.microsoft.com/office/drawing/2014/main" id="{37BF9B1A-4189-E537-ED9C-00C0332B7F4E}"/>
              </a:ext>
            </a:extLst>
          </p:cNvPr>
          <p:cNvSpPr>
            <a:spLocks/>
          </p:cNvSpPr>
          <p:nvPr/>
        </p:nvSpPr>
        <p:spPr bwMode="auto">
          <a:xfrm>
            <a:off x="1428750" y="5376863"/>
            <a:ext cx="592138" cy="342900"/>
          </a:xfrm>
          <a:custGeom>
            <a:avLst/>
            <a:gdLst>
              <a:gd name="T0" fmla="*/ 0 w 422"/>
              <a:gd name="T1" fmla="*/ 0 h 282"/>
              <a:gd name="T2" fmla="*/ 421 w 422"/>
              <a:gd name="T3" fmla="*/ 281 h 282"/>
              <a:gd name="T4" fmla="*/ 0 w 422"/>
              <a:gd name="T5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5" name="Freeform 13">
            <a:extLst>
              <a:ext uri="{FF2B5EF4-FFF2-40B4-BE49-F238E27FC236}">
                <a16:creationId xmlns:a16="http://schemas.microsoft.com/office/drawing/2014/main" id="{E4A57FBF-1568-7350-CA00-7CA7946E6996}"/>
              </a:ext>
            </a:extLst>
          </p:cNvPr>
          <p:cNvSpPr>
            <a:spLocks/>
          </p:cNvSpPr>
          <p:nvPr/>
        </p:nvSpPr>
        <p:spPr bwMode="auto">
          <a:xfrm>
            <a:off x="1431925" y="4791075"/>
            <a:ext cx="1022350" cy="400050"/>
          </a:xfrm>
          <a:custGeom>
            <a:avLst/>
            <a:gdLst>
              <a:gd name="T0" fmla="*/ 0 w 730"/>
              <a:gd name="T1" fmla="*/ 327 h 328"/>
              <a:gd name="T2" fmla="*/ 729 w 730"/>
              <a:gd name="T3" fmla="*/ 0 h 328"/>
              <a:gd name="T4" fmla="*/ 0 w 730"/>
              <a:gd name="T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0" h="328">
                <a:moveTo>
                  <a:pt x="0" y="327"/>
                </a:moveTo>
                <a:lnTo>
                  <a:pt x="729" y="0"/>
                </a:lnTo>
                <a:lnTo>
                  <a:pt x="0" y="3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6" name="Freeform 14">
            <a:extLst>
              <a:ext uri="{FF2B5EF4-FFF2-40B4-BE49-F238E27FC236}">
                <a16:creationId xmlns:a16="http://schemas.microsoft.com/office/drawing/2014/main" id="{27B990E2-FB89-A853-2AE0-6425AD84504C}"/>
              </a:ext>
            </a:extLst>
          </p:cNvPr>
          <p:cNvSpPr>
            <a:spLocks/>
          </p:cNvSpPr>
          <p:nvPr/>
        </p:nvSpPr>
        <p:spPr bwMode="auto">
          <a:xfrm>
            <a:off x="2465388" y="4791075"/>
            <a:ext cx="915987" cy="400050"/>
          </a:xfrm>
          <a:custGeom>
            <a:avLst/>
            <a:gdLst>
              <a:gd name="T0" fmla="*/ 0 w 654"/>
              <a:gd name="T1" fmla="*/ 0 h 328"/>
              <a:gd name="T2" fmla="*/ 653 w 654"/>
              <a:gd name="T3" fmla="*/ 327 h 328"/>
              <a:gd name="T4" fmla="*/ 0 w 654"/>
              <a:gd name="T5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4" h="328">
                <a:moveTo>
                  <a:pt x="0" y="0"/>
                </a:moveTo>
                <a:lnTo>
                  <a:pt x="653" y="32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07" name="Rectangle 15">
            <a:extLst>
              <a:ext uri="{FF2B5EF4-FFF2-40B4-BE49-F238E27FC236}">
                <a16:creationId xmlns:a16="http://schemas.microsoft.com/office/drawing/2014/main" id="{AD2CDBDE-B743-B19F-5430-42A81A2B3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8039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48208" name="Rectangle 16">
            <a:extLst>
              <a:ext uri="{FF2B5EF4-FFF2-40B4-BE49-F238E27FC236}">
                <a16:creationId xmlns:a16="http://schemas.microsoft.com/office/drawing/2014/main" id="{CB5C7EFD-D8D4-6DB9-7937-A770196C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58150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48209" name="Freeform 17">
            <a:extLst>
              <a:ext uri="{FF2B5EF4-FFF2-40B4-BE49-F238E27FC236}">
                <a16:creationId xmlns:a16="http://schemas.microsoft.com/office/drawing/2014/main" id="{658DB0AF-C083-6D19-71A6-87D362C43170}"/>
              </a:ext>
            </a:extLst>
          </p:cNvPr>
          <p:cNvSpPr>
            <a:spLocks/>
          </p:cNvSpPr>
          <p:nvPr/>
        </p:nvSpPr>
        <p:spPr bwMode="auto">
          <a:xfrm>
            <a:off x="1987550" y="3032125"/>
            <a:ext cx="0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0" name="Freeform 18">
            <a:extLst>
              <a:ext uri="{FF2B5EF4-FFF2-40B4-BE49-F238E27FC236}">
                <a16:creationId xmlns:a16="http://schemas.microsoft.com/office/drawing/2014/main" id="{0A39ADBF-E074-7E30-50CF-32C0FC3C9FD4}"/>
              </a:ext>
            </a:extLst>
          </p:cNvPr>
          <p:cNvSpPr>
            <a:spLocks/>
          </p:cNvSpPr>
          <p:nvPr/>
        </p:nvSpPr>
        <p:spPr bwMode="auto">
          <a:xfrm>
            <a:off x="2374900" y="3032125"/>
            <a:ext cx="1588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1" name="Freeform 19">
            <a:extLst>
              <a:ext uri="{FF2B5EF4-FFF2-40B4-BE49-F238E27FC236}">
                <a16:creationId xmlns:a16="http://schemas.microsoft.com/office/drawing/2014/main" id="{4CB0256C-691A-6799-846F-A877FD2FF660}"/>
              </a:ext>
            </a:extLst>
          </p:cNvPr>
          <p:cNvSpPr>
            <a:spLocks/>
          </p:cNvSpPr>
          <p:nvPr/>
        </p:nvSpPr>
        <p:spPr bwMode="auto">
          <a:xfrm>
            <a:off x="1987550" y="3032125"/>
            <a:ext cx="388938" cy="106363"/>
          </a:xfrm>
          <a:custGeom>
            <a:avLst/>
            <a:gdLst>
              <a:gd name="T0" fmla="*/ 0 w 278"/>
              <a:gd name="T1" fmla="*/ 0 h 88"/>
              <a:gd name="T2" fmla="*/ 277 w 278"/>
              <a:gd name="T3" fmla="*/ 87 h 88"/>
              <a:gd name="T4" fmla="*/ 0 w 278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0"/>
                </a:moveTo>
                <a:lnTo>
                  <a:pt x="277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2" name="Freeform 20">
            <a:extLst>
              <a:ext uri="{FF2B5EF4-FFF2-40B4-BE49-F238E27FC236}">
                <a16:creationId xmlns:a16="http://schemas.microsoft.com/office/drawing/2014/main" id="{45EEA255-E986-00D9-5535-8D740757D68A}"/>
              </a:ext>
            </a:extLst>
          </p:cNvPr>
          <p:cNvSpPr>
            <a:spLocks/>
          </p:cNvSpPr>
          <p:nvPr/>
        </p:nvSpPr>
        <p:spPr bwMode="auto">
          <a:xfrm>
            <a:off x="1987550" y="3032125"/>
            <a:ext cx="388938" cy="106363"/>
          </a:xfrm>
          <a:custGeom>
            <a:avLst/>
            <a:gdLst>
              <a:gd name="T0" fmla="*/ 0 w 278"/>
              <a:gd name="T1" fmla="*/ 87 h 88"/>
              <a:gd name="T2" fmla="*/ 277 w 278"/>
              <a:gd name="T3" fmla="*/ 0 h 88"/>
              <a:gd name="T4" fmla="*/ 0 w 278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87"/>
                </a:moveTo>
                <a:lnTo>
                  <a:pt x="277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3" name="Freeform 21">
            <a:extLst>
              <a:ext uri="{FF2B5EF4-FFF2-40B4-BE49-F238E27FC236}">
                <a16:creationId xmlns:a16="http://schemas.microsoft.com/office/drawing/2014/main" id="{CB1D45AC-2A56-4316-9937-8FF2C61CA2BC}"/>
              </a:ext>
            </a:extLst>
          </p:cNvPr>
          <p:cNvSpPr>
            <a:spLocks/>
          </p:cNvSpPr>
          <p:nvPr/>
        </p:nvSpPr>
        <p:spPr bwMode="auto">
          <a:xfrm>
            <a:off x="1466850" y="3157538"/>
            <a:ext cx="712788" cy="406400"/>
          </a:xfrm>
          <a:custGeom>
            <a:avLst/>
            <a:gdLst>
              <a:gd name="T0" fmla="*/ 0 w 509"/>
              <a:gd name="T1" fmla="*/ 333 h 334"/>
              <a:gd name="T2" fmla="*/ 508 w 509"/>
              <a:gd name="T3" fmla="*/ 0 h 334"/>
              <a:gd name="T4" fmla="*/ 0 w 509"/>
              <a:gd name="T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4" name="Freeform 22">
            <a:extLst>
              <a:ext uri="{FF2B5EF4-FFF2-40B4-BE49-F238E27FC236}">
                <a16:creationId xmlns:a16="http://schemas.microsoft.com/office/drawing/2014/main" id="{D5CACE36-D6CF-5FF2-E9EB-51D0EC50C00E}"/>
              </a:ext>
            </a:extLst>
          </p:cNvPr>
          <p:cNvSpPr>
            <a:spLocks/>
          </p:cNvSpPr>
          <p:nvPr/>
        </p:nvSpPr>
        <p:spPr bwMode="auto">
          <a:xfrm>
            <a:off x="2190750" y="3167063"/>
            <a:ext cx="592138" cy="342900"/>
          </a:xfrm>
          <a:custGeom>
            <a:avLst/>
            <a:gdLst>
              <a:gd name="T0" fmla="*/ 0 w 422"/>
              <a:gd name="T1" fmla="*/ 0 h 282"/>
              <a:gd name="T2" fmla="*/ 421 w 422"/>
              <a:gd name="T3" fmla="*/ 281 h 282"/>
              <a:gd name="T4" fmla="*/ 0 w 422"/>
              <a:gd name="T5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5" name="Rectangle 23">
            <a:extLst>
              <a:ext uri="{FF2B5EF4-FFF2-40B4-BE49-F238E27FC236}">
                <a16:creationId xmlns:a16="http://schemas.microsoft.com/office/drawing/2014/main" id="{D9D49D1D-7D04-56B1-2142-C83CF3CD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941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48216" name="Rectangle 24">
            <a:extLst>
              <a:ext uri="{FF2B5EF4-FFF2-40B4-BE49-F238E27FC236}">
                <a16:creationId xmlns:a16="http://schemas.microsoft.com/office/drawing/2014/main" id="{6278793F-E5E1-38BF-A574-854C7979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36052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48217" name="Freeform 25">
            <a:extLst>
              <a:ext uri="{FF2B5EF4-FFF2-40B4-BE49-F238E27FC236}">
                <a16:creationId xmlns:a16="http://schemas.microsoft.com/office/drawing/2014/main" id="{8DA9CB0F-1616-4350-72A6-C6CF5A809A57}"/>
              </a:ext>
            </a:extLst>
          </p:cNvPr>
          <p:cNvSpPr>
            <a:spLocks/>
          </p:cNvSpPr>
          <p:nvPr/>
        </p:nvSpPr>
        <p:spPr bwMode="auto">
          <a:xfrm>
            <a:off x="7016750" y="2955925"/>
            <a:ext cx="0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8" name="Freeform 26">
            <a:extLst>
              <a:ext uri="{FF2B5EF4-FFF2-40B4-BE49-F238E27FC236}">
                <a16:creationId xmlns:a16="http://schemas.microsoft.com/office/drawing/2014/main" id="{25802593-5052-2B9F-837B-DCE6A00CF35D}"/>
              </a:ext>
            </a:extLst>
          </p:cNvPr>
          <p:cNvSpPr>
            <a:spLocks/>
          </p:cNvSpPr>
          <p:nvPr/>
        </p:nvSpPr>
        <p:spPr bwMode="auto">
          <a:xfrm>
            <a:off x="7404100" y="2955925"/>
            <a:ext cx="1588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19" name="Freeform 27">
            <a:extLst>
              <a:ext uri="{FF2B5EF4-FFF2-40B4-BE49-F238E27FC236}">
                <a16:creationId xmlns:a16="http://schemas.microsoft.com/office/drawing/2014/main" id="{6C9A98DD-BFA1-2049-D1A8-EC410AFECB08}"/>
              </a:ext>
            </a:extLst>
          </p:cNvPr>
          <p:cNvSpPr>
            <a:spLocks/>
          </p:cNvSpPr>
          <p:nvPr/>
        </p:nvSpPr>
        <p:spPr bwMode="auto">
          <a:xfrm>
            <a:off x="7016750" y="2955925"/>
            <a:ext cx="388938" cy="106363"/>
          </a:xfrm>
          <a:custGeom>
            <a:avLst/>
            <a:gdLst>
              <a:gd name="T0" fmla="*/ 0 w 278"/>
              <a:gd name="T1" fmla="*/ 0 h 88"/>
              <a:gd name="T2" fmla="*/ 277 w 278"/>
              <a:gd name="T3" fmla="*/ 87 h 88"/>
              <a:gd name="T4" fmla="*/ 0 w 278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0"/>
                </a:moveTo>
                <a:lnTo>
                  <a:pt x="277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0" name="Freeform 28">
            <a:extLst>
              <a:ext uri="{FF2B5EF4-FFF2-40B4-BE49-F238E27FC236}">
                <a16:creationId xmlns:a16="http://schemas.microsoft.com/office/drawing/2014/main" id="{8DB326EC-7004-ECD1-5DB1-B4570B295988}"/>
              </a:ext>
            </a:extLst>
          </p:cNvPr>
          <p:cNvSpPr>
            <a:spLocks/>
          </p:cNvSpPr>
          <p:nvPr/>
        </p:nvSpPr>
        <p:spPr bwMode="auto">
          <a:xfrm>
            <a:off x="7016750" y="2955925"/>
            <a:ext cx="388938" cy="106363"/>
          </a:xfrm>
          <a:custGeom>
            <a:avLst/>
            <a:gdLst>
              <a:gd name="T0" fmla="*/ 0 w 278"/>
              <a:gd name="T1" fmla="*/ 87 h 88"/>
              <a:gd name="T2" fmla="*/ 277 w 278"/>
              <a:gd name="T3" fmla="*/ 0 h 88"/>
              <a:gd name="T4" fmla="*/ 0 w 278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87"/>
                </a:moveTo>
                <a:lnTo>
                  <a:pt x="277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1" name="Freeform 29">
            <a:extLst>
              <a:ext uri="{FF2B5EF4-FFF2-40B4-BE49-F238E27FC236}">
                <a16:creationId xmlns:a16="http://schemas.microsoft.com/office/drawing/2014/main" id="{222112CE-0CCA-A6BF-5F8E-E4559FE662D0}"/>
              </a:ext>
            </a:extLst>
          </p:cNvPr>
          <p:cNvSpPr>
            <a:spLocks/>
          </p:cNvSpPr>
          <p:nvPr/>
        </p:nvSpPr>
        <p:spPr bwMode="auto">
          <a:xfrm>
            <a:off x="6496050" y="3081338"/>
            <a:ext cx="712788" cy="406400"/>
          </a:xfrm>
          <a:custGeom>
            <a:avLst/>
            <a:gdLst>
              <a:gd name="T0" fmla="*/ 0 w 509"/>
              <a:gd name="T1" fmla="*/ 333 h 334"/>
              <a:gd name="T2" fmla="*/ 508 w 509"/>
              <a:gd name="T3" fmla="*/ 0 h 334"/>
              <a:gd name="T4" fmla="*/ 0 w 509"/>
              <a:gd name="T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2" name="Freeform 30">
            <a:extLst>
              <a:ext uri="{FF2B5EF4-FFF2-40B4-BE49-F238E27FC236}">
                <a16:creationId xmlns:a16="http://schemas.microsoft.com/office/drawing/2014/main" id="{6F3BF26A-4EDC-6468-6AF9-11F6024C795E}"/>
              </a:ext>
            </a:extLst>
          </p:cNvPr>
          <p:cNvSpPr>
            <a:spLocks/>
          </p:cNvSpPr>
          <p:nvPr/>
        </p:nvSpPr>
        <p:spPr bwMode="auto">
          <a:xfrm>
            <a:off x="7219950" y="3090863"/>
            <a:ext cx="592138" cy="342900"/>
          </a:xfrm>
          <a:custGeom>
            <a:avLst/>
            <a:gdLst>
              <a:gd name="T0" fmla="*/ 0 w 422"/>
              <a:gd name="T1" fmla="*/ 0 h 282"/>
              <a:gd name="T2" fmla="*/ 421 w 422"/>
              <a:gd name="T3" fmla="*/ 281 h 282"/>
              <a:gd name="T4" fmla="*/ 0 w 422"/>
              <a:gd name="T5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3" name="Rectangle 31">
            <a:extLst>
              <a:ext uri="{FF2B5EF4-FFF2-40B4-BE49-F238E27FC236}">
                <a16:creationId xmlns:a16="http://schemas.microsoft.com/office/drawing/2014/main" id="{5A4A463C-1B82-FE91-6D79-3E7C05CD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179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48224" name="Rectangle 32">
            <a:extLst>
              <a:ext uri="{FF2B5EF4-FFF2-40B4-BE49-F238E27FC236}">
                <a16:creationId xmlns:a16="http://schemas.microsoft.com/office/drawing/2014/main" id="{FC29F65E-1F0B-3E2B-B309-EDE116E3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35290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48225" name="Freeform 33">
            <a:extLst>
              <a:ext uri="{FF2B5EF4-FFF2-40B4-BE49-F238E27FC236}">
                <a16:creationId xmlns:a16="http://schemas.microsoft.com/office/drawing/2014/main" id="{6036F639-7ECF-4D43-407B-FAA364E33E09}"/>
              </a:ext>
            </a:extLst>
          </p:cNvPr>
          <p:cNvSpPr>
            <a:spLocks/>
          </p:cNvSpPr>
          <p:nvPr/>
        </p:nvSpPr>
        <p:spPr bwMode="auto">
          <a:xfrm>
            <a:off x="4572000" y="2984500"/>
            <a:ext cx="0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6" name="Freeform 34">
            <a:extLst>
              <a:ext uri="{FF2B5EF4-FFF2-40B4-BE49-F238E27FC236}">
                <a16:creationId xmlns:a16="http://schemas.microsoft.com/office/drawing/2014/main" id="{78C5DD6C-E697-6F21-49C7-80BF893BF102}"/>
              </a:ext>
            </a:extLst>
          </p:cNvPr>
          <p:cNvSpPr>
            <a:spLocks/>
          </p:cNvSpPr>
          <p:nvPr/>
        </p:nvSpPr>
        <p:spPr bwMode="auto">
          <a:xfrm>
            <a:off x="4965700" y="2955925"/>
            <a:ext cx="1588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7" name="Freeform 35">
            <a:extLst>
              <a:ext uri="{FF2B5EF4-FFF2-40B4-BE49-F238E27FC236}">
                <a16:creationId xmlns:a16="http://schemas.microsoft.com/office/drawing/2014/main" id="{42F44A34-CDE2-CCBA-5EC2-2FF3400D48C3}"/>
              </a:ext>
            </a:extLst>
          </p:cNvPr>
          <p:cNvSpPr>
            <a:spLocks/>
          </p:cNvSpPr>
          <p:nvPr/>
        </p:nvSpPr>
        <p:spPr bwMode="auto">
          <a:xfrm>
            <a:off x="4578350" y="2955925"/>
            <a:ext cx="388938" cy="106363"/>
          </a:xfrm>
          <a:custGeom>
            <a:avLst/>
            <a:gdLst>
              <a:gd name="T0" fmla="*/ 0 w 278"/>
              <a:gd name="T1" fmla="*/ 0 h 88"/>
              <a:gd name="T2" fmla="*/ 277 w 278"/>
              <a:gd name="T3" fmla="*/ 87 h 88"/>
              <a:gd name="T4" fmla="*/ 0 w 278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0"/>
                </a:moveTo>
                <a:lnTo>
                  <a:pt x="277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8" name="Freeform 36">
            <a:extLst>
              <a:ext uri="{FF2B5EF4-FFF2-40B4-BE49-F238E27FC236}">
                <a16:creationId xmlns:a16="http://schemas.microsoft.com/office/drawing/2014/main" id="{05FC64D4-D3BA-7FAB-F5C6-331C8FE656DB}"/>
              </a:ext>
            </a:extLst>
          </p:cNvPr>
          <p:cNvSpPr>
            <a:spLocks/>
          </p:cNvSpPr>
          <p:nvPr/>
        </p:nvSpPr>
        <p:spPr bwMode="auto">
          <a:xfrm>
            <a:off x="4578350" y="2955925"/>
            <a:ext cx="388938" cy="106363"/>
          </a:xfrm>
          <a:custGeom>
            <a:avLst/>
            <a:gdLst>
              <a:gd name="T0" fmla="*/ 0 w 278"/>
              <a:gd name="T1" fmla="*/ 87 h 88"/>
              <a:gd name="T2" fmla="*/ 277 w 278"/>
              <a:gd name="T3" fmla="*/ 0 h 88"/>
              <a:gd name="T4" fmla="*/ 0 w 278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87"/>
                </a:moveTo>
                <a:lnTo>
                  <a:pt x="277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29" name="Freeform 37">
            <a:extLst>
              <a:ext uri="{FF2B5EF4-FFF2-40B4-BE49-F238E27FC236}">
                <a16:creationId xmlns:a16="http://schemas.microsoft.com/office/drawing/2014/main" id="{C7D58ED1-1814-0789-4B90-9BCAC02E3E3E}"/>
              </a:ext>
            </a:extLst>
          </p:cNvPr>
          <p:cNvSpPr>
            <a:spLocks/>
          </p:cNvSpPr>
          <p:nvPr/>
        </p:nvSpPr>
        <p:spPr bwMode="auto">
          <a:xfrm>
            <a:off x="4057650" y="3081338"/>
            <a:ext cx="712788" cy="406400"/>
          </a:xfrm>
          <a:custGeom>
            <a:avLst/>
            <a:gdLst>
              <a:gd name="T0" fmla="*/ 0 w 509"/>
              <a:gd name="T1" fmla="*/ 333 h 334"/>
              <a:gd name="T2" fmla="*/ 508 w 509"/>
              <a:gd name="T3" fmla="*/ 0 h 334"/>
              <a:gd name="T4" fmla="*/ 0 w 509"/>
              <a:gd name="T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30" name="Freeform 38">
            <a:extLst>
              <a:ext uri="{FF2B5EF4-FFF2-40B4-BE49-F238E27FC236}">
                <a16:creationId xmlns:a16="http://schemas.microsoft.com/office/drawing/2014/main" id="{DF520400-4DE4-C836-0F41-1DDF86DEA3DB}"/>
              </a:ext>
            </a:extLst>
          </p:cNvPr>
          <p:cNvSpPr>
            <a:spLocks/>
          </p:cNvSpPr>
          <p:nvPr/>
        </p:nvSpPr>
        <p:spPr bwMode="auto">
          <a:xfrm>
            <a:off x="4781550" y="3090863"/>
            <a:ext cx="592138" cy="342900"/>
          </a:xfrm>
          <a:custGeom>
            <a:avLst/>
            <a:gdLst>
              <a:gd name="T0" fmla="*/ 0 w 422"/>
              <a:gd name="T1" fmla="*/ 0 h 282"/>
              <a:gd name="T2" fmla="*/ 421 w 422"/>
              <a:gd name="T3" fmla="*/ 281 h 282"/>
              <a:gd name="T4" fmla="*/ 0 w 422"/>
              <a:gd name="T5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31" name="Rectangle 39">
            <a:extLst>
              <a:ext uri="{FF2B5EF4-FFF2-40B4-BE49-F238E27FC236}">
                <a16:creationId xmlns:a16="http://schemas.microsoft.com/office/drawing/2014/main" id="{D1197106-2877-0DDE-1431-330E33AC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179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48232" name="Rectangle 40">
            <a:extLst>
              <a:ext uri="{FF2B5EF4-FFF2-40B4-BE49-F238E27FC236}">
                <a16:creationId xmlns:a16="http://schemas.microsoft.com/office/drawing/2014/main" id="{3B3D9630-4A49-93D1-6445-E88E1E3E0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5290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48233" name="Rectangle 41">
            <a:extLst>
              <a:ext uri="{FF2B5EF4-FFF2-40B4-BE49-F238E27FC236}">
                <a16:creationId xmlns:a16="http://schemas.microsoft.com/office/drawing/2014/main" id="{8A9715F6-AEEB-DA7C-4A43-A1F7FA5A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987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48234" name="Rectangle 42">
            <a:extLst>
              <a:ext uri="{FF2B5EF4-FFF2-40B4-BE49-F238E27FC236}">
                <a16:creationId xmlns:a16="http://schemas.microsoft.com/office/drawing/2014/main" id="{9A7FAE2D-1464-AC6F-3F61-61C6C4DE2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987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48235" name="Rectangle 43">
            <a:extLst>
              <a:ext uri="{FF2B5EF4-FFF2-40B4-BE49-F238E27FC236}">
                <a16:creationId xmlns:a16="http://schemas.microsoft.com/office/drawing/2014/main" id="{8FBB85A2-6CA7-9394-D4EB-2AA3BA58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98700"/>
            <a:ext cx="331788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48236" name="Rectangle 44">
            <a:extLst>
              <a:ext uri="{FF2B5EF4-FFF2-40B4-BE49-F238E27FC236}">
                <a16:creationId xmlns:a16="http://schemas.microsoft.com/office/drawing/2014/main" id="{4E05789F-BCAE-8FC7-35EF-C2544B96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5216525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48237" name="Freeform 45">
            <a:extLst>
              <a:ext uri="{FF2B5EF4-FFF2-40B4-BE49-F238E27FC236}">
                <a16:creationId xmlns:a16="http://schemas.microsoft.com/office/drawing/2014/main" id="{5858E7A3-FEB0-DF4C-5E39-85EC6E540566}"/>
              </a:ext>
            </a:extLst>
          </p:cNvPr>
          <p:cNvSpPr>
            <a:spLocks/>
          </p:cNvSpPr>
          <p:nvPr/>
        </p:nvSpPr>
        <p:spPr bwMode="auto">
          <a:xfrm>
            <a:off x="5243513" y="4687888"/>
            <a:ext cx="1587" cy="107950"/>
          </a:xfrm>
          <a:custGeom>
            <a:avLst/>
            <a:gdLst>
              <a:gd name="T0" fmla="*/ 0 w 1"/>
              <a:gd name="T1" fmla="*/ 0 h 89"/>
              <a:gd name="T2" fmla="*/ 0 w 1"/>
              <a:gd name="T3" fmla="*/ 88 h 89"/>
              <a:gd name="T4" fmla="*/ 0 w 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9">
                <a:moveTo>
                  <a:pt x="0" y="0"/>
                </a:moveTo>
                <a:lnTo>
                  <a:pt x="0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38" name="Freeform 46">
            <a:extLst>
              <a:ext uri="{FF2B5EF4-FFF2-40B4-BE49-F238E27FC236}">
                <a16:creationId xmlns:a16="http://schemas.microsoft.com/office/drawing/2014/main" id="{1FB94AC4-D8B8-93E7-C018-E719387D88A7}"/>
              </a:ext>
            </a:extLst>
          </p:cNvPr>
          <p:cNvSpPr>
            <a:spLocks/>
          </p:cNvSpPr>
          <p:nvPr/>
        </p:nvSpPr>
        <p:spPr bwMode="auto">
          <a:xfrm>
            <a:off x="5630863" y="4687888"/>
            <a:ext cx="0" cy="107950"/>
          </a:xfrm>
          <a:custGeom>
            <a:avLst/>
            <a:gdLst>
              <a:gd name="T0" fmla="*/ 0 w 1"/>
              <a:gd name="T1" fmla="*/ 0 h 89"/>
              <a:gd name="T2" fmla="*/ 0 w 1"/>
              <a:gd name="T3" fmla="*/ 88 h 89"/>
              <a:gd name="T4" fmla="*/ 0 w 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9">
                <a:moveTo>
                  <a:pt x="0" y="0"/>
                </a:moveTo>
                <a:lnTo>
                  <a:pt x="0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39" name="Freeform 47">
            <a:extLst>
              <a:ext uri="{FF2B5EF4-FFF2-40B4-BE49-F238E27FC236}">
                <a16:creationId xmlns:a16="http://schemas.microsoft.com/office/drawing/2014/main" id="{B183721A-8E5D-94F0-2D15-C28FD8663828}"/>
              </a:ext>
            </a:extLst>
          </p:cNvPr>
          <p:cNvSpPr>
            <a:spLocks/>
          </p:cNvSpPr>
          <p:nvPr/>
        </p:nvSpPr>
        <p:spPr bwMode="auto">
          <a:xfrm>
            <a:off x="5243513" y="4687888"/>
            <a:ext cx="387350" cy="107950"/>
          </a:xfrm>
          <a:custGeom>
            <a:avLst/>
            <a:gdLst>
              <a:gd name="T0" fmla="*/ 0 w 277"/>
              <a:gd name="T1" fmla="*/ 0 h 89"/>
              <a:gd name="T2" fmla="*/ 276 w 277"/>
              <a:gd name="T3" fmla="*/ 88 h 89"/>
              <a:gd name="T4" fmla="*/ 0 w 277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89">
                <a:moveTo>
                  <a:pt x="0" y="0"/>
                </a:moveTo>
                <a:lnTo>
                  <a:pt x="276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0" name="Freeform 48">
            <a:extLst>
              <a:ext uri="{FF2B5EF4-FFF2-40B4-BE49-F238E27FC236}">
                <a16:creationId xmlns:a16="http://schemas.microsoft.com/office/drawing/2014/main" id="{E19ECA19-360F-C08C-7AB2-A889725957CE}"/>
              </a:ext>
            </a:extLst>
          </p:cNvPr>
          <p:cNvSpPr>
            <a:spLocks/>
          </p:cNvSpPr>
          <p:nvPr/>
        </p:nvSpPr>
        <p:spPr bwMode="auto">
          <a:xfrm>
            <a:off x="5243513" y="4687888"/>
            <a:ext cx="387350" cy="107950"/>
          </a:xfrm>
          <a:custGeom>
            <a:avLst/>
            <a:gdLst>
              <a:gd name="T0" fmla="*/ 0 w 277"/>
              <a:gd name="T1" fmla="*/ 88 h 89"/>
              <a:gd name="T2" fmla="*/ 276 w 277"/>
              <a:gd name="T3" fmla="*/ 0 h 89"/>
              <a:gd name="T4" fmla="*/ 0 w 277"/>
              <a:gd name="T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89">
                <a:moveTo>
                  <a:pt x="0" y="88"/>
                </a:moveTo>
                <a:lnTo>
                  <a:pt x="276" y="0"/>
                </a:lnTo>
                <a:lnTo>
                  <a:pt x="0" y="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1" name="Freeform 49">
            <a:extLst>
              <a:ext uri="{FF2B5EF4-FFF2-40B4-BE49-F238E27FC236}">
                <a16:creationId xmlns:a16="http://schemas.microsoft.com/office/drawing/2014/main" id="{0EF545D3-BDDE-0D6F-491D-469842701A14}"/>
              </a:ext>
            </a:extLst>
          </p:cNvPr>
          <p:cNvSpPr>
            <a:spLocks/>
          </p:cNvSpPr>
          <p:nvPr/>
        </p:nvSpPr>
        <p:spPr bwMode="auto">
          <a:xfrm>
            <a:off x="4208463" y="5295900"/>
            <a:ext cx="0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2" name="Freeform 50">
            <a:extLst>
              <a:ext uri="{FF2B5EF4-FFF2-40B4-BE49-F238E27FC236}">
                <a16:creationId xmlns:a16="http://schemas.microsoft.com/office/drawing/2014/main" id="{2E4DA9CF-8F8B-AFAD-BBFA-4811AB2B5BB0}"/>
              </a:ext>
            </a:extLst>
          </p:cNvPr>
          <p:cNvSpPr>
            <a:spLocks/>
          </p:cNvSpPr>
          <p:nvPr/>
        </p:nvSpPr>
        <p:spPr bwMode="auto">
          <a:xfrm>
            <a:off x="4595813" y="5295900"/>
            <a:ext cx="1587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3" name="Freeform 51">
            <a:extLst>
              <a:ext uri="{FF2B5EF4-FFF2-40B4-BE49-F238E27FC236}">
                <a16:creationId xmlns:a16="http://schemas.microsoft.com/office/drawing/2014/main" id="{F422F797-6C1E-EAA8-AD7B-D8758D61B869}"/>
              </a:ext>
            </a:extLst>
          </p:cNvPr>
          <p:cNvSpPr>
            <a:spLocks/>
          </p:cNvSpPr>
          <p:nvPr/>
        </p:nvSpPr>
        <p:spPr bwMode="auto">
          <a:xfrm>
            <a:off x="4208463" y="5295900"/>
            <a:ext cx="388937" cy="106363"/>
          </a:xfrm>
          <a:custGeom>
            <a:avLst/>
            <a:gdLst>
              <a:gd name="T0" fmla="*/ 0 w 278"/>
              <a:gd name="T1" fmla="*/ 0 h 88"/>
              <a:gd name="T2" fmla="*/ 277 w 278"/>
              <a:gd name="T3" fmla="*/ 87 h 88"/>
              <a:gd name="T4" fmla="*/ 0 w 278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0"/>
                </a:moveTo>
                <a:lnTo>
                  <a:pt x="277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4" name="Freeform 52">
            <a:extLst>
              <a:ext uri="{FF2B5EF4-FFF2-40B4-BE49-F238E27FC236}">
                <a16:creationId xmlns:a16="http://schemas.microsoft.com/office/drawing/2014/main" id="{82565836-94DE-1D3B-DEFD-44E300A3EE72}"/>
              </a:ext>
            </a:extLst>
          </p:cNvPr>
          <p:cNvSpPr>
            <a:spLocks/>
          </p:cNvSpPr>
          <p:nvPr/>
        </p:nvSpPr>
        <p:spPr bwMode="auto">
          <a:xfrm>
            <a:off x="4208463" y="5295900"/>
            <a:ext cx="388937" cy="106363"/>
          </a:xfrm>
          <a:custGeom>
            <a:avLst/>
            <a:gdLst>
              <a:gd name="T0" fmla="*/ 0 w 278"/>
              <a:gd name="T1" fmla="*/ 87 h 88"/>
              <a:gd name="T2" fmla="*/ 277 w 278"/>
              <a:gd name="T3" fmla="*/ 0 h 88"/>
              <a:gd name="T4" fmla="*/ 0 w 278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87"/>
                </a:moveTo>
                <a:lnTo>
                  <a:pt x="277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5" name="Freeform 53">
            <a:extLst>
              <a:ext uri="{FF2B5EF4-FFF2-40B4-BE49-F238E27FC236}">
                <a16:creationId xmlns:a16="http://schemas.microsoft.com/office/drawing/2014/main" id="{8DF4E84E-D663-DF2C-16F0-637FD357DA39}"/>
              </a:ext>
            </a:extLst>
          </p:cNvPr>
          <p:cNvSpPr>
            <a:spLocks/>
          </p:cNvSpPr>
          <p:nvPr/>
        </p:nvSpPr>
        <p:spPr bwMode="auto">
          <a:xfrm>
            <a:off x="3687763" y="5421313"/>
            <a:ext cx="712787" cy="406400"/>
          </a:xfrm>
          <a:custGeom>
            <a:avLst/>
            <a:gdLst>
              <a:gd name="T0" fmla="*/ 0 w 509"/>
              <a:gd name="T1" fmla="*/ 333 h 334"/>
              <a:gd name="T2" fmla="*/ 508 w 509"/>
              <a:gd name="T3" fmla="*/ 0 h 334"/>
              <a:gd name="T4" fmla="*/ 0 w 509"/>
              <a:gd name="T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6" name="Freeform 54">
            <a:extLst>
              <a:ext uri="{FF2B5EF4-FFF2-40B4-BE49-F238E27FC236}">
                <a16:creationId xmlns:a16="http://schemas.microsoft.com/office/drawing/2014/main" id="{36B05171-8D84-33E6-A4ED-4CA9344EF24F}"/>
              </a:ext>
            </a:extLst>
          </p:cNvPr>
          <p:cNvSpPr>
            <a:spLocks/>
          </p:cNvSpPr>
          <p:nvPr/>
        </p:nvSpPr>
        <p:spPr bwMode="auto">
          <a:xfrm>
            <a:off x="4411663" y="5430838"/>
            <a:ext cx="592137" cy="342900"/>
          </a:xfrm>
          <a:custGeom>
            <a:avLst/>
            <a:gdLst>
              <a:gd name="T0" fmla="*/ 0 w 422"/>
              <a:gd name="T1" fmla="*/ 0 h 282"/>
              <a:gd name="T2" fmla="*/ 421 w 422"/>
              <a:gd name="T3" fmla="*/ 281 h 282"/>
              <a:gd name="T4" fmla="*/ 0 w 422"/>
              <a:gd name="T5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7" name="Freeform 55">
            <a:extLst>
              <a:ext uri="{FF2B5EF4-FFF2-40B4-BE49-F238E27FC236}">
                <a16:creationId xmlns:a16="http://schemas.microsoft.com/office/drawing/2014/main" id="{BD33626B-4E0C-F0E9-BACE-EE90CEDDCFC8}"/>
              </a:ext>
            </a:extLst>
          </p:cNvPr>
          <p:cNvSpPr>
            <a:spLocks/>
          </p:cNvSpPr>
          <p:nvPr/>
        </p:nvSpPr>
        <p:spPr bwMode="auto">
          <a:xfrm>
            <a:off x="4414838" y="4845050"/>
            <a:ext cx="1022350" cy="400050"/>
          </a:xfrm>
          <a:custGeom>
            <a:avLst/>
            <a:gdLst>
              <a:gd name="T0" fmla="*/ 0 w 730"/>
              <a:gd name="T1" fmla="*/ 327 h 328"/>
              <a:gd name="T2" fmla="*/ 729 w 730"/>
              <a:gd name="T3" fmla="*/ 0 h 328"/>
              <a:gd name="T4" fmla="*/ 0 w 730"/>
              <a:gd name="T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0" h="328">
                <a:moveTo>
                  <a:pt x="0" y="327"/>
                </a:moveTo>
                <a:lnTo>
                  <a:pt x="729" y="0"/>
                </a:lnTo>
                <a:lnTo>
                  <a:pt x="0" y="3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8" name="Freeform 56">
            <a:extLst>
              <a:ext uri="{FF2B5EF4-FFF2-40B4-BE49-F238E27FC236}">
                <a16:creationId xmlns:a16="http://schemas.microsoft.com/office/drawing/2014/main" id="{BED8041B-F13D-CA96-6F9F-5FFAAC02095A}"/>
              </a:ext>
            </a:extLst>
          </p:cNvPr>
          <p:cNvSpPr>
            <a:spLocks/>
          </p:cNvSpPr>
          <p:nvPr/>
        </p:nvSpPr>
        <p:spPr bwMode="auto">
          <a:xfrm>
            <a:off x="5448300" y="4845050"/>
            <a:ext cx="915988" cy="400050"/>
          </a:xfrm>
          <a:custGeom>
            <a:avLst/>
            <a:gdLst>
              <a:gd name="T0" fmla="*/ 0 w 654"/>
              <a:gd name="T1" fmla="*/ 0 h 328"/>
              <a:gd name="T2" fmla="*/ 653 w 654"/>
              <a:gd name="T3" fmla="*/ 327 h 328"/>
              <a:gd name="T4" fmla="*/ 0 w 654"/>
              <a:gd name="T5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4" h="328">
                <a:moveTo>
                  <a:pt x="0" y="0"/>
                </a:moveTo>
                <a:lnTo>
                  <a:pt x="653" y="32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49" name="Rectangle 57">
            <a:extLst>
              <a:ext uri="{FF2B5EF4-FFF2-40B4-BE49-F238E27FC236}">
                <a16:creationId xmlns:a16="http://schemas.microsoft.com/office/drawing/2014/main" id="{03E66103-F93A-E485-391C-A739EB54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5857875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48250" name="Rectangle 58">
            <a:extLst>
              <a:ext uri="{FF2B5EF4-FFF2-40B4-BE49-F238E27FC236}">
                <a16:creationId xmlns:a16="http://schemas.microsoft.com/office/drawing/2014/main" id="{162EE9E0-745E-ED91-BADD-23D53CE4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5868988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48251" name="Rectangle 59">
            <a:extLst>
              <a:ext uri="{FF2B5EF4-FFF2-40B4-BE49-F238E27FC236}">
                <a16:creationId xmlns:a16="http://schemas.microsoft.com/office/drawing/2014/main" id="{DF93CA99-A718-9FD8-2951-41775DC5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2705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48252" name="Freeform 60">
            <a:extLst>
              <a:ext uri="{FF2B5EF4-FFF2-40B4-BE49-F238E27FC236}">
                <a16:creationId xmlns:a16="http://schemas.microsoft.com/office/drawing/2014/main" id="{E709EAEB-528E-6848-E1F7-E3D2E9F1C66E}"/>
              </a:ext>
            </a:extLst>
          </p:cNvPr>
          <p:cNvSpPr>
            <a:spLocks/>
          </p:cNvSpPr>
          <p:nvPr/>
        </p:nvSpPr>
        <p:spPr bwMode="auto">
          <a:xfrm>
            <a:off x="7670800" y="4938713"/>
            <a:ext cx="1588" cy="107950"/>
          </a:xfrm>
          <a:custGeom>
            <a:avLst/>
            <a:gdLst>
              <a:gd name="T0" fmla="*/ 0 w 1"/>
              <a:gd name="T1" fmla="*/ 0 h 89"/>
              <a:gd name="T2" fmla="*/ 0 w 1"/>
              <a:gd name="T3" fmla="*/ 88 h 89"/>
              <a:gd name="T4" fmla="*/ 0 w 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9">
                <a:moveTo>
                  <a:pt x="0" y="0"/>
                </a:moveTo>
                <a:lnTo>
                  <a:pt x="0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53" name="Freeform 61">
            <a:extLst>
              <a:ext uri="{FF2B5EF4-FFF2-40B4-BE49-F238E27FC236}">
                <a16:creationId xmlns:a16="http://schemas.microsoft.com/office/drawing/2014/main" id="{9A7ADDD7-D925-D12A-AA07-7571301DCE70}"/>
              </a:ext>
            </a:extLst>
          </p:cNvPr>
          <p:cNvSpPr>
            <a:spLocks/>
          </p:cNvSpPr>
          <p:nvPr/>
        </p:nvSpPr>
        <p:spPr bwMode="auto">
          <a:xfrm>
            <a:off x="8058150" y="4938713"/>
            <a:ext cx="0" cy="107950"/>
          </a:xfrm>
          <a:custGeom>
            <a:avLst/>
            <a:gdLst>
              <a:gd name="T0" fmla="*/ 0 w 1"/>
              <a:gd name="T1" fmla="*/ 0 h 89"/>
              <a:gd name="T2" fmla="*/ 0 w 1"/>
              <a:gd name="T3" fmla="*/ 88 h 89"/>
              <a:gd name="T4" fmla="*/ 0 w 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9">
                <a:moveTo>
                  <a:pt x="0" y="0"/>
                </a:moveTo>
                <a:lnTo>
                  <a:pt x="0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54" name="Freeform 62">
            <a:extLst>
              <a:ext uri="{FF2B5EF4-FFF2-40B4-BE49-F238E27FC236}">
                <a16:creationId xmlns:a16="http://schemas.microsoft.com/office/drawing/2014/main" id="{70B28DB1-182D-054A-ABD2-0C047E07CBD4}"/>
              </a:ext>
            </a:extLst>
          </p:cNvPr>
          <p:cNvSpPr>
            <a:spLocks/>
          </p:cNvSpPr>
          <p:nvPr/>
        </p:nvSpPr>
        <p:spPr bwMode="auto">
          <a:xfrm>
            <a:off x="7670800" y="4938713"/>
            <a:ext cx="387350" cy="107950"/>
          </a:xfrm>
          <a:custGeom>
            <a:avLst/>
            <a:gdLst>
              <a:gd name="T0" fmla="*/ 0 w 277"/>
              <a:gd name="T1" fmla="*/ 0 h 89"/>
              <a:gd name="T2" fmla="*/ 276 w 277"/>
              <a:gd name="T3" fmla="*/ 88 h 89"/>
              <a:gd name="T4" fmla="*/ 0 w 277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89">
                <a:moveTo>
                  <a:pt x="0" y="0"/>
                </a:moveTo>
                <a:lnTo>
                  <a:pt x="276" y="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55" name="Freeform 63">
            <a:extLst>
              <a:ext uri="{FF2B5EF4-FFF2-40B4-BE49-F238E27FC236}">
                <a16:creationId xmlns:a16="http://schemas.microsoft.com/office/drawing/2014/main" id="{80B64AF4-1AB0-C10E-53AF-F98484574E31}"/>
              </a:ext>
            </a:extLst>
          </p:cNvPr>
          <p:cNvSpPr>
            <a:spLocks/>
          </p:cNvSpPr>
          <p:nvPr/>
        </p:nvSpPr>
        <p:spPr bwMode="auto">
          <a:xfrm>
            <a:off x="7670800" y="4938713"/>
            <a:ext cx="387350" cy="107950"/>
          </a:xfrm>
          <a:custGeom>
            <a:avLst/>
            <a:gdLst>
              <a:gd name="T0" fmla="*/ 0 w 277"/>
              <a:gd name="T1" fmla="*/ 88 h 89"/>
              <a:gd name="T2" fmla="*/ 276 w 277"/>
              <a:gd name="T3" fmla="*/ 0 h 89"/>
              <a:gd name="T4" fmla="*/ 0 w 277"/>
              <a:gd name="T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89">
                <a:moveTo>
                  <a:pt x="0" y="88"/>
                </a:moveTo>
                <a:lnTo>
                  <a:pt x="276" y="0"/>
                </a:lnTo>
                <a:lnTo>
                  <a:pt x="0" y="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56" name="Freeform 64">
            <a:extLst>
              <a:ext uri="{FF2B5EF4-FFF2-40B4-BE49-F238E27FC236}">
                <a16:creationId xmlns:a16="http://schemas.microsoft.com/office/drawing/2014/main" id="{2246D3F7-1676-97CA-0FCA-B2674423011C}"/>
              </a:ext>
            </a:extLst>
          </p:cNvPr>
          <p:cNvSpPr>
            <a:spLocks/>
          </p:cNvSpPr>
          <p:nvPr/>
        </p:nvSpPr>
        <p:spPr bwMode="auto">
          <a:xfrm>
            <a:off x="6635750" y="5546725"/>
            <a:ext cx="0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57" name="Freeform 65">
            <a:extLst>
              <a:ext uri="{FF2B5EF4-FFF2-40B4-BE49-F238E27FC236}">
                <a16:creationId xmlns:a16="http://schemas.microsoft.com/office/drawing/2014/main" id="{FF89DE1D-A08F-BC53-FC7F-0FF6DDC46949}"/>
              </a:ext>
            </a:extLst>
          </p:cNvPr>
          <p:cNvSpPr>
            <a:spLocks/>
          </p:cNvSpPr>
          <p:nvPr/>
        </p:nvSpPr>
        <p:spPr bwMode="auto">
          <a:xfrm>
            <a:off x="7023100" y="5546725"/>
            <a:ext cx="1588" cy="106363"/>
          </a:xfrm>
          <a:custGeom>
            <a:avLst/>
            <a:gdLst>
              <a:gd name="T0" fmla="*/ 0 w 1"/>
              <a:gd name="T1" fmla="*/ 0 h 88"/>
              <a:gd name="T2" fmla="*/ 0 w 1"/>
              <a:gd name="T3" fmla="*/ 87 h 88"/>
              <a:gd name="T4" fmla="*/ 0 w 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8">
                <a:moveTo>
                  <a:pt x="0" y="0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58" name="Freeform 66">
            <a:extLst>
              <a:ext uri="{FF2B5EF4-FFF2-40B4-BE49-F238E27FC236}">
                <a16:creationId xmlns:a16="http://schemas.microsoft.com/office/drawing/2014/main" id="{2F70A4A3-2D9D-7245-EEB7-CB07BAFD1A5D}"/>
              </a:ext>
            </a:extLst>
          </p:cNvPr>
          <p:cNvSpPr>
            <a:spLocks/>
          </p:cNvSpPr>
          <p:nvPr/>
        </p:nvSpPr>
        <p:spPr bwMode="auto">
          <a:xfrm>
            <a:off x="6635750" y="5546725"/>
            <a:ext cx="388938" cy="106363"/>
          </a:xfrm>
          <a:custGeom>
            <a:avLst/>
            <a:gdLst>
              <a:gd name="T0" fmla="*/ 0 w 278"/>
              <a:gd name="T1" fmla="*/ 0 h 88"/>
              <a:gd name="T2" fmla="*/ 277 w 278"/>
              <a:gd name="T3" fmla="*/ 87 h 88"/>
              <a:gd name="T4" fmla="*/ 0 w 278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0"/>
                </a:moveTo>
                <a:lnTo>
                  <a:pt x="277" y="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59" name="Freeform 67">
            <a:extLst>
              <a:ext uri="{FF2B5EF4-FFF2-40B4-BE49-F238E27FC236}">
                <a16:creationId xmlns:a16="http://schemas.microsoft.com/office/drawing/2014/main" id="{8048716F-D3F7-4F1C-5FD8-26C973692408}"/>
              </a:ext>
            </a:extLst>
          </p:cNvPr>
          <p:cNvSpPr>
            <a:spLocks/>
          </p:cNvSpPr>
          <p:nvPr/>
        </p:nvSpPr>
        <p:spPr bwMode="auto">
          <a:xfrm>
            <a:off x="6635750" y="5546725"/>
            <a:ext cx="388938" cy="106363"/>
          </a:xfrm>
          <a:custGeom>
            <a:avLst/>
            <a:gdLst>
              <a:gd name="T0" fmla="*/ 0 w 278"/>
              <a:gd name="T1" fmla="*/ 87 h 88"/>
              <a:gd name="T2" fmla="*/ 277 w 278"/>
              <a:gd name="T3" fmla="*/ 0 h 88"/>
              <a:gd name="T4" fmla="*/ 0 w 278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" h="88">
                <a:moveTo>
                  <a:pt x="0" y="87"/>
                </a:moveTo>
                <a:lnTo>
                  <a:pt x="277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60" name="Freeform 68">
            <a:extLst>
              <a:ext uri="{FF2B5EF4-FFF2-40B4-BE49-F238E27FC236}">
                <a16:creationId xmlns:a16="http://schemas.microsoft.com/office/drawing/2014/main" id="{1D2A91A3-2883-80AA-E6AE-26642ABE0D21}"/>
              </a:ext>
            </a:extLst>
          </p:cNvPr>
          <p:cNvSpPr>
            <a:spLocks/>
          </p:cNvSpPr>
          <p:nvPr/>
        </p:nvSpPr>
        <p:spPr bwMode="auto">
          <a:xfrm>
            <a:off x="6115050" y="5672138"/>
            <a:ext cx="712788" cy="406400"/>
          </a:xfrm>
          <a:custGeom>
            <a:avLst/>
            <a:gdLst>
              <a:gd name="T0" fmla="*/ 0 w 509"/>
              <a:gd name="T1" fmla="*/ 333 h 334"/>
              <a:gd name="T2" fmla="*/ 508 w 509"/>
              <a:gd name="T3" fmla="*/ 0 h 334"/>
              <a:gd name="T4" fmla="*/ 0 w 509"/>
              <a:gd name="T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61" name="Freeform 69">
            <a:extLst>
              <a:ext uri="{FF2B5EF4-FFF2-40B4-BE49-F238E27FC236}">
                <a16:creationId xmlns:a16="http://schemas.microsoft.com/office/drawing/2014/main" id="{2EE23C78-6CAF-1A1A-DC3D-BB9A656F8DA0}"/>
              </a:ext>
            </a:extLst>
          </p:cNvPr>
          <p:cNvSpPr>
            <a:spLocks/>
          </p:cNvSpPr>
          <p:nvPr/>
        </p:nvSpPr>
        <p:spPr bwMode="auto">
          <a:xfrm>
            <a:off x="6838950" y="5681663"/>
            <a:ext cx="592138" cy="342900"/>
          </a:xfrm>
          <a:custGeom>
            <a:avLst/>
            <a:gdLst>
              <a:gd name="T0" fmla="*/ 0 w 422"/>
              <a:gd name="T1" fmla="*/ 0 h 282"/>
              <a:gd name="T2" fmla="*/ 421 w 422"/>
              <a:gd name="T3" fmla="*/ 281 h 282"/>
              <a:gd name="T4" fmla="*/ 0 w 422"/>
              <a:gd name="T5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62" name="Freeform 70">
            <a:extLst>
              <a:ext uri="{FF2B5EF4-FFF2-40B4-BE49-F238E27FC236}">
                <a16:creationId xmlns:a16="http://schemas.microsoft.com/office/drawing/2014/main" id="{F9DFC3D8-9B27-30A4-11F4-8327B5D3E3C5}"/>
              </a:ext>
            </a:extLst>
          </p:cNvPr>
          <p:cNvSpPr>
            <a:spLocks/>
          </p:cNvSpPr>
          <p:nvPr/>
        </p:nvSpPr>
        <p:spPr bwMode="auto">
          <a:xfrm>
            <a:off x="6842125" y="5095875"/>
            <a:ext cx="1022350" cy="400050"/>
          </a:xfrm>
          <a:custGeom>
            <a:avLst/>
            <a:gdLst>
              <a:gd name="T0" fmla="*/ 0 w 730"/>
              <a:gd name="T1" fmla="*/ 327 h 328"/>
              <a:gd name="T2" fmla="*/ 729 w 730"/>
              <a:gd name="T3" fmla="*/ 0 h 328"/>
              <a:gd name="T4" fmla="*/ 0 w 730"/>
              <a:gd name="T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0" h="328">
                <a:moveTo>
                  <a:pt x="0" y="327"/>
                </a:moveTo>
                <a:lnTo>
                  <a:pt x="729" y="0"/>
                </a:lnTo>
                <a:lnTo>
                  <a:pt x="0" y="3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63" name="Freeform 71">
            <a:extLst>
              <a:ext uri="{FF2B5EF4-FFF2-40B4-BE49-F238E27FC236}">
                <a16:creationId xmlns:a16="http://schemas.microsoft.com/office/drawing/2014/main" id="{0BAB3C5B-B518-7874-353B-43FE35AF6D0D}"/>
              </a:ext>
            </a:extLst>
          </p:cNvPr>
          <p:cNvSpPr>
            <a:spLocks/>
          </p:cNvSpPr>
          <p:nvPr/>
        </p:nvSpPr>
        <p:spPr bwMode="auto">
          <a:xfrm>
            <a:off x="7875588" y="5095875"/>
            <a:ext cx="915987" cy="400050"/>
          </a:xfrm>
          <a:custGeom>
            <a:avLst/>
            <a:gdLst>
              <a:gd name="T0" fmla="*/ 0 w 654"/>
              <a:gd name="T1" fmla="*/ 0 h 328"/>
              <a:gd name="T2" fmla="*/ 653 w 654"/>
              <a:gd name="T3" fmla="*/ 327 h 328"/>
              <a:gd name="T4" fmla="*/ 0 w 654"/>
              <a:gd name="T5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4" h="328">
                <a:moveTo>
                  <a:pt x="0" y="0"/>
                </a:moveTo>
                <a:lnTo>
                  <a:pt x="653" y="32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264" name="Rectangle 72">
            <a:extLst>
              <a:ext uri="{FF2B5EF4-FFF2-40B4-BE49-F238E27FC236}">
                <a16:creationId xmlns:a16="http://schemas.microsoft.com/office/drawing/2014/main" id="{AE6752F8-A5A2-11F3-CF7B-8522AA3C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108700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48265" name="Rectangle 73">
            <a:extLst>
              <a:ext uri="{FF2B5EF4-FFF2-40B4-BE49-F238E27FC236}">
                <a16:creationId xmlns:a16="http://schemas.microsoft.com/office/drawing/2014/main" id="{12CB6D75-A29D-CD25-006B-D21D3F1F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61198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48266" name="Rectangle 74">
            <a:extLst>
              <a:ext uri="{FF2B5EF4-FFF2-40B4-BE49-F238E27FC236}">
                <a16:creationId xmlns:a16="http://schemas.microsoft.com/office/drawing/2014/main" id="{46B8BCF8-1AC3-E60D-8DDA-C049472B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5521325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48267" name="Text Box 75">
            <a:extLst>
              <a:ext uri="{FF2B5EF4-FFF2-40B4-BE49-F238E27FC236}">
                <a16:creationId xmlns:a16="http://schemas.microsoft.com/office/drawing/2014/main" id="{BE15C837-5BE8-AE3B-C1B5-4176848A5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22500"/>
            <a:ext cx="82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>
                <a:solidFill>
                  <a:srgbClr val="301BCD"/>
                </a:solidFill>
                <a:latin typeface="Times New Roman" panose="02020603050405020304" pitchFamily="18" charset="0"/>
              </a:rPr>
              <a:t>Pass 1</a:t>
            </a:r>
          </a:p>
        </p:txBody>
      </p:sp>
      <p:sp>
        <p:nvSpPr>
          <p:cNvPr id="648268" name="Text Box 76">
            <a:extLst>
              <a:ext uri="{FF2B5EF4-FFF2-40B4-BE49-F238E27FC236}">
                <a16:creationId xmlns:a16="http://schemas.microsoft.com/office/drawing/2014/main" id="{406D28CE-95F4-301D-9170-0265324A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60700"/>
            <a:ext cx="82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>
                <a:solidFill>
                  <a:srgbClr val="301BCD"/>
                </a:solidFill>
                <a:latin typeface="Times New Roman" panose="02020603050405020304" pitchFamily="18" charset="0"/>
              </a:rPr>
              <a:t>Pass 2</a:t>
            </a:r>
          </a:p>
        </p:txBody>
      </p:sp>
      <p:sp>
        <p:nvSpPr>
          <p:cNvPr id="648269" name="Text Box 77">
            <a:extLst>
              <a:ext uri="{FF2B5EF4-FFF2-40B4-BE49-F238E27FC236}">
                <a16:creationId xmlns:a16="http://schemas.microsoft.com/office/drawing/2014/main" id="{F26A9EDF-0050-2CD6-09F7-04027BAE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08500"/>
            <a:ext cx="82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>
                <a:solidFill>
                  <a:srgbClr val="301BCD"/>
                </a:solidFill>
                <a:latin typeface="Times New Roman" panose="02020603050405020304" pitchFamily="18" charset="0"/>
              </a:rPr>
              <a:t>Pass 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2B6D41D-2BE0-FA2C-1230-CFEDA1EA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5EE1FBAF-6307-EC94-D9E0-C9440548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F98A-279E-D04D-A03C-CB2765E98A33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10333CB9-62A8-7181-BE2A-B41205EB4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81213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Enumerated using N passes (if N relations joined):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TW" sz="2400">
                <a:solidFill>
                  <a:schemeClr val="folHlink"/>
                </a:solidFill>
              </a:rPr>
              <a:t>Pass 1:</a:t>
            </a:r>
            <a:r>
              <a:rPr lang="en-US" altLang="zh-TW" sz="2400">
                <a:solidFill>
                  <a:schemeClr val="accent2"/>
                </a:solidFill>
              </a:rPr>
              <a:t>  </a:t>
            </a:r>
            <a:r>
              <a:rPr lang="en-US" altLang="zh-TW" sz="2400"/>
              <a:t>Find best 1-relation plan for each relation.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TW" sz="2400">
                <a:solidFill>
                  <a:schemeClr val="folHlink"/>
                </a:solidFill>
              </a:rPr>
              <a:t>Pass 2:</a:t>
            </a:r>
            <a:r>
              <a:rPr lang="en-US" altLang="zh-TW" sz="2400">
                <a:solidFill>
                  <a:schemeClr val="accent2"/>
                </a:solidFill>
              </a:rPr>
              <a:t>  </a:t>
            </a:r>
            <a:r>
              <a:rPr lang="en-US" altLang="zh-TW" sz="2400"/>
              <a:t>Find best way to join result of each 1-relation plan (as outer) to another relation.  </a:t>
            </a:r>
            <a:r>
              <a:rPr lang="en-US" altLang="zh-TW" sz="2400" i="1">
                <a:solidFill>
                  <a:schemeClr val="folHlink"/>
                </a:solidFill>
              </a:rPr>
              <a:t>(All 2-relation plans.)  </a:t>
            </a:r>
            <a:endParaRPr lang="en-US" altLang="zh-TW" sz="240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altLang="zh-TW" sz="2400">
                <a:solidFill>
                  <a:schemeClr val="folHlink"/>
                </a:solidFill>
              </a:rPr>
              <a:t>Pass N:</a:t>
            </a:r>
            <a:r>
              <a:rPr lang="en-US" altLang="zh-TW" sz="2400">
                <a:solidFill>
                  <a:schemeClr val="accent2"/>
                </a:solidFill>
              </a:rPr>
              <a:t>  </a:t>
            </a:r>
            <a:r>
              <a:rPr lang="en-US" altLang="zh-TW" sz="2400"/>
              <a:t>Find best way to join result of a (N-1)-relation plan (as outer) to the N</a:t>
            </a:r>
            <a:r>
              <a:rPr lang="en-US" altLang="zh-TW" sz="2400">
                <a:latin typeface="Arial" panose="020B0604020202020204" pitchFamily="34" charset="0"/>
              </a:rPr>
              <a:t>’</a:t>
            </a:r>
            <a:r>
              <a:rPr lang="en-US" altLang="zh-TW" sz="2400"/>
              <a:t>th relation.  </a:t>
            </a:r>
            <a:r>
              <a:rPr lang="en-US" altLang="zh-TW" sz="2400" i="1">
                <a:solidFill>
                  <a:schemeClr val="folHlink"/>
                </a:solidFill>
              </a:rPr>
              <a:t>(All N-relation plans.)</a:t>
            </a:r>
            <a:endParaRPr lang="en-US" altLang="zh-CN" sz="240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TW" sz="2400"/>
              <a:t>For each subset of relations, retain only: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TW" sz="2400"/>
              <a:t>Cheapest plan overall</a:t>
            </a:r>
          </a:p>
        </p:txBody>
      </p:sp>
      <p:sp>
        <p:nvSpPr>
          <p:cNvPr id="702469" name="Rectangle 5">
            <a:extLst>
              <a:ext uri="{FF2B5EF4-FFF2-40B4-BE49-F238E27FC236}">
                <a16:creationId xmlns:a16="http://schemas.microsoft.com/office/drawing/2014/main" id="{0657194D-7B04-D80C-1639-D7255E597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Enumeration of Left-Deep Plans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9AA7F2E-75B2-800D-C374-D732D38D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7AD2386-DA1A-311D-E10D-F3C947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8EF-BA88-2F4B-9E0C-FFB7C0682D33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4D856A4A-3020-740E-6B04-16824B780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1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3FCFF01D-69CC-B183-532D-67186F79A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54341" name="Group 5">
            <a:extLst>
              <a:ext uri="{FF2B5EF4-FFF2-40B4-BE49-F238E27FC236}">
                <a16:creationId xmlns:a16="http://schemas.microsoft.com/office/drawing/2014/main" id="{6F3031E9-6406-DFE9-AF1A-52B6BC2B81A9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2636838"/>
            <a:ext cx="2879725" cy="3016250"/>
            <a:chOff x="4078" y="82"/>
            <a:chExt cx="1814" cy="1900"/>
          </a:xfrm>
        </p:grpSpPr>
        <p:sp>
          <p:nvSpPr>
            <p:cNvPr id="654342" name="Freeform 6">
              <a:extLst>
                <a:ext uri="{FF2B5EF4-FFF2-40B4-BE49-F238E27FC236}">
                  <a16:creationId xmlns:a16="http://schemas.microsoft.com/office/drawing/2014/main" id="{A104E353-7951-9483-110E-9EBD2609C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599"/>
              <a:ext cx="68" cy="88"/>
            </a:xfrm>
            <a:custGeom>
              <a:avLst/>
              <a:gdLst>
                <a:gd name="T0" fmla="*/ 67 w 68"/>
                <a:gd name="T1" fmla="*/ 43 h 88"/>
                <a:gd name="T2" fmla="*/ 58 w 68"/>
                <a:gd name="T3" fmla="*/ 13 h 88"/>
                <a:gd name="T4" fmla="*/ 34 w 68"/>
                <a:gd name="T5" fmla="*/ 0 h 88"/>
                <a:gd name="T6" fmla="*/ 10 w 68"/>
                <a:gd name="T7" fmla="*/ 13 h 88"/>
                <a:gd name="T8" fmla="*/ 0 w 68"/>
                <a:gd name="T9" fmla="*/ 43 h 88"/>
                <a:gd name="T10" fmla="*/ 10 w 68"/>
                <a:gd name="T11" fmla="*/ 74 h 88"/>
                <a:gd name="T12" fmla="*/ 34 w 68"/>
                <a:gd name="T13" fmla="*/ 87 h 88"/>
                <a:gd name="T14" fmla="*/ 58 w 68"/>
                <a:gd name="T15" fmla="*/ 74 h 88"/>
                <a:gd name="T16" fmla="*/ 67 w 68"/>
                <a:gd name="T17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88">
                  <a:moveTo>
                    <a:pt x="67" y="43"/>
                  </a:moveTo>
                  <a:lnTo>
                    <a:pt x="58" y="13"/>
                  </a:lnTo>
                  <a:lnTo>
                    <a:pt x="34" y="0"/>
                  </a:lnTo>
                  <a:lnTo>
                    <a:pt x="10" y="13"/>
                  </a:lnTo>
                  <a:lnTo>
                    <a:pt x="0" y="43"/>
                  </a:lnTo>
                  <a:lnTo>
                    <a:pt x="10" y="74"/>
                  </a:lnTo>
                  <a:lnTo>
                    <a:pt x="34" y="87"/>
                  </a:lnTo>
                  <a:lnTo>
                    <a:pt x="58" y="74"/>
                  </a:lnTo>
                  <a:lnTo>
                    <a:pt x="67" y="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43" name="Freeform 7">
              <a:extLst>
                <a:ext uri="{FF2B5EF4-FFF2-40B4-BE49-F238E27FC236}">
                  <a16:creationId xmlns:a16="http://schemas.microsoft.com/office/drawing/2014/main" id="{D2976C6B-CA7B-76A0-12C8-9B0446C22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608"/>
              <a:ext cx="62" cy="1"/>
            </a:xfrm>
            <a:custGeom>
              <a:avLst/>
              <a:gdLst>
                <a:gd name="T0" fmla="*/ 0 w 62"/>
                <a:gd name="T1" fmla="*/ 0 h 1"/>
                <a:gd name="T2" fmla="*/ 61 w 62"/>
                <a:gd name="T3" fmla="*/ 0 h 1"/>
                <a:gd name="T4" fmla="*/ 0 w 6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1">
                  <a:moveTo>
                    <a:pt x="0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44" name="Freeform 8">
              <a:extLst>
                <a:ext uri="{FF2B5EF4-FFF2-40B4-BE49-F238E27FC236}">
                  <a16:creationId xmlns:a16="http://schemas.microsoft.com/office/drawing/2014/main" id="{B2E39321-4399-86F0-FAAA-68D7A72EA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45" name="Freeform 9">
              <a:extLst>
                <a:ext uri="{FF2B5EF4-FFF2-40B4-BE49-F238E27FC236}">
                  <a16:creationId xmlns:a16="http://schemas.microsoft.com/office/drawing/2014/main" id="{5AD248B5-57C0-CFC0-96BE-FE66BE26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46" name="Freeform 10">
              <a:extLst>
                <a:ext uri="{FF2B5EF4-FFF2-40B4-BE49-F238E27FC236}">
                  <a16:creationId xmlns:a16="http://schemas.microsoft.com/office/drawing/2014/main" id="{CF6E7DE2-B67A-DDEF-00E9-64E4948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82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2 w 103"/>
                <a:gd name="T3" fmla="*/ 0 h 1"/>
                <a:gd name="T4" fmla="*/ 0 w 10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">
                  <a:moveTo>
                    <a:pt x="0" y="0"/>
                  </a:move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47" name="Freeform 11">
              <a:extLst>
                <a:ext uri="{FF2B5EF4-FFF2-40B4-BE49-F238E27FC236}">
                  <a16:creationId xmlns:a16="http://schemas.microsoft.com/office/drawing/2014/main" id="{38D19D40-1ACE-47E9-6691-DB3BD08DA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48" name="Freeform 12">
              <a:extLst>
                <a:ext uri="{FF2B5EF4-FFF2-40B4-BE49-F238E27FC236}">
                  <a16:creationId xmlns:a16="http://schemas.microsoft.com/office/drawing/2014/main" id="{6F1A363E-4EED-C4EC-2AD4-830E96A9C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49" name="Freeform 13">
              <a:extLst>
                <a:ext uri="{FF2B5EF4-FFF2-40B4-BE49-F238E27FC236}">
                  <a16:creationId xmlns:a16="http://schemas.microsoft.com/office/drawing/2014/main" id="{B338EAD5-7CCE-DD4B-8C6C-5FC34E1E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0 h 70"/>
                <a:gd name="T2" fmla="*/ 207 w 208"/>
                <a:gd name="T3" fmla="*/ 69 h 70"/>
                <a:gd name="T4" fmla="*/ 0 w 208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70">
                  <a:moveTo>
                    <a:pt x="0" y="0"/>
                  </a:moveTo>
                  <a:lnTo>
                    <a:pt x="207" y="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0" name="Freeform 14">
              <a:extLst>
                <a:ext uri="{FF2B5EF4-FFF2-40B4-BE49-F238E27FC236}">
                  <a16:creationId xmlns:a16="http://schemas.microsoft.com/office/drawing/2014/main" id="{7657AB24-C119-D931-8156-38B39D41C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69 h 70"/>
                <a:gd name="T2" fmla="*/ 207 w 208"/>
                <a:gd name="T3" fmla="*/ 0 h 70"/>
                <a:gd name="T4" fmla="*/ 0 w 208"/>
                <a:gd name="T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70">
                  <a:moveTo>
                    <a:pt x="0" y="69"/>
                  </a:moveTo>
                  <a:lnTo>
                    <a:pt x="207" y="0"/>
                  </a:lnTo>
                  <a:lnTo>
                    <a:pt x="0" y="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1" name="Freeform 15">
              <a:extLst>
                <a:ext uri="{FF2B5EF4-FFF2-40B4-BE49-F238E27FC236}">
                  <a16:creationId xmlns:a16="http://schemas.microsoft.com/office/drawing/2014/main" id="{27AA2179-BEA6-253E-B658-1172AF92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1487"/>
              <a:ext cx="399" cy="200"/>
            </a:xfrm>
            <a:custGeom>
              <a:avLst/>
              <a:gdLst>
                <a:gd name="T0" fmla="*/ 0 w 399"/>
                <a:gd name="T1" fmla="*/ 199 h 200"/>
                <a:gd name="T2" fmla="*/ 398 w 399"/>
                <a:gd name="T3" fmla="*/ 0 h 200"/>
                <a:gd name="T4" fmla="*/ 0 w 399"/>
                <a:gd name="T5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200">
                  <a:moveTo>
                    <a:pt x="0" y="199"/>
                  </a:moveTo>
                  <a:lnTo>
                    <a:pt x="398" y="0"/>
                  </a:lnTo>
                  <a:lnTo>
                    <a:pt x="0" y="1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2" name="Freeform 16">
              <a:extLst>
                <a:ext uri="{FF2B5EF4-FFF2-40B4-BE49-F238E27FC236}">
                  <a16:creationId xmlns:a16="http://schemas.microsoft.com/office/drawing/2014/main" id="{B12767DD-7D02-5123-236A-7AF29C125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487"/>
              <a:ext cx="408" cy="200"/>
            </a:xfrm>
            <a:custGeom>
              <a:avLst/>
              <a:gdLst>
                <a:gd name="T0" fmla="*/ 0 w 408"/>
                <a:gd name="T1" fmla="*/ 0 h 200"/>
                <a:gd name="T2" fmla="*/ 407 w 408"/>
                <a:gd name="T3" fmla="*/ 199 h 200"/>
                <a:gd name="T4" fmla="*/ 0 w 408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200">
                  <a:moveTo>
                    <a:pt x="0" y="0"/>
                  </a:moveTo>
                  <a:lnTo>
                    <a:pt x="407" y="1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3" name="Freeform 17">
              <a:extLst>
                <a:ext uri="{FF2B5EF4-FFF2-40B4-BE49-F238E27FC236}">
                  <a16:creationId xmlns:a16="http://schemas.microsoft.com/office/drawing/2014/main" id="{F27EAED4-AADB-5FFE-EF9E-852BBCA2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806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4" name="Freeform 18">
              <a:extLst>
                <a:ext uri="{FF2B5EF4-FFF2-40B4-BE49-F238E27FC236}">
                  <a16:creationId xmlns:a16="http://schemas.microsoft.com/office/drawing/2014/main" id="{1E6C0057-E0A1-F569-DA88-FDE90955B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89"/>
              <a:ext cx="1" cy="286"/>
            </a:xfrm>
            <a:custGeom>
              <a:avLst/>
              <a:gdLst>
                <a:gd name="T0" fmla="*/ 0 w 1"/>
                <a:gd name="T1" fmla="*/ 0 h 286"/>
                <a:gd name="T2" fmla="*/ 0 w 1"/>
                <a:gd name="T3" fmla="*/ 285 h 286"/>
                <a:gd name="T4" fmla="*/ 0 w 1"/>
                <a:gd name="T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6">
                  <a:moveTo>
                    <a:pt x="0" y="0"/>
                  </a:move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5" name="Freeform 19">
              <a:extLst>
                <a:ext uri="{FF2B5EF4-FFF2-40B4-BE49-F238E27FC236}">
                  <a16:creationId xmlns:a16="http://schemas.microsoft.com/office/drawing/2014/main" id="{A4B66BA4-7344-33A7-9A52-D8A61990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" y="632"/>
              <a:ext cx="45" cy="93"/>
            </a:xfrm>
            <a:custGeom>
              <a:avLst/>
              <a:gdLst>
                <a:gd name="T0" fmla="*/ 0 w 45"/>
                <a:gd name="T1" fmla="*/ 92 h 93"/>
                <a:gd name="T2" fmla="*/ 44 w 45"/>
                <a:gd name="T3" fmla="*/ 0 h 93"/>
                <a:gd name="T4" fmla="*/ 0 w 45"/>
                <a:gd name="T5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93">
                  <a:moveTo>
                    <a:pt x="0" y="92"/>
                  </a:moveTo>
                  <a:lnTo>
                    <a:pt x="44" y="0"/>
                  </a:lnTo>
                  <a:lnTo>
                    <a:pt x="0" y="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6" name="Freeform 20">
              <a:extLst>
                <a:ext uri="{FF2B5EF4-FFF2-40B4-BE49-F238E27FC236}">
                  <a16:creationId xmlns:a16="http://schemas.microsoft.com/office/drawing/2014/main" id="{BD523404-1879-F057-3FC7-1900A5213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639"/>
              <a:ext cx="43" cy="86"/>
            </a:xfrm>
            <a:custGeom>
              <a:avLst/>
              <a:gdLst>
                <a:gd name="T0" fmla="*/ 0 w 43"/>
                <a:gd name="T1" fmla="*/ 0 h 86"/>
                <a:gd name="T2" fmla="*/ 42 w 43"/>
                <a:gd name="T3" fmla="*/ 85 h 86"/>
                <a:gd name="T4" fmla="*/ 0 w 43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lnTo>
                    <a:pt x="42" y="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357" name="Rectangle 21">
              <a:extLst>
                <a:ext uri="{FF2B5EF4-FFF2-40B4-BE49-F238E27FC236}">
                  <a16:creationId xmlns:a16="http://schemas.microsoft.com/office/drawing/2014/main" id="{3A9103A2-F7B2-D101-B0CF-62614FCD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763"/>
              <a:ext cx="54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Take T</a:t>
              </a:r>
            </a:p>
          </p:txBody>
        </p:sp>
        <p:sp>
          <p:nvSpPr>
            <p:cNvPr id="654358" name="Rectangle 22">
              <a:extLst>
                <a:ext uri="{FF2B5EF4-FFF2-40B4-BE49-F238E27FC236}">
                  <a16:creationId xmlns:a16="http://schemas.microsoft.com/office/drawing/2014/main" id="{5E9F69BD-74D0-E3AF-7659-4395EF24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754"/>
              <a:ext cx="74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Student S</a:t>
              </a:r>
            </a:p>
          </p:txBody>
        </p:sp>
        <p:sp>
          <p:nvSpPr>
            <p:cNvPr id="654359" name="Rectangle 23">
              <a:extLst>
                <a:ext uri="{FF2B5EF4-FFF2-40B4-BE49-F238E27FC236}">
                  <a16:creationId xmlns:a16="http://schemas.microsoft.com/office/drawing/2014/main" id="{48C9B655-2377-2027-CC4E-ACCD9B12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1344"/>
              <a:ext cx="70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T.sid=S.sid</a:t>
              </a:r>
            </a:p>
          </p:txBody>
        </p:sp>
        <p:sp>
          <p:nvSpPr>
            <p:cNvPr id="654360" name="Rectangle 24">
              <a:extLst>
                <a:ext uri="{FF2B5EF4-FFF2-40B4-BE49-F238E27FC236}">
                  <a16:creationId xmlns:a16="http://schemas.microsoft.com/office/drawing/2014/main" id="{49DB4CB2-4DD3-B967-D8CC-FFBF12EA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661"/>
              <a:ext cx="55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cid=231 </a:t>
              </a:r>
            </a:p>
          </p:txBody>
        </p:sp>
        <p:sp>
          <p:nvSpPr>
            <p:cNvPr id="654361" name="Rectangle 25">
              <a:extLst>
                <a:ext uri="{FF2B5EF4-FFF2-40B4-BE49-F238E27FC236}">
                  <a16:creationId xmlns:a16="http://schemas.microsoft.com/office/drawing/2014/main" id="{536A4E42-3AB7-6F77-44A0-96A2DFAF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44"/>
              <a:ext cx="55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age &gt; 20</a:t>
              </a:r>
            </a:p>
          </p:txBody>
        </p:sp>
        <p:sp>
          <p:nvSpPr>
            <p:cNvPr id="654362" name="Rectangle 26">
              <a:extLst>
                <a:ext uri="{FF2B5EF4-FFF2-40B4-BE49-F238E27FC236}">
                  <a16:creationId xmlns:a16="http://schemas.microsoft.com/office/drawing/2014/main" id="{1EDC474E-D79B-0EBC-816C-149F0255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52"/>
              <a:ext cx="4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sname</a:t>
              </a:r>
            </a:p>
          </p:txBody>
        </p:sp>
      </p:grpSp>
      <p:sp>
        <p:nvSpPr>
          <p:cNvPr id="654364" name="AutoShape 28">
            <a:extLst>
              <a:ext uri="{FF2B5EF4-FFF2-40B4-BE49-F238E27FC236}">
                <a16:creationId xmlns:a16="http://schemas.microsoft.com/office/drawing/2014/main" id="{18A377FF-3630-FFFD-5F76-8BA67986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2736850" cy="1655763"/>
          </a:xfrm>
          <a:prstGeom prst="wedgeRoundRectCallout">
            <a:avLst>
              <a:gd name="adj1" fmla="val 78306"/>
              <a:gd name="adj2" fmla="val 1471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folHlink"/>
                </a:solidFill>
              </a:rPr>
              <a:t>Evaluation plan</a:t>
            </a:r>
          </a:p>
          <a:p>
            <a:pPr>
              <a:buFontTx/>
              <a:buChar char="•"/>
            </a:pPr>
            <a:r>
              <a:rPr lang="en-US" altLang="zh-TW" b="0">
                <a:sym typeface="Symbol" pitchFamily="2" charset="2"/>
              </a:rPr>
              <a:t>Nodes are relational operators or tables</a:t>
            </a:r>
          </a:p>
          <a:p>
            <a:pPr>
              <a:buFontTx/>
              <a:buChar char="•"/>
            </a:pPr>
            <a:r>
              <a:rPr lang="en-US" altLang="zh-TW" b="0">
                <a:sym typeface="Symbol" pitchFamily="2" charset="2"/>
              </a:rPr>
              <a:t>Edges point to where the input comes from</a:t>
            </a:r>
            <a:endParaRPr kumimoji="0" lang="en-US" altLang="zh-TW" b="0"/>
          </a:p>
        </p:txBody>
      </p:sp>
      <p:grpSp>
        <p:nvGrpSpPr>
          <p:cNvPr id="654371" name="Group 35">
            <a:extLst>
              <a:ext uri="{FF2B5EF4-FFF2-40B4-BE49-F238E27FC236}">
                <a16:creationId xmlns:a16="http://schemas.microsoft.com/office/drawing/2014/main" id="{2371306B-28D6-02AD-ABE8-4EA4A45B6281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54372" name="Rectangle 36">
              <a:extLst>
                <a:ext uri="{FF2B5EF4-FFF2-40B4-BE49-F238E27FC236}">
                  <a16:creationId xmlns:a16="http://schemas.microsoft.com/office/drawing/2014/main" id="{B84D7A95-8A3B-5B7E-7F0B-76373AD29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54373" name="Group 37">
              <a:extLst>
                <a:ext uri="{FF2B5EF4-FFF2-40B4-BE49-F238E27FC236}">
                  <a16:creationId xmlns:a16="http://schemas.microsoft.com/office/drawing/2014/main" id="{7A06B297-A5DD-A306-DD36-33F1F5D60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54374" name="Line 38">
                <a:extLst>
                  <a:ext uri="{FF2B5EF4-FFF2-40B4-BE49-F238E27FC236}">
                    <a16:creationId xmlns:a16="http://schemas.microsoft.com/office/drawing/2014/main" id="{21F312C6-753D-456F-BF7C-5BAFDDC9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4375" name="Line 39">
                <a:extLst>
                  <a:ext uri="{FF2B5EF4-FFF2-40B4-BE49-F238E27FC236}">
                    <a16:creationId xmlns:a16="http://schemas.microsoft.com/office/drawing/2014/main" id="{38CE914B-EA9E-0B84-6270-1854B6038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4376" name="Line 40">
                <a:extLst>
                  <a:ext uri="{FF2B5EF4-FFF2-40B4-BE49-F238E27FC236}">
                    <a16:creationId xmlns:a16="http://schemas.microsoft.com/office/drawing/2014/main" id="{DC067E51-2AFF-011F-3041-043515EDA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4377" name="Line 41">
                <a:extLst>
                  <a:ext uri="{FF2B5EF4-FFF2-40B4-BE49-F238E27FC236}">
                    <a16:creationId xmlns:a16="http://schemas.microsoft.com/office/drawing/2014/main" id="{B93A1485-C3FD-17C0-5F36-E9C4922D5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8AF8221-C1E9-2C52-F18F-116E1B49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C61F76A-488F-0F80-EC62-99B673F6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42D-816F-A640-9ACB-D06036CF131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C418D726-2501-057F-5952-0E1F55211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2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58DFE9BE-F4AA-4B35-9138-5C460670F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56389" name="Freeform 5">
            <a:extLst>
              <a:ext uri="{FF2B5EF4-FFF2-40B4-BE49-F238E27FC236}">
                <a16:creationId xmlns:a16="http://schemas.microsoft.com/office/drawing/2014/main" id="{2A54BB7A-DD24-533B-ADD7-F181AE22AE0A}"/>
              </a:ext>
            </a:extLst>
          </p:cNvPr>
          <p:cNvSpPr>
            <a:spLocks/>
          </p:cNvSpPr>
          <p:nvPr/>
        </p:nvSpPr>
        <p:spPr bwMode="auto">
          <a:xfrm>
            <a:off x="3238500" y="429577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0" name="Freeform 6">
            <a:extLst>
              <a:ext uri="{FF2B5EF4-FFF2-40B4-BE49-F238E27FC236}">
                <a16:creationId xmlns:a16="http://schemas.microsoft.com/office/drawing/2014/main" id="{3F9F3B4B-60E6-D262-DFFE-BD244AC2DD24}"/>
              </a:ext>
            </a:extLst>
          </p:cNvPr>
          <p:cNvSpPr>
            <a:spLocks/>
          </p:cNvSpPr>
          <p:nvPr/>
        </p:nvSpPr>
        <p:spPr bwMode="auto">
          <a:xfrm>
            <a:off x="3292475" y="4292600"/>
            <a:ext cx="98425" cy="1588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1" name="Freeform 7">
            <a:extLst>
              <a:ext uri="{FF2B5EF4-FFF2-40B4-BE49-F238E27FC236}">
                <a16:creationId xmlns:a16="http://schemas.microsoft.com/office/drawing/2014/main" id="{4D07F41D-4DF8-5AA1-6EC6-B34D7CB757B9}"/>
              </a:ext>
            </a:extLst>
          </p:cNvPr>
          <p:cNvSpPr>
            <a:spLocks/>
          </p:cNvSpPr>
          <p:nvPr/>
        </p:nvSpPr>
        <p:spPr bwMode="auto">
          <a:xfrm>
            <a:off x="4308475" y="26495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2" name="Freeform 8">
            <a:extLst>
              <a:ext uri="{FF2B5EF4-FFF2-40B4-BE49-F238E27FC236}">
                <a16:creationId xmlns:a16="http://schemas.microsoft.com/office/drawing/2014/main" id="{33F45E8E-6E77-9B1E-C26C-85B52FE5A6C0}"/>
              </a:ext>
            </a:extLst>
          </p:cNvPr>
          <p:cNvSpPr>
            <a:spLocks/>
          </p:cNvSpPr>
          <p:nvPr/>
        </p:nvSpPr>
        <p:spPr bwMode="auto">
          <a:xfrm>
            <a:off x="4391025" y="26495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3" name="Freeform 9">
            <a:extLst>
              <a:ext uri="{FF2B5EF4-FFF2-40B4-BE49-F238E27FC236}">
                <a16:creationId xmlns:a16="http://schemas.microsoft.com/office/drawing/2014/main" id="{76BCB0CE-8C73-0CEC-D2B3-BA08BDEE55DE}"/>
              </a:ext>
            </a:extLst>
          </p:cNvPr>
          <p:cNvSpPr>
            <a:spLocks/>
          </p:cNvSpPr>
          <p:nvPr/>
        </p:nvSpPr>
        <p:spPr bwMode="auto">
          <a:xfrm>
            <a:off x="4268788" y="263683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4" name="Freeform 10">
            <a:extLst>
              <a:ext uri="{FF2B5EF4-FFF2-40B4-BE49-F238E27FC236}">
                <a16:creationId xmlns:a16="http://schemas.microsoft.com/office/drawing/2014/main" id="{7C34EA12-EF0F-8A22-EE04-FA3CD9760B44}"/>
              </a:ext>
            </a:extLst>
          </p:cNvPr>
          <p:cNvSpPr>
            <a:spLocks/>
          </p:cNvSpPr>
          <p:nvPr/>
        </p:nvSpPr>
        <p:spPr bwMode="auto">
          <a:xfrm>
            <a:off x="4418013" y="3487738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5" name="Freeform 11">
            <a:extLst>
              <a:ext uri="{FF2B5EF4-FFF2-40B4-BE49-F238E27FC236}">
                <a16:creationId xmlns:a16="http://schemas.microsoft.com/office/drawing/2014/main" id="{9E5E066E-6A96-1E7F-3958-3B498A9E763B}"/>
              </a:ext>
            </a:extLst>
          </p:cNvPr>
          <p:cNvSpPr>
            <a:spLocks/>
          </p:cNvSpPr>
          <p:nvPr/>
        </p:nvSpPr>
        <p:spPr bwMode="auto">
          <a:xfrm>
            <a:off x="4746625" y="3487738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6" name="Freeform 12">
            <a:extLst>
              <a:ext uri="{FF2B5EF4-FFF2-40B4-BE49-F238E27FC236}">
                <a16:creationId xmlns:a16="http://schemas.microsoft.com/office/drawing/2014/main" id="{C35E04B0-2D02-E227-5711-9AD55EE851EA}"/>
              </a:ext>
            </a:extLst>
          </p:cNvPr>
          <p:cNvSpPr>
            <a:spLocks/>
          </p:cNvSpPr>
          <p:nvPr/>
        </p:nvSpPr>
        <p:spPr bwMode="auto">
          <a:xfrm>
            <a:off x="4418013" y="3487738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7" name="Freeform 13">
            <a:extLst>
              <a:ext uri="{FF2B5EF4-FFF2-40B4-BE49-F238E27FC236}">
                <a16:creationId xmlns:a16="http://schemas.microsoft.com/office/drawing/2014/main" id="{9C75E49C-8AF1-3814-59A5-51A0E5618E81}"/>
              </a:ext>
            </a:extLst>
          </p:cNvPr>
          <p:cNvSpPr>
            <a:spLocks/>
          </p:cNvSpPr>
          <p:nvPr/>
        </p:nvSpPr>
        <p:spPr bwMode="auto">
          <a:xfrm>
            <a:off x="4418013" y="3487738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8" name="Freeform 14">
            <a:extLst>
              <a:ext uri="{FF2B5EF4-FFF2-40B4-BE49-F238E27FC236}">
                <a16:creationId xmlns:a16="http://schemas.microsoft.com/office/drawing/2014/main" id="{9CC0AB32-C473-FDB5-D429-BFCAB08E25F5}"/>
              </a:ext>
            </a:extLst>
          </p:cNvPr>
          <p:cNvSpPr>
            <a:spLocks/>
          </p:cNvSpPr>
          <p:nvPr/>
        </p:nvSpPr>
        <p:spPr bwMode="auto">
          <a:xfrm>
            <a:off x="3854450" y="3938588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399" name="Freeform 15">
            <a:extLst>
              <a:ext uri="{FF2B5EF4-FFF2-40B4-BE49-F238E27FC236}">
                <a16:creationId xmlns:a16="http://schemas.microsoft.com/office/drawing/2014/main" id="{7448A354-F875-1492-E24C-DF9640BC8719}"/>
              </a:ext>
            </a:extLst>
          </p:cNvPr>
          <p:cNvSpPr>
            <a:spLocks/>
          </p:cNvSpPr>
          <p:nvPr/>
        </p:nvSpPr>
        <p:spPr bwMode="auto">
          <a:xfrm>
            <a:off x="4719638" y="3938588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00" name="Freeform 16">
            <a:extLst>
              <a:ext uri="{FF2B5EF4-FFF2-40B4-BE49-F238E27FC236}">
                <a16:creationId xmlns:a16="http://schemas.microsoft.com/office/drawing/2014/main" id="{FF453F07-D1DD-569A-1D7B-158ED9838957}"/>
              </a:ext>
            </a:extLst>
          </p:cNvPr>
          <p:cNvSpPr>
            <a:spLocks/>
          </p:cNvSpPr>
          <p:nvPr/>
        </p:nvSpPr>
        <p:spPr bwMode="auto">
          <a:xfrm>
            <a:off x="3708400" y="4805363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01" name="Freeform 17">
            <a:extLst>
              <a:ext uri="{FF2B5EF4-FFF2-40B4-BE49-F238E27FC236}">
                <a16:creationId xmlns:a16="http://schemas.microsoft.com/office/drawing/2014/main" id="{9279FADF-D1EB-257D-7B8C-713FC39445A9}"/>
              </a:ext>
            </a:extLst>
          </p:cNvPr>
          <p:cNvSpPr>
            <a:spLocks/>
          </p:cNvSpPr>
          <p:nvPr/>
        </p:nvSpPr>
        <p:spPr bwMode="auto">
          <a:xfrm>
            <a:off x="4584700" y="296545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04" name="Rectangle 20">
            <a:extLst>
              <a:ext uri="{FF2B5EF4-FFF2-40B4-BE49-F238E27FC236}">
                <a16:creationId xmlns:a16="http://schemas.microsoft.com/office/drawing/2014/main" id="{D7455FA3-FB1E-6F1E-1F80-FDC5D45A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5445125"/>
            <a:ext cx="86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56405" name="Rectangle 21">
            <a:extLst>
              <a:ext uri="{FF2B5EF4-FFF2-40B4-BE49-F238E27FC236}">
                <a16:creationId xmlns:a16="http://schemas.microsoft.com/office/drawing/2014/main" id="{E4B3992C-43C0-27AD-8184-F410F83A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5445125"/>
            <a:ext cx="11890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56406" name="Rectangle 22">
            <a:extLst>
              <a:ext uri="{FF2B5EF4-FFF2-40B4-BE49-F238E27FC236}">
                <a16:creationId xmlns:a16="http://schemas.microsoft.com/office/drawing/2014/main" id="{8506A267-F3E0-F181-9DAD-8BCF6A11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644900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56407" name="Rectangle 23">
            <a:extLst>
              <a:ext uri="{FF2B5EF4-FFF2-40B4-BE49-F238E27FC236}">
                <a16:creationId xmlns:a16="http://schemas.microsoft.com/office/drawing/2014/main" id="{E64505C5-1CBC-2620-333B-1D8189BD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394200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56409" name="Rectangle 25">
            <a:extLst>
              <a:ext uri="{FF2B5EF4-FFF2-40B4-BE49-F238E27FC236}">
                <a16:creationId xmlns:a16="http://schemas.microsoft.com/office/drawing/2014/main" id="{5711BA74-E13F-E5DA-CE3D-F0ADB07B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4796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56410" name="Freeform 26">
            <a:extLst>
              <a:ext uri="{FF2B5EF4-FFF2-40B4-BE49-F238E27FC236}">
                <a16:creationId xmlns:a16="http://schemas.microsoft.com/office/drawing/2014/main" id="{231322C8-CF66-15B8-4830-21A2BE445F42}"/>
              </a:ext>
            </a:extLst>
          </p:cNvPr>
          <p:cNvSpPr>
            <a:spLocks/>
          </p:cNvSpPr>
          <p:nvPr/>
        </p:nvSpPr>
        <p:spPr bwMode="auto">
          <a:xfrm>
            <a:off x="5292725" y="43656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11" name="Freeform 27">
            <a:extLst>
              <a:ext uri="{FF2B5EF4-FFF2-40B4-BE49-F238E27FC236}">
                <a16:creationId xmlns:a16="http://schemas.microsoft.com/office/drawing/2014/main" id="{2E91E909-0E3D-8106-C34D-1023846EDF2D}"/>
              </a:ext>
            </a:extLst>
          </p:cNvPr>
          <p:cNvSpPr>
            <a:spLocks/>
          </p:cNvSpPr>
          <p:nvPr/>
        </p:nvSpPr>
        <p:spPr bwMode="auto">
          <a:xfrm>
            <a:off x="5346700" y="43799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12" name="Freeform 28">
            <a:extLst>
              <a:ext uri="{FF2B5EF4-FFF2-40B4-BE49-F238E27FC236}">
                <a16:creationId xmlns:a16="http://schemas.microsoft.com/office/drawing/2014/main" id="{FCA99504-6E30-1D65-37F3-178B88CB3C01}"/>
              </a:ext>
            </a:extLst>
          </p:cNvPr>
          <p:cNvSpPr>
            <a:spLocks/>
          </p:cNvSpPr>
          <p:nvPr/>
        </p:nvSpPr>
        <p:spPr bwMode="auto">
          <a:xfrm>
            <a:off x="5724525" y="47974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416" name="Rectangle 32">
            <a:extLst>
              <a:ext uri="{FF2B5EF4-FFF2-40B4-BE49-F238E27FC236}">
                <a16:creationId xmlns:a16="http://schemas.microsoft.com/office/drawing/2014/main" id="{B18650AD-94A4-611E-C53F-090E5A30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4437063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grpSp>
        <p:nvGrpSpPr>
          <p:cNvPr id="656417" name="Group 33">
            <a:extLst>
              <a:ext uri="{FF2B5EF4-FFF2-40B4-BE49-F238E27FC236}">
                <a16:creationId xmlns:a16="http://schemas.microsoft.com/office/drawing/2014/main" id="{79A5381C-5282-B19F-43FC-3E9745336E8B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56418" name="Rectangle 34">
              <a:extLst>
                <a:ext uri="{FF2B5EF4-FFF2-40B4-BE49-F238E27FC236}">
                  <a16:creationId xmlns:a16="http://schemas.microsoft.com/office/drawing/2014/main" id="{C538CB71-8AA1-26C7-41F0-9039B1A1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56419" name="Group 35">
              <a:extLst>
                <a:ext uri="{FF2B5EF4-FFF2-40B4-BE49-F238E27FC236}">
                  <a16:creationId xmlns:a16="http://schemas.microsoft.com/office/drawing/2014/main" id="{81229155-9AF6-EF7E-BC1D-02F9B5E0C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56420" name="Line 36">
                <a:extLst>
                  <a:ext uri="{FF2B5EF4-FFF2-40B4-BE49-F238E27FC236}">
                    <a16:creationId xmlns:a16="http://schemas.microsoft.com/office/drawing/2014/main" id="{315E4E35-6C86-AF2B-ACCD-F8C998D18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421" name="Line 37">
                <a:extLst>
                  <a:ext uri="{FF2B5EF4-FFF2-40B4-BE49-F238E27FC236}">
                    <a16:creationId xmlns:a16="http://schemas.microsoft.com/office/drawing/2014/main" id="{95B2913F-FE4B-1327-B143-589DD5C37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422" name="Line 38">
                <a:extLst>
                  <a:ext uri="{FF2B5EF4-FFF2-40B4-BE49-F238E27FC236}">
                    <a16:creationId xmlns:a16="http://schemas.microsoft.com/office/drawing/2014/main" id="{292E0545-CA12-9030-171B-14BA88C47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423" name="Line 39">
                <a:extLst>
                  <a:ext uri="{FF2B5EF4-FFF2-40B4-BE49-F238E27FC236}">
                    <a16:creationId xmlns:a16="http://schemas.microsoft.com/office/drawing/2014/main" id="{DE824E6C-9BD8-59D5-2F7C-EE51549BC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5DF2061-5DF1-D358-6110-CA400A65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F041249-5A40-06E6-F5A6-B9899B3A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E0E1-5F5C-5944-A0EC-52CEC0F2DEC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91EF4BB2-A5A3-2C40-3BFE-99B05A748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3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14C75171-81FA-239C-E04E-85078B370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57412" name="Freeform 4">
            <a:extLst>
              <a:ext uri="{FF2B5EF4-FFF2-40B4-BE49-F238E27FC236}">
                <a16:creationId xmlns:a16="http://schemas.microsoft.com/office/drawing/2014/main" id="{CF03770D-D14A-43D7-A31F-45BA7FBC194A}"/>
              </a:ext>
            </a:extLst>
          </p:cNvPr>
          <p:cNvSpPr>
            <a:spLocks/>
          </p:cNvSpPr>
          <p:nvPr/>
        </p:nvSpPr>
        <p:spPr bwMode="auto">
          <a:xfrm>
            <a:off x="3238500" y="488473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13" name="Freeform 5">
            <a:extLst>
              <a:ext uri="{FF2B5EF4-FFF2-40B4-BE49-F238E27FC236}">
                <a16:creationId xmlns:a16="http://schemas.microsoft.com/office/drawing/2014/main" id="{3FD34344-A023-2DD8-339F-AB724336D58E}"/>
              </a:ext>
            </a:extLst>
          </p:cNvPr>
          <p:cNvSpPr>
            <a:spLocks/>
          </p:cNvSpPr>
          <p:nvPr/>
        </p:nvSpPr>
        <p:spPr bwMode="auto">
          <a:xfrm>
            <a:off x="3292475" y="488156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14" name="Freeform 6">
            <a:extLst>
              <a:ext uri="{FF2B5EF4-FFF2-40B4-BE49-F238E27FC236}">
                <a16:creationId xmlns:a16="http://schemas.microsoft.com/office/drawing/2014/main" id="{451B28E4-34D7-9D2D-EEC9-22BE748B2FFE}"/>
              </a:ext>
            </a:extLst>
          </p:cNvPr>
          <p:cNvSpPr>
            <a:spLocks/>
          </p:cNvSpPr>
          <p:nvPr/>
        </p:nvSpPr>
        <p:spPr bwMode="auto">
          <a:xfrm>
            <a:off x="430847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15" name="Freeform 7">
            <a:extLst>
              <a:ext uri="{FF2B5EF4-FFF2-40B4-BE49-F238E27FC236}">
                <a16:creationId xmlns:a16="http://schemas.microsoft.com/office/drawing/2014/main" id="{0D0F4BA0-733D-5D0A-5B6E-7093E615EFB6}"/>
              </a:ext>
            </a:extLst>
          </p:cNvPr>
          <p:cNvSpPr>
            <a:spLocks/>
          </p:cNvSpPr>
          <p:nvPr/>
        </p:nvSpPr>
        <p:spPr bwMode="auto">
          <a:xfrm>
            <a:off x="439102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16" name="Freeform 8">
            <a:extLst>
              <a:ext uri="{FF2B5EF4-FFF2-40B4-BE49-F238E27FC236}">
                <a16:creationId xmlns:a16="http://schemas.microsoft.com/office/drawing/2014/main" id="{9CEB73E9-077A-547F-BED9-31FDC82AFD30}"/>
              </a:ext>
            </a:extLst>
          </p:cNvPr>
          <p:cNvSpPr>
            <a:spLocks/>
          </p:cNvSpPr>
          <p:nvPr/>
        </p:nvSpPr>
        <p:spPr bwMode="auto">
          <a:xfrm>
            <a:off x="4268788" y="220503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17" name="Freeform 9">
            <a:extLst>
              <a:ext uri="{FF2B5EF4-FFF2-40B4-BE49-F238E27FC236}">
                <a16:creationId xmlns:a16="http://schemas.microsoft.com/office/drawing/2014/main" id="{9744E400-1D96-91DC-ADDE-6F40CBD60BBD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18" name="Freeform 10">
            <a:extLst>
              <a:ext uri="{FF2B5EF4-FFF2-40B4-BE49-F238E27FC236}">
                <a16:creationId xmlns:a16="http://schemas.microsoft.com/office/drawing/2014/main" id="{0A95EBDF-3DC2-0DCF-D9B3-F840838F8123}"/>
              </a:ext>
            </a:extLst>
          </p:cNvPr>
          <p:cNvSpPr>
            <a:spLocks/>
          </p:cNvSpPr>
          <p:nvPr/>
        </p:nvSpPr>
        <p:spPr bwMode="auto">
          <a:xfrm>
            <a:off x="4746625" y="4076700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19" name="Freeform 11">
            <a:extLst>
              <a:ext uri="{FF2B5EF4-FFF2-40B4-BE49-F238E27FC236}">
                <a16:creationId xmlns:a16="http://schemas.microsoft.com/office/drawing/2014/main" id="{468664ED-BE1F-D877-9091-7D410D56F70B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20" name="Freeform 12">
            <a:extLst>
              <a:ext uri="{FF2B5EF4-FFF2-40B4-BE49-F238E27FC236}">
                <a16:creationId xmlns:a16="http://schemas.microsoft.com/office/drawing/2014/main" id="{B407344C-3FE4-B488-AF65-BB4F47F6287A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21" name="Freeform 13">
            <a:extLst>
              <a:ext uri="{FF2B5EF4-FFF2-40B4-BE49-F238E27FC236}">
                <a16:creationId xmlns:a16="http://schemas.microsoft.com/office/drawing/2014/main" id="{A915A0F2-AC1F-D13B-8F45-4FD2619DE34E}"/>
              </a:ext>
            </a:extLst>
          </p:cNvPr>
          <p:cNvSpPr>
            <a:spLocks/>
          </p:cNvSpPr>
          <p:nvPr/>
        </p:nvSpPr>
        <p:spPr bwMode="auto">
          <a:xfrm>
            <a:off x="3854450" y="4527550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22" name="Freeform 14">
            <a:extLst>
              <a:ext uri="{FF2B5EF4-FFF2-40B4-BE49-F238E27FC236}">
                <a16:creationId xmlns:a16="http://schemas.microsoft.com/office/drawing/2014/main" id="{C7E3DB2F-DAF9-1FFC-8D90-8F946228FB67}"/>
              </a:ext>
            </a:extLst>
          </p:cNvPr>
          <p:cNvSpPr>
            <a:spLocks/>
          </p:cNvSpPr>
          <p:nvPr/>
        </p:nvSpPr>
        <p:spPr bwMode="auto">
          <a:xfrm>
            <a:off x="4719638" y="4527550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23" name="Freeform 15">
            <a:extLst>
              <a:ext uri="{FF2B5EF4-FFF2-40B4-BE49-F238E27FC236}">
                <a16:creationId xmlns:a16="http://schemas.microsoft.com/office/drawing/2014/main" id="{E3B7BCDB-659E-41FF-3716-28316009D5DD}"/>
              </a:ext>
            </a:extLst>
          </p:cNvPr>
          <p:cNvSpPr>
            <a:spLocks/>
          </p:cNvSpPr>
          <p:nvPr/>
        </p:nvSpPr>
        <p:spPr bwMode="auto">
          <a:xfrm>
            <a:off x="3708400" y="53943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24" name="Freeform 16">
            <a:extLst>
              <a:ext uri="{FF2B5EF4-FFF2-40B4-BE49-F238E27FC236}">
                <a16:creationId xmlns:a16="http://schemas.microsoft.com/office/drawing/2014/main" id="{D03AC61A-51AB-0E5E-1691-DCB2DFAD79A7}"/>
              </a:ext>
            </a:extLst>
          </p:cNvPr>
          <p:cNvSpPr>
            <a:spLocks/>
          </p:cNvSpPr>
          <p:nvPr/>
        </p:nvSpPr>
        <p:spPr bwMode="auto">
          <a:xfrm>
            <a:off x="4584700" y="253365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25" name="Rectangle 17">
            <a:extLst>
              <a:ext uri="{FF2B5EF4-FFF2-40B4-BE49-F238E27FC236}">
                <a16:creationId xmlns:a16="http://schemas.microsoft.com/office/drawing/2014/main" id="{BC1F4385-FF97-D9BF-AD18-673100635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6034088"/>
            <a:ext cx="1189038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57426" name="Rectangle 18">
            <a:extLst>
              <a:ext uri="{FF2B5EF4-FFF2-40B4-BE49-F238E27FC236}">
                <a16:creationId xmlns:a16="http://schemas.microsoft.com/office/drawing/2014/main" id="{EB2F1626-7339-943D-528D-BB74174F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941888"/>
            <a:ext cx="8667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57427" name="Rectangle 19">
            <a:extLst>
              <a:ext uri="{FF2B5EF4-FFF2-40B4-BE49-F238E27FC236}">
                <a16:creationId xmlns:a16="http://schemas.microsoft.com/office/drawing/2014/main" id="{A3E04872-0C3F-BE3F-0243-D721399E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4221163"/>
            <a:ext cx="1120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T.sid=S.sid</a:t>
            </a:r>
          </a:p>
        </p:txBody>
      </p:sp>
      <p:sp>
        <p:nvSpPr>
          <p:cNvPr id="657428" name="Rectangle 20">
            <a:extLst>
              <a:ext uri="{FF2B5EF4-FFF2-40B4-BE49-F238E27FC236}">
                <a16:creationId xmlns:a16="http://schemas.microsoft.com/office/drawing/2014/main" id="{495DC6F5-6C70-DDBD-319B-BF5E7D80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13100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57429" name="Rectangle 21">
            <a:extLst>
              <a:ext uri="{FF2B5EF4-FFF2-40B4-BE49-F238E27FC236}">
                <a16:creationId xmlns:a16="http://schemas.microsoft.com/office/drawing/2014/main" id="{FFF8637E-BCF8-A618-BC45-490DEE8D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31616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57430" name="Freeform 22">
            <a:extLst>
              <a:ext uri="{FF2B5EF4-FFF2-40B4-BE49-F238E27FC236}">
                <a16:creationId xmlns:a16="http://schemas.microsoft.com/office/drawing/2014/main" id="{662F25FA-489D-3ADD-06E6-9692873351CF}"/>
              </a:ext>
            </a:extLst>
          </p:cNvPr>
          <p:cNvSpPr>
            <a:spLocks/>
          </p:cNvSpPr>
          <p:nvPr/>
        </p:nvSpPr>
        <p:spPr bwMode="auto">
          <a:xfrm>
            <a:off x="4143375" y="30702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31" name="Freeform 23">
            <a:extLst>
              <a:ext uri="{FF2B5EF4-FFF2-40B4-BE49-F238E27FC236}">
                <a16:creationId xmlns:a16="http://schemas.microsoft.com/office/drawing/2014/main" id="{62F1DE93-C867-4A55-028E-F11335B3DAD9}"/>
              </a:ext>
            </a:extLst>
          </p:cNvPr>
          <p:cNvSpPr>
            <a:spLocks/>
          </p:cNvSpPr>
          <p:nvPr/>
        </p:nvSpPr>
        <p:spPr bwMode="auto">
          <a:xfrm>
            <a:off x="4197350" y="30845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32" name="Freeform 24">
            <a:extLst>
              <a:ext uri="{FF2B5EF4-FFF2-40B4-BE49-F238E27FC236}">
                <a16:creationId xmlns:a16="http://schemas.microsoft.com/office/drawing/2014/main" id="{1BED059F-8CF3-BC4D-F8FE-9C90D65D8BFF}"/>
              </a:ext>
            </a:extLst>
          </p:cNvPr>
          <p:cNvSpPr>
            <a:spLocks/>
          </p:cNvSpPr>
          <p:nvPr/>
        </p:nvSpPr>
        <p:spPr bwMode="auto">
          <a:xfrm>
            <a:off x="4575175" y="35020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433" name="Rectangle 25">
            <a:extLst>
              <a:ext uri="{FF2B5EF4-FFF2-40B4-BE49-F238E27FC236}">
                <a16:creationId xmlns:a16="http://schemas.microsoft.com/office/drawing/2014/main" id="{9EF0E9FC-79FC-40D9-FA07-16A0BA3F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13325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grpSp>
        <p:nvGrpSpPr>
          <p:cNvPr id="657434" name="Group 26">
            <a:extLst>
              <a:ext uri="{FF2B5EF4-FFF2-40B4-BE49-F238E27FC236}">
                <a16:creationId xmlns:a16="http://schemas.microsoft.com/office/drawing/2014/main" id="{FEA1A911-2AF6-3CD1-0702-C6C5F27383B6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57435" name="Rectangle 27">
              <a:extLst>
                <a:ext uri="{FF2B5EF4-FFF2-40B4-BE49-F238E27FC236}">
                  <a16:creationId xmlns:a16="http://schemas.microsoft.com/office/drawing/2014/main" id="{094B48E1-68A4-0086-DE13-3B8642B0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57436" name="Group 28">
              <a:extLst>
                <a:ext uri="{FF2B5EF4-FFF2-40B4-BE49-F238E27FC236}">
                  <a16:creationId xmlns:a16="http://schemas.microsoft.com/office/drawing/2014/main" id="{2684AA3F-C39C-6EEF-7FAD-94EC280BCD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57437" name="Line 29">
                <a:extLst>
                  <a:ext uri="{FF2B5EF4-FFF2-40B4-BE49-F238E27FC236}">
                    <a16:creationId xmlns:a16="http://schemas.microsoft.com/office/drawing/2014/main" id="{143FE282-C9A1-47E9-A068-50FE546E4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7438" name="Line 30">
                <a:extLst>
                  <a:ext uri="{FF2B5EF4-FFF2-40B4-BE49-F238E27FC236}">
                    <a16:creationId xmlns:a16="http://schemas.microsoft.com/office/drawing/2014/main" id="{1FB3A89A-D5F5-3117-085E-AA727F9B4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7439" name="Line 31">
                <a:extLst>
                  <a:ext uri="{FF2B5EF4-FFF2-40B4-BE49-F238E27FC236}">
                    <a16:creationId xmlns:a16="http://schemas.microsoft.com/office/drawing/2014/main" id="{C0D14A6A-4261-AA66-20AD-272750119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7440" name="Line 32">
                <a:extLst>
                  <a:ext uri="{FF2B5EF4-FFF2-40B4-BE49-F238E27FC236}">
                    <a16:creationId xmlns:a16="http://schemas.microsoft.com/office/drawing/2014/main" id="{40EB044E-CB30-E593-484C-76E02B0F1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10E5D61-8ED9-FB5D-75DC-19AFDA15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6628565-E6DD-3992-18C5-97AF2D1C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D34E-9D54-F840-A55E-94331C9D0957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219CFC73-1E14-2878-D5A9-D9756B755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Evaluation Plan 4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B23D6883-DDBD-0B16-9482-34212CF86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658436" name="Freeform 4">
            <a:extLst>
              <a:ext uri="{FF2B5EF4-FFF2-40B4-BE49-F238E27FC236}">
                <a16:creationId xmlns:a16="http://schemas.microsoft.com/office/drawing/2014/main" id="{62366438-BFCA-3096-0EDD-DEA70769EC0F}"/>
              </a:ext>
            </a:extLst>
          </p:cNvPr>
          <p:cNvSpPr>
            <a:spLocks/>
          </p:cNvSpPr>
          <p:nvPr/>
        </p:nvSpPr>
        <p:spPr bwMode="auto">
          <a:xfrm>
            <a:off x="3238500" y="4884738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37" name="Freeform 5">
            <a:extLst>
              <a:ext uri="{FF2B5EF4-FFF2-40B4-BE49-F238E27FC236}">
                <a16:creationId xmlns:a16="http://schemas.microsoft.com/office/drawing/2014/main" id="{CB2D05B6-1035-4D59-225E-222B98C34EA0}"/>
              </a:ext>
            </a:extLst>
          </p:cNvPr>
          <p:cNvSpPr>
            <a:spLocks/>
          </p:cNvSpPr>
          <p:nvPr/>
        </p:nvSpPr>
        <p:spPr bwMode="auto">
          <a:xfrm>
            <a:off x="3292475" y="488156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38" name="Freeform 6">
            <a:extLst>
              <a:ext uri="{FF2B5EF4-FFF2-40B4-BE49-F238E27FC236}">
                <a16:creationId xmlns:a16="http://schemas.microsoft.com/office/drawing/2014/main" id="{F716C9DF-AEFC-24AC-BE33-71C907D414EA}"/>
              </a:ext>
            </a:extLst>
          </p:cNvPr>
          <p:cNvSpPr>
            <a:spLocks/>
          </p:cNvSpPr>
          <p:nvPr/>
        </p:nvSpPr>
        <p:spPr bwMode="auto">
          <a:xfrm>
            <a:off x="430847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39" name="Freeform 7">
            <a:extLst>
              <a:ext uri="{FF2B5EF4-FFF2-40B4-BE49-F238E27FC236}">
                <a16:creationId xmlns:a16="http://schemas.microsoft.com/office/drawing/2014/main" id="{CA3D40AA-9C6C-7B7C-0D28-D2507621FBBF}"/>
              </a:ext>
            </a:extLst>
          </p:cNvPr>
          <p:cNvSpPr>
            <a:spLocks/>
          </p:cNvSpPr>
          <p:nvPr/>
        </p:nvSpPr>
        <p:spPr bwMode="auto">
          <a:xfrm>
            <a:off x="4391025" y="2217738"/>
            <a:ext cx="1588" cy="153987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  <a:gd name="T4" fmla="*/ 0 w 1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0" name="Freeform 8">
            <a:extLst>
              <a:ext uri="{FF2B5EF4-FFF2-40B4-BE49-F238E27FC236}">
                <a16:creationId xmlns:a16="http://schemas.microsoft.com/office/drawing/2014/main" id="{421BB347-DD98-96DD-3573-06A9B493F8AC}"/>
              </a:ext>
            </a:extLst>
          </p:cNvPr>
          <p:cNvSpPr>
            <a:spLocks/>
          </p:cNvSpPr>
          <p:nvPr/>
        </p:nvSpPr>
        <p:spPr bwMode="auto">
          <a:xfrm>
            <a:off x="4268788" y="2205038"/>
            <a:ext cx="163512" cy="1587"/>
          </a:xfrm>
          <a:custGeom>
            <a:avLst/>
            <a:gdLst>
              <a:gd name="T0" fmla="*/ 0 w 103"/>
              <a:gd name="T1" fmla="*/ 0 h 1"/>
              <a:gd name="T2" fmla="*/ 102 w 103"/>
              <a:gd name="T3" fmla="*/ 0 h 1"/>
              <a:gd name="T4" fmla="*/ 0 w 1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1" name="Freeform 9">
            <a:extLst>
              <a:ext uri="{FF2B5EF4-FFF2-40B4-BE49-F238E27FC236}">
                <a16:creationId xmlns:a16="http://schemas.microsoft.com/office/drawing/2014/main" id="{36E1D092-F2F2-467D-8072-0BEF09D21FD3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1587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2" name="Freeform 10">
            <a:extLst>
              <a:ext uri="{FF2B5EF4-FFF2-40B4-BE49-F238E27FC236}">
                <a16:creationId xmlns:a16="http://schemas.microsoft.com/office/drawing/2014/main" id="{49F1ED25-9D19-6BF2-F6B9-DF13007D46FD}"/>
              </a:ext>
            </a:extLst>
          </p:cNvPr>
          <p:cNvSpPr>
            <a:spLocks/>
          </p:cNvSpPr>
          <p:nvPr/>
        </p:nvSpPr>
        <p:spPr bwMode="auto">
          <a:xfrm>
            <a:off x="4746625" y="4076700"/>
            <a:ext cx="1588" cy="111125"/>
          </a:xfrm>
          <a:custGeom>
            <a:avLst/>
            <a:gdLst>
              <a:gd name="T0" fmla="*/ 0 w 1"/>
              <a:gd name="T1" fmla="*/ 0 h 70"/>
              <a:gd name="T2" fmla="*/ 0 w 1"/>
              <a:gd name="T3" fmla="*/ 69 h 70"/>
              <a:gd name="T4" fmla="*/ 0 w 1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">
                <a:moveTo>
                  <a:pt x="0" y="0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3" name="Freeform 11">
            <a:extLst>
              <a:ext uri="{FF2B5EF4-FFF2-40B4-BE49-F238E27FC236}">
                <a16:creationId xmlns:a16="http://schemas.microsoft.com/office/drawing/2014/main" id="{231CA443-5B89-A244-4666-41EF4EFE7C46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0 h 70"/>
              <a:gd name="T2" fmla="*/ 207 w 208"/>
              <a:gd name="T3" fmla="*/ 69 h 70"/>
              <a:gd name="T4" fmla="*/ 0 w 208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0"/>
                </a:moveTo>
                <a:lnTo>
                  <a:pt x="207" y="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4" name="Freeform 12">
            <a:extLst>
              <a:ext uri="{FF2B5EF4-FFF2-40B4-BE49-F238E27FC236}">
                <a16:creationId xmlns:a16="http://schemas.microsoft.com/office/drawing/2014/main" id="{909AE1EC-A7AB-1C19-FCC1-E39DE01A9555}"/>
              </a:ext>
            </a:extLst>
          </p:cNvPr>
          <p:cNvSpPr>
            <a:spLocks/>
          </p:cNvSpPr>
          <p:nvPr/>
        </p:nvSpPr>
        <p:spPr bwMode="auto">
          <a:xfrm>
            <a:off x="4418013" y="4076700"/>
            <a:ext cx="330200" cy="111125"/>
          </a:xfrm>
          <a:custGeom>
            <a:avLst/>
            <a:gdLst>
              <a:gd name="T0" fmla="*/ 0 w 208"/>
              <a:gd name="T1" fmla="*/ 69 h 70"/>
              <a:gd name="T2" fmla="*/ 207 w 208"/>
              <a:gd name="T3" fmla="*/ 0 h 70"/>
              <a:gd name="T4" fmla="*/ 0 w 20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70">
                <a:moveTo>
                  <a:pt x="0" y="69"/>
                </a:moveTo>
                <a:lnTo>
                  <a:pt x="207" y="0"/>
                </a:lnTo>
                <a:lnTo>
                  <a:pt x="0" y="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5" name="Freeform 13">
            <a:extLst>
              <a:ext uri="{FF2B5EF4-FFF2-40B4-BE49-F238E27FC236}">
                <a16:creationId xmlns:a16="http://schemas.microsoft.com/office/drawing/2014/main" id="{42671F34-C41C-E743-D54F-362BF6986805}"/>
              </a:ext>
            </a:extLst>
          </p:cNvPr>
          <p:cNvSpPr>
            <a:spLocks/>
          </p:cNvSpPr>
          <p:nvPr/>
        </p:nvSpPr>
        <p:spPr bwMode="auto">
          <a:xfrm>
            <a:off x="3854450" y="4527550"/>
            <a:ext cx="633413" cy="317500"/>
          </a:xfrm>
          <a:custGeom>
            <a:avLst/>
            <a:gdLst>
              <a:gd name="T0" fmla="*/ 0 w 399"/>
              <a:gd name="T1" fmla="*/ 199 h 200"/>
              <a:gd name="T2" fmla="*/ 398 w 399"/>
              <a:gd name="T3" fmla="*/ 0 h 200"/>
              <a:gd name="T4" fmla="*/ 0 w 399"/>
              <a:gd name="T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6" name="Freeform 14">
            <a:extLst>
              <a:ext uri="{FF2B5EF4-FFF2-40B4-BE49-F238E27FC236}">
                <a16:creationId xmlns:a16="http://schemas.microsoft.com/office/drawing/2014/main" id="{F9409951-F513-8F38-3425-BE09FD85806E}"/>
              </a:ext>
            </a:extLst>
          </p:cNvPr>
          <p:cNvSpPr>
            <a:spLocks/>
          </p:cNvSpPr>
          <p:nvPr/>
        </p:nvSpPr>
        <p:spPr bwMode="auto">
          <a:xfrm>
            <a:off x="4719638" y="4527550"/>
            <a:ext cx="647700" cy="317500"/>
          </a:xfrm>
          <a:custGeom>
            <a:avLst/>
            <a:gdLst>
              <a:gd name="T0" fmla="*/ 0 w 408"/>
              <a:gd name="T1" fmla="*/ 0 h 200"/>
              <a:gd name="T2" fmla="*/ 407 w 408"/>
              <a:gd name="T3" fmla="*/ 199 h 200"/>
              <a:gd name="T4" fmla="*/ 0 w 408"/>
              <a:gd name="T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7" name="Freeform 15">
            <a:extLst>
              <a:ext uri="{FF2B5EF4-FFF2-40B4-BE49-F238E27FC236}">
                <a16:creationId xmlns:a16="http://schemas.microsoft.com/office/drawing/2014/main" id="{ED36C2B3-F862-2C27-FD5C-D8756C7062CD}"/>
              </a:ext>
            </a:extLst>
          </p:cNvPr>
          <p:cNvSpPr>
            <a:spLocks/>
          </p:cNvSpPr>
          <p:nvPr/>
        </p:nvSpPr>
        <p:spPr bwMode="auto">
          <a:xfrm>
            <a:off x="3708400" y="53943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8" name="Freeform 16">
            <a:extLst>
              <a:ext uri="{FF2B5EF4-FFF2-40B4-BE49-F238E27FC236}">
                <a16:creationId xmlns:a16="http://schemas.microsoft.com/office/drawing/2014/main" id="{FD3D04AF-B043-00EC-DCE5-7D405856544D}"/>
              </a:ext>
            </a:extLst>
          </p:cNvPr>
          <p:cNvSpPr>
            <a:spLocks/>
          </p:cNvSpPr>
          <p:nvPr/>
        </p:nvSpPr>
        <p:spPr bwMode="auto">
          <a:xfrm>
            <a:off x="4584700" y="2533650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285 h 286"/>
              <a:gd name="T4" fmla="*/ 0 w 1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49" name="Rectangle 17">
            <a:extLst>
              <a:ext uri="{FF2B5EF4-FFF2-40B4-BE49-F238E27FC236}">
                <a16:creationId xmlns:a16="http://schemas.microsoft.com/office/drawing/2014/main" id="{63A36CA6-3B0D-1D51-3302-FE71AE73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6034088"/>
            <a:ext cx="8667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Take T</a:t>
            </a:r>
          </a:p>
        </p:txBody>
      </p:sp>
      <p:sp>
        <p:nvSpPr>
          <p:cNvPr id="658450" name="Rectangle 18">
            <a:extLst>
              <a:ext uri="{FF2B5EF4-FFF2-40B4-BE49-F238E27FC236}">
                <a16:creationId xmlns:a16="http://schemas.microsoft.com/office/drawing/2014/main" id="{3BB05F16-C65D-42C1-FC36-B48DA9C4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941888"/>
            <a:ext cx="1189037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Student S</a:t>
            </a:r>
          </a:p>
        </p:txBody>
      </p:sp>
      <p:sp>
        <p:nvSpPr>
          <p:cNvPr id="658451" name="Rectangle 19">
            <a:extLst>
              <a:ext uri="{FF2B5EF4-FFF2-40B4-BE49-F238E27FC236}">
                <a16:creationId xmlns:a16="http://schemas.microsoft.com/office/drawing/2014/main" id="{E0705442-224C-9A86-586E-6C1E610C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300538"/>
            <a:ext cx="7953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658452" name="Rectangle 20">
            <a:extLst>
              <a:ext uri="{FF2B5EF4-FFF2-40B4-BE49-F238E27FC236}">
                <a16:creationId xmlns:a16="http://schemas.microsoft.com/office/drawing/2014/main" id="{CE5B351B-3721-7A84-1D83-9E6F330F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983163"/>
            <a:ext cx="884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cid=231 </a:t>
            </a:r>
          </a:p>
        </p:txBody>
      </p:sp>
      <p:sp>
        <p:nvSpPr>
          <p:cNvPr id="658453" name="Rectangle 21">
            <a:extLst>
              <a:ext uri="{FF2B5EF4-FFF2-40B4-BE49-F238E27FC236}">
                <a16:creationId xmlns:a16="http://schemas.microsoft.com/office/drawing/2014/main" id="{041570C1-CD09-CF69-C566-AFAA054D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316163"/>
            <a:ext cx="74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58454" name="Freeform 22">
            <a:extLst>
              <a:ext uri="{FF2B5EF4-FFF2-40B4-BE49-F238E27FC236}">
                <a16:creationId xmlns:a16="http://schemas.microsoft.com/office/drawing/2014/main" id="{5674BB05-C6C9-69D8-2A0D-61F4142C6D90}"/>
              </a:ext>
            </a:extLst>
          </p:cNvPr>
          <p:cNvSpPr>
            <a:spLocks/>
          </p:cNvSpPr>
          <p:nvPr/>
        </p:nvSpPr>
        <p:spPr bwMode="auto">
          <a:xfrm>
            <a:off x="4143375" y="3070225"/>
            <a:ext cx="107950" cy="139700"/>
          </a:xfrm>
          <a:custGeom>
            <a:avLst/>
            <a:gdLst>
              <a:gd name="T0" fmla="*/ 67 w 68"/>
              <a:gd name="T1" fmla="*/ 43 h 88"/>
              <a:gd name="T2" fmla="*/ 58 w 68"/>
              <a:gd name="T3" fmla="*/ 13 h 88"/>
              <a:gd name="T4" fmla="*/ 34 w 68"/>
              <a:gd name="T5" fmla="*/ 0 h 88"/>
              <a:gd name="T6" fmla="*/ 10 w 68"/>
              <a:gd name="T7" fmla="*/ 13 h 88"/>
              <a:gd name="T8" fmla="*/ 0 w 68"/>
              <a:gd name="T9" fmla="*/ 43 h 88"/>
              <a:gd name="T10" fmla="*/ 10 w 68"/>
              <a:gd name="T11" fmla="*/ 74 h 88"/>
              <a:gd name="T12" fmla="*/ 34 w 68"/>
              <a:gd name="T13" fmla="*/ 87 h 88"/>
              <a:gd name="T14" fmla="*/ 58 w 68"/>
              <a:gd name="T15" fmla="*/ 74 h 88"/>
              <a:gd name="T16" fmla="*/ 67 w 68"/>
              <a:gd name="T17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8">
                <a:moveTo>
                  <a:pt x="67" y="43"/>
                </a:moveTo>
                <a:lnTo>
                  <a:pt x="58" y="13"/>
                </a:lnTo>
                <a:lnTo>
                  <a:pt x="34" y="0"/>
                </a:lnTo>
                <a:lnTo>
                  <a:pt x="10" y="13"/>
                </a:lnTo>
                <a:lnTo>
                  <a:pt x="0" y="43"/>
                </a:lnTo>
                <a:lnTo>
                  <a:pt x="10" y="74"/>
                </a:lnTo>
                <a:lnTo>
                  <a:pt x="34" y="87"/>
                </a:lnTo>
                <a:lnTo>
                  <a:pt x="58" y="74"/>
                </a:lnTo>
                <a:lnTo>
                  <a:pt x="67" y="4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55" name="Freeform 23">
            <a:extLst>
              <a:ext uri="{FF2B5EF4-FFF2-40B4-BE49-F238E27FC236}">
                <a16:creationId xmlns:a16="http://schemas.microsoft.com/office/drawing/2014/main" id="{970B8C9E-A40B-B8F1-ED45-86E5EEDFC371}"/>
              </a:ext>
            </a:extLst>
          </p:cNvPr>
          <p:cNvSpPr>
            <a:spLocks/>
          </p:cNvSpPr>
          <p:nvPr/>
        </p:nvSpPr>
        <p:spPr bwMode="auto">
          <a:xfrm>
            <a:off x="4197350" y="3084513"/>
            <a:ext cx="98425" cy="1587"/>
          </a:xfrm>
          <a:custGeom>
            <a:avLst/>
            <a:gdLst>
              <a:gd name="T0" fmla="*/ 0 w 62"/>
              <a:gd name="T1" fmla="*/ 0 h 1"/>
              <a:gd name="T2" fmla="*/ 61 w 62"/>
              <a:gd name="T3" fmla="*/ 0 h 1"/>
              <a:gd name="T4" fmla="*/ 0 w 6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">
                <a:moveTo>
                  <a:pt x="0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56" name="Freeform 24">
            <a:extLst>
              <a:ext uri="{FF2B5EF4-FFF2-40B4-BE49-F238E27FC236}">
                <a16:creationId xmlns:a16="http://schemas.microsoft.com/office/drawing/2014/main" id="{4E6D88AB-56AB-5543-A0E1-18DED0BB23BE}"/>
              </a:ext>
            </a:extLst>
          </p:cNvPr>
          <p:cNvSpPr>
            <a:spLocks/>
          </p:cNvSpPr>
          <p:nvPr/>
        </p:nvSpPr>
        <p:spPr bwMode="auto">
          <a:xfrm>
            <a:off x="4575175" y="35020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311 h 312"/>
              <a:gd name="T4" fmla="*/ 0 w 1"/>
              <a:gd name="T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457" name="Rectangle 25">
            <a:extLst>
              <a:ext uri="{FF2B5EF4-FFF2-40B4-BE49-F238E27FC236}">
                <a16:creationId xmlns:a16="http://schemas.microsoft.com/office/drawing/2014/main" id="{FDD15F37-C765-063B-73CE-D1D58AA1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141663"/>
            <a:ext cx="884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age &gt; 20</a:t>
            </a:r>
          </a:p>
        </p:txBody>
      </p:sp>
      <p:grpSp>
        <p:nvGrpSpPr>
          <p:cNvPr id="658458" name="Group 26">
            <a:extLst>
              <a:ext uri="{FF2B5EF4-FFF2-40B4-BE49-F238E27FC236}">
                <a16:creationId xmlns:a16="http://schemas.microsoft.com/office/drawing/2014/main" id="{63507262-B002-0681-8198-62C80141E2CA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58459" name="Rectangle 27">
              <a:extLst>
                <a:ext uri="{FF2B5EF4-FFF2-40B4-BE49-F238E27FC236}">
                  <a16:creationId xmlns:a16="http://schemas.microsoft.com/office/drawing/2014/main" id="{303D48D6-3A27-6E7A-46A7-371D5F9FB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58460" name="Group 28">
              <a:extLst>
                <a:ext uri="{FF2B5EF4-FFF2-40B4-BE49-F238E27FC236}">
                  <a16:creationId xmlns:a16="http://schemas.microsoft.com/office/drawing/2014/main" id="{D99878F5-CE30-5A9D-B64C-C30643DCE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58461" name="Line 29">
                <a:extLst>
                  <a:ext uri="{FF2B5EF4-FFF2-40B4-BE49-F238E27FC236}">
                    <a16:creationId xmlns:a16="http://schemas.microsoft.com/office/drawing/2014/main" id="{E73D3154-2A28-5BFC-1F33-877B7283D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8462" name="Line 30">
                <a:extLst>
                  <a:ext uri="{FF2B5EF4-FFF2-40B4-BE49-F238E27FC236}">
                    <a16:creationId xmlns:a16="http://schemas.microsoft.com/office/drawing/2014/main" id="{B91E45A7-BE6B-FB4E-2E3C-9D496038D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8463" name="Line 31">
                <a:extLst>
                  <a:ext uri="{FF2B5EF4-FFF2-40B4-BE49-F238E27FC236}">
                    <a16:creationId xmlns:a16="http://schemas.microsoft.com/office/drawing/2014/main" id="{A35E7CF5-911E-930D-7B69-FA9CE360F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8464" name="Line 32">
                <a:extLst>
                  <a:ext uri="{FF2B5EF4-FFF2-40B4-BE49-F238E27FC236}">
                    <a16:creationId xmlns:a16="http://schemas.microsoft.com/office/drawing/2014/main" id="{731FC18A-4837-5A29-22F5-3A9A7F9A5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2A1DE39-0EA4-A1AA-BBF0-7FBB7B83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82BC026-8335-0906-F986-CBF4A653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23B1-F96E-AE4F-AE1C-CF34312B1A0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1FD67C00-7601-546A-2D39-1A4FEACDE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726BCD99-7D33-2D64-BC91-8BAF9765D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DBMS</a:t>
            </a:r>
            <a:r>
              <a:rPr lang="en-US" altLang="zh-TW">
                <a:latin typeface="Arial" panose="020B0604020202020204" pitchFamily="34" charset="0"/>
              </a:rPr>
              <a:t>’</a:t>
            </a:r>
            <a:r>
              <a:rPr lang="en-US" altLang="zh-TW"/>
              <a:t>s job is to optimize the users</a:t>
            </a:r>
            <a:r>
              <a:rPr lang="en-US" altLang="zh-TW">
                <a:latin typeface="Arial" panose="020B0604020202020204" pitchFamily="34" charset="0"/>
              </a:rPr>
              <a:t>’</a:t>
            </a:r>
            <a:r>
              <a:rPr lang="en-US" altLang="zh-TW"/>
              <a:t> query by</a:t>
            </a:r>
          </a:p>
          <a:p>
            <a:pPr lvl="1"/>
            <a:r>
              <a:rPr lang="en-US" altLang="zh-TW"/>
              <a:t>Converting the query to a number of evaluation plans</a:t>
            </a:r>
          </a:p>
          <a:p>
            <a:pPr lvl="1"/>
            <a:r>
              <a:rPr lang="en-US" altLang="zh-TW"/>
              <a:t>Estimate the cost of each evaluation plan</a:t>
            </a:r>
          </a:p>
          <a:p>
            <a:pPr lvl="1"/>
            <a:r>
              <a:rPr lang="en-US" altLang="zh-TW"/>
              <a:t>Find the evaluation plan with the lowest cost</a:t>
            </a:r>
          </a:p>
        </p:txBody>
      </p:sp>
      <p:grpSp>
        <p:nvGrpSpPr>
          <p:cNvPr id="655364" name="Group 4">
            <a:extLst>
              <a:ext uri="{FF2B5EF4-FFF2-40B4-BE49-F238E27FC236}">
                <a16:creationId xmlns:a16="http://schemas.microsoft.com/office/drawing/2014/main" id="{D0367042-F373-B0A4-7126-A4FC5ADF0DEC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8913"/>
            <a:ext cx="6192837" cy="431800"/>
            <a:chOff x="340" y="164"/>
            <a:chExt cx="3901" cy="272"/>
          </a:xfrm>
        </p:grpSpPr>
        <p:sp>
          <p:nvSpPr>
            <p:cNvPr id="655365" name="Rectangle 5">
              <a:extLst>
                <a:ext uri="{FF2B5EF4-FFF2-40B4-BE49-F238E27FC236}">
                  <a16:creationId xmlns:a16="http://schemas.microsoft.com/office/drawing/2014/main" id="{8AE0DA65-9476-FF41-0F29-DC3557AC1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64"/>
              <a:ext cx="3901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TW" sz="2000" b="0">
                  <a:sym typeface="Symbol" pitchFamily="2" charset="2"/>
                </a:rPr>
                <a:t></a:t>
              </a:r>
              <a:r>
                <a:rPr lang="en-US" altLang="zh-TW" sz="2000" b="0" baseline="-25000">
                  <a:sym typeface="Symbol" pitchFamily="2" charset="2"/>
                </a:rPr>
                <a:t>sname</a:t>
              </a:r>
              <a:r>
                <a:rPr lang="en-US" altLang="zh-TW" sz="2000" b="0">
                  <a:sym typeface="Symbol" pitchFamily="2" charset="2"/>
                </a:rPr>
                <a:t>(</a:t>
              </a:r>
              <a:r>
                <a:rPr lang="en-US" altLang="zh-TW" sz="2000" b="0" baseline="-25000">
                  <a:sym typeface="Symbol" pitchFamily="2" charset="2"/>
                </a:rPr>
                <a:t>cid=231age&gt;20</a:t>
              </a:r>
              <a:r>
                <a:rPr lang="en-US" altLang="zh-TW" sz="2000" b="0">
                  <a:sym typeface="Symbol" pitchFamily="2" charset="2"/>
                </a:rPr>
                <a:t>(Take       </a:t>
              </a:r>
              <a:r>
                <a:rPr lang="en-US" altLang="zh-TW" sz="2000" b="0" baseline="-25000">
                  <a:sym typeface="Symbol" pitchFamily="2" charset="2"/>
                </a:rPr>
                <a:t>Take.sid=Student.sid </a:t>
              </a:r>
              <a:r>
                <a:rPr lang="en-US" altLang="zh-TW" sz="2000" b="0">
                  <a:sym typeface="Symbol" pitchFamily="2" charset="2"/>
                </a:rPr>
                <a:t>Student))</a:t>
              </a:r>
              <a:endParaRPr lang="en-US" altLang="zh-TW" sz="2400" b="0"/>
            </a:p>
          </p:txBody>
        </p:sp>
        <p:grpSp>
          <p:nvGrpSpPr>
            <p:cNvPr id="655366" name="Group 6">
              <a:extLst>
                <a:ext uri="{FF2B5EF4-FFF2-40B4-BE49-F238E27FC236}">
                  <a16:creationId xmlns:a16="http://schemas.microsoft.com/office/drawing/2014/main" id="{19CE2DA1-23E1-4393-4C18-D3800F9A4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0"/>
              <a:ext cx="192" cy="144"/>
              <a:chOff x="1776" y="2688"/>
              <a:chExt cx="1872" cy="1104"/>
            </a:xfrm>
          </p:grpSpPr>
          <p:sp>
            <p:nvSpPr>
              <p:cNvPr id="655367" name="Line 7">
                <a:extLst>
                  <a:ext uri="{FF2B5EF4-FFF2-40B4-BE49-F238E27FC236}">
                    <a16:creationId xmlns:a16="http://schemas.microsoft.com/office/drawing/2014/main" id="{4AA7C4ED-D2A9-7A10-31D7-B52BB712C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368" name="Line 8">
                <a:extLst>
                  <a:ext uri="{FF2B5EF4-FFF2-40B4-BE49-F238E27FC236}">
                    <a16:creationId xmlns:a16="http://schemas.microsoft.com/office/drawing/2014/main" id="{76AA6FAD-86AF-1890-A88A-16E83B1C1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369" name="Line 9">
                <a:extLst>
                  <a:ext uri="{FF2B5EF4-FFF2-40B4-BE49-F238E27FC236}">
                    <a16:creationId xmlns:a16="http://schemas.microsoft.com/office/drawing/2014/main" id="{DAEC5B50-1266-A51A-1609-08FA1AA43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370" name="Line 10">
                <a:extLst>
                  <a:ext uri="{FF2B5EF4-FFF2-40B4-BE49-F238E27FC236}">
                    <a16:creationId xmlns:a16="http://schemas.microsoft.com/office/drawing/2014/main" id="{391FD48D-AAFC-F36C-F7B4-00991FEC8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872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6043</TotalTime>
  <Words>3636</Words>
  <Application>Microsoft Macintosh PowerPoint</Application>
  <PresentationFormat>全屏显示(4:3)</PresentationFormat>
  <Paragraphs>968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Times New Roman</vt:lpstr>
      <vt:lpstr>Tahoma</vt:lpstr>
      <vt:lpstr>新細明體</vt:lpstr>
      <vt:lpstr>Arial</vt:lpstr>
      <vt:lpstr>Wingdings</vt:lpstr>
      <vt:lpstr>Arial Black</vt:lpstr>
      <vt:lpstr>Book Antiqua</vt:lpstr>
      <vt:lpstr>Symbol</vt:lpstr>
      <vt:lpstr>宋体</vt:lpstr>
      <vt:lpstr>Blends</vt:lpstr>
      <vt:lpstr>Microsoft Equation 3.0</vt:lpstr>
      <vt:lpstr>Equation</vt:lpstr>
      <vt:lpstr>COMP231</vt:lpstr>
      <vt:lpstr>Outline</vt:lpstr>
      <vt:lpstr>Introduction</vt:lpstr>
      <vt:lpstr>PowerPoint 演示文稿</vt:lpstr>
      <vt:lpstr>Evaluation Plan 1</vt:lpstr>
      <vt:lpstr>Evaluation Plan 2</vt:lpstr>
      <vt:lpstr>Evaluation Plan 3</vt:lpstr>
      <vt:lpstr>Evaluation Plan 4</vt:lpstr>
      <vt:lpstr>PowerPoint 演示文稿</vt:lpstr>
      <vt:lpstr>Outline</vt:lpstr>
      <vt:lpstr>Materialization and On-the-fly</vt:lpstr>
      <vt:lpstr>Materialization and On-the-fly</vt:lpstr>
      <vt:lpstr>Materialization</vt:lpstr>
      <vt:lpstr>Materialization</vt:lpstr>
      <vt:lpstr>Materialization</vt:lpstr>
      <vt:lpstr>Materialization and On-the-fly</vt:lpstr>
      <vt:lpstr>On-the-fly</vt:lpstr>
      <vt:lpstr>On-the-fly</vt:lpstr>
      <vt:lpstr>Outline</vt:lpstr>
      <vt:lpstr>Example Schema</vt:lpstr>
      <vt:lpstr>Example Schema</vt:lpstr>
      <vt:lpstr>Evaluation Plan 1</vt:lpstr>
      <vt:lpstr>Evaluation Plan 1</vt:lpstr>
      <vt:lpstr>Evaluation Plan 2</vt:lpstr>
      <vt:lpstr>Evaluation Plan 2</vt:lpstr>
      <vt:lpstr>Evaluation Plan 2</vt:lpstr>
      <vt:lpstr>PowerPoint 演示文稿</vt:lpstr>
      <vt:lpstr>Evaluation Plan 3</vt:lpstr>
      <vt:lpstr>Evaluation Plan 3</vt:lpstr>
      <vt:lpstr>Evaluation Plan 4</vt:lpstr>
      <vt:lpstr>Example Schema</vt:lpstr>
      <vt:lpstr>Evaluation Plan 2</vt:lpstr>
      <vt:lpstr>Evaluation Plan 2</vt:lpstr>
      <vt:lpstr>Evaluation Plan 3</vt:lpstr>
      <vt:lpstr>Evaluation Plan 3</vt:lpstr>
      <vt:lpstr>Example Schema</vt:lpstr>
      <vt:lpstr>Evaluation Plan 4</vt:lpstr>
      <vt:lpstr>Evaluation Plan 4</vt:lpstr>
      <vt:lpstr>Outline</vt:lpstr>
      <vt:lpstr>Join over Multiple Tables</vt:lpstr>
      <vt:lpstr>Relational Algebra Equivalences</vt:lpstr>
      <vt:lpstr>Relational Algebra Equivalences</vt:lpstr>
      <vt:lpstr>Join over Multiple Tables</vt:lpstr>
      <vt:lpstr>Left-Deep Plans</vt:lpstr>
      <vt:lpstr>Left-Deep Plans</vt:lpstr>
      <vt:lpstr>Left-Deep Plans</vt:lpstr>
      <vt:lpstr>To join A, B, C</vt:lpstr>
      <vt:lpstr>Enumeration of Left-Deep Plans</vt:lpstr>
    </vt:vector>
  </TitlesOfParts>
  <Company>Wong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COMP231</dc:title>
  <dc:creator>Raymond Wong</dc:creator>
  <cp:lastModifiedBy>A7290</cp:lastModifiedBy>
  <cp:revision>752</cp:revision>
  <cp:lastPrinted>1601-01-01T00:00:00Z</cp:lastPrinted>
  <dcterms:created xsi:type="dcterms:W3CDTF">2002-03-09T17:08:37Z</dcterms:created>
  <dcterms:modified xsi:type="dcterms:W3CDTF">2023-04-19T07:59:15Z</dcterms:modified>
</cp:coreProperties>
</file>