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256" r:id="rId3"/>
    <p:sldId id="290" r:id="rId5"/>
    <p:sldId id="346" r:id="rId6"/>
    <p:sldId id="348" r:id="rId7"/>
    <p:sldId id="339" r:id="rId8"/>
    <p:sldId id="292" r:id="rId9"/>
    <p:sldId id="340" r:id="rId10"/>
    <p:sldId id="257" r:id="rId11"/>
    <p:sldId id="267" r:id="rId12"/>
    <p:sldId id="268" r:id="rId13"/>
    <p:sldId id="269" r:id="rId14"/>
    <p:sldId id="341" r:id="rId15"/>
    <p:sldId id="293" r:id="rId16"/>
    <p:sldId id="294" r:id="rId17"/>
    <p:sldId id="259" r:id="rId18"/>
    <p:sldId id="295" r:id="rId19"/>
    <p:sldId id="342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43" r:id="rId32"/>
    <p:sldId id="260" r:id="rId33"/>
    <p:sldId id="296" r:id="rId34"/>
    <p:sldId id="297" r:id="rId35"/>
    <p:sldId id="261" r:id="rId36"/>
    <p:sldId id="302" r:id="rId37"/>
    <p:sldId id="303" r:id="rId38"/>
    <p:sldId id="299" r:id="rId39"/>
    <p:sldId id="298" r:id="rId40"/>
    <p:sldId id="344" r:id="rId41"/>
    <p:sldId id="349" r:id="rId42"/>
    <p:sldId id="350" r:id="rId43"/>
    <p:sldId id="258" r:id="rId44"/>
    <p:sldId id="351" r:id="rId45"/>
    <p:sldId id="352" r:id="rId46"/>
    <p:sldId id="314" r:id="rId47"/>
    <p:sldId id="316" r:id="rId48"/>
    <p:sldId id="318" r:id="rId49"/>
    <p:sldId id="321" r:id="rId50"/>
    <p:sldId id="345" r:id="rId51"/>
    <p:sldId id="322" r:id="rId52"/>
    <p:sldId id="324" r:id="rId53"/>
    <p:sldId id="325" r:id="rId54"/>
    <p:sldId id="326" r:id="rId55"/>
    <p:sldId id="327" r:id="rId56"/>
  </p:sldIdLst>
  <p:sldSz cx="9144000" cy="6858000" type="screen4x3"/>
  <p:notesSz cx="6797675" cy="9928225"/>
  <p:defaultTextStyle>
    <a:defPPr>
      <a:defRPr lang="zh-TW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PMingLiU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2B2B2"/>
    <a:srgbClr val="DDDDD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84"/>
  </p:normalViewPr>
  <p:slideViewPr>
    <p:cSldViewPr showGuide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zh-TW" altLang="en-US" noProof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zh-TW" altLang="en-US" noProof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TW" dirty="0">
                <a:solidFill>
                  <a:schemeClr val="bg2"/>
                </a:solidFill>
              </a:rPr>
            </a:fld>
            <a:endParaRPr lang="en-US" altLang="zh-TW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COMP231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Tahoma" panose="020B0604030504040204" pitchFamily="34" charset="0"/>
              </a:rPr>
            </a:fld>
            <a:endParaRPr lang="en-US" altLang="zh-TW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kumimoji="1" lang="en-US" altLang="zh-TW" kern="1200" dirty="0">
                <a:latin typeface="+mj-lt"/>
                <a:ea typeface="+mj-ea"/>
                <a:cs typeface="+mj-cs"/>
              </a:rPr>
              <a:t>D</a:t>
            </a:r>
            <a:r>
              <a:rPr kumimoji="1" lang="en-US" altLang="zh-CN" kern="1200" dirty="0">
                <a:latin typeface="+mj-lt"/>
                <a:ea typeface="+mj-ea"/>
                <a:cs typeface="+mj-cs"/>
              </a:rPr>
              <a:t>atabase</a:t>
            </a:r>
            <a:endParaRPr kumimoji="1" lang="en-US" altLang="zh-TW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468313" y="3886200"/>
            <a:ext cx="7991475" cy="1752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SzPct val="60000"/>
            </a:pPr>
            <a:r>
              <a:rPr kumimoji="1" lang="en-US" altLang="zh-TW" kern="1200" dirty="0">
                <a:latin typeface="+mn-lt"/>
                <a:ea typeface="+mn-ea"/>
                <a:cs typeface="+mn-cs"/>
              </a:rPr>
              <a:t>Transaction Management</a:t>
            </a:r>
            <a:endParaRPr kumimoji="1" lang="en-US" altLang="zh-TW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</a:pPr>
            <a:r>
              <a:rPr kumimoji="1" lang="en-US" altLang="zh-TW" kern="1200" dirty="0">
                <a:latin typeface="+mn-lt"/>
                <a:ea typeface="+mn-ea"/>
                <a:cs typeface="+mn-cs"/>
              </a:rPr>
              <a:t>/Concurrency Control </a:t>
            </a:r>
            <a:endParaRPr kumimoji="1" lang="en-US" altLang="zh-TW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</a:pPr>
            <a:r>
              <a:rPr kumimoji="1" lang="en-US" altLang="zh-TW" kern="1200" dirty="0">
                <a:latin typeface="+mn-lt"/>
                <a:ea typeface="+mn-ea"/>
                <a:cs typeface="+mn-cs"/>
              </a:rPr>
              <a:t>Overview</a:t>
            </a:r>
            <a:endParaRPr kumimoji="1" lang="en-US" altLang="zh-TW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宋体" panose="02010600030101010101" pitchFamily="2" charset="-122"/>
              </a:rPr>
              <a:t>Example Schedule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7" name="Rectangle 4"/>
          <p:cNvSpPr>
            <a:spLocks noGrp="1"/>
          </p:cNvSpPr>
          <p:nvPr>
            <p:ph idx="1"/>
          </p:nvPr>
        </p:nvSpPr>
        <p:spPr>
          <a:xfrm>
            <a:off x="250825" y="2006600"/>
            <a:ext cx="8569325" cy="1184275"/>
          </a:xfrm>
          <a:ln/>
        </p:spPr>
        <p:txBody>
          <a:bodyPr vert="horz" wrap="square" lIns="91440" tIns="45720" rIns="91440" bIns="45720" anchor="t" anchorCtr="0"/>
          <a:p>
            <a:pPr defTabSz="914400">
              <a:lnSpc>
                <a:spcPct val="90000"/>
              </a:lnSpc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Let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be the transactions defined previously</a:t>
            </a:r>
            <a:r>
              <a:rPr lang="en-US" altLang="zh-CN" sz="2400" i="1" dirty="0"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ea typeface="宋体" panose="02010600030101010101" pitchFamily="2" charset="-122"/>
              </a:rPr>
              <a:t> The following schedule 2 is </a:t>
            </a:r>
            <a:r>
              <a:rPr lang="en-US" altLang="zh-CN" sz="2400" i="1" dirty="0">
                <a:solidFill>
                  <a:schemeClr val="tx2"/>
                </a:solidFill>
                <a:ea typeface="宋体" panose="02010600030101010101" pitchFamily="2" charset="-122"/>
              </a:rPr>
              <a:t>equivalent</a:t>
            </a:r>
            <a:r>
              <a:rPr lang="en-US" altLang="zh-CN" sz="2400" dirty="0">
                <a:ea typeface="宋体" panose="02010600030101010101" pitchFamily="2" charset="-122"/>
              </a:rPr>
              <a:t> to Schedule 1.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defTabSz="914400">
              <a:lnSpc>
                <a:spcPct val="90000"/>
              </a:lnSpc>
              <a:buFont typeface="Monotype Sorts" pitchFamily="2" charset="2"/>
              <a:buNone/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pic>
        <p:nvPicPr>
          <p:cNvPr id="16388" name="Picture 8"/>
          <p:cNvPicPr>
            <a:picLocks noChangeAspect="1"/>
          </p:cNvPicPr>
          <p:nvPr/>
        </p:nvPicPr>
        <p:blipFill>
          <a:blip r:embed="rId1"/>
          <a:srcRect l="21800" t="4266" r="23801" b="5333"/>
          <a:stretch>
            <a:fillRect/>
          </a:stretch>
        </p:blipFill>
        <p:spPr>
          <a:xfrm>
            <a:off x="3276600" y="2997200"/>
            <a:ext cx="2735263" cy="3090863"/>
          </a:xfrm>
          <a:prstGeom prst="rect">
            <a:avLst/>
          </a:prstGeom>
          <a:noFill/>
          <a:ln w="76200" cap="flat" cmpd="tri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6389" name="Rectangle 7"/>
          <p:cNvSpPr/>
          <p:nvPr/>
        </p:nvSpPr>
        <p:spPr>
          <a:xfrm>
            <a:off x="1173163" y="6288088"/>
            <a:ext cx="6724650" cy="390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defTabSz="914400">
              <a:spcBef>
                <a:spcPct val="35000"/>
              </a:spcBef>
              <a:buClr>
                <a:schemeClr val="tx2"/>
              </a:buClr>
              <a:buSzTx/>
              <a:buFont typeface="Monotype Sorts" pitchFamily="2" charset="2"/>
              <a:buNone/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 both Schedule 1 and 2, the sum A + B is preserved.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文本框 7"/>
          <p:cNvSpPr txBox="1"/>
          <p:nvPr/>
        </p:nvSpPr>
        <p:spPr>
          <a:xfrm>
            <a:off x="1763713" y="4270375"/>
            <a:ext cx="13096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Schedule 2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宋体" panose="02010600030101010101" pitchFamily="2" charset="-122"/>
              </a:rPr>
              <a:t>Example Schedules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395288" y="1989138"/>
            <a:ext cx="8640762" cy="863600"/>
          </a:xfrm>
          <a:ln/>
        </p:spPr>
        <p:txBody>
          <a:bodyPr vert="horz" wrap="square" lIns="91440" tIns="45720" rIns="91440" bIns="45720" anchor="t" anchorCtr="0"/>
          <a:p>
            <a:pPr defTabSz="914400"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The following concurrent schedule 3 does not preserve the value of the sum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			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pic>
        <p:nvPicPr>
          <p:cNvPr id="17412" name="Picture 8"/>
          <p:cNvPicPr>
            <a:picLocks noChangeAspect="1"/>
          </p:cNvPicPr>
          <p:nvPr/>
        </p:nvPicPr>
        <p:blipFill>
          <a:blip r:embed="rId1"/>
          <a:srcRect l="20827" t="2644" r="22644" b="3967"/>
          <a:stretch>
            <a:fillRect/>
          </a:stretch>
        </p:blipFill>
        <p:spPr>
          <a:xfrm>
            <a:off x="3563938" y="3068638"/>
            <a:ext cx="2705100" cy="3352800"/>
          </a:xfrm>
          <a:prstGeom prst="rect">
            <a:avLst/>
          </a:prstGeom>
          <a:noFill/>
          <a:ln w="76200" cap="flat" cmpd="tri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7413" name="文本框 5"/>
          <p:cNvSpPr txBox="1"/>
          <p:nvPr/>
        </p:nvSpPr>
        <p:spPr>
          <a:xfrm>
            <a:off x="2195513" y="4221163"/>
            <a:ext cx="12969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schedule 3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Outline</a:t>
            </a:r>
            <a:endParaRPr lang="en-US" altLang="zh-TW" dirty="0"/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Transaction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ACID Property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Serial 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Conflict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View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Strict Two-Phase Locking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 question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18788" name="Oval 4"/>
          <p:cNvSpPr/>
          <p:nvPr/>
        </p:nvSpPr>
        <p:spPr>
          <a:xfrm>
            <a:off x="1763713" y="3500438"/>
            <a:ext cx="2808287" cy="649287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1116013" y="0"/>
            <a:ext cx="7793037" cy="14620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4. Serial Schedules</a:t>
            </a:r>
            <a:endParaRPr lang="en-US" altLang="zh-TW" dirty="0"/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468313" y="1930400"/>
            <a:ext cx="8604250" cy="27225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Serial schedule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A schedule which the operations belonging to one single transaction appear together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E.g. H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 is a serial schedule (</a:t>
            </a:r>
            <a:r>
              <a:rPr lang="en-US" altLang="zh-CN" sz="2000" dirty="0"/>
              <a:t>to </a:t>
            </a:r>
            <a:r>
              <a:rPr lang="en-US" altLang="zh-TW" sz="2000" dirty="0"/>
              <a:t>T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T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      H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and H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 are not serial schedule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Serializable schedules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equivalent to some serial schedule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E.g. H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 and H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are serializable schedules (to T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T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)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H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 is a serializable schedule (to T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T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).</a:t>
            </a:r>
            <a:endParaRPr lang="en-US" altLang="zh-TW" sz="2000" dirty="0"/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2771775" y="4724400"/>
          <a:ext cx="3292475" cy="582613"/>
        </p:xfrm>
        <a:graphic>
          <a:graphicData uri="http://schemas.openxmlformats.org/drawingml/2006/table">
            <a:tbl>
              <a:tblPr/>
              <a:tblGrid>
                <a:gridCol w="658495"/>
                <a:gridCol w="658495"/>
                <a:gridCol w="699059"/>
                <a:gridCol w="617931"/>
                <a:gridCol w="658495"/>
              </a:tblGrid>
              <a:tr h="291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3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R(A), 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W(A),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1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3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R(B), 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19"/>
          <p:cNvGraphicFramePr>
            <a:graphicFrameLocks noGrp="1"/>
          </p:cNvGraphicFramePr>
          <p:nvPr/>
        </p:nvGraphicFramePr>
        <p:xfrm>
          <a:off x="2771775" y="5445125"/>
          <a:ext cx="3292475" cy="582613"/>
        </p:xfrm>
        <a:graphic>
          <a:graphicData uri="http://schemas.openxmlformats.org/drawingml/2006/table">
            <a:tbl>
              <a:tblPr/>
              <a:tblGrid>
                <a:gridCol w="658495"/>
                <a:gridCol w="637537"/>
                <a:gridCol w="679453"/>
                <a:gridCol w="658495"/>
                <a:gridCol w="658495"/>
              </a:tblGrid>
              <a:tr h="291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3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R(A), 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W(A),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1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3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R(B),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34"/>
          <p:cNvGraphicFramePr>
            <a:graphicFrameLocks noGrp="1"/>
          </p:cNvGraphicFramePr>
          <p:nvPr/>
        </p:nvGraphicFramePr>
        <p:xfrm>
          <a:off x="2771775" y="6165850"/>
          <a:ext cx="3292475" cy="582613"/>
        </p:xfrm>
        <a:graphic>
          <a:graphicData uri="http://schemas.openxmlformats.org/drawingml/2006/table">
            <a:tbl>
              <a:tblPr/>
              <a:tblGrid>
                <a:gridCol w="658495"/>
                <a:gridCol w="658495"/>
                <a:gridCol w="658495"/>
                <a:gridCol w="658495"/>
                <a:gridCol w="658495"/>
              </a:tblGrid>
              <a:tr h="291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3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R(A),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W(A)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91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3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R(B),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W(B),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77774" marR="77774" marT="40393" marB="4039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9506" name="Text Box 49"/>
          <p:cNvSpPr txBox="1"/>
          <p:nvPr/>
        </p:nvSpPr>
        <p:spPr>
          <a:xfrm>
            <a:off x="1973263" y="4870450"/>
            <a:ext cx="4984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H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: </a:t>
            </a:r>
            <a:endParaRPr lang="en-US" altLang="zh-TW" sz="1800" dirty="0"/>
          </a:p>
        </p:txBody>
      </p:sp>
      <p:sp>
        <p:nvSpPr>
          <p:cNvPr id="19507" name="Text Box 50"/>
          <p:cNvSpPr txBox="1"/>
          <p:nvPr/>
        </p:nvSpPr>
        <p:spPr>
          <a:xfrm>
            <a:off x="1973263" y="5589588"/>
            <a:ext cx="4984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H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: </a:t>
            </a:r>
            <a:endParaRPr lang="en-US" altLang="zh-TW" sz="1800" dirty="0"/>
          </a:p>
        </p:txBody>
      </p:sp>
      <p:sp>
        <p:nvSpPr>
          <p:cNvPr id="19508" name="Text Box 51"/>
          <p:cNvSpPr txBox="1"/>
          <p:nvPr/>
        </p:nvSpPr>
        <p:spPr>
          <a:xfrm>
            <a:off x="1901825" y="6310313"/>
            <a:ext cx="4984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3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1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charRg st="1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charRg st="1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10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charRg st="10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charRg st="10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179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charRg st="179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charRg st="179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202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charRg st="202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charRg st="202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237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60">
                                            <p:txEl>
                                              <p:charRg st="237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60">
                                            <p:txEl>
                                              <p:charRg st="237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289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60">
                                            <p:txEl>
                                              <p:charRg st="289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60">
                                            <p:txEl>
                                              <p:charRg st="289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2" animBg="1" advAuto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4. Serial Schedules</a:t>
            </a:r>
            <a:endParaRPr lang="en-US" altLang="zh-TW" dirty="0"/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611188" y="2017713"/>
            <a:ext cx="8343900" cy="24907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TW" dirty="0"/>
              <a:t>E.g. T</a:t>
            </a:r>
            <a:r>
              <a:rPr lang="en-US" altLang="zh-TW" baseline="-25000" dirty="0"/>
              <a:t>1</a:t>
            </a:r>
            <a:r>
              <a:rPr lang="en-US" altLang="zh-TW" dirty="0"/>
              <a:t> : R(A), W(A)</a:t>
            </a:r>
            <a:br>
              <a:rPr lang="en-US" altLang="zh-TW" dirty="0"/>
            </a:br>
            <a:r>
              <a:rPr lang="en-US" altLang="zh-TW" dirty="0"/>
              <a:t>       T</a:t>
            </a:r>
            <a:r>
              <a:rPr lang="en-US" altLang="zh-TW" baseline="-25000" dirty="0"/>
              <a:t>2</a:t>
            </a:r>
            <a:r>
              <a:rPr lang="en-US" altLang="zh-TW" dirty="0"/>
              <a:t> : R(B), W(B)</a:t>
            </a:r>
            <a:br>
              <a:rPr lang="en-US" altLang="zh-TW" dirty="0"/>
            </a:b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Is schedule H</a:t>
            </a:r>
            <a:r>
              <a:rPr lang="en-US" altLang="zh-TW" baseline="-25000" dirty="0"/>
              <a:t>4</a:t>
            </a:r>
            <a:r>
              <a:rPr lang="en-US" altLang="zh-TW" dirty="0"/>
              <a:t> a serial schedule?</a:t>
            </a:r>
            <a:endParaRPr lang="en-US" altLang="zh-TW" dirty="0"/>
          </a:p>
        </p:txBody>
      </p:sp>
      <p:sp>
        <p:nvSpPr>
          <p:cNvPr id="61444" name="Text Box 4"/>
          <p:cNvSpPr txBox="1"/>
          <p:nvPr/>
        </p:nvSpPr>
        <p:spPr>
          <a:xfrm>
            <a:off x="1763713" y="4652963"/>
            <a:ext cx="338455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/>
              <a:t>Yes.</a:t>
            </a:r>
            <a:endParaRPr lang="en-US" altLang="zh-TW" sz="2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/>
              <a:t>H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: T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T</a:t>
            </a:r>
            <a:r>
              <a:rPr lang="en-US" altLang="zh-TW" sz="2400" baseline="-25000" dirty="0"/>
              <a:t>1</a:t>
            </a:r>
            <a:endParaRPr lang="en-US" altLang="zh-TW" sz="2400" baseline="-25000" dirty="0"/>
          </a:p>
        </p:txBody>
      </p:sp>
      <p:graphicFrame>
        <p:nvGraphicFramePr>
          <p:cNvPr id="61445" name="Group 5"/>
          <p:cNvGraphicFramePr>
            <a:graphicFrameLocks noGrp="1"/>
          </p:cNvGraphicFramePr>
          <p:nvPr/>
        </p:nvGraphicFramePr>
        <p:xfrm>
          <a:off x="2849563" y="3213100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R(A),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R(B),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W(B),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525" name="Text Box 20"/>
          <p:cNvSpPr txBox="1"/>
          <p:nvPr/>
        </p:nvSpPr>
        <p:spPr>
          <a:xfrm>
            <a:off x="2268538" y="328612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4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4. Serial Schedules</a:t>
            </a:r>
            <a:endParaRPr lang="en-US" altLang="zh-TW" dirty="0"/>
          </a:p>
        </p:txBody>
      </p:sp>
      <p:sp>
        <p:nvSpPr>
          <p:cNvPr id="22532" name="Rectangle 3"/>
          <p:cNvSpPr>
            <a:spLocks noGrp="1"/>
          </p:cNvSpPr>
          <p:nvPr>
            <p:ph type="body" sz="half" idx="1"/>
          </p:nvPr>
        </p:nvSpPr>
        <p:spPr>
          <a:xfrm>
            <a:off x="900113" y="1844675"/>
            <a:ext cx="7277100" cy="12969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400" dirty="0"/>
              <a:t>If  T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: Read(A), A=A+1, Write(A)</a:t>
            </a:r>
            <a:br>
              <a:rPr lang="en-US" altLang="zh-TW" sz="2400" dirty="0"/>
            </a:br>
            <a:r>
              <a:rPr lang="en-US" altLang="zh-TW" sz="2400" dirty="0"/>
              <a:t>    T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: Read(A), A=A+1, Write(A)</a:t>
            </a:r>
            <a:endParaRPr lang="en-US" altLang="zh-TW" sz="24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400" dirty="0"/>
              <a:t>consider a serial schedule (T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T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):</a:t>
            </a:r>
            <a:endParaRPr lang="en-US" altLang="zh-TW" sz="24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4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400" dirty="0"/>
          </a:p>
        </p:txBody>
      </p:sp>
      <p:graphicFrame>
        <p:nvGraphicFramePr>
          <p:cNvPr id="9292" name="Group 76"/>
          <p:cNvGraphicFramePr>
            <a:graphicFrameLocks noGrp="1"/>
          </p:cNvGraphicFramePr>
          <p:nvPr>
            <p:ph sz="half" idx="1"/>
          </p:nvPr>
        </p:nvGraphicFramePr>
        <p:xfrm>
          <a:off x="1116013" y="3213100"/>
          <a:ext cx="7200900" cy="320040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  <a:gridCol w="2400300"/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Value of A in DB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Read(A)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A=A+1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Write(A)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Read(A)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 = A+1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Write(A)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93" name="Text Box 77"/>
          <p:cNvSpPr txBox="1"/>
          <p:nvPr/>
        </p:nvSpPr>
        <p:spPr>
          <a:xfrm>
            <a:off x="2987675" y="3716338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5</a:t>
            </a:r>
            <a:endParaRPr lang="en-US" altLang="zh-TW" sz="1800" dirty="0"/>
          </a:p>
        </p:txBody>
      </p:sp>
      <p:sp>
        <p:nvSpPr>
          <p:cNvPr id="9296" name="Text Box 80"/>
          <p:cNvSpPr txBox="1"/>
          <p:nvPr/>
        </p:nvSpPr>
        <p:spPr>
          <a:xfrm>
            <a:off x="2987675" y="4149725"/>
            <a:ext cx="504825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9298" name="Text Box 82"/>
          <p:cNvSpPr txBox="1"/>
          <p:nvPr/>
        </p:nvSpPr>
        <p:spPr>
          <a:xfrm>
            <a:off x="6804025" y="4149725"/>
            <a:ext cx="504825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5</a:t>
            </a:r>
            <a:endParaRPr lang="en-US" altLang="zh-TW" sz="1800" dirty="0"/>
          </a:p>
        </p:txBody>
      </p:sp>
      <p:sp>
        <p:nvSpPr>
          <p:cNvPr id="9301" name="Text Box 85"/>
          <p:cNvSpPr txBox="1"/>
          <p:nvPr/>
        </p:nvSpPr>
        <p:spPr>
          <a:xfrm>
            <a:off x="2987675" y="46529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9302" name="Text Box 86"/>
          <p:cNvSpPr txBox="1"/>
          <p:nvPr/>
        </p:nvSpPr>
        <p:spPr>
          <a:xfrm>
            <a:off x="6804025" y="46529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9304" name="Text Box 88"/>
          <p:cNvSpPr txBox="1"/>
          <p:nvPr/>
        </p:nvSpPr>
        <p:spPr>
          <a:xfrm>
            <a:off x="5364163" y="50847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9305" name="Text Box 89"/>
          <p:cNvSpPr txBox="1"/>
          <p:nvPr/>
        </p:nvSpPr>
        <p:spPr>
          <a:xfrm>
            <a:off x="6804025" y="50847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9308" name="Text Box 92"/>
          <p:cNvSpPr txBox="1"/>
          <p:nvPr/>
        </p:nvSpPr>
        <p:spPr>
          <a:xfrm>
            <a:off x="5364163" y="55165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7</a:t>
            </a:r>
            <a:endParaRPr lang="en-US" altLang="zh-TW" sz="1800" dirty="0"/>
          </a:p>
        </p:txBody>
      </p:sp>
      <p:sp>
        <p:nvSpPr>
          <p:cNvPr id="9309" name="Text Box 93"/>
          <p:cNvSpPr txBox="1"/>
          <p:nvPr/>
        </p:nvSpPr>
        <p:spPr>
          <a:xfrm>
            <a:off x="6804025" y="55165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9311" name="Text Box 95"/>
          <p:cNvSpPr txBox="1"/>
          <p:nvPr/>
        </p:nvSpPr>
        <p:spPr>
          <a:xfrm>
            <a:off x="5364163" y="5949950"/>
            <a:ext cx="504825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7</a:t>
            </a:r>
            <a:endParaRPr lang="en-US" altLang="zh-TW" sz="1800" dirty="0"/>
          </a:p>
        </p:txBody>
      </p:sp>
      <p:sp>
        <p:nvSpPr>
          <p:cNvPr id="9312" name="Text Box 96"/>
          <p:cNvSpPr txBox="1"/>
          <p:nvPr/>
        </p:nvSpPr>
        <p:spPr>
          <a:xfrm>
            <a:off x="6804025" y="5949950"/>
            <a:ext cx="504825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7</a:t>
            </a:r>
            <a:endParaRPr lang="en-US" altLang="zh-TW" sz="1800" dirty="0"/>
          </a:p>
        </p:txBody>
      </p:sp>
      <p:sp>
        <p:nvSpPr>
          <p:cNvPr id="9313" name="Oval 97"/>
          <p:cNvSpPr/>
          <p:nvPr/>
        </p:nvSpPr>
        <p:spPr>
          <a:xfrm>
            <a:off x="6372225" y="5805488"/>
            <a:ext cx="1295400" cy="8636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dash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3" grpId="0" animBg="1"/>
      <p:bldP spid="9296" grpId="0" animBg="1"/>
      <p:bldP spid="9298" grpId="0" animBg="1"/>
      <p:bldP spid="9301" grpId="0" animBg="1"/>
      <p:bldP spid="9302" grpId="0" animBg="1"/>
      <p:bldP spid="9304" grpId="0" animBg="1"/>
      <p:bldP spid="9305" grpId="0" animBg="1"/>
      <p:bldP spid="9308" grpId="0" animBg="1"/>
      <p:bldP spid="9309" grpId="0" animBg="1"/>
      <p:bldP spid="9311" grpId="0" animBg="1"/>
      <p:bldP spid="93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4. Serial Schedules</a:t>
            </a:r>
            <a:endParaRPr lang="en-US" altLang="zh-TW" dirty="0"/>
          </a:p>
        </p:txBody>
      </p:sp>
      <p:sp>
        <p:nvSpPr>
          <p:cNvPr id="23556" name="Rectangle 3"/>
          <p:cNvSpPr>
            <a:spLocks noGrp="1"/>
          </p:cNvSpPr>
          <p:nvPr>
            <p:ph type="body" sz="half" idx="1"/>
          </p:nvPr>
        </p:nvSpPr>
        <p:spPr>
          <a:xfrm>
            <a:off x="900113" y="1844675"/>
            <a:ext cx="7277100" cy="12969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400" dirty="0"/>
              <a:t>If T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: Read(A), A=A+1, Write(A)</a:t>
            </a:r>
            <a:br>
              <a:rPr lang="en-US" altLang="zh-TW" sz="2400" dirty="0"/>
            </a:br>
            <a:r>
              <a:rPr lang="en-US" altLang="zh-TW" sz="2400" dirty="0"/>
              <a:t>    T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: Read(A), A=A+1, Write(A)</a:t>
            </a:r>
            <a:endParaRPr lang="en-US" altLang="zh-TW" sz="24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400" dirty="0"/>
              <a:t>consider a non-serial schedule:</a:t>
            </a:r>
            <a:endParaRPr lang="en-US" altLang="zh-TW" sz="24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4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400" dirty="0"/>
          </a:p>
        </p:txBody>
      </p:sp>
      <p:graphicFrame>
        <p:nvGraphicFramePr>
          <p:cNvPr id="62519" name="Group 55"/>
          <p:cNvGraphicFramePr>
            <a:graphicFrameLocks noGrp="1"/>
          </p:cNvGraphicFramePr>
          <p:nvPr>
            <p:ph sz="half" idx="1"/>
          </p:nvPr>
        </p:nvGraphicFramePr>
        <p:xfrm>
          <a:off x="1116013" y="3213100"/>
          <a:ext cx="7200900" cy="320040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  <a:gridCol w="2400300"/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Value of A in DB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Read(A)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Read(A)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A=A+1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A = A+1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Write(A)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Write(A)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2" name="Text Box 38"/>
          <p:cNvSpPr txBox="1"/>
          <p:nvPr/>
        </p:nvSpPr>
        <p:spPr>
          <a:xfrm>
            <a:off x="2987675" y="3716338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5</a:t>
            </a:r>
            <a:endParaRPr lang="en-US" altLang="zh-TW" sz="1800" dirty="0"/>
          </a:p>
        </p:txBody>
      </p:sp>
      <p:sp>
        <p:nvSpPr>
          <p:cNvPr id="62504" name="Text Box 40"/>
          <p:cNvSpPr txBox="1"/>
          <p:nvPr/>
        </p:nvSpPr>
        <p:spPr>
          <a:xfrm>
            <a:off x="2987675" y="6021388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62505" name="Text Box 41"/>
          <p:cNvSpPr txBox="1"/>
          <p:nvPr/>
        </p:nvSpPr>
        <p:spPr>
          <a:xfrm>
            <a:off x="6804025" y="6021388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 </a:t>
            </a:r>
            <a:endParaRPr lang="en-US" altLang="zh-TW" sz="1800" dirty="0"/>
          </a:p>
        </p:txBody>
      </p:sp>
      <p:sp>
        <p:nvSpPr>
          <p:cNvPr id="62507" name="Text Box 43"/>
          <p:cNvSpPr txBox="1"/>
          <p:nvPr/>
        </p:nvSpPr>
        <p:spPr>
          <a:xfrm>
            <a:off x="2987675" y="46529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62508" name="Text Box 44"/>
          <p:cNvSpPr txBox="1"/>
          <p:nvPr/>
        </p:nvSpPr>
        <p:spPr>
          <a:xfrm>
            <a:off x="6804025" y="46529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5</a:t>
            </a:r>
            <a:endParaRPr lang="en-US" altLang="zh-TW" sz="1800" dirty="0"/>
          </a:p>
        </p:txBody>
      </p:sp>
      <p:sp>
        <p:nvSpPr>
          <p:cNvPr id="62510" name="Text Box 46"/>
          <p:cNvSpPr txBox="1"/>
          <p:nvPr/>
        </p:nvSpPr>
        <p:spPr>
          <a:xfrm>
            <a:off x="5364163" y="4149725"/>
            <a:ext cx="504825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5</a:t>
            </a:r>
            <a:endParaRPr lang="en-US" altLang="zh-TW" sz="1800" dirty="0"/>
          </a:p>
        </p:txBody>
      </p:sp>
      <p:sp>
        <p:nvSpPr>
          <p:cNvPr id="62511" name="Text Box 47"/>
          <p:cNvSpPr txBox="1"/>
          <p:nvPr/>
        </p:nvSpPr>
        <p:spPr>
          <a:xfrm>
            <a:off x="6804025" y="4149725"/>
            <a:ext cx="504825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5</a:t>
            </a:r>
            <a:endParaRPr lang="en-US" altLang="zh-TW" sz="1800" dirty="0"/>
          </a:p>
        </p:txBody>
      </p:sp>
      <p:sp>
        <p:nvSpPr>
          <p:cNvPr id="62513" name="Text Box 49"/>
          <p:cNvSpPr txBox="1"/>
          <p:nvPr/>
        </p:nvSpPr>
        <p:spPr>
          <a:xfrm>
            <a:off x="5364163" y="50847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62514" name="Text Box 50"/>
          <p:cNvSpPr txBox="1"/>
          <p:nvPr/>
        </p:nvSpPr>
        <p:spPr>
          <a:xfrm>
            <a:off x="6804025" y="50847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5</a:t>
            </a:r>
            <a:endParaRPr lang="en-US" altLang="zh-TW" sz="1800" dirty="0"/>
          </a:p>
        </p:txBody>
      </p:sp>
      <p:sp>
        <p:nvSpPr>
          <p:cNvPr id="62516" name="Text Box 52"/>
          <p:cNvSpPr txBox="1"/>
          <p:nvPr/>
        </p:nvSpPr>
        <p:spPr>
          <a:xfrm>
            <a:off x="5364163" y="55165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62517" name="Text Box 53"/>
          <p:cNvSpPr txBox="1"/>
          <p:nvPr/>
        </p:nvSpPr>
        <p:spPr>
          <a:xfrm>
            <a:off x="6804025" y="5516563"/>
            <a:ext cx="5048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6</a:t>
            </a:r>
            <a:endParaRPr lang="en-US" altLang="zh-TW" sz="1800" dirty="0"/>
          </a:p>
        </p:txBody>
      </p:sp>
      <p:sp>
        <p:nvSpPr>
          <p:cNvPr id="62520" name="Oval 56"/>
          <p:cNvSpPr/>
          <p:nvPr/>
        </p:nvSpPr>
        <p:spPr>
          <a:xfrm>
            <a:off x="6372225" y="5805488"/>
            <a:ext cx="1295400" cy="8636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dash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2" grpId="0" animBg="1"/>
      <p:bldP spid="62504" grpId="0" animBg="1"/>
      <p:bldP spid="62505" grpId="0" animBg="1"/>
      <p:bldP spid="62507" grpId="0" animBg="1"/>
      <p:bldP spid="62508" grpId="0" animBg="1"/>
      <p:bldP spid="62510" grpId="0" animBg="1"/>
      <p:bldP spid="62511" grpId="0" animBg="1"/>
      <p:bldP spid="62513" grpId="0" animBg="1"/>
      <p:bldP spid="62514" grpId="0" animBg="1"/>
      <p:bldP spid="62516" grpId="0" animBg="1"/>
      <p:bldP spid="625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Outline</a:t>
            </a:r>
            <a:endParaRPr lang="en-US" altLang="zh-TW" dirty="0"/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Transaction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ACID Property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Serial 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Conflict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View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Strict Two-Phase Locking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 question</a:t>
            </a:r>
            <a:endParaRPr lang="en-US" altLang="zh-TW" sz="2800" dirty="0"/>
          </a:p>
        </p:txBody>
      </p:sp>
      <p:sp>
        <p:nvSpPr>
          <p:cNvPr id="119812" name="Oval 4"/>
          <p:cNvSpPr/>
          <p:nvPr/>
        </p:nvSpPr>
        <p:spPr>
          <a:xfrm>
            <a:off x="1763713" y="4005263"/>
            <a:ext cx="3816350" cy="649287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 Conflict Serializability</a:t>
            </a:r>
            <a:endParaRPr lang="en-US" altLang="zh-TW" dirty="0"/>
          </a:p>
        </p:txBody>
      </p:sp>
      <p:sp>
        <p:nvSpPr>
          <p:cNvPr id="25604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1989138"/>
            <a:ext cx="8496300" cy="4032250"/>
          </a:xfrm>
          <a:ln/>
        </p:spPr>
        <p:txBody>
          <a:bodyPr vert="horz" wrap="square" lIns="91440" tIns="45720" rIns="91440" bIns="45720" anchor="t" anchorCtr="0"/>
          <a:p>
            <a:pPr marL="533400" indent="-5334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/>
              <a:t>Two operations are </a:t>
            </a:r>
            <a:r>
              <a:rPr lang="en-US" altLang="zh-TW" sz="2800" b="1" dirty="0">
                <a:solidFill>
                  <a:schemeClr val="folHlink"/>
                </a:solidFill>
              </a:rPr>
              <a:t>conflict</a:t>
            </a:r>
            <a:r>
              <a:rPr lang="en-US" altLang="zh-TW" sz="2800" dirty="0"/>
              <a:t> if</a:t>
            </a:r>
            <a:endParaRPr lang="en-US" altLang="zh-TW" sz="2800" dirty="0"/>
          </a:p>
          <a:p>
            <a:pPr marL="914400" lvl="1" indent="-457200" eaLnBrk="1" hangingPunct="1">
              <a:buClr>
                <a:schemeClr val="hlink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400" dirty="0"/>
              <a:t>They are operations of different transactions on the </a:t>
            </a:r>
            <a:r>
              <a:rPr lang="en-US" altLang="zh-TW" sz="2400" b="1" dirty="0">
                <a:solidFill>
                  <a:schemeClr val="folHlink"/>
                </a:solidFill>
              </a:rPr>
              <a:t>same</a:t>
            </a:r>
            <a:r>
              <a:rPr lang="en-US" altLang="zh-TW" sz="2400" dirty="0"/>
              <a:t> data object</a:t>
            </a:r>
            <a:endParaRPr lang="en-US" altLang="zh-TW" sz="2400" dirty="0"/>
          </a:p>
          <a:p>
            <a:pPr marL="914400" lvl="1" indent="-457200" eaLnBrk="1" hangingPunct="1">
              <a:buClr>
                <a:schemeClr val="hlink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sz="2400" dirty="0"/>
              <a:t>At least one of them is a </a:t>
            </a:r>
            <a:r>
              <a:rPr lang="en-US" altLang="zh-TW" sz="2400" b="1" dirty="0">
                <a:solidFill>
                  <a:schemeClr val="folHlink"/>
                </a:solidFill>
              </a:rPr>
              <a:t>Write</a:t>
            </a:r>
            <a:r>
              <a:rPr lang="en-US" altLang="zh-TW" sz="2400" dirty="0"/>
              <a:t> operation</a:t>
            </a:r>
            <a:endParaRPr lang="en-US" altLang="zh-TW" sz="2400" dirty="0"/>
          </a:p>
          <a:p>
            <a:pPr marL="914400" lvl="1" indent="-45720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TW" sz="2400" dirty="0"/>
              <a:t>E.g. </a:t>
            </a:r>
            <a:endParaRPr lang="en-US" altLang="zh-TW" sz="2400" dirty="0"/>
          </a:p>
          <a:p>
            <a:pPr marL="914400" lvl="1" indent="-45720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en-US" altLang="zh-TW" sz="2400" dirty="0"/>
          </a:p>
          <a:p>
            <a:pPr marL="533400" indent="-5334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/>
              <a:t>Two operations are </a:t>
            </a:r>
            <a:r>
              <a:rPr lang="en-US" altLang="zh-TW" sz="2800" b="1" dirty="0">
                <a:solidFill>
                  <a:schemeClr val="folHlink"/>
                </a:solidFill>
              </a:rPr>
              <a:t>non-conflict</a:t>
            </a:r>
            <a:endParaRPr lang="en-US" altLang="zh-TW" sz="2800" b="1" dirty="0">
              <a:solidFill>
                <a:schemeClr val="folHlink"/>
              </a:solidFill>
            </a:endParaRPr>
          </a:p>
          <a:p>
            <a:pPr marL="914400" lvl="1" indent="-457200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TW" sz="2400" dirty="0"/>
              <a:t>E.g.</a:t>
            </a:r>
            <a:endParaRPr lang="en-US" altLang="zh-TW" sz="2400" dirty="0"/>
          </a:p>
        </p:txBody>
      </p:sp>
      <p:graphicFrame>
        <p:nvGraphicFramePr>
          <p:cNvPr id="105476" name="Group 4"/>
          <p:cNvGraphicFramePr>
            <a:graphicFrameLocks noGrp="1"/>
          </p:cNvGraphicFramePr>
          <p:nvPr>
            <p:ph sz="half" idx="1"/>
          </p:nvPr>
        </p:nvGraphicFramePr>
        <p:xfrm>
          <a:off x="2124075" y="3789363"/>
          <a:ext cx="2087563" cy="674688"/>
        </p:xfrm>
        <a:graphic>
          <a:graphicData uri="http://schemas.openxmlformats.org/drawingml/2006/table">
            <a:tbl>
              <a:tblPr/>
              <a:tblGrid>
                <a:gridCol w="503238"/>
                <a:gridCol w="865187"/>
                <a:gridCol w="719138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i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j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487" name="Group 15"/>
          <p:cNvGraphicFramePr>
            <a:graphicFrameLocks noGrp="1"/>
          </p:cNvGraphicFramePr>
          <p:nvPr/>
        </p:nvGraphicFramePr>
        <p:xfrm>
          <a:off x="4427538" y="3789363"/>
          <a:ext cx="2087563" cy="698500"/>
        </p:xfrm>
        <a:graphic>
          <a:graphicData uri="http://schemas.openxmlformats.org/drawingml/2006/table">
            <a:tbl>
              <a:tblPr/>
              <a:tblGrid>
                <a:gridCol w="503237"/>
                <a:gridCol w="865188"/>
                <a:gridCol w="719137"/>
              </a:tblGrid>
              <a:tr h="360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i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j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498" name="Group 26"/>
          <p:cNvGraphicFramePr>
            <a:graphicFrameLocks noGrp="1"/>
          </p:cNvGraphicFramePr>
          <p:nvPr/>
        </p:nvGraphicFramePr>
        <p:xfrm>
          <a:off x="6659563" y="3789363"/>
          <a:ext cx="2087563" cy="674688"/>
        </p:xfrm>
        <a:graphic>
          <a:graphicData uri="http://schemas.openxmlformats.org/drawingml/2006/table">
            <a:tbl>
              <a:tblPr/>
              <a:tblGrid>
                <a:gridCol w="503237"/>
                <a:gridCol w="865188"/>
                <a:gridCol w="719137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i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j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09" name="Group 37"/>
          <p:cNvGraphicFramePr>
            <a:graphicFrameLocks noGrp="1"/>
          </p:cNvGraphicFramePr>
          <p:nvPr/>
        </p:nvGraphicFramePr>
        <p:xfrm>
          <a:off x="2124075" y="5157788"/>
          <a:ext cx="2087563" cy="674688"/>
        </p:xfrm>
        <a:graphic>
          <a:graphicData uri="http://schemas.openxmlformats.org/drawingml/2006/table">
            <a:tbl>
              <a:tblPr/>
              <a:tblGrid>
                <a:gridCol w="503238"/>
                <a:gridCol w="865187"/>
                <a:gridCol w="719138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i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j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20" name="Group 48"/>
          <p:cNvGraphicFramePr>
            <a:graphicFrameLocks noGrp="1"/>
          </p:cNvGraphicFramePr>
          <p:nvPr/>
        </p:nvGraphicFramePr>
        <p:xfrm>
          <a:off x="2124075" y="5949950"/>
          <a:ext cx="2087563" cy="674688"/>
        </p:xfrm>
        <a:graphic>
          <a:graphicData uri="http://schemas.openxmlformats.org/drawingml/2006/table">
            <a:tbl>
              <a:tblPr/>
              <a:tblGrid>
                <a:gridCol w="503238"/>
                <a:gridCol w="865187"/>
                <a:gridCol w="719138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i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j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31" name="Group 59"/>
          <p:cNvGraphicFramePr>
            <a:graphicFrameLocks noGrp="1"/>
          </p:cNvGraphicFramePr>
          <p:nvPr/>
        </p:nvGraphicFramePr>
        <p:xfrm>
          <a:off x="4427538" y="5949950"/>
          <a:ext cx="2087563" cy="674688"/>
        </p:xfrm>
        <a:graphic>
          <a:graphicData uri="http://schemas.openxmlformats.org/drawingml/2006/table">
            <a:tbl>
              <a:tblPr/>
              <a:tblGrid>
                <a:gridCol w="503237"/>
                <a:gridCol w="865188"/>
                <a:gridCol w="719137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i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j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42" name="Group 70"/>
          <p:cNvGraphicFramePr>
            <a:graphicFrameLocks noGrp="1"/>
          </p:cNvGraphicFramePr>
          <p:nvPr/>
        </p:nvGraphicFramePr>
        <p:xfrm>
          <a:off x="6659563" y="5949950"/>
          <a:ext cx="2087563" cy="674688"/>
        </p:xfrm>
        <a:graphic>
          <a:graphicData uri="http://schemas.openxmlformats.org/drawingml/2006/table">
            <a:tbl>
              <a:tblPr/>
              <a:tblGrid>
                <a:gridCol w="503237"/>
                <a:gridCol w="865188"/>
                <a:gridCol w="719137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i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j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5.1 Conflict Equivalent</a:t>
            </a:r>
            <a:endParaRPr lang="en-US" altLang="zh-TW" dirty="0"/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468313" y="2017713"/>
            <a:ext cx="848677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Two schedules S</a:t>
            </a:r>
            <a:r>
              <a:rPr lang="en-US" altLang="zh-TW" baseline="-25000" dirty="0"/>
              <a:t>1</a:t>
            </a:r>
            <a:r>
              <a:rPr lang="en-US" altLang="zh-TW" dirty="0"/>
              <a:t> and S</a:t>
            </a:r>
            <a:r>
              <a:rPr lang="en-US" altLang="zh-TW" baseline="-25000" dirty="0"/>
              <a:t>2</a:t>
            </a:r>
            <a:r>
              <a:rPr lang="en-US" altLang="zh-TW" dirty="0"/>
              <a:t> are </a:t>
            </a:r>
            <a:r>
              <a:rPr lang="en-US" altLang="zh-TW" b="1" dirty="0">
                <a:solidFill>
                  <a:schemeClr val="folHlink"/>
                </a:solidFill>
              </a:rPr>
              <a:t>conflict equivalent </a:t>
            </a:r>
            <a:r>
              <a:rPr lang="en-US" altLang="zh-TW" dirty="0"/>
              <a:t>if 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 and S</a:t>
            </a:r>
            <a:r>
              <a:rPr lang="en-US" altLang="zh-TW" baseline="-25000" dirty="0"/>
              <a:t>2</a:t>
            </a:r>
            <a:r>
              <a:rPr lang="en-US" altLang="zh-TW" dirty="0"/>
              <a:t> involve the same operations of the same transaction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Every pair of conflicting operations is ordered in the same way in S</a:t>
            </a:r>
            <a:r>
              <a:rPr lang="en-US" altLang="zh-TW" baseline="-25000" dirty="0"/>
              <a:t>1</a:t>
            </a:r>
            <a:r>
              <a:rPr lang="en-US" altLang="zh-TW" dirty="0"/>
              <a:t> and S</a:t>
            </a:r>
            <a:r>
              <a:rPr lang="en-US" altLang="zh-TW" baseline="-25000" dirty="0"/>
              <a:t>2</a:t>
            </a:r>
            <a:endParaRPr lang="en-US" altLang="zh-TW" baseline="-25000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Outline</a:t>
            </a:r>
            <a:endParaRPr lang="en-US" altLang="zh-TW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Transaction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ACID Property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Serial 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Conflict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View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Strict Two-Phase Locking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 question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56324" name="Oval 4"/>
          <p:cNvSpPr/>
          <p:nvPr/>
        </p:nvSpPr>
        <p:spPr>
          <a:xfrm>
            <a:off x="1547813" y="1916113"/>
            <a:ext cx="2663825" cy="649287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5.1 Conflict Equivalent</a:t>
            </a:r>
            <a:endParaRPr lang="en-US" altLang="zh-TW" dirty="0"/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468313" y="1844675"/>
            <a:ext cx="8486775" cy="10509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E.g.1. Is H</a:t>
            </a:r>
            <a:r>
              <a:rPr lang="en-US" altLang="zh-TW" baseline="-25000" dirty="0"/>
              <a:t>8</a:t>
            </a:r>
            <a:r>
              <a:rPr lang="en-US" altLang="zh-TW" dirty="0"/>
              <a:t> and H</a:t>
            </a:r>
            <a:r>
              <a:rPr lang="en-US" altLang="zh-TW" baseline="-25000" dirty="0"/>
              <a:t>9</a:t>
            </a:r>
            <a:r>
              <a:rPr lang="en-US" altLang="zh-TW" dirty="0"/>
              <a:t> conflict equivalent?</a:t>
            </a:r>
            <a:endParaRPr lang="en-US" altLang="zh-TW" dirty="0"/>
          </a:p>
          <a:p>
            <a:pPr eaLnBrk="1" hangingPunct="1"/>
            <a:endParaRPr lang="en-US" altLang="zh-TW" dirty="0"/>
          </a:p>
        </p:txBody>
      </p:sp>
      <p:graphicFrame>
        <p:nvGraphicFramePr>
          <p:cNvPr id="107524" name="Group 4"/>
          <p:cNvGraphicFramePr>
            <a:graphicFrameLocks noGrp="1"/>
          </p:cNvGraphicFramePr>
          <p:nvPr/>
        </p:nvGraphicFramePr>
        <p:xfrm>
          <a:off x="2771775" y="2492375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7668" name="Text Box 19"/>
          <p:cNvSpPr txBox="1"/>
          <p:nvPr/>
        </p:nvSpPr>
        <p:spPr>
          <a:xfrm>
            <a:off x="1763713" y="270192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8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aphicFrame>
        <p:nvGraphicFramePr>
          <p:cNvPr id="107540" name="Group 20"/>
          <p:cNvGraphicFramePr>
            <a:graphicFrameLocks noGrp="1"/>
          </p:cNvGraphicFramePr>
          <p:nvPr/>
        </p:nvGraphicFramePr>
        <p:xfrm>
          <a:off x="2771775" y="3284538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7684" name="Text Box 35"/>
          <p:cNvSpPr txBox="1"/>
          <p:nvPr/>
        </p:nvSpPr>
        <p:spPr>
          <a:xfrm>
            <a:off x="1763713" y="349408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9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27685" name="文本框 9"/>
          <p:cNvSpPr txBox="1"/>
          <p:nvPr/>
        </p:nvSpPr>
        <p:spPr>
          <a:xfrm>
            <a:off x="5148263" y="111125"/>
            <a:ext cx="3887787" cy="9540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TW" sz="1400" dirty="0"/>
              <a:t>Two schedules involve the same operations of the same transaction</a:t>
            </a:r>
            <a:endParaRPr lang="en-US" altLang="zh-TW" sz="1400" dirty="0"/>
          </a:p>
          <a:p>
            <a:pPr marL="285750" lvl="1" indent="-28575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TW" sz="1400" dirty="0"/>
              <a:t>Every pair of conflicting operations is ordered in the same way in two schedules</a:t>
            </a:r>
            <a:endParaRPr lang="en-US" altLang="zh-TW" sz="1400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5.1 Conflict Equivalent</a:t>
            </a:r>
            <a:endParaRPr lang="en-US" altLang="zh-TW" dirty="0"/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468313" y="1844675"/>
            <a:ext cx="8486775" cy="10509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E.g.1. Is H</a:t>
            </a:r>
            <a:r>
              <a:rPr lang="en-US" altLang="zh-TW" baseline="-25000" dirty="0"/>
              <a:t>8</a:t>
            </a:r>
            <a:r>
              <a:rPr lang="en-US" altLang="zh-TW" dirty="0"/>
              <a:t> and H</a:t>
            </a:r>
            <a:r>
              <a:rPr lang="en-US" altLang="zh-TW" baseline="-25000" dirty="0"/>
              <a:t>9</a:t>
            </a:r>
            <a:r>
              <a:rPr lang="en-US" altLang="zh-TW" dirty="0"/>
              <a:t> conflict equivalent?</a:t>
            </a:r>
            <a:endParaRPr lang="en-US" altLang="zh-TW" dirty="0"/>
          </a:p>
          <a:p>
            <a:pPr eaLnBrk="1" hangingPunct="1"/>
            <a:endParaRPr lang="en-US" altLang="zh-TW" dirty="0"/>
          </a:p>
        </p:txBody>
      </p:sp>
      <p:graphicFrame>
        <p:nvGraphicFramePr>
          <p:cNvPr id="108548" name="Group 4"/>
          <p:cNvGraphicFramePr>
            <a:graphicFrameLocks noGrp="1"/>
          </p:cNvGraphicFramePr>
          <p:nvPr/>
        </p:nvGraphicFramePr>
        <p:xfrm>
          <a:off x="2771775" y="2492375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8692" name="Text Box 19"/>
          <p:cNvSpPr txBox="1"/>
          <p:nvPr/>
        </p:nvSpPr>
        <p:spPr>
          <a:xfrm>
            <a:off x="1763713" y="270192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8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aphicFrame>
        <p:nvGraphicFramePr>
          <p:cNvPr id="108564" name="Group 20"/>
          <p:cNvGraphicFramePr>
            <a:graphicFrameLocks noGrp="1"/>
          </p:cNvGraphicFramePr>
          <p:nvPr/>
        </p:nvGraphicFramePr>
        <p:xfrm>
          <a:off x="2771775" y="3284538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8708" name="Text Box 35"/>
          <p:cNvSpPr txBox="1"/>
          <p:nvPr/>
        </p:nvSpPr>
        <p:spPr>
          <a:xfrm>
            <a:off x="1763713" y="349408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9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108580" name="Text Box 36"/>
          <p:cNvSpPr txBox="1"/>
          <p:nvPr/>
        </p:nvSpPr>
        <p:spPr>
          <a:xfrm>
            <a:off x="468313" y="2997200"/>
            <a:ext cx="433387" cy="588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X</a:t>
            </a:r>
            <a:endParaRPr lang="en-US" altLang="zh-TW" dirty="0"/>
          </a:p>
        </p:txBody>
      </p:sp>
      <p:graphicFrame>
        <p:nvGraphicFramePr>
          <p:cNvPr id="108581" name="Group 37"/>
          <p:cNvGraphicFramePr>
            <a:graphicFrameLocks noGrp="1"/>
          </p:cNvGraphicFramePr>
          <p:nvPr/>
        </p:nvGraphicFramePr>
        <p:xfrm>
          <a:off x="2771775" y="4221163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8725" name="Text Box 52"/>
          <p:cNvSpPr txBox="1"/>
          <p:nvPr/>
        </p:nvSpPr>
        <p:spPr>
          <a:xfrm>
            <a:off x="1763713" y="4430713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8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aphicFrame>
        <p:nvGraphicFramePr>
          <p:cNvPr id="108597" name="Group 53"/>
          <p:cNvGraphicFramePr>
            <a:graphicFrameLocks noGrp="1"/>
          </p:cNvGraphicFramePr>
          <p:nvPr/>
        </p:nvGraphicFramePr>
        <p:xfrm>
          <a:off x="2771775" y="5013325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8741" name="Text Box 68"/>
          <p:cNvSpPr txBox="1"/>
          <p:nvPr/>
        </p:nvSpPr>
        <p:spPr>
          <a:xfrm>
            <a:off x="1763713" y="522287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9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108613" name="Text Box 69"/>
          <p:cNvSpPr txBox="1"/>
          <p:nvPr/>
        </p:nvSpPr>
        <p:spPr>
          <a:xfrm>
            <a:off x="468313" y="4725988"/>
            <a:ext cx="433387" cy="588962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Y</a:t>
            </a:r>
            <a:endParaRPr lang="en-US" altLang="zh-TW" dirty="0"/>
          </a:p>
        </p:txBody>
      </p:sp>
      <p:sp>
        <p:nvSpPr>
          <p:cNvPr id="108614" name="Line 70"/>
          <p:cNvSpPr/>
          <p:nvPr/>
        </p:nvSpPr>
        <p:spPr>
          <a:xfrm>
            <a:off x="4140200" y="2708275"/>
            <a:ext cx="17272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8615" name="Line 71"/>
          <p:cNvSpPr/>
          <p:nvPr/>
        </p:nvSpPr>
        <p:spPr>
          <a:xfrm>
            <a:off x="4211638" y="3500438"/>
            <a:ext cx="17272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8616" name="Line 72"/>
          <p:cNvSpPr/>
          <p:nvPr/>
        </p:nvSpPr>
        <p:spPr>
          <a:xfrm flipV="1">
            <a:off x="4787900" y="4437063"/>
            <a:ext cx="288925" cy="217487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8617" name="Line 73"/>
          <p:cNvSpPr/>
          <p:nvPr/>
        </p:nvSpPr>
        <p:spPr>
          <a:xfrm>
            <a:off x="4859338" y="5229225"/>
            <a:ext cx="217487" cy="214313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8618" name="Text Box 74"/>
          <p:cNvSpPr txBox="1"/>
          <p:nvPr/>
        </p:nvSpPr>
        <p:spPr>
          <a:xfrm>
            <a:off x="5148263" y="3141663"/>
            <a:ext cx="2303462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Conflict Operations?</a:t>
            </a:r>
            <a:endParaRPr lang="en-US" altLang="zh-TW" sz="1800" dirty="0"/>
          </a:p>
        </p:txBody>
      </p:sp>
      <p:sp>
        <p:nvSpPr>
          <p:cNvPr id="108619" name="Text Box 75"/>
          <p:cNvSpPr txBox="1"/>
          <p:nvPr/>
        </p:nvSpPr>
        <p:spPr>
          <a:xfrm>
            <a:off x="7235825" y="2781300"/>
            <a:ext cx="1657350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Same Order?</a:t>
            </a:r>
            <a:endParaRPr lang="en-US" altLang="zh-TW" sz="1800" dirty="0"/>
          </a:p>
        </p:txBody>
      </p:sp>
      <p:sp>
        <p:nvSpPr>
          <p:cNvPr id="108620" name="Text Box 76"/>
          <p:cNvSpPr txBox="1"/>
          <p:nvPr/>
        </p:nvSpPr>
        <p:spPr>
          <a:xfrm>
            <a:off x="6732588" y="3573463"/>
            <a:ext cx="8636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YES</a:t>
            </a:r>
            <a:endParaRPr lang="en-US" altLang="zh-TW" sz="1800" dirty="0"/>
          </a:p>
        </p:txBody>
      </p:sp>
      <p:sp>
        <p:nvSpPr>
          <p:cNvPr id="108621" name="Text Box 77"/>
          <p:cNvSpPr txBox="1"/>
          <p:nvPr/>
        </p:nvSpPr>
        <p:spPr>
          <a:xfrm>
            <a:off x="5148263" y="4868863"/>
            <a:ext cx="2303462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Conflict Operations?</a:t>
            </a:r>
            <a:endParaRPr lang="en-US" altLang="zh-TW" sz="1800" dirty="0"/>
          </a:p>
        </p:txBody>
      </p:sp>
      <p:sp>
        <p:nvSpPr>
          <p:cNvPr id="108622" name="Text Box 78"/>
          <p:cNvSpPr txBox="1"/>
          <p:nvPr/>
        </p:nvSpPr>
        <p:spPr>
          <a:xfrm>
            <a:off x="6732588" y="5300663"/>
            <a:ext cx="8636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NO</a:t>
            </a:r>
            <a:endParaRPr lang="en-US" altLang="zh-TW" sz="1800" dirty="0"/>
          </a:p>
        </p:txBody>
      </p:sp>
      <p:sp>
        <p:nvSpPr>
          <p:cNvPr id="108623" name="Text Box 79"/>
          <p:cNvSpPr txBox="1"/>
          <p:nvPr/>
        </p:nvSpPr>
        <p:spPr>
          <a:xfrm>
            <a:off x="8172450" y="3213100"/>
            <a:ext cx="720725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YES</a:t>
            </a:r>
            <a:endParaRPr lang="en-US" altLang="zh-TW" sz="1800" dirty="0"/>
          </a:p>
        </p:txBody>
      </p:sp>
      <p:sp>
        <p:nvSpPr>
          <p:cNvPr id="108624" name="Text Box 80"/>
          <p:cNvSpPr txBox="1"/>
          <p:nvPr/>
        </p:nvSpPr>
        <p:spPr>
          <a:xfrm>
            <a:off x="1338263" y="5995988"/>
            <a:ext cx="456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H</a:t>
            </a:r>
            <a:r>
              <a:rPr lang="en-US" altLang="zh-TW" sz="2400" baseline="-25000" dirty="0"/>
              <a:t>8</a:t>
            </a:r>
            <a:r>
              <a:rPr lang="en-US" altLang="zh-TW" sz="2400" dirty="0"/>
              <a:t> and H</a:t>
            </a:r>
            <a:r>
              <a:rPr lang="en-US" altLang="zh-TW" sz="2400" baseline="-25000" dirty="0"/>
              <a:t>9</a:t>
            </a:r>
            <a:r>
              <a:rPr lang="en-US" altLang="zh-TW" sz="2400" dirty="0"/>
              <a:t> are conflict equivalent</a:t>
            </a:r>
            <a:endParaRPr lang="en-US" altLang="zh-TW" sz="2400" dirty="0"/>
          </a:p>
        </p:txBody>
      </p:sp>
      <p:sp>
        <p:nvSpPr>
          <p:cNvPr id="28754" name="文本框 27"/>
          <p:cNvSpPr txBox="1"/>
          <p:nvPr/>
        </p:nvSpPr>
        <p:spPr>
          <a:xfrm>
            <a:off x="5148263" y="111125"/>
            <a:ext cx="3887787" cy="9540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TW" sz="1400" dirty="0"/>
              <a:t>Two schedules involve the same operations of the same transaction</a:t>
            </a:r>
            <a:endParaRPr lang="en-US" altLang="zh-TW" sz="1400" dirty="0"/>
          </a:p>
          <a:p>
            <a:pPr marL="285750" lvl="1" indent="-28575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TW" sz="1400" dirty="0"/>
              <a:t>Every pair of conflicting operations is ordered in the same way in two schedules</a:t>
            </a:r>
            <a:endParaRPr lang="en-US" altLang="zh-TW" sz="1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0" grpId="0" animBg="1"/>
      <p:bldP spid="108613" grpId="0" animBg="1"/>
      <p:bldP spid="108618" grpId="0" animBg="1"/>
      <p:bldP spid="108619" grpId="0" animBg="1"/>
      <p:bldP spid="108620" grpId="0" animBg="1"/>
      <p:bldP spid="108621" grpId="0" animBg="1"/>
      <p:bldP spid="108622" grpId="0" animBg="1"/>
      <p:bldP spid="108623" grpId="0" animBg="1"/>
      <p:bldP spid="1086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5.1 Conflict Equivalent</a:t>
            </a:r>
            <a:endParaRPr lang="en-US" altLang="zh-TW" dirty="0"/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68313" y="1844675"/>
            <a:ext cx="8486775" cy="10509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E.g.2. Is H</a:t>
            </a:r>
            <a:r>
              <a:rPr lang="en-US" altLang="zh-TW" baseline="-25000" dirty="0"/>
              <a:t>8</a:t>
            </a:r>
            <a:r>
              <a:rPr lang="en-US" altLang="zh-TW" dirty="0"/>
              <a:t> and H</a:t>
            </a:r>
            <a:r>
              <a:rPr lang="en-US" altLang="zh-TW" baseline="-25000" dirty="0"/>
              <a:t>10</a:t>
            </a:r>
            <a:r>
              <a:rPr lang="en-US" altLang="zh-TW" dirty="0"/>
              <a:t> conflict equivalent?</a:t>
            </a:r>
            <a:endParaRPr lang="en-US" altLang="zh-TW" dirty="0"/>
          </a:p>
          <a:p>
            <a:pPr eaLnBrk="1" hangingPunct="1"/>
            <a:endParaRPr lang="en-US" altLang="zh-TW" dirty="0"/>
          </a:p>
        </p:txBody>
      </p:sp>
      <p:graphicFrame>
        <p:nvGraphicFramePr>
          <p:cNvPr id="109572" name="Group 4"/>
          <p:cNvGraphicFramePr>
            <a:graphicFrameLocks noGrp="1"/>
          </p:cNvGraphicFramePr>
          <p:nvPr/>
        </p:nvGraphicFramePr>
        <p:xfrm>
          <a:off x="2771775" y="2492375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9716" name="Text Box 19"/>
          <p:cNvSpPr txBox="1"/>
          <p:nvPr/>
        </p:nvSpPr>
        <p:spPr>
          <a:xfrm>
            <a:off x="1763713" y="270192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8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aphicFrame>
        <p:nvGraphicFramePr>
          <p:cNvPr id="109588" name="Group 20"/>
          <p:cNvGraphicFramePr>
            <a:graphicFrameLocks noGrp="1"/>
          </p:cNvGraphicFramePr>
          <p:nvPr/>
        </p:nvGraphicFramePr>
        <p:xfrm>
          <a:off x="2771775" y="3284538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9732" name="Text Box 35"/>
          <p:cNvSpPr txBox="1"/>
          <p:nvPr/>
        </p:nvSpPr>
        <p:spPr>
          <a:xfrm>
            <a:off x="1763713" y="349408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10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29733" name="文本框 8"/>
          <p:cNvSpPr txBox="1"/>
          <p:nvPr/>
        </p:nvSpPr>
        <p:spPr>
          <a:xfrm>
            <a:off x="5148263" y="111125"/>
            <a:ext cx="3887787" cy="9540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TW" sz="1400" dirty="0"/>
              <a:t>Two schedules involve the same operations of the same transaction</a:t>
            </a:r>
            <a:endParaRPr lang="en-US" altLang="zh-TW" sz="1400" dirty="0"/>
          </a:p>
          <a:p>
            <a:pPr marL="285750" lvl="1" indent="-28575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TW" sz="1400" dirty="0"/>
              <a:t>Every pair of conflicting operations is ordered in the same way in two schedules</a:t>
            </a:r>
            <a:endParaRPr lang="en-US" altLang="zh-TW" sz="1400" baseline="-25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5.1 Conflict Equivalent</a:t>
            </a:r>
            <a:endParaRPr lang="en-US" altLang="zh-TW" dirty="0"/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468313" y="1844675"/>
            <a:ext cx="8486775" cy="10509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E.g.2. Is H</a:t>
            </a:r>
            <a:r>
              <a:rPr lang="en-US" altLang="zh-TW" baseline="-25000" dirty="0"/>
              <a:t>8</a:t>
            </a:r>
            <a:r>
              <a:rPr lang="en-US" altLang="zh-TW" dirty="0"/>
              <a:t> and H</a:t>
            </a:r>
            <a:r>
              <a:rPr lang="en-US" altLang="zh-TW" baseline="-25000" dirty="0"/>
              <a:t>10</a:t>
            </a:r>
            <a:r>
              <a:rPr lang="en-US" altLang="zh-TW" dirty="0"/>
              <a:t> conflict equivalent?</a:t>
            </a:r>
            <a:endParaRPr lang="en-US" altLang="zh-TW" dirty="0"/>
          </a:p>
          <a:p>
            <a:pPr eaLnBrk="1" hangingPunct="1"/>
            <a:endParaRPr lang="en-US" altLang="zh-TW" dirty="0"/>
          </a:p>
        </p:txBody>
      </p:sp>
      <p:graphicFrame>
        <p:nvGraphicFramePr>
          <p:cNvPr id="110596" name="Group 4"/>
          <p:cNvGraphicFramePr>
            <a:graphicFrameLocks noGrp="1"/>
          </p:cNvGraphicFramePr>
          <p:nvPr/>
        </p:nvGraphicFramePr>
        <p:xfrm>
          <a:off x="2771775" y="2492375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0740" name="Text Box 19"/>
          <p:cNvSpPr txBox="1"/>
          <p:nvPr/>
        </p:nvSpPr>
        <p:spPr>
          <a:xfrm>
            <a:off x="1763713" y="270192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8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30741" name="Text Box 20"/>
          <p:cNvSpPr txBox="1"/>
          <p:nvPr/>
        </p:nvSpPr>
        <p:spPr>
          <a:xfrm>
            <a:off x="1763713" y="3494088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10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110613" name="Text Box 21"/>
          <p:cNvSpPr txBox="1"/>
          <p:nvPr/>
        </p:nvSpPr>
        <p:spPr>
          <a:xfrm>
            <a:off x="468313" y="2997200"/>
            <a:ext cx="433387" cy="588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X</a:t>
            </a:r>
            <a:endParaRPr lang="en-US" altLang="zh-TW" dirty="0"/>
          </a:p>
        </p:txBody>
      </p:sp>
      <p:sp>
        <p:nvSpPr>
          <p:cNvPr id="110614" name="Line 22"/>
          <p:cNvSpPr/>
          <p:nvPr/>
        </p:nvSpPr>
        <p:spPr>
          <a:xfrm>
            <a:off x="4140200" y="2708275"/>
            <a:ext cx="17272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0615" name="Text Box 23"/>
          <p:cNvSpPr txBox="1"/>
          <p:nvPr/>
        </p:nvSpPr>
        <p:spPr>
          <a:xfrm>
            <a:off x="6588125" y="4581525"/>
            <a:ext cx="1657350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Same Order?</a:t>
            </a:r>
            <a:endParaRPr lang="en-US" altLang="zh-TW" sz="1800" dirty="0"/>
          </a:p>
        </p:txBody>
      </p:sp>
      <p:sp>
        <p:nvSpPr>
          <p:cNvPr id="110616" name="Text Box 24"/>
          <p:cNvSpPr txBox="1"/>
          <p:nvPr/>
        </p:nvSpPr>
        <p:spPr>
          <a:xfrm>
            <a:off x="6948488" y="4076700"/>
            <a:ext cx="8636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YES</a:t>
            </a:r>
            <a:endParaRPr lang="en-US" altLang="zh-TW" sz="1800" dirty="0"/>
          </a:p>
        </p:txBody>
      </p:sp>
      <p:sp>
        <p:nvSpPr>
          <p:cNvPr id="110617" name="Text Box 25"/>
          <p:cNvSpPr txBox="1"/>
          <p:nvPr/>
        </p:nvSpPr>
        <p:spPr>
          <a:xfrm>
            <a:off x="7235825" y="5084763"/>
            <a:ext cx="7207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NO</a:t>
            </a:r>
            <a:endParaRPr lang="en-US" altLang="zh-TW" sz="1800" dirty="0"/>
          </a:p>
        </p:txBody>
      </p:sp>
      <p:sp>
        <p:nvSpPr>
          <p:cNvPr id="110618" name="Text Box 26"/>
          <p:cNvSpPr txBox="1"/>
          <p:nvPr/>
        </p:nvSpPr>
        <p:spPr>
          <a:xfrm>
            <a:off x="1619250" y="5445125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H</a:t>
            </a:r>
            <a:r>
              <a:rPr lang="en-US" altLang="zh-TW" sz="2400" baseline="-25000" dirty="0"/>
              <a:t>8</a:t>
            </a:r>
            <a:r>
              <a:rPr lang="en-US" altLang="zh-TW" sz="2400" dirty="0"/>
              <a:t> and H</a:t>
            </a:r>
            <a:r>
              <a:rPr lang="en-US" altLang="zh-TW" sz="2400" baseline="-25000" dirty="0"/>
              <a:t>10</a:t>
            </a:r>
            <a:r>
              <a:rPr lang="en-US" altLang="zh-TW" sz="2400" dirty="0"/>
              <a:t> are NOT conflict equivalent</a:t>
            </a:r>
            <a:endParaRPr lang="en-US" altLang="zh-TW" sz="2400" dirty="0"/>
          </a:p>
        </p:txBody>
      </p:sp>
      <p:graphicFrame>
        <p:nvGraphicFramePr>
          <p:cNvPr id="110619" name="Group 27"/>
          <p:cNvGraphicFramePr>
            <a:graphicFrameLocks noGrp="1"/>
          </p:cNvGraphicFramePr>
          <p:nvPr/>
        </p:nvGraphicFramePr>
        <p:xfrm>
          <a:off x="2778125" y="3284538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0634" name="Text Box 42"/>
          <p:cNvSpPr txBox="1"/>
          <p:nvPr/>
        </p:nvSpPr>
        <p:spPr>
          <a:xfrm>
            <a:off x="5651500" y="3644900"/>
            <a:ext cx="2303463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Conflict Operations?</a:t>
            </a:r>
            <a:endParaRPr lang="en-US" altLang="zh-TW" sz="1800" dirty="0"/>
          </a:p>
        </p:txBody>
      </p:sp>
      <p:sp>
        <p:nvSpPr>
          <p:cNvPr id="110635" name="Line 43"/>
          <p:cNvSpPr/>
          <p:nvPr/>
        </p:nvSpPr>
        <p:spPr>
          <a:xfrm flipV="1">
            <a:off x="4716463" y="3573463"/>
            <a:ext cx="576262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765" name="文本框 16"/>
          <p:cNvSpPr txBox="1"/>
          <p:nvPr/>
        </p:nvSpPr>
        <p:spPr>
          <a:xfrm>
            <a:off x="5148263" y="111125"/>
            <a:ext cx="3887787" cy="9540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TW" sz="1400" dirty="0"/>
              <a:t>Two schedules involve the same operations of the same transaction</a:t>
            </a:r>
            <a:endParaRPr lang="en-US" altLang="zh-TW" sz="1400" dirty="0"/>
          </a:p>
          <a:p>
            <a:pPr marL="285750" lvl="1" indent="-28575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TW" sz="1400" dirty="0"/>
              <a:t>Every pair of conflicting operations is ordered in the same way in two schedules</a:t>
            </a:r>
            <a:endParaRPr lang="en-US" altLang="zh-TW" sz="1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3" grpId="0" animBg="1"/>
      <p:bldP spid="110615" grpId="0" animBg="1"/>
      <p:bldP spid="110616" grpId="0" animBg="1"/>
      <p:bldP spid="110617" grpId="0" animBg="1"/>
      <p:bldP spid="110618" grpId="0"/>
      <p:bldP spid="1106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5.2 Conflict Serializability</a:t>
            </a:r>
            <a:endParaRPr lang="en-US" altLang="zh-TW" dirty="0"/>
          </a:p>
        </p:txBody>
      </p:sp>
      <p:graphicFrame>
        <p:nvGraphicFramePr>
          <p:cNvPr id="111619" name="Group 3"/>
          <p:cNvGraphicFramePr>
            <a:graphicFrameLocks noGrp="1"/>
          </p:cNvGraphicFramePr>
          <p:nvPr/>
        </p:nvGraphicFramePr>
        <p:xfrm>
          <a:off x="2987675" y="3116263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1763" name="Text Box 18"/>
          <p:cNvSpPr txBox="1"/>
          <p:nvPr/>
        </p:nvSpPr>
        <p:spPr>
          <a:xfrm>
            <a:off x="1979613" y="3325813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8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aphicFrame>
        <p:nvGraphicFramePr>
          <p:cNvPr id="111635" name="Group 19"/>
          <p:cNvGraphicFramePr>
            <a:graphicFrameLocks noGrp="1"/>
          </p:cNvGraphicFramePr>
          <p:nvPr/>
        </p:nvGraphicFramePr>
        <p:xfrm>
          <a:off x="2987675" y="3908425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1779" name="Text Box 34"/>
          <p:cNvSpPr txBox="1"/>
          <p:nvPr/>
        </p:nvSpPr>
        <p:spPr>
          <a:xfrm>
            <a:off x="1979613" y="411797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9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31780" name="Rectangle 35"/>
          <p:cNvSpPr>
            <a:spLocks noGrp="1"/>
          </p:cNvSpPr>
          <p:nvPr>
            <p:ph idx="1"/>
          </p:nvPr>
        </p:nvSpPr>
        <p:spPr>
          <a:xfrm>
            <a:off x="1042988" y="2017713"/>
            <a:ext cx="7705725" cy="44354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TW" dirty="0"/>
              <a:t>S is </a:t>
            </a:r>
            <a:r>
              <a:rPr lang="en-US" altLang="zh-TW" b="1" dirty="0">
                <a:solidFill>
                  <a:schemeClr val="folHlink"/>
                </a:solidFill>
              </a:rPr>
              <a:t>conflict serializable</a:t>
            </a:r>
            <a:r>
              <a:rPr lang="en-US" altLang="zh-TW" dirty="0"/>
              <a:t> if it is conflict equivalent to a serial schedule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E.g.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H</a:t>
            </a:r>
            <a:r>
              <a:rPr lang="en-US" altLang="zh-TW" baseline="-25000" dirty="0"/>
              <a:t>8</a:t>
            </a:r>
            <a:r>
              <a:rPr lang="en-US" altLang="zh-TW" dirty="0"/>
              <a:t> and H</a:t>
            </a:r>
            <a:r>
              <a:rPr lang="en-US" altLang="zh-TW" baseline="-25000" dirty="0"/>
              <a:t>9</a:t>
            </a:r>
            <a:r>
              <a:rPr lang="en-US" altLang="zh-TW" dirty="0"/>
              <a:t> are conflict equivalent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H</a:t>
            </a:r>
            <a:r>
              <a:rPr lang="en-US" altLang="zh-TW" baseline="-25000" dirty="0"/>
              <a:t>9</a:t>
            </a:r>
            <a:r>
              <a:rPr lang="en-US" altLang="zh-TW" dirty="0"/>
              <a:t> is a serial schedule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H</a:t>
            </a:r>
            <a:r>
              <a:rPr lang="en-US" altLang="zh-TW" baseline="-25000" dirty="0"/>
              <a:t>8</a:t>
            </a:r>
            <a:r>
              <a:rPr lang="en-US" altLang="zh-TW" dirty="0"/>
              <a:t> is conflict serializable</a:t>
            </a:r>
            <a:endParaRPr lang="en-US" altLang="zh-TW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5.3 Precedence Graph</a:t>
            </a:r>
            <a:endParaRPr lang="en-US" altLang="zh-TW" dirty="0"/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539750" y="2017713"/>
            <a:ext cx="80645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TW" dirty="0"/>
              <a:t>Test for conflict serializability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 directed graph G=(V,E), where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V includes all transactions involved in the schedule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E consists of all edges T</a:t>
            </a:r>
            <a:r>
              <a:rPr lang="en-US" altLang="zh-TW" baseline="-25000" dirty="0"/>
              <a:t>i</a:t>
            </a:r>
            <a:r>
              <a:rPr lang="en-US" altLang="zh-TW" dirty="0">
                <a:sym typeface="Wingdings" panose="05000000000000000000" pitchFamily="2" charset="2"/>
              </a:rPr>
              <a:t>T</a:t>
            </a:r>
            <a:r>
              <a:rPr lang="en-US" altLang="zh-TW" baseline="-25000" dirty="0">
                <a:sym typeface="Wingdings" panose="05000000000000000000" pitchFamily="2" charset="2"/>
              </a:rPr>
              <a:t>j</a:t>
            </a:r>
            <a:r>
              <a:rPr lang="en-US" altLang="zh-TW" dirty="0">
                <a:sym typeface="Wingdings" panose="05000000000000000000" pitchFamily="2" charset="2"/>
              </a:rPr>
              <a:t> for which one of three conditions holds: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T</a:t>
            </a:r>
            <a:r>
              <a:rPr lang="en-US" altLang="zh-TW" baseline="-25000" dirty="0"/>
              <a:t>i</a:t>
            </a:r>
            <a:r>
              <a:rPr lang="en-US" altLang="zh-TW" dirty="0"/>
              <a:t> executes write(X) before T</a:t>
            </a:r>
            <a:r>
              <a:rPr lang="en-US" altLang="zh-TW" baseline="-25000" dirty="0"/>
              <a:t>j</a:t>
            </a:r>
            <a:r>
              <a:rPr lang="en-US" altLang="zh-TW" dirty="0"/>
              <a:t> executes read(X)</a:t>
            </a:r>
            <a:endParaRPr lang="en-US" altLang="zh-TW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T</a:t>
            </a:r>
            <a:r>
              <a:rPr lang="en-US" altLang="zh-TW" baseline="-25000" dirty="0"/>
              <a:t>i</a:t>
            </a:r>
            <a:r>
              <a:rPr lang="en-US" altLang="zh-TW" dirty="0"/>
              <a:t> executes read(X) before T</a:t>
            </a:r>
            <a:r>
              <a:rPr lang="en-US" altLang="zh-TW" baseline="-25000" dirty="0"/>
              <a:t>j</a:t>
            </a:r>
            <a:r>
              <a:rPr lang="en-US" altLang="zh-TW" dirty="0"/>
              <a:t> executes write(X)</a:t>
            </a:r>
            <a:endParaRPr lang="en-US" altLang="zh-TW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dirty="0"/>
              <a:t>T</a:t>
            </a:r>
            <a:r>
              <a:rPr lang="en-US" altLang="zh-TW" baseline="-25000" dirty="0"/>
              <a:t>i</a:t>
            </a:r>
            <a:r>
              <a:rPr lang="en-US" altLang="zh-TW" dirty="0"/>
              <a:t> executes write(X) before T</a:t>
            </a:r>
            <a:r>
              <a:rPr lang="en-US" altLang="zh-TW" baseline="-25000" dirty="0"/>
              <a:t>j</a:t>
            </a:r>
            <a:r>
              <a:rPr lang="en-US" altLang="zh-TW" dirty="0"/>
              <a:t> executes write(X)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b="1" dirty="0">
              <a:solidFill>
                <a:schemeClr val="folHlink"/>
              </a:solidFill>
            </a:endParaRPr>
          </a:p>
        </p:txBody>
      </p:sp>
      <p:sp>
        <p:nvSpPr>
          <p:cNvPr id="32773" name="Text Box 4"/>
          <p:cNvSpPr txBox="1"/>
          <p:nvPr/>
        </p:nvSpPr>
        <p:spPr>
          <a:xfrm>
            <a:off x="5076825" y="4437063"/>
            <a:ext cx="2592388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Conflict Operations</a:t>
            </a:r>
            <a:endParaRPr lang="en-US" altLang="zh-TW" sz="1800" dirty="0"/>
          </a:p>
        </p:txBody>
      </p:sp>
      <p:graphicFrame>
        <p:nvGraphicFramePr>
          <p:cNvPr id="112645" name="Group 5"/>
          <p:cNvGraphicFramePr>
            <a:graphicFrameLocks noGrp="1"/>
          </p:cNvGraphicFramePr>
          <p:nvPr/>
        </p:nvGraphicFramePr>
        <p:xfrm>
          <a:off x="1693863" y="6045200"/>
          <a:ext cx="2087563" cy="674688"/>
        </p:xfrm>
        <a:graphic>
          <a:graphicData uri="http://schemas.openxmlformats.org/drawingml/2006/table">
            <a:tbl>
              <a:tblPr/>
              <a:tblGrid>
                <a:gridCol w="503237"/>
                <a:gridCol w="865188"/>
                <a:gridCol w="719137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i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j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656" name="Group 16"/>
          <p:cNvGraphicFramePr>
            <a:graphicFrameLocks noGrp="1"/>
          </p:cNvGraphicFramePr>
          <p:nvPr/>
        </p:nvGraphicFramePr>
        <p:xfrm>
          <a:off x="3997325" y="6045200"/>
          <a:ext cx="2087563" cy="698500"/>
        </p:xfrm>
        <a:graphic>
          <a:graphicData uri="http://schemas.openxmlformats.org/drawingml/2006/table">
            <a:tbl>
              <a:tblPr/>
              <a:tblGrid>
                <a:gridCol w="503238"/>
                <a:gridCol w="865187"/>
                <a:gridCol w="719138"/>
              </a:tblGrid>
              <a:tr h="360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i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j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7" marB="4684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667" name="Group 27"/>
          <p:cNvGraphicFramePr>
            <a:graphicFrameLocks noGrp="1"/>
          </p:cNvGraphicFramePr>
          <p:nvPr/>
        </p:nvGraphicFramePr>
        <p:xfrm>
          <a:off x="6229350" y="6045200"/>
          <a:ext cx="2087563" cy="674688"/>
        </p:xfrm>
        <a:graphic>
          <a:graphicData uri="http://schemas.openxmlformats.org/drawingml/2006/table">
            <a:tbl>
              <a:tblPr/>
              <a:tblGrid>
                <a:gridCol w="503238"/>
                <a:gridCol w="865187"/>
                <a:gridCol w="719138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i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j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5.3 Precedence Graph</a:t>
            </a:r>
            <a:endParaRPr lang="en-US" altLang="zh-TW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539750" y="1989138"/>
            <a:ext cx="7772400" cy="356711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The serialization order is obtained through </a:t>
            </a:r>
            <a:r>
              <a:rPr lang="en-US" altLang="zh-TW" b="1" dirty="0">
                <a:solidFill>
                  <a:schemeClr val="folHlink"/>
                </a:solidFill>
              </a:rPr>
              <a:t>topological sorting</a:t>
            </a:r>
            <a:endParaRPr lang="en-US" altLang="zh-TW" b="1" dirty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dirty="0"/>
              <a:t>A schedule S is conflict serializable iff G(S) is </a:t>
            </a:r>
            <a:r>
              <a:rPr lang="en-US" altLang="zh-TW" b="1" dirty="0">
                <a:solidFill>
                  <a:schemeClr val="folHlink"/>
                </a:solidFill>
              </a:rPr>
              <a:t>acyclic </a:t>
            </a:r>
            <a:r>
              <a:rPr lang="en-US" altLang="zh-TW" b="1" dirty="0"/>
              <a:t>(i.e. no cycle)</a:t>
            </a:r>
            <a:endParaRPr lang="en-US" altLang="zh-TW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charRg st="6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charRg st="6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charRg st="6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ldLvl="3" animBg="1" advAuto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5.3 Precedence Graph</a:t>
            </a:r>
            <a:endParaRPr lang="en-US" altLang="zh-TW" dirty="0"/>
          </a:p>
        </p:txBody>
      </p:sp>
      <p:sp>
        <p:nvSpPr>
          <p:cNvPr id="34820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989138"/>
            <a:ext cx="3527425" cy="12239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400" dirty="0"/>
              <a:t>E.g. Consider again the schedule H</a:t>
            </a:r>
            <a:r>
              <a:rPr lang="en-US" altLang="zh-TW" sz="2400" baseline="-25000" dirty="0"/>
              <a:t>8</a:t>
            </a:r>
            <a:r>
              <a:rPr lang="en-US" altLang="zh-TW" sz="2400" dirty="0"/>
              <a:t>:   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114692" name="Line 4"/>
          <p:cNvSpPr/>
          <p:nvPr/>
        </p:nvSpPr>
        <p:spPr>
          <a:xfrm>
            <a:off x="6877050" y="3644900"/>
            <a:ext cx="11509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693" name="Text Box 5"/>
          <p:cNvSpPr txBox="1"/>
          <p:nvPr/>
        </p:nvSpPr>
        <p:spPr>
          <a:xfrm>
            <a:off x="971550" y="5661025"/>
            <a:ext cx="782478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H</a:t>
            </a:r>
            <a:r>
              <a:rPr lang="en-US" altLang="zh-TW" sz="2400" baseline="-25000" dirty="0"/>
              <a:t>8</a:t>
            </a:r>
            <a:r>
              <a:rPr lang="en-US" altLang="zh-TW" sz="2400" dirty="0"/>
              <a:t> is conflict serializable and is conflict equivalent to T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,T</a:t>
            </a:r>
            <a:r>
              <a:rPr lang="en-US" altLang="zh-TW" sz="2400" baseline="-25000" dirty="0"/>
              <a:t>2</a:t>
            </a:r>
            <a:endParaRPr lang="en-US" altLang="zh-TW" sz="2400" baseline="-25000" dirty="0"/>
          </a:p>
        </p:txBody>
      </p:sp>
      <p:graphicFrame>
        <p:nvGraphicFramePr>
          <p:cNvPr id="114694" name="Group 6"/>
          <p:cNvGraphicFramePr>
            <a:graphicFrameLocks noGrp="1"/>
          </p:cNvGraphicFramePr>
          <p:nvPr>
            <p:ph sz="half" idx="1"/>
          </p:nvPr>
        </p:nvGraphicFramePr>
        <p:xfrm>
          <a:off x="971550" y="3068638"/>
          <a:ext cx="3810000" cy="7175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6" marB="4684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6" marB="4684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6" marB="4684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6" marB="4684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6" marB="4684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6" marB="4684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6" marB="4684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6" marB="4684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6" marB="4684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46" marB="4684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709" name="Group 21"/>
          <p:cNvGraphicFramePr>
            <a:graphicFrameLocks noGrp="1"/>
          </p:cNvGraphicFramePr>
          <p:nvPr/>
        </p:nvGraphicFramePr>
        <p:xfrm>
          <a:off x="971550" y="4005263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4724" name="Line 36"/>
          <p:cNvSpPr/>
          <p:nvPr/>
        </p:nvSpPr>
        <p:spPr>
          <a:xfrm>
            <a:off x="2484438" y="4221163"/>
            <a:ext cx="1439862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graphicFrame>
        <p:nvGraphicFramePr>
          <p:cNvPr id="114725" name="Group 37"/>
          <p:cNvGraphicFramePr>
            <a:graphicFrameLocks noGrp="1"/>
          </p:cNvGraphicFramePr>
          <p:nvPr/>
        </p:nvGraphicFramePr>
        <p:xfrm>
          <a:off x="971550" y="4941888"/>
          <a:ext cx="3810000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4740" name="Line 52"/>
          <p:cNvSpPr/>
          <p:nvPr/>
        </p:nvSpPr>
        <p:spPr>
          <a:xfrm flipV="1">
            <a:off x="2987675" y="5157788"/>
            <a:ext cx="288925" cy="217487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4741" name="Text Box 53"/>
          <p:cNvSpPr txBox="1"/>
          <p:nvPr/>
        </p:nvSpPr>
        <p:spPr>
          <a:xfrm>
            <a:off x="4572000" y="4365625"/>
            <a:ext cx="2016125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Conflict Operation</a:t>
            </a:r>
            <a:endParaRPr lang="en-US" altLang="zh-TW" sz="1800" dirty="0"/>
          </a:p>
        </p:txBody>
      </p:sp>
      <p:sp>
        <p:nvSpPr>
          <p:cNvPr id="114742" name="Text Box 54"/>
          <p:cNvSpPr txBox="1"/>
          <p:nvPr/>
        </p:nvSpPr>
        <p:spPr>
          <a:xfrm>
            <a:off x="250825" y="4076700"/>
            <a:ext cx="433388" cy="588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X</a:t>
            </a:r>
            <a:endParaRPr lang="en-US" altLang="zh-TW" dirty="0"/>
          </a:p>
        </p:txBody>
      </p:sp>
      <p:sp>
        <p:nvSpPr>
          <p:cNvPr id="114743" name="Text Box 55"/>
          <p:cNvSpPr txBox="1"/>
          <p:nvPr/>
        </p:nvSpPr>
        <p:spPr>
          <a:xfrm>
            <a:off x="250825" y="4941888"/>
            <a:ext cx="433388" cy="588962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Y</a:t>
            </a:r>
            <a:endParaRPr lang="en-US" altLang="zh-TW" dirty="0"/>
          </a:p>
        </p:txBody>
      </p:sp>
      <p:sp>
        <p:nvSpPr>
          <p:cNvPr id="114744" name="Text Box 56"/>
          <p:cNvSpPr txBox="1"/>
          <p:nvPr/>
        </p:nvSpPr>
        <p:spPr>
          <a:xfrm>
            <a:off x="4500563" y="5300663"/>
            <a:ext cx="2447925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No Conflict Operation</a:t>
            </a:r>
            <a:endParaRPr lang="en-US" altLang="zh-TW" sz="1800" dirty="0"/>
          </a:p>
        </p:txBody>
      </p:sp>
      <p:grpSp>
        <p:nvGrpSpPr>
          <p:cNvPr id="114745" name="Group 57"/>
          <p:cNvGrpSpPr/>
          <p:nvPr/>
        </p:nvGrpSpPr>
        <p:grpSpPr>
          <a:xfrm>
            <a:off x="6372225" y="3357563"/>
            <a:ext cx="2160588" cy="538162"/>
            <a:chOff x="4014" y="2115"/>
            <a:chExt cx="1361" cy="339"/>
          </a:xfrm>
        </p:grpSpPr>
        <p:sp>
          <p:nvSpPr>
            <p:cNvPr id="34876" name="Oval 58"/>
            <p:cNvSpPr/>
            <p:nvPr/>
          </p:nvSpPr>
          <p:spPr>
            <a:xfrm>
              <a:off x="4014" y="2136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1</a:t>
              </a:r>
              <a:endParaRPr lang="en-US" altLang="zh-TW" sz="1800" baseline="-25000" dirty="0"/>
            </a:p>
          </p:txBody>
        </p:sp>
        <p:sp>
          <p:nvSpPr>
            <p:cNvPr id="34877" name="Oval 59"/>
            <p:cNvSpPr/>
            <p:nvPr/>
          </p:nvSpPr>
          <p:spPr>
            <a:xfrm>
              <a:off x="5057" y="2115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2</a:t>
              </a:r>
              <a:endParaRPr lang="en-US" altLang="zh-TW" sz="1800" baseline="-25000" dirty="0"/>
            </a:p>
          </p:txBody>
        </p:sp>
      </p:grpSp>
      <p:sp>
        <p:nvSpPr>
          <p:cNvPr id="114748" name="Text Box 60"/>
          <p:cNvSpPr txBox="1"/>
          <p:nvPr/>
        </p:nvSpPr>
        <p:spPr>
          <a:xfrm>
            <a:off x="5292725" y="2627313"/>
            <a:ext cx="36083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The Precedence graph is: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741" grpId="0" animBg="1"/>
      <p:bldP spid="114742" grpId="0" animBg="1"/>
      <p:bldP spid="114743" grpId="0" animBg="1"/>
      <p:bldP spid="114744" grpId="0" animBg="1"/>
      <p:bldP spid="1147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5.3 Precedence Graph</a:t>
            </a:r>
            <a:endParaRPr lang="en-US" altLang="zh-TW" dirty="0"/>
          </a:p>
        </p:txBody>
      </p:sp>
      <p:sp>
        <p:nvSpPr>
          <p:cNvPr id="35844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989138"/>
            <a:ext cx="5040312" cy="7191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400" dirty="0"/>
              <a:t>E.g. Consider the schedule H</a:t>
            </a:r>
            <a:r>
              <a:rPr lang="en-US" altLang="zh-TW" sz="2400" baseline="-25000" dirty="0"/>
              <a:t>11</a:t>
            </a:r>
            <a:r>
              <a:rPr lang="en-US" altLang="zh-TW" sz="2400" dirty="0"/>
              <a:t>:   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115716" name="Line 4"/>
          <p:cNvSpPr/>
          <p:nvPr/>
        </p:nvSpPr>
        <p:spPr>
          <a:xfrm>
            <a:off x="6804025" y="3500438"/>
            <a:ext cx="4318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717" name="Text Box 5"/>
          <p:cNvSpPr txBox="1"/>
          <p:nvPr/>
        </p:nvSpPr>
        <p:spPr>
          <a:xfrm>
            <a:off x="2916238" y="6211888"/>
            <a:ext cx="597693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H</a:t>
            </a:r>
            <a:r>
              <a:rPr lang="en-US" altLang="zh-TW" sz="2000" baseline="-25000" dirty="0"/>
              <a:t>11</a:t>
            </a:r>
            <a:r>
              <a:rPr lang="en-US" altLang="zh-TW" sz="2000" dirty="0"/>
              <a:t> is NOT conflict serializable as the Precedence graph contains a cycle</a:t>
            </a:r>
            <a:endParaRPr lang="en-US" altLang="zh-TW" sz="2000" baseline="-25000" dirty="0"/>
          </a:p>
        </p:txBody>
      </p:sp>
      <p:graphicFrame>
        <p:nvGraphicFramePr>
          <p:cNvPr id="115718" name="Group 6"/>
          <p:cNvGraphicFramePr>
            <a:graphicFrameLocks noGrp="1"/>
          </p:cNvGraphicFramePr>
          <p:nvPr>
            <p:ph sz="half" idx="1"/>
          </p:nvPr>
        </p:nvGraphicFramePr>
        <p:xfrm>
          <a:off x="971550" y="2492375"/>
          <a:ext cx="4752975" cy="1096963"/>
        </p:xfrm>
        <a:graphic>
          <a:graphicData uri="http://schemas.openxmlformats.org/drawingml/2006/table">
            <a:tbl>
              <a:tblPr/>
              <a:tblGrid>
                <a:gridCol w="787400"/>
                <a:gridCol w="785813"/>
                <a:gridCol w="787400"/>
                <a:gridCol w="808037"/>
                <a:gridCol w="766763"/>
                <a:gridCol w="817562"/>
              </a:tblGrid>
              <a:tr h="3376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5741" name="Text Box 29"/>
          <p:cNvSpPr txBox="1"/>
          <p:nvPr/>
        </p:nvSpPr>
        <p:spPr>
          <a:xfrm>
            <a:off x="250825" y="4076700"/>
            <a:ext cx="433388" cy="588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X</a:t>
            </a:r>
            <a:endParaRPr lang="en-US" altLang="zh-TW" dirty="0"/>
          </a:p>
        </p:txBody>
      </p:sp>
      <p:sp>
        <p:nvSpPr>
          <p:cNvPr id="115742" name="Text Box 30"/>
          <p:cNvSpPr txBox="1"/>
          <p:nvPr/>
        </p:nvSpPr>
        <p:spPr>
          <a:xfrm>
            <a:off x="250825" y="5360988"/>
            <a:ext cx="433388" cy="588962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Y</a:t>
            </a:r>
            <a:endParaRPr lang="en-US" altLang="zh-TW" dirty="0"/>
          </a:p>
        </p:txBody>
      </p:sp>
      <p:sp>
        <p:nvSpPr>
          <p:cNvPr id="115743" name="Text Box 31"/>
          <p:cNvSpPr txBox="1"/>
          <p:nvPr/>
        </p:nvSpPr>
        <p:spPr>
          <a:xfrm>
            <a:off x="5940425" y="2205038"/>
            <a:ext cx="32035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The Precedence graph is:</a:t>
            </a:r>
            <a:endParaRPr lang="en-US" altLang="zh-TW" sz="2400" dirty="0"/>
          </a:p>
        </p:txBody>
      </p:sp>
      <p:graphicFrame>
        <p:nvGraphicFramePr>
          <p:cNvPr id="115744" name="Group 32"/>
          <p:cNvGraphicFramePr>
            <a:graphicFrameLocks noGrp="1"/>
          </p:cNvGraphicFramePr>
          <p:nvPr/>
        </p:nvGraphicFramePr>
        <p:xfrm>
          <a:off x="971550" y="3789363"/>
          <a:ext cx="4752975" cy="1096963"/>
        </p:xfrm>
        <a:graphic>
          <a:graphicData uri="http://schemas.openxmlformats.org/drawingml/2006/table">
            <a:tbl>
              <a:tblPr/>
              <a:tblGrid>
                <a:gridCol w="787400"/>
                <a:gridCol w="785813"/>
                <a:gridCol w="787400"/>
                <a:gridCol w="808037"/>
                <a:gridCol w="766763"/>
                <a:gridCol w="817562"/>
              </a:tblGrid>
              <a:tr h="337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767" name="Group 55"/>
          <p:cNvGraphicFramePr>
            <a:graphicFrameLocks noGrp="1"/>
          </p:cNvGraphicFramePr>
          <p:nvPr/>
        </p:nvGraphicFramePr>
        <p:xfrm>
          <a:off x="971550" y="5084763"/>
          <a:ext cx="4752975" cy="1096963"/>
        </p:xfrm>
        <a:graphic>
          <a:graphicData uri="http://schemas.openxmlformats.org/drawingml/2006/table">
            <a:tbl>
              <a:tblPr/>
              <a:tblGrid>
                <a:gridCol w="787400"/>
                <a:gridCol w="785813"/>
                <a:gridCol w="787400"/>
                <a:gridCol w="808037"/>
                <a:gridCol w="766763"/>
                <a:gridCol w="817562"/>
              </a:tblGrid>
              <a:tr h="337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30" marB="4683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115790" name="Group 78"/>
          <p:cNvGrpSpPr/>
          <p:nvPr/>
        </p:nvGrpSpPr>
        <p:grpSpPr>
          <a:xfrm>
            <a:off x="6372225" y="3068638"/>
            <a:ext cx="2160588" cy="1081087"/>
            <a:chOff x="4014" y="1933"/>
            <a:chExt cx="1361" cy="681"/>
          </a:xfrm>
        </p:grpSpPr>
        <p:sp>
          <p:nvSpPr>
            <p:cNvPr id="35929" name="Oval 79"/>
            <p:cNvSpPr/>
            <p:nvPr/>
          </p:nvSpPr>
          <p:spPr>
            <a:xfrm>
              <a:off x="4014" y="1933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1</a:t>
              </a:r>
              <a:endParaRPr lang="en-US" altLang="zh-TW" sz="1800" baseline="-25000" dirty="0"/>
            </a:p>
          </p:txBody>
        </p:sp>
        <p:sp>
          <p:nvSpPr>
            <p:cNvPr id="35930" name="Oval 80"/>
            <p:cNvSpPr/>
            <p:nvPr/>
          </p:nvSpPr>
          <p:spPr>
            <a:xfrm>
              <a:off x="5057" y="1933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2</a:t>
              </a:r>
              <a:endParaRPr lang="en-US" altLang="zh-TW" sz="1800" baseline="-25000" dirty="0"/>
            </a:p>
          </p:txBody>
        </p:sp>
        <p:sp>
          <p:nvSpPr>
            <p:cNvPr id="35931" name="Oval 81"/>
            <p:cNvSpPr/>
            <p:nvPr/>
          </p:nvSpPr>
          <p:spPr>
            <a:xfrm>
              <a:off x="4558" y="2296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3</a:t>
              </a:r>
              <a:endParaRPr lang="en-US" altLang="zh-TW" sz="1800" baseline="-25000" dirty="0"/>
            </a:p>
          </p:txBody>
        </p:sp>
      </p:grpSp>
      <p:sp>
        <p:nvSpPr>
          <p:cNvPr id="115794" name="Line 82"/>
          <p:cNvSpPr/>
          <p:nvPr/>
        </p:nvSpPr>
        <p:spPr>
          <a:xfrm flipV="1">
            <a:off x="3779838" y="4365625"/>
            <a:ext cx="43180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5795" name="Text Box 83"/>
          <p:cNvSpPr txBox="1"/>
          <p:nvPr/>
        </p:nvSpPr>
        <p:spPr>
          <a:xfrm>
            <a:off x="5076825" y="4508500"/>
            <a:ext cx="21590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Conflict Operation?</a:t>
            </a:r>
            <a:endParaRPr lang="en-US" altLang="zh-TW" sz="1800" dirty="0"/>
          </a:p>
        </p:txBody>
      </p:sp>
      <p:sp>
        <p:nvSpPr>
          <p:cNvPr id="115796" name="Line 84"/>
          <p:cNvSpPr/>
          <p:nvPr/>
        </p:nvSpPr>
        <p:spPr>
          <a:xfrm>
            <a:off x="2339975" y="4076700"/>
            <a:ext cx="936625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5797" name="Line 85"/>
          <p:cNvSpPr/>
          <p:nvPr/>
        </p:nvSpPr>
        <p:spPr>
          <a:xfrm flipV="1">
            <a:off x="3276600" y="5300663"/>
            <a:ext cx="1655763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5798" name="Text Box 86"/>
          <p:cNvSpPr txBox="1"/>
          <p:nvPr/>
        </p:nvSpPr>
        <p:spPr>
          <a:xfrm>
            <a:off x="5076825" y="5734050"/>
            <a:ext cx="21590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Conflict Operation?</a:t>
            </a:r>
            <a:endParaRPr lang="en-US" altLang="zh-TW" sz="1800" dirty="0"/>
          </a:p>
        </p:txBody>
      </p:sp>
      <p:sp>
        <p:nvSpPr>
          <p:cNvPr id="115799" name="Text Box 87"/>
          <p:cNvSpPr txBox="1"/>
          <p:nvPr/>
        </p:nvSpPr>
        <p:spPr>
          <a:xfrm>
            <a:off x="7451725" y="4508500"/>
            <a:ext cx="936625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YES</a:t>
            </a:r>
            <a:endParaRPr lang="en-US" altLang="zh-TW" sz="1800" dirty="0"/>
          </a:p>
        </p:txBody>
      </p:sp>
      <p:sp>
        <p:nvSpPr>
          <p:cNvPr id="115800" name="Text Box 88"/>
          <p:cNvSpPr txBox="1"/>
          <p:nvPr/>
        </p:nvSpPr>
        <p:spPr>
          <a:xfrm>
            <a:off x="7451725" y="5734050"/>
            <a:ext cx="936625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YES</a:t>
            </a:r>
            <a:endParaRPr lang="en-US" altLang="zh-TW" sz="1800" dirty="0"/>
          </a:p>
        </p:txBody>
      </p:sp>
      <p:sp>
        <p:nvSpPr>
          <p:cNvPr id="115801" name="Line 89"/>
          <p:cNvSpPr/>
          <p:nvPr/>
        </p:nvSpPr>
        <p:spPr>
          <a:xfrm flipV="1">
            <a:off x="7667625" y="3429000"/>
            <a:ext cx="360363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802" name="Line 90"/>
          <p:cNvSpPr/>
          <p:nvPr/>
        </p:nvSpPr>
        <p:spPr>
          <a:xfrm flipH="1" flipV="1">
            <a:off x="6877050" y="3284538"/>
            <a:ext cx="11509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41" grpId="0" animBg="1"/>
      <p:bldP spid="115742" grpId="0" animBg="1"/>
      <p:bldP spid="115743" grpId="0"/>
      <p:bldP spid="115795" grpId="0" animBg="1"/>
      <p:bldP spid="115798" grpId="0" animBg="1"/>
      <p:bldP spid="115799" grpId="0" animBg="1"/>
      <p:bldP spid="11580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Outline</a:t>
            </a:r>
            <a:endParaRPr lang="en-US" altLang="zh-TW" dirty="0"/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Transaction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ACID Property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Serial 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Conflict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View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Strict Two-Phase Locking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 question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20836" name="Oval 4"/>
          <p:cNvSpPr/>
          <p:nvPr/>
        </p:nvSpPr>
        <p:spPr>
          <a:xfrm>
            <a:off x="1692275" y="4508500"/>
            <a:ext cx="3384550" cy="649288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宋体" panose="02010600030101010101" pitchFamily="2" charset="-122"/>
              </a:rPr>
              <a:t>Transaction Concept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323850" y="2060575"/>
            <a:ext cx="9061450" cy="4608513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b="1" i="1" dirty="0">
                <a:solidFill>
                  <a:schemeClr val="tx2"/>
                </a:solidFill>
                <a:ea typeface="宋体" panose="02010600030101010101" pitchFamily="2" charset="-122"/>
              </a:rPr>
              <a:t>transaction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is a </a:t>
            </a:r>
            <a:r>
              <a:rPr lang="en-US" altLang="zh-CN" sz="2800" i="1" dirty="0">
                <a:ea typeface="宋体" panose="02010600030101010101" pitchFamily="2" charset="-122"/>
              </a:rPr>
              <a:t>unit </a:t>
            </a:r>
            <a:r>
              <a:rPr lang="en-US" altLang="zh-CN" sz="2800" dirty="0">
                <a:ea typeface="宋体" panose="02010600030101010101" pitchFamily="2" charset="-122"/>
              </a:rPr>
              <a:t>of program execution that accesses and possibly updates various data items.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2"/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A transaction must see a consistent database.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During transaction execution, the database may be inconsistent.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When the transaction is committed, the database must be consistent.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6. </a:t>
            </a:r>
            <a:r>
              <a:rPr lang="en-US" altLang="zh-CN" dirty="0"/>
              <a:t>View Serializability</a:t>
            </a:r>
            <a:endParaRPr lang="en-US" altLang="zh-CN" dirty="0"/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250825" y="2017713"/>
            <a:ext cx="8704263" cy="4291012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2800" dirty="0"/>
              <a:t>Two schedules S</a:t>
            </a:r>
            <a:r>
              <a:rPr lang="en-US" altLang="zh-TW" sz="2800" baseline="-25000" dirty="0"/>
              <a:t>1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and S</a:t>
            </a:r>
            <a:r>
              <a:rPr lang="en-US" altLang="zh-TW" sz="2800" baseline="-25000" dirty="0"/>
              <a:t>2</a:t>
            </a:r>
            <a:r>
              <a:rPr lang="en-US" altLang="zh-CN" sz="2800" dirty="0"/>
              <a:t>, where the same set of transactions participates in both schedules. They are said to be </a:t>
            </a:r>
            <a:r>
              <a:rPr lang="en-US" altLang="zh-CN" sz="2800" b="1" dirty="0">
                <a:solidFill>
                  <a:schemeClr val="folHlink"/>
                </a:solidFill>
              </a:rPr>
              <a:t>view equivalent</a:t>
            </a:r>
            <a:endParaRPr lang="en-US" altLang="zh-CN" sz="2800" dirty="0"/>
          </a:p>
          <a:p>
            <a:pPr marL="990600" lvl="1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400" dirty="0"/>
              <a:t>If T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en-US" altLang="zh-CN" sz="2400" u="sng" dirty="0"/>
              <a:t>reads</a:t>
            </a:r>
            <a:r>
              <a:rPr lang="en-US" altLang="zh-CN" sz="2400" dirty="0"/>
              <a:t> the </a:t>
            </a:r>
            <a:r>
              <a:rPr lang="en-US" altLang="zh-CN" sz="2400" i="1" dirty="0"/>
              <a:t>initial</a:t>
            </a:r>
            <a:r>
              <a:rPr lang="en-US" altLang="zh-CN" sz="2400" dirty="0"/>
              <a:t> value of a data item in S</a:t>
            </a:r>
            <a:r>
              <a:rPr lang="en-US" altLang="zh-TW" sz="2400" baseline="-25000" dirty="0"/>
              <a:t>1</a:t>
            </a:r>
            <a:r>
              <a:rPr lang="en-US" altLang="zh-CN" sz="2400" dirty="0"/>
              <a:t>, T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also </a:t>
            </a:r>
            <a:r>
              <a:rPr lang="en-US" altLang="zh-CN" sz="2400" u="sng" dirty="0"/>
              <a:t>reads</a:t>
            </a:r>
            <a:r>
              <a:rPr lang="en-US" altLang="zh-CN" sz="2400" dirty="0"/>
              <a:t> the </a:t>
            </a:r>
            <a:r>
              <a:rPr lang="en-US" altLang="zh-CN" sz="2400" i="1" dirty="0"/>
              <a:t>initial</a:t>
            </a:r>
            <a:r>
              <a:rPr lang="en-US" altLang="zh-CN" sz="2400" dirty="0"/>
              <a:t> value of the item in S</a:t>
            </a:r>
            <a:r>
              <a:rPr lang="en-US" altLang="zh-TW" sz="2400" baseline="-25000" dirty="0"/>
              <a:t>2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marL="990600" lvl="1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400" dirty="0"/>
              <a:t>If T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reads an item produced by T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 in S</a:t>
            </a:r>
            <a:r>
              <a:rPr lang="en-US" altLang="zh-TW" sz="2400" baseline="-25000" dirty="0"/>
              <a:t>1</a:t>
            </a:r>
            <a:r>
              <a:rPr lang="en-US" altLang="zh-CN" sz="2400" dirty="0"/>
              <a:t>, T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also reads the item produced by T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 in S</a:t>
            </a:r>
            <a:r>
              <a:rPr lang="en-US" altLang="zh-TW" sz="2400" baseline="-25000" dirty="0"/>
              <a:t>2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marL="990600" lvl="1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400" dirty="0"/>
              <a:t>If T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en-US" altLang="zh-CN" sz="2400" u="sng" dirty="0"/>
              <a:t>writes</a:t>
            </a:r>
            <a:r>
              <a:rPr lang="en-US" altLang="zh-CN" sz="2400" dirty="0"/>
              <a:t> the </a:t>
            </a:r>
            <a:r>
              <a:rPr lang="en-US" altLang="zh-CN" sz="2400" i="1" dirty="0"/>
              <a:t>final</a:t>
            </a:r>
            <a:r>
              <a:rPr lang="en-US" altLang="zh-CN" sz="2400" dirty="0"/>
              <a:t> value of a data item in S</a:t>
            </a:r>
            <a:r>
              <a:rPr lang="en-US" altLang="zh-TW" sz="2400" baseline="-25000" dirty="0"/>
              <a:t>1</a:t>
            </a:r>
            <a:r>
              <a:rPr lang="en-US" altLang="zh-CN" sz="2400" dirty="0"/>
              <a:t>, T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also </a:t>
            </a:r>
            <a:r>
              <a:rPr lang="en-US" altLang="zh-CN" sz="2400" u="sng" dirty="0"/>
              <a:t>writes</a:t>
            </a:r>
            <a:r>
              <a:rPr lang="en-US" altLang="zh-CN" sz="2400" dirty="0"/>
              <a:t> the </a:t>
            </a:r>
            <a:r>
              <a:rPr lang="en-US" altLang="zh-CN" sz="2400" i="1" dirty="0"/>
              <a:t>final</a:t>
            </a:r>
            <a:r>
              <a:rPr lang="en-US" altLang="zh-CN" sz="2400" dirty="0"/>
              <a:t> value of the item in S</a:t>
            </a:r>
            <a:r>
              <a:rPr lang="en-US" altLang="zh-TW" sz="2400" baseline="-25000" dirty="0"/>
              <a:t>2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marL="990600" lvl="1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8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6.1 </a:t>
            </a:r>
            <a:r>
              <a:rPr lang="en-US" altLang="zh-CN" dirty="0"/>
              <a:t>View </a:t>
            </a:r>
            <a:r>
              <a:rPr lang="en-US" altLang="zh-TW" dirty="0"/>
              <a:t>Equivalent</a:t>
            </a:r>
            <a:endParaRPr lang="en-US" altLang="zh-CN" dirty="0"/>
          </a:p>
        </p:txBody>
      </p:sp>
      <p:sp>
        <p:nvSpPr>
          <p:cNvPr id="38916" name="Text Box 23"/>
          <p:cNvSpPr txBox="1"/>
          <p:nvPr/>
        </p:nvSpPr>
        <p:spPr>
          <a:xfrm>
            <a:off x="323850" y="2133600"/>
            <a:ext cx="360363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1</a:t>
            </a:r>
            <a:endParaRPr lang="en-US" altLang="zh-TW" sz="1800" dirty="0"/>
          </a:p>
        </p:txBody>
      </p:sp>
      <p:sp>
        <p:nvSpPr>
          <p:cNvPr id="38917" name="Text Box 25"/>
          <p:cNvSpPr txBox="1"/>
          <p:nvPr/>
        </p:nvSpPr>
        <p:spPr>
          <a:xfrm>
            <a:off x="323850" y="3640138"/>
            <a:ext cx="360363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2</a:t>
            </a:r>
            <a:endParaRPr lang="en-US" altLang="zh-TW" sz="1800" dirty="0"/>
          </a:p>
        </p:txBody>
      </p:sp>
      <p:sp>
        <p:nvSpPr>
          <p:cNvPr id="38918" name="Text Box 26"/>
          <p:cNvSpPr txBox="1"/>
          <p:nvPr/>
        </p:nvSpPr>
        <p:spPr>
          <a:xfrm>
            <a:off x="971550" y="3711575"/>
            <a:ext cx="5048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38919" name="Text Box 28"/>
          <p:cNvSpPr txBox="1"/>
          <p:nvPr/>
        </p:nvSpPr>
        <p:spPr>
          <a:xfrm>
            <a:off x="900113" y="2205038"/>
            <a:ext cx="5048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pSp>
        <p:nvGrpSpPr>
          <p:cNvPr id="38920" name="Group 100"/>
          <p:cNvGrpSpPr/>
          <p:nvPr/>
        </p:nvGrpSpPr>
        <p:grpSpPr>
          <a:xfrm>
            <a:off x="1403350" y="3783013"/>
            <a:ext cx="2609850" cy="1230312"/>
            <a:chOff x="884" y="2383"/>
            <a:chExt cx="1644" cy="775"/>
          </a:xfrm>
        </p:grpSpPr>
        <p:sp>
          <p:nvSpPr>
            <p:cNvPr id="38958" name="Oval 8"/>
            <p:cNvSpPr/>
            <p:nvPr/>
          </p:nvSpPr>
          <p:spPr>
            <a:xfrm>
              <a:off x="1020" y="2519"/>
              <a:ext cx="408" cy="40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j</a:t>
              </a:r>
              <a:endParaRPr lang="en-US" altLang="zh-TW" sz="1800" dirty="0"/>
            </a:p>
          </p:txBody>
        </p:sp>
        <p:sp>
          <p:nvSpPr>
            <p:cNvPr id="38959" name="Oval 22"/>
            <p:cNvSpPr/>
            <p:nvPr/>
          </p:nvSpPr>
          <p:spPr>
            <a:xfrm>
              <a:off x="1973" y="2519"/>
              <a:ext cx="408" cy="40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i</a:t>
              </a:r>
              <a:endParaRPr lang="en-US" altLang="zh-TW" sz="1800" dirty="0"/>
            </a:p>
          </p:txBody>
        </p:sp>
        <p:cxnSp>
          <p:nvCxnSpPr>
            <p:cNvPr id="38960" name="AutoShape 32"/>
            <p:cNvCxnSpPr>
              <a:stCxn id="38959" idx="1"/>
              <a:endCxn id="38958" idx="7"/>
            </p:cNvCxnSpPr>
            <p:nvPr/>
          </p:nvCxnSpPr>
          <p:spPr>
            <a:xfrm rot="-5400000" flipH="1" flipV="1">
              <a:off x="1700" y="2247"/>
              <a:ext cx="1" cy="665"/>
            </a:xfrm>
            <a:prstGeom prst="curvedConnector3">
              <a:avLst>
                <a:gd name="adj1" fmla="val -20400000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8961" name="Text Box 33"/>
            <p:cNvSpPr txBox="1"/>
            <p:nvPr/>
          </p:nvSpPr>
          <p:spPr>
            <a:xfrm>
              <a:off x="1927" y="2923"/>
              <a:ext cx="60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i</a:t>
              </a:r>
              <a:r>
                <a:rPr lang="en-US" altLang="zh-TW" sz="1800" dirty="0"/>
                <a:t>: R(X)</a:t>
              </a:r>
              <a:endParaRPr lang="en-US" altLang="zh-TW" sz="1800" dirty="0"/>
            </a:p>
          </p:txBody>
        </p:sp>
        <p:sp>
          <p:nvSpPr>
            <p:cNvPr id="38962" name="Text Box 34"/>
            <p:cNvSpPr txBox="1"/>
            <p:nvPr/>
          </p:nvSpPr>
          <p:spPr>
            <a:xfrm>
              <a:off x="884" y="2927"/>
              <a:ext cx="64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j</a:t>
              </a:r>
              <a:r>
                <a:rPr lang="en-US" altLang="zh-TW" sz="1800" dirty="0"/>
                <a:t>: W(X)</a:t>
              </a:r>
              <a:endParaRPr lang="en-US" altLang="zh-TW" sz="1800" dirty="0"/>
            </a:p>
          </p:txBody>
        </p:sp>
        <p:sp>
          <p:nvSpPr>
            <p:cNvPr id="38963" name="Text Box 35"/>
            <p:cNvSpPr txBox="1"/>
            <p:nvPr/>
          </p:nvSpPr>
          <p:spPr>
            <a:xfrm>
              <a:off x="1474" y="2383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Read</a:t>
              </a:r>
              <a:endParaRPr lang="en-US" altLang="zh-TW" sz="1800" dirty="0"/>
            </a:p>
          </p:txBody>
        </p:sp>
      </p:grpSp>
      <p:sp>
        <p:nvSpPr>
          <p:cNvPr id="38921" name="Text Box 36"/>
          <p:cNvSpPr txBox="1"/>
          <p:nvPr/>
        </p:nvSpPr>
        <p:spPr>
          <a:xfrm>
            <a:off x="4787900" y="2133600"/>
            <a:ext cx="5048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38922" name="Text Box 38"/>
          <p:cNvSpPr txBox="1"/>
          <p:nvPr/>
        </p:nvSpPr>
        <p:spPr>
          <a:xfrm>
            <a:off x="4716463" y="3711575"/>
            <a:ext cx="5048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pSp>
        <p:nvGrpSpPr>
          <p:cNvPr id="38923" name="Group 93"/>
          <p:cNvGrpSpPr/>
          <p:nvPr/>
        </p:nvGrpSpPr>
        <p:grpSpPr>
          <a:xfrm>
            <a:off x="1476375" y="2133600"/>
            <a:ext cx="2951163" cy="1008063"/>
            <a:chOff x="930" y="1344"/>
            <a:chExt cx="1859" cy="635"/>
          </a:xfrm>
        </p:grpSpPr>
        <p:sp>
          <p:nvSpPr>
            <p:cNvPr id="38953" name="Rectangle 47"/>
            <p:cNvSpPr/>
            <p:nvPr/>
          </p:nvSpPr>
          <p:spPr>
            <a:xfrm>
              <a:off x="1338" y="1661"/>
              <a:ext cx="1451" cy="31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          Schedule</a:t>
              </a:r>
              <a:endParaRPr lang="en-US" altLang="zh-TW" sz="1800" dirty="0"/>
            </a:p>
          </p:txBody>
        </p:sp>
        <p:sp>
          <p:nvSpPr>
            <p:cNvPr id="38954" name="Text Box 49"/>
            <p:cNvSpPr txBox="1"/>
            <p:nvPr/>
          </p:nvSpPr>
          <p:spPr>
            <a:xfrm>
              <a:off x="930" y="1706"/>
              <a:ext cx="206" cy="237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X</a:t>
              </a:r>
              <a:endParaRPr lang="en-US" altLang="zh-TW" sz="1800" dirty="0"/>
            </a:p>
          </p:txBody>
        </p:sp>
        <p:cxnSp>
          <p:nvCxnSpPr>
            <p:cNvPr id="38955" name="AutoShape 52"/>
            <p:cNvCxnSpPr>
              <a:stCxn id="38956" idx="0"/>
              <a:endCxn id="38954" idx="0"/>
            </p:cNvCxnSpPr>
            <p:nvPr/>
          </p:nvCxnSpPr>
          <p:spPr>
            <a:xfrm rot="-5400000" flipH="1" flipV="1">
              <a:off x="1355" y="1384"/>
              <a:ext cx="1" cy="645"/>
            </a:xfrm>
            <a:prstGeom prst="curvedConnector3">
              <a:avLst>
                <a:gd name="adj1" fmla="val -14400000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8956" name="Text Box 53"/>
            <p:cNvSpPr txBox="1"/>
            <p:nvPr/>
          </p:nvSpPr>
          <p:spPr>
            <a:xfrm>
              <a:off x="1383" y="1706"/>
              <a:ext cx="590" cy="237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i</a:t>
              </a:r>
              <a:r>
                <a:rPr lang="en-US" altLang="zh-TW" sz="1800" dirty="0"/>
                <a:t>: R(X)</a:t>
              </a:r>
              <a:endParaRPr lang="en-US" altLang="zh-TW" sz="1800" dirty="0"/>
            </a:p>
          </p:txBody>
        </p:sp>
        <p:sp>
          <p:nvSpPr>
            <p:cNvPr id="38957" name="Text Box 57"/>
            <p:cNvSpPr txBox="1"/>
            <p:nvPr/>
          </p:nvSpPr>
          <p:spPr>
            <a:xfrm>
              <a:off x="930" y="1344"/>
              <a:ext cx="83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Initial Read</a:t>
              </a:r>
              <a:endParaRPr lang="en-US" altLang="zh-TW" sz="1800" dirty="0"/>
            </a:p>
          </p:txBody>
        </p:sp>
      </p:grpSp>
      <p:sp>
        <p:nvSpPr>
          <p:cNvPr id="38924" name="Text Box 77"/>
          <p:cNvSpPr txBox="1"/>
          <p:nvPr/>
        </p:nvSpPr>
        <p:spPr>
          <a:xfrm>
            <a:off x="1187450" y="1700213"/>
            <a:ext cx="3313113" cy="37623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 and S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 are view equivalent</a:t>
            </a:r>
            <a:endParaRPr lang="en-US" altLang="zh-TW" sz="1800" dirty="0"/>
          </a:p>
        </p:txBody>
      </p:sp>
      <p:sp>
        <p:nvSpPr>
          <p:cNvPr id="38925" name="Text Box 78"/>
          <p:cNvSpPr txBox="1"/>
          <p:nvPr/>
        </p:nvSpPr>
        <p:spPr>
          <a:xfrm>
            <a:off x="323850" y="5372100"/>
            <a:ext cx="360363" cy="37623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3</a:t>
            </a:r>
            <a:endParaRPr lang="en-US" altLang="zh-TW" sz="1800" dirty="0"/>
          </a:p>
        </p:txBody>
      </p:sp>
      <p:sp>
        <p:nvSpPr>
          <p:cNvPr id="38926" name="Text Box 79"/>
          <p:cNvSpPr txBox="1"/>
          <p:nvPr/>
        </p:nvSpPr>
        <p:spPr>
          <a:xfrm>
            <a:off x="900113" y="5445125"/>
            <a:ext cx="5048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38927" name="Text Box 80"/>
          <p:cNvSpPr txBox="1"/>
          <p:nvPr/>
        </p:nvSpPr>
        <p:spPr>
          <a:xfrm>
            <a:off x="4787900" y="5445125"/>
            <a:ext cx="5048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pSp>
        <p:nvGrpSpPr>
          <p:cNvPr id="38928" name="Group 108"/>
          <p:cNvGrpSpPr/>
          <p:nvPr/>
        </p:nvGrpSpPr>
        <p:grpSpPr>
          <a:xfrm>
            <a:off x="1547813" y="5156200"/>
            <a:ext cx="3168650" cy="1009650"/>
            <a:chOff x="975" y="3248"/>
            <a:chExt cx="1996" cy="636"/>
          </a:xfrm>
        </p:grpSpPr>
        <p:sp>
          <p:nvSpPr>
            <p:cNvPr id="38948" name="Text Box 82"/>
            <p:cNvSpPr txBox="1"/>
            <p:nvPr/>
          </p:nvSpPr>
          <p:spPr>
            <a:xfrm>
              <a:off x="2699" y="3611"/>
              <a:ext cx="206" cy="237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X</a:t>
              </a:r>
              <a:endParaRPr lang="en-US" altLang="zh-TW" sz="1800" dirty="0"/>
            </a:p>
          </p:txBody>
        </p:sp>
        <p:sp>
          <p:nvSpPr>
            <p:cNvPr id="38949" name="Rectangle 83"/>
            <p:cNvSpPr/>
            <p:nvPr/>
          </p:nvSpPr>
          <p:spPr>
            <a:xfrm>
              <a:off x="975" y="3566"/>
              <a:ext cx="1542" cy="31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Schedule           </a:t>
              </a:r>
              <a:endParaRPr lang="en-US" altLang="zh-TW" sz="1800" dirty="0"/>
            </a:p>
          </p:txBody>
        </p:sp>
        <p:sp>
          <p:nvSpPr>
            <p:cNvPr id="38950" name="Text Box 84"/>
            <p:cNvSpPr txBox="1"/>
            <p:nvPr/>
          </p:nvSpPr>
          <p:spPr>
            <a:xfrm>
              <a:off x="1837" y="3611"/>
              <a:ext cx="635" cy="237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i</a:t>
              </a:r>
              <a:r>
                <a:rPr lang="en-US" altLang="zh-TW" sz="1800" dirty="0"/>
                <a:t>: W</a:t>
              </a:r>
              <a:r>
                <a:rPr lang="en-US" altLang="zh-TW" sz="1800" baseline="-25000" dirty="0"/>
                <a:t> </a:t>
              </a:r>
              <a:r>
                <a:rPr lang="en-US" altLang="zh-TW" sz="1800" dirty="0"/>
                <a:t>(X)</a:t>
              </a:r>
              <a:endParaRPr lang="en-US" altLang="zh-TW" sz="1800" dirty="0"/>
            </a:p>
          </p:txBody>
        </p:sp>
        <p:cxnSp>
          <p:nvCxnSpPr>
            <p:cNvPr id="38951" name="AutoShape 85"/>
            <p:cNvCxnSpPr>
              <a:stCxn id="38950" idx="0"/>
              <a:endCxn id="38948" idx="0"/>
            </p:cNvCxnSpPr>
            <p:nvPr/>
          </p:nvCxnSpPr>
          <p:spPr>
            <a:xfrm rot="5400000" flipV="1">
              <a:off x="2478" y="3288"/>
              <a:ext cx="1" cy="647"/>
            </a:xfrm>
            <a:prstGeom prst="curvedConnector3">
              <a:avLst>
                <a:gd name="adj1" fmla="val -14400000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8952" name="Text Box 86"/>
            <p:cNvSpPr txBox="1"/>
            <p:nvPr/>
          </p:nvSpPr>
          <p:spPr>
            <a:xfrm>
              <a:off x="2154" y="3248"/>
              <a:ext cx="8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Final Write</a:t>
              </a:r>
              <a:endParaRPr lang="en-US" altLang="zh-TW" sz="1800" dirty="0"/>
            </a:p>
          </p:txBody>
        </p:sp>
      </p:grpSp>
      <p:grpSp>
        <p:nvGrpSpPr>
          <p:cNvPr id="38929" name="Group 94"/>
          <p:cNvGrpSpPr/>
          <p:nvPr/>
        </p:nvGrpSpPr>
        <p:grpSpPr>
          <a:xfrm>
            <a:off x="5508625" y="2133600"/>
            <a:ext cx="2951163" cy="1008063"/>
            <a:chOff x="930" y="1344"/>
            <a:chExt cx="1859" cy="635"/>
          </a:xfrm>
        </p:grpSpPr>
        <p:sp>
          <p:nvSpPr>
            <p:cNvPr id="38943" name="Rectangle 95"/>
            <p:cNvSpPr/>
            <p:nvPr/>
          </p:nvSpPr>
          <p:spPr>
            <a:xfrm>
              <a:off x="1338" y="1661"/>
              <a:ext cx="1451" cy="31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          Schedule</a:t>
              </a:r>
              <a:endParaRPr lang="en-US" altLang="zh-TW" sz="1800" dirty="0"/>
            </a:p>
          </p:txBody>
        </p:sp>
        <p:sp>
          <p:nvSpPr>
            <p:cNvPr id="38944" name="Text Box 96"/>
            <p:cNvSpPr txBox="1"/>
            <p:nvPr/>
          </p:nvSpPr>
          <p:spPr>
            <a:xfrm>
              <a:off x="930" y="1706"/>
              <a:ext cx="206" cy="237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X</a:t>
              </a:r>
              <a:endParaRPr lang="en-US" altLang="zh-TW" sz="1800" dirty="0"/>
            </a:p>
          </p:txBody>
        </p:sp>
        <p:cxnSp>
          <p:nvCxnSpPr>
            <p:cNvPr id="38945" name="AutoShape 97"/>
            <p:cNvCxnSpPr>
              <a:stCxn id="38946" idx="0"/>
              <a:endCxn id="38944" idx="0"/>
            </p:cNvCxnSpPr>
            <p:nvPr/>
          </p:nvCxnSpPr>
          <p:spPr>
            <a:xfrm rot="-5400000" flipH="1" flipV="1">
              <a:off x="1355" y="1384"/>
              <a:ext cx="1" cy="645"/>
            </a:xfrm>
            <a:prstGeom prst="curvedConnector3">
              <a:avLst>
                <a:gd name="adj1" fmla="val -14400000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8946" name="Text Box 98"/>
            <p:cNvSpPr txBox="1"/>
            <p:nvPr/>
          </p:nvSpPr>
          <p:spPr>
            <a:xfrm>
              <a:off x="1383" y="1706"/>
              <a:ext cx="590" cy="237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i</a:t>
              </a:r>
              <a:r>
                <a:rPr lang="en-US" altLang="zh-TW" sz="1800" dirty="0"/>
                <a:t>: R(X)</a:t>
              </a:r>
              <a:endParaRPr lang="en-US" altLang="zh-TW" sz="1800" dirty="0"/>
            </a:p>
          </p:txBody>
        </p:sp>
        <p:sp>
          <p:nvSpPr>
            <p:cNvPr id="38947" name="Text Box 99"/>
            <p:cNvSpPr txBox="1"/>
            <p:nvPr/>
          </p:nvSpPr>
          <p:spPr>
            <a:xfrm>
              <a:off x="930" y="1344"/>
              <a:ext cx="83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Initial Read</a:t>
              </a:r>
              <a:endParaRPr lang="en-US" altLang="zh-TW" sz="1800" dirty="0"/>
            </a:p>
          </p:txBody>
        </p:sp>
      </p:grpSp>
      <p:grpSp>
        <p:nvGrpSpPr>
          <p:cNvPr id="38930" name="Group 101"/>
          <p:cNvGrpSpPr/>
          <p:nvPr/>
        </p:nvGrpSpPr>
        <p:grpSpPr>
          <a:xfrm>
            <a:off x="5508625" y="3783013"/>
            <a:ext cx="2609850" cy="1230312"/>
            <a:chOff x="884" y="2383"/>
            <a:chExt cx="1644" cy="775"/>
          </a:xfrm>
        </p:grpSpPr>
        <p:sp>
          <p:nvSpPr>
            <p:cNvPr id="38937" name="Oval 102"/>
            <p:cNvSpPr/>
            <p:nvPr/>
          </p:nvSpPr>
          <p:spPr>
            <a:xfrm>
              <a:off x="1020" y="2519"/>
              <a:ext cx="408" cy="40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j</a:t>
              </a:r>
              <a:endParaRPr lang="en-US" altLang="zh-TW" sz="1800" dirty="0"/>
            </a:p>
          </p:txBody>
        </p:sp>
        <p:sp>
          <p:nvSpPr>
            <p:cNvPr id="38938" name="Oval 103"/>
            <p:cNvSpPr/>
            <p:nvPr/>
          </p:nvSpPr>
          <p:spPr>
            <a:xfrm>
              <a:off x="1973" y="2519"/>
              <a:ext cx="408" cy="40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i</a:t>
              </a:r>
              <a:endParaRPr lang="en-US" altLang="zh-TW" sz="1800" dirty="0"/>
            </a:p>
          </p:txBody>
        </p:sp>
        <p:cxnSp>
          <p:nvCxnSpPr>
            <p:cNvPr id="38939" name="AutoShape 104"/>
            <p:cNvCxnSpPr>
              <a:stCxn id="38938" idx="1"/>
              <a:endCxn id="38937" idx="7"/>
            </p:cNvCxnSpPr>
            <p:nvPr/>
          </p:nvCxnSpPr>
          <p:spPr>
            <a:xfrm rot="-5400000" flipH="1" flipV="1">
              <a:off x="1700" y="2247"/>
              <a:ext cx="1" cy="665"/>
            </a:xfrm>
            <a:prstGeom prst="curvedConnector3">
              <a:avLst>
                <a:gd name="adj1" fmla="val -20400000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8940" name="Text Box 105"/>
            <p:cNvSpPr txBox="1"/>
            <p:nvPr/>
          </p:nvSpPr>
          <p:spPr>
            <a:xfrm>
              <a:off x="1927" y="2923"/>
              <a:ext cx="60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i</a:t>
              </a:r>
              <a:r>
                <a:rPr lang="en-US" altLang="zh-TW" sz="1800" dirty="0"/>
                <a:t>: R(X)</a:t>
              </a:r>
              <a:endParaRPr lang="en-US" altLang="zh-TW" sz="1800" dirty="0"/>
            </a:p>
          </p:txBody>
        </p:sp>
        <p:sp>
          <p:nvSpPr>
            <p:cNvPr id="38941" name="Text Box 106"/>
            <p:cNvSpPr txBox="1"/>
            <p:nvPr/>
          </p:nvSpPr>
          <p:spPr>
            <a:xfrm>
              <a:off x="884" y="2927"/>
              <a:ext cx="64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j</a:t>
              </a:r>
              <a:r>
                <a:rPr lang="en-US" altLang="zh-TW" sz="1800" dirty="0"/>
                <a:t>: W(X)</a:t>
              </a:r>
              <a:endParaRPr lang="en-US" altLang="zh-TW" sz="1800" dirty="0"/>
            </a:p>
          </p:txBody>
        </p:sp>
        <p:sp>
          <p:nvSpPr>
            <p:cNvPr id="38942" name="Text Box 107"/>
            <p:cNvSpPr txBox="1"/>
            <p:nvPr/>
          </p:nvSpPr>
          <p:spPr>
            <a:xfrm>
              <a:off x="1474" y="2383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Read</a:t>
              </a:r>
              <a:endParaRPr lang="en-US" altLang="zh-TW" sz="1800" dirty="0"/>
            </a:p>
          </p:txBody>
        </p:sp>
      </p:grpSp>
      <p:grpSp>
        <p:nvGrpSpPr>
          <p:cNvPr id="38931" name="Group 109"/>
          <p:cNvGrpSpPr/>
          <p:nvPr/>
        </p:nvGrpSpPr>
        <p:grpSpPr>
          <a:xfrm>
            <a:off x="5435600" y="5156200"/>
            <a:ext cx="3168650" cy="1009650"/>
            <a:chOff x="975" y="3248"/>
            <a:chExt cx="1996" cy="636"/>
          </a:xfrm>
        </p:grpSpPr>
        <p:sp>
          <p:nvSpPr>
            <p:cNvPr id="38932" name="Text Box 110"/>
            <p:cNvSpPr txBox="1"/>
            <p:nvPr/>
          </p:nvSpPr>
          <p:spPr>
            <a:xfrm>
              <a:off x="2699" y="3611"/>
              <a:ext cx="206" cy="237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X</a:t>
              </a:r>
              <a:endParaRPr lang="en-US" altLang="zh-TW" sz="1800" dirty="0"/>
            </a:p>
          </p:txBody>
        </p:sp>
        <p:sp>
          <p:nvSpPr>
            <p:cNvPr id="38933" name="Rectangle 111"/>
            <p:cNvSpPr/>
            <p:nvPr/>
          </p:nvSpPr>
          <p:spPr>
            <a:xfrm>
              <a:off x="975" y="3566"/>
              <a:ext cx="1542" cy="31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Schedule           </a:t>
              </a:r>
              <a:endParaRPr lang="en-US" altLang="zh-TW" sz="1800" dirty="0"/>
            </a:p>
          </p:txBody>
        </p:sp>
        <p:sp>
          <p:nvSpPr>
            <p:cNvPr id="38934" name="Text Box 112"/>
            <p:cNvSpPr txBox="1"/>
            <p:nvPr/>
          </p:nvSpPr>
          <p:spPr>
            <a:xfrm>
              <a:off x="1837" y="3611"/>
              <a:ext cx="635" cy="237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i</a:t>
              </a:r>
              <a:r>
                <a:rPr lang="en-US" altLang="zh-TW" sz="1800" dirty="0"/>
                <a:t>: W</a:t>
              </a:r>
              <a:r>
                <a:rPr lang="en-US" altLang="zh-TW" sz="1800" baseline="-25000" dirty="0"/>
                <a:t> </a:t>
              </a:r>
              <a:r>
                <a:rPr lang="en-US" altLang="zh-TW" sz="1800" dirty="0"/>
                <a:t>(X)</a:t>
              </a:r>
              <a:endParaRPr lang="en-US" altLang="zh-TW" sz="1800" dirty="0"/>
            </a:p>
          </p:txBody>
        </p:sp>
        <p:cxnSp>
          <p:nvCxnSpPr>
            <p:cNvPr id="38935" name="AutoShape 113"/>
            <p:cNvCxnSpPr>
              <a:stCxn id="38934" idx="0"/>
              <a:endCxn id="38932" idx="0"/>
            </p:cNvCxnSpPr>
            <p:nvPr/>
          </p:nvCxnSpPr>
          <p:spPr>
            <a:xfrm rot="5400000" flipV="1">
              <a:off x="2478" y="3288"/>
              <a:ext cx="1" cy="647"/>
            </a:xfrm>
            <a:prstGeom prst="curvedConnector3">
              <a:avLst>
                <a:gd name="adj1" fmla="val -14400000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8936" name="Text Box 114"/>
            <p:cNvSpPr txBox="1"/>
            <p:nvPr/>
          </p:nvSpPr>
          <p:spPr>
            <a:xfrm>
              <a:off x="2154" y="3248"/>
              <a:ext cx="8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Final Write</a:t>
              </a:r>
              <a:endParaRPr lang="en-US" altLang="zh-TW" sz="1800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6.2 </a:t>
            </a:r>
            <a:r>
              <a:rPr lang="en-US" altLang="zh-CN" dirty="0"/>
              <a:t>View Serializability</a:t>
            </a:r>
            <a:endParaRPr lang="en-US" altLang="zh-CN" dirty="0"/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468313" y="2133600"/>
            <a:ext cx="8486775" cy="3455988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800" dirty="0"/>
              <a:t>S is </a:t>
            </a:r>
            <a:r>
              <a:rPr lang="en-US" altLang="zh-CN" sz="2800" b="1" dirty="0">
                <a:solidFill>
                  <a:schemeClr val="folHlink"/>
                </a:solidFill>
              </a:rPr>
              <a:t>view serializable</a:t>
            </a:r>
            <a:r>
              <a:rPr lang="en-US" altLang="zh-CN" sz="2800" dirty="0"/>
              <a:t> if it is view equivalent to </a:t>
            </a:r>
            <a:r>
              <a:rPr lang="en-US" altLang="zh-CN" sz="2800" b="1" dirty="0">
                <a:solidFill>
                  <a:schemeClr val="folHlink"/>
                </a:solidFill>
              </a:rPr>
              <a:t>a serial schedule</a:t>
            </a:r>
            <a:endParaRPr lang="en-US" altLang="zh-TW" sz="2800" b="1" dirty="0">
              <a:solidFill>
                <a:schemeClr val="folHlink"/>
              </a:solidFill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altLang="zh-TW" sz="2800" b="1" dirty="0">
              <a:solidFill>
                <a:schemeClr val="folHlink"/>
              </a:solidFill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dirty="0"/>
              <a:t>Suppose S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</a:t>
            </a:r>
            <a:r>
              <a:rPr lang="en-US" altLang="zh-CN" sz="2800" dirty="0"/>
              <a:t>is</a:t>
            </a:r>
            <a:r>
              <a:rPr lang="en-US" altLang="zh-TW" sz="2800" dirty="0"/>
              <a:t> view equivalent to S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.</a:t>
            </a:r>
            <a:endParaRPr lang="en-US" altLang="zh-TW" sz="2800" dirty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dirty="0"/>
              <a:t>S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 is a serial schedule.</a:t>
            </a:r>
            <a:endParaRPr lang="en-US" altLang="zh-TW" sz="2800" dirty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dirty="0"/>
              <a:t>In other words, </a:t>
            </a:r>
            <a:br>
              <a:rPr lang="en-US" altLang="zh-TW" sz="2800" dirty="0"/>
            </a:br>
            <a:r>
              <a:rPr lang="en-US" altLang="zh-TW" sz="2800" dirty="0"/>
              <a:t>    S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is view equivalent to a serial schedule</a:t>
            </a:r>
            <a:br>
              <a:rPr lang="en-US" altLang="zh-TW" sz="2800" dirty="0"/>
            </a:br>
            <a:r>
              <a:rPr lang="en-US" altLang="zh-TW" sz="2800" dirty="0"/>
              <a:t>    S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is said to be </a:t>
            </a:r>
            <a:r>
              <a:rPr lang="en-US" altLang="zh-TW" sz="2800" b="1" dirty="0">
                <a:solidFill>
                  <a:schemeClr val="folHlink"/>
                </a:solidFill>
              </a:rPr>
              <a:t>view serializable</a:t>
            </a:r>
            <a:r>
              <a:rPr lang="en-US" altLang="zh-TW" sz="2800" dirty="0"/>
              <a:t>.</a:t>
            </a:r>
            <a:endParaRPr lang="en-US" altLang="zh-TW" sz="2800" dirty="0"/>
          </a:p>
          <a:p>
            <a:pPr marL="609600" indent="-609600" eaLnBrk="1" hangingPunct="1">
              <a:lnSpc>
                <a:spcPct val="80000"/>
              </a:lnSpc>
            </a:pPr>
            <a:endParaRPr lang="en-US" altLang="zh-CN" sz="28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6.2 </a:t>
            </a:r>
            <a:r>
              <a:rPr lang="en-US" altLang="zh-CN" dirty="0"/>
              <a:t>View Serializability</a:t>
            </a:r>
            <a:endParaRPr lang="en-US" altLang="zh-CN" dirty="0"/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825500" y="1700213"/>
            <a:ext cx="7562850" cy="288131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E.g. </a:t>
            </a:r>
            <a:r>
              <a:rPr lang="en-US" altLang="zh-CN" dirty="0"/>
              <a:t>Consider the schedule</a:t>
            </a:r>
            <a:r>
              <a:rPr lang="en-US" altLang="zh-TW" dirty="0"/>
              <a:t> H</a:t>
            </a:r>
            <a:r>
              <a:rPr lang="en-US" altLang="zh-TW" baseline="-25000" dirty="0"/>
              <a:t>5</a:t>
            </a:r>
            <a:r>
              <a:rPr lang="en-US" altLang="zh-CN" dirty="0"/>
              <a:t>: </a:t>
            </a:r>
            <a:br>
              <a:rPr lang="en-US" altLang="zh-TW" dirty="0"/>
            </a:b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    </a:t>
            </a:r>
            <a:r>
              <a:rPr lang="en-US" altLang="zh-CN" dirty="0"/>
              <a:t>Is it view serializable?</a:t>
            </a:r>
            <a:endParaRPr lang="en-US" altLang="zh-CN" dirty="0"/>
          </a:p>
          <a:p>
            <a:pPr eaLnBrk="1" hangingPunct="1"/>
            <a:endParaRPr lang="en-US" altLang="zh-CN" baseline="-25000" dirty="0"/>
          </a:p>
        </p:txBody>
      </p:sp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2490788" y="2349500"/>
          <a:ext cx="4602163" cy="10128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7"/>
                <a:gridCol w="792163"/>
                <a:gridCol w="792162"/>
              </a:tblGrid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0988" name="Text Box 36"/>
          <p:cNvSpPr txBox="1"/>
          <p:nvPr/>
        </p:nvSpPr>
        <p:spPr>
          <a:xfrm>
            <a:off x="1763713" y="270827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5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40989" name="Text Box 98"/>
          <p:cNvSpPr txBox="1"/>
          <p:nvPr/>
        </p:nvSpPr>
        <p:spPr>
          <a:xfrm>
            <a:off x="1908175" y="5445125"/>
            <a:ext cx="410368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 dirty="0"/>
          </a:p>
        </p:txBody>
      </p:sp>
      <p:graphicFrame>
        <p:nvGraphicFramePr>
          <p:cNvPr id="12387" name="Group 99"/>
          <p:cNvGraphicFramePr>
            <a:graphicFrameLocks noGrp="1"/>
          </p:cNvGraphicFramePr>
          <p:nvPr/>
        </p:nvGraphicFramePr>
        <p:xfrm>
          <a:off x="2562225" y="5013325"/>
          <a:ext cx="4602163" cy="10128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  <a:gridCol w="792163"/>
              </a:tblGrid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 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12411" name="Group 123"/>
          <p:cNvGrpSpPr/>
          <p:nvPr/>
        </p:nvGrpSpPr>
        <p:grpSpPr>
          <a:xfrm>
            <a:off x="395288" y="4221163"/>
            <a:ext cx="8351837" cy="1517650"/>
            <a:chOff x="249" y="2659"/>
            <a:chExt cx="5261" cy="956"/>
          </a:xfrm>
        </p:grpSpPr>
        <p:sp>
          <p:nvSpPr>
            <p:cNvPr id="41014" name="Text Box 10"/>
            <p:cNvSpPr txBox="1"/>
            <p:nvPr/>
          </p:nvSpPr>
          <p:spPr>
            <a:xfrm>
              <a:off x="249" y="2659"/>
              <a:ext cx="5261" cy="333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dirty="0"/>
                <a:t>Consider a serial schedule H</a:t>
              </a:r>
              <a:r>
                <a:rPr lang="en-US" altLang="zh-TW" sz="2800" baseline="-25000" dirty="0"/>
                <a:t>6 </a:t>
              </a:r>
              <a:r>
                <a:rPr lang="en-US" altLang="zh-TW" sz="2800" dirty="0"/>
                <a:t>:T</a:t>
              </a:r>
              <a:r>
                <a:rPr lang="en-US" altLang="zh-TW" sz="2800" baseline="-25000" dirty="0"/>
                <a:t>1</a:t>
              </a:r>
              <a:r>
                <a:rPr lang="en-US" altLang="zh-TW" sz="2800" dirty="0"/>
                <a:t>T</a:t>
              </a:r>
              <a:r>
                <a:rPr lang="en-US" altLang="zh-TW" sz="2800" baseline="-25000" dirty="0"/>
                <a:t>3</a:t>
              </a:r>
              <a:r>
                <a:rPr lang="en-US" altLang="zh-TW" sz="2800" dirty="0"/>
                <a:t>T</a:t>
              </a:r>
              <a:r>
                <a:rPr lang="en-US" altLang="zh-TW" sz="2800" baseline="-25000" dirty="0"/>
                <a:t>2</a:t>
              </a:r>
              <a:endParaRPr lang="en-US" altLang="zh-TW" sz="2800" dirty="0"/>
            </a:p>
          </p:txBody>
        </p:sp>
        <p:sp>
          <p:nvSpPr>
            <p:cNvPr id="41015" name="Text Box 122"/>
            <p:cNvSpPr txBox="1"/>
            <p:nvPr/>
          </p:nvSpPr>
          <p:spPr>
            <a:xfrm>
              <a:off x="1156" y="3384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 H</a:t>
              </a:r>
              <a:r>
                <a:rPr lang="en-US" altLang="zh-TW" sz="1800" baseline="-25000" dirty="0"/>
                <a:t>6</a:t>
              </a:r>
              <a:r>
                <a:rPr lang="en-US" altLang="zh-TW" sz="1800" dirty="0"/>
                <a:t>:</a:t>
              </a:r>
              <a:endParaRPr lang="en-US" altLang="zh-TW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6.2 </a:t>
            </a:r>
            <a:r>
              <a:rPr lang="en-US" altLang="zh-CN" dirty="0"/>
              <a:t>View Serializability</a:t>
            </a:r>
            <a:endParaRPr lang="en-US" altLang="zh-CN" dirty="0"/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827088" y="1700213"/>
            <a:ext cx="7561262" cy="108108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E.g. </a:t>
            </a:r>
            <a:br>
              <a:rPr lang="en-US" altLang="zh-TW" dirty="0"/>
            </a:br>
            <a:endParaRPr lang="en-US" altLang="zh-TW" dirty="0"/>
          </a:p>
          <a:p>
            <a:pPr eaLnBrk="1" hangingPunct="1">
              <a:buNone/>
            </a:pPr>
            <a:endParaRPr lang="en-US" altLang="zh-CN" baseline="-25000" dirty="0"/>
          </a:p>
        </p:txBody>
      </p:sp>
      <p:graphicFrame>
        <p:nvGraphicFramePr>
          <p:cNvPr id="71684" name="Group 4"/>
          <p:cNvGraphicFramePr>
            <a:graphicFrameLocks noGrp="1"/>
          </p:cNvGraphicFramePr>
          <p:nvPr/>
        </p:nvGraphicFramePr>
        <p:xfrm>
          <a:off x="2633663" y="1989138"/>
          <a:ext cx="4602163" cy="10128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7"/>
                <a:gridCol w="792163"/>
                <a:gridCol w="792162"/>
              </a:tblGrid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2012" name="Text Box 27"/>
          <p:cNvSpPr txBox="1"/>
          <p:nvPr/>
        </p:nvSpPr>
        <p:spPr>
          <a:xfrm>
            <a:off x="1906588" y="2347913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5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aphicFrame>
        <p:nvGraphicFramePr>
          <p:cNvPr id="71857" name="Group 177"/>
          <p:cNvGraphicFramePr>
            <a:graphicFrameLocks noGrp="1"/>
          </p:cNvGraphicFramePr>
          <p:nvPr/>
        </p:nvGraphicFramePr>
        <p:xfrm>
          <a:off x="2627313" y="3140075"/>
          <a:ext cx="4602163" cy="10128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7"/>
                <a:gridCol w="792163"/>
                <a:gridCol w="792162"/>
              </a:tblGrid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 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2036" name="Text Box 54"/>
          <p:cNvSpPr txBox="1"/>
          <p:nvPr/>
        </p:nvSpPr>
        <p:spPr>
          <a:xfrm>
            <a:off x="1906588" y="350043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6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71735" name="Text Box 55"/>
          <p:cNvSpPr txBox="1"/>
          <p:nvPr/>
        </p:nvSpPr>
        <p:spPr>
          <a:xfrm>
            <a:off x="179388" y="1628775"/>
            <a:ext cx="3455987" cy="40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Read (Point 1 and Point 2)</a:t>
            </a:r>
            <a:endParaRPr lang="en-US" altLang="zh-TW" sz="2000" dirty="0"/>
          </a:p>
        </p:txBody>
      </p:sp>
      <p:sp>
        <p:nvSpPr>
          <p:cNvPr id="71737" name="Text Box 57"/>
          <p:cNvSpPr txBox="1"/>
          <p:nvPr/>
        </p:nvSpPr>
        <p:spPr>
          <a:xfrm>
            <a:off x="539750" y="2708275"/>
            <a:ext cx="433388" cy="588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X</a:t>
            </a:r>
            <a:endParaRPr lang="en-US" altLang="zh-TW" dirty="0"/>
          </a:p>
        </p:txBody>
      </p:sp>
      <p:sp>
        <p:nvSpPr>
          <p:cNvPr id="71739" name="Text Box 59"/>
          <p:cNvSpPr txBox="1"/>
          <p:nvPr/>
        </p:nvSpPr>
        <p:spPr>
          <a:xfrm>
            <a:off x="468313" y="5013325"/>
            <a:ext cx="433387" cy="588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Y</a:t>
            </a:r>
            <a:endParaRPr lang="en-US" altLang="zh-TW" dirty="0"/>
          </a:p>
        </p:txBody>
      </p:sp>
      <p:sp>
        <p:nvSpPr>
          <p:cNvPr id="71740" name="AutoShape 60"/>
          <p:cNvSpPr/>
          <p:nvPr/>
        </p:nvSpPr>
        <p:spPr>
          <a:xfrm rot="5400000">
            <a:off x="2951163" y="1447800"/>
            <a:ext cx="215900" cy="1150938"/>
          </a:xfrm>
          <a:prstGeom prst="curvedRightArrow">
            <a:avLst>
              <a:gd name="adj1" fmla="val 4941"/>
              <a:gd name="adj2" fmla="val 109778"/>
              <a:gd name="adj3" fmla="val 33333"/>
            </a:avLst>
          </a:prstGeom>
          <a:solidFill>
            <a:srgbClr val="FF0000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1741" name="AutoShape 61"/>
          <p:cNvSpPr/>
          <p:nvPr/>
        </p:nvSpPr>
        <p:spPr>
          <a:xfrm rot="3900000">
            <a:off x="5424488" y="2127250"/>
            <a:ext cx="239712" cy="620713"/>
          </a:xfrm>
          <a:prstGeom prst="curvedRightArrow">
            <a:avLst>
              <a:gd name="adj1" fmla="val 3068"/>
              <a:gd name="adj2" fmla="val 53323"/>
              <a:gd name="adj3" fmla="val 33333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1743" name="AutoShape 63"/>
          <p:cNvSpPr/>
          <p:nvPr/>
        </p:nvSpPr>
        <p:spPr>
          <a:xfrm rot="5400000">
            <a:off x="2916238" y="2636838"/>
            <a:ext cx="215900" cy="1079500"/>
          </a:xfrm>
          <a:prstGeom prst="curvedRightArrow">
            <a:avLst>
              <a:gd name="adj1" fmla="val 4635"/>
              <a:gd name="adj2" fmla="val 102965"/>
              <a:gd name="adj3" fmla="val 33333"/>
            </a:avLst>
          </a:prstGeom>
          <a:solidFill>
            <a:srgbClr val="FF0000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71796" name="Group 116"/>
          <p:cNvGraphicFramePr>
            <a:graphicFrameLocks noGrp="1"/>
          </p:cNvGraphicFramePr>
          <p:nvPr/>
        </p:nvGraphicFramePr>
        <p:xfrm>
          <a:off x="2633663" y="4508500"/>
          <a:ext cx="4602163" cy="10128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7"/>
                <a:gridCol w="792163"/>
                <a:gridCol w="792162"/>
              </a:tblGrid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2066" name="Text Box 139"/>
          <p:cNvSpPr txBox="1"/>
          <p:nvPr/>
        </p:nvSpPr>
        <p:spPr>
          <a:xfrm>
            <a:off x="1906588" y="486727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5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aphicFrame>
        <p:nvGraphicFramePr>
          <p:cNvPr id="71860" name="Group 180"/>
          <p:cNvGraphicFramePr>
            <a:graphicFrameLocks noGrp="1"/>
          </p:cNvGraphicFramePr>
          <p:nvPr/>
        </p:nvGraphicFramePr>
        <p:xfrm>
          <a:off x="2627313" y="5659438"/>
          <a:ext cx="4602163" cy="10128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7"/>
                <a:gridCol w="792163"/>
                <a:gridCol w="792162"/>
              </a:tblGrid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2090" name="Text Box 163"/>
          <p:cNvSpPr txBox="1"/>
          <p:nvPr/>
        </p:nvSpPr>
        <p:spPr>
          <a:xfrm>
            <a:off x="1906588" y="6019800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6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71845" name="AutoShape 165"/>
          <p:cNvSpPr/>
          <p:nvPr/>
        </p:nvSpPr>
        <p:spPr>
          <a:xfrm rot="5400000">
            <a:off x="4246563" y="2024063"/>
            <a:ext cx="360362" cy="4895850"/>
          </a:xfrm>
          <a:prstGeom prst="curvedRightArrow">
            <a:avLst>
              <a:gd name="adj1" fmla="val 16112"/>
              <a:gd name="adj2" fmla="val 271718"/>
              <a:gd name="adj3" fmla="val 43097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1848" name="AutoShape 168"/>
          <p:cNvSpPr/>
          <p:nvPr/>
        </p:nvSpPr>
        <p:spPr>
          <a:xfrm rot="5400000">
            <a:off x="3167063" y="3968750"/>
            <a:ext cx="217487" cy="1728788"/>
          </a:xfrm>
          <a:prstGeom prst="curvedRightArrow">
            <a:avLst>
              <a:gd name="adj1" fmla="val 7368"/>
              <a:gd name="adj2" fmla="val 163692"/>
              <a:gd name="adj3" fmla="val 33333"/>
            </a:avLst>
          </a:prstGeom>
          <a:solidFill>
            <a:srgbClr val="FF0000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1849" name="AutoShape 169"/>
          <p:cNvSpPr/>
          <p:nvPr/>
        </p:nvSpPr>
        <p:spPr>
          <a:xfrm rot="5400000">
            <a:off x="3851275" y="3932238"/>
            <a:ext cx="287338" cy="4032250"/>
          </a:xfrm>
          <a:prstGeom prst="curvedRightArrow">
            <a:avLst>
              <a:gd name="adj1" fmla="val 16629"/>
              <a:gd name="adj2" fmla="val 288984"/>
              <a:gd name="adj3" fmla="val 43097"/>
            </a:avLst>
          </a:prstGeom>
          <a:solidFill>
            <a:srgbClr val="FF0000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1852" name="AutoShape 172"/>
          <p:cNvSpPr/>
          <p:nvPr/>
        </p:nvSpPr>
        <p:spPr>
          <a:xfrm rot="5400000">
            <a:off x="3201988" y="4581525"/>
            <a:ext cx="217487" cy="2085975"/>
          </a:xfrm>
          <a:prstGeom prst="curvedRightArrow">
            <a:avLst>
              <a:gd name="adj1" fmla="val 8891"/>
              <a:gd name="adj2" fmla="val 197512"/>
              <a:gd name="adj3" fmla="val 33333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1853" name="AutoShape 173"/>
          <p:cNvSpPr/>
          <p:nvPr/>
        </p:nvSpPr>
        <p:spPr>
          <a:xfrm rot="4511687">
            <a:off x="5776913" y="2798763"/>
            <a:ext cx="280987" cy="1397000"/>
          </a:xfrm>
          <a:prstGeom prst="curvedRightArrow">
            <a:avLst>
              <a:gd name="adj1" fmla="val 5891"/>
              <a:gd name="adj2" fmla="val 102383"/>
              <a:gd name="adj3" fmla="val 33333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5" grpId="0" animBg="1"/>
      <p:bldP spid="71737" grpId="0" animBg="1"/>
      <p:bldP spid="717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6.2 </a:t>
            </a:r>
            <a:r>
              <a:rPr lang="en-US" altLang="zh-CN" dirty="0"/>
              <a:t>View Serializability</a:t>
            </a:r>
            <a:endParaRPr lang="en-US" altLang="zh-CN" dirty="0"/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827088" y="1700213"/>
            <a:ext cx="7561262" cy="108108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E.g. </a:t>
            </a:r>
            <a:br>
              <a:rPr lang="en-US" altLang="zh-TW" dirty="0"/>
            </a:br>
            <a:endParaRPr lang="en-US" altLang="zh-TW" dirty="0"/>
          </a:p>
          <a:p>
            <a:pPr eaLnBrk="1" hangingPunct="1">
              <a:buNone/>
            </a:pPr>
            <a:endParaRPr lang="en-US" altLang="zh-CN" baseline="-25000" dirty="0"/>
          </a:p>
        </p:txBody>
      </p:sp>
      <p:graphicFrame>
        <p:nvGraphicFramePr>
          <p:cNvPr id="72708" name="Group 4"/>
          <p:cNvGraphicFramePr>
            <a:graphicFrameLocks noGrp="1"/>
          </p:cNvGraphicFramePr>
          <p:nvPr/>
        </p:nvGraphicFramePr>
        <p:xfrm>
          <a:off x="2633663" y="1989138"/>
          <a:ext cx="4602163" cy="10128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7"/>
                <a:gridCol w="792163"/>
                <a:gridCol w="792162"/>
              </a:tblGrid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3036" name="Text Box 27"/>
          <p:cNvSpPr txBox="1"/>
          <p:nvPr/>
        </p:nvSpPr>
        <p:spPr>
          <a:xfrm>
            <a:off x="1906588" y="2347913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5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aphicFrame>
        <p:nvGraphicFramePr>
          <p:cNvPr id="72819" name="Group 115"/>
          <p:cNvGraphicFramePr>
            <a:graphicFrameLocks noGrp="1"/>
          </p:cNvGraphicFramePr>
          <p:nvPr/>
        </p:nvGraphicFramePr>
        <p:xfrm>
          <a:off x="2627313" y="3140075"/>
          <a:ext cx="4602163" cy="10128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7"/>
                <a:gridCol w="792163"/>
                <a:gridCol w="792162"/>
              </a:tblGrid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 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3060" name="Text Box 51"/>
          <p:cNvSpPr txBox="1"/>
          <p:nvPr/>
        </p:nvSpPr>
        <p:spPr>
          <a:xfrm>
            <a:off x="1906588" y="350043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6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43061" name="Text Box 52"/>
          <p:cNvSpPr txBox="1"/>
          <p:nvPr/>
        </p:nvSpPr>
        <p:spPr>
          <a:xfrm>
            <a:off x="179388" y="1628775"/>
            <a:ext cx="1944687" cy="40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Write (Point 3)</a:t>
            </a:r>
            <a:endParaRPr lang="en-US" altLang="zh-TW" sz="2000" dirty="0"/>
          </a:p>
        </p:txBody>
      </p:sp>
      <p:sp>
        <p:nvSpPr>
          <p:cNvPr id="43062" name="Text Box 53"/>
          <p:cNvSpPr txBox="1"/>
          <p:nvPr/>
        </p:nvSpPr>
        <p:spPr>
          <a:xfrm>
            <a:off x="539750" y="2708275"/>
            <a:ext cx="433388" cy="588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X</a:t>
            </a:r>
            <a:endParaRPr lang="en-US" altLang="zh-TW" dirty="0"/>
          </a:p>
        </p:txBody>
      </p:sp>
      <p:sp>
        <p:nvSpPr>
          <p:cNvPr id="43063" name="Text Box 54"/>
          <p:cNvSpPr txBox="1"/>
          <p:nvPr/>
        </p:nvSpPr>
        <p:spPr>
          <a:xfrm>
            <a:off x="468313" y="5013325"/>
            <a:ext cx="433387" cy="588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Y</a:t>
            </a:r>
            <a:endParaRPr lang="en-US" altLang="zh-TW" dirty="0"/>
          </a:p>
        </p:txBody>
      </p:sp>
      <p:graphicFrame>
        <p:nvGraphicFramePr>
          <p:cNvPr id="72762" name="Group 58"/>
          <p:cNvGraphicFramePr>
            <a:graphicFrameLocks noGrp="1"/>
          </p:cNvGraphicFramePr>
          <p:nvPr/>
        </p:nvGraphicFramePr>
        <p:xfrm>
          <a:off x="2633663" y="4508500"/>
          <a:ext cx="4602163" cy="10128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7"/>
                <a:gridCol w="792163"/>
                <a:gridCol w="792162"/>
              </a:tblGrid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3087" name="Text Box 81"/>
          <p:cNvSpPr txBox="1"/>
          <p:nvPr/>
        </p:nvSpPr>
        <p:spPr>
          <a:xfrm>
            <a:off x="1906588" y="4867275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5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aphicFrame>
        <p:nvGraphicFramePr>
          <p:cNvPr id="72823" name="Group 119"/>
          <p:cNvGraphicFramePr>
            <a:graphicFrameLocks noGrp="1"/>
          </p:cNvGraphicFramePr>
          <p:nvPr/>
        </p:nvGraphicFramePr>
        <p:xfrm>
          <a:off x="2627313" y="5659438"/>
          <a:ext cx="4602163" cy="10128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7"/>
                <a:gridCol w="792163"/>
                <a:gridCol w="792162"/>
              </a:tblGrid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R(X),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R(X)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6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23" marB="4682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3111" name="Text Box 105"/>
          <p:cNvSpPr txBox="1"/>
          <p:nvPr/>
        </p:nvSpPr>
        <p:spPr>
          <a:xfrm>
            <a:off x="1906588" y="6019800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6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sp>
        <p:nvSpPr>
          <p:cNvPr id="72815" name="Oval 111"/>
          <p:cNvSpPr/>
          <p:nvPr/>
        </p:nvSpPr>
        <p:spPr>
          <a:xfrm>
            <a:off x="4716463" y="2636838"/>
            <a:ext cx="935037" cy="4318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2817" name="Oval 113"/>
          <p:cNvSpPr/>
          <p:nvPr/>
        </p:nvSpPr>
        <p:spPr>
          <a:xfrm>
            <a:off x="4716463" y="3716338"/>
            <a:ext cx="935037" cy="4318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6.2 </a:t>
            </a:r>
            <a:r>
              <a:rPr lang="en-US" altLang="zh-CN" dirty="0"/>
              <a:t>View Serializability</a:t>
            </a:r>
            <a:endParaRPr lang="en-US" altLang="zh-CN" dirty="0"/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250825" y="1844675"/>
            <a:ext cx="864235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Answer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Yes, it is view serializable because it is view equivalent to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	T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3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 = R</a:t>
            </a:r>
            <a:r>
              <a:rPr lang="en-US" altLang="zh-CN" baseline="-25000" dirty="0"/>
              <a:t>1</a:t>
            </a:r>
            <a:r>
              <a:rPr lang="en-US" altLang="zh-CN" dirty="0"/>
              <a:t>(X),R</a:t>
            </a:r>
            <a:r>
              <a:rPr lang="en-US" altLang="zh-CN" baseline="-25000" dirty="0"/>
              <a:t>1</a:t>
            </a:r>
            <a:r>
              <a:rPr lang="en-US" altLang="zh-CN" dirty="0"/>
              <a:t>(Y),W</a:t>
            </a:r>
            <a:r>
              <a:rPr lang="en-US" altLang="zh-CN" baseline="-25000" dirty="0"/>
              <a:t>3</a:t>
            </a:r>
            <a:r>
              <a:rPr lang="en-US" altLang="zh-CN" dirty="0"/>
              <a:t>(X),R</a:t>
            </a:r>
            <a:r>
              <a:rPr lang="en-US" altLang="zh-CN" baseline="-25000" dirty="0"/>
              <a:t>2</a:t>
            </a:r>
            <a:r>
              <a:rPr lang="en-US" altLang="zh-CN" dirty="0"/>
              <a:t>(Y),R</a:t>
            </a:r>
            <a:r>
              <a:rPr lang="en-US" altLang="zh-CN" baseline="-25000" dirty="0"/>
              <a:t>2</a:t>
            </a:r>
            <a:r>
              <a:rPr lang="en-US" altLang="zh-CN" dirty="0"/>
              <a:t>(X)</a:t>
            </a:r>
            <a:endParaRPr lang="en-US" altLang="zh-CN" dirty="0"/>
          </a:p>
          <a:p>
            <a:pPr eaLnBrk="1" hangingPunct="1"/>
            <a:endParaRPr lang="en-US" altLang="zh-CN" baseline="-25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6.2 </a:t>
            </a:r>
            <a:r>
              <a:rPr lang="en-US" altLang="zh-CN" dirty="0"/>
              <a:t>View Serializability</a:t>
            </a:r>
            <a:endParaRPr lang="en-US" altLang="zh-CN" dirty="0"/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539750" y="1844675"/>
            <a:ext cx="841533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E.g.</a:t>
            </a:r>
            <a:r>
              <a:rPr lang="en-US" altLang="zh-CN" dirty="0"/>
              <a:t>Consider the schedule</a:t>
            </a:r>
            <a:r>
              <a:rPr lang="en-US" altLang="zh-TW" dirty="0"/>
              <a:t> H</a:t>
            </a:r>
            <a:r>
              <a:rPr lang="en-US" altLang="zh-TW" baseline="-25000" dirty="0"/>
              <a:t>7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Is it view serializable?</a:t>
            </a:r>
            <a:endParaRPr lang="en-US" altLang="zh-CN" dirty="0"/>
          </a:p>
        </p:txBody>
      </p:sp>
      <p:sp>
        <p:nvSpPr>
          <p:cNvPr id="65540" name="Text Box 4"/>
          <p:cNvSpPr txBox="1"/>
          <p:nvPr/>
        </p:nvSpPr>
        <p:spPr>
          <a:xfrm>
            <a:off x="684213" y="5300663"/>
            <a:ext cx="712787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 eaLnBrk="1" hangingPunct="1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7</a:t>
            </a:r>
            <a:r>
              <a:rPr lang="en-US" altLang="zh-TW" dirty="0"/>
              <a:t> is NOT view serializable because</a:t>
            </a:r>
            <a:r>
              <a:rPr lang="en-US" altLang="zh-CN" dirty="0"/>
              <a:t> T</a:t>
            </a:r>
            <a:r>
              <a:rPr lang="en-US" altLang="zh-CN" baseline="-25000" dirty="0"/>
              <a:t>2</a:t>
            </a:r>
            <a:r>
              <a:rPr lang="en-US" altLang="zh-CN" dirty="0"/>
              <a:t> read</a:t>
            </a:r>
            <a:r>
              <a:rPr lang="en-US" altLang="zh-TW" dirty="0"/>
              <a:t>s</a:t>
            </a:r>
            <a:r>
              <a:rPr lang="en-US" altLang="zh-CN" dirty="0"/>
              <a:t> from T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TW" dirty="0"/>
              <a:t>and 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 read</a:t>
            </a:r>
            <a:r>
              <a:rPr lang="en-US" altLang="zh-TW" dirty="0"/>
              <a:t>s</a:t>
            </a:r>
            <a:r>
              <a:rPr lang="en-US" altLang="zh-CN" dirty="0"/>
              <a:t> from T</a:t>
            </a:r>
            <a:r>
              <a:rPr lang="en-US" altLang="zh-CN" baseline="-25000" dirty="0"/>
              <a:t>2</a:t>
            </a:r>
            <a:endParaRPr lang="en-US" altLang="zh-CN" baseline="-25000" dirty="0"/>
          </a:p>
        </p:txBody>
      </p:sp>
      <p:sp>
        <p:nvSpPr>
          <p:cNvPr id="65542" name="Text Box 6"/>
          <p:cNvSpPr txBox="1"/>
          <p:nvPr/>
        </p:nvSpPr>
        <p:spPr>
          <a:xfrm>
            <a:off x="323850" y="3716338"/>
            <a:ext cx="433388" cy="588962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X</a:t>
            </a:r>
            <a:endParaRPr lang="en-US" altLang="zh-TW" dirty="0"/>
          </a:p>
        </p:txBody>
      </p:sp>
      <p:sp>
        <p:nvSpPr>
          <p:cNvPr id="65544" name="Text Box 8"/>
          <p:cNvSpPr txBox="1"/>
          <p:nvPr/>
        </p:nvSpPr>
        <p:spPr>
          <a:xfrm>
            <a:off x="323850" y="4581525"/>
            <a:ext cx="433388" cy="588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Y</a:t>
            </a:r>
            <a:endParaRPr lang="en-US" altLang="zh-TW" dirty="0"/>
          </a:p>
        </p:txBody>
      </p:sp>
      <p:sp>
        <p:nvSpPr>
          <p:cNvPr id="65548" name="Text Box 12"/>
          <p:cNvSpPr txBox="1"/>
          <p:nvPr/>
        </p:nvSpPr>
        <p:spPr>
          <a:xfrm>
            <a:off x="6516688" y="3644900"/>
            <a:ext cx="2159000" cy="4064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T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reads from T</a:t>
            </a:r>
            <a:r>
              <a:rPr lang="en-US" altLang="zh-TW" sz="2000" baseline="-25000" dirty="0"/>
              <a:t>1</a:t>
            </a:r>
            <a:endParaRPr lang="en-US" altLang="zh-TW" sz="2000" baseline="-25000" dirty="0"/>
          </a:p>
        </p:txBody>
      </p:sp>
      <p:sp>
        <p:nvSpPr>
          <p:cNvPr id="65549" name="Text Box 13"/>
          <p:cNvSpPr txBox="1"/>
          <p:nvPr/>
        </p:nvSpPr>
        <p:spPr>
          <a:xfrm>
            <a:off x="6516688" y="4724400"/>
            <a:ext cx="2159000" cy="4064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T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 reads from T</a:t>
            </a:r>
            <a:r>
              <a:rPr lang="en-US" altLang="zh-TW" sz="2000" baseline="-25000" dirty="0"/>
              <a:t>2</a:t>
            </a:r>
            <a:endParaRPr lang="en-US" altLang="zh-TW" sz="2000" baseline="-25000" dirty="0"/>
          </a:p>
        </p:txBody>
      </p:sp>
      <p:graphicFrame>
        <p:nvGraphicFramePr>
          <p:cNvPr id="65581" name="Group 45"/>
          <p:cNvGraphicFramePr>
            <a:graphicFrameLocks noGrp="1"/>
          </p:cNvGraphicFramePr>
          <p:nvPr/>
        </p:nvGraphicFramePr>
        <p:xfrm>
          <a:off x="2700338" y="2349500"/>
          <a:ext cx="4602163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7"/>
                <a:gridCol w="792163"/>
                <a:gridCol w="792162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5083" name="Text Box 37"/>
          <p:cNvSpPr txBox="1"/>
          <p:nvPr/>
        </p:nvSpPr>
        <p:spPr>
          <a:xfrm>
            <a:off x="1692275" y="255905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 H</a:t>
            </a:r>
            <a:r>
              <a:rPr lang="en-US" altLang="zh-TW" sz="1800" baseline="-25000" dirty="0"/>
              <a:t>7</a:t>
            </a:r>
            <a:r>
              <a:rPr lang="en-US" altLang="zh-TW" sz="1800" dirty="0"/>
              <a:t>:</a:t>
            </a:r>
            <a:endParaRPr lang="en-US" altLang="zh-TW" sz="1800" dirty="0"/>
          </a:p>
        </p:txBody>
      </p:sp>
      <p:graphicFrame>
        <p:nvGraphicFramePr>
          <p:cNvPr id="65636" name="Group 100"/>
          <p:cNvGraphicFramePr>
            <a:graphicFrameLocks noGrp="1"/>
          </p:cNvGraphicFramePr>
          <p:nvPr/>
        </p:nvGraphicFramePr>
        <p:xfrm>
          <a:off x="1619250" y="3573463"/>
          <a:ext cx="4602163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8188"/>
                <a:gridCol w="785812"/>
                <a:gridCol w="792163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8" marB="4675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616" name="Group 80"/>
          <p:cNvGraphicFramePr>
            <a:graphicFrameLocks noGrp="1"/>
          </p:cNvGraphicFramePr>
          <p:nvPr/>
        </p:nvGraphicFramePr>
        <p:xfrm>
          <a:off x="1619250" y="4581525"/>
          <a:ext cx="4602163" cy="67468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31838"/>
                <a:gridCol w="792162"/>
                <a:gridCol w="792163"/>
              </a:tblGrid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(Y)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(X),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(Y),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759" marB="46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5634" name="AutoShape 98"/>
          <p:cNvSpPr/>
          <p:nvPr/>
        </p:nvSpPr>
        <p:spPr>
          <a:xfrm rot="6300000">
            <a:off x="3414713" y="3017838"/>
            <a:ext cx="144462" cy="1296987"/>
          </a:xfrm>
          <a:prstGeom prst="curvedRightArrow">
            <a:avLst>
              <a:gd name="adj1" fmla="val 8322"/>
              <a:gd name="adj2" fmla="val 184884"/>
              <a:gd name="adj3" fmla="val 33333"/>
            </a:avLst>
          </a:prstGeom>
          <a:solidFill>
            <a:srgbClr val="FF0000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5635" name="AutoShape 99"/>
          <p:cNvSpPr/>
          <p:nvPr/>
        </p:nvSpPr>
        <p:spPr>
          <a:xfrm rot="3900000">
            <a:off x="5214938" y="4422775"/>
            <a:ext cx="144462" cy="565150"/>
          </a:xfrm>
          <a:prstGeom prst="curvedRightArrow">
            <a:avLst>
              <a:gd name="adj1" fmla="val 3626"/>
              <a:gd name="adj2" fmla="val 80561"/>
              <a:gd name="adj3" fmla="val 33333"/>
            </a:avLst>
          </a:prstGeom>
          <a:solidFill>
            <a:srgbClr val="FF0000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5637" name="Text Box 101"/>
          <p:cNvSpPr txBox="1"/>
          <p:nvPr/>
        </p:nvSpPr>
        <p:spPr>
          <a:xfrm>
            <a:off x="107950" y="3141663"/>
            <a:ext cx="863600" cy="40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/>
              <a:t>Read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  <p:bldP spid="65542" grpId="0" animBg="1"/>
      <p:bldP spid="65544" grpId="0" animBg="1"/>
      <p:bldP spid="65548" grpId="0" animBg="1"/>
      <p:bldP spid="65549" grpId="0" animBg="1"/>
      <p:bldP spid="656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Outline</a:t>
            </a:r>
            <a:endParaRPr lang="en-US" altLang="zh-TW" dirty="0"/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Transaction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ACID Property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Serial 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Conflict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View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Strict Two-Phase Locking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 question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21860" name="Oval 4"/>
          <p:cNvSpPr/>
          <p:nvPr/>
        </p:nvSpPr>
        <p:spPr>
          <a:xfrm>
            <a:off x="1763713" y="5084763"/>
            <a:ext cx="4321175" cy="649287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宋体" panose="02010600030101010101" pitchFamily="2" charset="-122"/>
              </a:rPr>
              <a:t>Lock-Based Protocols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>
          <a:xfrm>
            <a:off x="385763" y="1989138"/>
            <a:ext cx="8372475" cy="45354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When several transactions execute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concurrently</a:t>
            </a:r>
            <a:r>
              <a:rPr lang="en-US" altLang="zh-CN" sz="2400" dirty="0">
                <a:ea typeface="宋体" panose="02010600030101010101" pitchFamily="2" charset="-122"/>
              </a:rPr>
              <a:t>,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isolation</a:t>
            </a:r>
            <a:r>
              <a:rPr lang="en-US" altLang="zh-CN" sz="2400" dirty="0">
                <a:ea typeface="宋体" panose="02010600030101010101" pitchFamily="2" charset="-122"/>
              </a:rPr>
              <a:t> property may no longer be preserved.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Isolation: </a:t>
            </a:r>
            <a:r>
              <a:rPr lang="en-US" altLang="zh-TW" sz="2000" dirty="0">
                <a:ea typeface="宋体" panose="02010600030101010101" pitchFamily="2" charset="-122"/>
              </a:rPr>
              <a:t>user can understand a transaction without considering the effect of other transactions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A lock is a mechanism to control concurrent access to a data item.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Lock requests are made to concurrency-control manager. Transaction can proceed only after request is granted.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宋体" panose="02010600030101010101" pitchFamily="2" charset="-122"/>
              </a:rPr>
              <a:t>Transaction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060575"/>
            <a:ext cx="842486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Transaction to transfer $50 from account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to account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 2" panose="05020102010507070707" pitchFamily="18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1.	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 2" panose="05020102010507070707" pitchFamily="18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	</a:t>
            </a:r>
            <a:r>
              <a:rPr kumimoji="1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:= </a:t>
            </a:r>
            <a:r>
              <a:rPr kumimoji="1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–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50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 2" panose="05020102010507070707" pitchFamily="18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3.	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write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 2" panose="05020102010507070707" pitchFamily="18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	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 2" panose="05020102010507070707" pitchFamily="18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5.	</a:t>
            </a:r>
            <a:r>
              <a:rPr kumimoji="1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:= </a:t>
            </a:r>
            <a:r>
              <a:rPr kumimoji="1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 +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50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 2" panose="05020102010507070707" pitchFamily="18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6.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write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B)</a:t>
            </a:r>
            <a:endParaRPr kumimoji="1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2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 2" panose="05020102010507070707" pitchFamily="18" charset="2"/>
              <a:buAutoNum type="arabicPeriod" startAt="6"/>
              <a:defRPr/>
            </a:pPr>
            <a:endParaRPr kumimoji="1" lang="en-US" altLang="zh-CN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Consistency requirement – the sum of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 unchanged by the execution of the transaction.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Atomicity requirement — if the transaction fails after step 3 and before step 6, the system should ensure that its updates are not reflected in the database, else an inconsistency will result.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宋体" panose="02010600030101010101" pitchFamily="2" charset="-122"/>
              </a:rPr>
              <a:t>Lock-Based Protocols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188325" cy="4143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lock is a mechanism to control concurrent access to a data item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 items can be locked in two modes: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exclusive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(X) mode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Data item can be both read as well as written. X-lock is requested using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lock-X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instruction.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shared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(S) mode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Data item can only be read. S-lock is requested using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lock-S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instruction.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宋体" panose="02010600030101010101" pitchFamily="2" charset="-122"/>
              </a:rPr>
              <a:t>Lock-Based Protocols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/>
          </p:nvPr>
        </p:nvSpPr>
        <p:spPr>
          <a:xfrm>
            <a:off x="250825" y="1947863"/>
            <a:ext cx="8569325" cy="48768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tx2"/>
                </a:solidFill>
                <a:ea typeface="宋体" panose="02010600030101010101" pitchFamily="2" charset="-122"/>
              </a:rPr>
              <a:t>Lock-compatibility matrix</a:t>
            </a:r>
            <a:endParaRPr lang="en-US" altLang="zh-CN" sz="2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2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1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2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Any number of transactions can hold shared locks</a:t>
            </a:r>
            <a:r>
              <a:rPr lang="en-US" altLang="zh-CN" sz="2200" dirty="0">
                <a:ea typeface="宋体" panose="02010600030101010101" pitchFamily="2" charset="-122"/>
              </a:rPr>
              <a:t> on an item, but if any transaction holds an exclusive on the item, no other transaction may hold any lock on the item.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If a lock cannot be granted, the requesting transaction is made to wait till all incompatible locks held by other transactions have been released. The lock is then granted.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  <p:pic>
        <p:nvPicPr>
          <p:cNvPr id="50180" name="Picture 20"/>
          <p:cNvPicPr>
            <a:picLocks noChangeAspect="1"/>
          </p:cNvPicPr>
          <p:nvPr/>
        </p:nvPicPr>
        <p:blipFill>
          <a:blip r:embed="rId1"/>
          <a:srcRect l="4999" t="20000" r="6250" b="21666"/>
          <a:stretch>
            <a:fillRect/>
          </a:stretch>
        </p:blipFill>
        <p:spPr>
          <a:xfrm>
            <a:off x="3419475" y="2420938"/>
            <a:ext cx="2097088" cy="1033462"/>
          </a:xfrm>
          <a:prstGeom prst="rect">
            <a:avLst/>
          </a:prstGeom>
          <a:noFill/>
          <a:ln w="76200" cap="flat" cmpd="tri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宋体" panose="02010600030101010101" pitchFamily="2" charset="-122"/>
              </a:rPr>
              <a:t>Lock-Based Protocols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>
          <a:xfrm>
            <a:off x="611188" y="2060575"/>
            <a:ext cx="8115300" cy="44640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1800" dirty="0">
                <a:ea typeface="宋体" panose="02010600030101010101" pitchFamily="2" charset="-122"/>
              </a:rPr>
              <a:t>Example of a transaction performing locking: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                  </a:t>
            </a:r>
            <a:r>
              <a:rPr lang="en-US" altLang="zh-CN" sz="1800" i="1" dirty="0">
                <a:ea typeface="宋体" panose="02010600030101010101" pitchFamily="2" charset="-122"/>
              </a:rPr>
              <a:t>T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  <a:r>
              <a:rPr lang="en-US" altLang="zh-CN" sz="1800" b="1" dirty="0">
                <a:ea typeface="宋体" panose="02010600030101010101" pitchFamily="2" charset="-122"/>
              </a:rPr>
              <a:t> lock-S</a:t>
            </a:r>
            <a:r>
              <a:rPr lang="en-US" altLang="zh-CN" sz="1800" i="1" dirty="0">
                <a:ea typeface="宋体" panose="02010600030101010101" pitchFamily="2" charset="-122"/>
              </a:rPr>
              <a:t>(A)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           read </a:t>
            </a:r>
            <a:r>
              <a:rPr lang="en-US" altLang="zh-CN" sz="1800" i="1" dirty="0">
                <a:ea typeface="宋体" panose="02010600030101010101" pitchFamily="2" charset="-122"/>
              </a:rPr>
              <a:t>(A)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           unlock</a:t>
            </a:r>
            <a:r>
              <a:rPr lang="en-US" altLang="zh-CN" sz="1800" i="1" dirty="0">
                <a:ea typeface="宋体" panose="02010600030101010101" pitchFamily="2" charset="-122"/>
              </a:rPr>
              <a:t>(A)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           lock-S</a:t>
            </a:r>
            <a:r>
              <a:rPr lang="en-US" altLang="zh-CN" sz="1800" i="1" dirty="0">
                <a:ea typeface="宋体" panose="02010600030101010101" pitchFamily="2" charset="-122"/>
              </a:rPr>
              <a:t>(B)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           read </a:t>
            </a:r>
            <a:r>
              <a:rPr lang="en-US" altLang="zh-CN" sz="1800" i="1" dirty="0">
                <a:ea typeface="宋体" panose="02010600030101010101" pitchFamily="2" charset="-122"/>
              </a:rPr>
              <a:t>(B)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           unlock</a:t>
            </a:r>
            <a:r>
              <a:rPr lang="en-US" altLang="zh-CN" sz="1800" i="1" dirty="0">
                <a:ea typeface="宋体" panose="02010600030101010101" pitchFamily="2" charset="-122"/>
              </a:rPr>
              <a:t>(B)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           display</a:t>
            </a:r>
            <a:r>
              <a:rPr lang="en-US" altLang="zh-CN" sz="1800" i="1" dirty="0">
                <a:ea typeface="宋体" panose="02010600030101010101" pitchFamily="2" charset="-122"/>
              </a:rPr>
              <a:t>(A+B)</a:t>
            </a:r>
            <a:endParaRPr lang="en-US" altLang="zh-CN" sz="1800" i="1" dirty="0">
              <a:ea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>
                <a:ea typeface="宋体" panose="02010600030101010101" pitchFamily="2" charset="-122"/>
              </a:rPr>
              <a:t>A  </a:t>
            </a:r>
            <a:r>
              <a:rPr lang="en-US" altLang="zh-CN" sz="1800" b="1" dirty="0">
                <a:solidFill>
                  <a:schemeClr val="tx2"/>
                </a:solidFill>
                <a:ea typeface="宋体" panose="02010600030101010101" pitchFamily="2" charset="-122"/>
              </a:rPr>
              <a:t>locking protocol</a:t>
            </a:r>
            <a:r>
              <a:rPr lang="en-US" altLang="zh-CN" sz="1800" dirty="0">
                <a:ea typeface="宋体" panose="02010600030101010101" pitchFamily="2" charset="-122"/>
              </a:rPr>
              <a:t> is a set of rules followed by all transactions while requesting and releasing locks. Locking protocols restrict the set of possible schedules.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52227" name="Rectangle 3"/>
          <p:cNvSpPr txBox="1"/>
          <p:nvPr/>
        </p:nvSpPr>
        <p:spPr>
          <a:xfrm>
            <a:off x="250825" y="1952625"/>
            <a:ext cx="8769350" cy="45005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sz="2300" dirty="0">
                <a:ea typeface="宋体" panose="02010600030101010101" pitchFamily="2" charset="-122"/>
              </a:rPr>
              <a:t>Phase 1: Growing Phase</a:t>
            </a:r>
            <a:endParaRPr lang="en-US" altLang="zh-CN" sz="23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300" dirty="0">
                <a:ea typeface="宋体" panose="02010600030101010101" pitchFamily="2" charset="-122"/>
              </a:rPr>
              <a:t>transaction may obtain locks </a:t>
            </a:r>
            <a:endParaRPr lang="en-US" altLang="zh-CN" sz="23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300" dirty="0">
                <a:ea typeface="宋体" panose="02010600030101010101" pitchFamily="2" charset="-122"/>
              </a:rPr>
              <a:t>transaction may not release locks</a:t>
            </a:r>
            <a:endParaRPr lang="en-US" altLang="zh-CN" sz="2300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300" dirty="0">
                <a:ea typeface="宋体" panose="02010600030101010101" pitchFamily="2" charset="-122"/>
              </a:rPr>
              <a:t>Phase 2: Shrinking Phase</a:t>
            </a:r>
            <a:endParaRPr lang="en-US" altLang="zh-CN" sz="23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300" dirty="0">
                <a:ea typeface="宋体" panose="02010600030101010101" pitchFamily="2" charset="-122"/>
              </a:rPr>
              <a:t>transaction may release locks</a:t>
            </a:r>
            <a:endParaRPr lang="en-US" altLang="zh-CN" sz="23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300" dirty="0">
                <a:ea typeface="宋体" panose="02010600030101010101" pitchFamily="2" charset="-122"/>
              </a:rPr>
              <a:t>transaction may not obtain locks</a:t>
            </a:r>
            <a:endParaRPr lang="en-US" altLang="zh-CN" sz="2300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120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The protocol assures serializability. It can be proved that the transactions can be serialized in the order of their </a:t>
            </a:r>
            <a:r>
              <a:rPr lang="en-US" altLang="zh-CN" sz="2300" b="1" dirty="0">
                <a:solidFill>
                  <a:schemeClr val="tx2"/>
                </a:solidFill>
                <a:ea typeface="宋体" panose="02010600030101010101" pitchFamily="2" charset="-122"/>
              </a:rPr>
              <a:t>lock points</a:t>
            </a:r>
            <a:r>
              <a:rPr lang="en-US" altLang="zh-CN" sz="2300" i="1" dirty="0">
                <a:ea typeface="宋体" panose="02010600030101010101" pitchFamily="2" charset="-122"/>
              </a:rPr>
              <a:t> </a:t>
            </a:r>
            <a:r>
              <a:rPr lang="en-US" altLang="zh-CN" sz="2300" dirty="0">
                <a:ea typeface="宋体" panose="02010600030101010101" pitchFamily="2" charset="-122"/>
              </a:rPr>
              <a:t> (i.e. the point where a transaction acquired its final lock). </a:t>
            </a:r>
            <a:endParaRPr lang="en-US" altLang="zh-CN" sz="2300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120000"/>
              </a:lnSpc>
            </a:pPr>
            <a:r>
              <a:rPr lang="en-US" altLang="zh-TW" sz="2400" dirty="0"/>
              <a:t>Disadv: Deadlock may occur</a:t>
            </a:r>
            <a:endParaRPr lang="en-US" altLang="zh-TW" sz="2400" dirty="0"/>
          </a:p>
          <a:p>
            <a:pPr marL="342900" lvl="0" indent="-342900">
              <a:lnSpc>
                <a:spcPct val="120000"/>
              </a:lnSpc>
            </a:pPr>
            <a:endParaRPr lang="en-US" altLang="zh-CN" sz="2300" dirty="0"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>
          <a:xfrm>
            <a:off x="790575" y="260350"/>
            <a:ext cx="8534400" cy="14620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sz="4000" dirty="0"/>
              <a:t>Strict Two-Phase Locking Protocol</a:t>
            </a:r>
            <a:endParaRPr lang="en-US" altLang="zh-TW" sz="4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739775" y="188913"/>
            <a:ext cx="8404225" cy="14620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sz="4000" dirty="0"/>
              <a:t>7. Strict Two-Phase Locking Protocol</a:t>
            </a:r>
            <a:endParaRPr lang="en-US" altLang="zh-TW" sz="4000" dirty="0"/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468313" y="2027238"/>
            <a:ext cx="8415337" cy="46831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Two Kinds of Locks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Shared Lock - lock-S </a:t>
            </a:r>
            <a:endParaRPr lang="en-US" altLang="zh-TW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/>
              <a:t>Used when the transaction only read the data object</a:t>
            </a:r>
            <a:endParaRPr lang="en-US" altLang="zh-TW" sz="16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/>
              <a:t>Allow read (for other transactions)</a:t>
            </a:r>
            <a:endParaRPr lang="en-US" altLang="zh-TW" sz="16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/>
              <a:t>Not allow write (for other transactions)</a:t>
            </a:r>
            <a:endParaRPr lang="en-US" altLang="zh-TW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Exclusive Lock - lock-X</a:t>
            </a:r>
            <a:endParaRPr lang="en-US" altLang="zh-TW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/>
              <a:t>Used when the transaction has a write operation on the data object </a:t>
            </a:r>
            <a:endParaRPr lang="en-US" altLang="zh-TW" sz="16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/>
              <a:t>Not allow read (for other transactions)</a:t>
            </a:r>
            <a:endParaRPr lang="en-US" altLang="zh-TW" sz="16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/>
              <a:t>Not allow write (for other transactions)</a:t>
            </a:r>
            <a:endParaRPr lang="en-US" altLang="zh-TW" sz="16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E.g.1. T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: R(A), R(B), W(B)</a:t>
            </a:r>
            <a:br>
              <a:rPr lang="en-US" altLang="zh-TW" sz="2000" dirty="0"/>
            </a:b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</p:txBody>
      </p:sp>
      <p:sp>
        <p:nvSpPr>
          <p:cNvPr id="90116" name="Text Box 4"/>
          <p:cNvSpPr txBox="1"/>
          <p:nvPr/>
        </p:nvSpPr>
        <p:spPr>
          <a:xfrm>
            <a:off x="323850" y="4843463"/>
            <a:ext cx="7704138" cy="749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TW" sz="2400" dirty="0"/>
              <a:t>T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: 		R(A), 			R(B), 	W(B)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90117" name="Text Box 5"/>
          <p:cNvSpPr txBox="1"/>
          <p:nvPr/>
        </p:nvSpPr>
        <p:spPr>
          <a:xfrm>
            <a:off x="971550" y="4797425"/>
            <a:ext cx="12239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Lock-S(A)</a:t>
            </a:r>
            <a:endParaRPr lang="en-US" altLang="zh-TW" sz="2000" dirty="0"/>
          </a:p>
        </p:txBody>
      </p:sp>
      <p:sp>
        <p:nvSpPr>
          <p:cNvPr id="90118" name="Text Box 6"/>
          <p:cNvSpPr txBox="1"/>
          <p:nvPr/>
        </p:nvSpPr>
        <p:spPr>
          <a:xfrm>
            <a:off x="3348038" y="4797425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Lock-X(B)</a:t>
            </a:r>
            <a:endParaRPr lang="en-US" altLang="zh-TW" sz="2000" dirty="0"/>
          </a:p>
        </p:txBody>
      </p:sp>
      <p:sp>
        <p:nvSpPr>
          <p:cNvPr id="90119" name="Text Box 7"/>
          <p:cNvSpPr txBox="1"/>
          <p:nvPr/>
        </p:nvSpPr>
        <p:spPr>
          <a:xfrm>
            <a:off x="6659563" y="4797425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unlock(A)</a:t>
            </a:r>
            <a:endParaRPr lang="en-US" altLang="zh-TW" sz="2000" dirty="0"/>
          </a:p>
        </p:txBody>
      </p:sp>
      <p:sp>
        <p:nvSpPr>
          <p:cNvPr id="90120" name="Text Box 8"/>
          <p:cNvSpPr txBox="1"/>
          <p:nvPr/>
        </p:nvSpPr>
        <p:spPr>
          <a:xfrm>
            <a:off x="7885113" y="4797425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unlock(B)</a:t>
            </a:r>
            <a:endParaRPr lang="en-US" altLang="zh-TW" sz="2000" dirty="0"/>
          </a:p>
        </p:txBody>
      </p:sp>
      <p:sp>
        <p:nvSpPr>
          <p:cNvPr id="90121" name="Text Box 9"/>
          <p:cNvSpPr txBox="1"/>
          <p:nvPr/>
        </p:nvSpPr>
        <p:spPr>
          <a:xfrm>
            <a:off x="323850" y="5949950"/>
            <a:ext cx="6423025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TW" sz="2400" dirty="0"/>
              <a:t>T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: 		R(B), 			R(A), 	W(A)</a:t>
            </a:r>
            <a:endParaRPr lang="en-US" altLang="zh-TW" sz="2400" dirty="0"/>
          </a:p>
        </p:txBody>
      </p:sp>
      <p:sp>
        <p:nvSpPr>
          <p:cNvPr id="90122" name="Text Box 10"/>
          <p:cNvSpPr txBox="1"/>
          <p:nvPr/>
        </p:nvSpPr>
        <p:spPr>
          <a:xfrm>
            <a:off x="755650" y="5516563"/>
            <a:ext cx="4321175" cy="79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</a:pPr>
            <a:r>
              <a:rPr lang="en-US" altLang="zh-TW" sz="2000" dirty="0"/>
              <a:t>  E.g.2. T2: R(B), R(A), W(A)</a:t>
            </a:r>
            <a:endParaRPr lang="en-US" altLang="zh-TW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 dirty="0"/>
          </a:p>
        </p:txBody>
      </p:sp>
      <p:sp>
        <p:nvSpPr>
          <p:cNvPr id="90123" name="Text Box 11"/>
          <p:cNvSpPr txBox="1"/>
          <p:nvPr/>
        </p:nvSpPr>
        <p:spPr>
          <a:xfrm>
            <a:off x="900113" y="5902325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Lock-S(B)</a:t>
            </a:r>
            <a:endParaRPr lang="en-US" altLang="zh-TW" sz="2000" dirty="0"/>
          </a:p>
        </p:txBody>
      </p:sp>
      <p:sp>
        <p:nvSpPr>
          <p:cNvPr id="90124" name="Text Box 12"/>
          <p:cNvSpPr txBox="1"/>
          <p:nvPr/>
        </p:nvSpPr>
        <p:spPr>
          <a:xfrm>
            <a:off x="3348038" y="5949950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Lock-X(A)</a:t>
            </a:r>
            <a:endParaRPr lang="en-US" altLang="zh-TW" sz="2000" dirty="0"/>
          </a:p>
        </p:txBody>
      </p:sp>
      <p:sp>
        <p:nvSpPr>
          <p:cNvPr id="90125" name="Text Box 13"/>
          <p:cNvSpPr txBox="1"/>
          <p:nvPr/>
        </p:nvSpPr>
        <p:spPr>
          <a:xfrm>
            <a:off x="6659563" y="5949950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unlock(A)</a:t>
            </a:r>
            <a:endParaRPr lang="en-US" altLang="zh-TW" sz="2000" dirty="0"/>
          </a:p>
        </p:txBody>
      </p:sp>
      <p:sp>
        <p:nvSpPr>
          <p:cNvPr id="90126" name="Text Box 14"/>
          <p:cNvSpPr txBox="1"/>
          <p:nvPr/>
        </p:nvSpPr>
        <p:spPr>
          <a:xfrm>
            <a:off x="7885113" y="5949950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unlock(B)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  <p:bldP spid="90117" grpId="0" animBg="1"/>
      <p:bldP spid="90118" grpId="0" animBg="1"/>
      <p:bldP spid="90119" grpId="0" animBg="1"/>
      <p:bldP spid="90120" grpId="0" animBg="1"/>
      <p:bldP spid="90121" grpId="0"/>
      <p:bldP spid="90122" grpId="0"/>
      <p:bldP spid="90123" grpId="0" animBg="1"/>
      <p:bldP spid="90124" grpId="0" animBg="1"/>
      <p:bldP spid="90125" grpId="0" animBg="1"/>
      <p:bldP spid="901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755650" y="260350"/>
            <a:ext cx="8693150" cy="14620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sz="4000" dirty="0"/>
              <a:t>7. Strict Two-Phase Locking Protocol</a:t>
            </a:r>
            <a:endParaRPr lang="en-US" altLang="zh-TW" sz="4000" dirty="0"/>
          </a:p>
        </p:txBody>
      </p:sp>
      <p:sp>
        <p:nvSpPr>
          <p:cNvPr id="54276" name="Rectangle 15"/>
          <p:cNvSpPr>
            <a:spLocks noGrp="1"/>
          </p:cNvSpPr>
          <p:nvPr>
            <p:ph idx="1"/>
          </p:nvPr>
        </p:nvSpPr>
        <p:spPr>
          <a:xfrm>
            <a:off x="611188" y="3357563"/>
            <a:ext cx="7772400" cy="974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The Schedule should be:</a:t>
            </a:r>
            <a:endParaRPr lang="en-US" altLang="zh-TW" dirty="0"/>
          </a:p>
        </p:txBody>
      </p:sp>
      <p:sp>
        <p:nvSpPr>
          <p:cNvPr id="54277" name="Text Box 16"/>
          <p:cNvSpPr txBox="1"/>
          <p:nvPr/>
        </p:nvSpPr>
        <p:spPr>
          <a:xfrm>
            <a:off x="323850" y="2035175"/>
            <a:ext cx="7704138" cy="749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TW" sz="2400" dirty="0"/>
              <a:t>T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: 		R(A), 			R(B), 	W(B)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54278" name="Text Box 17"/>
          <p:cNvSpPr txBox="1"/>
          <p:nvPr/>
        </p:nvSpPr>
        <p:spPr>
          <a:xfrm>
            <a:off x="971550" y="1989138"/>
            <a:ext cx="12239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Lock-S(A)</a:t>
            </a:r>
            <a:endParaRPr lang="en-US" altLang="zh-TW" sz="2000" dirty="0"/>
          </a:p>
        </p:txBody>
      </p:sp>
      <p:sp>
        <p:nvSpPr>
          <p:cNvPr id="54279" name="Text Box 18"/>
          <p:cNvSpPr txBox="1"/>
          <p:nvPr/>
        </p:nvSpPr>
        <p:spPr>
          <a:xfrm>
            <a:off x="3348038" y="1989138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Lock-X(B)</a:t>
            </a:r>
            <a:endParaRPr lang="en-US" altLang="zh-TW" sz="2000" dirty="0"/>
          </a:p>
        </p:txBody>
      </p:sp>
      <p:sp>
        <p:nvSpPr>
          <p:cNvPr id="54280" name="Text Box 19"/>
          <p:cNvSpPr txBox="1"/>
          <p:nvPr/>
        </p:nvSpPr>
        <p:spPr>
          <a:xfrm>
            <a:off x="6659563" y="1989138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unlock(A)</a:t>
            </a:r>
            <a:endParaRPr lang="en-US" altLang="zh-TW" sz="2000" dirty="0"/>
          </a:p>
        </p:txBody>
      </p:sp>
      <p:sp>
        <p:nvSpPr>
          <p:cNvPr id="54281" name="Text Box 20"/>
          <p:cNvSpPr txBox="1"/>
          <p:nvPr/>
        </p:nvSpPr>
        <p:spPr>
          <a:xfrm>
            <a:off x="7885113" y="1989138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unlock(B)</a:t>
            </a:r>
            <a:endParaRPr lang="en-US" altLang="zh-TW" sz="2000" dirty="0"/>
          </a:p>
        </p:txBody>
      </p:sp>
      <p:sp>
        <p:nvSpPr>
          <p:cNvPr id="54282" name="Text Box 21"/>
          <p:cNvSpPr txBox="1"/>
          <p:nvPr/>
        </p:nvSpPr>
        <p:spPr>
          <a:xfrm>
            <a:off x="323850" y="2730500"/>
            <a:ext cx="6362700" cy="785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TW" sz="2400" dirty="0"/>
              <a:t>T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: 		R(B), 			R(A), 	W(A)</a:t>
            </a:r>
            <a:endParaRPr lang="en-US" altLang="zh-TW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/>
          </a:p>
        </p:txBody>
      </p:sp>
      <p:sp>
        <p:nvSpPr>
          <p:cNvPr id="54283" name="Text Box 23"/>
          <p:cNvSpPr txBox="1"/>
          <p:nvPr/>
        </p:nvSpPr>
        <p:spPr>
          <a:xfrm>
            <a:off x="900113" y="2708275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Lock-S(B)</a:t>
            </a:r>
            <a:endParaRPr lang="en-US" altLang="zh-TW" sz="2000" dirty="0"/>
          </a:p>
        </p:txBody>
      </p:sp>
      <p:sp>
        <p:nvSpPr>
          <p:cNvPr id="54284" name="Text Box 24"/>
          <p:cNvSpPr txBox="1"/>
          <p:nvPr/>
        </p:nvSpPr>
        <p:spPr>
          <a:xfrm>
            <a:off x="3348038" y="2755900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Lock-X(A)</a:t>
            </a:r>
            <a:endParaRPr lang="en-US" altLang="zh-TW" sz="2000" dirty="0"/>
          </a:p>
        </p:txBody>
      </p:sp>
      <p:sp>
        <p:nvSpPr>
          <p:cNvPr id="54285" name="Text Box 25"/>
          <p:cNvSpPr txBox="1"/>
          <p:nvPr/>
        </p:nvSpPr>
        <p:spPr>
          <a:xfrm>
            <a:off x="6659563" y="2755900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unlock(A)</a:t>
            </a:r>
            <a:endParaRPr lang="en-US" altLang="zh-TW" sz="2000" dirty="0"/>
          </a:p>
        </p:txBody>
      </p:sp>
      <p:sp>
        <p:nvSpPr>
          <p:cNvPr id="54286" name="Text Box 26"/>
          <p:cNvSpPr txBox="1"/>
          <p:nvPr/>
        </p:nvSpPr>
        <p:spPr>
          <a:xfrm>
            <a:off x="7885113" y="2755900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unlock(B)</a:t>
            </a:r>
            <a:endParaRPr lang="en-US" altLang="zh-TW" sz="2000" dirty="0"/>
          </a:p>
        </p:txBody>
      </p:sp>
      <p:sp>
        <p:nvSpPr>
          <p:cNvPr id="54287" name="Text Box 46"/>
          <p:cNvSpPr txBox="1"/>
          <p:nvPr/>
        </p:nvSpPr>
        <p:spPr>
          <a:xfrm>
            <a:off x="-36512" y="4246563"/>
            <a:ext cx="5076825" cy="28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TW" sz="1400" dirty="0"/>
              <a:t>T</a:t>
            </a:r>
            <a:r>
              <a:rPr lang="en-US" altLang="zh-TW" sz="1400" baseline="-25000" dirty="0"/>
              <a:t>1</a:t>
            </a:r>
            <a:r>
              <a:rPr lang="en-US" altLang="zh-TW" sz="1400" dirty="0"/>
              <a:t>: 	      R(A), 		 R(B), W(B)</a:t>
            </a:r>
            <a:endParaRPr lang="en-US" altLang="zh-TW" sz="1400" dirty="0"/>
          </a:p>
        </p:txBody>
      </p:sp>
      <p:sp>
        <p:nvSpPr>
          <p:cNvPr id="54288" name="Text Box 47"/>
          <p:cNvSpPr txBox="1"/>
          <p:nvPr/>
        </p:nvSpPr>
        <p:spPr>
          <a:xfrm>
            <a:off x="323850" y="4221163"/>
            <a:ext cx="935038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Lock-S(A)</a:t>
            </a:r>
            <a:endParaRPr lang="en-US" altLang="zh-TW" sz="1400" dirty="0"/>
          </a:p>
        </p:txBody>
      </p:sp>
      <p:sp>
        <p:nvSpPr>
          <p:cNvPr id="54289" name="Text Box 48"/>
          <p:cNvSpPr txBox="1"/>
          <p:nvPr/>
        </p:nvSpPr>
        <p:spPr>
          <a:xfrm>
            <a:off x="1763713" y="4221163"/>
            <a:ext cx="1044575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Lock-X(B)</a:t>
            </a:r>
            <a:endParaRPr lang="en-US" altLang="zh-TW" sz="1400" dirty="0"/>
          </a:p>
        </p:txBody>
      </p:sp>
      <p:sp>
        <p:nvSpPr>
          <p:cNvPr id="54290" name="Text Box 51"/>
          <p:cNvSpPr txBox="1"/>
          <p:nvPr/>
        </p:nvSpPr>
        <p:spPr>
          <a:xfrm>
            <a:off x="-36512" y="4911725"/>
            <a:ext cx="8174037" cy="496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TW" sz="1400" dirty="0"/>
              <a:t>T</a:t>
            </a:r>
            <a:r>
              <a:rPr lang="en-US" altLang="zh-TW" sz="1400" baseline="-25000" dirty="0"/>
              <a:t>2</a:t>
            </a:r>
            <a:r>
              <a:rPr lang="en-US" altLang="zh-TW" sz="1400" dirty="0"/>
              <a:t>: 				                    	   R(B),	             R(A), W(A)</a:t>
            </a:r>
            <a:endParaRPr lang="en-US" altLang="zh-TW" sz="1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 dirty="0"/>
          </a:p>
        </p:txBody>
      </p:sp>
      <p:sp>
        <p:nvSpPr>
          <p:cNvPr id="54291" name="Text Box 52"/>
          <p:cNvSpPr txBox="1"/>
          <p:nvPr/>
        </p:nvSpPr>
        <p:spPr>
          <a:xfrm>
            <a:off x="4716463" y="4868863"/>
            <a:ext cx="936625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Lock-S(B)</a:t>
            </a:r>
            <a:endParaRPr lang="en-US" altLang="zh-TW" sz="1400" dirty="0"/>
          </a:p>
        </p:txBody>
      </p:sp>
      <p:sp>
        <p:nvSpPr>
          <p:cNvPr id="54292" name="Text Box 53"/>
          <p:cNvSpPr txBox="1"/>
          <p:nvPr/>
        </p:nvSpPr>
        <p:spPr>
          <a:xfrm>
            <a:off x="6084888" y="4868863"/>
            <a:ext cx="1008062" cy="34607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Lock-X(A)</a:t>
            </a:r>
            <a:endParaRPr lang="en-US" altLang="zh-TW" sz="1600" dirty="0"/>
          </a:p>
        </p:txBody>
      </p:sp>
      <p:sp>
        <p:nvSpPr>
          <p:cNvPr id="54293" name="Text Box 54"/>
          <p:cNvSpPr txBox="1"/>
          <p:nvPr/>
        </p:nvSpPr>
        <p:spPr>
          <a:xfrm>
            <a:off x="8101013" y="4868863"/>
            <a:ext cx="504825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U(A)</a:t>
            </a:r>
            <a:endParaRPr lang="en-US" altLang="zh-TW" sz="1400" dirty="0"/>
          </a:p>
        </p:txBody>
      </p:sp>
      <p:sp>
        <p:nvSpPr>
          <p:cNvPr id="54294" name="Text Box 55"/>
          <p:cNvSpPr txBox="1"/>
          <p:nvPr/>
        </p:nvSpPr>
        <p:spPr>
          <a:xfrm>
            <a:off x="8604250" y="4868863"/>
            <a:ext cx="503238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U(B)</a:t>
            </a:r>
            <a:endParaRPr lang="en-US" altLang="zh-TW" sz="1400" dirty="0"/>
          </a:p>
        </p:txBody>
      </p:sp>
      <p:sp>
        <p:nvSpPr>
          <p:cNvPr id="54295" name="Text Box 58"/>
          <p:cNvSpPr txBox="1"/>
          <p:nvPr/>
        </p:nvSpPr>
        <p:spPr>
          <a:xfrm>
            <a:off x="3708400" y="4267200"/>
            <a:ext cx="504825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U(A)</a:t>
            </a:r>
            <a:endParaRPr lang="en-US" altLang="zh-TW" sz="1400" dirty="0"/>
          </a:p>
        </p:txBody>
      </p:sp>
      <p:sp>
        <p:nvSpPr>
          <p:cNvPr id="54296" name="Text Box 59"/>
          <p:cNvSpPr txBox="1"/>
          <p:nvPr/>
        </p:nvSpPr>
        <p:spPr>
          <a:xfrm>
            <a:off x="4211638" y="4267200"/>
            <a:ext cx="503237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U(B)</a:t>
            </a:r>
            <a:endParaRPr lang="en-US" altLang="zh-TW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827088" y="333375"/>
            <a:ext cx="8513762" cy="14620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sz="4000" dirty="0"/>
              <a:t>7. Strict Two-Phase Locking Protocol</a:t>
            </a:r>
            <a:endParaRPr lang="en-US" altLang="zh-TW" sz="4000" dirty="0"/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611188" y="3357563"/>
            <a:ext cx="7772400" cy="974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/>
              <a:t>But, there may be a deadlock!</a:t>
            </a:r>
            <a:endParaRPr lang="en-US" altLang="zh-TW" dirty="0"/>
          </a:p>
        </p:txBody>
      </p:sp>
      <p:sp>
        <p:nvSpPr>
          <p:cNvPr id="55301" name="Text Box 4"/>
          <p:cNvSpPr txBox="1"/>
          <p:nvPr/>
        </p:nvSpPr>
        <p:spPr>
          <a:xfrm>
            <a:off x="323850" y="2035175"/>
            <a:ext cx="7704138" cy="749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TW" sz="2400" dirty="0"/>
              <a:t>T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: 		R(A), 			R(B), 	W(B)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55302" name="Text Box 5"/>
          <p:cNvSpPr txBox="1"/>
          <p:nvPr/>
        </p:nvSpPr>
        <p:spPr>
          <a:xfrm>
            <a:off x="971550" y="1989138"/>
            <a:ext cx="1223963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Lock-S(A)</a:t>
            </a:r>
            <a:endParaRPr lang="en-US" altLang="zh-TW" sz="2000" dirty="0"/>
          </a:p>
        </p:txBody>
      </p:sp>
      <p:sp>
        <p:nvSpPr>
          <p:cNvPr id="55303" name="Text Box 6"/>
          <p:cNvSpPr txBox="1"/>
          <p:nvPr/>
        </p:nvSpPr>
        <p:spPr>
          <a:xfrm>
            <a:off x="3348038" y="1989138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Lock-X(B)</a:t>
            </a:r>
            <a:endParaRPr lang="en-US" altLang="zh-TW" sz="2000" dirty="0"/>
          </a:p>
        </p:txBody>
      </p:sp>
      <p:sp>
        <p:nvSpPr>
          <p:cNvPr id="55304" name="Text Box 7"/>
          <p:cNvSpPr txBox="1"/>
          <p:nvPr/>
        </p:nvSpPr>
        <p:spPr>
          <a:xfrm>
            <a:off x="6659563" y="1989138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unlock(A)</a:t>
            </a:r>
            <a:endParaRPr lang="en-US" altLang="zh-TW" sz="2000" dirty="0"/>
          </a:p>
        </p:txBody>
      </p:sp>
      <p:sp>
        <p:nvSpPr>
          <p:cNvPr id="55305" name="Text Box 8"/>
          <p:cNvSpPr txBox="1"/>
          <p:nvPr/>
        </p:nvSpPr>
        <p:spPr>
          <a:xfrm>
            <a:off x="7885113" y="1989138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unlock(B)</a:t>
            </a:r>
            <a:endParaRPr lang="en-US" altLang="zh-TW" sz="2000" dirty="0"/>
          </a:p>
        </p:txBody>
      </p:sp>
      <p:sp>
        <p:nvSpPr>
          <p:cNvPr id="55306" name="Text Box 9"/>
          <p:cNvSpPr txBox="1"/>
          <p:nvPr/>
        </p:nvSpPr>
        <p:spPr>
          <a:xfrm>
            <a:off x="323850" y="2730500"/>
            <a:ext cx="6362700" cy="7858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TW" sz="2400" dirty="0"/>
              <a:t>T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: 		R(B), 			R(A), 	W(A)</a:t>
            </a:r>
            <a:endParaRPr lang="en-US" altLang="zh-TW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/>
          </a:p>
        </p:txBody>
      </p:sp>
      <p:sp>
        <p:nvSpPr>
          <p:cNvPr id="55307" name="Text Box 10"/>
          <p:cNvSpPr txBox="1"/>
          <p:nvPr/>
        </p:nvSpPr>
        <p:spPr>
          <a:xfrm>
            <a:off x="900113" y="2708275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Lock-S(B)</a:t>
            </a:r>
            <a:endParaRPr lang="en-US" altLang="zh-TW" sz="2000" dirty="0"/>
          </a:p>
        </p:txBody>
      </p:sp>
      <p:sp>
        <p:nvSpPr>
          <p:cNvPr id="55308" name="Text Box 11"/>
          <p:cNvSpPr txBox="1"/>
          <p:nvPr/>
        </p:nvSpPr>
        <p:spPr>
          <a:xfrm>
            <a:off x="3348038" y="2755900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Lock-X(A)</a:t>
            </a:r>
            <a:endParaRPr lang="en-US" altLang="zh-TW" sz="2000" dirty="0"/>
          </a:p>
        </p:txBody>
      </p:sp>
      <p:sp>
        <p:nvSpPr>
          <p:cNvPr id="55309" name="Text Box 12"/>
          <p:cNvSpPr txBox="1"/>
          <p:nvPr/>
        </p:nvSpPr>
        <p:spPr>
          <a:xfrm>
            <a:off x="6659563" y="2755900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unlock(A)</a:t>
            </a:r>
            <a:endParaRPr lang="en-US" altLang="zh-TW" sz="2000" dirty="0"/>
          </a:p>
        </p:txBody>
      </p:sp>
      <p:sp>
        <p:nvSpPr>
          <p:cNvPr id="55310" name="Text Box 13"/>
          <p:cNvSpPr txBox="1"/>
          <p:nvPr/>
        </p:nvSpPr>
        <p:spPr>
          <a:xfrm>
            <a:off x="7885113" y="2755900"/>
            <a:ext cx="1223962" cy="4064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unlock(B)</a:t>
            </a:r>
            <a:endParaRPr lang="en-US" altLang="zh-TW" sz="2000" dirty="0"/>
          </a:p>
        </p:txBody>
      </p:sp>
      <p:sp>
        <p:nvSpPr>
          <p:cNvPr id="55311" name="Text Box 14"/>
          <p:cNvSpPr txBox="1"/>
          <p:nvPr/>
        </p:nvSpPr>
        <p:spPr>
          <a:xfrm>
            <a:off x="-36512" y="4246563"/>
            <a:ext cx="8569325" cy="28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TW" sz="1400" dirty="0"/>
              <a:t>T</a:t>
            </a:r>
            <a:r>
              <a:rPr lang="en-US" altLang="zh-TW" sz="1400" baseline="-25000" dirty="0"/>
              <a:t>1</a:t>
            </a:r>
            <a:r>
              <a:rPr lang="en-US" altLang="zh-TW" sz="1400" dirty="0"/>
              <a:t>: 	      	               R(A), 		 	           R(B), W(B)</a:t>
            </a:r>
            <a:endParaRPr lang="en-US" altLang="zh-TW" sz="1400" dirty="0"/>
          </a:p>
        </p:txBody>
      </p:sp>
      <p:sp>
        <p:nvSpPr>
          <p:cNvPr id="55312" name="Text Box 15"/>
          <p:cNvSpPr txBox="1"/>
          <p:nvPr/>
        </p:nvSpPr>
        <p:spPr>
          <a:xfrm>
            <a:off x="323850" y="4221163"/>
            <a:ext cx="935038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Lock-S(A)</a:t>
            </a:r>
            <a:endParaRPr lang="en-US" altLang="zh-TW" sz="1400" dirty="0"/>
          </a:p>
        </p:txBody>
      </p:sp>
      <p:sp>
        <p:nvSpPr>
          <p:cNvPr id="55313" name="Text Box 16"/>
          <p:cNvSpPr txBox="1"/>
          <p:nvPr/>
        </p:nvSpPr>
        <p:spPr>
          <a:xfrm>
            <a:off x="3203575" y="4221163"/>
            <a:ext cx="1044575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Lock-X(B)</a:t>
            </a:r>
            <a:endParaRPr lang="en-US" altLang="zh-TW" sz="1400" dirty="0"/>
          </a:p>
        </p:txBody>
      </p:sp>
      <p:sp>
        <p:nvSpPr>
          <p:cNvPr id="55314" name="Text Box 17"/>
          <p:cNvSpPr txBox="1"/>
          <p:nvPr/>
        </p:nvSpPr>
        <p:spPr>
          <a:xfrm>
            <a:off x="-36512" y="4911725"/>
            <a:ext cx="6234112" cy="496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TW" sz="1400" dirty="0"/>
              <a:t>T</a:t>
            </a:r>
            <a:r>
              <a:rPr lang="en-US" altLang="zh-TW" sz="1400" baseline="-25000" dirty="0"/>
              <a:t>2</a:t>
            </a:r>
            <a:r>
              <a:rPr lang="en-US" altLang="zh-TW" sz="1400" dirty="0"/>
              <a:t>: 		      R(B),	             		           R(A), W(A)</a:t>
            </a:r>
            <a:endParaRPr lang="en-US" altLang="zh-TW" sz="1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 dirty="0"/>
          </a:p>
        </p:txBody>
      </p:sp>
      <p:sp>
        <p:nvSpPr>
          <p:cNvPr id="55315" name="Text Box 18"/>
          <p:cNvSpPr txBox="1"/>
          <p:nvPr/>
        </p:nvSpPr>
        <p:spPr>
          <a:xfrm>
            <a:off x="1258888" y="4868863"/>
            <a:ext cx="936625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Lock-S(B)</a:t>
            </a:r>
            <a:endParaRPr lang="en-US" altLang="zh-TW" sz="1400" dirty="0"/>
          </a:p>
        </p:txBody>
      </p:sp>
      <p:sp>
        <p:nvSpPr>
          <p:cNvPr id="55316" name="Text Box 19"/>
          <p:cNvSpPr txBox="1"/>
          <p:nvPr/>
        </p:nvSpPr>
        <p:spPr>
          <a:xfrm>
            <a:off x="4211638" y="4868863"/>
            <a:ext cx="1008062" cy="34607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Lock-X(A)</a:t>
            </a:r>
            <a:endParaRPr lang="en-US" altLang="zh-TW" sz="1600" dirty="0"/>
          </a:p>
        </p:txBody>
      </p:sp>
      <p:sp>
        <p:nvSpPr>
          <p:cNvPr id="55317" name="Text Box 20"/>
          <p:cNvSpPr txBox="1"/>
          <p:nvPr/>
        </p:nvSpPr>
        <p:spPr>
          <a:xfrm>
            <a:off x="8101013" y="4868863"/>
            <a:ext cx="504825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U(A)</a:t>
            </a:r>
            <a:endParaRPr lang="en-US" altLang="zh-TW" sz="1400" dirty="0"/>
          </a:p>
        </p:txBody>
      </p:sp>
      <p:sp>
        <p:nvSpPr>
          <p:cNvPr id="55318" name="Text Box 21"/>
          <p:cNvSpPr txBox="1"/>
          <p:nvPr/>
        </p:nvSpPr>
        <p:spPr>
          <a:xfrm>
            <a:off x="8604250" y="4868863"/>
            <a:ext cx="503238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U(B)</a:t>
            </a:r>
            <a:endParaRPr lang="en-US" altLang="zh-TW" sz="1400" dirty="0"/>
          </a:p>
        </p:txBody>
      </p:sp>
      <p:sp>
        <p:nvSpPr>
          <p:cNvPr id="55319" name="Text Box 22"/>
          <p:cNvSpPr txBox="1"/>
          <p:nvPr/>
        </p:nvSpPr>
        <p:spPr>
          <a:xfrm>
            <a:off x="7092950" y="4267200"/>
            <a:ext cx="504825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U(A)</a:t>
            </a:r>
            <a:endParaRPr lang="en-US" altLang="zh-TW" sz="1400" dirty="0"/>
          </a:p>
        </p:txBody>
      </p:sp>
      <p:sp>
        <p:nvSpPr>
          <p:cNvPr id="55320" name="Text Box 23"/>
          <p:cNvSpPr txBox="1"/>
          <p:nvPr/>
        </p:nvSpPr>
        <p:spPr>
          <a:xfrm>
            <a:off x="7596188" y="4267200"/>
            <a:ext cx="503237" cy="3143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U(B)</a:t>
            </a:r>
            <a:endParaRPr lang="en-US" altLang="zh-TW" sz="1400" dirty="0"/>
          </a:p>
        </p:txBody>
      </p:sp>
      <p:sp>
        <p:nvSpPr>
          <p:cNvPr id="94232" name="AutoShape 24"/>
          <p:cNvSpPr/>
          <p:nvPr/>
        </p:nvSpPr>
        <p:spPr>
          <a:xfrm>
            <a:off x="539750" y="5373688"/>
            <a:ext cx="2879725" cy="1079500"/>
          </a:xfrm>
          <a:prstGeom prst="wedgeRoundRectCallout">
            <a:avLst>
              <a:gd name="adj1" fmla="val 54574"/>
              <a:gd name="adj2" fmla="val -129852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T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 waits for the lock of B (i.e. T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 waits for T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 to release the lock of B)</a:t>
            </a:r>
            <a:endParaRPr lang="en-US" altLang="zh-TW" sz="1800" dirty="0"/>
          </a:p>
        </p:txBody>
      </p:sp>
      <p:sp>
        <p:nvSpPr>
          <p:cNvPr id="94233" name="AutoShape 25"/>
          <p:cNvSpPr/>
          <p:nvPr/>
        </p:nvSpPr>
        <p:spPr>
          <a:xfrm>
            <a:off x="4356100" y="5589588"/>
            <a:ext cx="2879725" cy="1079500"/>
          </a:xfrm>
          <a:prstGeom prst="wedgeRoundRectCallout">
            <a:avLst>
              <a:gd name="adj1" fmla="val -35116"/>
              <a:gd name="adj2" fmla="val -82796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T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 waits for the lock of A (i.e. T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 waits for T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 to release the lock of A)</a:t>
            </a:r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2" grpId="0" animBg="1"/>
      <p:bldP spid="942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739775" y="260350"/>
            <a:ext cx="8404225" cy="14620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sz="4000" dirty="0"/>
              <a:t>7. Strict Two-Phase Locking Protocol</a:t>
            </a:r>
            <a:endParaRPr lang="en-US" altLang="zh-TW" sz="4000" dirty="0"/>
          </a:p>
        </p:txBody>
      </p:sp>
      <p:sp>
        <p:nvSpPr>
          <p:cNvPr id="56324" name="AutoShape 4"/>
          <p:cNvSpPr/>
          <p:nvPr/>
        </p:nvSpPr>
        <p:spPr>
          <a:xfrm>
            <a:off x="1042988" y="2133600"/>
            <a:ext cx="7345362" cy="41751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56325" name="AutoShape 5"/>
          <p:cNvSpPr/>
          <p:nvPr/>
        </p:nvSpPr>
        <p:spPr>
          <a:xfrm>
            <a:off x="2700338" y="3429000"/>
            <a:ext cx="4105275" cy="1728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56326" name="AutoShape 6"/>
          <p:cNvSpPr/>
          <p:nvPr/>
        </p:nvSpPr>
        <p:spPr>
          <a:xfrm>
            <a:off x="1908175" y="2708275"/>
            <a:ext cx="5545138" cy="309721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56327" name="AutoShape 7"/>
          <p:cNvSpPr/>
          <p:nvPr/>
        </p:nvSpPr>
        <p:spPr>
          <a:xfrm>
            <a:off x="3995738" y="3933825"/>
            <a:ext cx="1441450" cy="57626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56328" name="Text Box 8"/>
          <p:cNvSpPr txBox="1"/>
          <p:nvPr/>
        </p:nvSpPr>
        <p:spPr>
          <a:xfrm>
            <a:off x="4284663" y="4076700"/>
            <a:ext cx="863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Serial</a:t>
            </a:r>
            <a:endParaRPr lang="en-US" altLang="zh-TW" sz="1800" dirty="0"/>
          </a:p>
        </p:txBody>
      </p:sp>
      <p:sp>
        <p:nvSpPr>
          <p:cNvPr id="56329" name="Text Box 9"/>
          <p:cNvSpPr txBox="1"/>
          <p:nvPr/>
        </p:nvSpPr>
        <p:spPr>
          <a:xfrm>
            <a:off x="3419475" y="3500438"/>
            <a:ext cx="2879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Strict Two Phase Locking</a:t>
            </a:r>
            <a:endParaRPr lang="en-US" altLang="zh-TW" sz="1800" dirty="0"/>
          </a:p>
        </p:txBody>
      </p:sp>
      <p:sp>
        <p:nvSpPr>
          <p:cNvPr id="56330" name="Text Box 10"/>
          <p:cNvSpPr txBox="1"/>
          <p:nvPr/>
        </p:nvSpPr>
        <p:spPr>
          <a:xfrm>
            <a:off x="3635375" y="2852738"/>
            <a:ext cx="21605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Conflict Serializable</a:t>
            </a:r>
            <a:endParaRPr lang="en-US" altLang="zh-TW" sz="1800" dirty="0"/>
          </a:p>
        </p:txBody>
      </p:sp>
      <p:sp>
        <p:nvSpPr>
          <p:cNvPr id="56331" name="Text Box 11"/>
          <p:cNvSpPr txBox="1"/>
          <p:nvPr/>
        </p:nvSpPr>
        <p:spPr>
          <a:xfrm>
            <a:off x="3635375" y="2205038"/>
            <a:ext cx="21605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View Serializable</a:t>
            </a:r>
            <a:endParaRPr lang="en-US" altLang="zh-TW" sz="1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Outline</a:t>
            </a:r>
            <a:endParaRPr lang="en-US" altLang="zh-TW" dirty="0"/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Transaction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ACID Property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Serial 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Conflict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View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Strict Two-Phase Locking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 question</a:t>
            </a:r>
            <a:endParaRPr lang="en-US" altLang="zh-TW" sz="2800" dirty="0"/>
          </a:p>
        </p:txBody>
      </p:sp>
      <p:sp>
        <p:nvSpPr>
          <p:cNvPr id="122884" name="Oval 4"/>
          <p:cNvSpPr/>
          <p:nvPr/>
        </p:nvSpPr>
        <p:spPr>
          <a:xfrm>
            <a:off x="1692275" y="5589588"/>
            <a:ext cx="1943100" cy="649287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8 Questions</a:t>
            </a:r>
            <a:endParaRPr lang="en-US" altLang="zh-TW" dirty="0"/>
          </a:p>
        </p:txBody>
      </p:sp>
      <p:sp>
        <p:nvSpPr>
          <p:cNvPr id="58372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2017713"/>
            <a:ext cx="8208962" cy="37877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/>
              <a:t>Consider the following schedule:</a:t>
            </a:r>
            <a:endParaRPr lang="en-US" altLang="zh-TW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800" dirty="0"/>
              <a:t>(a) Draw the Precedence graph of the above schedule</a:t>
            </a:r>
            <a:endParaRPr lang="en-US" altLang="zh-TW" sz="2800" dirty="0"/>
          </a:p>
        </p:txBody>
      </p:sp>
      <p:graphicFrame>
        <p:nvGraphicFramePr>
          <p:cNvPr id="98333" name="Group 29"/>
          <p:cNvGraphicFramePr>
            <a:graphicFrameLocks noGrp="1"/>
          </p:cNvGraphicFramePr>
          <p:nvPr>
            <p:ph sz="half" idx="1"/>
          </p:nvPr>
        </p:nvGraphicFramePr>
        <p:xfrm>
          <a:off x="1258888" y="3141663"/>
          <a:ext cx="6975475" cy="1047750"/>
        </p:xfrm>
        <a:graphic>
          <a:graphicData uri="http://schemas.openxmlformats.org/drawingml/2006/table">
            <a:tbl>
              <a:tblPr/>
              <a:tblGrid>
                <a:gridCol w="1154112"/>
                <a:gridCol w="1157288"/>
                <a:gridCol w="1152525"/>
                <a:gridCol w="1111250"/>
                <a:gridCol w="1200150"/>
                <a:gridCol w="1200150"/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Outline</a:t>
            </a:r>
            <a:endParaRPr lang="en-US" altLang="zh-TW" dirty="0"/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Transaction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ACID Property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Serial 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Conflict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View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Strict Two-Phase Locking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 question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16740" name="Oval 4"/>
          <p:cNvSpPr/>
          <p:nvPr/>
        </p:nvSpPr>
        <p:spPr>
          <a:xfrm>
            <a:off x="1763713" y="2492375"/>
            <a:ext cx="2663825" cy="649288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8 Questions</a:t>
            </a:r>
            <a:endParaRPr lang="en-US" altLang="zh-TW" dirty="0"/>
          </a:p>
        </p:txBody>
      </p:sp>
      <p:sp>
        <p:nvSpPr>
          <p:cNvPr id="59396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2017713"/>
            <a:ext cx="8208962" cy="22748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000" dirty="0"/>
              <a:t>(a) Draw the Precedence graph of the above schedule</a:t>
            </a:r>
            <a:endParaRPr lang="en-US" altLang="zh-TW" sz="2000" dirty="0"/>
          </a:p>
        </p:txBody>
      </p:sp>
      <p:graphicFrame>
        <p:nvGraphicFramePr>
          <p:cNvPr id="101380" name="Group 4"/>
          <p:cNvGraphicFramePr>
            <a:graphicFrameLocks noGrp="1"/>
          </p:cNvGraphicFramePr>
          <p:nvPr>
            <p:ph sz="half" idx="1"/>
          </p:nvPr>
        </p:nvGraphicFramePr>
        <p:xfrm>
          <a:off x="1187450" y="1844675"/>
          <a:ext cx="6975475" cy="1047750"/>
        </p:xfrm>
        <a:graphic>
          <a:graphicData uri="http://schemas.openxmlformats.org/drawingml/2006/table">
            <a:tbl>
              <a:tblPr/>
              <a:tblGrid>
                <a:gridCol w="1154113"/>
                <a:gridCol w="1157287"/>
                <a:gridCol w="1152525"/>
                <a:gridCol w="1111250"/>
                <a:gridCol w="1200150"/>
                <a:gridCol w="1200150"/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1403" name="Text Box 27"/>
          <p:cNvSpPr txBox="1"/>
          <p:nvPr/>
        </p:nvSpPr>
        <p:spPr>
          <a:xfrm>
            <a:off x="250825" y="4076700"/>
            <a:ext cx="433388" cy="588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A</a:t>
            </a:r>
            <a:endParaRPr lang="en-US" altLang="zh-TW" dirty="0"/>
          </a:p>
        </p:txBody>
      </p:sp>
      <p:sp>
        <p:nvSpPr>
          <p:cNvPr id="101404" name="Text Box 28"/>
          <p:cNvSpPr txBox="1"/>
          <p:nvPr/>
        </p:nvSpPr>
        <p:spPr>
          <a:xfrm>
            <a:off x="250825" y="5360988"/>
            <a:ext cx="433388" cy="588962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/>
              <a:t>B</a:t>
            </a:r>
            <a:endParaRPr lang="en-US" altLang="zh-TW" dirty="0"/>
          </a:p>
        </p:txBody>
      </p:sp>
      <p:graphicFrame>
        <p:nvGraphicFramePr>
          <p:cNvPr id="101405" name="Group 29"/>
          <p:cNvGraphicFramePr>
            <a:graphicFrameLocks noGrp="1"/>
          </p:cNvGraphicFramePr>
          <p:nvPr/>
        </p:nvGraphicFramePr>
        <p:xfrm>
          <a:off x="1042988" y="3789363"/>
          <a:ext cx="4321175" cy="1047750"/>
        </p:xfrm>
        <a:graphic>
          <a:graphicData uri="http://schemas.openxmlformats.org/drawingml/2006/table">
            <a:tbl>
              <a:tblPr/>
              <a:tblGrid>
                <a:gridCol w="714375"/>
                <a:gridCol w="717550"/>
                <a:gridCol w="714375"/>
                <a:gridCol w="687387"/>
                <a:gridCol w="744538"/>
                <a:gridCol w="742950"/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428" name="Group 52"/>
          <p:cNvGraphicFramePr>
            <a:graphicFrameLocks noGrp="1"/>
          </p:cNvGraphicFramePr>
          <p:nvPr/>
        </p:nvGraphicFramePr>
        <p:xfrm>
          <a:off x="1052513" y="5084763"/>
          <a:ext cx="4240213" cy="1047750"/>
        </p:xfrm>
        <a:graphic>
          <a:graphicData uri="http://schemas.openxmlformats.org/drawingml/2006/table">
            <a:tbl>
              <a:tblPr/>
              <a:tblGrid>
                <a:gridCol w="701675"/>
                <a:gridCol w="703262"/>
                <a:gridCol w="700088"/>
                <a:gridCol w="676275"/>
                <a:gridCol w="728662"/>
                <a:gridCol w="730250"/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rgbClr val="DDDDDD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1451" name="Text Box 75"/>
          <p:cNvSpPr txBox="1"/>
          <p:nvPr/>
        </p:nvSpPr>
        <p:spPr>
          <a:xfrm>
            <a:off x="5795963" y="3548063"/>
            <a:ext cx="303371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The Precedence graph is:</a:t>
            </a:r>
            <a:endParaRPr lang="en-US" altLang="zh-TW" sz="2000" dirty="0"/>
          </a:p>
        </p:txBody>
      </p:sp>
      <p:grpSp>
        <p:nvGrpSpPr>
          <p:cNvPr id="101452" name="Group 76"/>
          <p:cNvGrpSpPr/>
          <p:nvPr/>
        </p:nvGrpSpPr>
        <p:grpSpPr>
          <a:xfrm>
            <a:off x="6227763" y="4652963"/>
            <a:ext cx="2160587" cy="1081087"/>
            <a:chOff x="4014" y="1933"/>
            <a:chExt cx="1361" cy="681"/>
          </a:xfrm>
        </p:grpSpPr>
        <p:sp>
          <p:nvSpPr>
            <p:cNvPr id="59483" name="Oval 77"/>
            <p:cNvSpPr/>
            <p:nvPr/>
          </p:nvSpPr>
          <p:spPr>
            <a:xfrm>
              <a:off x="4014" y="1933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1</a:t>
              </a:r>
              <a:endParaRPr lang="en-US" altLang="zh-TW" sz="1800" baseline="-25000" dirty="0"/>
            </a:p>
          </p:txBody>
        </p:sp>
        <p:sp>
          <p:nvSpPr>
            <p:cNvPr id="59484" name="Oval 78"/>
            <p:cNvSpPr/>
            <p:nvPr/>
          </p:nvSpPr>
          <p:spPr>
            <a:xfrm>
              <a:off x="5057" y="1933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2</a:t>
              </a:r>
              <a:endParaRPr lang="en-US" altLang="zh-TW" sz="1800" baseline="-25000" dirty="0"/>
            </a:p>
          </p:txBody>
        </p:sp>
        <p:sp>
          <p:nvSpPr>
            <p:cNvPr id="59485" name="Oval 79"/>
            <p:cNvSpPr/>
            <p:nvPr/>
          </p:nvSpPr>
          <p:spPr>
            <a:xfrm>
              <a:off x="4558" y="2296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3</a:t>
              </a:r>
              <a:endParaRPr lang="en-US" altLang="zh-TW" sz="1800" baseline="-25000" dirty="0"/>
            </a:p>
          </p:txBody>
        </p:sp>
      </p:grpSp>
      <p:sp>
        <p:nvSpPr>
          <p:cNvPr id="101456" name="Text Box 80"/>
          <p:cNvSpPr txBox="1"/>
          <p:nvPr/>
        </p:nvSpPr>
        <p:spPr>
          <a:xfrm>
            <a:off x="3348038" y="3644900"/>
            <a:ext cx="2159000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Conflict Operation?</a:t>
            </a:r>
            <a:endParaRPr lang="en-US" altLang="zh-TW" sz="1800" dirty="0"/>
          </a:p>
        </p:txBody>
      </p:sp>
      <p:sp>
        <p:nvSpPr>
          <p:cNvPr id="101457" name="Text Box 81"/>
          <p:cNvSpPr txBox="1"/>
          <p:nvPr/>
        </p:nvSpPr>
        <p:spPr>
          <a:xfrm>
            <a:off x="5076825" y="4076700"/>
            <a:ext cx="936625" cy="3762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YES</a:t>
            </a:r>
            <a:endParaRPr lang="en-US" altLang="zh-TW" sz="1800" dirty="0"/>
          </a:p>
        </p:txBody>
      </p:sp>
      <p:sp>
        <p:nvSpPr>
          <p:cNvPr id="101458" name="Text Box 82"/>
          <p:cNvSpPr txBox="1"/>
          <p:nvPr/>
        </p:nvSpPr>
        <p:spPr>
          <a:xfrm>
            <a:off x="3276600" y="4941888"/>
            <a:ext cx="2159000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Conflict Operation?</a:t>
            </a:r>
            <a:endParaRPr lang="en-US" altLang="zh-TW" sz="1800" dirty="0"/>
          </a:p>
        </p:txBody>
      </p:sp>
      <p:sp>
        <p:nvSpPr>
          <p:cNvPr id="101459" name="Text Box 83"/>
          <p:cNvSpPr txBox="1"/>
          <p:nvPr/>
        </p:nvSpPr>
        <p:spPr>
          <a:xfrm>
            <a:off x="4930775" y="5284788"/>
            <a:ext cx="936625" cy="376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YES</a:t>
            </a:r>
            <a:endParaRPr lang="en-US" altLang="zh-TW" sz="1800" dirty="0"/>
          </a:p>
        </p:txBody>
      </p:sp>
      <p:sp>
        <p:nvSpPr>
          <p:cNvPr id="101460" name="Line 84"/>
          <p:cNvSpPr/>
          <p:nvPr/>
        </p:nvSpPr>
        <p:spPr>
          <a:xfrm>
            <a:off x="2268538" y="4365625"/>
            <a:ext cx="1008062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1461" name="Line 85"/>
          <p:cNvSpPr/>
          <p:nvPr/>
        </p:nvSpPr>
        <p:spPr>
          <a:xfrm>
            <a:off x="3059113" y="5373688"/>
            <a:ext cx="792162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1462" name="Line 86"/>
          <p:cNvSpPr/>
          <p:nvPr/>
        </p:nvSpPr>
        <p:spPr>
          <a:xfrm>
            <a:off x="2916238" y="5445125"/>
            <a:ext cx="1655762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1463" name="Line 87"/>
          <p:cNvSpPr/>
          <p:nvPr/>
        </p:nvSpPr>
        <p:spPr>
          <a:xfrm>
            <a:off x="4284663" y="5734050"/>
            <a:ext cx="503237" cy="142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1464" name="Line 88"/>
          <p:cNvSpPr/>
          <p:nvPr/>
        </p:nvSpPr>
        <p:spPr>
          <a:xfrm flipH="1">
            <a:off x="7596188" y="5084763"/>
            <a:ext cx="360362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465" name="Line 89"/>
          <p:cNvSpPr/>
          <p:nvPr/>
        </p:nvSpPr>
        <p:spPr>
          <a:xfrm>
            <a:off x="6732588" y="4868863"/>
            <a:ext cx="1152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466" name="Line 90"/>
          <p:cNvSpPr/>
          <p:nvPr/>
        </p:nvSpPr>
        <p:spPr>
          <a:xfrm>
            <a:off x="6659563" y="5157788"/>
            <a:ext cx="433387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467" name="Line 91"/>
          <p:cNvSpPr/>
          <p:nvPr/>
        </p:nvSpPr>
        <p:spPr>
          <a:xfrm flipH="1">
            <a:off x="7740650" y="5229225"/>
            <a:ext cx="360363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1468" name="Rectangle 92"/>
          <p:cNvSpPr/>
          <p:nvPr/>
        </p:nvSpPr>
        <p:spPr>
          <a:xfrm rot="-1523464">
            <a:off x="7667625" y="5300663"/>
            <a:ext cx="576263" cy="3603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3" grpId="0" animBg="1"/>
      <p:bldP spid="101404" grpId="0" animBg="1"/>
      <p:bldP spid="101451" grpId="0"/>
      <p:bldP spid="101456" grpId="0" animBg="1"/>
      <p:bldP spid="101457" grpId="0" animBg="1"/>
      <p:bldP spid="101458" grpId="0" animBg="1"/>
      <p:bldP spid="1014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8 Questions</a:t>
            </a:r>
            <a:endParaRPr lang="en-US" altLang="zh-TW" dirty="0"/>
          </a:p>
        </p:txBody>
      </p:sp>
      <p:sp>
        <p:nvSpPr>
          <p:cNvPr id="60420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2017713"/>
            <a:ext cx="8208962" cy="22748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TW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000" dirty="0"/>
              <a:t>(b) Is the schedule conflict serializable? Why? Please state the serialization order if it is conflict serializable. </a:t>
            </a:r>
            <a:endParaRPr lang="en-US" altLang="zh-TW" sz="2000" dirty="0"/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>
            <p:ph sz="half" idx="1"/>
          </p:nvPr>
        </p:nvGraphicFramePr>
        <p:xfrm>
          <a:off x="1187450" y="1844675"/>
          <a:ext cx="6975475" cy="1047750"/>
        </p:xfrm>
        <a:graphic>
          <a:graphicData uri="http://schemas.openxmlformats.org/drawingml/2006/table">
            <a:tbl>
              <a:tblPr/>
              <a:tblGrid>
                <a:gridCol w="1154113"/>
                <a:gridCol w="1157287"/>
                <a:gridCol w="1152525"/>
                <a:gridCol w="1111250"/>
                <a:gridCol w="1200150"/>
                <a:gridCol w="1200150"/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R(B)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3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: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W(A)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PMingLiU" panose="02020500000000000000" pitchFamily="18" charset="-120"/>
                        </a:rPr>
                        <a:t>W(B)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PMingLiU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0444" name="Text Box 93"/>
          <p:cNvSpPr txBox="1"/>
          <p:nvPr/>
        </p:nvSpPr>
        <p:spPr>
          <a:xfrm>
            <a:off x="5795963" y="3548063"/>
            <a:ext cx="303371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The Precedence graph is:</a:t>
            </a:r>
            <a:endParaRPr lang="en-US" altLang="zh-TW" sz="2000" dirty="0"/>
          </a:p>
        </p:txBody>
      </p:sp>
      <p:grpSp>
        <p:nvGrpSpPr>
          <p:cNvPr id="60445" name="Group 94"/>
          <p:cNvGrpSpPr/>
          <p:nvPr/>
        </p:nvGrpSpPr>
        <p:grpSpPr>
          <a:xfrm>
            <a:off x="6227763" y="4652963"/>
            <a:ext cx="2160587" cy="1081087"/>
            <a:chOff x="4014" y="1933"/>
            <a:chExt cx="1361" cy="681"/>
          </a:xfrm>
        </p:grpSpPr>
        <p:sp>
          <p:nvSpPr>
            <p:cNvPr id="60458" name="Oval 95"/>
            <p:cNvSpPr/>
            <p:nvPr/>
          </p:nvSpPr>
          <p:spPr>
            <a:xfrm>
              <a:off x="4014" y="1933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1</a:t>
              </a:r>
              <a:endParaRPr lang="en-US" altLang="zh-TW" sz="1800" baseline="-25000" dirty="0"/>
            </a:p>
          </p:txBody>
        </p:sp>
        <p:sp>
          <p:nvSpPr>
            <p:cNvPr id="60459" name="Oval 96"/>
            <p:cNvSpPr/>
            <p:nvPr/>
          </p:nvSpPr>
          <p:spPr>
            <a:xfrm>
              <a:off x="5057" y="1933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2</a:t>
              </a:r>
              <a:endParaRPr lang="en-US" altLang="zh-TW" sz="1800" baseline="-25000" dirty="0"/>
            </a:p>
          </p:txBody>
        </p:sp>
        <p:sp>
          <p:nvSpPr>
            <p:cNvPr id="60460" name="Oval 97"/>
            <p:cNvSpPr/>
            <p:nvPr/>
          </p:nvSpPr>
          <p:spPr>
            <a:xfrm>
              <a:off x="4558" y="2296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3</a:t>
              </a:r>
              <a:endParaRPr lang="en-US" altLang="zh-TW" sz="1800" baseline="-25000" dirty="0"/>
            </a:p>
          </p:txBody>
        </p:sp>
      </p:grpSp>
      <p:sp>
        <p:nvSpPr>
          <p:cNvPr id="60446" name="Line 98"/>
          <p:cNvSpPr/>
          <p:nvPr/>
        </p:nvSpPr>
        <p:spPr>
          <a:xfrm flipH="1">
            <a:off x="7596188" y="5084763"/>
            <a:ext cx="360362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47" name="Line 99"/>
          <p:cNvSpPr/>
          <p:nvPr/>
        </p:nvSpPr>
        <p:spPr>
          <a:xfrm>
            <a:off x="6732588" y="4868863"/>
            <a:ext cx="1152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48" name="Line 100"/>
          <p:cNvSpPr/>
          <p:nvPr/>
        </p:nvSpPr>
        <p:spPr>
          <a:xfrm>
            <a:off x="6659563" y="5157788"/>
            <a:ext cx="433387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03" name="Text Box 103"/>
          <p:cNvSpPr txBox="1"/>
          <p:nvPr/>
        </p:nvSpPr>
        <p:spPr>
          <a:xfrm>
            <a:off x="684213" y="4076700"/>
            <a:ext cx="5040312" cy="1466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Yes. This is because the Precedence graph does not contain any cycle.</a:t>
            </a:r>
            <a:endParaRPr lang="en-US" altLang="zh-TW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 dirty="0"/>
          </a:p>
        </p:txBody>
      </p:sp>
      <p:sp>
        <p:nvSpPr>
          <p:cNvPr id="102504" name="Text Box 104"/>
          <p:cNvSpPr txBox="1"/>
          <p:nvPr/>
        </p:nvSpPr>
        <p:spPr>
          <a:xfrm>
            <a:off x="611188" y="5805488"/>
            <a:ext cx="42481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/>
              <a:t>The serialization order is T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, T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 and T</a:t>
            </a:r>
            <a:r>
              <a:rPr lang="en-US" altLang="zh-TW" sz="1800" baseline="-25000" dirty="0"/>
              <a:t>3</a:t>
            </a:r>
            <a:r>
              <a:rPr lang="en-US" altLang="zh-TW" sz="1800" dirty="0"/>
              <a:t>.</a:t>
            </a:r>
            <a:endParaRPr lang="en-US" altLang="zh-TW" sz="1800" dirty="0"/>
          </a:p>
        </p:txBody>
      </p:sp>
      <p:grpSp>
        <p:nvGrpSpPr>
          <p:cNvPr id="102512" name="Group 112"/>
          <p:cNvGrpSpPr/>
          <p:nvPr/>
        </p:nvGrpSpPr>
        <p:grpSpPr>
          <a:xfrm>
            <a:off x="1403350" y="4797425"/>
            <a:ext cx="2233613" cy="938213"/>
            <a:chOff x="884" y="2749"/>
            <a:chExt cx="1407" cy="591"/>
          </a:xfrm>
        </p:grpSpPr>
        <p:sp>
          <p:nvSpPr>
            <p:cNvPr id="60452" name="Oval 106"/>
            <p:cNvSpPr/>
            <p:nvPr/>
          </p:nvSpPr>
          <p:spPr>
            <a:xfrm>
              <a:off x="884" y="3022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1</a:t>
              </a:r>
              <a:endParaRPr lang="en-US" altLang="zh-TW" sz="1800" baseline="-25000" dirty="0"/>
            </a:p>
          </p:txBody>
        </p:sp>
        <p:sp>
          <p:nvSpPr>
            <p:cNvPr id="60453" name="Oval 107"/>
            <p:cNvSpPr/>
            <p:nvPr/>
          </p:nvSpPr>
          <p:spPr>
            <a:xfrm>
              <a:off x="1383" y="2749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2</a:t>
              </a:r>
              <a:endParaRPr lang="en-US" altLang="zh-TW" sz="1800" baseline="-25000" dirty="0"/>
            </a:p>
          </p:txBody>
        </p:sp>
        <p:sp>
          <p:nvSpPr>
            <p:cNvPr id="60454" name="Oval 108"/>
            <p:cNvSpPr/>
            <p:nvPr/>
          </p:nvSpPr>
          <p:spPr>
            <a:xfrm>
              <a:off x="1973" y="3021"/>
              <a:ext cx="318" cy="318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T</a:t>
              </a:r>
              <a:r>
                <a:rPr lang="en-US" altLang="zh-TW" sz="1800" baseline="-25000" dirty="0"/>
                <a:t>3</a:t>
              </a:r>
              <a:endParaRPr lang="en-US" altLang="zh-TW" sz="1800" baseline="-25000" dirty="0"/>
            </a:p>
          </p:txBody>
        </p:sp>
        <p:sp>
          <p:nvSpPr>
            <p:cNvPr id="60455" name="Line 109"/>
            <p:cNvSpPr/>
            <p:nvPr/>
          </p:nvSpPr>
          <p:spPr>
            <a:xfrm>
              <a:off x="1701" y="2931"/>
              <a:ext cx="27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56" name="Line 110"/>
            <p:cNvSpPr/>
            <p:nvPr/>
          </p:nvSpPr>
          <p:spPr>
            <a:xfrm flipV="1">
              <a:off x="1157" y="2931"/>
              <a:ext cx="226" cy="1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57" name="Line 111"/>
            <p:cNvSpPr/>
            <p:nvPr/>
          </p:nvSpPr>
          <p:spPr>
            <a:xfrm>
              <a:off x="1202" y="3203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3" grpId="0"/>
      <p:bldP spid="10250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8 Questions</a:t>
            </a:r>
            <a:endParaRPr lang="en-US" altLang="zh-TW" dirty="0"/>
          </a:p>
        </p:txBody>
      </p:sp>
      <p:sp>
        <p:nvSpPr>
          <p:cNvPr id="61444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2017713"/>
            <a:ext cx="8208962" cy="11953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000" dirty="0"/>
              <a:t>(c) State the relation between the sets of conflict serializable schedules and view serializable schedules. </a:t>
            </a:r>
            <a:endParaRPr lang="en-US" altLang="zh-TW" sz="2000" dirty="0"/>
          </a:p>
        </p:txBody>
      </p:sp>
      <p:grpSp>
        <p:nvGrpSpPr>
          <p:cNvPr id="103477" name="Group 53"/>
          <p:cNvGrpSpPr/>
          <p:nvPr/>
        </p:nvGrpSpPr>
        <p:grpSpPr>
          <a:xfrm>
            <a:off x="827088" y="2852738"/>
            <a:ext cx="3744912" cy="1511300"/>
            <a:chOff x="1791" y="1707"/>
            <a:chExt cx="2359" cy="952"/>
          </a:xfrm>
        </p:grpSpPr>
        <p:sp>
          <p:nvSpPr>
            <p:cNvPr id="61449" name="AutoShape 45"/>
            <p:cNvSpPr/>
            <p:nvPr/>
          </p:nvSpPr>
          <p:spPr>
            <a:xfrm>
              <a:off x="1791" y="1707"/>
              <a:ext cx="2359" cy="95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1450" name="AutoShape 47"/>
            <p:cNvSpPr/>
            <p:nvPr/>
          </p:nvSpPr>
          <p:spPr>
            <a:xfrm>
              <a:off x="2109" y="2069"/>
              <a:ext cx="1678" cy="363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1451" name="Text Box 51"/>
            <p:cNvSpPr txBox="1"/>
            <p:nvPr/>
          </p:nvSpPr>
          <p:spPr>
            <a:xfrm>
              <a:off x="2290" y="2160"/>
              <a:ext cx="13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Conflict Serializable</a:t>
              </a:r>
              <a:endParaRPr lang="en-US" altLang="zh-TW" sz="1800" dirty="0"/>
            </a:p>
          </p:txBody>
        </p:sp>
        <p:sp>
          <p:nvSpPr>
            <p:cNvPr id="61452" name="Text Box 52"/>
            <p:cNvSpPr txBox="1"/>
            <p:nvPr/>
          </p:nvSpPr>
          <p:spPr>
            <a:xfrm>
              <a:off x="2290" y="1752"/>
              <a:ext cx="13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View Serializable</a:t>
              </a:r>
              <a:endParaRPr lang="en-US" altLang="zh-TW" sz="1800" dirty="0"/>
            </a:p>
          </p:txBody>
        </p:sp>
      </p:grpSp>
      <p:sp>
        <p:nvSpPr>
          <p:cNvPr id="103478" name="Text Box 54"/>
          <p:cNvSpPr txBox="1"/>
          <p:nvPr/>
        </p:nvSpPr>
        <p:spPr>
          <a:xfrm>
            <a:off x="322263" y="5119688"/>
            <a:ext cx="8281987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400" dirty="0"/>
              <a:t> If the schedule is conflict serializable, then it is also view serializable schedule.</a:t>
            </a:r>
            <a:endParaRPr lang="en-US" altLang="zh-TW" sz="2400" dirty="0"/>
          </a:p>
        </p:txBody>
      </p:sp>
      <p:sp>
        <p:nvSpPr>
          <p:cNvPr id="61447" name="Text Box 55"/>
          <p:cNvSpPr txBox="1"/>
          <p:nvPr/>
        </p:nvSpPr>
        <p:spPr>
          <a:xfrm>
            <a:off x="539750" y="4508500"/>
            <a:ext cx="6477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</p:txBody>
      </p:sp>
      <p:sp>
        <p:nvSpPr>
          <p:cNvPr id="103480" name="Text Box 56"/>
          <p:cNvSpPr txBox="1"/>
          <p:nvPr/>
        </p:nvSpPr>
        <p:spPr>
          <a:xfrm>
            <a:off x="179388" y="4413250"/>
            <a:ext cx="90471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The above set shows the relation between two sets of schedules.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8" grpId="0"/>
      <p:bldP spid="10348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8 Questions</a:t>
            </a:r>
            <a:endParaRPr lang="en-US" altLang="zh-TW" dirty="0"/>
          </a:p>
        </p:txBody>
      </p:sp>
      <p:sp>
        <p:nvSpPr>
          <p:cNvPr id="62468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2017713"/>
            <a:ext cx="8208962" cy="11953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000" dirty="0"/>
              <a:t>(d) From the answer in parts (b) and (c), can you conclude whether the schedule is view serializable? If your answer is </a:t>
            </a:r>
            <a:r>
              <a:rPr lang="en-US" altLang="zh-TW" sz="2000" dirty="0">
                <a:latin typeface="Arial" panose="020B0604020202020204" pitchFamily="34" charset="0"/>
              </a:rPr>
              <a:t>“</a:t>
            </a:r>
            <a:r>
              <a:rPr lang="en-US" altLang="zh-TW" sz="2000" dirty="0"/>
              <a:t>Yes</a:t>
            </a:r>
            <a:r>
              <a:rPr lang="en-US" altLang="zh-TW" sz="2000" dirty="0">
                <a:latin typeface="Arial" panose="020B0604020202020204" pitchFamily="34" charset="0"/>
              </a:rPr>
              <a:t>”</a:t>
            </a:r>
            <a:r>
              <a:rPr lang="en-US" altLang="zh-TW" sz="2000" dirty="0"/>
              <a:t>, please state whether the schedule is view serializable. </a:t>
            </a:r>
            <a:endParaRPr lang="en-US" altLang="zh-TW" sz="2000" dirty="0"/>
          </a:p>
        </p:txBody>
      </p:sp>
      <p:grpSp>
        <p:nvGrpSpPr>
          <p:cNvPr id="104463" name="Group 15"/>
          <p:cNvGrpSpPr/>
          <p:nvPr/>
        </p:nvGrpSpPr>
        <p:grpSpPr>
          <a:xfrm>
            <a:off x="1331913" y="3933825"/>
            <a:ext cx="4824412" cy="1511300"/>
            <a:chOff x="839" y="2205"/>
            <a:chExt cx="3039" cy="952"/>
          </a:xfrm>
        </p:grpSpPr>
        <p:grpSp>
          <p:nvGrpSpPr>
            <p:cNvPr id="62472" name="Group 4"/>
            <p:cNvGrpSpPr/>
            <p:nvPr/>
          </p:nvGrpSpPr>
          <p:grpSpPr>
            <a:xfrm>
              <a:off x="1519" y="2205"/>
              <a:ext cx="2359" cy="952"/>
              <a:chOff x="1791" y="1707"/>
              <a:chExt cx="2359" cy="952"/>
            </a:xfrm>
          </p:grpSpPr>
          <p:sp>
            <p:nvSpPr>
              <p:cNvPr id="62474" name="AutoShape 5"/>
              <p:cNvSpPr/>
              <p:nvPr/>
            </p:nvSpPr>
            <p:spPr>
              <a:xfrm>
                <a:off x="1791" y="1707"/>
                <a:ext cx="2359" cy="95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2475" name="AutoShape 6"/>
              <p:cNvSpPr/>
              <p:nvPr/>
            </p:nvSpPr>
            <p:spPr>
              <a:xfrm>
                <a:off x="2109" y="2069"/>
                <a:ext cx="1678" cy="363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62476" name="Text Box 7"/>
              <p:cNvSpPr txBox="1"/>
              <p:nvPr/>
            </p:nvSpPr>
            <p:spPr>
              <a:xfrm>
                <a:off x="2290" y="2160"/>
                <a:ext cx="13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 dirty="0"/>
                  <a:t>Conflict Serializable</a:t>
                </a:r>
                <a:endParaRPr lang="en-US" altLang="zh-TW" sz="1800" dirty="0"/>
              </a:p>
            </p:txBody>
          </p:sp>
          <p:sp>
            <p:nvSpPr>
              <p:cNvPr id="62477" name="Text Box 8"/>
              <p:cNvSpPr txBox="1"/>
              <p:nvPr/>
            </p:nvSpPr>
            <p:spPr>
              <a:xfrm>
                <a:off x="2290" y="1752"/>
                <a:ext cx="13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 dirty="0"/>
                  <a:t>View Serializable</a:t>
                </a:r>
                <a:endParaRPr lang="en-US" altLang="zh-TW" sz="1800" dirty="0"/>
              </a:p>
            </p:txBody>
          </p:sp>
        </p:grpSp>
        <p:sp>
          <p:nvSpPr>
            <p:cNvPr id="62473" name="Text Box 12"/>
            <p:cNvSpPr txBox="1"/>
            <p:nvPr/>
          </p:nvSpPr>
          <p:spPr>
            <a:xfrm>
              <a:off x="839" y="2205"/>
              <a:ext cx="70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From (c),</a:t>
              </a:r>
              <a:endParaRPr lang="en-US" altLang="zh-TW" sz="1800" dirty="0"/>
            </a:p>
          </p:txBody>
        </p:sp>
      </p:grpSp>
      <p:sp>
        <p:nvSpPr>
          <p:cNvPr id="104461" name="Text Box 13"/>
          <p:cNvSpPr txBox="1"/>
          <p:nvPr/>
        </p:nvSpPr>
        <p:spPr>
          <a:xfrm>
            <a:off x="1331913" y="3214688"/>
            <a:ext cx="633571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From (b), we know that the schedule is conflict serializable.</a:t>
            </a:r>
            <a:endParaRPr lang="en-US" altLang="zh-TW" sz="1800" dirty="0"/>
          </a:p>
        </p:txBody>
      </p:sp>
      <p:sp>
        <p:nvSpPr>
          <p:cNvPr id="104464" name="Text Box 16"/>
          <p:cNvSpPr txBox="1"/>
          <p:nvPr/>
        </p:nvSpPr>
        <p:spPr>
          <a:xfrm>
            <a:off x="1266825" y="5726113"/>
            <a:ext cx="61575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YES. We can conclude that the schedule is view serializable</a:t>
            </a:r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1" grpId="0"/>
      <p:bldP spid="1044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2. ACID Property</a:t>
            </a:r>
            <a:endParaRPr lang="en-US" altLang="zh-TW" dirty="0"/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611188" y="2163763"/>
            <a:ext cx="80565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A</a:t>
            </a:r>
            <a:r>
              <a:rPr lang="en-US" altLang="zh-TW" sz="2400" dirty="0"/>
              <a:t>tomicity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In a transaction, either all operations are carried out or none are.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C</a:t>
            </a:r>
            <a:r>
              <a:rPr lang="en-US" altLang="zh-TW" sz="2400" dirty="0"/>
              <a:t>onsistency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Regardless of other transactions, each transaction must preserve the consistency of the database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I</a:t>
            </a:r>
            <a:r>
              <a:rPr lang="en-US" altLang="zh-TW" sz="2400" dirty="0"/>
              <a:t>solation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User can understand a transaction without considering the effect of other transactions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D</a:t>
            </a:r>
            <a:r>
              <a:rPr lang="en-US" altLang="zh-TW" sz="2400" dirty="0"/>
              <a:t>urability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The effect of transaction should persist forever whenever the transaction is completed/committed.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Outline</a:t>
            </a:r>
            <a:endParaRPr lang="en-US" altLang="zh-TW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Transaction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ACID Property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Serial Schedule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Conflict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View Serializability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Strict Two-Phase Locking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dirty="0"/>
              <a:t>A question</a:t>
            </a: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zh-TW" sz="2800" dirty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endParaRPr lang="en-US" altLang="zh-TW" sz="2800" dirty="0"/>
          </a:p>
        </p:txBody>
      </p:sp>
      <p:sp>
        <p:nvSpPr>
          <p:cNvPr id="117764" name="Oval 4"/>
          <p:cNvSpPr/>
          <p:nvPr/>
        </p:nvSpPr>
        <p:spPr>
          <a:xfrm>
            <a:off x="1692275" y="2997200"/>
            <a:ext cx="1871663" cy="649288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TW" sz="1400" dirty="0"/>
            </a:fld>
            <a:endParaRPr lang="en-US" altLang="zh-TW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TW" dirty="0"/>
              <a:t>3. Schedules</a:t>
            </a:r>
            <a:endParaRPr lang="en-US" altLang="zh-TW" dirty="0"/>
          </a:p>
        </p:txBody>
      </p:sp>
      <p:sp>
        <p:nvSpPr>
          <p:cNvPr id="13316" name="Rectangle 3"/>
          <p:cNvSpPr>
            <a:spLocks noGrp="1"/>
          </p:cNvSpPr>
          <p:nvPr>
            <p:ph type="body" sz="half" idx="1"/>
          </p:nvPr>
        </p:nvSpPr>
        <p:spPr>
          <a:xfrm>
            <a:off x="755650" y="1984375"/>
            <a:ext cx="7993063" cy="18049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TW" sz="2400" dirty="0"/>
              <a:t>Schedule</a:t>
            </a:r>
            <a:endParaRPr lang="en-US" altLang="zh-TW" sz="24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TW" sz="2400" dirty="0"/>
              <a:t>A sequence of operations in a set of transactions </a:t>
            </a:r>
            <a:br>
              <a:rPr lang="en-US" altLang="zh-TW" sz="2400" dirty="0"/>
            </a:br>
            <a:r>
              <a:rPr lang="en-US" altLang="zh-TW" sz="2400" dirty="0"/>
              <a:t>{T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T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</a:t>
            </a:r>
            <a:r>
              <a:rPr lang="en-US" altLang="zh-TW" sz="2400" dirty="0">
                <a:latin typeface="Arial" panose="020B0604020202020204" pitchFamily="34" charset="0"/>
              </a:rPr>
              <a:t>…</a:t>
            </a:r>
            <a:r>
              <a:rPr lang="en-US" altLang="zh-TW" sz="2400" dirty="0"/>
              <a:t>, T</a:t>
            </a:r>
            <a:r>
              <a:rPr lang="en-US" altLang="zh-TW" sz="2400" baseline="-25000" dirty="0"/>
              <a:t>n</a:t>
            </a:r>
            <a:r>
              <a:rPr lang="en-US" altLang="zh-TW" sz="2400" dirty="0"/>
              <a:t>}</a:t>
            </a:r>
            <a:endParaRPr lang="en-US" altLang="zh-TW" sz="24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TW" sz="2400" dirty="0"/>
              <a:t>E.g., a set of transactions  is {T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T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},</a:t>
            </a:r>
            <a:br>
              <a:rPr lang="en-US" altLang="zh-TW" sz="2400" dirty="0"/>
            </a:br>
            <a:endParaRPr lang="en-US" altLang="zh-TW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ea typeface="宋体" panose="02010600030101010101" pitchFamily="2" charset="-122"/>
              </a:rPr>
              <a:t>Example Schedule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250825" y="1938338"/>
            <a:ext cx="8569325" cy="1184275"/>
          </a:xfrm>
          <a:ln/>
        </p:spPr>
        <p:txBody>
          <a:bodyPr vert="horz" wrap="square" lIns="91440" tIns="45720" rIns="91440" bIns="45720" anchor="t" anchorCtr="0"/>
          <a:p>
            <a:pPr defTabSz="914400"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Let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transfer $50 from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ea typeface="宋体" panose="02010600030101010101" pitchFamily="2" charset="-122"/>
              </a:rPr>
              <a:t>to </a:t>
            </a:r>
            <a:r>
              <a:rPr lang="en-US" altLang="zh-CN" sz="2400" i="1" dirty="0"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, and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transfer 10% of the balance from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ea typeface="宋体" panose="02010600030101010101" pitchFamily="2" charset="-122"/>
              </a:rPr>
              <a:t>to </a:t>
            </a:r>
            <a:r>
              <a:rPr lang="en-US" altLang="zh-CN" sz="2400" i="1" dirty="0">
                <a:ea typeface="宋体" panose="02010600030101010101" pitchFamily="2" charset="-122"/>
              </a:rPr>
              <a:t>B.</a:t>
            </a:r>
            <a:r>
              <a:rPr lang="en-US" altLang="zh-CN" sz="2400" dirty="0">
                <a:ea typeface="宋体" panose="02010600030101010101" pitchFamily="2" charset="-122"/>
              </a:rPr>
              <a:t> The following is a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schedule</a:t>
            </a:r>
            <a:r>
              <a:rPr lang="en-US" altLang="zh-CN" sz="2400" dirty="0">
                <a:ea typeface="宋体" panose="02010600030101010101" pitchFamily="2" charset="-122"/>
              </a:rPr>
              <a:t>, in which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is followed by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defTabSz="914400">
              <a:buFont typeface="Monotype Sorts" pitchFamily="2" charset="2"/>
              <a:buNone/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pic>
        <p:nvPicPr>
          <p:cNvPr id="15364" name="Picture 7"/>
          <p:cNvPicPr>
            <a:picLocks noChangeAspect="1"/>
          </p:cNvPicPr>
          <p:nvPr/>
        </p:nvPicPr>
        <p:blipFill>
          <a:blip r:embed="rId1"/>
          <a:srcRect l="20467" t="3107" r="23128" b="2663"/>
          <a:stretch>
            <a:fillRect/>
          </a:stretch>
        </p:blipFill>
        <p:spPr>
          <a:xfrm>
            <a:off x="3419475" y="3284538"/>
            <a:ext cx="2614613" cy="3097212"/>
          </a:xfrm>
          <a:prstGeom prst="rect">
            <a:avLst/>
          </a:prstGeom>
          <a:noFill/>
          <a:ln w="76200" cap="flat" cmpd="tri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5365" name="文本框 5"/>
          <p:cNvSpPr txBox="1"/>
          <p:nvPr/>
        </p:nvSpPr>
        <p:spPr>
          <a:xfrm>
            <a:off x="2051050" y="4508500"/>
            <a:ext cx="13335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Schedule 1</a:t>
            </a:r>
            <a:endParaRPr lang="zh-CN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16184</Words>
  <Application>WPS 演示</Application>
  <PresentationFormat>全屏显示(4:3)</PresentationFormat>
  <Paragraphs>1641</Paragraphs>
  <Slides>53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Arial</vt:lpstr>
      <vt:lpstr>宋体</vt:lpstr>
      <vt:lpstr>Wingdings</vt:lpstr>
      <vt:lpstr>Tahoma</vt:lpstr>
      <vt:lpstr>PMingLiU</vt:lpstr>
      <vt:lpstr>Wingdings 2</vt:lpstr>
      <vt:lpstr>Monotype Sorts</vt:lpstr>
      <vt:lpstr>Wingdings</vt:lpstr>
      <vt:lpstr>Times New Roman</vt:lpstr>
      <vt:lpstr>微软雅黑</vt:lpstr>
      <vt:lpstr>Arial Unicode MS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COMP231</dc:title>
  <dc:creator>Raymond Wong</dc:creator>
  <cp:lastModifiedBy>xmwang</cp:lastModifiedBy>
  <cp:revision>553</cp:revision>
  <cp:lastPrinted>2021-05-10T08:41:27Z</cp:lastPrinted>
  <dcterms:created xsi:type="dcterms:W3CDTF">2001-11-14T15:47:25Z</dcterms:created>
  <dcterms:modified xsi:type="dcterms:W3CDTF">2022-05-04T15:55:30Z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BC9C9F68A4D04A53ACF09C3A60104304</vt:lpwstr>
  </property>
  <property fmtid="{D5CDD505-2E9C-101B-9397-08002B2CF9AE}" pid="3" name="KSOProductBuildVer">
    <vt:lpwstr>2052-11.1.0.11691</vt:lpwstr>
  </property>
</Properties>
</file>