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268" r:id="rId6"/>
    <p:sldId id="378" r:id="rId7"/>
    <p:sldId id="300" r:id="rId8"/>
    <p:sldId id="301" r:id="rId9"/>
    <p:sldId id="379" r:id="rId10"/>
    <p:sldId id="380" r:id="rId11"/>
    <p:sldId id="281"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6197" autoAdjust="0"/>
  </p:normalViewPr>
  <p:slideViewPr>
    <p:cSldViewPr>
      <p:cViewPr varScale="1">
        <p:scale>
          <a:sx n="78" d="100"/>
          <a:sy n="78" d="100"/>
        </p:scale>
        <p:origin x="1670" y="5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AB45-C9FF-4EC2-ADBB-FE9345416666}"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E5F2-4EF8-4D84-AF6C-2CEBB6E90C8D}" type="slidenum">
              <a:rPr lang="en-US" smtClean="0"/>
              <a:t>‹#›</a:t>
            </a:fld>
            <a:endParaRPr lang="en-US"/>
          </a:p>
        </p:txBody>
      </p:sp>
    </p:spTree>
    <p:extLst>
      <p:ext uri="{BB962C8B-B14F-4D97-AF65-F5344CB8AC3E}">
        <p14:creationId xmlns:p14="http://schemas.microsoft.com/office/powerpoint/2010/main" val="370922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1</a:t>
            </a:fld>
            <a:endParaRPr lang="en-US"/>
          </a:p>
        </p:txBody>
      </p:sp>
    </p:spTree>
    <p:extLst>
      <p:ext uri="{BB962C8B-B14F-4D97-AF65-F5344CB8AC3E}">
        <p14:creationId xmlns:p14="http://schemas.microsoft.com/office/powerpoint/2010/main" val="14935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ty </a:t>
            </a:r>
            <a:r>
              <a:rPr lang="en-US" sz="1200" kern="1200" baseline="0" dirty="0" err="1" smtClean="0">
                <a:solidFill>
                  <a:schemeClr val="tx1"/>
                </a:solidFill>
                <a:effectLst/>
                <a:latin typeface="+mn-lt"/>
                <a:ea typeface="+mn-ea"/>
                <a:cs typeface="+mn-cs"/>
              </a:rPr>
              <a:t>cung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cấp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dịch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về</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như</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thiết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a:t>
            </a:r>
            <a:r>
              <a:rPr lang="en-US" sz="1200" kern="1200" baseline="0" dirty="0" smtClean="0">
                <a:solidFill>
                  <a:schemeClr val="tx1"/>
                </a:solidFill>
                <a:effectLst/>
                <a:latin typeface="+mn-lt"/>
                <a:ea typeface="+mn-ea"/>
                <a:cs typeface="+mn-cs"/>
              </a:rPr>
              <a:t>: ở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cho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vị</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doanh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nhỏ</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lẻ</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thường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wordpress</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để</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thiết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kế</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còn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yêu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cầu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cao</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hơn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áp</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dụng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Laravel</a:t>
            </a:r>
            <a:r>
              <a:rPr lang="en-US" sz="1200" kern="1200" baseline="0" dirty="0" smtClean="0">
                <a:solidFill>
                  <a:schemeClr val="tx1"/>
                </a:solidFill>
                <a:effectLst/>
                <a:latin typeface="+mn-lt"/>
                <a:ea typeface="+mn-ea"/>
                <a:cs typeface="+mn-cs"/>
              </a:rPr>
              <a:t> Framework,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nhỏ</a:t>
            </a:r>
            <a:r>
              <a:rPr lang="en-US" sz="1200" kern="1200" baseline="0" dirty="0" smtClean="0">
                <a:solidFill>
                  <a:schemeClr val="tx1"/>
                </a:solidFill>
                <a:effectLst/>
                <a:latin typeface="+mn-lt"/>
                <a:ea typeface="+mn-ea"/>
                <a:cs typeface="+mn-cs"/>
              </a:rPr>
              <a:t> ( </a:t>
            </a:r>
            <a:r>
              <a:rPr lang="en-US" sz="1200" kern="1200" baseline="0" dirty="0" err="1" smtClean="0">
                <a:solidFill>
                  <a:schemeClr val="tx1"/>
                </a:solidFill>
                <a:effectLst/>
                <a:latin typeface="+mn-lt"/>
                <a:ea typeface="+mn-ea"/>
                <a:cs typeface="+mn-cs"/>
              </a:rPr>
              <a:t>dưới</a:t>
            </a:r>
            <a:r>
              <a:rPr lang="en-US" sz="1200" kern="1200" baseline="0" dirty="0" smtClean="0">
                <a:solidFill>
                  <a:schemeClr val="tx1"/>
                </a:solidFill>
                <a:effectLst/>
                <a:latin typeface="+mn-lt"/>
                <a:ea typeface="+mn-ea"/>
                <a:cs typeface="+mn-cs"/>
              </a:rPr>
              <a:t> 9tr).</a:t>
            </a:r>
          </a:p>
          <a:p>
            <a:r>
              <a:rPr lang="en-US" sz="1200" kern="1200" baseline="0" dirty="0" err="1" smtClean="0">
                <a:solidFill>
                  <a:schemeClr val="tx1"/>
                </a:solidFill>
                <a:effectLst/>
                <a:latin typeface="+mn-lt"/>
                <a:ea typeface="+mn-ea"/>
                <a:cs typeface="+mn-cs"/>
              </a:rPr>
              <a:t>Lợi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thế</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cạnh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hoatech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là</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đội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ngũ</a:t>
            </a:r>
            <a:r>
              <a:rPr lang="en-US" sz="1200" kern="1200" baseline="0" dirty="0" smtClean="0">
                <a:solidFill>
                  <a:schemeClr val="tx1"/>
                </a:solidFill>
                <a:effectLst/>
                <a:latin typeface="+mn-lt"/>
                <a:ea typeface="+mn-ea"/>
                <a:cs typeface="+mn-cs"/>
              </a:rPr>
              <a:t> SEO </a:t>
            </a:r>
            <a:r>
              <a:rPr lang="en-US" sz="1200" kern="1200" baseline="0" dirty="0" err="1" smtClean="0">
                <a:solidFill>
                  <a:schemeClr val="tx1"/>
                </a:solidFill>
                <a:effectLst/>
                <a:latin typeface="+mn-lt"/>
                <a:ea typeface="+mn-ea"/>
                <a:cs typeface="+mn-cs"/>
              </a:rPr>
              <a:t>giỏi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website </a:t>
            </a:r>
            <a:r>
              <a:rPr lang="en-US" sz="1200" kern="1200" baseline="0" dirty="0" err="1" smtClean="0">
                <a:solidFill>
                  <a:schemeClr val="tx1"/>
                </a:solidFill>
                <a:effectLst/>
                <a:latin typeface="+mn-lt"/>
                <a:ea typeface="+mn-ea"/>
                <a:cs typeface="+mn-cs"/>
              </a:rPr>
              <a:t>đều</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dễ</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dàng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tìm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kiếm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trên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các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công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cụ</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tìm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kiếm</a:t>
            </a:r>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CEEE5F2-4EF8-4D84-AF6C-2CEBB6E90C8D}" type="slidenum">
              <a:rPr lang="en-US" smtClean="0"/>
              <a:t>3</a:t>
            </a:fld>
            <a:endParaRPr lang="en-US"/>
          </a:p>
        </p:txBody>
      </p:sp>
    </p:spTree>
    <p:extLst>
      <p:ext uri="{BB962C8B-B14F-4D97-AF65-F5344CB8AC3E}">
        <p14:creationId xmlns:p14="http://schemas.microsoft.com/office/powerpoint/2010/main" val="4038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WordPress là mã nguồn mở được viết bằng ngôn ngữ lập trình PHP và sử dụng hệ quản trị cơ sở dữ liệu MySQL. Nó là một công cụ tạo trang web miễn phí, bạn chỉ cần cài lên host là đã có một website. Sau đó bạn có thể cài Theme để thay đổi giao diện cho trang web. Muốn tăng sự sinh động và tối ưu hoạt động của web, bạn có thể thay đổi Theme và cài đặt thêm một vài Plugin</a:t>
            </a:r>
            <a:r>
              <a:rPr lang="en-US" dirty="0"/>
              <a:t>.</a:t>
            </a:r>
          </a:p>
          <a:p>
            <a:r>
              <a:rPr lang="vi-VN" sz="1200" b="0" i="0" kern="1200" dirty="0" smtClean="0">
                <a:solidFill>
                  <a:schemeClr val="tx1"/>
                </a:solidFill>
                <a:effectLst/>
                <a:latin typeface="+mn-lt"/>
                <a:ea typeface="+mn-ea"/>
                <a:cs typeface="+mn-cs"/>
              </a:rPr>
              <a:t>Git là phần mềm quản lý mã nguồn phân tán được phát triển bởi Linus Torvalds vào năm 2005, ban đầu dành cho việc phát triển nhân Linux. Hiện nay, Git trở thành một trong các phần mềm quản lý mã nguồn phổ biến nhất.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5</a:t>
            </a:fld>
            <a:endParaRPr lang="en-US"/>
          </a:p>
        </p:txBody>
      </p:sp>
    </p:spTree>
    <p:extLst>
      <p:ext uri="{BB962C8B-B14F-4D97-AF65-F5344CB8AC3E}">
        <p14:creationId xmlns:p14="http://schemas.microsoft.com/office/powerpoint/2010/main" val="400988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EEE5F2-4EF8-4D84-AF6C-2CEBB6E90C8D}" type="slidenum">
              <a:rPr lang="en-US" smtClean="0"/>
              <a:t>7</a:t>
            </a:fld>
            <a:endParaRPr lang="en-US"/>
          </a:p>
        </p:txBody>
      </p:sp>
    </p:spTree>
    <p:extLst>
      <p:ext uri="{BB962C8B-B14F-4D97-AF65-F5344CB8AC3E}">
        <p14:creationId xmlns:p14="http://schemas.microsoft.com/office/powerpoint/2010/main" val="768386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EEE5F2-4EF8-4D84-AF6C-2CEBB6E90C8D}" type="slidenum">
              <a:rPr lang="en-US" smtClean="0"/>
              <a:t>9</a:t>
            </a:fld>
            <a:endParaRPr lang="en-US"/>
          </a:p>
        </p:txBody>
      </p:sp>
    </p:spTree>
    <p:extLst>
      <p:ext uri="{BB962C8B-B14F-4D97-AF65-F5344CB8AC3E}">
        <p14:creationId xmlns:p14="http://schemas.microsoft.com/office/powerpoint/2010/main" val="338960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218945"/>
            <a:ext cx="8679898" cy="543185"/>
          </a:xfrm>
          <a:prstGeom prst="rect">
            <a:avLst/>
          </a:prstGeom>
        </p:spPr>
        <p:txBody>
          <a:bodyPr anchor="ctr"/>
          <a:lstStyle>
            <a:lvl1pPr marL="0" indent="0" algn="ctr">
              <a:buNone/>
              <a:defRPr sz="405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1" y="3667841"/>
            <a:ext cx="9144000" cy="1304544"/>
          </a:xfrm>
          <a:prstGeom prst="rect">
            <a:avLst/>
          </a:prstGeom>
        </p:spPr>
      </p:pic>
      <p:sp>
        <p:nvSpPr>
          <p:cNvPr id="9" name="Rectangle 8"/>
          <p:cNvSpPr/>
          <p:nvPr userDrawn="1"/>
        </p:nvSpPr>
        <p:spPr>
          <a:xfrm>
            <a:off x="0" y="1"/>
            <a:ext cx="9144000"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4500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333585"/>
            <a:ext cx="5061291" cy="1131590"/>
          </a:xfrm>
        </p:spPr>
        <p:txBody>
          <a:bodyPr/>
          <a:lstStyle/>
          <a:p>
            <a:pPr algn="ctr"/>
            <a:r>
              <a:rPr lang="en-US" altLang="ko-KR" sz="3600" b="1" dirty="0">
                <a:ea typeface="맑은 고딕" pitchFamily="50" charset="-127"/>
              </a:rPr>
              <a:t>BÁO </a:t>
            </a:r>
            <a:r>
              <a:rPr lang="en-US" altLang="ko-KR" sz="4000" b="1" dirty="0">
                <a:ea typeface="맑은 고딕" pitchFamily="50" charset="-127"/>
              </a:rPr>
              <a:t>CÁO</a:t>
            </a:r>
            <a:r>
              <a:rPr lang="en-US" altLang="ko-KR" sz="3600" b="1" dirty="0">
                <a:ea typeface="맑은 고딕" pitchFamily="50" charset="-127"/>
              </a:rPr>
              <a:t> THỰC TẬP</a:t>
            </a:r>
          </a:p>
        </p:txBody>
      </p:sp>
      <p:sp>
        <p:nvSpPr>
          <p:cNvPr id="4" name="Text Placeholder 3"/>
          <p:cNvSpPr>
            <a:spLocks noGrp="1"/>
          </p:cNvSpPr>
          <p:nvPr>
            <p:ph type="body" sz="quarter" idx="11"/>
          </p:nvPr>
        </p:nvSpPr>
        <p:spPr>
          <a:xfrm>
            <a:off x="5327724" y="4011910"/>
            <a:ext cx="3816276" cy="488816"/>
          </a:xfrm>
        </p:spPr>
        <p:txBody>
          <a:bodyPr/>
          <a:lstStyle/>
          <a:p>
            <a:pPr>
              <a:spcBef>
                <a:spcPts val="0"/>
              </a:spcBef>
              <a:defRPr/>
            </a:pPr>
            <a:r>
              <a:rPr lang="en-US" altLang="ko-KR" sz="1500" b="1" dirty="0"/>
              <a:t>SINH VIÊN THỰC HIỆN:</a:t>
            </a:r>
          </a:p>
          <a:p>
            <a:pPr>
              <a:spcBef>
                <a:spcPts val="0"/>
              </a:spcBef>
              <a:defRPr/>
            </a:pPr>
            <a:r>
              <a:rPr lang="en-US" altLang="ko-KR" sz="1500" dirty="0" err="1" smtClean="0"/>
              <a:t>Vũ</a:t>
            </a:r>
            <a:r>
              <a:rPr lang="en-US" altLang="ko-KR" sz="1500" dirty="0" smtClean="0"/>
              <a:t> </a:t>
            </a:r>
            <a:r>
              <a:rPr lang="en-US" altLang="ko-KR" sz="1500" dirty="0" err="1" smtClean="0"/>
              <a:t>Hà</a:t>
            </a:r>
            <a:r>
              <a:rPr lang="en-US" altLang="ko-KR" sz="1500" dirty="0" smtClean="0"/>
              <a:t> Anh - 17520258</a:t>
            </a:r>
            <a:endParaRPr lang="en-US" altLang="ko-KR" sz="1500" dirty="0"/>
          </a:p>
          <a:p>
            <a:pPr marL="285750" indent="-285750">
              <a:spcBef>
                <a:spcPts val="0"/>
              </a:spcBef>
              <a:buFont typeface="Wingdings" panose="05000000000000000000" pitchFamily="2" charset="2"/>
              <a:buChar char="§"/>
              <a:defRPr/>
            </a:pPr>
            <a:endParaRPr lang="en-US" altLang="ko-KR" dirty="0"/>
          </a:p>
        </p:txBody>
      </p:sp>
      <p:sp>
        <p:nvSpPr>
          <p:cNvPr id="6" name="TextBox 5">
            <a:hlinkClick r:id="rId3"/>
          </p:cNvPr>
          <p:cNvSpPr txBox="1"/>
          <p:nvPr/>
        </p:nvSpPr>
        <p:spPr>
          <a:xfrm>
            <a:off x="5285965" y="3507854"/>
            <a:ext cx="3858035" cy="369332"/>
          </a:xfrm>
          <a:prstGeom prst="rect">
            <a:avLst/>
          </a:prstGeom>
          <a:noFill/>
        </p:spPr>
        <p:txBody>
          <a:bodyPr wrap="square" rtlCol="0">
            <a:spAutoFit/>
          </a:bodyPr>
          <a:lstStyle/>
          <a:p>
            <a:r>
              <a:rPr lang="en-US" altLang="ko-KR" b="1" dirty="0">
                <a:solidFill>
                  <a:schemeClr val="bg1"/>
                </a:solidFill>
                <a:cs typeface="Arial" pitchFamily="34" charset="0"/>
              </a:rPr>
              <a:t>GVHD:</a:t>
            </a:r>
            <a:r>
              <a:rPr lang="en-US" altLang="ko-KR" dirty="0">
                <a:solidFill>
                  <a:schemeClr val="bg1"/>
                </a:solidFill>
                <a:cs typeface="Arial" pitchFamily="34" charset="0"/>
              </a:rPr>
              <a:t> </a:t>
            </a:r>
            <a:r>
              <a:rPr lang="en-US" altLang="ko-KR" dirty="0" err="1">
                <a:solidFill>
                  <a:schemeClr val="bg1"/>
                </a:solidFill>
                <a:cs typeface="Arial" pitchFamily="34" charset="0"/>
              </a:rPr>
              <a:t>ThS</a:t>
            </a:r>
            <a:r>
              <a:rPr lang="en-US" altLang="ko-KR" dirty="0">
                <a:solidFill>
                  <a:schemeClr val="bg1"/>
                </a:solidFill>
                <a:cs typeface="Arial" pitchFamily="34" charset="0"/>
              </a:rPr>
              <a:t>. </a:t>
            </a:r>
            <a:r>
              <a:rPr lang="en-US" altLang="ko-KR" dirty="0" err="1" smtClean="0">
                <a:solidFill>
                  <a:schemeClr val="bg1"/>
                </a:solidFill>
                <a:cs typeface="Arial" pitchFamily="34" charset="0"/>
              </a:rPr>
              <a:t>Đặng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Lê</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Bảo</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Chương</a:t>
            </a:r>
            <a:endParaRPr lang="ko-KR" altLang="en-US" dirty="0">
              <a:solidFill>
                <a:schemeClr val="bg1"/>
              </a:solidFill>
              <a:cs typeface="Arial" pitchFamily="34" charset="0"/>
            </a:endParaRPr>
          </a:p>
        </p:txBody>
      </p:sp>
      <p:sp>
        <p:nvSpPr>
          <p:cNvPr id="5" name="TextBox 4">
            <a:hlinkClick r:id="rId3"/>
            <a:extLst>
              <a:ext uri="{FF2B5EF4-FFF2-40B4-BE49-F238E27FC236}">
                <a16:creationId xmlns:a16="http://schemas.microsoft.com/office/drawing/2014/main" id="{EBEEFF79-C045-430A-9A04-DB8838CDC640}"/>
              </a:ext>
            </a:extLst>
          </p:cNvPr>
          <p:cNvSpPr txBox="1"/>
          <p:nvPr/>
        </p:nvSpPr>
        <p:spPr>
          <a:xfrm>
            <a:off x="3039449" y="1345766"/>
            <a:ext cx="5976664" cy="369332"/>
          </a:xfrm>
          <a:prstGeom prst="rect">
            <a:avLst/>
          </a:prstGeom>
          <a:noFill/>
        </p:spPr>
        <p:txBody>
          <a:bodyPr wrap="square" rtlCol="0">
            <a:spAutoFit/>
          </a:bodyPr>
          <a:lstStyle/>
          <a:p>
            <a:pPr algn="ctr"/>
            <a:r>
              <a:rPr lang="en-US" altLang="ko-KR" b="1" dirty="0" err="1" smtClean="0">
                <a:solidFill>
                  <a:schemeClr val="bg1"/>
                </a:solidFill>
                <a:cs typeface="Arial" pitchFamily="34" charset="0"/>
              </a:rPr>
              <a:t>Doanh</a:t>
            </a:r>
            <a:r>
              <a:rPr lang="en-US" altLang="ko-KR" b="1" dirty="0" smtClean="0">
                <a:solidFill>
                  <a:schemeClr val="bg1"/>
                </a:solidFill>
                <a:cs typeface="Arial" pitchFamily="34" charset="0"/>
              </a:rPr>
              <a:t> </a:t>
            </a:r>
            <a:r>
              <a:rPr lang="en-US" altLang="ko-KR" b="1" dirty="0" err="1">
                <a:solidFill>
                  <a:schemeClr val="bg1"/>
                </a:solidFill>
                <a:cs typeface="Arial" pitchFamily="34" charset="0"/>
              </a:rPr>
              <a:t>nghiệp</a:t>
            </a:r>
            <a:r>
              <a:rPr lang="en-US" altLang="ko-KR" b="1" dirty="0">
                <a:solidFill>
                  <a:schemeClr val="bg1"/>
                </a:solidFill>
                <a:cs typeface="Arial" pitchFamily="34" charset="0"/>
              </a:rPr>
              <a:t>: </a:t>
            </a:r>
            <a:r>
              <a:rPr lang="en-US" altLang="ko-KR" dirty="0">
                <a:solidFill>
                  <a:schemeClr val="bg1"/>
                </a:solidFill>
                <a:cs typeface="Arial" pitchFamily="34" charset="0"/>
              </a:rPr>
              <a:t>CTY TNHH </a:t>
            </a:r>
            <a:r>
              <a:rPr lang="en-US" altLang="ko-KR" dirty="0" smtClean="0">
                <a:solidFill>
                  <a:schemeClr val="bg1"/>
                </a:solidFill>
                <a:cs typeface="Arial" pitchFamily="34" charset="0"/>
              </a:rPr>
              <a:t>TMDV HOA TECHNOLOGY</a:t>
            </a:r>
            <a:endParaRPr lang="ko-KR" altLang="en-US" dirty="0">
              <a:solidFill>
                <a:schemeClr val="bg1"/>
              </a:solidFill>
              <a:cs typeface="Arial" pitchFamily="34" charset="0"/>
            </a:endParaRPr>
          </a:p>
        </p:txBody>
      </p:sp>
      <p:pic>
        <p:nvPicPr>
          <p:cNvPr id="9" name="Picture 8" descr="Logo&#10;&#10;Description automatically generated">
            <a:extLst>
              <a:ext uri="{FF2B5EF4-FFF2-40B4-BE49-F238E27FC236}">
                <a16:creationId xmlns:a16="http://schemas.microsoft.com/office/drawing/2014/main" id="{621A3AC2-2DF2-4F9B-AC61-D24210D977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2382624"/>
            <a:ext cx="1045306" cy="86496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2382624"/>
            <a:ext cx="929989" cy="863492"/>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err="1"/>
              <a:t>Cảm</a:t>
            </a:r>
            <a:r>
              <a:rPr lang="en-US" altLang="ko-KR" sz="3600" dirty="0"/>
              <a:t> </a:t>
            </a:r>
            <a:r>
              <a:rPr lang="en-US" altLang="ko-KR" sz="3600" dirty="0" err="1"/>
              <a:t>ơn</a:t>
            </a:r>
            <a:r>
              <a:rPr lang="en-US" altLang="ko-KR" sz="3600" dirty="0"/>
              <a:t> </a:t>
            </a:r>
            <a:r>
              <a:rPr lang="en-US" altLang="ko-KR" sz="3600" dirty="0" err="1"/>
              <a:t>thầy</a:t>
            </a:r>
            <a:r>
              <a:rPr lang="en-US" altLang="ko-KR" sz="3600" dirty="0"/>
              <a:t> </a:t>
            </a:r>
            <a:r>
              <a:rPr lang="en-US" altLang="ko-KR" sz="3600" dirty="0" err="1"/>
              <a:t>cô</a:t>
            </a:r>
            <a:r>
              <a:rPr lang="en-US" altLang="ko-KR" sz="3600" dirty="0"/>
              <a:t> </a:t>
            </a:r>
            <a:r>
              <a:rPr lang="en-US" altLang="ko-KR" sz="3600" dirty="0" err="1"/>
              <a:t>đã</a:t>
            </a:r>
            <a:r>
              <a:rPr lang="en-US" altLang="ko-KR" sz="3600" dirty="0"/>
              <a:t> </a:t>
            </a:r>
            <a:r>
              <a:rPr lang="en-US" altLang="ko-KR" sz="3600" dirty="0" err="1"/>
              <a:t>lắng</a:t>
            </a:r>
            <a:r>
              <a:rPr lang="en-US" altLang="ko-KR" sz="3600" dirty="0"/>
              <a:t> </a:t>
            </a:r>
            <a:r>
              <a:rPr lang="en-US" altLang="ko-KR" sz="3600" dirty="0" err="1" smtClean="0"/>
              <a:t>nghe</a:t>
            </a:r>
            <a:endParaRPr lang="ko-KR" altLang="en-US" sz="3600"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TỔNG QUAN</a:t>
            </a:r>
          </a:p>
        </p:txBody>
      </p:sp>
      <p:grpSp>
        <p:nvGrpSpPr>
          <p:cNvPr id="4" name="Group 3">
            <a:extLst>
              <a:ext uri="{FF2B5EF4-FFF2-40B4-BE49-F238E27FC236}">
                <a16:creationId xmlns:a16="http://schemas.microsoft.com/office/drawing/2014/main" id="{8AEBC7BA-61BA-47D1-8D11-AF5057685C8C}"/>
              </a:ext>
            </a:extLst>
          </p:cNvPr>
          <p:cNvGrpSpPr/>
          <p:nvPr/>
        </p:nvGrpSpPr>
        <p:grpSpPr>
          <a:xfrm>
            <a:off x="3108820" y="1265868"/>
            <a:ext cx="5256584" cy="720000"/>
            <a:chOff x="3108820" y="1265868"/>
            <a:chExt cx="5256584" cy="720000"/>
          </a:xfrm>
        </p:grpSpPr>
        <p:grpSp>
          <p:nvGrpSpPr>
            <p:cNvPr id="6" name="Group 5"/>
            <p:cNvGrpSpPr/>
            <p:nvPr/>
          </p:nvGrpSpPr>
          <p:grpSpPr>
            <a:xfrm>
              <a:off x="3108820" y="1265868"/>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688025" y="1379329"/>
              <a:ext cx="4563830"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GIỚI THIỆU CÔNG TY TNHH </a:t>
              </a:r>
              <a:r>
                <a:rPr lang="en-US" altLang="ko-KR" sz="1400" b="1" dirty="0" smtClean="0">
                  <a:solidFill>
                    <a:schemeClr val="tx1">
                      <a:lumMod val="75000"/>
                      <a:lumOff val="25000"/>
                    </a:schemeClr>
                  </a:solidFill>
                  <a:cs typeface="Arial" pitchFamily="34" charset="0"/>
                </a:rPr>
                <a:t>TMDV HOA TECHNOLOGY</a:t>
              </a:r>
              <a:endParaRPr lang="ko-KR" altLang="en-US" sz="1400"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C61D5054-DCB2-40C6-9FE7-9C53A080A662}"/>
              </a:ext>
            </a:extLst>
          </p:cNvPr>
          <p:cNvGrpSpPr/>
          <p:nvPr/>
        </p:nvGrpSpPr>
        <p:grpSpPr>
          <a:xfrm>
            <a:off x="3108820" y="2444722"/>
            <a:ext cx="5256584" cy="720080"/>
            <a:chOff x="3120330" y="2449551"/>
            <a:chExt cx="5256584" cy="720080"/>
          </a:xfrm>
        </p:grpSpPr>
        <p:grpSp>
          <p:nvGrpSpPr>
            <p:cNvPr id="17" name="Group 16"/>
            <p:cNvGrpSpPr/>
            <p:nvPr/>
          </p:nvGrpSpPr>
          <p:grpSpPr>
            <a:xfrm>
              <a:off x="3120330" y="2449631"/>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40329" y="264960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NỘI DUNG THỰC TẬP Ở CÔNG TY</a:t>
              </a:r>
              <a:endParaRPr lang="ko-KR" altLang="en-US" sz="14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C2D482E3-F24A-4047-A741-48C1FC37A6B4}"/>
              </a:ext>
            </a:extLst>
          </p:cNvPr>
          <p:cNvGrpSpPr/>
          <p:nvPr/>
        </p:nvGrpSpPr>
        <p:grpSpPr>
          <a:xfrm>
            <a:off x="3108820" y="3623656"/>
            <a:ext cx="5256584" cy="720081"/>
            <a:chOff x="3108820" y="3623736"/>
            <a:chExt cx="5256584" cy="720081"/>
          </a:xfrm>
        </p:grpSpPr>
        <p:grpSp>
          <p:nvGrpSpPr>
            <p:cNvPr id="20" name="Group 19"/>
            <p:cNvGrpSpPr/>
            <p:nvPr/>
          </p:nvGrpSpPr>
          <p:grpSpPr>
            <a:xfrm>
              <a:off x="3108820" y="3623816"/>
              <a:ext cx="5256584" cy="720001"/>
              <a:chOff x="3131840" y="1491630"/>
              <a:chExt cx="5256584" cy="576065"/>
            </a:xfrm>
          </p:grpSpPr>
          <p:sp>
            <p:nvSpPr>
              <p:cNvPr id="21" name="Rectangle 20"/>
              <p:cNvSpPr/>
              <p:nvPr/>
            </p:nvSpPr>
            <p:spPr>
              <a:xfrm>
                <a:off x="3131840" y="1491631"/>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TextBox 22">
              <a:extLst>
                <a:ext uri="{FF2B5EF4-FFF2-40B4-BE49-F238E27FC236}">
                  <a16:creationId xmlns:a16="http://schemas.microsoft.com/office/drawing/2014/main" id="{01070F46-F399-4E02-9061-C40FF2630574}"/>
                </a:ext>
              </a:extLst>
            </p:cNvPr>
            <p:cNvSpPr txBox="1"/>
            <p:nvPr/>
          </p:nvSpPr>
          <p:spPr>
            <a:xfrm>
              <a:off x="3828820" y="3829886"/>
              <a:ext cx="4392567" cy="307777"/>
            </a:xfrm>
            <a:prstGeom prst="rect">
              <a:avLst/>
            </a:prstGeom>
            <a:noFill/>
          </p:spPr>
          <p:txBody>
            <a:bodyPr wrap="square" rtlCol="0">
              <a:spAutoFit/>
            </a:bodyPr>
            <a:lstStyle/>
            <a:p>
              <a:r>
                <a:rPr lang="en-US" altLang="ko-KR" sz="1400" b="1" dirty="0" smtClean="0">
                  <a:solidFill>
                    <a:schemeClr val="tx1">
                      <a:lumMod val="75000"/>
                      <a:lumOff val="25000"/>
                    </a:schemeClr>
                  </a:solidFill>
                  <a:cs typeface="Arial" pitchFamily="34" charset="0"/>
                </a:rPr>
                <a:t>KẾT QUẢ ĐẠT ĐƯỢC</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6032B9-12BF-4E40-9464-8BD09CA1D984}"/>
              </a:ext>
            </a:extLst>
          </p:cNvPr>
          <p:cNvSpPr txBox="1"/>
          <p:nvPr/>
        </p:nvSpPr>
        <p:spPr>
          <a:xfrm>
            <a:off x="683568" y="1419622"/>
            <a:ext cx="2376264" cy="2800767"/>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chemeClr val="bg1"/>
                </a:solidFill>
              </a:rPr>
              <a:t>Loại</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p>
          <a:p>
            <a:r>
              <a:rPr lang="en-US" sz="1600" dirty="0">
                <a:solidFill>
                  <a:schemeClr val="bg1"/>
                </a:solidFill>
              </a:rPr>
              <a:t>CTY </a:t>
            </a:r>
            <a:r>
              <a:rPr lang="en-US" sz="1600" dirty="0" smtClean="0">
                <a:solidFill>
                  <a:schemeClr val="bg1"/>
                </a:solidFill>
              </a:rPr>
              <a:t>TNHH TMDV</a:t>
            </a:r>
          </a:p>
          <a:p>
            <a:pPr marL="285750" indent="-285750">
              <a:buFont typeface="Wingdings" panose="05000000000000000000" pitchFamily="2" charset="2"/>
              <a:buChar char="v"/>
            </a:pPr>
            <a:r>
              <a:rPr lang="en-US" sz="1600" b="1" dirty="0" err="1" smtClean="0">
                <a:solidFill>
                  <a:schemeClr val="bg1"/>
                </a:solidFill>
              </a:rPr>
              <a:t>Ngành</a:t>
            </a:r>
            <a:r>
              <a:rPr lang="en-US" sz="1600" b="1" dirty="0" smtClean="0">
                <a:solidFill>
                  <a:schemeClr val="bg1"/>
                </a:solidFill>
              </a:rPr>
              <a:t> </a:t>
            </a:r>
            <a:r>
              <a:rPr lang="en-US" sz="1600" b="1" dirty="0" err="1" smtClean="0">
                <a:solidFill>
                  <a:schemeClr val="bg1"/>
                </a:solidFill>
              </a:rPr>
              <a:t>nghề</a:t>
            </a:r>
            <a:r>
              <a:rPr lang="en-US" sz="1600" b="1" dirty="0" smtClean="0">
                <a:solidFill>
                  <a:schemeClr val="bg1"/>
                </a:solidFill>
              </a:rPr>
              <a:t>:</a:t>
            </a:r>
          </a:p>
          <a:p>
            <a:r>
              <a:rPr lang="en-US" sz="1600" dirty="0" err="1" smtClean="0">
                <a:solidFill>
                  <a:schemeClr val="bg1"/>
                </a:solidFill>
              </a:rPr>
              <a:t>Dịch</a:t>
            </a:r>
            <a:r>
              <a:rPr lang="en-US" sz="1600" dirty="0" smtClean="0">
                <a:solidFill>
                  <a:schemeClr val="bg1"/>
                </a:solidFill>
              </a:rPr>
              <a:t> </a:t>
            </a:r>
            <a:r>
              <a:rPr lang="en-US" sz="1600" dirty="0" err="1" smtClean="0">
                <a:solidFill>
                  <a:schemeClr val="bg1"/>
                </a:solidFill>
              </a:rPr>
              <a:t>vụ</a:t>
            </a:r>
            <a:r>
              <a:rPr lang="en-US" sz="1600" dirty="0" smtClean="0">
                <a:solidFill>
                  <a:schemeClr val="bg1"/>
                </a:solidFill>
              </a:rPr>
              <a:t> </a:t>
            </a:r>
            <a:r>
              <a:rPr lang="en-US" sz="1600" dirty="0" err="1" smtClean="0">
                <a:solidFill>
                  <a:schemeClr val="bg1"/>
                </a:solidFill>
              </a:rPr>
              <a:t>thiết</a:t>
            </a:r>
            <a:r>
              <a:rPr lang="en-US" sz="1600" dirty="0" smtClean="0">
                <a:solidFill>
                  <a:schemeClr val="bg1"/>
                </a:solidFill>
              </a:rPr>
              <a:t> </a:t>
            </a:r>
            <a:r>
              <a:rPr lang="en-US" sz="1600" dirty="0" err="1" smtClean="0">
                <a:solidFill>
                  <a:schemeClr val="bg1"/>
                </a:solidFill>
              </a:rPr>
              <a:t>kế</a:t>
            </a:r>
            <a:r>
              <a:rPr lang="en-US" sz="1600" dirty="0" smtClean="0">
                <a:solidFill>
                  <a:schemeClr val="bg1"/>
                </a:solidFill>
              </a:rPr>
              <a:t> Website</a:t>
            </a:r>
            <a:endParaRPr lang="en-US" sz="1600" dirty="0">
              <a:solidFill>
                <a:schemeClr val="bg1"/>
              </a:solidFill>
            </a:endParaRPr>
          </a:p>
          <a:p>
            <a:pPr marL="285750" indent="-285750">
              <a:buFont typeface="Wingdings" panose="05000000000000000000" pitchFamily="2" charset="2"/>
              <a:buChar char="v"/>
            </a:pPr>
            <a:r>
              <a:rPr lang="en-US" sz="1600" b="1" dirty="0" err="1" smtClean="0">
                <a:solidFill>
                  <a:schemeClr val="bg1"/>
                </a:solidFill>
              </a:rPr>
              <a:t>Thành</a:t>
            </a:r>
            <a:r>
              <a:rPr lang="en-US" sz="1600" b="1" dirty="0" smtClean="0">
                <a:solidFill>
                  <a:schemeClr val="bg1"/>
                </a:solidFill>
              </a:rPr>
              <a:t> </a:t>
            </a:r>
            <a:r>
              <a:rPr lang="en-US" sz="1600" b="1" dirty="0" err="1">
                <a:solidFill>
                  <a:schemeClr val="bg1"/>
                </a:solidFill>
              </a:rPr>
              <a:t>lập</a:t>
            </a:r>
            <a:r>
              <a:rPr lang="en-US" sz="1600" b="1" dirty="0">
                <a:solidFill>
                  <a:schemeClr val="bg1"/>
                </a:solidFill>
              </a:rPr>
              <a:t>:</a:t>
            </a:r>
          </a:p>
          <a:p>
            <a:r>
              <a:rPr lang="en-US" sz="1600" dirty="0" err="1" smtClean="0">
                <a:solidFill>
                  <a:schemeClr val="bg1"/>
                </a:solidFill>
              </a:rPr>
              <a:t>Tháng</a:t>
            </a:r>
            <a:r>
              <a:rPr lang="en-US" sz="1600" dirty="0" smtClean="0">
                <a:solidFill>
                  <a:schemeClr val="bg1"/>
                </a:solidFill>
              </a:rPr>
              <a:t> 5/ 2015</a:t>
            </a:r>
          </a:p>
          <a:p>
            <a:pPr marL="285750" indent="-285750">
              <a:buFont typeface="Wingdings" panose="05000000000000000000" pitchFamily="2" charset="2"/>
              <a:buChar char="v"/>
            </a:pPr>
            <a:r>
              <a:rPr lang="en-US" sz="1600" b="1" dirty="0" err="1" smtClean="0">
                <a:solidFill>
                  <a:schemeClr val="bg1"/>
                </a:solidFill>
              </a:rPr>
              <a:t>Trụ</a:t>
            </a:r>
            <a:r>
              <a:rPr lang="en-US" sz="1600" b="1" dirty="0" smtClean="0">
                <a:solidFill>
                  <a:schemeClr val="bg1"/>
                </a:solidFill>
              </a:rPr>
              <a:t> </a:t>
            </a:r>
            <a:r>
              <a:rPr lang="en-US" sz="1600" b="1" dirty="0" err="1" smtClean="0">
                <a:solidFill>
                  <a:schemeClr val="bg1"/>
                </a:solidFill>
              </a:rPr>
              <a:t>sở</a:t>
            </a:r>
            <a:r>
              <a:rPr lang="en-US" sz="1600" b="1" dirty="0" smtClean="0">
                <a:solidFill>
                  <a:schemeClr val="bg1"/>
                </a:solidFill>
              </a:rPr>
              <a:t> </a:t>
            </a:r>
            <a:r>
              <a:rPr lang="en-US" sz="1600" b="1" dirty="0" err="1" smtClean="0">
                <a:solidFill>
                  <a:schemeClr val="bg1"/>
                </a:solidFill>
              </a:rPr>
              <a:t>chính</a:t>
            </a:r>
            <a:r>
              <a:rPr lang="en-US" sz="1600" b="1" dirty="0" smtClean="0">
                <a:solidFill>
                  <a:schemeClr val="bg1"/>
                </a:solidFill>
              </a:rPr>
              <a:t>:</a:t>
            </a:r>
          </a:p>
          <a:p>
            <a:r>
              <a:rPr lang="vi-VN" sz="1600" dirty="0">
                <a:solidFill>
                  <a:schemeClr val="bg1"/>
                </a:solidFill>
              </a:rPr>
              <a:t>Lô 09, Tòa nhà 4S Riverside Garden, Đường </a:t>
            </a:r>
            <a:endParaRPr lang="en-US" sz="1600" dirty="0" smtClean="0">
              <a:solidFill>
                <a:schemeClr val="bg1"/>
              </a:solidFill>
            </a:endParaRPr>
          </a:p>
          <a:p>
            <a:r>
              <a:rPr lang="vi-VN" sz="1600" dirty="0" smtClean="0">
                <a:solidFill>
                  <a:schemeClr val="bg1"/>
                </a:solidFill>
              </a:rPr>
              <a:t>Số </a:t>
            </a:r>
            <a:r>
              <a:rPr lang="vi-VN" sz="1600" dirty="0">
                <a:solidFill>
                  <a:schemeClr val="bg1"/>
                </a:solidFill>
              </a:rPr>
              <a:t>17, Hiệp Bình </a:t>
            </a:r>
            <a:r>
              <a:rPr lang="vi-VN" sz="1600" dirty="0" smtClean="0">
                <a:solidFill>
                  <a:schemeClr val="bg1"/>
                </a:solidFill>
              </a:rPr>
              <a:t>Chánh </a:t>
            </a:r>
            <a:r>
              <a:rPr lang="vi-VN" sz="1600" dirty="0">
                <a:solidFill>
                  <a:schemeClr val="bg1"/>
                </a:solidFill>
              </a:rPr>
              <a:t>Thủ Đức</a:t>
            </a:r>
            <a:r>
              <a:rPr lang="vi-VN" sz="1600" dirty="0" smtClean="0">
                <a:solidFill>
                  <a:schemeClr val="bg1"/>
                </a:solidFill>
              </a:rPr>
              <a:t>.</a:t>
            </a:r>
            <a:endParaRPr lang="en-US" sz="1600" dirty="0" smtClean="0">
              <a:solidFill>
                <a:schemeClr val="bg1"/>
              </a:solidFill>
            </a:endParaRPr>
          </a:p>
        </p:txBody>
      </p:sp>
      <p:sp>
        <p:nvSpPr>
          <p:cNvPr id="15" name="TextBox 14">
            <a:extLst>
              <a:ext uri="{FF2B5EF4-FFF2-40B4-BE49-F238E27FC236}">
                <a16:creationId xmlns:a16="http://schemas.microsoft.com/office/drawing/2014/main" id="{4EAB0030-5538-4FC1-8108-22DC9DF99BCD}"/>
              </a:ext>
            </a:extLst>
          </p:cNvPr>
          <p:cNvSpPr txBox="1"/>
          <p:nvPr/>
        </p:nvSpPr>
        <p:spPr>
          <a:xfrm>
            <a:off x="3491880" y="1419622"/>
            <a:ext cx="5472608" cy="2585323"/>
          </a:xfrm>
          <a:prstGeom prst="rect">
            <a:avLst/>
          </a:prstGeom>
          <a:noFill/>
        </p:spPr>
        <p:txBody>
          <a:bodyPr wrap="square">
            <a:spAutoFit/>
          </a:bodyPr>
          <a:lstStyle/>
          <a:p>
            <a:r>
              <a:rPr lang="en-US" dirty="0" err="1" smtClean="0"/>
              <a:t>Công</a:t>
            </a:r>
            <a:r>
              <a:rPr lang="en-US" dirty="0" smtClean="0"/>
              <a:t> ty TNHH TMDV </a:t>
            </a:r>
            <a:r>
              <a:rPr lang="en-US" dirty="0" err="1" smtClean="0"/>
              <a:t>HoaTechnology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Website (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sự</a:t>
            </a:r>
            <a:r>
              <a:rPr lang="en-US" dirty="0" smtClean="0"/>
              <a:t>, </a:t>
            </a:r>
            <a:r>
              <a:rPr lang="en-US" dirty="0" err="1" smtClean="0"/>
              <a:t>mua</a:t>
            </a:r>
            <a:r>
              <a:rPr lang="en-US" dirty="0" smtClean="0"/>
              <a:t> </a:t>
            </a:r>
            <a:r>
              <a:rPr lang="en-US" dirty="0" err="1" smtClean="0"/>
              <a:t>sắm</a:t>
            </a:r>
            <a:r>
              <a:rPr lang="en-US" dirty="0" smtClean="0"/>
              <a:t>,</a:t>
            </a:r>
          </a:p>
          <a:p>
            <a:r>
              <a:rPr lang="en-US" dirty="0" err="1" smtClean="0"/>
              <a:t>các</a:t>
            </a:r>
            <a:r>
              <a:rPr lang="en-US" dirty="0" smtClean="0"/>
              <a:t> </a:t>
            </a:r>
            <a:r>
              <a:rPr lang="en-US" dirty="0" err="1" smtClean="0"/>
              <a:t>khóa</a:t>
            </a:r>
            <a:r>
              <a:rPr lang="en-US" dirty="0" smtClean="0"/>
              <a:t>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a:t>
            </a:r>
          </a:p>
          <a:p>
            <a:endParaRPr lang="en-US" dirty="0" smtClean="0"/>
          </a:p>
          <a:p>
            <a:pPr marL="285750" indent="-285750">
              <a:buFont typeface="Wingdings" panose="05000000000000000000" pitchFamily="2" charset="2"/>
              <a:buChar char="v"/>
            </a:pPr>
            <a:r>
              <a:rPr lang="en-US" dirty="0" smtClean="0"/>
              <a:t>SEO – Marketing</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a:t>
            </a:r>
            <a:r>
              <a:rPr lang="en-US" dirty="0" err="1" smtClean="0"/>
              <a:t>đồ</a:t>
            </a:r>
            <a:r>
              <a:rPr lang="en-US" dirty="0" smtClean="0"/>
              <a:t> </a:t>
            </a:r>
            <a:r>
              <a:rPr lang="en-US" dirty="0" err="1" smtClean="0"/>
              <a:t>họa</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0"/>
            <a:ext cx="1011589" cy="1127673"/>
          </a:xfrm>
          <a:prstGeom prst="rect">
            <a:avLst/>
          </a:prstGeom>
        </p:spPr>
      </p:pic>
    </p:spTree>
    <p:extLst>
      <p:ext uri="{BB962C8B-B14F-4D97-AF65-F5344CB8AC3E}">
        <p14:creationId xmlns:p14="http://schemas.microsoft.com/office/powerpoint/2010/main" val="17667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QÚA TRÌNH THỰC TẬP</a:t>
            </a:r>
          </a:p>
        </p:txBody>
      </p:sp>
      <p:sp>
        <p:nvSpPr>
          <p:cNvPr id="35" name="Oval 3">
            <a:extLst>
              <a:ext uri="{FF2B5EF4-FFF2-40B4-BE49-F238E27FC236}">
                <a16:creationId xmlns:a16="http://schemas.microsoft.com/office/drawing/2014/main" id="{16C6950C-2EF4-4CC1-8CA0-C820E56AC7EF}"/>
              </a:ext>
            </a:extLst>
          </p:cNvPr>
          <p:cNvSpPr/>
          <p:nvPr/>
        </p:nvSpPr>
        <p:spPr>
          <a:xfrm>
            <a:off x="2547152" y="2792291"/>
            <a:ext cx="685800" cy="6858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6" name="Oval 4">
            <a:extLst>
              <a:ext uri="{FF2B5EF4-FFF2-40B4-BE49-F238E27FC236}">
                <a16:creationId xmlns:a16="http://schemas.microsoft.com/office/drawing/2014/main" id="{BF4CC9F9-CAAB-42CE-8574-BDCCC3067DE7}"/>
              </a:ext>
            </a:extLst>
          </p:cNvPr>
          <p:cNvSpPr/>
          <p:nvPr/>
        </p:nvSpPr>
        <p:spPr>
          <a:xfrm>
            <a:off x="4323377" y="2046929"/>
            <a:ext cx="685800" cy="6858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7" name="Oval 5">
            <a:extLst>
              <a:ext uri="{FF2B5EF4-FFF2-40B4-BE49-F238E27FC236}">
                <a16:creationId xmlns:a16="http://schemas.microsoft.com/office/drawing/2014/main" id="{EA0C016C-D7F1-48D0-8874-1A8CE6060448}"/>
              </a:ext>
            </a:extLst>
          </p:cNvPr>
          <p:cNvSpPr/>
          <p:nvPr/>
        </p:nvSpPr>
        <p:spPr>
          <a:xfrm>
            <a:off x="6099601" y="1354313"/>
            <a:ext cx="685800" cy="6858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8" name="Elbow Connector 7">
            <a:extLst>
              <a:ext uri="{FF2B5EF4-FFF2-40B4-BE49-F238E27FC236}">
                <a16:creationId xmlns:a16="http://schemas.microsoft.com/office/drawing/2014/main" id="{B847100E-FAD5-402C-9EB3-6B3FD83FF671}"/>
              </a:ext>
            </a:extLst>
          </p:cNvPr>
          <p:cNvCxnSpPr>
            <a:cxnSpLocks/>
          </p:cNvCxnSpPr>
          <p:nvPr/>
        </p:nvCxnSpPr>
        <p:spPr>
          <a:xfrm flipV="1">
            <a:off x="3232949" y="2752628"/>
            <a:ext cx="1433325" cy="378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Elbow Connector 10">
            <a:extLst>
              <a:ext uri="{FF2B5EF4-FFF2-40B4-BE49-F238E27FC236}">
                <a16:creationId xmlns:a16="http://schemas.microsoft.com/office/drawing/2014/main" id="{706CF899-5B4A-40CF-A8FB-21842B37D829}"/>
              </a:ext>
            </a:extLst>
          </p:cNvPr>
          <p:cNvCxnSpPr>
            <a:cxnSpLocks/>
            <a:stCxn id="36" idx="6"/>
          </p:cNvCxnSpPr>
          <p:nvPr/>
        </p:nvCxnSpPr>
        <p:spPr>
          <a:xfrm flipV="1">
            <a:off x="5009177" y="2059895"/>
            <a:ext cx="1433324" cy="378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Elbow Connector 13">
            <a:extLst>
              <a:ext uri="{FF2B5EF4-FFF2-40B4-BE49-F238E27FC236}">
                <a16:creationId xmlns:a16="http://schemas.microsoft.com/office/drawing/2014/main" id="{7E4E773C-1B34-4CC6-93FD-69853D546364}"/>
              </a:ext>
            </a:extLst>
          </p:cNvPr>
          <p:cNvCxnSpPr>
            <a:stCxn id="37" idx="6"/>
          </p:cNvCxnSpPr>
          <p:nvPr/>
        </p:nvCxnSpPr>
        <p:spPr>
          <a:xfrm flipV="1">
            <a:off x="6785402" y="553415"/>
            <a:ext cx="1677574" cy="1143798"/>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75E7EF-73FC-44D3-A496-52251140492D}"/>
              </a:ext>
            </a:extLst>
          </p:cNvPr>
          <p:cNvSpPr txBox="1"/>
          <p:nvPr/>
        </p:nvSpPr>
        <p:spPr>
          <a:xfrm>
            <a:off x="3273091" y="3178939"/>
            <a:ext cx="1674799" cy="1569660"/>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Tìm</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hiểu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các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quy</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định</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của</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ty, </a:t>
            </a:r>
            <a:r>
              <a:rPr lang="en-US" altLang="ko-KR" sz="1600" dirty="0" err="1" smtClean="0">
                <a:solidFill>
                  <a:schemeClr val="tx1">
                    <a:lumMod val="75000"/>
                    <a:lumOff val="25000"/>
                  </a:schemeClr>
                </a:solidFill>
                <a:cs typeface="Arial" pitchFamily="34" charset="0"/>
              </a:rPr>
              <a:t>được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giao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cho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thiết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kế</a:t>
            </a:r>
            <a:r>
              <a:rPr lang="en-US" altLang="ko-KR" sz="1600" dirty="0" smtClean="0">
                <a:solidFill>
                  <a:schemeClr val="tx1">
                    <a:lumMod val="75000"/>
                    <a:lumOff val="25000"/>
                  </a:schemeClr>
                </a:solidFill>
                <a:cs typeface="Arial" pitchFamily="34" charset="0"/>
              </a:rPr>
              <a:t> Website WordPress</a:t>
            </a:r>
            <a:endParaRPr lang="ko-KR" altLang="en-US" sz="16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72618ECA-AF52-4B3D-8D36-EBB484BF7051}"/>
              </a:ext>
            </a:extLst>
          </p:cNvPr>
          <p:cNvSpPr txBox="1"/>
          <p:nvPr/>
        </p:nvSpPr>
        <p:spPr>
          <a:xfrm>
            <a:off x="6917484" y="1380356"/>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20/11/2020</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2584C68B-7C6B-44D4-AC9B-64C270EDD7AC}"/>
              </a:ext>
            </a:extLst>
          </p:cNvPr>
          <p:cNvSpPr txBox="1"/>
          <p:nvPr/>
        </p:nvSpPr>
        <p:spPr>
          <a:xfrm>
            <a:off x="6788177" y="1697213"/>
            <a:ext cx="1674799" cy="584775"/>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Kết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thúc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thực</a:t>
            </a:r>
            <a:r>
              <a:rPr lang="en-US" altLang="ko-KR" sz="1600" dirty="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49" name="Oval 3">
            <a:extLst>
              <a:ext uri="{FF2B5EF4-FFF2-40B4-BE49-F238E27FC236}">
                <a16:creationId xmlns:a16="http://schemas.microsoft.com/office/drawing/2014/main" id="{ED91B131-F12D-4F4A-8A54-86DEB9C6B411}"/>
              </a:ext>
            </a:extLst>
          </p:cNvPr>
          <p:cNvSpPr/>
          <p:nvPr/>
        </p:nvSpPr>
        <p:spPr>
          <a:xfrm>
            <a:off x="771249" y="3524474"/>
            <a:ext cx="685800" cy="6858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0" name="Elbow Connector 7">
            <a:extLst>
              <a:ext uri="{FF2B5EF4-FFF2-40B4-BE49-F238E27FC236}">
                <a16:creationId xmlns:a16="http://schemas.microsoft.com/office/drawing/2014/main" id="{21295390-F133-437F-9289-5BD0E0F23941}"/>
              </a:ext>
            </a:extLst>
          </p:cNvPr>
          <p:cNvCxnSpPr>
            <a:cxnSpLocks/>
          </p:cNvCxnSpPr>
          <p:nvPr/>
        </p:nvCxnSpPr>
        <p:spPr>
          <a:xfrm flipV="1">
            <a:off x="1463643" y="3491282"/>
            <a:ext cx="1433325" cy="378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F31ED73-72D0-441F-AB5D-7C8ADE4A1E99}"/>
              </a:ext>
            </a:extLst>
          </p:cNvPr>
          <p:cNvSpPr txBox="1"/>
          <p:nvPr/>
        </p:nvSpPr>
        <p:spPr>
          <a:xfrm>
            <a:off x="1548215" y="3579049"/>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08/09/2020</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8F1CAB9-B2C2-4435-91E8-8E74E4F58B0B}"/>
              </a:ext>
            </a:extLst>
          </p:cNvPr>
          <p:cNvSpPr txBox="1"/>
          <p:nvPr/>
        </p:nvSpPr>
        <p:spPr>
          <a:xfrm>
            <a:off x="1442709" y="3899189"/>
            <a:ext cx="1674799" cy="584775"/>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Bắt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đầu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27D55ED-A088-4698-9F5E-2034FFFFF209}"/>
              </a:ext>
            </a:extLst>
          </p:cNvPr>
          <p:cNvSpPr txBox="1"/>
          <p:nvPr/>
        </p:nvSpPr>
        <p:spPr>
          <a:xfrm>
            <a:off x="3365776" y="2812387"/>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10/09/2020</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9A77897-D73F-466C-80E0-D792438BB4A8}"/>
              </a:ext>
            </a:extLst>
          </p:cNvPr>
          <p:cNvSpPr txBox="1"/>
          <p:nvPr/>
        </p:nvSpPr>
        <p:spPr>
          <a:xfrm>
            <a:off x="5188541" y="216089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1/11/2020</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817DE9B-E761-406F-91C0-CBF2BF992EEB}"/>
              </a:ext>
            </a:extLst>
          </p:cNvPr>
          <p:cNvSpPr txBox="1"/>
          <p:nvPr/>
        </p:nvSpPr>
        <p:spPr>
          <a:xfrm>
            <a:off x="4988030" y="2573250"/>
            <a:ext cx="1674799" cy="1569660"/>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tất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task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giao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trong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project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hiện</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việc</a:t>
            </a:r>
            <a:r>
              <a:rPr lang="en-US" altLang="ko-KR" sz="1600" dirty="0" smtClean="0">
                <a:solidFill>
                  <a:schemeClr val="tx1">
                    <a:lumMod val="75000"/>
                    <a:lumOff val="25000"/>
                  </a:schemeClr>
                </a:solidFill>
                <a:cs typeface="Arial" pitchFamily="34" charset="0"/>
              </a:rPr>
              <a:t> Testing</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37910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72200" y="1563638"/>
            <a:ext cx="2448272" cy="2185214"/>
          </a:xfrm>
          <a:prstGeom prst="rect">
            <a:avLst/>
          </a:prstGeom>
          <a:noFill/>
        </p:spPr>
        <p:txBody>
          <a:bodyPr wrap="square" rtlCol="0">
            <a:spAutoFit/>
          </a:bodyPr>
          <a:lstStyle/>
          <a:p>
            <a:pPr algn="just"/>
            <a:endParaRPr lang="en-US" sz="2800" b="1" i="1" dirty="0">
              <a:solidFill>
                <a:schemeClr val="bg1"/>
              </a:solidFill>
            </a:endParaRPr>
          </a:p>
          <a:p>
            <a:pPr marL="171450" indent="-171450" algn="just">
              <a:buFont typeface="Wingdings" panose="05000000000000000000" pitchFamily="2" charset="2"/>
              <a:buChar char="v"/>
            </a:pPr>
            <a:r>
              <a:rPr lang="en-US" dirty="0">
                <a:solidFill>
                  <a:schemeClr val="bg1"/>
                </a:solidFill>
              </a:rPr>
              <a:t>WordPress</a:t>
            </a:r>
          </a:p>
          <a:p>
            <a:pPr marL="171450" indent="-171450" algn="just">
              <a:buFont typeface="Wingdings" panose="05000000000000000000" pitchFamily="2" charset="2"/>
              <a:buChar char="v"/>
            </a:pPr>
            <a:r>
              <a:rPr lang="en-US" dirty="0" err="1" smtClean="0">
                <a:solidFill>
                  <a:schemeClr val="bg1"/>
                </a:solidFill>
              </a:rPr>
              <a:t>Git</a:t>
            </a:r>
            <a:endParaRPr lang="en-US" dirty="0">
              <a:solidFill>
                <a:schemeClr val="bg1"/>
              </a:solidFill>
            </a:endParaRPr>
          </a:p>
          <a:p>
            <a:pPr marL="171450" indent="-171450" algn="just">
              <a:buFont typeface="Wingdings" panose="05000000000000000000" pitchFamily="2" charset="2"/>
              <a:buChar char="v"/>
            </a:pPr>
            <a:r>
              <a:rPr lang="en-US" dirty="0" err="1" smtClean="0">
                <a:solidFill>
                  <a:schemeClr val="bg1"/>
                </a:solidFill>
              </a:rPr>
              <a:t>Laravel</a:t>
            </a:r>
            <a:r>
              <a:rPr lang="en-US" dirty="0" smtClean="0">
                <a:solidFill>
                  <a:schemeClr val="bg1"/>
                </a:solidFill>
              </a:rPr>
              <a:t> Framework</a:t>
            </a:r>
            <a:endParaRPr lang="en-US" dirty="0">
              <a:solidFill>
                <a:schemeClr val="bg1"/>
              </a:solidFill>
            </a:endParaRPr>
          </a:p>
          <a:p>
            <a:pPr marL="171450" indent="-171450" algn="just">
              <a:buFont typeface="Wingdings" panose="05000000000000000000" pitchFamily="2" charset="2"/>
              <a:buChar char="v"/>
            </a:pPr>
            <a:r>
              <a:rPr lang="en-US" dirty="0" smtClean="0">
                <a:solidFill>
                  <a:schemeClr val="bg1"/>
                </a:solidFill>
              </a:rPr>
              <a:t>Photoshop</a:t>
            </a:r>
          </a:p>
          <a:p>
            <a:pPr marL="171450" indent="-171450" algn="just">
              <a:buFont typeface="Wingdings" panose="05000000000000000000" pitchFamily="2" charset="2"/>
              <a:buChar char="v"/>
            </a:pPr>
            <a:r>
              <a:rPr lang="en-US" dirty="0" err="1" smtClean="0">
                <a:solidFill>
                  <a:schemeClr val="bg1"/>
                </a:solidFill>
              </a:rPr>
              <a:t>Kỹ</a:t>
            </a:r>
            <a:r>
              <a:rPr lang="en-US" dirty="0" smtClean="0">
                <a:solidFill>
                  <a:schemeClr val="bg1"/>
                </a:solidFill>
              </a:rPr>
              <a:t> </a:t>
            </a:r>
            <a:r>
              <a:rPr lang="en-US" dirty="0" err="1" smtClean="0">
                <a:solidFill>
                  <a:schemeClr val="bg1"/>
                </a:solidFill>
              </a:rPr>
              <a:t>thuật</a:t>
            </a:r>
            <a:r>
              <a:rPr lang="en-US" dirty="0" smtClean="0">
                <a:solidFill>
                  <a:schemeClr val="bg1"/>
                </a:solidFill>
              </a:rPr>
              <a:t> SEO</a:t>
            </a:r>
          </a:p>
          <a:p>
            <a:pPr marL="171450" indent="-171450" algn="just">
              <a:buFont typeface="Wingdings" panose="05000000000000000000" pitchFamily="2" charset="2"/>
              <a:buChar char="v"/>
            </a:pPr>
            <a:r>
              <a:rPr lang="en-US" dirty="0" err="1" smtClean="0">
                <a:solidFill>
                  <a:schemeClr val="bg1"/>
                </a:solidFill>
              </a:rPr>
              <a:t>Kỹ</a:t>
            </a:r>
            <a:r>
              <a:rPr lang="en-US" dirty="0" smtClean="0">
                <a:solidFill>
                  <a:schemeClr val="bg1"/>
                </a:solidFill>
              </a:rPr>
              <a:t> </a:t>
            </a:r>
            <a:r>
              <a:rPr lang="en-US" dirty="0" err="1" smtClean="0">
                <a:solidFill>
                  <a:schemeClr val="bg1"/>
                </a:solidFill>
              </a:rPr>
              <a:t>thuật</a:t>
            </a:r>
            <a:r>
              <a:rPr lang="en-US" dirty="0" smtClean="0">
                <a:solidFill>
                  <a:schemeClr val="bg1"/>
                </a:solidFill>
              </a:rPr>
              <a:t> </a:t>
            </a:r>
            <a:r>
              <a:rPr lang="en-US" dirty="0" err="1" smtClean="0">
                <a:solidFill>
                  <a:schemeClr val="bg1"/>
                </a:solidFill>
              </a:rPr>
              <a:t>kiểm</a:t>
            </a:r>
            <a:r>
              <a:rPr lang="en-US" dirty="0" smtClean="0">
                <a:solidFill>
                  <a:schemeClr val="bg1"/>
                </a:solidFill>
              </a:rPr>
              <a:t> </a:t>
            </a:r>
            <a:r>
              <a:rPr lang="en-US" dirty="0" err="1" smtClean="0">
                <a:solidFill>
                  <a:schemeClr val="bg1"/>
                </a:solidFill>
              </a:rPr>
              <a:t>thử</a:t>
            </a:r>
            <a:r>
              <a:rPr lang="en-US" dirty="0" smtClean="0">
                <a:solidFill>
                  <a:schemeClr val="bg1"/>
                </a:solidFill>
              </a:rPr>
              <a:t> </a:t>
            </a:r>
            <a:endParaRPr lang="en-US" dirty="0">
              <a:solidFill>
                <a:schemeClr val="bg1"/>
              </a:solidFill>
            </a:endParaRPr>
          </a:p>
        </p:txBody>
      </p:sp>
      <p:sp>
        <p:nvSpPr>
          <p:cNvPr id="23" name="TextBox 22">
            <a:extLst>
              <a:ext uri="{FF2B5EF4-FFF2-40B4-BE49-F238E27FC236}">
                <a16:creationId xmlns:a16="http://schemas.microsoft.com/office/drawing/2014/main" id="{A15EAB49-A025-469B-AF65-ED6A962CD882}"/>
              </a:ext>
            </a:extLst>
          </p:cNvPr>
          <p:cNvSpPr txBox="1"/>
          <p:nvPr/>
        </p:nvSpPr>
        <p:spPr>
          <a:xfrm>
            <a:off x="6228184" y="1131590"/>
            <a:ext cx="2736304" cy="830997"/>
          </a:xfrm>
          <a:prstGeom prst="rect">
            <a:avLst/>
          </a:prstGeom>
          <a:noFill/>
        </p:spPr>
        <p:txBody>
          <a:bodyPr wrap="square" rtlCol="0">
            <a:spAutoFit/>
          </a:bodyPr>
          <a:lstStyle/>
          <a:p>
            <a:r>
              <a:rPr lang="en-US" sz="2400" b="1" dirty="0" err="1">
                <a:solidFill>
                  <a:schemeClr val="bg1"/>
                </a:solidFill>
              </a:rPr>
              <a:t>Công</a:t>
            </a:r>
            <a:r>
              <a:rPr lang="en-US" sz="2400" b="1" dirty="0">
                <a:solidFill>
                  <a:schemeClr val="bg1"/>
                </a:solidFill>
              </a:rPr>
              <a:t> </a:t>
            </a:r>
            <a:r>
              <a:rPr lang="en-US" sz="2400" b="1" dirty="0" err="1">
                <a:solidFill>
                  <a:schemeClr val="bg1"/>
                </a:solidFill>
              </a:rPr>
              <a:t>nghệ</a:t>
            </a:r>
            <a:r>
              <a:rPr lang="en-US" sz="2400" b="1" dirty="0">
                <a:solidFill>
                  <a:schemeClr val="bg1"/>
                </a:solidFill>
              </a:rPr>
              <a:t> </a:t>
            </a:r>
            <a:r>
              <a:rPr lang="en-US" sz="2400" b="1" dirty="0" err="1">
                <a:solidFill>
                  <a:schemeClr val="bg1"/>
                </a:solidFill>
              </a:rPr>
              <a:t>được</a:t>
            </a:r>
            <a:r>
              <a:rPr lang="en-US" sz="2400" b="1" dirty="0">
                <a:solidFill>
                  <a:schemeClr val="bg1"/>
                </a:solidFill>
              </a:rPr>
              <a:t> </a:t>
            </a:r>
            <a:r>
              <a:rPr lang="en-US" sz="2400" b="1" dirty="0" err="1">
                <a:solidFill>
                  <a:schemeClr val="bg1"/>
                </a:solidFill>
              </a:rPr>
              <a:t>học</a:t>
            </a:r>
            <a:r>
              <a:rPr lang="en-US" sz="2400" b="1" dirty="0">
                <a:solidFill>
                  <a:schemeClr val="bg1"/>
                </a:solidFill>
              </a:rPr>
              <a:t> và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19632" cy="5143500"/>
          </a:xfrm>
          <a:prstGeom prst="rect">
            <a:avLst/>
          </a:prstGeom>
        </p:spPr>
      </p:pic>
    </p:spTree>
    <p:extLst>
      <p:ext uri="{BB962C8B-B14F-4D97-AF65-F5344CB8AC3E}">
        <p14:creationId xmlns:p14="http://schemas.microsoft.com/office/powerpoint/2010/main" val="417697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86366" y="1783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Subtitle 4">
            <a:extLst>
              <a:ext uri="{FF2B5EF4-FFF2-40B4-BE49-F238E27FC236}">
                <a16:creationId xmlns:a16="http://schemas.microsoft.com/office/drawing/2014/main" id="{63F31481-305E-4C01-9100-BD2E82C2EE3B}"/>
              </a:ext>
            </a:extLst>
          </p:cNvPr>
          <p:cNvSpPr txBox="1">
            <a:spLocks/>
          </p:cNvSpPr>
          <p:nvPr/>
        </p:nvSpPr>
        <p:spPr>
          <a:xfrm>
            <a:off x="2724344" y="1187509"/>
            <a:ext cx="6683252" cy="2924194"/>
          </a:xfrm>
          <a:prstGeom prst="rect">
            <a:avLst/>
          </a:prstGeom>
        </p:spPr>
        <p:txBody>
          <a:bodyPr>
            <a:normAutofit fontScale="2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sz="8000" dirty="0"/>
          </a:p>
          <a:p>
            <a:pPr algn="l">
              <a:buFont typeface="Wingdings" panose="05000000000000000000" pitchFamily="2" charset="2"/>
              <a:buChar char="v"/>
            </a:pPr>
            <a:r>
              <a:rPr lang="en-US" sz="7400" dirty="0" smtClean="0"/>
              <a:t>Website </a:t>
            </a:r>
            <a:r>
              <a:rPr lang="en-US" sz="7400" dirty="0" err="1" smtClean="0"/>
              <a:t>Zakra</a:t>
            </a:r>
            <a:r>
              <a:rPr lang="en-US" sz="7400" dirty="0" smtClean="0"/>
              <a:t> Spa</a:t>
            </a:r>
            <a:endParaRPr lang="en-US" sz="7400" dirty="0"/>
          </a:p>
          <a:p>
            <a:pPr marL="0" indent="0">
              <a:buNone/>
            </a:pPr>
            <a:r>
              <a:rPr lang="en-US" sz="7400" dirty="0"/>
              <a:t>(http://zakra.vacaha.com</a:t>
            </a:r>
            <a:r>
              <a:rPr lang="en-US" sz="7400" dirty="0" smtClean="0"/>
              <a:t>/)</a:t>
            </a:r>
            <a:endParaRPr lang="en-US" sz="7400" dirty="0"/>
          </a:p>
          <a:p>
            <a:pPr marL="0" indent="0" algn="l">
              <a:buNone/>
            </a:pPr>
            <a:endParaRPr lang="en-US" sz="7400" dirty="0"/>
          </a:p>
          <a:p>
            <a:pPr algn="l">
              <a:buFont typeface="Wingdings" panose="05000000000000000000" pitchFamily="2" charset="2"/>
              <a:buChar char="v"/>
            </a:pPr>
            <a:r>
              <a:rPr lang="en-US" sz="7400" dirty="0" smtClean="0"/>
              <a:t>Website </a:t>
            </a:r>
            <a:r>
              <a:rPr lang="en-US" sz="7400" dirty="0" err="1" smtClean="0"/>
              <a:t>quản</a:t>
            </a:r>
            <a:r>
              <a:rPr lang="en-US" sz="7400" dirty="0" smtClean="0"/>
              <a:t> </a:t>
            </a:r>
            <a:r>
              <a:rPr lang="en-US" sz="7400" dirty="0" err="1" smtClean="0"/>
              <a:t>lý</a:t>
            </a:r>
            <a:r>
              <a:rPr lang="en-US" sz="7400" dirty="0" smtClean="0"/>
              <a:t> </a:t>
            </a:r>
            <a:r>
              <a:rPr lang="en-US" sz="7400" dirty="0" err="1" smtClean="0"/>
              <a:t>nội</a:t>
            </a:r>
            <a:r>
              <a:rPr lang="en-US" sz="7400" dirty="0" smtClean="0"/>
              <a:t> </a:t>
            </a:r>
            <a:r>
              <a:rPr lang="en-US" sz="7400" dirty="0" err="1" smtClean="0"/>
              <a:t>bộ</a:t>
            </a:r>
            <a:r>
              <a:rPr lang="en-US" sz="7400" dirty="0" smtClean="0"/>
              <a:t> </a:t>
            </a:r>
            <a:r>
              <a:rPr lang="en-US" sz="7400" dirty="0" err="1" smtClean="0"/>
              <a:t>công</a:t>
            </a:r>
            <a:r>
              <a:rPr lang="en-US" sz="7400" dirty="0" smtClean="0"/>
              <a:t> ty </a:t>
            </a:r>
            <a:r>
              <a:rPr lang="en-US" sz="7400" dirty="0" err="1" smtClean="0"/>
              <a:t>HoaTech</a:t>
            </a:r>
            <a:endParaRPr lang="en-US" sz="7400" dirty="0" smtClean="0"/>
          </a:p>
          <a:p>
            <a:pPr marL="0" indent="0">
              <a:buNone/>
            </a:pPr>
            <a:endParaRPr lang="en-US" sz="7400" dirty="0"/>
          </a:p>
          <a:p>
            <a:pPr>
              <a:buFont typeface="Wingdings" panose="05000000000000000000" pitchFamily="2" charset="2"/>
              <a:buChar char="v"/>
            </a:pPr>
            <a:r>
              <a:rPr lang="da-DK" sz="7400" dirty="0" smtClean="0"/>
              <a:t>Website công ty cửa cuốn SafeDoor</a:t>
            </a:r>
          </a:p>
          <a:p>
            <a:pPr marL="0" indent="0">
              <a:buNone/>
            </a:pPr>
            <a:r>
              <a:rPr lang="da-DK" sz="7400" dirty="0"/>
              <a:t>(https://safedoor.vn</a:t>
            </a:r>
            <a:r>
              <a:rPr lang="da-DK" sz="7400" dirty="0" smtClean="0"/>
              <a:t>/)</a:t>
            </a:r>
            <a:endParaRPr lang="en-US" sz="7400" dirty="0"/>
          </a:p>
        </p:txBody>
      </p:sp>
      <p:sp>
        <p:nvSpPr>
          <p:cNvPr id="3" name="TextBox 2">
            <a:extLst>
              <a:ext uri="{FF2B5EF4-FFF2-40B4-BE49-F238E27FC236}">
                <a16:creationId xmlns:a16="http://schemas.microsoft.com/office/drawing/2014/main" id="{7210384D-3E79-453A-9BB9-79DF57019650}"/>
              </a:ext>
            </a:extLst>
          </p:cNvPr>
          <p:cNvSpPr txBox="1"/>
          <p:nvPr/>
        </p:nvSpPr>
        <p:spPr>
          <a:xfrm>
            <a:off x="2724344" y="495945"/>
            <a:ext cx="5600256" cy="461665"/>
          </a:xfrm>
          <a:prstGeom prst="rect">
            <a:avLst/>
          </a:prstGeom>
          <a:noFill/>
        </p:spPr>
        <p:txBody>
          <a:bodyPr wrap="square" rtlCol="0">
            <a:spAutoFit/>
          </a:bodyPr>
          <a:lstStyle/>
          <a:p>
            <a:pPr algn="ctr"/>
            <a:r>
              <a:rPr lang="en-US" sz="2400" b="1" dirty="0"/>
              <a:t>CÁC DỰ ÁN THỰC TẾ ĐÃ THAM GIA</a:t>
            </a:r>
          </a:p>
        </p:txBody>
      </p:sp>
    </p:spTree>
    <p:extLst>
      <p:ext uri="{BB962C8B-B14F-4D97-AF65-F5344CB8AC3E}">
        <p14:creationId xmlns:p14="http://schemas.microsoft.com/office/powerpoint/2010/main" val="415602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Website </a:t>
            </a:r>
            <a:r>
              <a:rPr lang="en-US" dirty="0" err="1" smtClean="0"/>
              <a:t>Zakra</a:t>
            </a:r>
            <a:r>
              <a:rPr lang="en-US" dirty="0" smtClean="0"/>
              <a:t> Spa</a:t>
            </a:r>
            <a:endParaRPr lang="en-US" dirty="0"/>
          </a:p>
        </p:txBody>
      </p:sp>
      <p:pic>
        <p:nvPicPr>
          <p:cNvPr id="3" name="Picture 2"/>
          <p:cNvPicPr>
            <a:picLocks noChangeAspect="1"/>
          </p:cNvPicPr>
          <p:nvPr/>
        </p:nvPicPr>
        <p:blipFill rotWithShape="1">
          <a:blip r:embed="rId3"/>
          <a:srcRect t="6130" r="-406" b="3959"/>
          <a:stretch/>
        </p:blipFill>
        <p:spPr>
          <a:xfrm>
            <a:off x="1043608" y="1131590"/>
            <a:ext cx="7416824" cy="3240361"/>
          </a:xfrm>
          <a:prstGeom prst="rect">
            <a:avLst/>
          </a:prstGeom>
        </p:spPr>
      </p:pic>
    </p:spTree>
    <p:extLst>
      <p:ext uri="{BB962C8B-B14F-4D97-AF65-F5344CB8AC3E}">
        <p14:creationId xmlns:p14="http://schemas.microsoft.com/office/powerpoint/2010/main" val="452158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Website </a:t>
            </a:r>
            <a:r>
              <a:rPr lang="en-US" dirty="0" err="1" smtClean="0"/>
              <a:t>SafedoorVN</a:t>
            </a:r>
            <a:endParaRPr lang="en-US" dirty="0"/>
          </a:p>
        </p:txBody>
      </p:sp>
      <p:pic>
        <p:nvPicPr>
          <p:cNvPr id="3" name="Picture 2"/>
          <p:cNvPicPr>
            <a:picLocks noChangeAspect="1"/>
          </p:cNvPicPr>
          <p:nvPr/>
        </p:nvPicPr>
        <p:blipFill rotWithShape="1">
          <a:blip r:embed="rId2"/>
          <a:srcRect t="5989" r="-363" b="2187"/>
          <a:stretch/>
        </p:blipFill>
        <p:spPr>
          <a:xfrm>
            <a:off x="1475656" y="1059582"/>
            <a:ext cx="6724259" cy="3460602"/>
          </a:xfrm>
          <a:prstGeom prst="rect">
            <a:avLst/>
          </a:prstGeom>
        </p:spPr>
      </p:pic>
    </p:spTree>
    <p:extLst>
      <p:ext uri="{BB962C8B-B14F-4D97-AF65-F5344CB8AC3E}">
        <p14:creationId xmlns:p14="http://schemas.microsoft.com/office/powerpoint/2010/main" val="346942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err="1"/>
              <a:t>Kết</a:t>
            </a:r>
            <a:r>
              <a:rPr lang="en-US" sz="3200" dirty="0"/>
              <a:t> </a:t>
            </a:r>
            <a:r>
              <a:rPr lang="en-US" sz="3200" dirty="0" err="1"/>
              <a:t>quả</a:t>
            </a:r>
            <a:r>
              <a:rPr lang="en-US" sz="3200" dirty="0"/>
              <a:t> </a:t>
            </a:r>
            <a:r>
              <a:rPr lang="en-US" sz="3200" dirty="0" err="1" smtClean="0"/>
              <a:t>đạt</a:t>
            </a:r>
            <a:r>
              <a:rPr lang="en-US" sz="3200" dirty="0" smtClean="0"/>
              <a:t> </a:t>
            </a:r>
            <a:r>
              <a:rPr lang="en-US" sz="3200" dirty="0" err="1" smtClean="0"/>
              <a:t>được</a:t>
            </a:r>
            <a:endParaRPr lang="en-US" sz="3200" dirty="0"/>
          </a:p>
        </p:txBody>
      </p:sp>
      <p:sp>
        <p:nvSpPr>
          <p:cNvPr id="70" name="TextBox 69">
            <a:extLst>
              <a:ext uri="{FF2B5EF4-FFF2-40B4-BE49-F238E27FC236}">
                <a16:creationId xmlns:a16="http://schemas.microsoft.com/office/drawing/2014/main" id="{248DB244-2C9A-4E97-9C56-0D56F5D63F20}"/>
              </a:ext>
            </a:extLst>
          </p:cNvPr>
          <p:cNvSpPr txBox="1"/>
          <p:nvPr/>
        </p:nvSpPr>
        <p:spPr>
          <a:xfrm>
            <a:off x="2193999" y="2917649"/>
            <a:ext cx="1864384" cy="1477328"/>
          </a:xfrm>
          <a:prstGeom prst="rect">
            <a:avLst/>
          </a:prstGeom>
          <a:noFill/>
        </p:spPr>
        <p:txBody>
          <a:bodyPr wrap="square" rtlCol="0">
            <a:spAutoFit/>
          </a:bodyPr>
          <a:lstStyle/>
          <a:p>
            <a:r>
              <a:rPr lang="en-US" altLang="ko-KR" dirty="0" err="1" smtClean="0"/>
              <a:t>Hiểu</a:t>
            </a:r>
            <a:r>
              <a:rPr lang="en-US" altLang="ko-KR" dirty="0" smtClean="0"/>
              <a:t> </a:t>
            </a:r>
            <a:r>
              <a:rPr lang="en-US" altLang="ko-KR" dirty="0" err="1" smtClean="0"/>
              <a:t>được</a:t>
            </a:r>
            <a:r>
              <a:rPr lang="en-US" altLang="ko-KR" dirty="0" smtClean="0"/>
              <a:t> </a:t>
            </a:r>
            <a:r>
              <a:rPr lang="en-US" altLang="ko-KR" dirty="0" err="1" smtClean="0"/>
              <a:t>quy</a:t>
            </a:r>
            <a:r>
              <a:rPr lang="en-US" altLang="ko-KR" dirty="0" smtClean="0"/>
              <a:t> </a:t>
            </a:r>
            <a:r>
              <a:rPr lang="en-US" altLang="ko-KR" dirty="0" err="1" smtClean="0"/>
              <a:t>trình</a:t>
            </a:r>
            <a:r>
              <a:rPr lang="en-US" altLang="ko-KR" dirty="0" smtClean="0"/>
              <a:t> </a:t>
            </a:r>
            <a:r>
              <a:rPr lang="en-US" altLang="ko-KR" dirty="0" err="1" smtClean="0"/>
              <a:t>vận</a:t>
            </a:r>
            <a:r>
              <a:rPr lang="en-US" altLang="ko-KR" dirty="0" smtClean="0"/>
              <a:t> </a:t>
            </a:r>
            <a:r>
              <a:rPr lang="en-US" altLang="ko-KR" dirty="0" err="1" smtClean="0"/>
              <a:t>hành</a:t>
            </a:r>
            <a:r>
              <a:rPr lang="en-US" altLang="ko-KR" dirty="0" smtClean="0"/>
              <a:t> </a:t>
            </a:r>
            <a:r>
              <a:rPr lang="en-US" altLang="ko-KR" dirty="0" err="1" smtClean="0"/>
              <a:t>của</a:t>
            </a:r>
            <a:r>
              <a:rPr lang="en-US" altLang="ko-KR" dirty="0" smtClean="0"/>
              <a:t> </a:t>
            </a:r>
            <a:r>
              <a:rPr lang="en-US" altLang="ko-KR" dirty="0" err="1" smtClean="0"/>
              <a:t>một</a:t>
            </a:r>
            <a:r>
              <a:rPr lang="en-US" altLang="ko-KR" dirty="0" smtClean="0"/>
              <a:t> </a:t>
            </a:r>
            <a:r>
              <a:rPr lang="en-US" altLang="ko-KR" dirty="0" err="1" smtClean="0"/>
              <a:t>doanh</a:t>
            </a:r>
            <a:r>
              <a:rPr lang="en-US" altLang="ko-KR" dirty="0" smtClean="0"/>
              <a:t> </a:t>
            </a:r>
            <a:r>
              <a:rPr lang="en-US" altLang="ko-KR" dirty="0" err="1" smtClean="0"/>
              <a:t>nghiệp</a:t>
            </a:r>
            <a:r>
              <a:rPr lang="en-US" altLang="ko-KR" dirty="0" smtClean="0"/>
              <a:t> </a:t>
            </a:r>
            <a:r>
              <a:rPr lang="en-US" altLang="ko-KR" dirty="0" err="1" smtClean="0"/>
              <a:t>công</a:t>
            </a:r>
            <a:r>
              <a:rPr lang="en-US" altLang="ko-KR" dirty="0" smtClean="0"/>
              <a:t> </a:t>
            </a:r>
            <a:r>
              <a:rPr lang="en-US" altLang="ko-KR" dirty="0" err="1" smtClean="0"/>
              <a:t>nghệ</a:t>
            </a:r>
            <a:r>
              <a:rPr lang="en-US" altLang="ko-KR" dirty="0" smtClean="0"/>
              <a:t> </a:t>
            </a:r>
            <a:r>
              <a:rPr lang="en-US" altLang="ko-KR" dirty="0" err="1" smtClean="0"/>
              <a:t>thông</a:t>
            </a:r>
            <a:r>
              <a:rPr lang="en-US" altLang="ko-KR" dirty="0" smtClean="0"/>
              <a:t> tin</a:t>
            </a:r>
            <a:endParaRPr lang="en-US" altLang="ko-KR" dirty="0">
              <a:solidFill>
                <a:schemeClr val="tx1">
                  <a:lumMod val="75000"/>
                  <a:lumOff val="25000"/>
                </a:schemeClr>
              </a:solidFill>
            </a:endParaRPr>
          </a:p>
        </p:txBody>
      </p:sp>
      <p:sp>
        <p:nvSpPr>
          <p:cNvPr id="73" name="TextBox 72">
            <a:extLst>
              <a:ext uri="{FF2B5EF4-FFF2-40B4-BE49-F238E27FC236}">
                <a16:creationId xmlns:a16="http://schemas.microsoft.com/office/drawing/2014/main" id="{6DAB91A6-3D53-4161-AC43-D8F93EFB2F9E}"/>
              </a:ext>
            </a:extLst>
          </p:cNvPr>
          <p:cNvSpPr txBox="1"/>
          <p:nvPr/>
        </p:nvSpPr>
        <p:spPr>
          <a:xfrm>
            <a:off x="4245504" y="2980506"/>
            <a:ext cx="2030358" cy="1815882"/>
          </a:xfrm>
          <a:prstGeom prst="rect">
            <a:avLst/>
          </a:prstGeom>
          <a:noFill/>
        </p:spPr>
        <p:txBody>
          <a:bodyPr wrap="square" rtlCol="0">
            <a:spAutoFit/>
          </a:bodyPr>
          <a:lstStyle/>
          <a:p>
            <a:r>
              <a:rPr lang="vi-VN" sz="1600" dirty="0"/>
              <a:t>Kỹ năng giao tiếp, </a:t>
            </a:r>
            <a:endParaRPr lang="en-US" sz="1600" dirty="0"/>
          </a:p>
          <a:p>
            <a:r>
              <a:rPr lang="vi-VN" sz="1600" dirty="0"/>
              <a:t>trao đổi thông tin </a:t>
            </a:r>
            <a:endParaRPr lang="en-US" sz="1600" dirty="0"/>
          </a:p>
          <a:p>
            <a:r>
              <a:rPr lang="vi-VN" sz="1600" dirty="0"/>
              <a:t>với mọi người trong nhóm cũng như lấy yêu cầu của các </a:t>
            </a:r>
            <a:endParaRPr lang="en-US" sz="1600" dirty="0"/>
          </a:p>
          <a:p>
            <a:r>
              <a:rPr lang="vi-VN" sz="1600" dirty="0"/>
              <a:t>phòng ban về </a:t>
            </a:r>
            <a:endParaRPr lang="en-US" sz="1600" dirty="0"/>
          </a:p>
          <a:p>
            <a:r>
              <a:rPr lang="vi-VN" sz="1600" dirty="0"/>
              <a:t>quy trình.</a:t>
            </a:r>
            <a:r>
              <a:rPr lang="en-US" altLang="ko-KR" sz="1600" dirty="0">
                <a:solidFill>
                  <a:schemeClr val="tx1">
                    <a:lumMod val="75000"/>
                    <a:lumOff val="25000"/>
                  </a:schemeClr>
                </a:solidFill>
              </a:rPr>
              <a:t> </a:t>
            </a:r>
          </a:p>
        </p:txBody>
      </p:sp>
      <p:sp>
        <p:nvSpPr>
          <p:cNvPr id="76" name="TextBox 75">
            <a:extLst>
              <a:ext uri="{FF2B5EF4-FFF2-40B4-BE49-F238E27FC236}">
                <a16:creationId xmlns:a16="http://schemas.microsoft.com/office/drawing/2014/main" id="{1DD240E4-0FE5-4200-97DE-87747A7C383A}"/>
              </a:ext>
            </a:extLst>
          </p:cNvPr>
          <p:cNvSpPr txBox="1"/>
          <p:nvPr/>
        </p:nvSpPr>
        <p:spPr>
          <a:xfrm>
            <a:off x="6444208" y="2980506"/>
            <a:ext cx="1962000" cy="584775"/>
          </a:xfrm>
          <a:prstGeom prst="rect">
            <a:avLst/>
          </a:prstGeom>
          <a:noFill/>
        </p:spPr>
        <p:txBody>
          <a:bodyPr wrap="square" rtlCol="0">
            <a:spAutoFit/>
          </a:bodyPr>
          <a:lstStyle/>
          <a:p>
            <a:pPr algn="ctr"/>
            <a:r>
              <a:rPr lang="en-US" sz="1600" dirty="0" err="1"/>
              <a:t>Trách</a:t>
            </a:r>
            <a:r>
              <a:rPr lang="en-US" sz="1600" dirty="0"/>
              <a:t> </a:t>
            </a:r>
            <a:r>
              <a:rPr lang="en-US" sz="1600" dirty="0" err="1"/>
              <a:t>nhiệm</a:t>
            </a:r>
            <a:r>
              <a:rPr lang="en-US" sz="1600" dirty="0"/>
              <a:t> </a:t>
            </a:r>
            <a:r>
              <a:rPr lang="en-US" sz="1600" dirty="0" err="1"/>
              <a:t>trong</a:t>
            </a:r>
            <a:r>
              <a:rPr lang="en-US" sz="1600" dirty="0"/>
              <a:t> </a:t>
            </a:r>
            <a:r>
              <a:rPr lang="en-US" sz="1600" dirty="0" err="1"/>
              <a:t>công</a:t>
            </a:r>
            <a:r>
              <a:rPr lang="en-US" sz="1600" dirty="0"/>
              <a:t> </a:t>
            </a:r>
            <a:r>
              <a:rPr lang="en-US" sz="1600" dirty="0" err="1"/>
              <a:t>việc</a:t>
            </a:r>
            <a:r>
              <a:rPr lang="en-US" sz="900" dirty="0"/>
              <a:t>. </a:t>
            </a:r>
            <a:endParaRPr lang="en-US" altLang="ko-KR" sz="900" dirty="0">
              <a:solidFill>
                <a:schemeClr val="tx1">
                  <a:lumMod val="75000"/>
                  <a:lumOff val="25000"/>
                </a:schemeClr>
              </a:solidFill>
            </a:endParaRPr>
          </a:p>
        </p:txBody>
      </p:sp>
      <p:sp>
        <p:nvSpPr>
          <p:cNvPr id="62" name="Teardrop 19">
            <a:extLst>
              <a:ext uri="{FF2B5EF4-FFF2-40B4-BE49-F238E27FC236}">
                <a16:creationId xmlns:a16="http://schemas.microsoft.com/office/drawing/2014/main" id="{E9694457-A856-4DC7-8583-42B29D7F9B6E}"/>
              </a:ext>
            </a:extLst>
          </p:cNvPr>
          <p:cNvSpPr/>
          <p:nvPr/>
        </p:nvSpPr>
        <p:spPr>
          <a:xfrm rot="2700000" flipH="1">
            <a:off x="6785158" y="1235858"/>
            <a:ext cx="1080000" cy="1080000"/>
          </a:xfrm>
          <a:prstGeom prst="teardrop">
            <a:avLst>
              <a:gd name="adj" fmla="val 133882"/>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3" name="Teardrop 20">
            <a:extLst>
              <a:ext uri="{FF2B5EF4-FFF2-40B4-BE49-F238E27FC236}">
                <a16:creationId xmlns:a16="http://schemas.microsoft.com/office/drawing/2014/main" id="{1AAF4439-1816-4293-8EFC-2AA16BBD4F27}"/>
              </a:ext>
            </a:extLst>
          </p:cNvPr>
          <p:cNvSpPr/>
          <p:nvPr/>
        </p:nvSpPr>
        <p:spPr>
          <a:xfrm rot="2700000" flipH="1">
            <a:off x="4679581" y="1398818"/>
            <a:ext cx="945000" cy="945000"/>
          </a:xfrm>
          <a:prstGeom prst="teardrop">
            <a:avLst>
              <a:gd name="adj" fmla="val 133882"/>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4" name="Teardrop 21">
            <a:extLst>
              <a:ext uri="{FF2B5EF4-FFF2-40B4-BE49-F238E27FC236}">
                <a16:creationId xmlns:a16="http://schemas.microsoft.com/office/drawing/2014/main" id="{4A270329-BDDE-44F6-94B6-66DAFE0D0D6A}"/>
              </a:ext>
            </a:extLst>
          </p:cNvPr>
          <p:cNvSpPr/>
          <p:nvPr/>
        </p:nvSpPr>
        <p:spPr>
          <a:xfrm rot="2700000" flipH="1">
            <a:off x="2670054" y="1535145"/>
            <a:ext cx="810000" cy="810000"/>
          </a:xfrm>
          <a:prstGeom prst="teardrop">
            <a:avLst>
              <a:gd name="adj" fmla="val 133882"/>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5" name="Rectangle 18">
            <a:extLst>
              <a:ext uri="{FF2B5EF4-FFF2-40B4-BE49-F238E27FC236}">
                <a16:creationId xmlns:a16="http://schemas.microsoft.com/office/drawing/2014/main" id="{F6CC6F8F-21F7-437B-8BFB-0A7BAE0105A0}"/>
              </a:ext>
            </a:extLst>
          </p:cNvPr>
          <p:cNvSpPr/>
          <p:nvPr/>
        </p:nvSpPr>
        <p:spPr>
          <a:xfrm flipH="1">
            <a:off x="6095" y="2512902"/>
            <a:ext cx="9153000" cy="5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79" name="Oval 40">
            <a:extLst>
              <a:ext uri="{FF2B5EF4-FFF2-40B4-BE49-F238E27FC236}">
                <a16:creationId xmlns:a16="http://schemas.microsoft.com/office/drawing/2014/main" id="{5CDABC22-902E-4342-AFF7-A3767CA7F4EC}"/>
              </a:ext>
            </a:extLst>
          </p:cNvPr>
          <p:cNvSpPr/>
          <p:nvPr/>
        </p:nvSpPr>
        <p:spPr>
          <a:xfrm flipH="1">
            <a:off x="7267357" y="2750270"/>
            <a:ext cx="200099" cy="200099"/>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0" name="Oval 41">
            <a:extLst>
              <a:ext uri="{FF2B5EF4-FFF2-40B4-BE49-F238E27FC236}">
                <a16:creationId xmlns:a16="http://schemas.microsoft.com/office/drawing/2014/main" id="{3987DF82-9074-4680-B7C9-3A9F273BBE86}"/>
              </a:ext>
            </a:extLst>
          </p:cNvPr>
          <p:cNvSpPr/>
          <p:nvPr/>
        </p:nvSpPr>
        <p:spPr>
          <a:xfrm flipH="1">
            <a:off x="5052032" y="2682296"/>
            <a:ext cx="200099" cy="200099"/>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1" name="Oval 42">
            <a:extLst>
              <a:ext uri="{FF2B5EF4-FFF2-40B4-BE49-F238E27FC236}">
                <a16:creationId xmlns:a16="http://schemas.microsoft.com/office/drawing/2014/main" id="{77C1914D-92BE-4873-B769-40E8B4073552}"/>
              </a:ext>
            </a:extLst>
          </p:cNvPr>
          <p:cNvSpPr/>
          <p:nvPr/>
        </p:nvSpPr>
        <p:spPr>
          <a:xfrm flipH="1">
            <a:off x="2975004" y="2605000"/>
            <a:ext cx="200099" cy="200099"/>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2" name="Teardrop 21">
            <a:extLst>
              <a:ext uri="{FF2B5EF4-FFF2-40B4-BE49-F238E27FC236}">
                <a16:creationId xmlns:a16="http://schemas.microsoft.com/office/drawing/2014/main" id="{E16C7378-A41D-4907-AD34-E8B5D21F4BA6}"/>
              </a:ext>
            </a:extLst>
          </p:cNvPr>
          <p:cNvSpPr/>
          <p:nvPr/>
        </p:nvSpPr>
        <p:spPr>
          <a:xfrm rot="2700000" flipH="1">
            <a:off x="768596" y="1670214"/>
            <a:ext cx="675000" cy="675000"/>
          </a:xfrm>
          <a:prstGeom prst="teardrop">
            <a:avLst>
              <a:gd name="adj" fmla="val 133882"/>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3" name="Oval 42">
            <a:extLst>
              <a:ext uri="{FF2B5EF4-FFF2-40B4-BE49-F238E27FC236}">
                <a16:creationId xmlns:a16="http://schemas.microsoft.com/office/drawing/2014/main" id="{87354EBB-0604-4C24-A467-45E68664A2D3}"/>
              </a:ext>
            </a:extLst>
          </p:cNvPr>
          <p:cNvSpPr/>
          <p:nvPr/>
        </p:nvSpPr>
        <p:spPr>
          <a:xfrm flipH="1">
            <a:off x="1006046" y="2631490"/>
            <a:ext cx="200099" cy="200099"/>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1" name="Rounded Rectangle 27">
            <a:extLst>
              <a:ext uri="{FF2B5EF4-FFF2-40B4-BE49-F238E27FC236}">
                <a16:creationId xmlns:a16="http://schemas.microsoft.com/office/drawing/2014/main" id="{D45437AF-52D5-4527-B460-0EDB34AE3C8E}"/>
              </a:ext>
            </a:extLst>
          </p:cNvPr>
          <p:cNvSpPr/>
          <p:nvPr/>
        </p:nvSpPr>
        <p:spPr>
          <a:xfrm>
            <a:off x="5364814" y="2705050"/>
            <a:ext cx="319370" cy="245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6" name="TextBox 35">
            <a:extLst>
              <a:ext uri="{FF2B5EF4-FFF2-40B4-BE49-F238E27FC236}">
                <a16:creationId xmlns:a16="http://schemas.microsoft.com/office/drawing/2014/main" id="{54C225D2-4749-4E0A-A490-EAA2DA6AA3E3}"/>
              </a:ext>
            </a:extLst>
          </p:cNvPr>
          <p:cNvSpPr txBox="1"/>
          <p:nvPr/>
        </p:nvSpPr>
        <p:spPr>
          <a:xfrm>
            <a:off x="6095" y="2917649"/>
            <a:ext cx="2057396" cy="1200329"/>
          </a:xfrm>
          <a:prstGeom prst="rect">
            <a:avLst/>
          </a:prstGeom>
          <a:noFill/>
        </p:spPr>
        <p:txBody>
          <a:bodyPr wrap="square">
            <a:spAutoFit/>
          </a:bodyPr>
          <a:lstStyle/>
          <a:p>
            <a:r>
              <a:rPr lang="en-US" altLang="ko-KR" dirty="0" err="1" smtClean="0"/>
              <a:t>Tiếp</a:t>
            </a:r>
            <a:r>
              <a:rPr lang="en-US" altLang="ko-KR" dirty="0" smtClean="0"/>
              <a:t> </a:t>
            </a:r>
            <a:r>
              <a:rPr lang="en-US" altLang="ko-KR" dirty="0" err="1" smtClean="0"/>
              <a:t>cận</a:t>
            </a:r>
            <a:r>
              <a:rPr lang="en-US" altLang="ko-KR" dirty="0" smtClean="0"/>
              <a:t> </a:t>
            </a:r>
            <a:r>
              <a:rPr lang="en-US" altLang="ko-KR" dirty="0" err="1" smtClean="0"/>
              <a:t>được</a:t>
            </a:r>
            <a:r>
              <a:rPr lang="en-US" altLang="ko-KR" dirty="0" smtClean="0"/>
              <a:t> </a:t>
            </a:r>
            <a:r>
              <a:rPr lang="en-US" altLang="ko-KR" dirty="0" err="1" smtClean="0"/>
              <a:t>với</a:t>
            </a:r>
            <a:r>
              <a:rPr lang="en-US" altLang="ko-KR" dirty="0" smtClean="0"/>
              <a:t> </a:t>
            </a:r>
            <a:r>
              <a:rPr lang="en-US" altLang="ko-KR" dirty="0" err="1" smtClean="0"/>
              <a:t>vị</a:t>
            </a:r>
            <a:r>
              <a:rPr lang="en-US" altLang="ko-KR" dirty="0" smtClean="0"/>
              <a:t> </a:t>
            </a:r>
            <a:r>
              <a:rPr lang="en-US" altLang="ko-KR" dirty="0" err="1" smtClean="0"/>
              <a:t>trị</a:t>
            </a:r>
            <a:r>
              <a:rPr lang="en-US" altLang="ko-KR" dirty="0" smtClean="0"/>
              <a:t> Tester </a:t>
            </a:r>
            <a:r>
              <a:rPr lang="en-US" altLang="ko-KR" dirty="0" err="1" smtClean="0"/>
              <a:t>và</a:t>
            </a:r>
            <a:r>
              <a:rPr lang="en-US" altLang="ko-KR" dirty="0" smtClean="0"/>
              <a:t> </a:t>
            </a:r>
            <a:r>
              <a:rPr lang="en-US" altLang="ko-KR" dirty="0" err="1" smtClean="0"/>
              <a:t>thiết</a:t>
            </a:r>
            <a:r>
              <a:rPr lang="en-US" altLang="ko-KR" dirty="0" smtClean="0"/>
              <a:t> </a:t>
            </a:r>
            <a:r>
              <a:rPr lang="en-US" altLang="ko-KR" dirty="0" err="1" smtClean="0"/>
              <a:t>kế</a:t>
            </a:r>
            <a:r>
              <a:rPr lang="en-US" altLang="ko-KR" dirty="0" smtClean="0"/>
              <a:t> Website WordPress</a:t>
            </a:r>
            <a:endParaRPr lang="en-US" altLang="ko-KR" sz="1800" dirty="0">
              <a:solidFill>
                <a:schemeClr val="tx1">
                  <a:lumMod val="75000"/>
                  <a:lumOff val="25000"/>
                </a:schemeClr>
              </a:solidFill>
            </a:endParaRPr>
          </a:p>
        </p:txBody>
      </p:sp>
    </p:spTree>
    <p:extLst>
      <p:ext uri="{BB962C8B-B14F-4D97-AF65-F5344CB8AC3E}">
        <p14:creationId xmlns:p14="http://schemas.microsoft.com/office/powerpoint/2010/main" val="1736538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539</Words>
  <Application>Microsoft Office PowerPoint</Application>
  <PresentationFormat>On-screen Show (16:9)</PresentationFormat>
  <Paragraphs>79</Paragraphs>
  <Slides>10</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맑은 고딕</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Thị Trúc Hòa</dc:creator>
  <cp:lastModifiedBy>Ha Anh Vu</cp:lastModifiedBy>
  <cp:revision>46</cp:revision>
  <dcterms:created xsi:type="dcterms:W3CDTF">2021-01-05T17:40:43Z</dcterms:created>
  <dcterms:modified xsi:type="dcterms:W3CDTF">2021-01-21T01:23:35Z</dcterms:modified>
</cp:coreProperties>
</file>