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2"/>
  </p:notesMasterIdLst>
  <p:sldIdLst>
    <p:sldId id="256" r:id="rId4"/>
    <p:sldId id="261" r:id="rId5"/>
    <p:sldId id="268" r:id="rId6"/>
    <p:sldId id="378" r:id="rId7"/>
    <p:sldId id="300" r:id="rId8"/>
    <p:sldId id="301" r:id="rId9"/>
    <p:sldId id="281" r:id="rId10"/>
    <p:sldId id="262"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6197" autoAdjust="0"/>
  </p:normalViewPr>
  <p:slideViewPr>
    <p:cSldViewPr>
      <p:cViewPr varScale="1">
        <p:scale>
          <a:sx n="78" d="100"/>
          <a:sy n="78" d="100"/>
        </p:scale>
        <p:origin x="1670" y="7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AB45-C9FF-4EC2-ADBB-FE9345416666}"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EE5F2-4EF8-4D84-AF6C-2CEBB6E90C8D}" type="slidenum">
              <a:rPr lang="en-US" smtClean="0"/>
              <a:t>‹#›</a:t>
            </a:fld>
            <a:endParaRPr lang="en-US"/>
          </a:p>
        </p:txBody>
      </p:sp>
    </p:spTree>
    <p:extLst>
      <p:ext uri="{BB962C8B-B14F-4D97-AF65-F5344CB8AC3E}">
        <p14:creationId xmlns:p14="http://schemas.microsoft.com/office/powerpoint/2010/main" val="370922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vi.wikipedia.org/w/index.php?title=Speech_recognition&amp;action=edit&amp;redlink=1" TargetMode="External"/><Relationship Id="rId3" Type="http://schemas.openxmlformats.org/officeDocument/2006/relationships/hyperlink" Target="https://vi.wikipedia.org/wiki/Startup" TargetMode="External"/><Relationship Id="rId7" Type="http://schemas.openxmlformats.org/officeDocument/2006/relationships/hyperlink" Target="https://vi.wikipedia.org/wiki/Deep_learn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vi.wikipedia.org/wiki/CTO" TargetMode="External"/><Relationship Id="rId5" Type="http://schemas.openxmlformats.org/officeDocument/2006/relationships/hyperlink" Target="https://vi.wikipedia.org/wiki/CEO" TargetMode="External"/><Relationship Id="rId4" Type="http://schemas.openxmlformats.org/officeDocument/2006/relationships/hyperlink" Target="https://vi.wikipedia.org/wiki/Silicon_Valle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1</a:t>
            </a:fld>
            <a:endParaRPr lang="en-US"/>
          </a:p>
        </p:txBody>
      </p:sp>
    </p:spTree>
    <p:extLst>
      <p:ext uri="{BB962C8B-B14F-4D97-AF65-F5344CB8AC3E}">
        <p14:creationId xmlns:p14="http://schemas.microsoft.com/office/powerpoint/2010/main" val="149357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02122"/>
                </a:solidFill>
                <a:effectLst/>
                <a:latin typeface="Arial" panose="020B0604020202020204" pitchFamily="34" charset="0"/>
              </a:rPr>
              <a:t>ELSA (English Language Speech Assistant) là </a:t>
            </a:r>
            <a:r>
              <a:rPr lang="vi-VN" b="0" i="0" u="none" strike="noStrike" dirty="0">
                <a:solidFill>
                  <a:srgbClr val="0B0080"/>
                </a:solidFill>
                <a:effectLst/>
                <a:latin typeface="Arial" panose="020B0604020202020204" pitchFamily="34" charset="0"/>
                <a:hlinkClick r:id="rId3" tooltip="Startup"/>
              </a:rPr>
              <a:t>startup</a:t>
            </a:r>
            <a:r>
              <a:rPr lang="vi-VN" b="0" i="0" dirty="0">
                <a:solidFill>
                  <a:srgbClr val="202122"/>
                </a:solidFill>
                <a:effectLst/>
                <a:latin typeface="Arial" panose="020B0604020202020204" pitchFamily="34" charset="0"/>
              </a:rPr>
              <a:t> về công nghệ giáo dục tại </a:t>
            </a:r>
            <a:r>
              <a:rPr lang="vi-VN" b="0" i="0" u="none" strike="noStrike" dirty="0">
                <a:solidFill>
                  <a:srgbClr val="0B0080"/>
                </a:solidFill>
                <a:effectLst/>
                <a:latin typeface="Arial" panose="020B0604020202020204" pitchFamily="34" charset="0"/>
                <a:hlinkClick r:id="rId4" tooltip="Silicon Valley"/>
              </a:rPr>
              <a:t>Silicon Valley</a:t>
            </a:r>
            <a:r>
              <a:rPr lang="vi-VN" b="0" i="0" dirty="0">
                <a:solidFill>
                  <a:srgbClr val="202122"/>
                </a:solidFill>
                <a:effectLst/>
                <a:latin typeface="Arial" panose="020B0604020202020204" pitchFamily="34" charset="0"/>
              </a:rPr>
              <a:t> đầy triển vọng và đang tăng trưởng rất nhanh. Được thành lập vào năm 2015 bởi Văn Đinh Hồng Vũ (</a:t>
            </a:r>
            <a:r>
              <a:rPr lang="vi-VN" b="0" i="0" u="none" strike="noStrike" dirty="0">
                <a:solidFill>
                  <a:srgbClr val="0B0080"/>
                </a:solidFill>
                <a:effectLst/>
                <a:latin typeface="Arial" panose="020B0604020202020204" pitchFamily="34" charset="0"/>
                <a:hlinkClick r:id="rId5" tooltip="CEO"/>
              </a:rPr>
              <a:t>CEO</a:t>
            </a:r>
            <a:r>
              <a:rPr lang="vi-VN" b="0" i="0" dirty="0">
                <a:solidFill>
                  <a:srgbClr val="202122"/>
                </a:solidFill>
                <a:effectLst/>
                <a:latin typeface="Arial" panose="020B0604020202020204" pitchFamily="34" charset="0"/>
              </a:rPr>
              <a:t>), cùng với người bạn Bồ Đào Nha là tiến sĩ Xavier Anguera (giám đốc công nghệ – </a:t>
            </a:r>
            <a:r>
              <a:rPr lang="vi-VN" b="0" i="0" u="none" strike="noStrike" dirty="0">
                <a:solidFill>
                  <a:srgbClr val="0B0080"/>
                </a:solidFill>
                <a:effectLst/>
                <a:latin typeface="Arial" panose="020B0604020202020204" pitchFamily="34" charset="0"/>
                <a:hlinkClick r:id="rId6" tooltip="CTO"/>
              </a:rPr>
              <a:t>CTO</a:t>
            </a:r>
            <a:r>
              <a:rPr lang="vi-VN" b="0" i="0" dirty="0">
                <a:solidFill>
                  <a:srgbClr val="202122"/>
                </a:solidFill>
                <a:effectLst/>
                <a:latin typeface="Arial" panose="020B0604020202020204" pitchFamily="34" charset="0"/>
              </a:rPr>
              <a:t>), ELSA có công nghệ Trí Tuệ Nhân Tạo với khả năng học sâu (</a:t>
            </a:r>
            <a:r>
              <a:rPr lang="vi-VN" b="0" i="0" u="none" strike="noStrike" dirty="0">
                <a:solidFill>
                  <a:srgbClr val="0B0080"/>
                </a:solidFill>
                <a:effectLst/>
                <a:latin typeface="Arial" panose="020B0604020202020204" pitchFamily="34" charset="0"/>
                <a:hlinkClick r:id="rId7" tooltip="Deep learning"/>
              </a:rPr>
              <a:t>deep learning</a:t>
            </a:r>
            <a:r>
              <a:rPr lang="vi-VN" b="0" i="0" dirty="0">
                <a:solidFill>
                  <a:srgbClr val="202122"/>
                </a:solidFill>
                <a:effectLst/>
                <a:latin typeface="Arial" panose="020B0604020202020204" pitchFamily="34" charset="0"/>
              </a:rPr>
              <a:t>) và nhận diện giọng nói (</a:t>
            </a:r>
            <a:r>
              <a:rPr lang="vi-VN" b="0" i="0" u="none" strike="noStrike" dirty="0">
                <a:solidFill>
                  <a:srgbClr val="A55858"/>
                </a:solidFill>
                <a:effectLst/>
                <a:latin typeface="Arial" panose="020B0604020202020204" pitchFamily="34" charset="0"/>
                <a:hlinkClick r:id="rId8" tooltip="Speech recognition (trang chưa được viết)"/>
              </a:rPr>
              <a:t>speech recognition</a:t>
            </a:r>
            <a:r>
              <a:rPr lang="vi-VN" b="0" i="0" dirty="0">
                <a:solidFill>
                  <a:srgbClr val="202122"/>
                </a:solidFill>
                <a:effectLst/>
                <a:latin typeface="Arial" panose="020B0604020202020204" pitchFamily="34" charset="0"/>
              </a:rPr>
              <a:t>). </a:t>
            </a:r>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r>
              <a:rPr lang="vi-VN" b="0" i="0" dirty="0">
                <a:solidFill>
                  <a:srgbClr val="202122"/>
                </a:solidFill>
                <a:effectLst/>
                <a:latin typeface="Arial" panose="020B0604020202020204" pitchFamily="34" charset="0"/>
              </a:rPr>
              <a:t>ELSA đẩy mạnh phát triển giải pháp đào tạo tiếng Anh cho các doanh nghiệp và tổ chức giáo dục. Ngoài ứng dụng ELSA Speak, ELSA cung cấp thêm nhiều tính năng và công cụ dành riêng cho doanh nghiệp, trường học để có thể triển khai trên quy mô rộng, và đo lường được hiệu quả của dạy và học tiếng Anh cho học viên, nhân viên.</a:t>
            </a:r>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3</a:t>
            </a:fld>
            <a:endParaRPr lang="en-US"/>
          </a:p>
        </p:txBody>
      </p:sp>
    </p:spTree>
    <p:extLst>
      <p:ext uri="{BB962C8B-B14F-4D97-AF65-F5344CB8AC3E}">
        <p14:creationId xmlns:p14="http://schemas.microsoft.com/office/powerpoint/2010/main" val="40389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WordPress là mã nguồn mở được viết bằng ngôn ngữ lập trình PHP và sử dụng hệ quản trị cơ sở dữ liệu MySQL. Nó là một công cụ tạo trang web miễn phí, bạn chỉ cần cài lên host là đã có một website. Sau đó bạn có thể cài Theme để thay đổi giao diện cho trang web. Muốn tăng sự sinh động và tối ưu hoạt động của web, bạn có thể thay đổi Theme và cài đặt thêm một vài Plugin</a:t>
            </a:r>
            <a:r>
              <a:rPr lang="en-US" dirty="0"/>
              <a:t>.</a:t>
            </a:r>
          </a:p>
          <a:p>
            <a:endParaRPr lang="en-US" dirty="0"/>
          </a:p>
          <a:p>
            <a:r>
              <a:rPr lang="vi-VN" dirty="0"/>
              <a:t>Figma hiển thị code snippets cho từng đối tượng được chọn. Code có thể hiển thị dưới dạng CSS, dành cho iOS hay Android. Thay vì sử dụng các công cụ của bên thứ ba, developer có thể inspect đối tượng ngay trên file trong lúc xem thiết kế.</a:t>
            </a:r>
            <a:endParaRPr lang="en-US" dirty="0"/>
          </a:p>
          <a:p>
            <a:endParaRPr lang="en-US" dirty="0"/>
          </a:p>
          <a:p>
            <a:r>
              <a:rPr lang="vi-VN" dirty="0"/>
              <a:t>Ưu điểm nổi bật của Chatfuel: ▪ Miễn phí hoàn toàn: Giúp doanh nghiệp tối thiểu chi phí một cách đáng kể. ▪ Không cần người dùng biết code: Bạn sẽ chẳng cần phải biết một ngôn ngữ lập trình nào mà vẫn có thể tạo ra một chương trình tự động hóai. ▪ Liên kết với fanpage trực tiếp không qua bên thứ 3. ▪ Không cần Facebook xét duyệt: Giảm thiểu toàn bộ tính phức tạp khi không phải đợi xét duyệt từ phía Facebook. ▪ Không giới hạn số lượng bot được tạo ra. ▪ Có sẵn các plugins hữu ích để kết nối với nhiều nền tảng khác.</a:t>
            </a:r>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5</a:t>
            </a:fld>
            <a:endParaRPr lang="en-US"/>
          </a:p>
        </p:txBody>
      </p:sp>
    </p:spTree>
    <p:extLst>
      <p:ext uri="{BB962C8B-B14F-4D97-AF65-F5344CB8AC3E}">
        <p14:creationId xmlns:p14="http://schemas.microsoft.com/office/powerpoint/2010/main" val="4009884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218945"/>
            <a:ext cx="8679898" cy="543185"/>
          </a:xfrm>
          <a:prstGeom prst="rect">
            <a:avLst/>
          </a:prstGeom>
        </p:spPr>
        <p:txBody>
          <a:bodyPr anchor="ctr"/>
          <a:lstStyle>
            <a:lvl1pPr marL="0" indent="0" algn="ctr">
              <a:buNone/>
              <a:defRPr sz="405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1" y="3667841"/>
            <a:ext cx="9144000" cy="1304544"/>
          </a:xfrm>
          <a:prstGeom prst="rect">
            <a:avLst/>
          </a:prstGeom>
        </p:spPr>
      </p:pic>
      <p:sp>
        <p:nvSpPr>
          <p:cNvPr id="9" name="Rectangle 8"/>
          <p:cNvSpPr/>
          <p:nvPr userDrawn="1"/>
        </p:nvSpPr>
        <p:spPr>
          <a:xfrm>
            <a:off x="0" y="1"/>
            <a:ext cx="9144000"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245000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vn.elsaspeak.com/tieng-anh-cho-nguoi-di-lam/" TargetMode="External"/><Relationship Id="rId2" Type="http://schemas.openxmlformats.org/officeDocument/2006/relationships/hyperlink" Target="https://vn.elsaspeak.com/abettervietna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333585"/>
            <a:ext cx="5061291" cy="1131590"/>
          </a:xfrm>
        </p:spPr>
        <p:txBody>
          <a:bodyPr/>
          <a:lstStyle/>
          <a:p>
            <a:pPr algn="ctr"/>
            <a:r>
              <a:rPr lang="en-US" altLang="ko-KR" sz="3600" b="1" dirty="0">
                <a:ea typeface="맑은 고딕" pitchFamily="50" charset="-127"/>
              </a:rPr>
              <a:t>BÁO </a:t>
            </a:r>
            <a:r>
              <a:rPr lang="en-US" altLang="ko-KR" sz="4000" b="1" dirty="0">
                <a:ea typeface="맑은 고딕" pitchFamily="50" charset="-127"/>
              </a:rPr>
              <a:t>CÁO</a:t>
            </a:r>
            <a:r>
              <a:rPr lang="en-US" altLang="ko-KR" sz="3600" b="1" dirty="0">
                <a:ea typeface="맑은 고딕" pitchFamily="50" charset="-127"/>
              </a:rPr>
              <a:t> </a:t>
            </a:r>
            <a:r>
              <a:rPr lang="en-US" altLang="ko-KR" sz="3600" b="1" dirty="0" smtClean="0">
                <a:ea typeface="맑은 고딕" pitchFamily="50" charset="-127"/>
              </a:rPr>
              <a:t>ĐỒ ÁN CHUYÊN NGÀNH</a:t>
            </a:r>
            <a:endParaRPr lang="en-US" altLang="ko-KR" sz="3600" b="1" dirty="0">
              <a:ea typeface="맑은 고딕" pitchFamily="50" charset="-127"/>
            </a:endParaRPr>
          </a:p>
        </p:txBody>
      </p:sp>
      <p:sp>
        <p:nvSpPr>
          <p:cNvPr id="4" name="Text Placeholder 3"/>
          <p:cNvSpPr>
            <a:spLocks noGrp="1"/>
          </p:cNvSpPr>
          <p:nvPr>
            <p:ph type="body" sz="quarter" idx="11"/>
          </p:nvPr>
        </p:nvSpPr>
        <p:spPr>
          <a:xfrm>
            <a:off x="6156176" y="4011910"/>
            <a:ext cx="3816276" cy="488816"/>
          </a:xfrm>
        </p:spPr>
        <p:txBody>
          <a:bodyPr/>
          <a:lstStyle/>
          <a:p>
            <a:pPr>
              <a:spcBef>
                <a:spcPts val="0"/>
              </a:spcBef>
              <a:defRPr/>
            </a:pPr>
            <a:r>
              <a:rPr lang="en-US" altLang="ko-KR" sz="1500" b="1" dirty="0"/>
              <a:t>SINH VIÊN THỰC HIỆN:</a:t>
            </a:r>
          </a:p>
          <a:p>
            <a:pPr>
              <a:spcBef>
                <a:spcPts val="0"/>
              </a:spcBef>
              <a:defRPr/>
            </a:pPr>
            <a:r>
              <a:rPr lang="en-US" altLang="ko-KR" sz="1500" dirty="0" err="1" smtClean="0"/>
              <a:t>Vũ</a:t>
            </a:r>
            <a:r>
              <a:rPr lang="en-US" altLang="ko-KR" sz="1500" dirty="0" smtClean="0"/>
              <a:t> </a:t>
            </a:r>
            <a:r>
              <a:rPr lang="en-US" altLang="ko-KR" sz="1500" dirty="0" err="1" smtClean="0"/>
              <a:t>Hà</a:t>
            </a:r>
            <a:r>
              <a:rPr lang="en-US" altLang="ko-KR" sz="1500" dirty="0" smtClean="0"/>
              <a:t> Anh - 17520258</a:t>
            </a:r>
            <a:endParaRPr lang="en-US" altLang="ko-KR" sz="1500" dirty="0"/>
          </a:p>
          <a:p>
            <a:pPr marL="285750" indent="-285750">
              <a:spcBef>
                <a:spcPts val="0"/>
              </a:spcBef>
              <a:buFont typeface="Wingdings" panose="05000000000000000000" pitchFamily="2" charset="2"/>
              <a:buChar char="§"/>
              <a:defRPr/>
            </a:pPr>
            <a:endParaRPr lang="en-US" altLang="ko-KR" dirty="0"/>
          </a:p>
        </p:txBody>
      </p:sp>
      <p:sp>
        <p:nvSpPr>
          <p:cNvPr id="6" name="TextBox 5">
            <a:hlinkClick r:id="rId3"/>
          </p:cNvPr>
          <p:cNvSpPr txBox="1"/>
          <p:nvPr/>
        </p:nvSpPr>
        <p:spPr>
          <a:xfrm>
            <a:off x="5285965" y="3507854"/>
            <a:ext cx="3858035" cy="369332"/>
          </a:xfrm>
          <a:prstGeom prst="rect">
            <a:avLst/>
          </a:prstGeom>
          <a:noFill/>
        </p:spPr>
        <p:txBody>
          <a:bodyPr wrap="square" rtlCol="0">
            <a:spAutoFit/>
          </a:bodyPr>
          <a:lstStyle/>
          <a:p>
            <a:r>
              <a:rPr lang="en-US" altLang="ko-KR" b="1" dirty="0">
                <a:solidFill>
                  <a:schemeClr val="bg1"/>
                </a:solidFill>
                <a:cs typeface="Arial" pitchFamily="34" charset="0"/>
              </a:rPr>
              <a:t>GVHD:</a:t>
            </a:r>
            <a:r>
              <a:rPr lang="en-US" altLang="ko-KR" dirty="0">
                <a:solidFill>
                  <a:schemeClr val="bg1"/>
                </a:solidFill>
                <a:cs typeface="Arial" pitchFamily="34" charset="0"/>
              </a:rPr>
              <a:t> </a:t>
            </a:r>
            <a:r>
              <a:rPr lang="en-US" altLang="ko-KR" dirty="0" smtClean="0">
                <a:solidFill>
                  <a:schemeClr val="bg1"/>
                </a:solidFill>
                <a:cs typeface="Arial" pitchFamily="34" charset="0"/>
              </a:rPr>
              <a:t>TS. </a:t>
            </a:r>
            <a:r>
              <a:rPr lang="en-US" altLang="ko-KR" dirty="0" err="1" smtClean="0">
                <a:solidFill>
                  <a:schemeClr val="bg1"/>
                </a:solidFill>
                <a:cs typeface="Arial" pitchFamily="34" charset="0"/>
              </a:rPr>
              <a:t>Lê</a:t>
            </a:r>
            <a:r>
              <a:rPr lang="en-US" altLang="ko-KR" dirty="0" smtClean="0">
                <a:solidFill>
                  <a:schemeClr val="bg1"/>
                </a:solidFill>
                <a:cs typeface="Arial" pitchFamily="34" charset="0"/>
              </a:rPr>
              <a:t> Kim </a:t>
            </a:r>
            <a:r>
              <a:rPr lang="en-US" altLang="ko-KR" dirty="0" err="1" smtClean="0">
                <a:solidFill>
                  <a:schemeClr val="bg1"/>
                </a:solidFill>
                <a:cs typeface="Arial" pitchFamily="34" charset="0"/>
              </a:rPr>
              <a:t>Hùng</a:t>
            </a:r>
            <a:endParaRPr lang="ko-KR" altLang="en-US" dirty="0">
              <a:solidFill>
                <a:schemeClr val="bg1"/>
              </a:solidFill>
              <a:cs typeface="Arial" pitchFamily="34" charset="0"/>
            </a:endParaRPr>
          </a:p>
        </p:txBody>
      </p:sp>
      <p:sp>
        <p:nvSpPr>
          <p:cNvPr id="5" name="TextBox 4">
            <a:hlinkClick r:id="rId3"/>
            <a:extLst>
              <a:ext uri="{FF2B5EF4-FFF2-40B4-BE49-F238E27FC236}">
                <a16:creationId xmlns:a16="http://schemas.microsoft.com/office/drawing/2014/main" id="{EBEEFF79-C045-430A-9A04-DB8838CDC640}"/>
              </a:ext>
            </a:extLst>
          </p:cNvPr>
          <p:cNvSpPr txBox="1"/>
          <p:nvPr/>
        </p:nvSpPr>
        <p:spPr>
          <a:xfrm>
            <a:off x="3039448" y="1345766"/>
            <a:ext cx="5997047" cy="646331"/>
          </a:xfrm>
          <a:prstGeom prst="rect">
            <a:avLst/>
          </a:prstGeom>
          <a:noFill/>
        </p:spPr>
        <p:txBody>
          <a:bodyPr wrap="square" rtlCol="0">
            <a:spAutoFit/>
          </a:bodyPr>
          <a:lstStyle/>
          <a:p>
            <a:pPr algn="ctr"/>
            <a:r>
              <a:rPr lang="en-US" altLang="ko-KR" dirty="0">
                <a:solidFill>
                  <a:schemeClr val="bg1"/>
                </a:solidFill>
                <a:cs typeface="Arial" pitchFamily="34" charset="0"/>
              </a:rPr>
              <a:t>	</a:t>
            </a:r>
            <a:r>
              <a:rPr lang="en-US" altLang="ko-KR" dirty="0" err="1" smtClean="0">
                <a:solidFill>
                  <a:schemeClr val="bg1"/>
                </a:solidFill>
                <a:cs typeface="Arial" pitchFamily="34" charset="0"/>
              </a:rPr>
              <a:t>Đề</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tài</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Xây</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dựng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ứng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dụng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phát</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hiện</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lửa</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trên</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thiết</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bị</a:t>
            </a:r>
            <a:r>
              <a:rPr lang="en-US" altLang="ko-KR" dirty="0" smtClean="0">
                <a:solidFill>
                  <a:schemeClr val="bg1"/>
                </a:solidFill>
                <a:cs typeface="Arial" pitchFamily="34" charset="0"/>
              </a:rPr>
              <a:t> Jetson Nano</a:t>
            </a:r>
            <a:endParaRPr lang="ko-KR" altLang="en-US" dirty="0">
              <a:solidFill>
                <a:schemeClr val="bg1"/>
              </a:solidFill>
              <a:cs typeface="Arial" pitchFamily="34" charset="0"/>
            </a:endParaRPr>
          </a:p>
        </p:txBody>
      </p:sp>
      <p:pic>
        <p:nvPicPr>
          <p:cNvPr id="9" name="Picture 8" descr="Logo&#10;&#10;Description automatically generated">
            <a:extLst>
              <a:ext uri="{FF2B5EF4-FFF2-40B4-BE49-F238E27FC236}">
                <a16:creationId xmlns:a16="http://schemas.microsoft.com/office/drawing/2014/main" id="{621A3AC2-2DF2-4F9B-AC61-D24210D977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2382624"/>
            <a:ext cx="1045306" cy="864966"/>
          </a:xfrm>
          <a:prstGeom prst="rect">
            <a:avLst/>
          </a:prstGeom>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smtClean="0">
                <a:cs typeface="Arial" pitchFamily="34" charset="0"/>
              </a:rPr>
              <a:t>NỘI DUNG BÁO CÁO</a:t>
            </a:r>
            <a:endParaRPr lang="en-US" sz="3600" dirty="0">
              <a:cs typeface="Arial" pitchFamily="34" charset="0"/>
            </a:endParaRPr>
          </a:p>
        </p:txBody>
      </p:sp>
      <p:grpSp>
        <p:nvGrpSpPr>
          <p:cNvPr id="4" name="Group 3">
            <a:extLst>
              <a:ext uri="{FF2B5EF4-FFF2-40B4-BE49-F238E27FC236}">
                <a16:creationId xmlns:a16="http://schemas.microsoft.com/office/drawing/2014/main" id="{8AEBC7BA-61BA-47D1-8D11-AF5057685C8C}"/>
              </a:ext>
            </a:extLst>
          </p:cNvPr>
          <p:cNvGrpSpPr/>
          <p:nvPr/>
        </p:nvGrpSpPr>
        <p:grpSpPr>
          <a:xfrm>
            <a:off x="3108820" y="1265868"/>
            <a:ext cx="5256584" cy="720000"/>
            <a:chOff x="3108820" y="1265868"/>
            <a:chExt cx="5256584" cy="720000"/>
          </a:xfrm>
        </p:grpSpPr>
        <p:grpSp>
          <p:nvGrpSpPr>
            <p:cNvPr id="6" name="Group 5"/>
            <p:cNvGrpSpPr/>
            <p:nvPr/>
          </p:nvGrpSpPr>
          <p:grpSpPr>
            <a:xfrm>
              <a:off x="3108820" y="1265868"/>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859287" y="1481677"/>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GIỚI THIỆU CÔNG TY TNHH ELSA</a:t>
              </a:r>
              <a:endParaRPr lang="ko-KR" altLang="en-US" sz="1400" b="1" dirty="0">
                <a:solidFill>
                  <a:schemeClr val="tx1">
                    <a:lumMod val="75000"/>
                    <a:lumOff val="25000"/>
                  </a:schemeClr>
                </a:solidFill>
                <a:cs typeface="Arial" pitchFamily="34" charset="0"/>
              </a:endParaRPr>
            </a:p>
          </p:txBody>
        </p:sp>
      </p:grpSp>
      <p:grpSp>
        <p:nvGrpSpPr>
          <p:cNvPr id="7" name="Group 6">
            <a:extLst>
              <a:ext uri="{FF2B5EF4-FFF2-40B4-BE49-F238E27FC236}">
                <a16:creationId xmlns:a16="http://schemas.microsoft.com/office/drawing/2014/main" id="{C61D5054-DCB2-40C6-9FE7-9C53A080A662}"/>
              </a:ext>
            </a:extLst>
          </p:cNvPr>
          <p:cNvGrpSpPr/>
          <p:nvPr/>
        </p:nvGrpSpPr>
        <p:grpSpPr>
          <a:xfrm>
            <a:off x="3120330" y="2449551"/>
            <a:ext cx="5256584" cy="720080"/>
            <a:chOff x="3120330" y="2449551"/>
            <a:chExt cx="5256584" cy="720080"/>
          </a:xfrm>
        </p:grpSpPr>
        <p:grpSp>
          <p:nvGrpSpPr>
            <p:cNvPr id="17" name="Group 16"/>
            <p:cNvGrpSpPr/>
            <p:nvPr/>
          </p:nvGrpSpPr>
          <p:grpSpPr>
            <a:xfrm>
              <a:off x="3120330" y="2449631"/>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912339" y="264960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NỘI DUNG THỰC TẬP Ở CÔNG TY</a:t>
              </a:r>
              <a:endParaRPr lang="ko-KR" altLang="en-US" sz="1400" b="1"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id="{C2D482E3-F24A-4047-A741-48C1FC37A6B4}"/>
              </a:ext>
            </a:extLst>
          </p:cNvPr>
          <p:cNvGrpSpPr/>
          <p:nvPr/>
        </p:nvGrpSpPr>
        <p:grpSpPr>
          <a:xfrm>
            <a:off x="3108820" y="3623736"/>
            <a:ext cx="5256584" cy="720081"/>
            <a:chOff x="3108820" y="3623736"/>
            <a:chExt cx="5256584" cy="720081"/>
          </a:xfrm>
        </p:grpSpPr>
        <p:grpSp>
          <p:nvGrpSpPr>
            <p:cNvPr id="20" name="Group 19"/>
            <p:cNvGrpSpPr/>
            <p:nvPr/>
          </p:nvGrpSpPr>
          <p:grpSpPr>
            <a:xfrm>
              <a:off x="3108820" y="3623816"/>
              <a:ext cx="5256584" cy="720001"/>
              <a:chOff x="3131840" y="1491630"/>
              <a:chExt cx="5256584" cy="576065"/>
            </a:xfrm>
          </p:grpSpPr>
          <p:sp>
            <p:nvSpPr>
              <p:cNvPr id="21" name="Rectangle 20"/>
              <p:cNvSpPr/>
              <p:nvPr/>
            </p:nvSpPr>
            <p:spPr>
              <a:xfrm>
                <a:off x="3131840" y="1491631"/>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TextBox 22">
              <a:extLst>
                <a:ext uri="{FF2B5EF4-FFF2-40B4-BE49-F238E27FC236}">
                  <a16:creationId xmlns:a16="http://schemas.microsoft.com/office/drawing/2014/main" id="{01070F46-F399-4E02-9061-C40FF2630574}"/>
                </a:ext>
              </a:extLst>
            </p:cNvPr>
            <p:cNvSpPr txBox="1"/>
            <p:nvPr/>
          </p:nvSpPr>
          <p:spPr>
            <a:xfrm>
              <a:off x="3828820" y="382988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ĐÁNH GIÁ VÀ KẾT QUẢ </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36644434-1169-4C36-89AF-DF605E648C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78339"/>
            <a:ext cx="3727712" cy="1331979"/>
          </a:xfrm>
          <a:prstGeom prst="rect">
            <a:avLst/>
          </a:prstGeom>
        </p:spPr>
      </p:pic>
      <p:sp>
        <p:nvSpPr>
          <p:cNvPr id="5" name="TextBox 4">
            <a:extLst>
              <a:ext uri="{FF2B5EF4-FFF2-40B4-BE49-F238E27FC236}">
                <a16:creationId xmlns:a16="http://schemas.microsoft.com/office/drawing/2014/main" id="{E36032B9-12BF-4E40-9464-8BD09CA1D984}"/>
              </a:ext>
            </a:extLst>
          </p:cNvPr>
          <p:cNvSpPr txBox="1"/>
          <p:nvPr/>
        </p:nvSpPr>
        <p:spPr>
          <a:xfrm>
            <a:off x="755576" y="1419622"/>
            <a:ext cx="2448272" cy="2954655"/>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err="1">
                <a:solidFill>
                  <a:schemeClr val="bg1"/>
                </a:solidFill>
              </a:rPr>
              <a:t>Loại</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p>
          <a:p>
            <a:r>
              <a:rPr lang="en-US" sz="1600" dirty="0">
                <a:solidFill>
                  <a:schemeClr val="bg1"/>
                </a:solidFill>
              </a:rPr>
              <a:t>CTY TNHH ELSA</a:t>
            </a:r>
          </a:p>
          <a:p>
            <a:pPr marL="285750" indent="-285750">
              <a:buFont typeface="Wingdings" panose="05000000000000000000" pitchFamily="2" charset="2"/>
              <a:buChar char="v"/>
            </a:pPr>
            <a:r>
              <a:rPr lang="en-US" sz="1600" b="1" dirty="0" err="1">
                <a:solidFill>
                  <a:schemeClr val="bg1"/>
                </a:solidFill>
              </a:rPr>
              <a:t>Ngành</a:t>
            </a:r>
            <a:r>
              <a:rPr lang="en-US" sz="1600" b="1" dirty="0">
                <a:solidFill>
                  <a:schemeClr val="bg1"/>
                </a:solidFill>
              </a:rPr>
              <a:t> </a:t>
            </a:r>
            <a:r>
              <a:rPr lang="en-US" sz="1600" b="1" dirty="0" err="1">
                <a:solidFill>
                  <a:schemeClr val="bg1"/>
                </a:solidFill>
              </a:rPr>
              <a:t>nghề</a:t>
            </a:r>
            <a:r>
              <a:rPr lang="en-US" sz="1600" b="1" dirty="0">
                <a:solidFill>
                  <a:schemeClr val="bg1"/>
                </a:solidFill>
              </a:rPr>
              <a:t>:</a:t>
            </a:r>
          </a:p>
          <a:p>
            <a:r>
              <a:rPr lang="en-US" sz="1600" dirty="0" err="1">
                <a:solidFill>
                  <a:schemeClr val="bg1"/>
                </a:solidFill>
              </a:rPr>
              <a:t>Công</a:t>
            </a:r>
            <a:r>
              <a:rPr lang="en-US" sz="1600" dirty="0">
                <a:solidFill>
                  <a:schemeClr val="bg1"/>
                </a:solidFill>
              </a:rPr>
              <a:t> </a:t>
            </a:r>
            <a:r>
              <a:rPr lang="en-US" sz="1600" dirty="0" err="1">
                <a:solidFill>
                  <a:schemeClr val="bg1"/>
                </a:solidFill>
              </a:rPr>
              <a:t>nghệ</a:t>
            </a:r>
            <a:r>
              <a:rPr lang="en-US" sz="1600" dirty="0">
                <a:solidFill>
                  <a:schemeClr val="bg1"/>
                </a:solidFill>
              </a:rPr>
              <a:t> </a:t>
            </a:r>
            <a:r>
              <a:rPr lang="en-US" sz="1600" dirty="0" err="1">
                <a:solidFill>
                  <a:schemeClr val="bg1"/>
                </a:solidFill>
              </a:rPr>
              <a:t>Giáo</a:t>
            </a:r>
            <a:r>
              <a:rPr lang="en-US" sz="1600" dirty="0">
                <a:solidFill>
                  <a:schemeClr val="bg1"/>
                </a:solidFill>
              </a:rPr>
              <a:t> </a:t>
            </a:r>
            <a:r>
              <a:rPr lang="en-US" sz="1600" dirty="0" err="1">
                <a:solidFill>
                  <a:schemeClr val="bg1"/>
                </a:solidFill>
              </a:rPr>
              <a:t>Dục</a:t>
            </a:r>
            <a:endParaRPr lang="en-US" sz="1600" dirty="0">
              <a:solidFill>
                <a:schemeClr val="bg1"/>
              </a:solidFill>
            </a:endParaRPr>
          </a:p>
          <a:p>
            <a:pPr marL="285750" indent="-285750">
              <a:buFont typeface="Wingdings" panose="05000000000000000000" pitchFamily="2" charset="2"/>
              <a:buChar char="v"/>
            </a:pPr>
            <a:r>
              <a:rPr lang="en-US" sz="1600" b="1" dirty="0" err="1">
                <a:solidFill>
                  <a:schemeClr val="bg1"/>
                </a:solidFill>
              </a:rPr>
              <a:t>Thể</a:t>
            </a:r>
            <a:r>
              <a:rPr lang="en-US" sz="1600" b="1" dirty="0">
                <a:solidFill>
                  <a:schemeClr val="bg1"/>
                </a:solidFill>
              </a:rPr>
              <a:t> </a:t>
            </a:r>
            <a:r>
              <a:rPr lang="en-US" sz="1600" b="1" dirty="0" err="1">
                <a:solidFill>
                  <a:schemeClr val="bg1"/>
                </a:solidFill>
              </a:rPr>
              <a:t>loại</a:t>
            </a:r>
            <a:r>
              <a:rPr lang="en-US" sz="1600" b="1" dirty="0">
                <a:solidFill>
                  <a:schemeClr val="bg1"/>
                </a:solidFill>
              </a:rPr>
              <a:t>:</a:t>
            </a:r>
          </a:p>
          <a:p>
            <a:r>
              <a:rPr lang="en-US" sz="1600" dirty="0" err="1">
                <a:solidFill>
                  <a:schemeClr val="bg1"/>
                </a:solidFill>
              </a:rPr>
              <a:t>Phần</a:t>
            </a:r>
            <a:r>
              <a:rPr lang="en-US" sz="1600" dirty="0">
                <a:solidFill>
                  <a:schemeClr val="bg1"/>
                </a:solidFill>
              </a:rPr>
              <a:t> </a:t>
            </a:r>
            <a:r>
              <a:rPr lang="en-US" sz="1600" dirty="0" err="1">
                <a:solidFill>
                  <a:schemeClr val="bg1"/>
                </a:solidFill>
              </a:rPr>
              <a:t>mềm</a:t>
            </a:r>
            <a:r>
              <a:rPr lang="en-US" sz="1600" dirty="0">
                <a:solidFill>
                  <a:schemeClr val="bg1"/>
                </a:solidFill>
              </a:rPr>
              <a:t> </a:t>
            </a:r>
            <a:r>
              <a:rPr lang="en-US" sz="1600" dirty="0" err="1">
                <a:solidFill>
                  <a:schemeClr val="bg1"/>
                </a:solidFill>
              </a:rPr>
              <a:t>Giáo</a:t>
            </a:r>
            <a:r>
              <a:rPr lang="en-US" sz="1600" dirty="0">
                <a:solidFill>
                  <a:schemeClr val="bg1"/>
                </a:solidFill>
              </a:rPr>
              <a:t> </a:t>
            </a:r>
            <a:r>
              <a:rPr lang="en-US" sz="1600" dirty="0" err="1">
                <a:solidFill>
                  <a:schemeClr val="bg1"/>
                </a:solidFill>
              </a:rPr>
              <a:t>Dục</a:t>
            </a:r>
            <a:endParaRPr lang="en-US" sz="1600" dirty="0">
              <a:solidFill>
                <a:schemeClr val="bg1"/>
              </a:solidFill>
            </a:endParaRPr>
          </a:p>
          <a:p>
            <a:pPr marL="285750" indent="-285750">
              <a:buFont typeface="Wingdings" panose="05000000000000000000" pitchFamily="2" charset="2"/>
              <a:buChar char="v"/>
            </a:pPr>
            <a:r>
              <a:rPr lang="en-US" sz="1600" b="1" dirty="0" err="1">
                <a:solidFill>
                  <a:schemeClr val="bg1"/>
                </a:solidFill>
              </a:rPr>
              <a:t>Thành</a:t>
            </a:r>
            <a:r>
              <a:rPr lang="en-US" sz="1600" b="1" dirty="0">
                <a:solidFill>
                  <a:schemeClr val="bg1"/>
                </a:solidFill>
              </a:rPr>
              <a:t> </a:t>
            </a:r>
            <a:r>
              <a:rPr lang="en-US" sz="1600" b="1" dirty="0" err="1">
                <a:solidFill>
                  <a:schemeClr val="bg1"/>
                </a:solidFill>
              </a:rPr>
              <a:t>lập</a:t>
            </a:r>
            <a:r>
              <a:rPr lang="en-US" sz="1600" b="1" dirty="0">
                <a:solidFill>
                  <a:schemeClr val="bg1"/>
                </a:solidFill>
              </a:rPr>
              <a:t>:</a:t>
            </a:r>
          </a:p>
          <a:p>
            <a:r>
              <a:rPr lang="en-US" sz="1600" dirty="0" err="1">
                <a:solidFill>
                  <a:schemeClr val="bg1"/>
                </a:solidFill>
              </a:rPr>
              <a:t>Tháng</a:t>
            </a:r>
            <a:r>
              <a:rPr lang="en-US" sz="1600" dirty="0">
                <a:solidFill>
                  <a:schemeClr val="bg1"/>
                </a:solidFill>
              </a:rPr>
              <a:t> 7/ 2015</a:t>
            </a:r>
          </a:p>
          <a:p>
            <a:pPr marL="285750" indent="-285750">
              <a:buFont typeface="Wingdings" panose="05000000000000000000" pitchFamily="2" charset="2"/>
              <a:buChar char="v"/>
            </a:pPr>
            <a:r>
              <a:rPr lang="en-US" sz="1600" b="1" dirty="0" err="1">
                <a:solidFill>
                  <a:schemeClr val="bg1"/>
                </a:solidFill>
              </a:rPr>
              <a:t>Trụ</a:t>
            </a:r>
            <a:r>
              <a:rPr lang="en-US" sz="1600" b="1" dirty="0">
                <a:solidFill>
                  <a:schemeClr val="bg1"/>
                </a:solidFill>
              </a:rPr>
              <a:t> </a:t>
            </a:r>
            <a:r>
              <a:rPr lang="en-US" sz="1600" b="1" dirty="0" err="1">
                <a:solidFill>
                  <a:schemeClr val="bg1"/>
                </a:solidFill>
              </a:rPr>
              <a:t>sở</a:t>
            </a:r>
            <a:r>
              <a:rPr lang="en-US" sz="1600" b="1" dirty="0">
                <a:solidFill>
                  <a:schemeClr val="bg1"/>
                </a:solidFill>
              </a:rPr>
              <a:t> </a:t>
            </a:r>
            <a:r>
              <a:rPr lang="en-US" sz="1600" b="1" dirty="0" err="1">
                <a:solidFill>
                  <a:schemeClr val="bg1"/>
                </a:solidFill>
              </a:rPr>
              <a:t>chính</a:t>
            </a:r>
            <a:r>
              <a:rPr lang="en-US" sz="1600" b="1" dirty="0">
                <a:solidFill>
                  <a:schemeClr val="bg1"/>
                </a:solidFill>
              </a:rPr>
              <a:t>:</a:t>
            </a:r>
          </a:p>
          <a:p>
            <a:r>
              <a:rPr lang="vi-VN" sz="1400" b="0" i="0" dirty="0">
                <a:solidFill>
                  <a:schemeClr val="bg1"/>
                </a:solidFill>
                <a:effectLst/>
                <a:latin typeface="Arial" panose="020B0604020202020204" pitchFamily="34" charset="0"/>
              </a:rPr>
              <a:t>29/11 Bùi Thị Xuân, Phường 2, Quận Tân Bình, TP Hồ </a:t>
            </a:r>
            <a:r>
              <a:rPr lang="en-US" sz="1400" b="0" i="0" dirty="0">
                <a:solidFill>
                  <a:schemeClr val="bg1"/>
                </a:solidFill>
                <a:effectLst/>
                <a:latin typeface="Arial" panose="020B0604020202020204" pitchFamily="34" charset="0"/>
              </a:rPr>
              <a:t>  </a:t>
            </a:r>
            <a:r>
              <a:rPr lang="vi-VN" sz="1400" b="0" i="0" dirty="0">
                <a:solidFill>
                  <a:schemeClr val="bg1"/>
                </a:solidFill>
                <a:effectLst/>
                <a:latin typeface="Arial" panose="020B0604020202020204" pitchFamily="34" charset="0"/>
              </a:rPr>
              <a:t>Chí Minh, Việt Nam</a:t>
            </a:r>
            <a:endParaRPr lang="en-US" sz="1400" dirty="0">
              <a:solidFill>
                <a:schemeClr val="bg1"/>
              </a:solidFill>
            </a:endParaRPr>
          </a:p>
        </p:txBody>
      </p:sp>
      <p:sp>
        <p:nvSpPr>
          <p:cNvPr id="15" name="TextBox 14">
            <a:extLst>
              <a:ext uri="{FF2B5EF4-FFF2-40B4-BE49-F238E27FC236}">
                <a16:creationId xmlns:a16="http://schemas.microsoft.com/office/drawing/2014/main" id="{4EAB0030-5538-4FC1-8108-22DC9DF99BCD}"/>
              </a:ext>
            </a:extLst>
          </p:cNvPr>
          <p:cNvSpPr txBox="1"/>
          <p:nvPr/>
        </p:nvSpPr>
        <p:spPr>
          <a:xfrm>
            <a:off x="3713654" y="1923678"/>
            <a:ext cx="5112568" cy="1754326"/>
          </a:xfrm>
          <a:prstGeom prst="rect">
            <a:avLst/>
          </a:prstGeom>
          <a:noFill/>
        </p:spPr>
        <p:txBody>
          <a:bodyPr wrap="square">
            <a:spAutoFit/>
          </a:bodyPr>
          <a:lstStyle/>
          <a:p>
            <a:r>
              <a:rPr lang="en-US" dirty="0" err="1"/>
              <a:t>Sản</a:t>
            </a:r>
            <a:r>
              <a:rPr lang="en-US" dirty="0"/>
              <a:t> </a:t>
            </a:r>
            <a:r>
              <a:rPr lang="en-US" dirty="0" err="1"/>
              <a:t>phẩm</a:t>
            </a:r>
            <a:r>
              <a:rPr lang="en-US" dirty="0"/>
              <a:t>  ELSA Speak - English Language </a:t>
            </a:r>
          </a:p>
          <a:p>
            <a:r>
              <a:rPr lang="en-US" dirty="0"/>
              <a:t>Speech Assistant </a:t>
            </a:r>
            <a:r>
              <a:rPr lang="en-US" dirty="0" err="1"/>
              <a:t>là</a:t>
            </a:r>
            <a:r>
              <a:rPr lang="en-US" dirty="0"/>
              <a:t> </a:t>
            </a:r>
            <a:r>
              <a:rPr lang="en-US" dirty="0" err="1"/>
              <a:t>một</a:t>
            </a:r>
            <a:r>
              <a:rPr lang="en-US" dirty="0"/>
              <a:t> </a:t>
            </a:r>
            <a:r>
              <a:rPr lang="en-US" dirty="0" err="1"/>
              <a:t>ứng</a:t>
            </a:r>
            <a:r>
              <a:rPr lang="en-US" dirty="0"/>
              <a:t> </a:t>
            </a:r>
            <a:r>
              <a:rPr lang="en-US" dirty="0" err="1"/>
              <a:t>dụng</a:t>
            </a:r>
            <a:r>
              <a:rPr lang="en-US" dirty="0"/>
              <a:t> di </a:t>
            </a:r>
            <a:r>
              <a:rPr lang="en-US" dirty="0" err="1"/>
              <a:t>động</a:t>
            </a:r>
            <a:r>
              <a:rPr lang="en-US" dirty="0"/>
              <a:t> </a:t>
            </a:r>
            <a:r>
              <a:rPr lang="en-US" dirty="0" err="1"/>
              <a:t>hiện</a:t>
            </a:r>
            <a:r>
              <a:rPr lang="en-US" dirty="0"/>
              <a:t> </a:t>
            </a:r>
            <a:r>
              <a:rPr lang="en-US" dirty="0" err="1"/>
              <a:t>đang</a:t>
            </a:r>
            <a:r>
              <a:rPr lang="en-US" dirty="0"/>
              <a:t> </a:t>
            </a:r>
            <a:r>
              <a:rPr lang="en-US" dirty="0" err="1"/>
              <a:t>giúp</a:t>
            </a:r>
            <a:r>
              <a:rPr lang="en-US" dirty="0"/>
              <a:t> </a:t>
            </a:r>
            <a:r>
              <a:rPr lang="en-US" dirty="0" err="1"/>
              <a:t>hàng</a:t>
            </a:r>
            <a:r>
              <a:rPr lang="en-US" dirty="0"/>
              <a:t> </a:t>
            </a:r>
            <a:r>
              <a:rPr lang="en-US" dirty="0" err="1"/>
              <a:t>triệu</a:t>
            </a:r>
            <a:r>
              <a:rPr lang="en-US" dirty="0"/>
              <a:t> </a:t>
            </a:r>
            <a:r>
              <a:rPr lang="en-US" dirty="0" err="1"/>
              <a:t>người</a:t>
            </a:r>
            <a:r>
              <a:rPr lang="en-US" dirty="0"/>
              <a:t> </a:t>
            </a:r>
            <a:r>
              <a:rPr lang="en-US" dirty="0" err="1"/>
              <a:t>học</a:t>
            </a:r>
            <a:r>
              <a:rPr lang="en-US" dirty="0"/>
              <a:t> </a:t>
            </a:r>
            <a:r>
              <a:rPr lang="en-US" dirty="0" err="1"/>
              <a:t>hoàn</a:t>
            </a:r>
            <a:r>
              <a:rPr lang="en-US" dirty="0"/>
              <a:t> </a:t>
            </a:r>
            <a:r>
              <a:rPr lang="en-US" dirty="0" err="1"/>
              <a:t>thiện</a:t>
            </a:r>
            <a:r>
              <a:rPr lang="en-US" dirty="0"/>
              <a:t> </a:t>
            </a:r>
            <a:r>
              <a:rPr lang="en-US" dirty="0" err="1"/>
              <a:t>kỹ</a:t>
            </a:r>
            <a:r>
              <a:rPr lang="en-US" dirty="0"/>
              <a:t> </a:t>
            </a:r>
          </a:p>
          <a:p>
            <a:r>
              <a:rPr lang="en-US" dirty="0" err="1"/>
              <a:t>năng</a:t>
            </a:r>
            <a:r>
              <a:rPr lang="en-US" dirty="0"/>
              <a:t> </a:t>
            </a:r>
            <a:r>
              <a:rPr lang="en-US" dirty="0" err="1"/>
              <a:t>nói</a:t>
            </a:r>
            <a:r>
              <a:rPr lang="en-US" dirty="0"/>
              <a:t> </a:t>
            </a:r>
            <a:r>
              <a:rPr lang="en-US" dirty="0" err="1"/>
              <a:t>tiếng</a:t>
            </a:r>
            <a:r>
              <a:rPr lang="en-US" dirty="0"/>
              <a:t> Anh </a:t>
            </a:r>
            <a:r>
              <a:rPr lang="en-US" dirty="0" err="1"/>
              <a:t>của</a:t>
            </a:r>
            <a:r>
              <a:rPr lang="en-US" dirty="0"/>
              <a:t> </a:t>
            </a:r>
            <a:r>
              <a:rPr lang="en-US" dirty="0" err="1"/>
              <a:t>mình</a:t>
            </a:r>
            <a:r>
              <a:rPr lang="en-US" dirty="0"/>
              <a:t> </a:t>
            </a:r>
            <a:r>
              <a:rPr lang="en-US" dirty="0" err="1"/>
              <a:t>thông</a:t>
            </a:r>
            <a:r>
              <a:rPr lang="en-US" dirty="0"/>
              <a:t> qua </a:t>
            </a:r>
            <a:r>
              <a:rPr lang="en-US" dirty="0" err="1"/>
              <a:t>công</a:t>
            </a:r>
            <a:r>
              <a:rPr lang="en-US" dirty="0"/>
              <a:t> </a:t>
            </a:r>
          </a:p>
          <a:p>
            <a:r>
              <a:rPr lang="en-US" dirty="0" err="1"/>
              <a:t>nghệ</a:t>
            </a:r>
            <a:r>
              <a:rPr lang="en-US" dirty="0"/>
              <a:t> </a:t>
            </a:r>
            <a:r>
              <a:rPr lang="en-US" dirty="0" err="1"/>
              <a:t>nhận</a:t>
            </a:r>
            <a:r>
              <a:rPr lang="en-US" dirty="0"/>
              <a:t> </a:t>
            </a:r>
            <a:r>
              <a:rPr lang="en-US" dirty="0" err="1"/>
              <a:t>dạng</a:t>
            </a:r>
            <a:r>
              <a:rPr lang="en-US" dirty="0"/>
              <a:t> </a:t>
            </a:r>
            <a:r>
              <a:rPr lang="en-US" dirty="0" err="1"/>
              <a:t>giọng</a:t>
            </a:r>
            <a:r>
              <a:rPr lang="en-US" dirty="0"/>
              <a:t> </a:t>
            </a:r>
            <a:r>
              <a:rPr lang="en-US" dirty="0" err="1"/>
              <a:t>nói</a:t>
            </a:r>
            <a:r>
              <a:rPr lang="en-US" dirty="0"/>
              <a:t> </a:t>
            </a:r>
            <a:r>
              <a:rPr lang="en-US" dirty="0" err="1"/>
              <a:t>hiện</a:t>
            </a:r>
            <a:r>
              <a:rPr lang="en-US" dirty="0"/>
              <a:t> </a:t>
            </a:r>
            <a:r>
              <a:rPr lang="en-US" dirty="0" err="1"/>
              <a:t>đại</a:t>
            </a:r>
            <a:r>
              <a:rPr lang="en-US" dirty="0"/>
              <a:t> ,</a:t>
            </a:r>
            <a:r>
              <a:rPr lang="en-US" dirty="0" err="1"/>
              <a:t>phát</a:t>
            </a:r>
            <a:r>
              <a:rPr lang="en-US" dirty="0"/>
              <a:t> </a:t>
            </a:r>
            <a:r>
              <a:rPr lang="en-US" dirty="0" err="1"/>
              <a:t>âm</a:t>
            </a:r>
            <a:r>
              <a:rPr lang="en-US" dirty="0"/>
              <a:t> </a:t>
            </a:r>
            <a:r>
              <a:rPr lang="en-US" dirty="0" err="1"/>
              <a:t>kỹ</a:t>
            </a:r>
            <a:r>
              <a:rPr lang="en-US" dirty="0"/>
              <a:t> </a:t>
            </a:r>
          </a:p>
          <a:p>
            <a:r>
              <a:rPr lang="en-US" dirty="0" err="1"/>
              <a:t>thuật</a:t>
            </a:r>
            <a:r>
              <a:rPr lang="en-US" dirty="0"/>
              <a:t> </a:t>
            </a:r>
            <a:r>
              <a:rPr lang="en-US" dirty="0" err="1"/>
              <a:t>số</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a:t>
            </a:r>
          </a:p>
        </p:txBody>
      </p:sp>
    </p:spTree>
    <p:extLst>
      <p:ext uri="{BB962C8B-B14F-4D97-AF65-F5344CB8AC3E}">
        <p14:creationId xmlns:p14="http://schemas.microsoft.com/office/powerpoint/2010/main" val="176672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QÚA TRÌNH THỰC TẬP</a:t>
            </a:r>
          </a:p>
        </p:txBody>
      </p:sp>
      <p:sp>
        <p:nvSpPr>
          <p:cNvPr id="35" name="Oval 3">
            <a:extLst>
              <a:ext uri="{FF2B5EF4-FFF2-40B4-BE49-F238E27FC236}">
                <a16:creationId xmlns:a16="http://schemas.microsoft.com/office/drawing/2014/main" id="{16C6950C-2EF4-4CC1-8CA0-C820E56AC7EF}"/>
              </a:ext>
            </a:extLst>
          </p:cNvPr>
          <p:cNvSpPr/>
          <p:nvPr/>
        </p:nvSpPr>
        <p:spPr>
          <a:xfrm>
            <a:off x="2547152" y="2792291"/>
            <a:ext cx="685800" cy="68580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6" name="Oval 4">
            <a:extLst>
              <a:ext uri="{FF2B5EF4-FFF2-40B4-BE49-F238E27FC236}">
                <a16:creationId xmlns:a16="http://schemas.microsoft.com/office/drawing/2014/main" id="{BF4CC9F9-CAAB-42CE-8574-BDCCC3067DE7}"/>
              </a:ext>
            </a:extLst>
          </p:cNvPr>
          <p:cNvSpPr/>
          <p:nvPr/>
        </p:nvSpPr>
        <p:spPr>
          <a:xfrm>
            <a:off x="4323377" y="2046929"/>
            <a:ext cx="685800" cy="685800"/>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7" name="Oval 5">
            <a:extLst>
              <a:ext uri="{FF2B5EF4-FFF2-40B4-BE49-F238E27FC236}">
                <a16:creationId xmlns:a16="http://schemas.microsoft.com/office/drawing/2014/main" id="{EA0C016C-D7F1-48D0-8874-1A8CE6060448}"/>
              </a:ext>
            </a:extLst>
          </p:cNvPr>
          <p:cNvSpPr/>
          <p:nvPr/>
        </p:nvSpPr>
        <p:spPr>
          <a:xfrm>
            <a:off x="6099601" y="1354313"/>
            <a:ext cx="685800" cy="685800"/>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38" name="Elbow Connector 7">
            <a:extLst>
              <a:ext uri="{FF2B5EF4-FFF2-40B4-BE49-F238E27FC236}">
                <a16:creationId xmlns:a16="http://schemas.microsoft.com/office/drawing/2014/main" id="{B847100E-FAD5-402C-9EB3-6B3FD83FF671}"/>
              </a:ext>
            </a:extLst>
          </p:cNvPr>
          <p:cNvCxnSpPr>
            <a:cxnSpLocks/>
          </p:cNvCxnSpPr>
          <p:nvPr/>
        </p:nvCxnSpPr>
        <p:spPr>
          <a:xfrm flipV="1">
            <a:off x="3232949" y="2752628"/>
            <a:ext cx="1433325" cy="378000"/>
          </a:xfrm>
          <a:prstGeom prst="bentConnector2">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Elbow Connector 10">
            <a:extLst>
              <a:ext uri="{FF2B5EF4-FFF2-40B4-BE49-F238E27FC236}">
                <a16:creationId xmlns:a16="http://schemas.microsoft.com/office/drawing/2014/main" id="{706CF899-5B4A-40CF-A8FB-21842B37D829}"/>
              </a:ext>
            </a:extLst>
          </p:cNvPr>
          <p:cNvCxnSpPr>
            <a:cxnSpLocks/>
            <a:stCxn id="36" idx="6"/>
          </p:cNvCxnSpPr>
          <p:nvPr/>
        </p:nvCxnSpPr>
        <p:spPr>
          <a:xfrm flipV="1">
            <a:off x="5009177" y="2059895"/>
            <a:ext cx="1433324" cy="378000"/>
          </a:xfrm>
          <a:prstGeom prst="bentConnector2">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Elbow Connector 13">
            <a:extLst>
              <a:ext uri="{FF2B5EF4-FFF2-40B4-BE49-F238E27FC236}">
                <a16:creationId xmlns:a16="http://schemas.microsoft.com/office/drawing/2014/main" id="{7E4E773C-1B34-4CC6-93FD-69853D546364}"/>
              </a:ext>
            </a:extLst>
          </p:cNvPr>
          <p:cNvCxnSpPr>
            <a:stCxn id="37" idx="6"/>
          </p:cNvCxnSpPr>
          <p:nvPr/>
        </p:nvCxnSpPr>
        <p:spPr>
          <a:xfrm flipV="1">
            <a:off x="6785402" y="553415"/>
            <a:ext cx="1677574" cy="1143798"/>
          </a:xfrm>
          <a:prstGeom prst="bentConnector3">
            <a:avLst>
              <a:gd name="adj1" fmla="val 99375"/>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575E7EF-73FC-44D3-A496-52251140492D}"/>
              </a:ext>
            </a:extLst>
          </p:cNvPr>
          <p:cNvSpPr txBox="1"/>
          <p:nvPr/>
        </p:nvSpPr>
        <p:spPr>
          <a:xfrm>
            <a:off x="3232465" y="3175083"/>
            <a:ext cx="1674799" cy="1077218"/>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Hoàn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thành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khóa</a:t>
            </a:r>
            <a:r>
              <a:rPr lang="en-US" altLang="ko-KR" sz="1600" dirty="0">
                <a:solidFill>
                  <a:schemeClr val="tx1">
                    <a:lumMod val="75000"/>
                    <a:lumOff val="25000"/>
                  </a:schemeClr>
                </a:solidFill>
                <a:cs typeface="Arial" pitchFamily="34" charset="0"/>
              </a:rPr>
              <a:t> training </a:t>
            </a:r>
            <a:r>
              <a:rPr lang="en-US" altLang="ko-KR" sz="1600" dirty="0" err="1">
                <a:solidFill>
                  <a:schemeClr val="tx1">
                    <a:lumMod val="75000"/>
                    <a:lumOff val="25000"/>
                  </a:schemeClr>
                </a:solidFill>
                <a:cs typeface="Arial" pitchFamily="34" charset="0"/>
              </a:rPr>
              <a:t>của</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công</a:t>
            </a:r>
            <a:r>
              <a:rPr lang="en-US" altLang="ko-KR" sz="1600" dirty="0">
                <a:solidFill>
                  <a:schemeClr val="tx1">
                    <a:lumMod val="75000"/>
                    <a:lumOff val="25000"/>
                  </a:schemeClr>
                </a:solidFill>
                <a:cs typeface="Arial" pitchFamily="34" charset="0"/>
              </a:rPr>
              <a:t> ty, </a:t>
            </a:r>
            <a:r>
              <a:rPr lang="en-US" altLang="ko-KR" sz="1600" dirty="0" err="1">
                <a:solidFill>
                  <a:schemeClr val="tx1">
                    <a:lumMod val="75000"/>
                    <a:lumOff val="25000"/>
                  </a:schemeClr>
                </a:solidFill>
                <a:cs typeface="Arial" pitchFamily="34" charset="0"/>
              </a:rPr>
              <a:t>bắt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đầu</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nhận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việc</a:t>
            </a:r>
            <a:endParaRPr lang="ko-KR" altLang="en-US" sz="16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72618ECA-AF52-4B3D-8D36-EBB484BF7051}"/>
              </a:ext>
            </a:extLst>
          </p:cNvPr>
          <p:cNvSpPr txBox="1"/>
          <p:nvPr/>
        </p:nvSpPr>
        <p:spPr>
          <a:xfrm>
            <a:off x="6917484" y="1380356"/>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17/11/2020</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2584C68B-7C6B-44D4-AC9B-64C270EDD7AC}"/>
              </a:ext>
            </a:extLst>
          </p:cNvPr>
          <p:cNvSpPr txBox="1"/>
          <p:nvPr/>
        </p:nvSpPr>
        <p:spPr>
          <a:xfrm>
            <a:off x="6788177" y="1697213"/>
            <a:ext cx="1674799" cy="1323439"/>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Kết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thúc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thực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tập</a:t>
            </a:r>
            <a:r>
              <a:rPr lang="en-US" altLang="ko-KR" sz="1600" dirty="0">
                <a:solidFill>
                  <a:schemeClr val="tx1">
                    <a:lumMod val="75000"/>
                    <a:lumOff val="25000"/>
                  </a:schemeClr>
                </a:solidFill>
                <a:cs typeface="Arial" pitchFamily="34" charset="0"/>
              </a:rPr>
              <a:t> và </a:t>
            </a:r>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công</a:t>
            </a:r>
            <a:r>
              <a:rPr lang="en-US" altLang="ko-KR" sz="1600" dirty="0">
                <a:solidFill>
                  <a:schemeClr val="tx1">
                    <a:lumMod val="75000"/>
                    <a:lumOff val="25000"/>
                  </a:schemeClr>
                </a:solidFill>
                <a:cs typeface="Arial" pitchFamily="34" charset="0"/>
              </a:rPr>
              <a:t> ty </a:t>
            </a:r>
            <a:r>
              <a:rPr lang="en-US" altLang="ko-KR" sz="1600" dirty="0" err="1">
                <a:solidFill>
                  <a:schemeClr val="tx1">
                    <a:lumMod val="75000"/>
                    <a:lumOff val="25000"/>
                  </a:schemeClr>
                </a:solidFill>
                <a:cs typeface="Arial" pitchFamily="34" charset="0"/>
              </a:rPr>
              <a:t>giữ</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lại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làm</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nhân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viên</a:t>
            </a:r>
            <a:r>
              <a:rPr lang="en-US" altLang="ko-KR" sz="1600" dirty="0">
                <a:solidFill>
                  <a:schemeClr val="tx1">
                    <a:lumMod val="75000"/>
                    <a:lumOff val="25000"/>
                  </a:schemeClr>
                </a:solidFill>
                <a:cs typeface="Arial" pitchFamily="34" charset="0"/>
              </a:rPr>
              <a:t> part-time.</a:t>
            </a:r>
            <a:endParaRPr lang="ko-KR" altLang="en-US" sz="1600" dirty="0">
              <a:solidFill>
                <a:schemeClr val="tx1">
                  <a:lumMod val="75000"/>
                  <a:lumOff val="25000"/>
                </a:schemeClr>
              </a:solidFill>
              <a:cs typeface="Arial" pitchFamily="34" charset="0"/>
            </a:endParaRPr>
          </a:p>
        </p:txBody>
      </p:sp>
      <p:sp>
        <p:nvSpPr>
          <p:cNvPr id="49" name="Oval 3">
            <a:extLst>
              <a:ext uri="{FF2B5EF4-FFF2-40B4-BE49-F238E27FC236}">
                <a16:creationId xmlns:a16="http://schemas.microsoft.com/office/drawing/2014/main" id="{ED91B131-F12D-4F4A-8A54-86DEB9C6B411}"/>
              </a:ext>
            </a:extLst>
          </p:cNvPr>
          <p:cNvSpPr/>
          <p:nvPr/>
        </p:nvSpPr>
        <p:spPr>
          <a:xfrm>
            <a:off x="771249" y="3524474"/>
            <a:ext cx="685800" cy="68580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0" name="Elbow Connector 7">
            <a:extLst>
              <a:ext uri="{FF2B5EF4-FFF2-40B4-BE49-F238E27FC236}">
                <a16:creationId xmlns:a16="http://schemas.microsoft.com/office/drawing/2014/main" id="{21295390-F133-437F-9289-5BD0E0F23941}"/>
              </a:ext>
            </a:extLst>
          </p:cNvPr>
          <p:cNvCxnSpPr>
            <a:cxnSpLocks/>
          </p:cNvCxnSpPr>
          <p:nvPr/>
        </p:nvCxnSpPr>
        <p:spPr>
          <a:xfrm flipV="1">
            <a:off x="1463643" y="3491282"/>
            <a:ext cx="1433325" cy="378000"/>
          </a:xfrm>
          <a:prstGeom prst="bentConnector2">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F31ED73-72D0-441F-AB5D-7C8ADE4A1E99}"/>
              </a:ext>
            </a:extLst>
          </p:cNvPr>
          <p:cNvSpPr txBox="1"/>
          <p:nvPr/>
        </p:nvSpPr>
        <p:spPr>
          <a:xfrm>
            <a:off x="1548215" y="3579049"/>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17/07/2020</a:t>
            </a:r>
            <a:endParaRPr lang="ko-KR" altLang="en-US" sz="12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68F1CAB9-B2C2-4435-91E8-8E74E4F58B0B}"/>
              </a:ext>
            </a:extLst>
          </p:cNvPr>
          <p:cNvSpPr txBox="1"/>
          <p:nvPr/>
        </p:nvSpPr>
        <p:spPr>
          <a:xfrm>
            <a:off x="1442709" y="3899189"/>
            <a:ext cx="1674799" cy="584775"/>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nhận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làm</a:t>
            </a:r>
            <a:r>
              <a:rPr lang="en-US" altLang="ko-KR" sz="1600" dirty="0">
                <a:solidFill>
                  <a:schemeClr val="tx1">
                    <a:lumMod val="75000"/>
                    <a:lumOff val="25000"/>
                  </a:schemeClr>
                </a:solidFill>
                <a:cs typeface="Arial" pitchFamily="34" charset="0"/>
              </a:rPr>
              <a:t> intern Front-end  </a:t>
            </a:r>
            <a:endParaRPr lang="ko-KR" altLang="en-US" sz="16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F27D55ED-A088-4698-9F5E-2034FFFFF209}"/>
              </a:ext>
            </a:extLst>
          </p:cNvPr>
          <p:cNvSpPr txBox="1"/>
          <p:nvPr/>
        </p:nvSpPr>
        <p:spPr>
          <a:xfrm>
            <a:off x="3365776" y="2812387"/>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31/08/2020</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79A77897-D73F-466C-80E0-D792438BB4A8}"/>
              </a:ext>
            </a:extLst>
          </p:cNvPr>
          <p:cNvSpPr txBox="1"/>
          <p:nvPr/>
        </p:nvSpPr>
        <p:spPr>
          <a:xfrm>
            <a:off x="5188541" y="2160896"/>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1/11/2020</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817DE9B-E761-406F-91C0-CBF2BF992EEB}"/>
              </a:ext>
            </a:extLst>
          </p:cNvPr>
          <p:cNvSpPr txBox="1"/>
          <p:nvPr/>
        </p:nvSpPr>
        <p:spPr>
          <a:xfrm>
            <a:off x="4988030" y="2573250"/>
            <a:ext cx="1674799" cy="1077218"/>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Hoàn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thành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tất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cả</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task </a:t>
            </a:r>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giao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trong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project.</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33791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588224" y="1491630"/>
            <a:ext cx="2232248" cy="1908215"/>
          </a:xfrm>
          <a:prstGeom prst="rect">
            <a:avLst/>
          </a:prstGeom>
          <a:noFill/>
        </p:spPr>
        <p:txBody>
          <a:bodyPr wrap="square" rtlCol="0">
            <a:spAutoFit/>
          </a:bodyPr>
          <a:lstStyle/>
          <a:p>
            <a:pPr algn="just"/>
            <a:endParaRPr lang="en-US" sz="2800" b="1" i="1" dirty="0">
              <a:solidFill>
                <a:schemeClr val="bg1"/>
              </a:solidFill>
            </a:endParaRPr>
          </a:p>
          <a:p>
            <a:pPr marL="171450" indent="-171450" algn="just">
              <a:buFont typeface="Wingdings" panose="05000000000000000000" pitchFamily="2" charset="2"/>
              <a:buChar char="v"/>
            </a:pPr>
            <a:r>
              <a:rPr lang="en-US" dirty="0">
                <a:solidFill>
                  <a:schemeClr val="bg1"/>
                </a:solidFill>
              </a:rPr>
              <a:t>WordPress</a:t>
            </a:r>
          </a:p>
          <a:p>
            <a:pPr marL="171450" indent="-171450" algn="just">
              <a:buFont typeface="Wingdings" panose="05000000000000000000" pitchFamily="2" charset="2"/>
              <a:buChar char="v"/>
            </a:pPr>
            <a:r>
              <a:rPr lang="en-US" dirty="0">
                <a:solidFill>
                  <a:schemeClr val="bg1"/>
                </a:solidFill>
              </a:rPr>
              <a:t>Figma</a:t>
            </a:r>
          </a:p>
          <a:p>
            <a:pPr marL="171450" indent="-171450" algn="just">
              <a:buFont typeface="Wingdings" panose="05000000000000000000" pitchFamily="2" charset="2"/>
              <a:buChar char="v"/>
            </a:pPr>
            <a:r>
              <a:rPr lang="en-US" dirty="0" err="1">
                <a:solidFill>
                  <a:schemeClr val="bg1"/>
                </a:solidFill>
              </a:rPr>
              <a:t>ChatFuel</a:t>
            </a:r>
            <a:endParaRPr lang="en-US" dirty="0">
              <a:solidFill>
                <a:schemeClr val="bg1"/>
              </a:solidFill>
            </a:endParaRPr>
          </a:p>
          <a:p>
            <a:pPr marL="171450" indent="-171450" algn="just">
              <a:buFont typeface="Wingdings" panose="05000000000000000000" pitchFamily="2" charset="2"/>
              <a:buChar char="v"/>
            </a:pPr>
            <a:r>
              <a:rPr lang="en-US" dirty="0">
                <a:solidFill>
                  <a:schemeClr val="bg1"/>
                </a:solidFill>
              </a:rPr>
              <a:t>Jira</a:t>
            </a:r>
          </a:p>
          <a:p>
            <a:pPr marL="171450" indent="-171450" algn="just">
              <a:buFont typeface="Wingdings" panose="05000000000000000000" pitchFamily="2" charset="2"/>
              <a:buChar char="v"/>
            </a:pPr>
            <a:r>
              <a:rPr lang="en-US" dirty="0">
                <a:solidFill>
                  <a:schemeClr val="bg1"/>
                </a:solidFill>
              </a:rPr>
              <a:t>Git</a:t>
            </a:r>
          </a:p>
        </p:txBody>
      </p:sp>
      <p:pic>
        <p:nvPicPr>
          <p:cNvPr id="22" name="Picture 21">
            <a:extLst>
              <a:ext uri="{FF2B5EF4-FFF2-40B4-BE49-F238E27FC236}">
                <a16:creationId xmlns:a16="http://schemas.microsoft.com/office/drawing/2014/main" id="{1593FB6C-7BE9-474A-8B0F-23C7CB51BD6D}"/>
              </a:ext>
            </a:extLst>
          </p:cNvPr>
          <p:cNvPicPr>
            <a:picLocks noChangeAspect="1"/>
          </p:cNvPicPr>
          <p:nvPr/>
        </p:nvPicPr>
        <p:blipFill>
          <a:blip r:embed="rId3"/>
          <a:stretch>
            <a:fillRect/>
          </a:stretch>
        </p:blipFill>
        <p:spPr>
          <a:xfrm>
            <a:off x="0" y="0"/>
            <a:ext cx="6012160" cy="5143500"/>
          </a:xfrm>
          <a:prstGeom prst="rect">
            <a:avLst/>
          </a:prstGeom>
        </p:spPr>
      </p:pic>
      <p:sp>
        <p:nvSpPr>
          <p:cNvPr id="23" name="TextBox 22">
            <a:extLst>
              <a:ext uri="{FF2B5EF4-FFF2-40B4-BE49-F238E27FC236}">
                <a16:creationId xmlns:a16="http://schemas.microsoft.com/office/drawing/2014/main" id="{A15EAB49-A025-469B-AF65-ED6A962CD882}"/>
              </a:ext>
            </a:extLst>
          </p:cNvPr>
          <p:cNvSpPr txBox="1"/>
          <p:nvPr/>
        </p:nvSpPr>
        <p:spPr>
          <a:xfrm>
            <a:off x="6228184" y="1131590"/>
            <a:ext cx="2736304" cy="830997"/>
          </a:xfrm>
          <a:prstGeom prst="rect">
            <a:avLst/>
          </a:prstGeom>
          <a:noFill/>
        </p:spPr>
        <p:txBody>
          <a:bodyPr wrap="square" rtlCol="0">
            <a:spAutoFit/>
          </a:bodyPr>
          <a:lstStyle/>
          <a:p>
            <a:r>
              <a:rPr lang="en-US" sz="2400" b="1" dirty="0" err="1">
                <a:solidFill>
                  <a:schemeClr val="bg1"/>
                </a:solidFill>
              </a:rPr>
              <a:t>Công</a:t>
            </a:r>
            <a:r>
              <a:rPr lang="en-US" sz="2400" b="1" dirty="0">
                <a:solidFill>
                  <a:schemeClr val="bg1"/>
                </a:solidFill>
              </a:rPr>
              <a:t> </a:t>
            </a:r>
            <a:r>
              <a:rPr lang="en-US" sz="2400" b="1" dirty="0" err="1">
                <a:solidFill>
                  <a:schemeClr val="bg1"/>
                </a:solidFill>
              </a:rPr>
              <a:t>nghệ</a:t>
            </a:r>
            <a:r>
              <a:rPr lang="en-US" sz="2400" b="1" dirty="0">
                <a:solidFill>
                  <a:schemeClr val="bg1"/>
                </a:solidFill>
              </a:rPr>
              <a:t> </a:t>
            </a:r>
            <a:r>
              <a:rPr lang="en-US" sz="2400" b="1" dirty="0" err="1">
                <a:solidFill>
                  <a:schemeClr val="bg1"/>
                </a:solidFill>
              </a:rPr>
              <a:t>được</a:t>
            </a:r>
            <a:r>
              <a:rPr lang="en-US" sz="2400" b="1" dirty="0">
                <a:solidFill>
                  <a:schemeClr val="bg1"/>
                </a:solidFill>
              </a:rPr>
              <a:t> </a:t>
            </a:r>
            <a:r>
              <a:rPr lang="en-US" sz="2400" b="1" dirty="0" err="1">
                <a:solidFill>
                  <a:schemeClr val="bg1"/>
                </a:solidFill>
              </a:rPr>
              <a:t>học</a:t>
            </a:r>
            <a:r>
              <a:rPr lang="en-US" sz="2400" b="1" dirty="0">
                <a:solidFill>
                  <a:schemeClr val="bg1"/>
                </a:solidFill>
              </a:rPr>
              <a:t> và </a:t>
            </a:r>
            <a:r>
              <a:rPr lang="en-US" sz="2400" b="1" dirty="0" err="1">
                <a:solidFill>
                  <a:schemeClr val="bg1"/>
                </a:solidFill>
              </a:rPr>
              <a:t>sử</a:t>
            </a:r>
            <a:r>
              <a:rPr lang="en-US" sz="2400" b="1" dirty="0">
                <a:solidFill>
                  <a:schemeClr val="bg1"/>
                </a:solidFill>
              </a:rPr>
              <a:t> </a:t>
            </a:r>
            <a:r>
              <a:rPr lang="en-US" sz="2400" b="1" dirty="0" err="1">
                <a:solidFill>
                  <a:schemeClr val="bg1"/>
                </a:solidFill>
              </a:rPr>
              <a:t>dụng</a:t>
            </a:r>
            <a:r>
              <a:rPr lang="en-US" sz="2400" b="1" dirty="0">
                <a:solidFill>
                  <a:schemeClr val="bg1"/>
                </a:solidFill>
              </a:rPr>
              <a:t>:</a:t>
            </a:r>
          </a:p>
        </p:txBody>
      </p:sp>
    </p:spTree>
    <p:extLst>
      <p:ext uri="{BB962C8B-B14F-4D97-AF65-F5344CB8AC3E}">
        <p14:creationId xmlns:p14="http://schemas.microsoft.com/office/powerpoint/2010/main" val="417697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086366" y="17833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Subtitle 4">
            <a:extLst>
              <a:ext uri="{FF2B5EF4-FFF2-40B4-BE49-F238E27FC236}">
                <a16:creationId xmlns:a16="http://schemas.microsoft.com/office/drawing/2014/main" id="{63F31481-305E-4C01-9100-BD2E82C2EE3B}"/>
              </a:ext>
            </a:extLst>
          </p:cNvPr>
          <p:cNvSpPr txBox="1">
            <a:spLocks/>
          </p:cNvSpPr>
          <p:nvPr/>
        </p:nvSpPr>
        <p:spPr>
          <a:xfrm>
            <a:off x="2724344" y="1187509"/>
            <a:ext cx="6683252" cy="2924194"/>
          </a:xfrm>
          <a:prstGeom prst="rect">
            <a:avLst/>
          </a:prstGeom>
        </p:spPr>
        <p:txBody>
          <a:bodyPr>
            <a:normAutofit fontScale="2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sz="8000" dirty="0"/>
          </a:p>
          <a:p>
            <a:pPr algn="l">
              <a:buFont typeface="Wingdings" panose="05000000000000000000" pitchFamily="2" charset="2"/>
              <a:buChar char="v"/>
            </a:pPr>
            <a:r>
              <a:rPr lang="en-US" sz="7400" dirty="0"/>
              <a:t>A better </a:t>
            </a:r>
            <a:r>
              <a:rPr lang="en-US" sz="7400" dirty="0" err="1"/>
              <a:t>Việt</a:t>
            </a:r>
            <a:r>
              <a:rPr lang="en-US" sz="7400" dirty="0"/>
              <a:t> Nam” – Landing Page</a:t>
            </a:r>
          </a:p>
          <a:p>
            <a:pPr marL="0" indent="0" algn="l">
              <a:buNone/>
            </a:pPr>
            <a:r>
              <a:rPr lang="en-US" sz="7400" dirty="0"/>
              <a:t>(</a:t>
            </a:r>
            <a:r>
              <a:rPr lang="en-US" sz="7400" dirty="0">
                <a:hlinkClick r:id="rId2"/>
              </a:rPr>
              <a:t>https://vn.elsaspeak.com/abettervietnam/</a:t>
            </a:r>
            <a:r>
              <a:rPr lang="en-US" sz="7400" dirty="0"/>
              <a:t>)</a:t>
            </a:r>
          </a:p>
          <a:p>
            <a:pPr marL="0" indent="0" algn="l">
              <a:buNone/>
            </a:pPr>
            <a:endParaRPr lang="en-US" sz="7400" dirty="0"/>
          </a:p>
          <a:p>
            <a:pPr algn="l">
              <a:buFont typeface="Wingdings" panose="05000000000000000000" pitchFamily="2" charset="2"/>
              <a:buChar char="v"/>
            </a:pPr>
            <a:r>
              <a:rPr lang="vi-VN" sz="7400" dirty="0"/>
              <a:t>“Tiếng anh cho người đi làm” – Landing page</a:t>
            </a:r>
            <a:endParaRPr lang="en-US" sz="7400" dirty="0"/>
          </a:p>
          <a:p>
            <a:pPr marL="0" indent="0" algn="l">
              <a:buNone/>
            </a:pPr>
            <a:r>
              <a:rPr lang="en-US" sz="7400" dirty="0"/>
              <a:t>(</a:t>
            </a:r>
            <a:r>
              <a:rPr lang="en-US" sz="7400" dirty="0">
                <a:hlinkClick r:id="rId3"/>
              </a:rPr>
              <a:t>https://vn.elsaspeak.com/tieng-anh-cho-nguoi-di-lam/</a:t>
            </a:r>
            <a:r>
              <a:rPr lang="en-US" sz="7400" dirty="0"/>
              <a:t>)</a:t>
            </a:r>
          </a:p>
          <a:p>
            <a:pPr marL="0" indent="0" algn="l">
              <a:buNone/>
            </a:pPr>
            <a:endParaRPr lang="en-US" sz="7400" dirty="0"/>
          </a:p>
          <a:p>
            <a:pPr>
              <a:buFont typeface="Wingdings" panose="05000000000000000000" pitchFamily="2" charset="2"/>
              <a:buChar char="v"/>
            </a:pPr>
            <a:r>
              <a:rPr lang="da-DK" sz="7400" dirty="0"/>
              <a:t>“Chuẩn tiếng anh” – Landing page</a:t>
            </a:r>
          </a:p>
          <a:p>
            <a:pPr marL="0" indent="0">
              <a:buNone/>
            </a:pPr>
            <a:r>
              <a:rPr lang="da-DK" sz="7400" dirty="0"/>
              <a:t>(https://vn.elsaspeak.com/tieng-anh-speaking/)</a:t>
            </a:r>
            <a:endParaRPr lang="en-US" sz="7400" dirty="0"/>
          </a:p>
        </p:txBody>
      </p:sp>
      <p:sp>
        <p:nvSpPr>
          <p:cNvPr id="3" name="TextBox 2">
            <a:extLst>
              <a:ext uri="{FF2B5EF4-FFF2-40B4-BE49-F238E27FC236}">
                <a16:creationId xmlns:a16="http://schemas.microsoft.com/office/drawing/2014/main" id="{7210384D-3E79-453A-9BB9-79DF57019650}"/>
              </a:ext>
            </a:extLst>
          </p:cNvPr>
          <p:cNvSpPr txBox="1"/>
          <p:nvPr/>
        </p:nvSpPr>
        <p:spPr>
          <a:xfrm>
            <a:off x="2724344" y="495945"/>
            <a:ext cx="5600256" cy="461665"/>
          </a:xfrm>
          <a:prstGeom prst="rect">
            <a:avLst/>
          </a:prstGeom>
          <a:noFill/>
        </p:spPr>
        <p:txBody>
          <a:bodyPr wrap="square" rtlCol="0">
            <a:spAutoFit/>
          </a:bodyPr>
          <a:lstStyle/>
          <a:p>
            <a:pPr algn="ctr"/>
            <a:r>
              <a:rPr lang="en-US" sz="2400" b="1" dirty="0"/>
              <a:t>CÁC DỰ ÁN THỰC TẾ ĐÃ THAM GIA</a:t>
            </a:r>
          </a:p>
        </p:txBody>
      </p:sp>
    </p:spTree>
    <p:extLst>
      <p:ext uri="{BB962C8B-B14F-4D97-AF65-F5344CB8AC3E}">
        <p14:creationId xmlns:p14="http://schemas.microsoft.com/office/powerpoint/2010/main" val="415602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err="1"/>
              <a:t>Kết</a:t>
            </a:r>
            <a:r>
              <a:rPr lang="en-US" sz="3200" dirty="0"/>
              <a:t> </a:t>
            </a:r>
            <a:r>
              <a:rPr lang="en-US" sz="3200" dirty="0" err="1"/>
              <a:t>quả</a:t>
            </a:r>
            <a:r>
              <a:rPr lang="en-US" sz="3200" dirty="0"/>
              <a:t> và </a:t>
            </a:r>
            <a:r>
              <a:rPr lang="en-US" sz="3200" dirty="0" err="1"/>
              <a:t>đánh</a:t>
            </a:r>
            <a:r>
              <a:rPr lang="en-US" sz="3200" dirty="0"/>
              <a:t> </a:t>
            </a:r>
            <a:r>
              <a:rPr lang="en-US" sz="3200" dirty="0" err="1"/>
              <a:t>giá</a:t>
            </a:r>
            <a:endParaRPr lang="en-US" sz="3200" dirty="0"/>
          </a:p>
        </p:txBody>
      </p:sp>
      <p:sp>
        <p:nvSpPr>
          <p:cNvPr id="70" name="TextBox 69">
            <a:extLst>
              <a:ext uri="{FF2B5EF4-FFF2-40B4-BE49-F238E27FC236}">
                <a16:creationId xmlns:a16="http://schemas.microsoft.com/office/drawing/2014/main" id="{248DB244-2C9A-4E97-9C56-0D56F5D63F20}"/>
              </a:ext>
            </a:extLst>
          </p:cNvPr>
          <p:cNvSpPr txBox="1"/>
          <p:nvPr/>
        </p:nvSpPr>
        <p:spPr>
          <a:xfrm>
            <a:off x="2242911" y="2926478"/>
            <a:ext cx="1864384" cy="1754326"/>
          </a:xfrm>
          <a:prstGeom prst="rect">
            <a:avLst/>
          </a:prstGeom>
          <a:noFill/>
        </p:spPr>
        <p:txBody>
          <a:bodyPr wrap="square" rtlCol="0">
            <a:spAutoFit/>
          </a:bodyPr>
          <a:lstStyle/>
          <a:p>
            <a:pPr algn="ctr"/>
            <a:r>
              <a:rPr lang="vi-VN" dirty="0"/>
              <a:t>Nâng cao khả</a:t>
            </a:r>
            <a:endParaRPr lang="en-US" dirty="0"/>
          </a:p>
          <a:p>
            <a:pPr algn="ctr"/>
            <a:r>
              <a:rPr lang="vi-VN" dirty="0"/>
              <a:t>năng tự nghiên cứu tài liệu, đọc document của </a:t>
            </a:r>
            <a:endParaRPr lang="en-US" dirty="0"/>
          </a:p>
          <a:p>
            <a:pPr algn="ctr"/>
            <a:r>
              <a:rPr lang="vi-VN" dirty="0"/>
              <a:t>các framework, các thư viện.</a:t>
            </a:r>
            <a:endParaRPr lang="en-US" altLang="ko-KR" dirty="0">
              <a:solidFill>
                <a:schemeClr val="tx1">
                  <a:lumMod val="75000"/>
                  <a:lumOff val="25000"/>
                </a:schemeClr>
              </a:solidFill>
            </a:endParaRPr>
          </a:p>
        </p:txBody>
      </p:sp>
      <p:sp>
        <p:nvSpPr>
          <p:cNvPr id="73" name="TextBox 72">
            <a:extLst>
              <a:ext uri="{FF2B5EF4-FFF2-40B4-BE49-F238E27FC236}">
                <a16:creationId xmlns:a16="http://schemas.microsoft.com/office/drawing/2014/main" id="{6DAB91A6-3D53-4161-AC43-D8F93EFB2F9E}"/>
              </a:ext>
            </a:extLst>
          </p:cNvPr>
          <p:cNvSpPr txBox="1"/>
          <p:nvPr/>
        </p:nvSpPr>
        <p:spPr>
          <a:xfrm>
            <a:off x="4245504" y="2980506"/>
            <a:ext cx="2030358" cy="1815882"/>
          </a:xfrm>
          <a:prstGeom prst="rect">
            <a:avLst/>
          </a:prstGeom>
          <a:noFill/>
        </p:spPr>
        <p:txBody>
          <a:bodyPr wrap="square" rtlCol="0">
            <a:spAutoFit/>
          </a:bodyPr>
          <a:lstStyle/>
          <a:p>
            <a:r>
              <a:rPr lang="vi-VN" sz="1600" dirty="0"/>
              <a:t>Kỹ năng giao tiếp, </a:t>
            </a:r>
            <a:endParaRPr lang="en-US" sz="1600" dirty="0"/>
          </a:p>
          <a:p>
            <a:r>
              <a:rPr lang="vi-VN" sz="1600" dirty="0"/>
              <a:t>trao đổi thông tin </a:t>
            </a:r>
            <a:endParaRPr lang="en-US" sz="1600" dirty="0"/>
          </a:p>
          <a:p>
            <a:r>
              <a:rPr lang="vi-VN" sz="1600" dirty="0"/>
              <a:t>với mọi người trong nhóm cũng như lấy yêu cầu của các </a:t>
            </a:r>
            <a:endParaRPr lang="en-US" sz="1600" dirty="0"/>
          </a:p>
          <a:p>
            <a:r>
              <a:rPr lang="vi-VN" sz="1600" dirty="0"/>
              <a:t>phòng ban về </a:t>
            </a:r>
            <a:endParaRPr lang="en-US" sz="1600" dirty="0"/>
          </a:p>
          <a:p>
            <a:r>
              <a:rPr lang="vi-VN" sz="1600" dirty="0"/>
              <a:t>quy trình.</a:t>
            </a:r>
            <a:r>
              <a:rPr lang="en-US" altLang="ko-KR" sz="1600" dirty="0">
                <a:solidFill>
                  <a:schemeClr val="tx1">
                    <a:lumMod val="75000"/>
                    <a:lumOff val="25000"/>
                  </a:schemeClr>
                </a:solidFill>
              </a:rPr>
              <a:t> </a:t>
            </a:r>
          </a:p>
        </p:txBody>
      </p:sp>
      <p:sp>
        <p:nvSpPr>
          <p:cNvPr id="76" name="TextBox 75">
            <a:extLst>
              <a:ext uri="{FF2B5EF4-FFF2-40B4-BE49-F238E27FC236}">
                <a16:creationId xmlns:a16="http://schemas.microsoft.com/office/drawing/2014/main" id="{1DD240E4-0FE5-4200-97DE-87747A7C383A}"/>
              </a:ext>
            </a:extLst>
          </p:cNvPr>
          <p:cNvSpPr txBox="1"/>
          <p:nvPr/>
        </p:nvSpPr>
        <p:spPr>
          <a:xfrm>
            <a:off x="6444208" y="2980506"/>
            <a:ext cx="1962000" cy="584775"/>
          </a:xfrm>
          <a:prstGeom prst="rect">
            <a:avLst/>
          </a:prstGeom>
          <a:noFill/>
        </p:spPr>
        <p:txBody>
          <a:bodyPr wrap="square" rtlCol="0">
            <a:spAutoFit/>
          </a:bodyPr>
          <a:lstStyle/>
          <a:p>
            <a:pPr algn="ctr"/>
            <a:r>
              <a:rPr lang="en-US" sz="1600" dirty="0" err="1"/>
              <a:t>Trách</a:t>
            </a:r>
            <a:r>
              <a:rPr lang="en-US" sz="1600" dirty="0"/>
              <a:t> </a:t>
            </a:r>
            <a:r>
              <a:rPr lang="en-US" sz="1600" dirty="0" err="1"/>
              <a:t>nhiệm</a:t>
            </a:r>
            <a:r>
              <a:rPr lang="en-US" sz="1600" dirty="0"/>
              <a:t> </a:t>
            </a:r>
            <a:r>
              <a:rPr lang="en-US" sz="1600" dirty="0" err="1"/>
              <a:t>trong</a:t>
            </a:r>
            <a:r>
              <a:rPr lang="en-US" sz="1600" dirty="0"/>
              <a:t> </a:t>
            </a:r>
            <a:r>
              <a:rPr lang="en-US" sz="1600" dirty="0" err="1"/>
              <a:t>công</a:t>
            </a:r>
            <a:r>
              <a:rPr lang="en-US" sz="1600" dirty="0"/>
              <a:t> </a:t>
            </a:r>
            <a:r>
              <a:rPr lang="en-US" sz="1600" dirty="0" err="1"/>
              <a:t>việc</a:t>
            </a:r>
            <a:r>
              <a:rPr lang="en-US" sz="900" dirty="0"/>
              <a:t>. </a:t>
            </a:r>
            <a:endParaRPr lang="en-US" altLang="ko-KR" sz="900" dirty="0">
              <a:solidFill>
                <a:schemeClr val="tx1">
                  <a:lumMod val="75000"/>
                  <a:lumOff val="25000"/>
                </a:schemeClr>
              </a:solidFill>
            </a:endParaRPr>
          </a:p>
        </p:txBody>
      </p:sp>
      <p:sp>
        <p:nvSpPr>
          <p:cNvPr id="62" name="Teardrop 19">
            <a:extLst>
              <a:ext uri="{FF2B5EF4-FFF2-40B4-BE49-F238E27FC236}">
                <a16:creationId xmlns:a16="http://schemas.microsoft.com/office/drawing/2014/main" id="{E9694457-A856-4DC7-8583-42B29D7F9B6E}"/>
              </a:ext>
            </a:extLst>
          </p:cNvPr>
          <p:cNvSpPr/>
          <p:nvPr/>
        </p:nvSpPr>
        <p:spPr>
          <a:xfrm rot="2700000" flipH="1">
            <a:off x="6785158" y="1235858"/>
            <a:ext cx="1080000" cy="1080000"/>
          </a:xfrm>
          <a:prstGeom prst="teardrop">
            <a:avLst>
              <a:gd name="adj" fmla="val 133882"/>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3" name="Teardrop 20">
            <a:extLst>
              <a:ext uri="{FF2B5EF4-FFF2-40B4-BE49-F238E27FC236}">
                <a16:creationId xmlns:a16="http://schemas.microsoft.com/office/drawing/2014/main" id="{1AAF4439-1816-4293-8EFC-2AA16BBD4F27}"/>
              </a:ext>
            </a:extLst>
          </p:cNvPr>
          <p:cNvSpPr/>
          <p:nvPr/>
        </p:nvSpPr>
        <p:spPr>
          <a:xfrm rot="2700000" flipH="1">
            <a:off x="4679581" y="1398818"/>
            <a:ext cx="945000" cy="945000"/>
          </a:xfrm>
          <a:prstGeom prst="teardrop">
            <a:avLst>
              <a:gd name="adj" fmla="val 133882"/>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4" name="Teardrop 21">
            <a:extLst>
              <a:ext uri="{FF2B5EF4-FFF2-40B4-BE49-F238E27FC236}">
                <a16:creationId xmlns:a16="http://schemas.microsoft.com/office/drawing/2014/main" id="{4A270329-BDDE-44F6-94B6-66DAFE0D0D6A}"/>
              </a:ext>
            </a:extLst>
          </p:cNvPr>
          <p:cNvSpPr/>
          <p:nvPr/>
        </p:nvSpPr>
        <p:spPr>
          <a:xfrm rot="2700000" flipH="1">
            <a:off x="2670054" y="1535145"/>
            <a:ext cx="810000" cy="810000"/>
          </a:xfrm>
          <a:prstGeom prst="teardrop">
            <a:avLst>
              <a:gd name="adj" fmla="val 133882"/>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5" name="Rectangle 18">
            <a:extLst>
              <a:ext uri="{FF2B5EF4-FFF2-40B4-BE49-F238E27FC236}">
                <a16:creationId xmlns:a16="http://schemas.microsoft.com/office/drawing/2014/main" id="{F6CC6F8F-21F7-437B-8BFB-0A7BAE0105A0}"/>
              </a:ext>
            </a:extLst>
          </p:cNvPr>
          <p:cNvSpPr/>
          <p:nvPr/>
        </p:nvSpPr>
        <p:spPr>
          <a:xfrm flipH="1">
            <a:off x="6095" y="2512902"/>
            <a:ext cx="9153000" cy="5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79" name="Oval 40">
            <a:extLst>
              <a:ext uri="{FF2B5EF4-FFF2-40B4-BE49-F238E27FC236}">
                <a16:creationId xmlns:a16="http://schemas.microsoft.com/office/drawing/2014/main" id="{5CDABC22-902E-4342-AFF7-A3767CA7F4EC}"/>
              </a:ext>
            </a:extLst>
          </p:cNvPr>
          <p:cNvSpPr/>
          <p:nvPr/>
        </p:nvSpPr>
        <p:spPr>
          <a:xfrm flipH="1">
            <a:off x="7267357" y="2750270"/>
            <a:ext cx="200099" cy="200099"/>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0" name="Oval 41">
            <a:extLst>
              <a:ext uri="{FF2B5EF4-FFF2-40B4-BE49-F238E27FC236}">
                <a16:creationId xmlns:a16="http://schemas.microsoft.com/office/drawing/2014/main" id="{3987DF82-9074-4680-B7C9-3A9F273BBE86}"/>
              </a:ext>
            </a:extLst>
          </p:cNvPr>
          <p:cNvSpPr/>
          <p:nvPr/>
        </p:nvSpPr>
        <p:spPr>
          <a:xfrm flipH="1">
            <a:off x="5052032" y="2682296"/>
            <a:ext cx="200099" cy="200099"/>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1" name="Oval 42">
            <a:extLst>
              <a:ext uri="{FF2B5EF4-FFF2-40B4-BE49-F238E27FC236}">
                <a16:creationId xmlns:a16="http://schemas.microsoft.com/office/drawing/2014/main" id="{77C1914D-92BE-4873-B769-40E8B4073552}"/>
              </a:ext>
            </a:extLst>
          </p:cNvPr>
          <p:cNvSpPr/>
          <p:nvPr/>
        </p:nvSpPr>
        <p:spPr>
          <a:xfrm flipH="1">
            <a:off x="2975004" y="2605000"/>
            <a:ext cx="200099" cy="200099"/>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2" name="Teardrop 21">
            <a:extLst>
              <a:ext uri="{FF2B5EF4-FFF2-40B4-BE49-F238E27FC236}">
                <a16:creationId xmlns:a16="http://schemas.microsoft.com/office/drawing/2014/main" id="{E16C7378-A41D-4907-AD34-E8B5D21F4BA6}"/>
              </a:ext>
            </a:extLst>
          </p:cNvPr>
          <p:cNvSpPr/>
          <p:nvPr/>
        </p:nvSpPr>
        <p:spPr>
          <a:xfrm rot="2700000" flipH="1">
            <a:off x="768596" y="1670214"/>
            <a:ext cx="675000" cy="675000"/>
          </a:xfrm>
          <a:prstGeom prst="teardrop">
            <a:avLst>
              <a:gd name="adj" fmla="val 133882"/>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3" name="Oval 42">
            <a:extLst>
              <a:ext uri="{FF2B5EF4-FFF2-40B4-BE49-F238E27FC236}">
                <a16:creationId xmlns:a16="http://schemas.microsoft.com/office/drawing/2014/main" id="{87354EBB-0604-4C24-A467-45E68664A2D3}"/>
              </a:ext>
            </a:extLst>
          </p:cNvPr>
          <p:cNvSpPr/>
          <p:nvPr/>
        </p:nvSpPr>
        <p:spPr>
          <a:xfrm flipH="1">
            <a:off x="1006046" y="2631490"/>
            <a:ext cx="200099" cy="200099"/>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31" name="Rounded Rectangle 27">
            <a:extLst>
              <a:ext uri="{FF2B5EF4-FFF2-40B4-BE49-F238E27FC236}">
                <a16:creationId xmlns:a16="http://schemas.microsoft.com/office/drawing/2014/main" id="{D45437AF-52D5-4527-B460-0EDB34AE3C8E}"/>
              </a:ext>
            </a:extLst>
          </p:cNvPr>
          <p:cNvSpPr/>
          <p:nvPr/>
        </p:nvSpPr>
        <p:spPr>
          <a:xfrm>
            <a:off x="5364814" y="2705050"/>
            <a:ext cx="319370" cy="24531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36" name="TextBox 35">
            <a:extLst>
              <a:ext uri="{FF2B5EF4-FFF2-40B4-BE49-F238E27FC236}">
                <a16:creationId xmlns:a16="http://schemas.microsoft.com/office/drawing/2014/main" id="{54C225D2-4749-4E0A-A490-EAA2DA6AA3E3}"/>
              </a:ext>
            </a:extLst>
          </p:cNvPr>
          <p:cNvSpPr txBox="1"/>
          <p:nvPr/>
        </p:nvSpPr>
        <p:spPr>
          <a:xfrm>
            <a:off x="47306" y="2913348"/>
            <a:ext cx="2057396" cy="1754326"/>
          </a:xfrm>
          <a:prstGeom prst="rect">
            <a:avLst/>
          </a:prstGeom>
          <a:noFill/>
        </p:spPr>
        <p:txBody>
          <a:bodyPr wrap="square">
            <a:spAutoFit/>
          </a:bodyPr>
          <a:lstStyle/>
          <a:p>
            <a:r>
              <a:rPr lang="vi-VN" sz="1800" dirty="0"/>
              <a:t>Củng cố các kiến thức lập trình </a:t>
            </a:r>
            <a:endParaRPr lang="en-US" sz="1800" dirty="0"/>
          </a:p>
          <a:p>
            <a:r>
              <a:rPr lang="vi-VN" sz="1800" dirty="0"/>
              <a:t>cơ bản như OOP, các kiến thức về HTML, CSS, </a:t>
            </a:r>
            <a:endParaRPr lang="en-US" sz="1800" dirty="0"/>
          </a:p>
          <a:p>
            <a:r>
              <a:rPr lang="vi-VN" sz="1800" dirty="0"/>
              <a:t>Jquery, Javascript</a:t>
            </a:r>
            <a:endParaRPr lang="en-US" altLang="ko-KR" sz="1800" dirty="0">
              <a:solidFill>
                <a:schemeClr val="tx1">
                  <a:lumMod val="75000"/>
                  <a:lumOff val="25000"/>
                </a:schemeClr>
              </a:solidFill>
            </a:endParaRPr>
          </a:p>
        </p:txBody>
      </p:sp>
    </p:spTree>
    <p:extLst>
      <p:ext uri="{BB962C8B-B14F-4D97-AF65-F5344CB8AC3E}">
        <p14:creationId xmlns:p14="http://schemas.microsoft.com/office/powerpoint/2010/main" val="173653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err="1"/>
              <a:t>Cảm</a:t>
            </a:r>
            <a:r>
              <a:rPr lang="en-US" altLang="ko-KR" sz="3600" dirty="0"/>
              <a:t> </a:t>
            </a:r>
            <a:r>
              <a:rPr lang="en-US" altLang="ko-KR" sz="3600" dirty="0" err="1"/>
              <a:t>ơn</a:t>
            </a:r>
            <a:r>
              <a:rPr lang="en-US" altLang="ko-KR" sz="3600" dirty="0"/>
              <a:t> </a:t>
            </a:r>
            <a:r>
              <a:rPr lang="en-US" altLang="ko-KR" sz="3600" dirty="0" err="1"/>
              <a:t>thầy</a:t>
            </a:r>
            <a:r>
              <a:rPr lang="en-US" altLang="ko-KR" sz="3600" dirty="0"/>
              <a:t> </a:t>
            </a:r>
            <a:r>
              <a:rPr lang="en-US" altLang="ko-KR" sz="3600" dirty="0" err="1"/>
              <a:t>cô</a:t>
            </a:r>
            <a:r>
              <a:rPr lang="en-US" altLang="ko-KR" sz="3600" dirty="0"/>
              <a:t> </a:t>
            </a:r>
            <a:r>
              <a:rPr lang="en-US" altLang="ko-KR" sz="3600" dirty="0" err="1"/>
              <a:t>đã</a:t>
            </a:r>
            <a:r>
              <a:rPr lang="en-US" altLang="ko-KR" sz="3600" dirty="0"/>
              <a:t> </a:t>
            </a:r>
            <a:r>
              <a:rPr lang="en-US" altLang="ko-KR" sz="3600" dirty="0" err="1"/>
              <a:t>lắng</a:t>
            </a:r>
            <a:r>
              <a:rPr lang="en-US" altLang="ko-KR" sz="3600" dirty="0"/>
              <a:t> </a:t>
            </a:r>
            <a:r>
              <a:rPr lang="en-US" altLang="ko-KR" sz="3600" dirty="0" err="1"/>
              <a:t>nghe</a:t>
            </a:r>
            <a:r>
              <a:rPr lang="en-US" altLang="ko-KR" sz="3600" dirty="0"/>
              <a:t> ^^</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637</Words>
  <Application>Microsoft Office PowerPoint</Application>
  <PresentationFormat>On-screen Show (16:9)</PresentationFormat>
  <Paragraphs>81</Paragraphs>
  <Slides>8</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맑은 고딕</vt:lpstr>
      <vt:lpstr>Arial</vt:lpstr>
      <vt:lpstr>Arial Unicode MS</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Thị Trúc Hòa</dc:creator>
  <cp:lastModifiedBy>Ha Anh Vu</cp:lastModifiedBy>
  <cp:revision>18</cp:revision>
  <dcterms:created xsi:type="dcterms:W3CDTF">2021-01-05T17:40:43Z</dcterms:created>
  <dcterms:modified xsi:type="dcterms:W3CDTF">2021-01-13T01:34:55Z</dcterms:modified>
</cp:coreProperties>
</file>