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2"/>
  </p:notesMasterIdLst>
  <p:sldIdLst>
    <p:sldId id="256" r:id="rId4"/>
    <p:sldId id="261" r:id="rId5"/>
    <p:sldId id="268" r:id="rId6"/>
    <p:sldId id="378" r:id="rId7"/>
    <p:sldId id="300" r:id="rId8"/>
    <p:sldId id="301" r:id="rId9"/>
    <p:sldId id="281" r:id="rId10"/>
    <p:sldId id="262"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66197" autoAdjust="0"/>
  </p:normalViewPr>
  <p:slideViewPr>
    <p:cSldViewPr>
      <p:cViewPr varScale="1">
        <p:scale>
          <a:sx n="102" d="100"/>
          <a:sy n="102" d="100"/>
        </p:scale>
        <p:origin x="1980" y="9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AB45-C9FF-4EC2-ADBB-FE9345416666}"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E5F2-4EF8-4D84-AF6C-2CEBB6E90C8D}" type="slidenum">
              <a:rPr lang="en-US" smtClean="0"/>
              <a:t>‹#›</a:t>
            </a:fld>
            <a:endParaRPr lang="en-US"/>
          </a:p>
        </p:txBody>
      </p:sp>
    </p:spTree>
    <p:extLst>
      <p:ext uri="{BB962C8B-B14F-4D97-AF65-F5344CB8AC3E}">
        <p14:creationId xmlns:p14="http://schemas.microsoft.com/office/powerpoint/2010/main" val="370922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1</a:t>
            </a:fld>
            <a:endParaRPr lang="en-US"/>
          </a:p>
        </p:txBody>
      </p:sp>
    </p:spTree>
    <p:extLst>
      <p:ext uri="{BB962C8B-B14F-4D97-AF65-F5344CB8AC3E}">
        <p14:creationId xmlns:p14="http://schemas.microsoft.com/office/powerpoint/2010/main" val="14935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Công ty TNHH Thương Mại Dịch Vụ Hoa Technology đang tập trung chủ yếu đào tạo chuyên sâu về các khóa học thiết kế website, SEO – Marketing và khóa học thiết kế đồ họa. Công ty cũng đang thực hiện thiết kế các website theo đơn đặt hàng của các khách hàng trong nước, các doanh nghiệp, các tổ chức chính phủ nhà nước. Thực hiện các dịch vụ về SEO theo yêu cầu của khách hàng. Thực hiện quảng cáo lên google và facebook khi khách hàng yêu cầu. Phát triển phần mềm ứng dụng theo yêu cầu của khách hàng trong và ngoài nước như quản lý nhân sự, học trực tuyến, mua sắm online,… Làm những dịch vụ trong khả năng của công ty có thể đáp ứng và được và làm đúng theo những điều được pháp luật cho phép…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CEEE5F2-4EF8-4D84-AF6C-2CEBB6E90C8D}" type="slidenum">
              <a:rPr lang="en-US" smtClean="0"/>
              <a:t>3</a:t>
            </a:fld>
            <a:endParaRPr lang="en-US"/>
          </a:p>
        </p:txBody>
      </p:sp>
    </p:spTree>
    <p:extLst>
      <p:ext uri="{BB962C8B-B14F-4D97-AF65-F5344CB8AC3E}">
        <p14:creationId xmlns:p14="http://schemas.microsoft.com/office/powerpoint/2010/main" val="4038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WordPress là mã nguồn mở được viết bằng ngôn ngữ lập trình PHP và sử dụng hệ quản trị cơ sở dữ liệu MySQL. Nó là một công cụ tạo trang web miễn phí, bạn chỉ cần cài lên host là đã có một website. Sau đó bạn có thể cài Theme để thay đổi giao diện cho trang web. Muốn tăng sự sinh động và tối ưu hoạt động của web, bạn có thể thay đổi Theme và cài đặt thêm một vài Plugin</a:t>
            </a:r>
            <a:r>
              <a:rPr lang="en-US" dirty="0"/>
              <a:t>.</a:t>
            </a:r>
          </a:p>
          <a:p>
            <a:r>
              <a:rPr lang="vi-VN" sz="1200" b="0" i="0" kern="1200" dirty="0" smtClean="0">
                <a:solidFill>
                  <a:schemeClr val="tx1"/>
                </a:solidFill>
                <a:effectLst/>
                <a:latin typeface="+mn-lt"/>
                <a:ea typeface="+mn-ea"/>
                <a:cs typeface="+mn-cs"/>
              </a:rPr>
              <a:t>Git là phần mềm quản lý mã nguồn phân tán được phát triển bởi Linus Torvalds vào năm 2005, ban đầu dành cho việc phát triển nhân Linux. Hiện nay, Git trở thành một trong các phần mềm quản lý mã nguồn phổ biến nhất.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5</a:t>
            </a:fld>
            <a:endParaRPr lang="en-US"/>
          </a:p>
        </p:txBody>
      </p:sp>
    </p:spTree>
    <p:extLst>
      <p:ext uri="{BB962C8B-B14F-4D97-AF65-F5344CB8AC3E}">
        <p14:creationId xmlns:p14="http://schemas.microsoft.com/office/powerpoint/2010/main" val="400988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218945"/>
            <a:ext cx="8679898" cy="543185"/>
          </a:xfrm>
          <a:prstGeom prst="rect">
            <a:avLst/>
          </a:prstGeom>
        </p:spPr>
        <p:txBody>
          <a:bodyPr anchor="ctr"/>
          <a:lstStyle>
            <a:lvl1pPr marL="0" indent="0" algn="ctr">
              <a:buNone/>
              <a:defRPr sz="405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1" y="3667841"/>
            <a:ext cx="9144000" cy="1304544"/>
          </a:xfrm>
          <a:prstGeom prst="rect">
            <a:avLst/>
          </a:prstGeom>
        </p:spPr>
      </p:pic>
      <p:sp>
        <p:nvSpPr>
          <p:cNvPr id="9" name="Rectangle 8"/>
          <p:cNvSpPr/>
          <p:nvPr userDrawn="1"/>
        </p:nvSpPr>
        <p:spPr>
          <a:xfrm>
            <a:off x="0" y="1"/>
            <a:ext cx="9144000"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4500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333585"/>
            <a:ext cx="5061291" cy="1131590"/>
          </a:xfrm>
        </p:spPr>
        <p:txBody>
          <a:bodyPr/>
          <a:lstStyle/>
          <a:p>
            <a:pPr algn="ctr"/>
            <a:r>
              <a:rPr lang="en-US" altLang="ko-KR" sz="3600" b="1" dirty="0">
                <a:ea typeface="맑은 고딕" pitchFamily="50" charset="-127"/>
              </a:rPr>
              <a:t>BÁO </a:t>
            </a:r>
            <a:r>
              <a:rPr lang="en-US" altLang="ko-KR" sz="4000" b="1" dirty="0">
                <a:ea typeface="맑은 고딕" pitchFamily="50" charset="-127"/>
              </a:rPr>
              <a:t>CÁO</a:t>
            </a:r>
            <a:r>
              <a:rPr lang="en-US" altLang="ko-KR" sz="3600" b="1" dirty="0">
                <a:ea typeface="맑은 고딕" pitchFamily="50" charset="-127"/>
              </a:rPr>
              <a:t> THỰC TẬP</a:t>
            </a:r>
          </a:p>
        </p:txBody>
      </p:sp>
      <p:sp>
        <p:nvSpPr>
          <p:cNvPr id="4" name="Text Placeholder 3"/>
          <p:cNvSpPr>
            <a:spLocks noGrp="1"/>
          </p:cNvSpPr>
          <p:nvPr>
            <p:ph type="body" sz="quarter" idx="11"/>
          </p:nvPr>
        </p:nvSpPr>
        <p:spPr>
          <a:xfrm>
            <a:off x="6156176" y="4011910"/>
            <a:ext cx="3816276" cy="488816"/>
          </a:xfrm>
        </p:spPr>
        <p:txBody>
          <a:bodyPr/>
          <a:lstStyle/>
          <a:p>
            <a:pPr>
              <a:spcBef>
                <a:spcPts val="0"/>
              </a:spcBef>
              <a:defRPr/>
            </a:pPr>
            <a:r>
              <a:rPr lang="en-US" altLang="ko-KR" sz="1500" b="1" dirty="0"/>
              <a:t>SINH VIÊN THỰC HIỆN:</a:t>
            </a:r>
          </a:p>
          <a:p>
            <a:pPr>
              <a:spcBef>
                <a:spcPts val="0"/>
              </a:spcBef>
              <a:defRPr/>
            </a:pPr>
            <a:r>
              <a:rPr lang="en-US" altLang="ko-KR" sz="1500" dirty="0" err="1" smtClean="0"/>
              <a:t>Vũ</a:t>
            </a:r>
            <a:r>
              <a:rPr lang="en-US" altLang="ko-KR" sz="1500" dirty="0" smtClean="0"/>
              <a:t> </a:t>
            </a:r>
            <a:r>
              <a:rPr lang="en-US" altLang="ko-KR" sz="1500" dirty="0" err="1" smtClean="0"/>
              <a:t>Hà</a:t>
            </a:r>
            <a:r>
              <a:rPr lang="en-US" altLang="ko-KR" sz="1500" dirty="0" smtClean="0"/>
              <a:t> Anh - 17520258</a:t>
            </a:r>
            <a:endParaRPr lang="en-US" altLang="ko-KR" sz="1500" dirty="0"/>
          </a:p>
          <a:p>
            <a:pPr marL="285750" indent="-285750">
              <a:spcBef>
                <a:spcPts val="0"/>
              </a:spcBef>
              <a:buFont typeface="Wingdings" panose="05000000000000000000" pitchFamily="2" charset="2"/>
              <a:buChar char="§"/>
              <a:defRPr/>
            </a:pPr>
            <a:endParaRPr lang="en-US" altLang="ko-KR" dirty="0"/>
          </a:p>
        </p:txBody>
      </p:sp>
      <p:sp>
        <p:nvSpPr>
          <p:cNvPr id="6" name="TextBox 5">
            <a:hlinkClick r:id="rId3"/>
          </p:cNvPr>
          <p:cNvSpPr txBox="1"/>
          <p:nvPr/>
        </p:nvSpPr>
        <p:spPr>
          <a:xfrm>
            <a:off x="5285965" y="3507854"/>
            <a:ext cx="3858035" cy="369332"/>
          </a:xfrm>
          <a:prstGeom prst="rect">
            <a:avLst/>
          </a:prstGeom>
          <a:noFill/>
        </p:spPr>
        <p:txBody>
          <a:bodyPr wrap="square" rtlCol="0">
            <a:spAutoFit/>
          </a:bodyPr>
          <a:lstStyle/>
          <a:p>
            <a:r>
              <a:rPr lang="en-US" altLang="ko-KR" b="1" dirty="0">
                <a:solidFill>
                  <a:schemeClr val="bg1"/>
                </a:solidFill>
                <a:cs typeface="Arial" pitchFamily="34" charset="0"/>
              </a:rPr>
              <a:t>GVHD:</a:t>
            </a:r>
            <a:r>
              <a:rPr lang="en-US" altLang="ko-KR" dirty="0">
                <a:solidFill>
                  <a:schemeClr val="bg1"/>
                </a:solidFill>
                <a:cs typeface="Arial" pitchFamily="34" charset="0"/>
              </a:rPr>
              <a:t> </a:t>
            </a:r>
            <a:r>
              <a:rPr lang="en-US" altLang="ko-KR" dirty="0" err="1">
                <a:solidFill>
                  <a:schemeClr val="bg1"/>
                </a:solidFill>
                <a:cs typeface="Arial" pitchFamily="34" charset="0"/>
              </a:rPr>
              <a:t>ThS</a:t>
            </a:r>
            <a:r>
              <a:rPr lang="en-US" altLang="ko-KR" dirty="0">
                <a:solidFill>
                  <a:schemeClr val="bg1"/>
                </a:solidFill>
                <a:cs typeface="Arial" pitchFamily="34" charset="0"/>
              </a:rPr>
              <a:t>. </a:t>
            </a:r>
            <a:r>
              <a:rPr lang="en-US" altLang="ko-KR" dirty="0" err="1" smtClean="0">
                <a:solidFill>
                  <a:schemeClr val="bg1"/>
                </a:solidFill>
                <a:cs typeface="Arial" pitchFamily="34" charset="0"/>
              </a:rPr>
              <a:t>Đặng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Lê</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Bảo</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Chương</a:t>
            </a:r>
            <a:endParaRPr lang="ko-KR" altLang="en-US" dirty="0">
              <a:solidFill>
                <a:schemeClr val="bg1"/>
              </a:solidFill>
              <a:cs typeface="Arial" pitchFamily="34" charset="0"/>
            </a:endParaRPr>
          </a:p>
        </p:txBody>
      </p:sp>
      <p:sp>
        <p:nvSpPr>
          <p:cNvPr id="5" name="TextBox 4">
            <a:hlinkClick r:id="rId3"/>
            <a:extLst>
              <a:ext uri="{FF2B5EF4-FFF2-40B4-BE49-F238E27FC236}">
                <a16:creationId xmlns:a16="http://schemas.microsoft.com/office/drawing/2014/main" id="{EBEEFF79-C045-430A-9A04-DB8838CDC640}"/>
              </a:ext>
            </a:extLst>
          </p:cNvPr>
          <p:cNvSpPr txBox="1"/>
          <p:nvPr/>
        </p:nvSpPr>
        <p:spPr>
          <a:xfrm>
            <a:off x="3039449" y="1345766"/>
            <a:ext cx="5976664" cy="369332"/>
          </a:xfrm>
          <a:prstGeom prst="rect">
            <a:avLst/>
          </a:prstGeom>
          <a:noFill/>
        </p:spPr>
        <p:txBody>
          <a:bodyPr wrap="square" rtlCol="0">
            <a:spAutoFit/>
          </a:bodyPr>
          <a:lstStyle/>
          <a:p>
            <a:pPr algn="ctr"/>
            <a:r>
              <a:rPr lang="en-US" altLang="ko-KR" b="1" dirty="0" err="1" smtClean="0">
                <a:solidFill>
                  <a:schemeClr val="bg1"/>
                </a:solidFill>
                <a:cs typeface="Arial" pitchFamily="34" charset="0"/>
              </a:rPr>
              <a:t>Doanh</a:t>
            </a:r>
            <a:r>
              <a:rPr lang="en-US" altLang="ko-KR" b="1" dirty="0" smtClean="0">
                <a:solidFill>
                  <a:schemeClr val="bg1"/>
                </a:solidFill>
                <a:cs typeface="Arial" pitchFamily="34" charset="0"/>
              </a:rPr>
              <a:t> </a:t>
            </a:r>
            <a:r>
              <a:rPr lang="en-US" altLang="ko-KR" b="1" dirty="0" err="1">
                <a:solidFill>
                  <a:schemeClr val="bg1"/>
                </a:solidFill>
                <a:cs typeface="Arial" pitchFamily="34" charset="0"/>
              </a:rPr>
              <a:t>nghiệp</a:t>
            </a:r>
            <a:r>
              <a:rPr lang="en-US" altLang="ko-KR" b="1" dirty="0">
                <a:solidFill>
                  <a:schemeClr val="bg1"/>
                </a:solidFill>
                <a:cs typeface="Arial" pitchFamily="34" charset="0"/>
              </a:rPr>
              <a:t>: </a:t>
            </a:r>
            <a:r>
              <a:rPr lang="en-US" altLang="ko-KR" dirty="0">
                <a:solidFill>
                  <a:schemeClr val="bg1"/>
                </a:solidFill>
                <a:cs typeface="Arial" pitchFamily="34" charset="0"/>
              </a:rPr>
              <a:t>CTY TNHH </a:t>
            </a:r>
            <a:r>
              <a:rPr lang="en-US" altLang="ko-KR" dirty="0" smtClean="0">
                <a:solidFill>
                  <a:schemeClr val="bg1"/>
                </a:solidFill>
                <a:cs typeface="Arial" pitchFamily="34" charset="0"/>
              </a:rPr>
              <a:t>TMDV HOA TECHNOLOGY</a:t>
            </a:r>
            <a:endParaRPr lang="ko-KR" altLang="en-US" dirty="0">
              <a:solidFill>
                <a:schemeClr val="bg1"/>
              </a:solidFill>
              <a:cs typeface="Arial" pitchFamily="34" charset="0"/>
            </a:endParaRPr>
          </a:p>
        </p:txBody>
      </p:sp>
      <p:pic>
        <p:nvPicPr>
          <p:cNvPr id="9" name="Picture 8" descr="Logo&#10;&#10;Description automatically generated">
            <a:extLst>
              <a:ext uri="{FF2B5EF4-FFF2-40B4-BE49-F238E27FC236}">
                <a16:creationId xmlns:a16="http://schemas.microsoft.com/office/drawing/2014/main" id="{621A3AC2-2DF2-4F9B-AC61-D24210D977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2382624"/>
            <a:ext cx="1045306" cy="86496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2382624"/>
            <a:ext cx="929989" cy="863492"/>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TỔNG QUAN</a:t>
            </a:r>
          </a:p>
        </p:txBody>
      </p:sp>
      <p:grpSp>
        <p:nvGrpSpPr>
          <p:cNvPr id="4" name="Group 3">
            <a:extLst>
              <a:ext uri="{FF2B5EF4-FFF2-40B4-BE49-F238E27FC236}">
                <a16:creationId xmlns:a16="http://schemas.microsoft.com/office/drawing/2014/main" id="{8AEBC7BA-61BA-47D1-8D11-AF5057685C8C}"/>
              </a:ext>
            </a:extLst>
          </p:cNvPr>
          <p:cNvGrpSpPr/>
          <p:nvPr/>
        </p:nvGrpSpPr>
        <p:grpSpPr>
          <a:xfrm>
            <a:off x="3108820" y="1265868"/>
            <a:ext cx="5256584" cy="720000"/>
            <a:chOff x="3108820" y="1265868"/>
            <a:chExt cx="5256584" cy="720000"/>
          </a:xfrm>
        </p:grpSpPr>
        <p:grpSp>
          <p:nvGrpSpPr>
            <p:cNvPr id="6" name="Group 5"/>
            <p:cNvGrpSpPr/>
            <p:nvPr/>
          </p:nvGrpSpPr>
          <p:grpSpPr>
            <a:xfrm>
              <a:off x="3108820" y="1265868"/>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688025" y="1379329"/>
              <a:ext cx="4563830"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GIỚI THIỆU CÔNG TY TNHH </a:t>
              </a:r>
              <a:r>
                <a:rPr lang="en-US" altLang="ko-KR" sz="1400" b="1" dirty="0" smtClean="0">
                  <a:solidFill>
                    <a:schemeClr val="tx1">
                      <a:lumMod val="75000"/>
                      <a:lumOff val="25000"/>
                    </a:schemeClr>
                  </a:solidFill>
                  <a:cs typeface="Arial" pitchFamily="34" charset="0"/>
                </a:rPr>
                <a:t>TMDV HOA TECHNOLOGY</a:t>
              </a:r>
              <a:endParaRPr lang="ko-KR" altLang="en-US" sz="1400"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C61D5054-DCB2-40C6-9FE7-9C53A080A662}"/>
              </a:ext>
            </a:extLst>
          </p:cNvPr>
          <p:cNvGrpSpPr/>
          <p:nvPr/>
        </p:nvGrpSpPr>
        <p:grpSpPr>
          <a:xfrm>
            <a:off x="3120330" y="2449551"/>
            <a:ext cx="5256584" cy="720080"/>
            <a:chOff x="3120330" y="2449551"/>
            <a:chExt cx="5256584" cy="720080"/>
          </a:xfrm>
        </p:grpSpPr>
        <p:grpSp>
          <p:nvGrpSpPr>
            <p:cNvPr id="17" name="Group 16"/>
            <p:cNvGrpSpPr/>
            <p:nvPr/>
          </p:nvGrpSpPr>
          <p:grpSpPr>
            <a:xfrm>
              <a:off x="3120330" y="2449631"/>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912339" y="264960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NỘI DUNG THỰC TẬP Ở CÔNG TY</a:t>
              </a:r>
              <a:endParaRPr lang="ko-KR" altLang="en-US" sz="14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C2D482E3-F24A-4047-A741-48C1FC37A6B4}"/>
              </a:ext>
            </a:extLst>
          </p:cNvPr>
          <p:cNvGrpSpPr/>
          <p:nvPr/>
        </p:nvGrpSpPr>
        <p:grpSpPr>
          <a:xfrm>
            <a:off x="3108820" y="3623736"/>
            <a:ext cx="5256584" cy="720081"/>
            <a:chOff x="3108820" y="3623736"/>
            <a:chExt cx="5256584" cy="720081"/>
          </a:xfrm>
        </p:grpSpPr>
        <p:grpSp>
          <p:nvGrpSpPr>
            <p:cNvPr id="20" name="Group 19"/>
            <p:cNvGrpSpPr/>
            <p:nvPr/>
          </p:nvGrpSpPr>
          <p:grpSpPr>
            <a:xfrm>
              <a:off x="3108820" y="3623816"/>
              <a:ext cx="5256584" cy="720001"/>
              <a:chOff x="3131840" y="1491630"/>
              <a:chExt cx="5256584" cy="576065"/>
            </a:xfrm>
          </p:grpSpPr>
          <p:sp>
            <p:nvSpPr>
              <p:cNvPr id="21" name="Rectangle 20"/>
              <p:cNvSpPr/>
              <p:nvPr/>
            </p:nvSpPr>
            <p:spPr>
              <a:xfrm>
                <a:off x="3131840" y="1491631"/>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TextBox 22">
              <a:extLst>
                <a:ext uri="{FF2B5EF4-FFF2-40B4-BE49-F238E27FC236}">
                  <a16:creationId xmlns:a16="http://schemas.microsoft.com/office/drawing/2014/main" id="{01070F46-F399-4E02-9061-C40FF2630574}"/>
                </a:ext>
              </a:extLst>
            </p:cNvPr>
            <p:cNvSpPr txBox="1"/>
            <p:nvPr/>
          </p:nvSpPr>
          <p:spPr>
            <a:xfrm>
              <a:off x="3828820" y="382988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ĐÁNH GIÁ VÀ KẾT QUẢ </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6032B9-12BF-4E40-9464-8BD09CA1D984}"/>
              </a:ext>
            </a:extLst>
          </p:cNvPr>
          <p:cNvSpPr txBox="1"/>
          <p:nvPr/>
        </p:nvSpPr>
        <p:spPr>
          <a:xfrm>
            <a:off x="755576" y="1419622"/>
            <a:ext cx="2448272" cy="2462213"/>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chemeClr val="bg1"/>
                </a:solidFill>
              </a:rPr>
              <a:t>Loại</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p>
          <a:p>
            <a:r>
              <a:rPr lang="en-US" sz="1600" dirty="0">
                <a:solidFill>
                  <a:schemeClr val="bg1"/>
                </a:solidFill>
              </a:rPr>
              <a:t>CTY </a:t>
            </a:r>
            <a:r>
              <a:rPr lang="en-US" sz="1600" dirty="0" smtClean="0">
                <a:solidFill>
                  <a:schemeClr val="bg1"/>
                </a:solidFill>
              </a:rPr>
              <a:t>TNHH TMDV</a:t>
            </a:r>
          </a:p>
          <a:p>
            <a:pPr marL="285750" indent="-285750">
              <a:buFont typeface="Wingdings" panose="05000000000000000000" pitchFamily="2" charset="2"/>
              <a:buChar char="v"/>
            </a:pPr>
            <a:r>
              <a:rPr lang="en-US" sz="1600" b="1" dirty="0" err="1" smtClean="0">
                <a:solidFill>
                  <a:schemeClr val="bg1"/>
                </a:solidFill>
              </a:rPr>
              <a:t>Ngành</a:t>
            </a:r>
            <a:r>
              <a:rPr lang="en-US" sz="1600" b="1" dirty="0" smtClean="0">
                <a:solidFill>
                  <a:schemeClr val="bg1"/>
                </a:solidFill>
              </a:rPr>
              <a:t> </a:t>
            </a:r>
            <a:r>
              <a:rPr lang="en-US" sz="1600" b="1" dirty="0" err="1" smtClean="0">
                <a:solidFill>
                  <a:schemeClr val="bg1"/>
                </a:solidFill>
              </a:rPr>
              <a:t>nghề</a:t>
            </a:r>
            <a:r>
              <a:rPr lang="en-US" sz="1600" b="1" dirty="0" smtClean="0">
                <a:solidFill>
                  <a:schemeClr val="bg1"/>
                </a:solidFill>
              </a:rPr>
              <a:t>:</a:t>
            </a:r>
          </a:p>
          <a:p>
            <a:r>
              <a:rPr lang="en-US" sz="1600" dirty="0" err="1" smtClean="0">
                <a:solidFill>
                  <a:schemeClr val="bg1"/>
                </a:solidFill>
              </a:rPr>
              <a:t>Dịch</a:t>
            </a:r>
            <a:r>
              <a:rPr lang="en-US" sz="1600" dirty="0" smtClean="0">
                <a:solidFill>
                  <a:schemeClr val="bg1"/>
                </a:solidFill>
              </a:rPr>
              <a:t> </a:t>
            </a:r>
            <a:r>
              <a:rPr lang="en-US" sz="1600" dirty="0" err="1" smtClean="0">
                <a:solidFill>
                  <a:schemeClr val="bg1"/>
                </a:solidFill>
              </a:rPr>
              <a:t>vụ</a:t>
            </a:r>
            <a:r>
              <a:rPr lang="en-US" sz="1600" dirty="0" smtClean="0">
                <a:solidFill>
                  <a:schemeClr val="bg1"/>
                </a:solidFill>
              </a:rPr>
              <a:t> </a:t>
            </a:r>
            <a:r>
              <a:rPr lang="en-US" sz="1600" dirty="0" err="1" smtClean="0">
                <a:solidFill>
                  <a:schemeClr val="bg1"/>
                </a:solidFill>
              </a:rPr>
              <a:t>thiết</a:t>
            </a:r>
            <a:r>
              <a:rPr lang="en-US" sz="1600" dirty="0" smtClean="0">
                <a:solidFill>
                  <a:schemeClr val="bg1"/>
                </a:solidFill>
              </a:rPr>
              <a:t> </a:t>
            </a:r>
            <a:r>
              <a:rPr lang="en-US" sz="1600" dirty="0" err="1" smtClean="0">
                <a:solidFill>
                  <a:schemeClr val="bg1"/>
                </a:solidFill>
              </a:rPr>
              <a:t>kế</a:t>
            </a:r>
            <a:r>
              <a:rPr lang="en-US" sz="1600" dirty="0" smtClean="0">
                <a:solidFill>
                  <a:schemeClr val="bg1"/>
                </a:solidFill>
              </a:rPr>
              <a:t> Website</a:t>
            </a:r>
            <a:endParaRPr lang="en-US" sz="1600" dirty="0">
              <a:solidFill>
                <a:schemeClr val="bg1"/>
              </a:solidFill>
            </a:endParaRPr>
          </a:p>
          <a:p>
            <a:pPr marL="285750" indent="-285750">
              <a:buFont typeface="Wingdings" panose="05000000000000000000" pitchFamily="2" charset="2"/>
              <a:buChar char="v"/>
            </a:pPr>
            <a:r>
              <a:rPr lang="en-US" sz="1600" b="1" dirty="0" err="1" smtClean="0">
                <a:solidFill>
                  <a:schemeClr val="bg1"/>
                </a:solidFill>
              </a:rPr>
              <a:t>Thành</a:t>
            </a:r>
            <a:r>
              <a:rPr lang="en-US" sz="1600" b="1" dirty="0" smtClean="0">
                <a:solidFill>
                  <a:schemeClr val="bg1"/>
                </a:solidFill>
              </a:rPr>
              <a:t> </a:t>
            </a:r>
            <a:r>
              <a:rPr lang="en-US" sz="1600" b="1" dirty="0" err="1">
                <a:solidFill>
                  <a:schemeClr val="bg1"/>
                </a:solidFill>
              </a:rPr>
              <a:t>lập</a:t>
            </a:r>
            <a:r>
              <a:rPr lang="en-US" sz="1600" b="1" dirty="0">
                <a:solidFill>
                  <a:schemeClr val="bg1"/>
                </a:solidFill>
              </a:rPr>
              <a:t>:</a:t>
            </a:r>
          </a:p>
          <a:p>
            <a:r>
              <a:rPr lang="en-US" sz="1600" dirty="0" err="1" smtClean="0">
                <a:solidFill>
                  <a:schemeClr val="bg1"/>
                </a:solidFill>
              </a:rPr>
              <a:t>Tháng</a:t>
            </a:r>
            <a:r>
              <a:rPr lang="en-US" sz="1600" dirty="0" smtClean="0">
                <a:solidFill>
                  <a:schemeClr val="bg1"/>
                </a:solidFill>
              </a:rPr>
              <a:t> 5/ 2015</a:t>
            </a:r>
          </a:p>
          <a:p>
            <a:pPr marL="285750" indent="-285750">
              <a:buFont typeface="Wingdings" panose="05000000000000000000" pitchFamily="2" charset="2"/>
              <a:buChar char="v"/>
            </a:pPr>
            <a:r>
              <a:rPr lang="en-US" sz="1600" b="1" dirty="0" err="1" smtClean="0">
                <a:solidFill>
                  <a:schemeClr val="bg1"/>
                </a:solidFill>
              </a:rPr>
              <a:t>Trụ</a:t>
            </a:r>
            <a:r>
              <a:rPr lang="en-US" sz="1600" b="1" dirty="0" smtClean="0">
                <a:solidFill>
                  <a:schemeClr val="bg1"/>
                </a:solidFill>
              </a:rPr>
              <a:t> </a:t>
            </a:r>
            <a:r>
              <a:rPr lang="en-US" sz="1600" b="1" dirty="0" err="1" smtClean="0">
                <a:solidFill>
                  <a:schemeClr val="bg1"/>
                </a:solidFill>
              </a:rPr>
              <a:t>sở</a:t>
            </a:r>
            <a:r>
              <a:rPr lang="en-US" sz="1600" b="1" dirty="0" smtClean="0">
                <a:solidFill>
                  <a:schemeClr val="bg1"/>
                </a:solidFill>
              </a:rPr>
              <a:t> </a:t>
            </a:r>
            <a:r>
              <a:rPr lang="en-US" sz="1600" b="1" dirty="0" err="1" smtClean="0">
                <a:solidFill>
                  <a:schemeClr val="bg1"/>
                </a:solidFill>
              </a:rPr>
              <a:t>chính</a:t>
            </a:r>
            <a:r>
              <a:rPr lang="en-US" sz="1600" b="1" dirty="0" smtClean="0">
                <a:solidFill>
                  <a:schemeClr val="bg1"/>
                </a:solidFill>
              </a:rPr>
              <a:t>:</a:t>
            </a:r>
          </a:p>
          <a:p>
            <a:r>
              <a:rPr lang="vi-VN" sz="1400" dirty="0">
                <a:solidFill>
                  <a:schemeClr val="bg1"/>
                </a:solidFill>
                <a:latin typeface="+mj-lt"/>
              </a:rPr>
              <a:t>102B Tăng Nhơn Phú, Phường Tăng Nhơn Phú B, Quận 9, TP.HCM.</a:t>
            </a:r>
            <a:endParaRPr lang="en-US" sz="1400" dirty="0">
              <a:solidFill>
                <a:schemeClr val="bg1"/>
              </a:solidFill>
              <a:latin typeface="+mj-lt"/>
            </a:endParaRPr>
          </a:p>
        </p:txBody>
      </p:sp>
      <p:sp>
        <p:nvSpPr>
          <p:cNvPr id="15" name="TextBox 14">
            <a:extLst>
              <a:ext uri="{FF2B5EF4-FFF2-40B4-BE49-F238E27FC236}">
                <a16:creationId xmlns:a16="http://schemas.microsoft.com/office/drawing/2014/main" id="{4EAB0030-5538-4FC1-8108-22DC9DF99BCD}"/>
              </a:ext>
            </a:extLst>
          </p:cNvPr>
          <p:cNvSpPr txBox="1"/>
          <p:nvPr/>
        </p:nvSpPr>
        <p:spPr>
          <a:xfrm>
            <a:off x="3491880" y="1419622"/>
            <a:ext cx="5472608" cy="2031325"/>
          </a:xfrm>
          <a:prstGeom prst="rect">
            <a:avLst/>
          </a:prstGeom>
          <a:noFill/>
        </p:spPr>
        <p:txBody>
          <a:bodyPr wrap="square">
            <a:spAutoFit/>
          </a:bodyPr>
          <a:lstStyle/>
          <a:p>
            <a:r>
              <a:rPr lang="en-US" dirty="0" err="1" smtClean="0"/>
              <a:t>Công</a:t>
            </a:r>
            <a:r>
              <a:rPr lang="en-US" dirty="0" smtClean="0"/>
              <a:t> ty TNHH TMDV </a:t>
            </a:r>
            <a:r>
              <a:rPr lang="en-US" dirty="0" err="1" smtClean="0"/>
              <a:t>HoaTechnology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Website (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sự</a:t>
            </a:r>
            <a:r>
              <a:rPr lang="en-US" dirty="0" smtClean="0"/>
              <a:t>, </a:t>
            </a:r>
            <a:r>
              <a:rPr lang="en-US" dirty="0" err="1" smtClean="0"/>
              <a:t>mua</a:t>
            </a:r>
            <a:r>
              <a:rPr lang="en-US" dirty="0" smtClean="0"/>
              <a:t> </a:t>
            </a:r>
            <a:r>
              <a:rPr lang="en-US" dirty="0" err="1" smtClean="0"/>
              <a:t>sắm</a:t>
            </a:r>
            <a:r>
              <a:rPr lang="en-US" dirty="0" smtClean="0"/>
              <a:t>,</a:t>
            </a:r>
          </a:p>
          <a:p>
            <a:r>
              <a:rPr lang="en-US" dirty="0" err="1" smtClean="0"/>
              <a:t>các</a:t>
            </a:r>
            <a:r>
              <a:rPr lang="en-US" dirty="0" smtClean="0"/>
              <a:t> </a:t>
            </a:r>
            <a:r>
              <a:rPr lang="en-US" dirty="0" err="1" smtClean="0"/>
              <a:t>khóa</a:t>
            </a:r>
            <a:r>
              <a:rPr lang="en-US" dirty="0" smtClean="0"/>
              <a:t>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a:t>
            </a:r>
          </a:p>
          <a:p>
            <a:pPr marL="285750" indent="-285750">
              <a:buFont typeface="Wingdings" panose="05000000000000000000" pitchFamily="2" charset="2"/>
              <a:buChar char="v"/>
            </a:pPr>
            <a:r>
              <a:rPr lang="en-US" dirty="0" smtClean="0"/>
              <a:t>SEO – Marketing</a:t>
            </a:r>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a:t>
            </a:r>
            <a:r>
              <a:rPr lang="en-US" dirty="0" err="1" smtClean="0"/>
              <a:t>đồ</a:t>
            </a:r>
            <a:r>
              <a:rPr lang="en-US" dirty="0" smtClean="0"/>
              <a:t> </a:t>
            </a:r>
            <a:r>
              <a:rPr lang="en-US" dirty="0" err="1" smtClean="0"/>
              <a:t>họa</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654" y="195486"/>
            <a:ext cx="1011589" cy="1127673"/>
          </a:xfrm>
          <a:prstGeom prst="rect">
            <a:avLst/>
          </a:prstGeom>
        </p:spPr>
      </p:pic>
    </p:spTree>
    <p:extLst>
      <p:ext uri="{BB962C8B-B14F-4D97-AF65-F5344CB8AC3E}">
        <p14:creationId xmlns:p14="http://schemas.microsoft.com/office/powerpoint/2010/main" val="17667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5" end="5"/>
                                            </p:txEl>
                                          </p:spTgt>
                                        </p:tgtEl>
                                        <p:attrNameLst>
                                          <p:attrName>style.visibility</p:attrName>
                                        </p:attrNameLst>
                                      </p:cBhvr>
                                      <p:to>
                                        <p:strVal val="visible"/>
                                      </p:to>
                                    </p:set>
                                    <p:anim calcmode="lin" valueType="num">
                                      <p:cBhvr additive="base">
                                        <p:cTn id="35"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QÚA TRÌNH THỰC TẬP</a:t>
            </a:r>
          </a:p>
        </p:txBody>
      </p:sp>
      <p:sp>
        <p:nvSpPr>
          <p:cNvPr id="35" name="Oval 3">
            <a:extLst>
              <a:ext uri="{FF2B5EF4-FFF2-40B4-BE49-F238E27FC236}">
                <a16:creationId xmlns:a16="http://schemas.microsoft.com/office/drawing/2014/main" id="{16C6950C-2EF4-4CC1-8CA0-C820E56AC7EF}"/>
              </a:ext>
            </a:extLst>
          </p:cNvPr>
          <p:cNvSpPr/>
          <p:nvPr/>
        </p:nvSpPr>
        <p:spPr>
          <a:xfrm>
            <a:off x="2547152" y="2792291"/>
            <a:ext cx="685800" cy="6858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6" name="Oval 4">
            <a:extLst>
              <a:ext uri="{FF2B5EF4-FFF2-40B4-BE49-F238E27FC236}">
                <a16:creationId xmlns:a16="http://schemas.microsoft.com/office/drawing/2014/main" id="{BF4CC9F9-CAAB-42CE-8574-BDCCC3067DE7}"/>
              </a:ext>
            </a:extLst>
          </p:cNvPr>
          <p:cNvSpPr/>
          <p:nvPr/>
        </p:nvSpPr>
        <p:spPr>
          <a:xfrm>
            <a:off x="4323377" y="2046929"/>
            <a:ext cx="685800" cy="6858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7" name="Oval 5">
            <a:extLst>
              <a:ext uri="{FF2B5EF4-FFF2-40B4-BE49-F238E27FC236}">
                <a16:creationId xmlns:a16="http://schemas.microsoft.com/office/drawing/2014/main" id="{EA0C016C-D7F1-48D0-8874-1A8CE6060448}"/>
              </a:ext>
            </a:extLst>
          </p:cNvPr>
          <p:cNvSpPr/>
          <p:nvPr/>
        </p:nvSpPr>
        <p:spPr>
          <a:xfrm>
            <a:off x="6099601" y="1354313"/>
            <a:ext cx="685800" cy="6858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8" name="Elbow Connector 7">
            <a:extLst>
              <a:ext uri="{FF2B5EF4-FFF2-40B4-BE49-F238E27FC236}">
                <a16:creationId xmlns:a16="http://schemas.microsoft.com/office/drawing/2014/main" id="{B847100E-FAD5-402C-9EB3-6B3FD83FF671}"/>
              </a:ext>
            </a:extLst>
          </p:cNvPr>
          <p:cNvCxnSpPr>
            <a:cxnSpLocks/>
          </p:cNvCxnSpPr>
          <p:nvPr/>
        </p:nvCxnSpPr>
        <p:spPr>
          <a:xfrm flipV="1">
            <a:off x="3232949" y="2752628"/>
            <a:ext cx="1433325" cy="378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Elbow Connector 10">
            <a:extLst>
              <a:ext uri="{FF2B5EF4-FFF2-40B4-BE49-F238E27FC236}">
                <a16:creationId xmlns:a16="http://schemas.microsoft.com/office/drawing/2014/main" id="{706CF899-5B4A-40CF-A8FB-21842B37D829}"/>
              </a:ext>
            </a:extLst>
          </p:cNvPr>
          <p:cNvCxnSpPr>
            <a:cxnSpLocks/>
            <a:stCxn id="36" idx="6"/>
          </p:cNvCxnSpPr>
          <p:nvPr/>
        </p:nvCxnSpPr>
        <p:spPr>
          <a:xfrm flipV="1">
            <a:off x="5009177" y="2059895"/>
            <a:ext cx="1433324" cy="378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Elbow Connector 13">
            <a:extLst>
              <a:ext uri="{FF2B5EF4-FFF2-40B4-BE49-F238E27FC236}">
                <a16:creationId xmlns:a16="http://schemas.microsoft.com/office/drawing/2014/main" id="{7E4E773C-1B34-4CC6-93FD-69853D546364}"/>
              </a:ext>
            </a:extLst>
          </p:cNvPr>
          <p:cNvCxnSpPr>
            <a:stCxn id="37" idx="6"/>
          </p:cNvCxnSpPr>
          <p:nvPr/>
        </p:nvCxnSpPr>
        <p:spPr>
          <a:xfrm flipV="1">
            <a:off x="6785402" y="553415"/>
            <a:ext cx="1677574" cy="1143798"/>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75E7EF-73FC-44D3-A496-52251140492D}"/>
              </a:ext>
            </a:extLst>
          </p:cNvPr>
          <p:cNvSpPr txBox="1"/>
          <p:nvPr/>
        </p:nvSpPr>
        <p:spPr>
          <a:xfrm>
            <a:off x="3273091" y="3178939"/>
            <a:ext cx="1674799" cy="1569660"/>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Tìm</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hiểu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các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quy</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định</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của</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ty, </a:t>
            </a:r>
            <a:r>
              <a:rPr lang="en-US" altLang="ko-KR" sz="1600" dirty="0" err="1" smtClean="0">
                <a:solidFill>
                  <a:schemeClr val="tx1">
                    <a:lumMod val="75000"/>
                    <a:lumOff val="25000"/>
                  </a:schemeClr>
                </a:solidFill>
                <a:cs typeface="Arial" pitchFamily="34" charset="0"/>
              </a:rPr>
              <a:t>được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giao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cho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thiết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kế</a:t>
            </a:r>
            <a:r>
              <a:rPr lang="en-US" altLang="ko-KR" sz="1600" dirty="0" smtClean="0">
                <a:solidFill>
                  <a:schemeClr val="tx1">
                    <a:lumMod val="75000"/>
                    <a:lumOff val="25000"/>
                  </a:schemeClr>
                </a:solidFill>
                <a:cs typeface="Arial" pitchFamily="34" charset="0"/>
              </a:rPr>
              <a:t> Website WordPress</a:t>
            </a:r>
            <a:endParaRPr lang="ko-KR" altLang="en-US" sz="16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72618ECA-AF52-4B3D-8D36-EBB484BF7051}"/>
              </a:ext>
            </a:extLst>
          </p:cNvPr>
          <p:cNvSpPr txBox="1"/>
          <p:nvPr/>
        </p:nvSpPr>
        <p:spPr>
          <a:xfrm>
            <a:off x="6917484" y="1380356"/>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20/11/2020</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2584C68B-7C6B-44D4-AC9B-64C270EDD7AC}"/>
              </a:ext>
            </a:extLst>
          </p:cNvPr>
          <p:cNvSpPr txBox="1"/>
          <p:nvPr/>
        </p:nvSpPr>
        <p:spPr>
          <a:xfrm>
            <a:off x="6788177" y="1697213"/>
            <a:ext cx="1674799" cy="584775"/>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Kết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thúc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thực</a:t>
            </a:r>
            <a:r>
              <a:rPr lang="en-US" altLang="ko-KR" sz="1600" dirty="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49" name="Oval 3">
            <a:extLst>
              <a:ext uri="{FF2B5EF4-FFF2-40B4-BE49-F238E27FC236}">
                <a16:creationId xmlns:a16="http://schemas.microsoft.com/office/drawing/2014/main" id="{ED91B131-F12D-4F4A-8A54-86DEB9C6B411}"/>
              </a:ext>
            </a:extLst>
          </p:cNvPr>
          <p:cNvSpPr/>
          <p:nvPr/>
        </p:nvSpPr>
        <p:spPr>
          <a:xfrm>
            <a:off x="771249" y="3524474"/>
            <a:ext cx="685800" cy="6858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0" name="Elbow Connector 7">
            <a:extLst>
              <a:ext uri="{FF2B5EF4-FFF2-40B4-BE49-F238E27FC236}">
                <a16:creationId xmlns:a16="http://schemas.microsoft.com/office/drawing/2014/main" id="{21295390-F133-437F-9289-5BD0E0F23941}"/>
              </a:ext>
            </a:extLst>
          </p:cNvPr>
          <p:cNvCxnSpPr>
            <a:cxnSpLocks/>
          </p:cNvCxnSpPr>
          <p:nvPr/>
        </p:nvCxnSpPr>
        <p:spPr>
          <a:xfrm flipV="1">
            <a:off x="1463643" y="3491282"/>
            <a:ext cx="1433325" cy="378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F31ED73-72D0-441F-AB5D-7C8ADE4A1E99}"/>
              </a:ext>
            </a:extLst>
          </p:cNvPr>
          <p:cNvSpPr txBox="1"/>
          <p:nvPr/>
        </p:nvSpPr>
        <p:spPr>
          <a:xfrm>
            <a:off x="1548215" y="3579049"/>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08/09/2020</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8F1CAB9-B2C2-4435-91E8-8E74E4F58B0B}"/>
              </a:ext>
            </a:extLst>
          </p:cNvPr>
          <p:cNvSpPr txBox="1"/>
          <p:nvPr/>
        </p:nvSpPr>
        <p:spPr>
          <a:xfrm>
            <a:off x="1442709" y="3899189"/>
            <a:ext cx="1674799" cy="584775"/>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Bắt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đầu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27D55ED-A088-4698-9F5E-2034FFFFF209}"/>
              </a:ext>
            </a:extLst>
          </p:cNvPr>
          <p:cNvSpPr txBox="1"/>
          <p:nvPr/>
        </p:nvSpPr>
        <p:spPr>
          <a:xfrm>
            <a:off x="3365776" y="2812387"/>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10/09/2020</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9A77897-D73F-466C-80E0-D792438BB4A8}"/>
              </a:ext>
            </a:extLst>
          </p:cNvPr>
          <p:cNvSpPr txBox="1"/>
          <p:nvPr/>
        </p:nvSpPr>
        <p:spPr>
          <a:xfrm>
            <a:off x="5188541" y="216089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1/11/2020</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817DE9B-E761-406F-91C0-CBF2BF992EEB}"/>
              </a:ext>
            </a:extLst>
          </p:cNvPr>
          <p:cNvSpPr txBox="1"/>
          <p:nvPr/>
        </p:nvSpPr>
        <p:spPr>
          <a:xfrm>
            <a:off x="4988030" y="2573250"/>
            <a:ext cx="1674799" cy="1569660"/>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tất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task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giao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trong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project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hiện</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việc</a:t>
            </a:r>
            <a:r>
              <a:rPr lang="en-US" altLang="ko-KR" sz="1600" dirty="0" smtClean="0">
                <a:solidFill>
                  <a:schemeClr val="tx1">
                    <a:lumMod val="75000"/>
                    <a:lumOff val="25000"/>
                  </a:schemeClr>
                </a:solidFill>
                <a:cs typeface="Arial" pitchFamily="34" charset="0"/>
              </a:rPr>
              <a:t> Testing</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37910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72200" y="1563638"/>
            <a:ext cx="2448272" cy="1631216"/>
          </a:xfrm>
          <a:prstGeom prst="rect">
            <a:avLst/>
          </a:prstGeom>
          <a:noFill/>
        </p:spPr>
        <p:txBody>
          <a:bodyPr wrap="square" rtlCol="0">
            <a:spAutoFit/>
          </a:bodyPr>
          <a:lstStyle/>
          <a:p>
            <a:pPr algn="just"/>
            <a:endParaRPr lang="en-US" sz="2800" b="1" i="1" dirty="0">
              <a:solidFill>
                <a:schemeClr val="bg1"/>
              </a:solidFill>
            </a:endParaRPr>
          </a:p>
          <a:p>
            <a:pPr marL="171450" indent="-171450" algn="just">
              <a:buFont typeface="Wingdings" panose="05000000000000000000" pitchFamily="2" charset="2"/>
              <a:buChar char="v"/>
            </a:pPr>
            <a:r>
              <a:rPr lang="en-US" dirty="0">
                <a:solidFill>
                  <a:schemeClr val="bg1"/>
                </a:solidFill>
              </a:rPr>
              <a:t>WordPress</a:t>
            </a:r>
          </a:p>
          <a:p>
            <a:pPr marL="171450" indent="-171450" algn="just">
              <a:buFont typeface="Wingdings" panose="05000000000000000000" pitchFamily="2" charset="2"/>
              <a:buChar char="v"/>
            </a:pPr>
            <a:r>
              <a:rPr lang="en-US" dirty="0" err="1" smtClean="0">
                <a:solidFill>
                  <a:schemeClr val="bg1"/>
                </a:solidFill>
              </a:rPr>
              <a:t>Git</a:t>
            </a:r>
            <a:endParaRPr lang="en-US" dirty="0">
              <a:solidFill>
                <a:schemeClr val="bg1"/>
              </a:solidFill>
            </a:endParaRPr>
          </a:p>
          <a:p>
            <a:pPr marL="171450" indent="-171450" algn="just">
              <a:buFont typeface="Wingdings" panose="05000000000000000000" pitchFamily="2" charset="2"/>
              <a:buChar char="v"/>
            </a:pPr>
            <a:r>
              <a:rPr lang="en-US" dirty="0" err="1" smtClean="0">
                <a:solidFill>
                  <a:schemeClr val="bg1"/>
                </a:solidFill>
              </a:rPr>
              <a:t>Laravel</a:t>
            </a:r>
            <a:r>
              <a:rPr lang="en-US" dirty="0" smtClean="0">
                <a:solidFill>
                  <a:schemeClr val="bg1"/>
                </a:solidFill>
              </a:rPr>
              <a:t> Framework</a:t>
            </a:r>
            <a:endParaRPr lang="en-US" dirty="0">
              <a:solidFill>
                <a:schemeClr val="bg1"/>
              </a:solidFill>
            </a:endParaRPr>
          </a:p>
          <a:p>
            <a:pPr marL="171450" indent="-171450" algn="just">
              <a:buFont typeface="Wingdings" panose="05000000000000000000" pitchFamily="2" charset="2"/>
              <a:buChar char="v"/>
            </a:pPr>
            <a:r>
              <a:rPr lang="en-US" dirty="0" smtClean="0">
                <a:solidFill>
                  <a:schemeClr val="bg1"/>
                </a:solidFill>
              </a:rPr>
              <a:t>Photoshop</a:t>
            </a:r>
            <a:endParaRPr lang="en-US" dirty="0">
              <a:solidFill>
                <a:schemeClr val="bg1"/>
              </a:solidFill>
            </a:endParaRPr>
          </a:p>
        </p:txBody>
      </p:sp>
      <p:sp>
        <p:nvSpPr>
          <p:cNvPr id="23" name="TextBox 22">
            <a:extLst>
              <a:ext uri="{FF2B5EF4-FFF2-40B4-BE49-F238E27FC236}">
                <a16:creationId xmlns:a16="http://schemas.microsoft.com/office/drawing/2014/main" id="{A15EAB49-A025-469B-AF65-ED6A962CD882}"/>
              </a:ext>
            </a:extLst>
          </p:cNvPr>
          <p:cNvSpPr txBox="1"/>
          <p:nvPr/>
        </p:nvSpPr>
        <p:spPr>
          <a:xfrm>
            <a:off x="6228184" y="1131590"/>
            <a:ext cx="2736304" cy="830997"/>
          </a:xfrm>
          <a:prstGeom prst="rect">
            <a:avLst/>
          </a:prstGeom>
          <a:noFill/>
        </p:spPr>
        <p:txBody>
          <a:bodyPr wrap="square" rtlCol="0">
            <a:spAutoFit/>
          </a:bodyPr>
          <a:lstStyle/>
          <a:p>
            <a:r>
              <a:rPr lang="en-US" sz="2400" b="1" dirty="0" err="1">
                <a:solidFill>
                  <a:schemeClr val="bg1"/>
                </a:solidFill>
              </a:rPr>
              <a:t>Công</a:t>
            </a:r>
            <a:r>
              <a:rPr lang="en-US" sz="2400" b="1" dirty="0">
                <a:solidFill>
                  <a:schemeClr val="bg1"/>
                </a:solidFill>
              </a:rPr>
              <a:t> </a:t>
            </a:r>
            <a:r>
              <a:rPr lang="en-US" sz="2400" b="1" dirty="0" err="1">
                <a:solidFill>
                  <a:schemeClr val="bg1"/>
                </a:solidFill>
              </a:rPr>
              <a:t>nghệ</a:t>
            </a:r>
            <a:r>
              <a:rPr lang="en-US" sz="2400" b="1" dirty="0">
                <a:solidFill>
                  <a:schemeClr val="bg1"/>
                </a:solidFill>
              </a:rPr>
              <a:t> </a:t>
            </a:r>
            <a:r>
              <a:rPr lang="en-US" sz="2400" b="1" dirty="0" err="1">
                <a:solidFill>
                  <a:schemeClr val="bg1"/>
                </a:solidFill>
              </a:rPr>
              <a:t>được</a:t>
            </a:r>
            <a:r>
              <a:rPr lang="en-US" sz="2400" b="1" dirty="0">
                <a:solidFill>
                  <a:schemeClr val="bg1"/>
                </a:solidFill>
              </a:rPr>
              <a:t> </a:t>
            </a:r>
            <a:r>
              <a:rPr lang="en-US" sz="2400" b="1" dirty="0" err="1">
                <a:solidFill>
                  <a:schemeClr val="bg1"/>
                </a:solidFill>
              </a:rPr>
              <a:t>học</a:t>
            </a:r>
            <a:r>
              <a:rPr lang="en-US" sz="2400" b="1" dirty="0">
                <a:solidFill>
                  <a:schemeClr val="bg1"/>
                </a:solidFill>
              </a:rPr>
              <a:t> và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0" y="1"/>
            <a:ext cx="5119632" cy="5143500"/>
          </a:xfrm>
          <a:prstGeom prst="rect">
            <a:avLst/>
          </a:prstGeom>
        </p:spPr>
      </p:pic>
    </p:spTree>
    <p:extLst>
      <p:ext uri="{BB962C8B-B14F-4D97-AF65-F5344CB8AC3E}">
        <p14:creationId xmlns:p14="http://schemas.microsoft.com/office/powerpoint/2010/main" val="417697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86366" y="1783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Subtitle 4">
            <a:extLst>
              <a:ext uri="{FF2B5EF4-FFF2-40B4-BE49-F238E27FC236}">
                <a16:creationId xmlns:a16="http://schemas.microsoft.com/office/drawing/2014/main" id="{63F31481-305E-4C01-9100-BD2E82C2EE3B}"/>
              </a:ext>
            </a:extLst>
          </p:cNvPr>
          <p:cNvSpPr txBox="1">
            <a:spLocks/>
          </p:cNvSpPr>
          <p:nvPr/>
        </p:nvSpPr>
        <p:spPr>
          <a:xfrm>
            <a:off x="2724344" y="1187509"/>
            <a:ext cx="6683252" cy="2924194"/>
          </a:xfrm>
          <a:prstGeom prst="rect">
            <a:avLst/>
          </a:prstGeom>
        </p:spPr>
        <p:txBody>
          <a:bodyPr>
            <a:normAutofit fontScale="2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sz="8000" dirty="0"/>
          </a:p>
          <a:p>
            <a:pPr algn="l">
              <a:buFont typeface="Wingdings" panose="05000000000000000000" pitchFamily="2" charset="2"/>
              <a:buChar char="v"/>
            </a:pPr>
            <a:r>
              <a:rPr lang="en-US" sz="7400" dirty="0" smtClean="0"/>
              <a:t>Website </a:t>
            </a:r>
            <a:r>
              <a:rPr lang="en-US" sz="7400" dirty="0" err="1" smtClean="0"/>
              <a:t>Zakra</a:t>
            </a:r>
            <a:r>
              <a:rPr lang="en-US" sz="7400" dirty="0" smtClean="0"/>
              <a:t> Spa</a:t>
            </a:r>
            <a:endParaRPr lang="en-US" sz="7400" dirty="0"/>
          </a:p>
          <a:p>
            <a:pPr marL="0" indent="0">
              <a:buNone/>
            </a:pPr>
            <a:r>
              <a:rPr lang="en-US" sz="7400" dirty="0"/>
              <a:t>(http://zakra.vacaha.com</a:t>
            </a:r>
            <a:r>
              <a:rPr lang="en-US" sz="7400" dirty="0" smtClean="0"/>
              <a:t>/)</a:t>
            </a:r>
            <a:endParaRPr lang="en-US" sz="7400" dirty="0"/>
          </a:p>
          <a:p>
            <a:pPr marL="0" indent="0" algn="l">
              <a:buNone/>
            </a:pPr>
            <a:endParaRPr lang="en-US" sz="7400" dirty="0"/>
          </a:p>
          <a:p>
            <a:pPr algn="l">
              <a:buFont typeface="Wingdings" panose="05000000000000000000" pitchFamily="2" charset="2"/>
              <a:buChar char="v"/>
            </a:pPr>
            <a:r>
              <a:rPr lang="en-US" sz="7400" dirty="0" smtClean="0"/>
              <a:t>Website </a:t>
            </a:r>
            <a:r>
              <a:rPr lang="en-US" sz="7400" dirty="0" err="1" smtClean="0"/>
              <a:t>quản</a:t>
            </a:r>
            <a:r>
              <a:rPr lang="en-US" sz="7400" dirty="0" smtClean="0"/>
              <a:t> </a:t>
            </a:r>
            <a:r>
              <a:rPr lang="en-US" sz="7400" dirty="0" err="1" smtClean="0"/>
              <a:t>lý</a:t>
            </a:r>
            <a:r>
              <a:rPr lang="en-US" sz="7400" dirty="0" smtClean="0"/>
              <a:t> </a:t>
            </a:r>
            <a:r>
              <a:rPr lang="en-US" sz="7400" dirty="0" err="1" smtClean="0"/>
              <a:t>nội</a:t>
            </a:r>
            <a:r>
              <a:rPr lang="en-US" sz="7400" dirty="0" smtClean="0"/>
              <a:t> </a:t>
            </a:r>
            <a:r>
              <a:rPr lang="en-US" sz="7400" dirty="0" err="1" smtClean="0"/>
              <a:t>bộ</a:t>
            </a:r>
            <a:r>
              <a:rPr lang="en-US" sz="7400" dirty="0" smtClean="0"/>
              <a:t> </a:t>
            </a:r>
            <a:r>
              <a:rPr lang="en-US" sz="7400" dirty="0" err="1" smtClean="0"/>
              <a:t>công</a:t>
            </a:r>
            <a:r>
              <a:rPr lang="en-US" sz="7400" dirty="0" smtClean="0"/>
              <a:t> ty </a:t>
            </a:r>
            <a:r>
              <a:rPr lang="en-US" sz="7400" dirty="0" err="1" smtClean="0"/>
              <a:t>HoaTech</a:t>
            </a:r>
            <a:endParaRPr lang="en-US" sz="7400" dirty="0" smtClean="0"/>
          </a:p>
          <a:p>
            <a:pPr marL="0" indent="0">
              <a:buNone/>
            </a:pPr>
            <a:r>
              <a:rPr lang="en-US" sz="7400" dirty="0"/>
              <a:t>(http://mng.hoatech.vn</a:t>
            </a:r>
            <a:r>
              <a:rPr lang="en-US" sz="7400" dirty="0" smtClean="0"/>
              <a:t>/)</a:t>
            </a:r>
            <a:endParaRPr lang="en-US" sz="7400" dirty="0" smtClean="0"/>
          </a:p>
          <a:p>
            <a:pPr marL="0" indent="0" algn="l">
              <a:buNone/>
            </a:pPr>
            <a:endParaRPr lang="en-US" sz="7400" dirty="0"/>
          </a:p>
          <a:p>
            <a:pPr>
              <a:buFont typeface="Wingdings" panose="05000000000000000000" pitchFamily="2" charset="2"/>
              <a:buChar char="v"/>
            </a:pPr>
            <a:r>
              <a:rPr lang="da-DK" sz="7400" dirty="0" smtClean="0"/>
              <a:t>Website công ty cửa cuốn SafeDoor</a:t>
            </a:r>
            <a:endParaRPr lang="da-DK" sz="7400" dirty="0" smtClean="0"/>
          </a:p>
          <a:p>
            <a:pPr marL="0" indent="0">
              <a:buNone/>
            </a:pPr>
            <a:r>
              <a:rPr lang="da-DK" sz="7400" dirty="0"/>
              <a:t>(https://safedoor.vn</a:t>
            </a:r>
            <a:r>
              <a:rPr lang="da-DK" sz="7400" dirty="0" smtClean="0"/>
              <a:t>/)</a:t>
            </a:r>
            <a:endParaRPr lang="en-US" sz="7400" dirty="0"/>
          </a:p>
        </p:txBody>
      </p:sp>
      <p:sp>
        <p:nvSpPr>
          <p:cNvPr id="3" name="TextBox 2">
            <a:extLst>
              <a:ext uri="{FF2B5EF4-FFF2-40B4-BE49-F238E27FC236}">
                <a16:creationId xmlns:a16="http://schemas.microsoft.com/office/drawing/2014/main" id="{7210384D-3E79-453A-9BB9-79DF57019650}"/>
              </a:ext>
            </a:extLst>
          </p:cNvPr>
          <p:cNvSpPr txBox="1"/>
          <p:nvPr/>
        </p:nvSpPr>
        <p:spPr>
          <a:xfrm>
            <a:off x="2724344" y="495945"/>
            <a:ext cx="5600256" cy="461665"/>
          </a:xfrm>
          <a:prstGeom prst="rect">
            <a:avLst/>
          </a:prstGeom>
          <a:noFill/>
        </p:spPr>
        <p:txBody>
          <a:bodyPr wrap="square" rtlCol="0">
            <a:spAutoFit/>
          </a:bodyPr>
          <a:lstStyle/>
          <a:p>
            <a:pPr algn="ctr"/>
            <a:r>
              <a:rPr lang="en-US" sz="2400" b="1" dirty="0"/>
              <a:t>CÁC DỰ ÁN THỰC TẾ ĐÃ THAM GIA</a:t>
            </a:r>
          </a:p>
        </p:txBody>
      </p:sp>
    </p:spTree>
    <p:extLst>
      <p:ext uri="{BB962C8B-B14F-4D97-AF65-F5344CB8AC3E}">
        <p14:creationId xmlns:p14="http://schemas.microsoft.com/office/powerpoint/2010/main" val="415602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err="1"/>
              <a:t>Kết</a:t>
            </a:r>
            <a:r>
              <a:rPr lang="en-US" sz="3200" dirty="0"/>
              <a:t> </a:t>
            </a:r>
            <a:r>
              <a:rPr lang="en-US" sz="3200" dirty="0" err="1"/>
              <a:t>quả</a:t>
            </a:r>
            <a:r>
              <a:rPr lang="en-US" sz="3200" dirty="0"/>
              <a:t> và </a:t>
            </a:r>
            <a:r>
              <a:rPr lang="en-US" sz="3200" dirty="0" err="1"/>
              <a:t>đánh</a:t>
            </a:r>
            <a:r>
              <a:rPr lang="en-US" sz="3200" dirty="0"/>
              <a:t> </a:t>
            </a:r>
            <a:r>
              <a:rPr lang="en-US" sz="3200" dirty="0" err="1"/>
              <a:t>giá</a:t>
            </a:r>
            <a:endParaRPr lang="en-US" sz="3200" dirty="0"/>
          </a:p>
        </p:txBody>
      </p:sp>
      <p:sp>
        <p:nvSpPr>
          <p:cNvPr id="70" name="TextBox 69">
            <a:extLst>
              <a:ext uri="{FF2B5EF4-FFF2-40B4-BE49-F238E27FC236}">
                <a16:creationId xmlns:a16="http://schemas.microsoft.com/office/drawing/2014/main" id="{248DB244-2C9A-4E97-9C56-0D56F5D63F20}"/>
              </a:ext>
            </a:extLst>
          </p:cNvPr>
          <p:cNvSpPr txBox="1"/>
          <p:nvPr/>
        </p:nvSpPr>
        <p:spPr>
          <a:xfrm>
            <a:off x="2242911" y="2926478"/>
            <a:ext cx="1864384" cy="1477328"/>
          </a:xfrm>
          <a:prstGeom prst="rect">
            <a:avLst/>
          </a:prstGeom>
          <a:noFill/>
        </p:spPr>
        <p:txBody>
          <a:bodyPr wrap="square" rtlCol="0">
            <a:spAutoFit/>
          </a:bodyPr>
          <a:lstStyle/>
          <a:p>
            <a:pPr algn="ctr"/>
            <a:r>
              <a:rPr lang="en-US" altLang="ko-KR" dirty="0" err="1" smtClean="0"/>
              <a:t>Hiểu</a:t>
            </a:r>
            <a:r>
              <a:rPr lang="en-US" altLang="ko-KR" dirty="0" smtClean="0"/>
              <a:t> </a:t>
            </a:r>
            <a:r>
              <a:rPr lang="en-US" altLang="ko-KR" dirty="0" err="1" smtClean="0"/>
              <a:t>được</a:t>
            </a:r>
            <a:r>
              <a:rPr lang="en-US" altLang="ko-KR" dirty="0" smtClean="0"/>
              <a:t> </a:t>
            </a:r>
            <a:r>
              <a:rPr lang="en-US" altLang="ko-KR" dirty="0" err="1" smtClean="0"/>
              <a:t>quy</a:t>
            </a:r>
            <a:r>
              <a:rPr lang="en-US" altLang="ko-KR" dirty="0" smtClean="0"/>
              <a:t> </a:t>
            </a:r>
            <a:r>
              <a:rPr lang="en-US" altLang="ko-KR" dirty="0" err="1" smtClean="0"/>
              <a:t>trình</a:t>
            </a:r>
            <a:r>
              <a:rPr lang="en-US" altLang="ko-KR" dirty="0" smtClean="0"/>
              <a:t> </a:t>
            </a:r>
            <a:r>
              <a:rPr lang="en-US" altLang="ko-KR" dirty="0" err="1" smtClean="0"/>
              <a:t>vận</a:t>
            </a:r>
            <a:r>
              <a:rPr lang="en-US" altLang="ko-KR" dirty="0" smtClean="0"/>
              <a:t> </a:t>
            </a:r>
            <a:r>
              <a:rPr lang="en-US" altLang="ko-KR" dirty="0" err="1" smtClean="0"/>
              <a:t>hành</a:t>
            </a:r>
            <a:r>
              <a:rPr lang="en-US" altLang="ko-KR" dirty="0" smtClean="0"/>
              <a:t> </a:t>
            </a:r>
            <a:r>
              <a:rPr lang="en-US" altLang="ko-KR" dirty="0" err="1" smtClean="0"/>
              <a:t>của</a:t>
            </a:r>
            <a:r>
              <a:rPr lang="en-US" altLang="ko-KR" dirty="0" smtClean="0"/>
              <a:t> </a:t>
            </a:r>
            <a:r>
              <a:rPr lang="en-US" altLang="ko-KR" dirty="0" err="1" smtClean="0"/>
              <a:t>một</a:t>
            </a:r>
            <a:r>
              <a:rPr lang="en-US" altLang="ko-KR" dirty="0" smtClean="0"/>
              <a:t> </a:t>
            </a:r>
            <a:r>
              <a:rPr lang="en-US" altLang="ko-KR" dirty="0" err="1" smtClean="0"/>
              <a:t>doanh</a:t>
            </a:r>
            <a:r>
              <a:rPr lang="en-US" altLang="ko-KR" dirty="0" smtClean="0"/>
              <a:t> </a:t>
            </a:r>
            <a:r>
              <a:rPr lang="en-US" altLang="ko-KR" dirty="0" err="1" smtClean="0"/>
              <a:t>nghiệp</a:t>
            </a:r>
            <a:r>
              <a:rPr lang="en-US" altLang="ko-KR" dirty="0" smtClean="0"/>
              <a:t> </a:t>
            </a:r>
            <a:r>
              <a:rPr lang="en-US" altLang="ko-KR" dirty="0" err="1" smtClean="0"/>
              <a:t>công</a:t>
            </a:r>
            <a:r>
              <a:rPr lang="en-US" altLang="ko-KR" dirty="0" smtClean="0"/>
              <a:t> </a:t>
            </a:r>
            <a:r>
              <a:rPr lang="en-US" altLang="ko-KR" dirty="0" err="1" smtClean="0"/>
              <a:t>nghệ</a:t>
            </a:r>
            <a:r>
              <a:rPr lang="en-US" altLang="ko-KR" dirty="0" smtClean="0"/>
              <a:t> </a:t>
            </a:r>
            <a:r>
              <a:rPr lang="en-US" altLang="ko-KR" dirty="0" err="1" smtClean="0"/>
              <a:t>thông</a:t>
            </a:r>
            <a:r>
              <a:rPr lang="en-US" altLang="ko-KR" dirty="0" smtClean="0"/>
              <a:t> tin</a:t>
            </a:r>
            <a:endParaRPr lang="en-US" altLang="ko-KR" dirty="0">
              <a:solidFill>
                <a:schemeClr val="tx1">
                  <a:lumMod val="75000"/>
                  <a:lumOff val="25000"/>
                </a:schemeClr>
              </a:solidFill>
            </a:endParaRPr>
          </a:p>
        </p:txBody>
      </p:sp>
      <p:sp>
        <p:nvSpPr>
          <p:cNvPr id="73" name="TextBox 72">
            <a:extLst>
              <a:ext uri="{FF2B5EF4-FFF2-40B4-BE49-F238E27FC236}">
                <a16:creationId xmlns:a16="http://schemas.microsoft.com/office/drawing/2014/main" id="{6DAB91A6-3D53-4161-AC43-D8F93EFB2F9E}"/>
              </a:ext>
            </a:extLst>
          </p:cNvPr>
          <p:cNvSpPr txBox="1"/>
          <p:nvPr/>
        </p:nvSpPr>
        <p:spPr>
          <a:xfrm>
            <a:off x="4245504" y="2980506"/>
            <a:ext cx="2030358" cy="1815882"/>
          </a:xfrm>
          <a:prstGeom prst="rect">
            <a:avLst/>
          </a:prstGeom>
          <a:noFill/>
        </p:spPr>
        <p:txBody>
          <a:bodyPr wrap="square" rtlCol="0">
            <a:spAutoFit/>
          </a:bodyPr>
          <a:lstStyle/>
          <a:p>
            <a:r>
              <a:rPr lang="vi-VN" sz="1600" dirty="0"/>
              <a:t>Kỹ năng giao tiếp, </a:t>
            </a:r>
            <a:endParaRPr lang="en-US" sz="1600" dirty="0"/>
          </a:p>
          <a:p>
            <a:r>
              <a:rPr lang="vi-VN" sz="1600" dirty="0"/>
              <a:t>trao đổi thông tin </a:t>
            </a:r>
            <a:endParaRPr lang="en-US" sz="1600" dirty="0"/>
          </a:p>
          <a:p>
            <a:r>
              <a:rPr lang="vi-VN" sz="1600" dirty="0"/>
              <a:t>với mọi người trong nhóm cũng như lấy yêu cầu của các </a:t>
            </a:r>
            <a:endParaRPr lang="en-US" sz="1600" dirty="0"/>
          </a:p>
          <a:p>
            <a:r>
              <a:rPr lang="vi-VN" sz="1600" dirty="0"/>
              <a:t>phòng ban về </a:t>
            </a:r>
            <a:endParaRPr lang="en-US" sz="1600" dirty="0"/>
          </a:p>
          <a:p>
            <a:r>
              <a:rPr lang="vi-VN" sz="1600" dirty="0"/>
              <a:t>quy trình.</a:t>
            </a:r>
            <a:r>
              <a:rPr lang="en-US" altLang="ko-KR" sz="1600" dirty="0">
                <a:solidFill>
                  <a:schemeClr val="tx1">
                    <a:lumMod val="75000"/>
                    <a:lumOff val="25000"/>
                  </a:schemeClr>
                </a:solidFill>
              </a:rPr>
              <a:t> </a:t>
            </a:r>
          </a:p>
        </p:txBody>
      </p:sp>
      <p:sp>
        <p:nvSpPr>
          <p:cNvPr id="76" name="TextBox 75">
            <a:extLst>
              <a:ext uri="{FF2B5EF4-FFF2-40B4-BE49-F238E27FC236}">
                <a16:creationId xmlns:a16="http://schemas.microsoft.com/office/drawing/2014/main" id="{1DD240E4-0FE5-4200-97DE-87747A7C383A}"/>
              </a:ext>
            </a:extLst>
          </p:cNvPr>
          <p:cNvSpPr txBox="1"/>
          <p:nvPr/>
        </p:nvSpPr>
        <p:spPr>
          <a:xfrm>
            <a:off x="6444208" y="2980506"/>
            <a:ext cx="1962000" cy="584775"/>
          </a:xfrm>
          <a:prstGeom prst="rect">
            <a:avLst/>
          </a:prstGeom>
          <a:noFill/>
        </p:spPr>
        <p:txBody>
          <a:bodyPr wrap="square" rtlCol="0">
            <a:spAutoFit/>
          </a:bodyPr>
          <a:lstStyle/>
          <a:p>
            <a:pPr algn="ctr"/>
            <a:r>
              <a:rPr lang="en-US" sz="1600" dirty="0" err="1"/>
              <a:t>Trách</a:t>
            </a:r>
            <a:r>
              <a:rPr lang="en-US" sz="1600" dirty="0"/>
              <a:t> </a:t>
            </a:r>
            <a:r>
              <a:rPr lang="en-US" sz="1600" dirty="0" err="1"/>
              <a:t>nhiệm</a:t>
            </a:r>
            <a:r>
              <a:rPr lang="en-US" sz="1600" dirty="0"/>
              <a:t> </a:t>
            </a:r>
            <a:r>
              <a:rPr lang="en-US" sz="1600" dirty="0" err="1"/>
              <a:t>trong</a:t>
            </a:r>
            <a:r>
              <a:rPr lang="en-US" sz="1600" dirty="0"/>
              <a:t> </a:t>
            </a:r>
            <a:r>
              <a:rPr lang="en-US" sz="1600" dirty="0" err="1"/>
              <a:t>công</a:t>
            </a:r>
            <a:r>
              <a:rPr lang="en-US" sz="1600" dirty="0"/>
              <a:t> </a:t>
            </a:r>
            <a:r>
              <a:rPr lang="en-US" sz="1600" dirty="0" err="1"/>
              <a:t>việc</a:t>
            </a:r>
            <a:r>
              <a:rPr lang="en-US" sz="900" dirty="0"/>
              <a:t>. </a:t>
            </a:r>
            <a:endParaRPr lang="en-US" altLang="ko-KR" sz="900" dirty="0">
              <a:solidFill>
                <a:schemeClr val="tx1">
                  <a:lumMod val="75000"/>
                  <a:lumOff val="25000"/>
                </a:schemeClr>
              </a:solidFill>
            </a:endParaRPr>
          </a:p>
        </p:txBody>
      </p:sp>
      <p:sp>
        <p:nvSpPr>
          <p:cNvPr id="62" name="Teardrop 19">
            <a:extLst>
              <a:ext uri="{FF2B5EF4-FFF2-40B4-BE49-F238E27FC236}">
                <a16:creationId xmlns:a16="http://schemas.microsoft.com/office/drawing/2014/main" id="{E9694457-A856-4DC7-8583-42B29D7F9B6E}"/>
              </a:ext>
            </a:extLst>
          </p:cNvPr>
          <p:cNvSpPr/>
          <p:nvPr/>
        </p:nvSpPr>
        <p:spPr>
          <a:xfrm rot="2700000" flipH="1">
            <a:off x="6785158" y="1235858"/>
            <a:ext cx="1080000" cy="1080000"/>
          </a:xfrm>
          <a:prstGeom prst="teardrop">
            <a:avLst>
              <a:gd name="adj" fmla="val 133882"/>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3" name="Teardrop 20">
            <a:extLst>
              <a:ext uri="{FF2B5EF4-FFF2-40B4-BE49-F238E27FC236}">
                <a16:creationId xmlns:a16="http://schemas.microsoft.com/office/drawing/2014/main" id="{1AAF4439-1816-4293-8EFC-2AA16BBD4F27}"/>
              </a:ext>
            </a:extLst>
          </p:cNvPr>
          <p:cNvSpPr/>
          <p:nvPr/>
        </p:nvSpPr>
        <p:spPr>
          <a:xfrm rot="2700000" flipH="1">
            <a:off x="4679581" y="1398818"/>
            <a:ext cx="945000" cy="945000"/>
          </a:xfrm>
          <a:prstGeom prst="teardrop">
            <a:avLst>
              <a:gd name="adj" fmla="val 133882"/>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4" name="Teardrop 21">
            <a:extLst>
              <a:ext uri="{FF2B5EF4-FFF2-40B4-BE49-F238E27FC236}">
                <a16:creationId xmlns:a16="http://schemas.microsoft.com/office/drawing/2014/main" id="{4A270329-BDDE-44F6-94B6-66DAFE0D0D6A}"/>
              </a:ext>
            </a:extLst>
          </p:cNvPr>
          <p:cNvSpPr/>
          <p:nvPr/>
        </p:nvSpPr>
        <p:spPr>
          <a:xfrm rot="2700000" flipH="1">
            <a:off x="2670054" y="1535145"/>
            <a:ext cx="810000" cy="810000"/>
          </a:xfrm>
          <a:prstGeom prst="teardrop">
            <a:avLst>
              <a:gd name="adj" fmla="val 133882"/>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5" name="Rectangle 18">
            <a:extLst>
              <a:ext uri="{FF2B5EF4-FFF2-40B4-BE49-F238E27FC236}">
                <a16:creationId xmlns:a16="http://schemas.microsoft.com/office/drawing/2014/main" id="{F6CC6F8F-21F7-437B-8BFB-0A7BAE0105A0}"/>
              </a:ext>
            </a:extLst>
          </p:cNvPr>
          <p:cNvSpPr/>
          <p:nvPr/>
        </p:nvSpPr>
        <p:spPr>
          <a:xfrm flipH="1">
            <a:off x="6095" y="2512902"/>
            <a:ext cx="9153000" cy="5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79" name="Oval 40">
            <a:extLst>
              <a:ext uri="{FF2B5EF4-FFF2-40B4-BE49-F238E27FC236}">
                <a16:creationId xmlns:a16="http://schemas.microsoft.com/office/drawing/2014/main" id="{5CDABC22-902E-4342-AFF7-A3767CA7F4EC}"/>
              </a:ext>
            </a:extLst>
          </p:cNvPr>
          <p:cNvSpPr/>
          <p:nvPr/>
        </p:nvSpPr>
        <p:spPr>
          <a:xfrm flipH="1">
            <a:off x="7267357" y="2750270"/>
            <a:ext cx="200099" cy="200099"/>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0" name="Oval 41">
            <a:extLst>
              <a:ext uri="{FF2B5EF4-FFF2-40B4-BE49-F238E27FC236}">
                <a16:creationId xmlns:a16="http://schemas.microsoft.com/office/drawing/2014/main" id="{3987DF82-9074-4680-B7C9-3A9F273BBE86}"/>
              </a:ext>
            </a:extLst>
          </p:cNvPr>
          <p:cNvSpPr/>
          <p:nvPr/>
        </p:nvSpPr>
        <p:spPr>
          <a:xfrm flipH="1">
            <a:off x="5052032" y="2682296"/>
            <a:ext cx="200099" cy="200099"/>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1" name="Oval 42">
            <a:extLst>
              <a:ext uri="{FF2B5EF4-FFF2-40B4-BE49-F238E27FC236}">
                <a16:creationId xmlns:a16="http://schemas.microsoft.com/office/drawing/2014/main" id="{77C1914D-92BE-4873-B769-40E8B4073552}"/>
              </a:ext>
            </a:extLst>
          </p:cNvPr>
          <p:cNvSpPr/>
          <p:nvPr/>
        </p:nvSpPr>
        <p:spPr>
          <a:xfrm flipH="1">
            <a:off x="2975004" y="2605000"/>
            <a:ext cx="200099" cy="200099"/>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2" name="Teardrop 21">
            <a:extLst>
              <a:ext uri="{FF2B5EF4-FFF2-40B4-BE49-F238E27FC236}">
                <a16:creationId xmlns:a16="http://schemas.microsoft.com/office/drawing/2014/main" id="{E16C7378-A41D-4907-AD34-E8B5D21F4BA6}"/>
              </a:ext>
            </a:extLst>
          </p:cNvPr>
          <p:cNvSpPr/>
          <p:nvPr/>
        </p:nvSpPr>
        <p:spPr>
          <a:xfrm rot="2700000" flipH="1">
            <a:off x="768596" y="1670214"/>
            <a:ext cx="675000" cy="675000"/>
          </a:xfrm>
          <a:prstGeom prst="teardrop">
            <a:avLst>
              <a:gd name="adj" fmla="val 133882"/>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3" name="Oval 42">
            <a:extLst>
              <a:ext uri="{FF2B5EF4-FFF2-40B4-BE49-F238E27FC236}">
                <a16:creationId xmlns:a16="http://schemas.microsoft.com/office/drawing/2014/main" id="{87354EBB-0604-4C24-A467-45E68664A2D3}"/>
              </a:ext>
            </a:extLst>
          </p:cNvPr>
          <p:cNvSpPr/>
          <p:nvPr/>
        </p:nvSpPr>
        <p:spPr>
          <a:xfrm flipH="1">
            <a:off x="1006046" y="2631490"/>
            <a:ext cx="200099" cy="200099"/>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1" name="Rounded Rectangle 27">
            <a:extLst>
              <a:ext uri="{FF2B5EF4-FFF2-40B4-BE49-F238E27FC236}">
                <a16:creationId xmlns:a16="http://schemas.microsoft.com/office/drawing/2014/main" id="{D45437AF-52D5-4527-B460-0EDB34AE3C8E}"/>
              </a:ext>
            </a:extLst>
          </p:cNvPr>
          <p:cNvSpPr/>
          <p:nvPr/>
        </p:nvSpPr>
        <p:spPr>
          <a:xfrm>
            <a:off x="5364814" y="2705050"/>
            <a:ext cx="319370" cy="245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6" name="TextBox 35">
            <a:extLst>
              <a:ext uri="{FF2B5EF4-FFF2-40B4-BE49-F238E27FC236}">
                <a16:creationId xmlns:a16="http://schemas.microsoft.com/office/drawing/2014/main" id="{54C225D2-4749-4E0A-A490-EAA2DA6AA3E3}"/>
              </a:ext>
            </a:extLst>
          </p:cNvPr>
          <p:cNvSpPr txBox="1"/>
          <p:nvPr/>
        </p:nvSpPr>
        <p:spPr>
          <a:xfrm>
            <a:off x="6095" y="2917649"/>
            <a:ext cx="2057396" cy="1200329"/>
          </a:xfrm>
          <a:prstGeom prst="rect">
            <a:avLst/>
          </a:prstGeom>
          <a:noFill/>
        </p:spPr>
        <p:txBody>
          <a:bodyPr wrap="square">
            <a:spAutoFit/>
          </a:bodyPr>
          <a:lstStyle/>
          <a:p>
            <a:r>
              <a:rPr lang="en-US" altLang="ko-KR" dirty="0" err="1" smtClean="0"/>
              <a:t>Tiếp</a:t>
            </a:r>
            <a:r>
              <a:rPr lang="en-US" altLang="ko-KR" dirty="0" smtClean="0"/>
              <a:t> </a:t>
            </a:r>
            <a:r>
              <a:rPr lang="en-US" altLang="ko-KR" dirty="0" err="1" smtClean="0"/>
              <a:t>cận</a:t>
            </a:r>
            <a:r>
              <a:rPr lang="en-US" altLang="ko-KR" dirty="0" smtClean="0"/>
              <a:t> </a:t>
            </a:r>
            <a:r>
              <a:rPr lang="en-US" altLang="ko-KR" dirty="0" err="1" smtClean="0"/>
              <a:t>được</a:t>
            </a:r>
            <a:r>
              <a:rPr lang="en-US" altLang="ko-KR" dirty="0" smtClean="0"/>
              <a:t> </a:t>
            </a:r>
            <a:r>
              <a:rPr lang="en-US" altLang="ko-KR" dirty="0" err="1" smtClean="0"/>
              <a:t>với</a:t>
            </a:r>
            <a:r>
              <a:rPr lang="en-US" altLang="ko-KR" dirty="0" smtClean="0"/>
              <a:t> </a:t>
            </a:r>
            <a:r>
              <a:rPr lang="en-US" altLang="ko-KR" dirty="0" err="1" smtClean="0"/>
              <a:t>vị</a:t>
            </a:r>
            <a:r>
              <a:rPr lang="en-US" altLang="ko-KR" dirty="0" smtClean="0"/>
              <a:t> </a:t>
            </a:r>
            <a:r>
              <a:rPr lang="en-US" altLang="ko-KR" dirty="0" err="1" smtClean="0"/>
              <a:t>trị</a:t>
            </a:r>
            <a:r>
              <a:rPr lang="en-US" altLang="ko-KR" dirty="0" smtClean="0"/>
              <a:t> Tester </a:t>
            </a:r>
            <a:r>
              <a:rPr lang="en-US" altLang="ko-KR" dirty="0" err="1" smtClean="0"/>
              <a:t>và</a:t>
            </a:r>
            <a:r>
              <a:rPr lang="en-US" altLang="ko-KR" dirty="0" smtClean="0"/>
              <a:t> </a:t>
            </a:r>
            <a:r>
              <a:rPr lang="en-US" altLang="ko-KR" dirty="0" err="1" smtClean="0"/>
              <a:t>thiết</a:t>
            </a:r>
            <a:r>
              <a:rPr lang="en-US" altLang="ko-KR" dirty="0" smtClean="0"/>
              <a:t> </a:t>
            </a:r>
            <a:r>
              <a:rPr lang="en-US" altLang="ko-KR" dirty="0" err="1" smtClean="0"/>
              <a:t>kế</a:t>
            </a:r>
            <a:r>
              <a:rPr lang="en-US" altLang="ko-KR" dirty="0" smtClean="0"/>
              <a:t> Website WordPress</a:t>
            </a:r>
            <a:endParaRPr lang="en-US" altLang="ko-KR" sz="1800" dirty="0">
              <a:solidFill>
                <a:schemeClr val="tx1">
                  <a:lumMod val="75000"/>
                  <a:lumOff val="25000"/>
                </a:schemeClr>
              </a:solidFill>
            </a:endParaRPr>
          </a:p>
        </p:txBody>
      </p:sp>
    </p:spTree>
    <p:extLst>
      <p:ext uri="{BB962C8B-B14F-4D97-AF65-F5344CB8AC3E}">
        <p14:creationId xmlns:p14="http://schemas.microsoft.com/office/powerpoint/2010/main" val="173653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err="1"/>
              <a:t>Cảm</a:t>
            </a:r>
            <a:r>
              <a:rPr lang="en-US" altLang="ko-KR" sz="3600" dirty="0"/>
              <a:t> </a:t>
            </a:r>
            <a:r>
              <a:rPr lang="en-US" altLang="ko-KR" sz="3600" dirty="0" err="1"/>
              <a:t>ơn</a:t>
            </a:r>
            <a:r>
              <a:rPr lang="en-US" altLang="ko-KR" sz="3600" dirty="0"/>
              <a:t> </a:t>
            </a:r>
            <a:r>
              <a:rPr lang="en-US" altLang="ko-KR" sz="3600" dirty="0" err="1"/>
              <a:t>thầy</a:t>
            </a:r>
            <a:r>
              <a:rPr lang="en-US" altLang="ko-KR" sz="3600" dirty="0"/>
              <a:t> </a:t>
            </a:r>
            <a:r>
              <a:rPr lang="en-US" altLang="ko-KR" sz="3600" dirty="0" err="1"/>
              <a:t>cô</a:t>
            </a:r>
            <a:r>
              <a:rPr lang="en-US" altLang="ko-KR" sz="3600" dirty="0"/>
              <a:t> </a:t>
            </a:r>
            <a:r>
              <a:rPr lang="en-US" altLang="ko-KR" sz="3600" dirty="0" err="1"/>
              <a:t>đã</a:t>
            </a:r>
            <a:r>
              <a:rPr lang="en-US" altLang="ko-KR" sz="3600" dirty="0"/>
              <a:t> </a:t>
            </a:r>
            <a:r>
              <a:rPr lang="en-US" altLang="ko-KR" sz="3600" dirty="0" err="1"/>
              <a:t>lắng</a:t>
            </a:r>
            <a:r>
              <a:rPr lang="en-US" altLang="ko-KR" sz="3600" dirty="0"/>
              <a:t> </a:t>
            </a:r>
            <a:r>
              <a:rPr lang="en-US" altLang="ko-KR" sz="3600" dirty="0" err="1" smtClean="0"/>
              <a:t>nghe</a:t>
            </a:r>
            <a:endParaRPr lang="ko-KR" altLang="en-US" sz="3600"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608</Words>
  <Application>Microsoft Office PowerPoint</Application>
  <PresentationFormat>On-screen Show (16:9)</PresentationFormat>
  <Paragraphs>70</Paragraphs>
  <Slides>8</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맑은 고딕</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Thị Trúc Hòa</dc:creator>
  <cp:lastModifiedBy>Ha Anh Vu</cp:lastModifiedBy>
  <cp:revision>30</cp:revision>
  <dcterms:created xsi:type="dcterms:W3CDTF">2021-01-05T17:40:43Z</dcterms:created>
  <dcterms:modified xsi:type="dcterms:W3CDTF">2021-01-19T02:36:46Z</dcterms:modified>
</cp:coreProperties>
</file>