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5" r:id="rId8"/>
    <p:sldId id="271" r:id="rId9"/>
    <p:sldId id="267" r:id="rId10"/>
    <p:sldId id="262" r:id="rId11"/>
    <p:sldId id="263" r:id="rId12"/>
    <p:sldId id="268" r:id="rId13"/>
    <p:sldId id="269" r:id="rId14"/>
    <p:sldId id="270" r:id="rId15"/>
    <p:sldId id="266" r:id="rId16"/>
  </p:sldIdLst>
  <p:sldSz cx="9144000" cy="5143500" type="screen16x9"/>
  <p:notesSz cx="6858000" cy="9144000"/>
  <p:embeddedFontLst>
    <p:embeddedFont>
      <p:font typeface="Amatic SC" panose="00000500000000000000" pitchFamily="2" charset="-79"/>
      <p:regular r:id="rId18"/>
      <p:bold r:id="rId19"/>
    </p:embeddedFont>
    <p:embeddedFont>
      <p:font typeface="Lato" panose="020F0502020204030203" pitchFamily="34" charset="0"/>
      <p:regular r:id="rId20"/>
      <p:bold r:id="rId21"/>
      <p:italic r:id="rId22"/>
      <p:boldItalic r:id="rId23"/>
    </p:embeddedFont>
    <p:embeddedFont>
      <p:font typeface="Merriweather" panose="00000500000000000000" pitchFamily="2" charset="0"/>
      <p:regular r:id="rId24"/>
      <p:bold r:id="rId25"/>
      <p:italic r:id="rId26"/>
      <p:boldItalic r:id="rId27"/>
    </p:embeddedFont>
    <p:embeddedFont>
      <p:font typeface="Merriweather Light" panose="00000400000000000000" pitchFamily="2"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3D943E-3D19-4DC7-A3B5-EBF94AF3067E}">
  <a:tblStyle styleId="{B73D943E-3D19-4DC7-A3B5-EBF94AF30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72" y="1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7d8521b2d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7d8521b2d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d8521b2d1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7d8521b2d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7d8521b2d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7d8521b2d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7d8521b2d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7d8521b2d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7d8521b2d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7d8521b2d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7d8521b2d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7d8521b2d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7d8521b2d1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7d8521b2d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mathworks.com/discovery/deep-learning.html" TargetMode="External"/><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mathworks.com/solutions/automated-driving.html" TargetMode="External"/><Relationship Id="rId5" Type="http://schemas.openxmlformats.org/officeDocument/2006/relationships/hyperlink" Target="https://www.mathworks.com/discovery/computer-vision.html" TargetMode="External"/><Relationship Id="rId4" Type="http://schemas.openxmlformats.org/officeDocument/2006/relationships/hyperlink" Target="https://www.mathworks.com/solutions/image-video-processing/object-recognition.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65725" y="292100"/>
            <a:ext cx="545355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matic SC"/>
                <a:ea typeface="Amatic SC"/>
                <a:cs typeface="Amatic SC"/>
                <a:sym typeface="Amatic SC"/>
              </a:rPr>
              <a:t>Harnessing Convolutional Neural Networks for Enhanced Detection of Potato Plant Diseases</a:t>
            </a:r>
            <a:br>
              <a:rPr lang="en-US" sz="3600" b="1" dirty="0">
                <a:latin typeface="Amatic SC"/>
                <a:ea typeface="Amatic SC"/>
                <a:cs typeface="Amatic SC"/>
                <a:sym typeface="Amatic SC"/>
              </a:rPr>
            </a:br>
            <a:endParaRPr sz="3600" b="1" dirty="0">
              <a:latin typeface="Amatic SC"/>
              <a:ea typeface="Amatic SC"/>
              <a:cs typeface="Amatic SC"/>
              <a:sym typeface="Amatic SC"/>
            </a:endParaRPr>
          </a:p>
        </p:txBody>
      </p:sp>
      <p:sp>
        <p:nvSpPr>
          <p:cNvPr id="135" name="Google Shape;135;p13"/>
          <p:cNvSpPr txBox="1"/>
          <p:nvPr/>
        </p:nvSpPr>
        <p:spPr>
          <a:xfrm>
            <a:off x="3762953" y="2235541"/>
            <a:ext cx="4867800" cy="258529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lt1"/>
                </a:solidFill>
                <a:latin typeface="Lato"/>
                <a:ea typeface="Lato"/>
                <a:cs typeface="Lato"/>
                <a:sym typeface="Lato"/>
              </a:rPr>
              <a:t>Submitted by:</a:t>
            </a: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0" lvl="0" indent="0" algn="l" rtl="0">
              <a:spcBef>
                <a:spcPts val="0"/>
              </a:spcBef>
              <a:spcAft>
                <a:spcPts val="0"/>
              </a:spcAft>
              <a:buNone/>
            </a:pPr>
            <a:r>
              <a:rPr lang="en" sz="1200" dirty="0">
                <a:solidFill>
                  <a:schemeClr val="lt1"/>
                </a:solidFill>
                <a:latin typeface="Lato"/>
                <a:ea typeface="Lato"/>
                <a:cs typeface="Lato"/>
                <a:sym typeface="Lato"/>
              </a:rPr>
              <a:t>    </a:t>
            </a: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0" lvl="0" indent="0" algn="l" rtl="0">
              <a:spcBef>
                <a:spcPts val="0"/>
              </a:spcBef>
              <a:spcAft>
                <a:spcPts val="0"/>
              </a:spcAft>
              <a:buNone/>
            </a:pPr>
            <a:r>
              <a:rPr lang="en" sz="1200" dirty="0">
                <a:solidFill>
                  <a:schemeClr val="lt1"/>
                </a:solidFill>
                <a:latin typeface="Lato"/>
                <a:ea typeface="Lato"/>
                <a:cs typeface="Lato"/>
                <a:sym typeface="Lato"/>
              </a:rPr>
              <a:t> </a:t>
            </a: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0" lvl="0" indent="0" algn="l" rtl="0">
              <a:spcBef>
                <a:spcPts val="0"/>
              </a:spcBef>
              <a:spcAft>
                <a:spcPts val="0"/>
              </a:spcAft>
              <a:buNone/>
            </a:pPr>
            <a:endParaRPr sz="1200" dirty="0">
              <a:solidFill>
                <a:schemeClr val="lt1"/>
              </a:solidFill>
              <a:latin typeface="Lato"/>
              <a:ea typeface="Lato"/>
              <a:cs typeface="Lato"/>
              <a:sym typeface="Lato"/>
            </a:endParaRPr>
          </a:p>
          <a:p>
            <a:pPr marL="2743200" lvl="0" indent="0" algn="l" rtl="0">
              <a:spcBef>
                <a:spcPts val="0"/>
              </a:spcBef>
              <a:spcAft>
                <a:spcPts val="0"/>
              </a:spcAft>
              <a:buNone/>
            </a:pPr>
            <a:r>
              <a:rPr lang="en" sz="1200" dirty="0">
                <a:solidFill>
                  <a:schemeClr val="lt1"/>
                </a:solidFill>
                <a:latin typeface="Lato"/>
                <a:ea typeface="Lato"/>
                <a:cs typeface="Lato"/>
                <a:sym typeface="Lato"/>
              </a:rPr>
              <a:t>Under the guidance of:</a:t>
            </a:r>
            <a:endParaRPr sz="1200" dirty="0">
              <a:solidFill>
                <a:schemeClr val="lt1"/>
              </a:solidFill>
              <a:latin typeface="Lato"/>
              <a:ea typeface="Lato"/>
              <a:cs typeface="Lato"/>
              <a:sym typeface="Lato"/>
            </a:endParaRPr>
          </a:p>
          <a:p>
            <a:pPr marL="2743200" lvl="0" indent="0" algn="l" rtl="0">
              <a:spcBef>
                <a:spcPts val="0"/>
              </a:spcBef>
              <a:spcAft>
                <a:spcPts val="0"/>
              </a:spcAft>
              <a:buNone/>
            </a:pPr>
            <a:r>
              <a:rPr lang="en" sz="1200" b="1" dirty="0">
                <a:solidFill>
                  <a:schemeClr val="lt1"/>
                </a:solidFill>
                <a:latin typeface="Lato"/>
                <a:ea typeface="Lato"/>
                <a:cs typeface="Lato"/>
                <a:sym typeface="Lato"/>
              </a:rPr>
              <a:t>Prof. Yan Yan</a:t>
            </a:r>
            <a:endParaRPr sz="1200" b="1" dirty="0">
              <a:solidFill>
                <a:schemeClr val="lt1"/>
              </a:solidFill>
              <a:latin typeface="Lato"/>
              <a:ea typeface="Lato"/>
              <a:cs typeface="Lato"/>
              <a:sym typeface="Lato"/>
            </a:endParaRPr>
          </a:p>
        </p:txBody>
      </p:sp>
      <p:graphicFrame>
        <p:nvGraphicFramePr>
          <p:cNvPr id="136" name="Google Shape;136;p13"/>
          <p:cNvGraphicFramePr/>
          <p:nvPr>
            <p:extLst>
              <p:ext uri="{D42A27DB-BD31-4B8C-83A1-F6EECF244321}">
                <p14:modId xmlns:p14="http://schemas.microsoft.com/office/powerpoint/2010/main" val="6773896"/>
              </p:ext>
            </p:extLst>
          </p:nvPr>
        </p:nvGraphicFramePr>
        <p:xfrm>
          <a:off x="3832695" y="2695994"/>
          <a:ext cx="3075575" cy="1401960"/>
        </p:xfrm>
        <a:graphic>
          <a:graphicData uri="http://schemas.openxmlformats.org/drawingml/2006/table">
            <a:tbl>
              <a:tblPr>
                <a:noFill/>
                <a:tableStyleId>{B73D943E-3D19-4DC7-A3B5-EBF94AF3067E}</a:tableStyleId>
              </a:tblPr>
              <a:tblGrid>
                <a:gridCol w="2111200">
                  <a:extLst>
                    <a:ext uri="{9D8B030D-6E8A-4147-A177-3AD203B41FA5}">
                      <a16:colId xmlns:a16="http://schemas.microsoft.com/office/drawing/2014/main" val="20000"/>
                    </a:ext>
                  </a:extLst>
                </a:gridCol>
                <a:gridCol w="964375">
                  <a:extLst>
                    <a:ext uri="{9D8B030D-6E8A-4147-A177-3AD203B41FA5}">
                      <a16:colId xmlns:a16="http://schemas.microsoft.com/office/drawing/2014/main" val="20002"/>
                    </a:ext>
                  </a:extLst>
                </a:gridCol>
              </a:tblGrid>
              <a:tr h="320675">
                <a:tc>
                  <a:txBody>
                    <a:bodyPr/>
                    <a:lstStyle/>
                    <a:p>
                      <a:pPr marL="0" lvl="0" indent="0" algn="l" rtl="0">
                        <a:spcBef>
                          <a:spcPts val="0"/>
                        </a:spcBef>
                        <a:spcAft>
                          <a:spcPts val="0"/>
                        </a:spcAft>
                        <a:buNone/>
                      </a:pPr>
                      <a:r>
                        <a:rPr lang="en" sz="1100" b="1" dirty="0">
                          <a:solidFill>
                            <a:schemeClr val="lt1"/>
                          </a:solidFill>
                        </a:rPr>
                        <a:t>Name</a:t>
                      </a:r>
                      <a:endParaRPr sz="1100" b="1" dirty="0">
                        <a:solidFill>
                          <a:schemeClr val="lt1"/>
                        </a:solidFill>
                      </a:endParaRPr>
                    </a:p>
                  </a:txBody>
                  <a:tcPr marL="91425" marR="91425" marT="91425" marB="91425"/>
                </a:tc>
                <a:tc>
                  <a:txBody>
                    <a:bodyPr/>
                    <a:lstStyle/>
                    <a:p>
                      <a:pPr marL="0" lvl="0" indent="0" algn="l" rtl="0">
                        <a:spcBef>
                          <a:spcPts val="0"/>
                        </a:spcBef>
                        <a:spcAft>
                          <a:spcPts val="0"/>
                        </a:spcAft>
                        <a:buNone/>
                      </a:pPr>
                      <a:r>
                        <a:rPr lang="en" sz="1100" b="1" dirty="0">
                          <a:solidFill>
                            <a:schemeClr val="lt1"/>
                          </a:solidFill>
                        </a:rPr>
                        <a:t>CWID</a:t>
                      </a:r>
                      <a:endParaRPr sz="1100" b="1" dirty="0">
                        <a:solidFill>
                          <a:schemeClr val="lt1"/>
                        </a:solidFill>
                      </a:endParaRPr>
                    </a:p>
                  </a:txBody>
                  <a:tcPr marL="91425" marR="91425" marT="91425" marB="91425"/>
                </a:tc>
                <a:extLst>
                  <a:ext uri="{0D108BD9-81ED-4DB2-BD59-A6C34878D82A}">
                    <a16:rowId xmlns:a16="http://schemas.microsoft.com/office/drawing/2014/main" val="10000"/>
                  </a:ext>
                </a:extLst>
              </a:tr>
              <a:tr h="277450">
                <a:tc>
                  <a:txBody>
                    <a:bodyPr/>
                    <a:lstStyle/>
                    <a:p>
                      <a:pPr marL="0" lvl="0" indent="0" algn="l" rtl="0">
                        <a:spcBef>
                          <a:spcPts val="0"/>
                        </a:spcBef>
                        <a:spcAft>
                          <a:spcPts val="0"/>
                        </a:spcAft>
                        <a:buNone/>
                      </a:pPr>
                      <a:r>
                        <a:rPr lang="en-US" sz="1100" dirty="0">
                          <a:solidFill>
                            <a:schemeClr val="lt1"/>
                          </a:solidFill>
                        </a:rPr>
                        <a:t>Haard Patel</a:t>
                      </a:r>
                      <a:endParaRPr sz="1100" dirty="0">
                        <a:solidFill>
                          <a:schemeClr val="lt1"/>
                        </a:solidFill>
                      </a:endParaRPr>
                    </a:p>
                  </a:txBody>
                  <a:tcPr marL="91425" marR="91425" marT="91425" marB="91425"/>
                </a:tc>
                <a:tc>
                  <a:txBody>
                    <a:bodyPr/>
                    <a:lstStyle/>
                    <a:p>
                      <a:pPr marL="0" lvl="0" indent="0" algn="l" rtl="0">
                        <a:spcBef>
                          <a:spcPts val="0"/>
                        </a:spcBef>
                        <a:spcAft>
                          <a:spcPts val="0"/>
                        </a:spcAft>
                        <a:buNone/>
                      </a:pPr>
                      <a:r>
                        <a:rPr lang="en" sz="1100" dirty="0">
                          <a:solidFill>
                            <a:schemeClr val="lt1"/>
                          </a:solidFill>
                        </a:rPr>
                        <a:t>A20540508</a:t>
                      </a:r>
                      <a:endParaRPr sz="1100" dirty="0">
                        <a:solidFill>
                          <a:schemeClr val="lt1"/>
                        </a:solidFill>
                      </a:endParaRPr>
                    </a:p>
                  </a:txBody>
                  <a:tcPr marL="91425" marR="91425" marT="91425" marB="91425"/>
                </a:tc>
                <a:extLst>
                  <a:ext uri="{0D108BD9-81ED-4DB2-BD59-A6C34878D82A}">
                    <a16:rowId xmlns:a16="http://schemas.microsoft.com/office/drawing/2014/main" val="10001"/>
                  </a:ext>
                </a:extLst>
              </a:tr>
              <a:tr h="277450">
                <a:tc>
                  <a:txBody>
                    <a:bodyPr/>
                    <a:lstStyle/>
                    <a:p>
                      <a:pPr marL="0" lvl="0" indent="0" algn="l" rtl="0">
                        <a:spcBef>
                          <a:spcPts val="0"/>
                        </a:spcBef>
                        <a:spcAft>
                          <a:spcPts val="0"/>
                        </a:spcAft>
                        <a:buNone/>
                      </a:pPr>
                      <a:r>
                        <a:rPr lang="en" sz="1100" dirty="0">
                          <a:solidFill>
                            <a:schemeClr val="lt1"/>
                          </a:solidFill>
                        </a:rPr>
                        <a:t>Saurin Patel</a:t>
                      </a:r>
                      <a:endParaRPr sz="1100" dirty="0">
                        <a:solidFill>
                          <a:schemeClr val="lt1"/>
                        </a:solidFill>
                      </a:endParaRPr>
                    </a:p>
                  </a:txBody>
                  <a:tcPr marL="91425" marR="91425" marT="91425" marB="91425"/>
                </a:tc>
                <a:tc>
                  <a:txBody>
                    <a:bodyPr/>
                    <a:lstStyle/>
                    <a:p>
                      <a:pPr marL="0" lvl="0" indent="0" algn="l" rtl="0">
                        <a:spcBef>
                          <a:spcPts val="0"/>
                        </a:spcBef>
                        <a:spcAft>
                          <a:spcPts val="0"/>
                        </a:spcAft>
                        <a:buNone/>
                      </a:pPr>
                      <a:r>
                        <a:rPr lang="en" sz="1100" dirty="0">
                          <a:solidFill>
                            <a:schemeClr val="lt1"/>
                          </a:solidFill>
                        </a:rPr>
                        <a:t>A20539366</a:t>
                      </a:r>
                      <a:endParaRPr sz="1100" dirty="0">
                        <a:solidFill>
                          <a:schemeClr val="lt1"/>
                        </a:solidFill>
                      </a:endParaRPr>
                    </a:p>
                  </a:txBody>
                  <a:tcPr marL="91425" marR="91425" marT="91425" marB="91425"/>
                </a:tc>
                <a:extLst>
                  <a:ext uri="{0D108BD9-81ED-4DB2-BD59-A6C34878D82A}">
                    <a16:rowId xmlns:a16="http://schemas.microsoft.com/office/drawing/2014/main" val="10002"/>
                  </a:ext>
                </a:extLst>
              </a:tr>
              <a:tr h="277450">
                <a:tc>
                  <a:txBody>
                    <a:bodyPr/>
                    <a:lstStyle/>
                    <a:p>
                      <a:pPr marL="0" lvl="0" indent="0" algn="l" rtl="0">
                        <a:spcBef>
                          <a:spcPts val="0"/>
                        </a:spcBef>
                        <a:spcAft>
                          <a:spcPts val="0"/>
                        </a:spcAft>
                        <a:buNone/>
                      </a:pPr>
                      <a:r>
                        <a:rPr lang="en" sz="1100" dirty="0">
                          <a:solidFill>
                            <a:schemeClr val="lt1"/>
                          </a:solidFill>
                        </a:rPr>
                        <a:t>Jay Gohel</a:t>
                      </a:r>
                      <a:endParaRPr sz="1100" dirty="0">
                        <a:solidFill>
                          <a:schemeClr val="lt1"/>
                        </a:solidFill>
                      </a:endParaRPr>
                    </a:p>
                  </a:txBody>
                  <a:tcPr marL="91425" marR="91425" marT="91425" marB="91425"/>
                </a:tc>
                <a:tc>
                  <a:txBody>
                    <a:bodyPr/>
                    <a:lstStyle/>
                    <a:p>
                      <a:pPr marL="0" lvl="0" indent="0" algn="l" rtl="0">
                        <a:spcBef>
                          <a:spcPts val="0"/>
                        </a:spcBef>
                        <a:spcAft>
                          <a:spcPts val="0"/>
                        </a:spcAft>
                        <a:buNone/>
                      </a:pPr>
                      <a:r>
                        <a:rPr lang="en" sz="1100" dirty="0">
                          <a:solidFill>
                            <a:schemeClr val="lt1"/>
                          </a:solidFill>
                        </a:rPr>
                        <a:t>A20544812</a:t>
                      </a:r>
                      <a:endParaRPr sz="1100" dirty="0">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TECHNOLOGY STACK</a:t>
            </a:r>
            <a:endParaRPr/>
          </a:p>
        </p:txBody>
      </p:sp>
      <p:sp>
        <p:nvSpPr>
          <p:cNvPr id="174" name="Google Shape;174;p19"/>
          <p:cNvSpPr txBox="1">
            <a:spLocks noGrp="1"/>
          </p:cNvSpPr>
          <p:nvPr>
            <p:ph type="body" idx="1"/>
          </p:nvPr>
        </p:nvSpPr>
        <p:spPr>
          <a:xfrm>
            <a:off x="1297500" y="1085088"/>
            <a:ext cx="7038900" cy="3393662"/>
          </a:xfrm>
          <a:prstGeom prst="rect">
            <a:avLst/>
          </a:prstGeom>
        </p:spPr>
        <p:txBody>
          <a:bodyPr spcFirstLastPara="1" wrap="square" lIns="91425" tIns="91425" rIns="91425" bIns="91425" anchor="t" anchorCtr="0">
            <a:normAutofit/>
          </a:bodyPr>
          <a:lstStyle/>
          <a:p>
            <a:r>
              <a:rPr lang="en-IN" b="1" dirty="0"/>
              <a:t>Model Building:</a:t>
            </a:r>
            <a:endParaRPr lang="en-IN" dirty="0"/>
          </a:p>
          <a:p>
            <a:pPr lvl="1"/>
            <a:r>
              <a:rPr lang="en-IN" b="1" dirty="0" err="1"/>
              <a:t>TensorFlow</a:t>
            </a:r>
            <a:endParaRPr lang="en-IN" dirty="0"/>
          </a:p>
          <a:p>
            <a:pPr lvl="1"/>
            <a:r>
              <a:rPr lang="en-IN" b="1" dirty="0" err="1"/>
              <a:t>Keras</a:t>
            </a:r>
            <a:endParaRPr lang="en-IN" dirty="0"/>
          </a:p>
          <a:p>
            <a:endParaRPr lang="en-IN" b="1" dirty="0"/>
          </a:p>
          <a:p>
            <a:r>
              <a:rPr lang="en-IN" b="1" dirty="0"/>
              <a:t>Back-End Server</a:t>
            </a:r>
            <a:endParaRPr lang="en-IN" dirty="0"/>
          </a:p>
          <a:p>
            <a:pPr lvl="1"/>
            <a:r>
              <a:rPr lang="en-IN" b="1" dirty="0"/>
              <a:t>Fast API</a:t>
            </a:r>
          </a:p>
          <a:p>
            <a:pPr marL="615950" lvl="1" indent="0">
              <a:buNone/>
            </a:pPr>
            <a:endParaRPr lang="en-IN" dirty="0"/>
          </a:p>
          <a:p>
            <a:r>
              <a:rPr lang="en-IN" b="1" dirty="0"/>
              <a:t>Model Optimization</a:t>
            </a:r>
            <a:endParaRPr lang="en-IN" dirty="0"/>
          </a:p>
          <a:p>
            <a:pPr lvl="1"/>
            <a:r>
              <a:rPr lang="en-IN" b="1" dirty="0" err="1"/>
              <a:t>TensorFlow</a:t>
            </a:r>
            <a:r>
              <a:rPr lang="en-IN" b="1" dirty="0"/>
              <a:t> </a:t>
            </a:r>
            <a:r>
              <a:rPr lang="en-IN" b="1" dirty="0" err="1"/>
              <a:t>Lite</a:t>
            </a:r>
            <a:endParaRPr lang="en-IN" b="1" dirty="0"/>
          </a:p>
          <a:p>
            <a:pPr marL="615950" lvl="1" indent="0">
              <a:buNone/>
            </a:pPr>
            <a:endParaRPr lang="en-IN" dirty="0"/>
          </a:p>
          <a:p>
            <a:r>
              <a:rPr lang="en-IN" b="1" dirty="0"/>
              <a:t>Front-End and Deployment</a:t>
            </a:r>
            <a:endParaRPr lang="en-IN" dirty="0"/>
          </a:p>
          <a:p>
            <a:pPr lvl="1"/>
            <a:r>
              <a:rPr lang="en-IN" b="1" dirty="0"/>
              <a:t>React</a:t>
            </a:r>
            <a:endParaRPr lang="en-IN" dirty="0"/>
          </a:p>
          <a:p>
            <a:pPr lvl="1"/>
            <a:r>
              <a:rPr lang="en-IN" b="1" dirty="0"/>
              <a:t>React Native</a:t>
            </a:r>
            <a:endParaRPr lang="en-IN" dirty="0"/>
          </a:p>
          <a:p>
            <a:pPr lvl="1"/>
            <a:r>
              <a:rPr lang="en-IN" b="1" dirty="0"/>
              <a:t>Google Cloud Function</a:t>
            </a:r>
            <a:endParaRPr lang="en-IN" dirty="0"/>
          </a:p>
          <a:p>
            <a:pPr marL="0" lvl="0" indent="0" algn="l" rtl="0">
              <a:spcBef>
                <a:spcPts val="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57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PROJECT DESIGN</a:t>
            </a:r>
            <a:endParaRPr dirty="0"/>
          </a:p>
        </p:txBody>
      </p:sp>
      <p:sp>
        <p:nvSpPr>
          <p:cNvPr id="181" name="Google Shape;181;p20"/>
          <p:cNvSpPr txBox="1">
            <a:spLocks noGrp="1"/>
          </p:cNvSpPr>
          <p:nvPr>
            <p:ph type="body" idx="1"/>
          </p:nvPr>
        </p:nvSpPr>
        <p:spPr>
          <a:xfrm>
            <a:off x="185775" y="1459375"/>
            <a:ext cx="4866000" cy="3577200"/>
          </a:xfrm>
          <a:prstGeom prst="rect">
            <a:avLst/>
          </a:prstGeom>
        </p:spPr>
        <p:txBody>
          <a:bodyPr spcFirstLastPara="1" wrap="square" lIns="91425" tIns="91425" rIns="91425" bIns="91425" anchor="t" anchorCtr="0">
            <a:normAutofit/>
          </a:bodyPr>
          <a:lstStyle/>
          <a:p>
            <a:pPr marL="457200" lvl="0" indent="-298450" algn="just" rtl="0">
              <a:lnSpc>
                <a:spcPct val="100000"/>
              </a:lnSpc>
              <a:spcBef>
                <a:spcPts val="0"/>
              </a:spcBef>
              <a:spcAft>
                <a:spcPts val="0"/>
              </a:spcAft>
              <a:buSzPts val="1100"/>
              <a:buFont typeface="Merriweather"/>
              <a:buChar char="●"/>
            </a:pPr>
            <a:r>
              <a:rPr lang="en" sz="1100" dirty="0">
                <a:latin typeface="Merriweather"/>
                <a:ea typeface="Merriweather"/>
                <a:cs typeface="Merriweather"/>
                <a:sym typeface="Merriweather"/>
              </a:rPr>
              <a:t>Our goal was to create our own data set, which would include roughly 2342 images of various potato plants having different diseases. </a:t>
            </a:r>
            <a:endParaRPr sz="1100" dirty="0">
              <a:latin typeface="Merriweather"/>
              <a:ea typeface="Merriweather"/>
              <a:cs typeface="Merriweather"/>
              <a:sym typeface="Merriweather"/>
            </a:endParaRPr>
          </a:p>
          <a:p>
            <a:pPr marL="457200" lvl="0" indent="-298450" algn="just" rtl="0">
              <a:lnSpc>
                <a:spcPct val="100000"/>
              </a:lnSpc>
              <a:spcBef>
                <a:spcPts val="0"/>
              </a:spcBef>
              <a:spcAft>
                <a:spcPts val="0"/>
              </a:spcAft>
              <a:buSzPts val="1100"/>
              <a:buFont typeface="Merriweather"/>
              <a:buChar char="●"/>
            </a:pPr>
            <a:r>
              <a:rPr lang="en" sz="1100" dirty="0">
                <a:latin typeface="Merriweather"/>
                <a:ea typeface="Merriweather"/>
                <a:cs typeface="Merriweather"/>
                <a:sym typeface="Merriweather"/>
              </a:rPr>
              <a:t>Each of these entities would then be divided into three categories, one for healthy  leaves, late blight diseased leaves  and for early blight diseased leaves. </a:t>
            </a:r>
            <a:endParaRPr sz="1100" dirty="0">
              <a:latin typeface="Merriweather"/>
              <a:ea typeface="Merriweather"/>
              <a:cs typeface="Merriweather"/>
              <a:sym typeface="Merriweather"/>
            </a:endParaRPr>
          </a:p>
          <a:p>
            <a:pPr marL="457200" lvl="0" indent="-298450" algn="just" rtl="0">
              <a:lnSpc>
                <a:spcPct val="100000"/>
              </a:lnSpc>
              <a:spcBef>
                <a:spcPts val="0"/>
              </a:spcBef>
              <a:spcAft>
                <a:spcPts val="0"/>
              </a:spcAft>
              <a:buSzPts val="1100"/>
              <a:buFont typeface="Merriweather"/>
              <a:buChar char="●"/>
            </a:pPr>
            <a:r>
              <a:rPr lang="en" sz="1100" dirty="0">
                <a:latin typeface="Merriweather"/>
                <a:ea typeface="Merriweather"/>
                <a:cs typeface="Merriweather"/>
                <a:sym typeface="Merriweather"/>
              </a:rPr>
              <a:t>Deep learning model accuracy is heavily dependent on the quality, quantity, and contextual significance of training data. </a:t>
            </a:r>
            <a:endParaRPr sz="1100" dirty="0">
              <a:latin typeface="Merriweather"/>
              <a:ea typeface="Merriweather"/>
              <a:cs typeface="Merriweather"/>
              <a:sym typeface="Merriweather"/>
            </a:endParaRPr>
          </a:p>
          <a:p>
            <a:pPr marL="457200" lvl="0" indent="-298450" algn="just" rtl="0">
              <a:lnSpc>
                <a:spcPct val="100000"/>
              </a:lnSpc>
              <a:spcBef>
                <a:spcPts val="0"/>
              </a:spcBef>
              <a:spcAft>
                <a:spcPts val="0"/>
              </a:spcAft>
              <a:buSzPts val="1100"/>
              <a:buFont typeface="Merriweather"/>
              <a:buChar char="●"/>
            </a:pPr>
            <a:r>
              <a:rPr lang="en" sz="1100" dirty="0">
                <a:latin typeface="Merriweather"/>
                <a:ea typeface="Merriweather"/>
                <a:cs typeface="Merriweather"/>
                <a:sym typeface="Merriweather"/>
              </a:rPr>
              <a:t>However, one of the most prevalent obstacles in developing deep learning models is a lack of data. </a:t>
            </a:r>
            <a:endParaRPr sz="1100" dirty="0">
              <a:latin typeface="Merriweather"/>
              <a:ea typeface="Merriweather"/>
              <a:cs typeface="Merriweather"/>
              <a:sym typeface="Merriweather"/>
            </a:endParaRPr>
          </a:p>
          <a:p>
            <a:pPr marL="457200" lvl="0" indent="-298450" algn="just" rtl="0">
              <a:lnSpc>
                <a:spcPct val="100000"/>
              </a:lnSpc>
              <a:spcBef>
                <a:spcPts val="0"/>
              </a:spcBef>
              <a:spcAft>
                <a:spcPts val="0"/>
              </a:spcAft>
              <a:buSzPts val="1100"/>
              <a:buFont typeface="Merriweather"/>
              <a:buChar char="●"/>
            </a:pPr>
            <a:r>
              <a:rPr lang="en" sz="1100" dirty="0">
                <a:latin typeface="Merriweather"/>
                <a:ea typeface="Merriweather"/>
                <a:cs typeface="Merriweather"/>
                <a:sym typeface="Merriweather"/>
              </a:rPr>
              <a:t>Collecting such data in industrial use cases may be costly and time-consuming. </a:t>
            </a:r>
            <a:endParaRPr sz="1100" dirty="0">
              <a:latin typeface="Merriweather"/>
              <a:ea typeface="Merriweather"/>
              <a:cs typeface="Merriweather"/>
              <a:sym typeface="Merriweather"/>
            </a:endParaRPr>
          </a:p>
          <a:p>
            <a:pPr marL="457200" lvl="0" indent="-298450" algn="just" rtl="0">
              <a:lnSpc>
                <a:spcPct val="100000"/>
              </a:lnSpc>
              <a:spcBef>
                <a:spcPts val="0"/>
              </a:spcBef>
              <a:spcAft>
                <a:spcPts val="0"/>
              </a:spcAft>
              <a:buSzPts val="1100"/>
              <a:buFont typeface="Merriweather"/>
              <a:buChar char="●"/>
            </a:pPr>
            <a:r>
              <a:rPr lang="en" sz="1100" dirty="0">
                <a:latin typeface="Merriweather"/>
                <a:ea typeface="Merriweather"/>
                <a:cs typeface="Merriweather"/>
                <a:sym typeface="Merriweather"/>
              </a:rPr>
              <a:t>As a result, data augmentation, which is the act of artificially boosting the amount of data by producing new data points from existing data, is used. </a:t>
            </a:r>
            <a:endParaRPr sz="1100" dirty="0">
              <a:latin typeface="Merriweather"/>
              <a:ea typeface="Merriweather"/>
              <a:cs typeface="Merriweather"/>
              <a:sym typeface="Merriweather"/>
            </a:endParaRPr>
          </a:p>
          <a:p>
            <a:pPr marL="457200" lvl="0" indent="-298450" algn="just" rtl="0">
              <a:lnSpc>
                <a:spcPct val="100000"/>
              </a:lnSpc>
              <a:spcBef>
                <a:spcPts val="0"/>
              </a:spcBef>
              <a:spcAft>
                <a:spcPts val="0"/>
              </a:spcAft>
              <a:buSzPts val="1100"/>
              <a:buFont typeface="Merriweather"/>
              <a:buChar char="●"/>
            </a:pPr>
            <a:r>
              <a:rPr lang="en" sz="1100" dirty="0">
                <a:latin typeface="Merriweather"/>
                <a:ea typeface="Merriweather"/>
                <a:cs typeface="Merriweather"/>
                <a:sym typeface="Merriweather"/>
              </a:rPr>
              <a:t>This includes making minimal changes to data or utilizing machine learning models to produce new data points in the original data's latent space to amplify the dataset. </a:t>
            </a:r>
            <a:endParaRPr sz="1100" dirty="0">
              <a:latin typeface="Merriweather"/>
              <a:ea typeface="Merriweather"/>
              <a:cs typeface="Merriweather"/>
              <a:sym typeface="Merriweather"/>
            </a:endParaRPr>
          </a:p>
          <a:p>
            <a:pPr marL="0" lvl="0" indent="0" algn="l" rtl="0">
              <a:spcBef>
                <a:spcPts val="0"/>
              </a:spcBef>
              <a:spcAft>
                <a:spcPts val="1200"/>
              </a:spcAft>
              <a:buNone/>
            </a:pPr>
            <a:endParaRPr dirty="0"/>
          </a:p>
        </p:txBody>
      </p:sp>
      <p:pic>
        <p:nvPicPr>
          <p:cNvPr id="182" name="Google Shape;182;p20"/>
          <p:cNvPicPr preferRelativeResize="0"/>
          <p:nvPr/>
        </p:nvPicPr>
        <p:blipFill>
          <a:blip r:embed="rId3">
            <a:alphaModFix/>
          </a:blip>
          <a:stretch>
            <a:fillRect/>
          </a:stretch>
        </p:blipFill>
        <p:spPr>
          <a:xfrm>
            <a:off x="5226525" y="1654700"/>
            <a:ext cx="3608426" cy="209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43B9F5B-36E0-443B-1D7D-1D2E2E3ECA92}"/>
              </a:ext>
            </a:extLst>
          </p:cNvPr>
          <p:cNvGraphicFramePr>
            <a:graphicFrameLocks noGrp="1"/>
          </p:cNvGraphicFramePr>
          <p:nvPr>
            <p:extLst>
              <p:ext uri="{D42A27DB-BD31-4B8C-83A1-F6EECF244321}">
                <p14:modId xmlns:p14="http://schemas.microsoft.com/office/powerpoint/2010/main" val="1507227432"/>
              </p:ext>
            </p:extLst>
          </p:nvPr>
        </p:nvGraphicFramePr>
        <p:xfrm>
          <a:off x="223519" y="539750"/>
          <a:ext cx="8629228" cy="4115911"/>
        </p:xfrm>
        <a:graphic>
          <a:graphicData uri="http://schemas.openxmlformats.org/drawingml/2006/table">
            <a:tbl>
              <a:tblPr firstRow="1" bandRow="1">
                <a:tableStyleId>{B73D943E-3D19-4DC7-A3B5-EBF94AF3067E}</a:tableStyleId>
              </a:tblPr>
              <a:tblGrid>
                <a:gridCol w="4314614">
                  <a:extLst>
                    <a:ext uri="{9D8B030D-6E8A-4147-A177-3AD203B41FA5}">
                      <a16:colId xmlns:a16="http://schemas.microsoft.com/office/drawing/2014/main" val="2910120157"/>
                    </a:ext>
                  </a:extLst>
                </a:gridCol>
                <a:gridCol w="4314614">
                  <a:extLst>
                    <a:ext uri="{9D8B030D-6E8A-4147-A177-3AD203B41FA5}">
                      <a16:colId xmlns:a16="http://schemas.microsoft.com/office/drawing/2014/main" val="3347009363"/>
                    </a:ext>
                  </a:extLst>
                </a:gridCol>
              </a:tblGrid>
              <a:tr h="519271">
                <a:tc>
                  <a:txBody>
                    <a:bodyPr/>
                    <a:lstStyle/>
                    <a:p>
                      <a:r>
                        <a:rPr lang="en-IN" dirty="0">
                          <a:solidFill>
                            <a:schemeClr val="bg1"/>
                          </a:solidFill>
                        </a:rPr>
                        <a:t>EXISTING PAPERS</a:t>
                      </a:r>
                    </a:p>
                  </a:txBody>
                  <a:tcPr/>
                </a:tc>
                <a:tc>
                  <a:txBody>
                    <a:bodyPr/>
                    <a:lstStyle/>
                    <a:p>
                      <a:r>
                        <a:rPr lang="en-IN" dirty="0">
                          <a:solidFill>
                            <a:schemeClr val="bg1"/>
                          </a:solidFill>
                        </a:rPr>
                        <a:t>REVIEWING EXISTING PAPERS</a:t>
                      </a:r>
                    </a:p>
                  </a:txBody>
                  <a:tcPr/>
                </a:tc>
                <a:extLst>
                  <a:ext uri="{0D108BD9-81ED-4DB2-BD59-A6C34878D82A}">
                    <a16:rowId xmlns:a16="http://schemas.microsoft.com/office/drawing/2014/main" val="3296964118"/>
                  </a:ext>
                </a:extLst>
              </a:tr>
              <a:tr h="519271">
                <a:tc>
                  <a:txBody>
                    <a:bodyPr/>
                    <a:lstStyle/>
                    <a:p>
                      <a:r>
                        <a:rPr lang="en-US" dirty="0">
                          <a:solidFill>
                            <a:schemeClr val="bg1"/>
                          </a:solidFill>
                        </a:rPr>
                        <a:t>F. </a:t>
                      </a:r>
                      <a:r>
                        <a:rPr lang="en-US" dirty="0" err="1">
                          <a:solidFill>
                            <a:schemeClr val="bg1"/>
                          </a:solidFill>
                        </a:rPr>
                        <a:t>Marzougui</a:t>
                      </a:r>
                      <a:r>
                        <a:rPr lang="en-US" dirty="0">
                          <a:solidFill>
                            <a:schemeClr val="bg1"/>
                          </a:solidFill>
                        </a:rPr>
                        <a:t>, M. </a:t>
                      </a:r>
                      <a:r>
                        <a:rPr lang="en-US" dirty="0" err="1">
                          <a:solidFill>
                            <a:schemeClr val="bg1"/>
                          </a:solidFill>
                        </a:rPr>
                        <a:t>Elleuch</a:t>
                      </a:r>
                      <a:r>
                        <a:rPr lang="en-US" dirty="0">
                          <a:solidFill>
                            <a:schemeClr val="bg1"/>
                          </a:solidFill>
                        </a:rPr>
                        <a:t>, and M. </a:t>
                      </a:r>
                      <a:r>
                        <a:rPr lang="en-US" dirty="0" err="1">
                          <a:solidFill>
                            <a:schemeClr val="bg1"/>
                          </a:solidFill>
                        </a:rPr>
                        <a:t>Kherallah</a:t>
                      </a:r>
                      <a:r>
                        <a:rPr lang="en-US" dirty="0">
                          <a:solidFill>
                            <a:schemeClr val="bg1"/>
                          </a:solidFill>
                        </a:rPr>
                        <a:t>, “A deep CNN approach for plant disease detection. </a:t>
                      </a:r>
                      <a:endParaRPr lang="en-IN" dirty="0">
                        <a:solidFill>
                          <a:schemeClr val="bg1"/>
                        </a:solidFill>
                      </a:endParaRPr>
                    </a:p>
                  </a:txBody>
                  <a:tcPr/>
                </a:tc>
                <a:tc>
                  <a:txBody>
                    <a:bodyPr/>
                    <a:lstStyle/>
                    <a:p>
                      <a:r>
                        <a:rPr lang="en-US" dirty="0">
                          <a:solidFill>
                            <a:schemeClr val="bg1"/>
                          </a:solidFill>
                        </a:rPr>
                        <a:t>It costs money and takes time for experts and biological examiners to visually evaluate and diagnose the plants they are carrying. • This motivated the adoption of computer methods for analyzing leaf photos to detect plant blights using image processing and deep learning. •</a:t>
                      </a:r>
                      <a:endParaRPr lang="en-IN" dirty="0">
                        <a:solidFill>
                          <a:schemeClr val="bg1"/>
                        </a:solidFill>
                      </a:endParaRPr>
                    </a:p>
                  </a:txBody>
                  <a:tcPr/>
                </a:tc>
                <a:extLst>
                  <a:ext uri="{0D108BD9-81ED-4DB2-BD59-A6C34878D82A}">
                    <a16:rowId xmlns:a16="http://schemas.microsoft.com/office/drawing/2014/main" val="2326406644"/>
                  </a:ext>
                </a:extLst>
              </a:tr>
              <a:tr h="519271">
                <a:tc>
                  <a:txBody>
                    <a:bodyPr/>
                    <a:lstStyle/>
                    <a:p>
                      <a:r>
                        <a:rPr lang="en-IN" dirty="0">
                          <a:solidFill>
                            <a:schemeClr val="bg1"/>
                          </a:solidFill>
                        </a:rPr>
                        <a:t>M. Bhagat, D. Kumar, R. Mahmood, B. Pati, and M. Kumar, “Bell pepper leaf disease classification using CNN,</a:t>
                      </a:r>
                    </a:p>
                  </a:txBody>
                  <a:tcPr/>
                </a:tc>
                <a:tc>
                  <a:txBody>
                    <a:bodyPr/>
                    <a:lstStyle/>
                    <a:p>
                      <a:r>
                        <a:rPr lang="en-US" dirty="0">
                          <a:solidFill>
                            <a:schemeClr val="bg1"/>
                          </a:solidFill>
                        </a:rPr>
                        <a:t>Deep learning using a convolutional neural network has been very successful in classifying many different types of plant disease. • This model detects plant illness in the bell pepper plant. In this study, CNN was applied to photos of bell pepper plants, and a range of modelling methodologies for neurons and layers were used. • Disease control may be aided by accurate plant disease detection data. This strategy would boost agricultural growth and cultivation. </a:t>
                      </a:r>
                      <a:endParaRPr lang="en-IN" dirty="0">
                        <a:solidFill>
                          <a:schemeClr val="bg1"/>
                        </a:solidFill>
                      </a:endParaRPr>
                    </a:p>
                  </a:txBody>
                  <a:tcPr/>
                </a:tc>
                <a:extLst>
                  <a:ext uri="{0D108BD9-81ED-4DB2-BD59-A6C34878D82A}">
                    <a16:rowId xmlns:a16="http://schemas.microsoft.com/office/drawing/2014/main" val="1042612204"/>
                  </a:ext>
                </a:extLst>
              </a:tr>
            </a:tbl>
          </a:graphicData>
        </a:graphic>
      </p:graphicFrame>
      <p:sp>
        <p:nvSpPr>
          <p:cNvPr id="3" name="TextBox 2">
            <a:extLst>
              <a:ext uri="{FF2B5EF4-FFF2-40B4-BE49-F238E27FC236}">
                <a16:creationId xmlns:a16="http://schemas.microsoft.com/office/drawing/2014/main" id="{8EBE71FF-0C8F-F8CB-A596-D3248674B6E6}"/>
              </a:ext>
            </a:extLst>
          </p:cNvPr>
          <p:cNvSpPr txBox="1"/>
          <p:nvPr/>
        </p:nvSpPr>
        <p:spPr>
          <a:xfrm>
            <a:off x="3461174" y="141805"/>
            <a:ext cx="2993813" cy="307777"/>
          </a:xfrm>
          <a:prstGeom prst="rect">
            <a:avLst/>
          </a:prstGeom>
          <a:noFill/>
        </p:spPr>
        <p:txBody>
          <a:bodyPr wrap="square" rtlCol="0">
            <a:spAutoFit/>
          </a:bodyPr>
          <a:lstStyle/>
          <a:p>
            <a:r>
              <a:rPr lang="en-IN" dirty="0">
                <a:solidFill>
                  <a:schemeClr val="bg1"/>
                </a:solidFill>
              </a:rPr>
              <a:t>LITERATURE REVIEW</a:t>
            </a:r>
          </a:p>
        </p:txBody>
      </p:sp>
    </p:spTree>
    <p:extLst>
      <p:ext uri="{BB962C8B-B14F-4D97-AF65-F5344CB8AC3E}">
        <p14:creationId xmlns:p14="http://schemas.microsoft.com/office/powerpoint/2010/main" val="245471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4633FE1-E2C3-CCCF-6383-A896C8175FBA}"/>
              </a:ext>
            </a:extLst>
          </p:cNvPr>
          <p:cNvGraphicFramePr>
            <a:graphicFrameLocks noGrp="1"/>
          </p:cNvGraphicFramePr>
          <p:nvPr>
            <p:extLst>
              <p:ext uri="{D42A27DB-BD31-4B8C-83A1-F6EECF244321}">
                <p14:modId xmlns:p14="http://schemas.microsoft.com/office/powerpoint/2010/main" val="1452649292"/>
              </p:ext>
            </p:extLst>
          </p:nvPr>
        </p:nvGraphicFramePr>
        <p:xfrm>
          <a:off x="243840" y="539750"/>
          <a:ext cx="8649547" cy="4236720"/>
        </p:xfrm>
        <a:graphic>
          <a:graphicData uri="http://schemas.openxmlformats.org/drawingml/2006/table">
            <a:tbl>
              <a:tblPr firstRow="1" bandRow="1">
                <a:tableStyleId>{B73D943E-3D19-4DC7-A3B5-EBF94AF3067E}</a:tableStyleId>
              </a:tblPr>
              <a:tblGrid>
                <a:gridCol w="4328160">
                  <a:extLst>
                    <a:ext uri="{9D8B030D-6E8A-4147-A177-3AD203B41FA5}">
                      <a16:colId xmlns:a16="http://schemas.microsoft.com/office/drawing/2014/main" val="1875525410"/>
                    </a:ext>
                  </a:extLst>
                </a:gridCol>
                <a:gridCol w="4321387">
                  <a:extLst>
                    <a:ext uri="{9D8B030D-6E8A-4147-A177-3AD203B41FA5}">
                      <a16:colId xmlns:a16="http://schemas.microsoft.com/office/drawing/2014/main" val="201533497"/>
                    </a:ext>
                  </a:extLst>
                </a:gridCol>
              </a:tblGrid>
              <a:tr h="370840">
                <a:tc>
                  <a:txBody>
                    <a:bodyPr/>
                    <a:lstStyle/>
                    <a:p>
                      <a:r>
                        <a:rPr lang="en-US" dirty="0">
                          <a:solidFill>
                            <a:schemeClr val="bg1"/>
                          </a:solidFill>
                        </a:rPr>
                        <a:t>P. V. Raja, K. Sangeetha, B. A. </a:t>
                      </a:r>
                      <a:r>
                        <a:rPr lang="en-US" dirty="0" err="1">
                          <a:solidFill>
                            <a:schemeClr val="bg1"/>
                          </a:solidFill>
                        </a:rPr>
                        <a:t>Ninisa</a:t>
                      </a:r>
                      <a:r>
                        <a:rPr lang="en-US" dirty="0">
                          <a:solidFill>
                            <a:schemeClr val="bg1"/>
                          </a:solidFill>
                        </a:rPr>
                        <a:t>, M. Samiksha, and S. S. </a:t>
                      </a:r>
                      <a:r>
                        <a:rPr lang="en-US" dirty="0" err="1">
                          <a:solidFill>
                            <a:schemeClr val="bg1"/>
                          </a:solidFill>
                        </a:rPr>
                        <a:t>Sanjutha</a:t>
                      </a:r>
                      <a:r>
                        <a:rPr lang="en-US" dirty="0">
                          <a:solidFill>
                            <a:schemeClr val="bg1"/>
                          </a:solidFill>
                        </a:rPr>
                        <a:t>, “Convolutional Neural Networks based Classification and Detection of Plant Disease,</a:t>
                      </a:r>
                      <a:endParaRPr lang="en-IN" dirty="0">
                        <a:solidFill>
                          <a:schemeClr val="bg1"/>
                        </a:solidFill>
                      </a:endParaRPr>
                    </a:p>
                  </a:txBody>
                  <a:tcPr/>
                </a:tc>
                <a:tc>
                  <a:txBody>
                    <a:bodyPr/>
                    <a:lstStyle/>
                    <a:p>
                      <a:r>
                        <a:rPr lang="en-US" dirty="0">
                          <a:solidFill>
                            <a:schemeClr val="bg1"/>
                          </a:solidFill>
                        </a:rPr>
                        <a:t>This work investigates the problem of plant disease classification, which is done visually for the identification of plant disease. Photographs of plant-related diseases are more likely to feature randomly dispersed lesions, varying symptoms, and complicated backdrops, making discriminative information difficult to capture. This study compares the performance of the ResNet-50 deep learning architecture to CNN and deep learning models in the categorization of plant leaf diseases.</a:t>
                      </a:r>
                      <a:endParaRPr lang="en-IN" dirty="0">
                        <a:solidFill>
                          <a:schemeClr val="bg1"/>
                        </a:solidFill>
                      </a:endParaRPr>
                    </a:p>
                  </a:txBody>
                  <a:tcPr/>
                </a:tc>
                <a:extLst>
                  <a:ext uri="{0D108BD9-81ED-4DB2-BD59-A6C34878D82A}">
                    <a16:rowId xmlns:a16="http://schemas.microsoft.com/office/drawing/2014/main" val="4267351550"/>
                  </a:ext>
                </a:extLst>
              </a:tr>
              <a:tr h="370840">
                <a:tc>
                  <a:txBody>
                    <a:bodyPr/>
                    <a:lstStyle/>
                    <a:p>
                      <a:r>
                        <a:rPr lang="en-US" dirty="0">
                          <a:solidFill>
                            <a:schemeClr val="bg1"/>
                          </a:solidFill>
                        </a:rPr>
                        <a:t>H. </a:t>
                      </a:r>
                      <a:r>
                        <a:rPr lang="en-US" dirty="0" err="1">
                          <a:solidFill>
                            <a:schemeClr val="bg1"/>
                          </a:solidFill>
                        </a:rPr>
                        <a:t>Ajra</a:t>
                      </a:r>
                      <a:r>
                        <a:rPr lang="en-US" dirty="0">
                          <a:solidFill>
                            <a:schemeClr val="bg1"/>
                          </a:solidFill>
                        </a:rPr>
                        <a:t>, M. K. Nahar, L. Sarkar, and M. S. Islam, “Disease Detection of Plant Leaf using Image Processing and CNN with Preventive Measures,</a:t>
                      </a:r>
                      <a:endParaRPr lang="en-IN" dirty="0">
                        <a:solidFill>
                          <a:schemeClr val="bg1"/>
                        </a:solidFill>
                      </a:endParaRPr>
                    </a:p>
                  </a:txBody>
                  <a:tcPr/>
                </a:tc>
                <a:tc>
                  <a:txBody>
                    <a:bodyPr/>
                    <a:lstStyle/>
                    <a:p>
                      <a:r>
                        <a:rPr lang="en-US" dirty="0">
                          <a:solidFill>
                            <a:schemeClr val="bg1"/>
                          </a:solidFill>
                        </a:rPr>
                        <a:t>Agriculture is a critical field for meeting the world's growing population's fundamental food needs. Meanwhile, the growth of grains and vegetables is critical to human nourishment and the global economy. • Many farmers cultivate in remote places of the world due to a lack of correct knowledge and disease detection, yet they rely on manual observation of grains and vegetables, resulting in significant losses. </a:t>
                      </a:r>
                      <a:endParaRPr lang="en-IN" dirty="0">
                        <a:solidFill>
                          <a:schemeClr val="bg1"/>
                        </a:solidFill>
                      </a:endParaRPr>
                    </a:p>
                  </a:txBody>
                  <a:tcPr/>
                </a:tc>
                <a:extLst>
                  <a:ext uri="{0D108BD9-81ED-4DB2-BD59-A6C34878D82A}">
                    <a16:rowId xmlns:a16="http://schemas.microsoft.com/office/drawing/2014/main" val="1423472588"/>
                  </a:ext>
                </a:extLst>
              </a:tr>
            </a:tbl>
          </a:graphicData>
        </a:graphic>
      </p:graphicFrame>
    </p:spTree>
    <p:extLst>
      <p:ext uri="{BB962C8B-B14F-4D97-AF65-F5344CB8AC3E}">
        <p14:creationId xmlns:p14="http://schemas.microsoft.com/office/powerpoint/2010/main" val="176962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50B1155-880A-A0B5-E26F-9E8C0556B397}"/>
              </a:ext>
            </a:extLst>
          </p:cNvPr>
          <p:cNvGraphicFramePr>
            <a:graphicFrameLocks noGrp="1"/>
          </p:cNvGraphicFramePr>
          <p:nvPr>
            <p:extLst>
              <p:ext uri="{D42A27DB-BD31-4B8C-83A1-F6EECF244321}">
                <p14:modId xmlns:p14="http://schemas.microsoft.com/office/powerpoint/2010/main" val="1767037686"/>
              </p:ext>
            </p:extLst>
          </p:nvPr>
        </p:nvGraphicFramePr>
        <p:xfrm>
          <a:off x="281093" y="346710"/>
          <a:ext cx="8581814" cy="4450080"/>
        </p:xfrm>
        <a:graphic>
          <a:graphicData uri="http://schemas.openxmlformats.org/drawingml/2006/table">
            <a:tbl>
              <a:tblPr firstRow="1" bandRow="1">
                <a:tableStyleId>{B73D943E-3D19-4DC7-A3B5-EBF94AF3067E}</a:tableStyleId>
              </a:tblPr>
              <a:tblGrid>
                <a:gridCol w="4260427">
                  <a:extLst>
                    <a:ext uri="{9D8B030D-6E8A-4147-A177-3AD203B41FA5}">
                      <a16:colId xmlns:a16="http://schemas.microsoft.com/office/drawing/2014/main" val="560476475"/>
                    </a:ext>
                  </a:extLst>
                </a:gridCol>
                <a:gridCol w="4321387">
                  <a:extLst>
                    <a:ext uri="{9D8B030D-6E8A-4147-A177-3AD203B41FA5}">
                      <a16:colId xmlns:a16="http://schemas.microsoft.com/office/drawing/2014/main" val="772006975"/>
                    </a:ext>
                  </a:extLst>
                </a:gridCol>
              </a:tblGrid>
              <a:tr h="512656">
                <a:tc>
                  <a:txBody>
                    <a:bodyPr/>
                    <a:lstStyle/>
                    <a:p>
                      <a:r>
                        <a:rPr lang="en-IN" dirty="0">
                          <a:solidFill>
                            <a:schemeClr val="bg1"/>
                          </a:solidFill>
                        </a:rPr>
                        <a:t>J. V. </a:t>
                      </a:r>
                      <a:r>
                        <a:rPr lang="en-IN" dirty="0" err="1">
                          <a:solidFill>
                            <a:schemeClr val="bg1"/>
                          </a:solidFill>
                        </a:rPr>
                        <a:t>Tembhurne</a:t>
                      </a:r>
                      <a:r>
                        <a:rPr lang="en-IN" dirty="0">
                          <a:solidFill>
                            <a:schemeClr val="bg1"/>
                          </a:solidFill>
                        </a:rPr>
                        <a:t>, S. M. </a:t>
                      </a:r>
                      <a:r>
                        <a:rPr lang="en-IN" dirty="0" err="1">
                          <a:solidFill>
                            <a:schemeClr val="bg1"/>
                          </a:solidFill>
                        </a:rPr>
                        <a:t>Gajbhiye</a:t>
                      </a:r>
                      <a:r>
                        <a:rPr lang="en-IN" dirty="0">
                          <a:solidFill>
                            <a:schemeClr val="bg1"/>
                          </a:solidFill>
                        </a:rPr>
                        <a:t>, V. R. </a:t>
                      </a:r>
                      <a:r>
                        <a:rPr lang="en-IN" dirty="0" err="1">
                          <a:solidFill>
                            <a:schemeClr val="bg1"/>
                          </a:solidFill>
                        </a:rPr>
                        <a:t>Gannarpwar</a:t>
                      </a:r>
                      <a:r>
                        <a:rPr lang="en-IN" dirty="0">
                          <a:solidFill>
                            <a:schemeClr val="bg1"/>
                          </a:solidFill>
                        </a:rPr>
                        <a:t>, H. R. </a:t>
                      </a:r>
                      <a:r>
                        <a:rPr lang="en-IN" dirty="0" err="1">
                          <a:solidFill>
                            <a:schemeClr val="bg1"/>
                          </a:solidFill>
                        </a:rPr>
                        <a:t>Khandait</a:t>
                      </a:r>
                      <a:r>
                        <a:rPr lang="en-IN" dirty="0">
                          <a:solidFill>
                            <a:schemeClr val="bg1"/>
                          </a:solidFill>
                        </a:rPr>
                        <a:t>, P. R. </a:t>
                      </a:r>
                      <a:r>
                        <a:rPr lang="en-IN" dirty="0" err="1">
                          <a:solidFill>
                            <a:schemeClr val="bg1"/>
                          </a:solidFill>
                        </a:rPr>
                        <a:t>Goydani</a:t>
                      </a:r>
                      <a:r>
                        <a:rPr lang="en-IN" dirty="0">
                          <a:solidFill>
                            <a:schemeClr val="bg1"/>
                          </a:solidFill>
                        </a:rPr>
                        <a:t>, and T. Diwan, “Plant disease detection using deep learning based Mobile application,”</a:t>
                      </a:r>
                    </a:p>
                  </a:txBody>
                  <a:tcPr/>
                </a:tc>
                <a:tc>
                  <a:txBody>
                    <a:bodyPr/>
                    <a:lstStyle/>
                    <a:p>
                      <a:r>
                        <a:rPr lang="en-US" dirty="0">
                          <a:solidFill>
                            <a:schemeClr val="bg1"/>
                          </a:solidFill>
                        </a:rPr>
                        <a:t>Every year, plant diseases destroy a huge amount of the world's crops. A smartphone application for identifying and classifying plant illness was built in this study utilizing a deep learning object detection model. Experiments using grape disease photographs revealed that the proposed application may obtain an accuracy of 97.9% while running entirely on a smartphone and without connecting to a server. </a:t>
                      </a:r>
                      <a:endParaRPr lang="en-IN" dirty="0">
                        <a:solidFill>
                          <a:schemeClr val="bg1"/>
                        </a:solidFill>
                      </a:endParaRPr>
                    </a:p>
                  </a:txBody>
                  <a:tcPr/>
                </a:tc>
                <a:extLst>
                  <a:ext uri="{0D108BD9-81ED-4DB2-BD59-A6C34878D82A}">
                    <a16:rowId xmlns:a16="http://schemas.microsoft.com/office/drawing/2014/main" val="1932337088"/>
                  </a:ext>
                </a:extLst>
              </a:tr>
              <a:tr h="356023">
                <a:tc>
                  <a:txBody>
                    <a:bodyPr/>
                    <a:lstStyle/>
                    <a:p>
                      <a:r>
                        <a:rPr lang="en-US" dirty="0">
                          <a:solidFill>
                            <a:schemeClr val="bg1"/>
                          </a:solidFill>
                        </a:rPr>
                        <a:t>J. </a:t>
                      </a:r>
                      <a:r>
                        <a:rPr lang="en-US" dirty="0" err="1">
                          <a:solidFill>
                            <a:schemeClr val="bg1"/>
                          </a:solidFill>
                        </a:rPr>
                        <a:t>Kolli</a:t>
                      </a:r>
                      <a:r>
                        <a:rPr lang="en-US" dirty="0">
                          <a:solidFill>
                            <a:schemeClr val="bg1"/>
                          </a:solidFill>
                        </a:rPr>
                        <a:t>, D. M. Vamsi, and V. M. Manikandan, “Plant Disease Detection using Convolutional Neural Network,” </a:t>
                      </a:r>
                      <a:endParaRPr lang="en-IN" dirty="0">
                        <a:solidFill>
                          <a:schemeClr val="bg1"/>
                        </a:solidFill>
                      </a:endParaRPr>
                    </a:p>
                  </a:txBody>
                  <a:tcPr/>
                </a:tc>
                <a:tc>
                  <a:txBody>
                    <a:bodyPr/>
                    <a:lstStyle/>
                    <a:p>
                      <a:r>
                        <a:rPr lang="en-US" dirty="0">
                          <a:solidFill>
                            <a:schemeClr val="bg1"/>
                          </a:solidFill>
                        </a:rPr>
                        <a:t>Crop production is important in the agricultural sector. Food loss is mostly related to contaminated crops, which reduces the rate of development. It is incredibly difficult to identify plant disease in the agricultural field. • When identification is inaccurate, the product's assembly and the market's economic value suffer severe losses. Crop production is important in the agricultural sector. Food loss is mostly related to contaminated crops, which reduces the rate of development. It is incredibly difficult to identify plant disease in the agricultural field. </a:t>
                      </a:r>
                      <a:endParaRPr lang="en-IN" dirty="0">
                        <a:solidFill>
                          <a:schemeClr val="bg1"/>
                        </a:solidFill>
                      </a:endParaRPr>
                    </a:p>
                  </a:txBody>
                  <a:tcPr/>
                </a:tc>
                <a:extLst>
                  <a:ext uri="{0D108BD9-81ED-4DB2-BD59-A6C34878D82A}">
                    <a16:rowId xmlns:a16="http://schemas.microsoft.com/office/drawing/2014/main" val="2106561363"/>
                  </a:ext>
                </a:extLst>
              </a:tr>
            </a:tbl>
          </a:graphicData>
        </a:graphic>
      </p:graphicFrame>
    </p:spTree>
    <p:extLst>
      <p:ext uri="{BB962C8B-B14F-4D97-AF65-F5344CB8AC3E}">
        <p14:creationId xmlns:p14="http://schemas.microsoft.com/office/powerpoint/2010/main" val="324716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D54991-2340-A6C1-8A7D-9C45A585C5F5}"/>
              </a:ext>
            </a:extLst>
          </p:cNvPr>
          <p:cNvSpPr>
            <a:spLocks noGrp="1"/>
          </p:cNvSpPr>
          <p:nvPr>
            <p:ph type="title"/>
          </p:nvPr>
        </p:nvSpPr>
        <p:spPr>
          <a:xfrm>
            <a:off x="494453" y="2114699"/>
            <a:ext cx="7596997" cy="2003487"/>
          </a:xfrm>
        </p:spPr>
        <p:txBody>
          <a:bodyPr>
            <a:normAutofit/>
          </a:bodyPr>
          <a:lstStyle/>
          <a:p>
            <a:pPr algn="ctr"/>
            <a:r>
              <a:rPr lang="en-IN" sz="4800" b="1" dirty="0"/>
              <a:t>THANK YOU</a:t>
            </a:r>
          </a:p>
        </p:txBody>
      </p:sp>
    </p:spTree>
    <p:extLst>
      <p:ext uri="{BB962C8B-B14F-4D97-AF65-F5344CB8AC3E}">
        <p14:creationId xmlns:p14="http://schemas.microsoft.com/office/powerpoint/2010/main" val="247210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Clr>
                <a:schemeClr val="lt1"/>
              </a:buClr>
              <a:buSzPts val="1300"/>
              <a:buFont typeface="Merriweather Light"/>
              <a:buAutoNum type="arabicParenR"/>
            </a:pPr>
            <a:r>
              <a:rPr lang="en">
                <a:latin typeface="Merriweather Light"/>
                <a:ea typeface="Merriweather Light"/>
                <a:cs typeface="Merriweather Light"/>
                <a:sym typeface="Merriweather Light"/>
              </a:rPr>
              <a:t>Problem Statement</a:t>
            </a:r>
            <a:endParaRPr>
              <a:latin typeface="Merriweather Light"/>
              <a:ea typeface="Merriweather Light"/>
              <a:cs typeface="Merriweather Light"/>
              <a:sym typeface="Merriweather Light"/>
            </a:endParaRPr>
          </a:p>
          <a:p>
            <a:pPr marL="457200" lvl="0" indent="-311150" algn="l" rtl="0">
              <a:lnSpc>
                <a:spcPct val="200000"/>
              </a:lnSpc>
              <a:spcBef>
                <a:spcPts val="0"/>
              </a:spcBef>
              <a:spcAft>
                <a:spcPts val="0"/>
              </a:spcAft>
              <a:buClr>
                <a:schemeClr val="lt1"/>
              </a:buClr>
              <a:buSzPts val="1300"/>
              <a:buFont typeface="Merriweather Light"/>
              <a:buAutoNum type="arabicParenR"/>
            </a:pPr>
            <a:r>
              <a:rPr lang="en">
                <a:latin typeface="Merriweather Light"/>
                <a:ea typeface="Merriweather Light"/>
                <a:cs typeface="Merriweather Light"/>
                <a:sym typeface="Merriweather Light"/>
              </a:rPr>
              <a:t>Introduction</a:t>
            </a:r>
            <a:endParaRPr>
              <a:latin typeface="Merriweather Light"/>
              <a:ea typeface="Merriweather Light"/>
              <a:cs typeface="Merriweather Light"/>
              <a:sym typeface="Merriweather Light"/>
            </a:endParaRPr>
          </a:p>
          <a:p>
            <a:pPr marL="457200" lvl="0" indent="-311150" algn="l" rtl="0">
              <a:lnSpc>
                <a:spcPct val="200000"/>
              </a:lnSpc>
              <a:spcBef>
                <a:spcPts val="0"/>
              </a:spcBef>
              <a:spcAft>
                <a:spcPts val="0"/>
              </a:spcAft>
              <a:buClr>
                <a:schemeClr val="lt1"/>
              </a:buClr>
              <a:buSzPts val="1300"/>
              <a:buFont typeface="Merriweather Light"/>
              <a:buAutoNum type="arabicParenR"/>
            </a:pPr>
            <a:r>
              <a:rPr lang="en">
                <a:latin typeface="Merriweather Light"/>
                <a:ea typeface="Merriweather Light"/>
                <a:cs typeface="Merriweather Light"/>
                <a:sym typeface="Merriweather Light"/>
              </a:rPr>
              <a:t>Convolutional Neural Network</a:t>
            </a:r>
            <a:endParaRPr>
              <a:latin typeface="Merriweather Light"/>
              <a:ea typeface="Merriweather Light"/>
              <a:cs typeface="Merriweather Light"/>
              <a:sym typeface="Merriweather Light"/>
            </a:endParaRPr>
          </a:p>
          <a:p>
            <a:pPr marL="457200" lvl="0" indent="-311150" algn="l" rtl="0">
              <a:lnSpc>
                <a:spcPct val="200000"/>
              </a:lnSpc>
              <a:spcBef>
                <a:spcPts val="0"/>
              </a:spcBef>
              <a:spcAft>
                <a:spcPts val="0"/>
              </a:spcAft>
              <a:buClr>
                <a:schemeClr val="lt1"/>
              </a:buClr>
              <a:buSzPts val="1300"/>
              <a:buFont typeface="Merriweather Light"/>
              <a:buAutoNum type="arabicParenR"/>
            </a:pPr>
            <a:r>
              <a:rPr lang="en">
                <a:latin typeface="Merriweather Light"/>
                <a:ea typeface="Merriweather Light"/>
                <a:cs typeface="Merriweather Light"/>
                <a:sym typeface="Merriweather Light"/>
              </a:rPr>
              <a:t>Convolutional neural Network Diagram</a:t>
            </a:r>
            <a:endParaRPr>
              <a:latin typeface="Merriweather Light"/>
              <a:ea typeface="Merriweather Light"/>
              <a:cs typeface="Merriweather Light"/>
              <a:sym typeface="Merriweather Light"/>
            </a:endParaRPr>
          </a:p>
          <a:p>
            <a:pPr marL="457200" lvl="0" indent="-311150" algn="l" rtl="0">
              <a:lnSpc>
                <a:spcPct val="200000"/>
              </a:lnSpc>
              <a:spcBef>
                <a:spcPts val="0"/>
              </a:spcBef>
              <a:spcAft>
                <a:spcPts val="0"/>
              </a:spcAft>
              <a:buClr>
                <a:schemeClr val="lt1"/>
              </a:buClr>
              <a:buSzPts val="1300"/>
              <a:buFont typeface="Merriweather Light"/>
              <a:buAutoNum type="arabicParenR"/>
            </a:pPr>
            <a:r>
              <a:rPr lang="en">
                <a:latin typeface="Merriweather Light"/>
                <a:ea typeface="Merriweather Light"/>
                <a:cs typeface="Merriweather Light"/>
                <a:sym typeface="Merriweather Light"/>
              </a:rPr>
              <a:t>Project Design</a:t>
            </a:r>
            <a:endParaRPr>
              <a:latin typeface="Merriweather Light"/>
              <a:ea typeface="Merriweather Light"/>
              <a:cs typeface="Merriweather Light"/>
              <a:sym typeface="Merriweather Light"/>
            </a:endParaRPr>
          </a:p>
          <a:p>
            <a:pPr marL="457200" lvl="0" indent="-311150" algn="l" rtl="0">
              <a:lnSpc>
                <a:spcPct val="200000"/>
              </a:lnSpc>
              <a:spcBef>
                <a:spcPts val="0"/>
              </a:spcBef>
              <a:spcAft>
                <a:spcPts val="0"/>
              </a:spcAft>
              <a:buClr>
                <a:schemeClr val="lt1"/>
              </a:buClr>
              <a:buSzPts val="1300"/>
              <a:buFont typeface="Merriweather Light"/>
              <a:buAutoNum type="arabicParenR"/>
            </a:pPr>
            <a:r>
              <a:rPr lang="en">
                <a:latin typeface="Merriweather Light"/>
                <a:ea typeface="Merriweather Light"/>
                <a:cs typeface="Merriweather Light"/>
                <a:sym typeface="Merriweather Light"/>
              </a:rPr>
              <a:t>Packages used</a:t>
            </a:r>
            <a:endParaRPr/>
          </a:p>
        </p:txBody>
      </p:sp>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PROBLEM STATEMENT</a:t>
            </a:r>
            <a:endParaRPr dirty="0"/>
          </a:p>
        </p:txBody>
      </p:sp>
      <p:sp>
        <p:nvSpPr>
          <p:cNvPr id="148" name="Google Shape;148;p15"/>
          <p:cNvSpPr txBox="1">
            <a:spLocks noGrp="1"/>
          </p:cNvSpPr>
          <p:nvPr>
            <p:ph type="body" idx="1"/>
          </p:nvPr>
        </p:nvSpPr>
        <p:spPr>
          <a:xfrm>
            <a:off x="838604" y="1542081"/>
            <a:ext cx="7956692" cy="3029658"/>
          </a:xfrm>
          <a:prstGeom prst="rect">
            <a:avLst/>
          </a:prstGeom>
        </p:spPr>
        <p:txBody>
          <a:bodyPr spcFirstLastPara="1" wrap="square" lIns="91425" tIns="91425" rIns="91425" bIns="91425" anchor="t" anchorCtr="0">
            <a:noAutofit/>
          </a:bodyPr>
          <a:lstStyle/>
          <a:p>
            <a:pPr marL="171450" indent="-171450">
              <a:lnSpc>
                <a:spcPct val="150000"/>
              </a:lnSpc>
            </a:pPr>
            <a:r>
              <a:rPr lang="en" sz="1400" dirty="0">
                <a:latin typeface="Merriweather"/>
                <a:ea typeface="Merriweather"/>
                <a:cs typeface="Merriweather"/>
                <a:sym typeface="Merriweather"/>
              </a:rPr>
              <a:t>Farmers who grow potatoes are facing lots of </a:t>
            </a:r>
            <a:r>
              <a:rPr lang="en" sz="1400" dirty="0">
                <a:solidFill>
                  <a:schemeClr val="accent4"/>
                </a:solidFill>
                <a:latin typeface="Merriweather"/>
                <a:ea typeface="Merriweather"/>
                <a:cs typeface="Merriweather"/>
                <a:sym typeface="Merriweather"/>
              </a:rPr>
              <a:t>economic losses </a:t>
            </a:r>
            <a:r>
              <a:rPr lang="en" sz="1400" dirty="0">
                <a:latin typeface="Merriweather"/>
                <a:ea typeface="Merriweather"/>
                <a:cs typeface="Merriweather"/>
                <a:sym typeface="Merriweather"/>
              </a:rPr>
              <a:t>every year because of various diseases that can happen to a potato plant. </a:t>
            </a:r>
          </a:p>
          <a:p>
            <a:pPr marL="171450" indent="-171450">
              <a:lnSpc>
                <a:spcPct val="150000"/>
              </a:lnSpc>
            </a:pPr>
            <a:r>
              <a:rPr lang="en" sz="1400" dirty="0">
                <a:latin typeface="Merriweather"/>
                <a:ea typeface="Merriweather"/>
                <a:cs typeface="Merriweather"/>
                <a:sym typeface="Merriweather"/>
              </a:rPr>
              <a:t>There are two common diseases known </a:t>
            </a:r>
            <a:r>
              <a:rPr lang="en" sz="1400" dirty="0">
                <a:solidFill>
                  <a:schemeClr val="accent4"/>
                </a:solidFill>
                <a:latin typeface="Merriweather"/>
                <a:ea typeface="Merriweather"/>
                <a:cs typeface="Merriweather"/>
                <a:sym typeface="Merriweather"/>
              </a:rPr>
              <a:t>as early blight </a:t>
            </a:r>
            <a:r>
              <a:rPr lang="en" sz="1400" dirty="0">
                <a:latin typeface="Merriweather"/>
                <a:ea typeface="Merriweather"/>
                <a:cs typeface="Merriweather"/>
                <a:sym typeface="Merriweather"/>
              </a:rPr>
              <a:t>and </a:t>
            </a:r>
            <a:r>
              <a:rPr lang="en" sz="1400" dirty="0">
                <a:solidFill>
                  <a:schemeClr val="accent4"/>
                </a:solidFill>
                <a:latin typeface="Merriweather"/>
                <a:ea typeface="Merriweather"/>
                <a:cs typeface="Merriweather"/>
                <a:sym typeface="Merriweather"/>
              </a:rPr>
              <a:t>late blight</a:t>
            </a:r>
            <a:r>
              <a:rPr lang="en" sz="1400" dirty="0">
                <a:latin typeface="Merriweather"/>
                <a:ea typeface="Merriweather"/>
                <a:cs typeface="Merriweather"/>
                <a:sym typeface="Merriweather"/>
              </a:rPr>
              <a:t>.Early Blight is caused by a fungus and late blight is caused by a specific microorganism and if a farmer can </a:t>
            </a:r>
            <a:r>
              <a:rPr lang="en" sz="1400" dirty="0">
                <a:solidFill>
                  <a:schemeClr val="accent4"/>
                </a:solidFill>
                <a:latin typeface="Merriweather"/>
                <a:ea typeface="Merriweather"/>
                <a:cs typeface="Merriweather"/>
                <a:sym typeface="Merriweather"/>
              </a:rPr>
              <a:t>detect these diseases early </a:t>
            </a:r>
            <a:r>
              <a:rPr lang="en" sz="1400" dirty="0">
                <a:latin typeface="Merriweather"/>
                <a:ea typeface="Merriweather"/>
                <a:cs typeface="Merriweather"/>
                <a:sym typeface="Merriweather"/>
              </a:rPr>
              <a:t>and apply appropriate treatment then it can save a lot of waste and prevent economic loss.</a:t>
            </a:r>
            <a:endParaRPr sz="1400" dirty="0">
              <a:latin typeface="Merriweather"/>
              <a:ea typeface="Merriweather"/>
              <a:cs typeface="Merriweather"/>
              <a:sym typeface="Merriweather"/>
            </a:endParaRPr>
          </a:p>
          <a:p>
            <a:pPr marL="171450" indent="-171450">
              <a:lnSpc>
                <a:spcPct val="150000"/>
              </a:lnSpc>
            </a:pPr>
            <a:r>
              <a:rPr lang="en" sz="1400" dirty="0">
                <a:latin typeface="Merriweather"/>
                <a:ea typeface="Merriweather"/>
                <a:cs typeface="Merriweather"/>
                <a:sym typeface="Merriweather"/>
              </a:rPr>
              <a:t>The treatment of early blight and late blight are little different so it’s important that you accurately identify what kind of disease is there in that potato plant.</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INTRODUCTION</a:t>
            </a:r>
            <a:endParaRPr dirty="0"/>
          </a:p>
        </p:txBody>
      </p:sp>
      <p:sp>
        <p:nvSpPr>
          <p:cNvPr id="154" name="Google Shape;154;p16"/>
          <p:cNvSpPr txBox="1">
            <a:spLocks noGrp="1"/>
          </p:cNvSpPr>
          <p:nvPr>
            <p:ph type="body" idx="1"/>
          </p:nvPr>
        </p:nvSpPr>
        <p:spPr>
          <a:xfrm>
            <a:off x="713810" y="1447433"/>
            <a:ext cx="8206279" cy="3684000"/>
          </a:xfrm>
          <a:prstGeom prst="rect">
            <a:avLst/>
          </a:prstGeom>
        </p:spPr>
        <p:txBody>
          <a:bodyPr spcFirstLastPara="1" wrap="square" lIns="91425" tIns="91425" rIns="91425" bIns="91425" anchor="t" anchorCtr="0">
            <a:normAutofit/>
          </a:bodyPr>
          <a:lstStyle/>
          <a:p>
            <a:pPr marL="285750" indent="-285750">
              <a:spcAft>
                <a:spcPts val="1200"/>
              </a:spcAft>
            </a:pPr>
            <a:r>
              <a:rPr lang="en-US" sz="1800" dirty="0"/>
              <a:t>Instant result: farmers will not have to submit the sample or image anywhere. They can use this ML based application directly to get the results </a:t>
            </a:r>
          </a:p>
          <a:p>
            <a:pPr marL="285750" indent="-285750">
              <a:spcAft>
                <a:spcPts val="1200"/>
              </a:spcAft>
            </a:pPr>
            <a:r>
              <a:rPr lang="en-US" sz="1800" dirty="0"/>
              <a:t>This model can be used to for any other plants/vegetables but we have done with Potato because it is very popular and extensively used </a:t>
            </a:r>
          </a:p>
          <a:p>
            <a:pPr marL="285750" indent="-285750">
              <a:spcAft>
                <a:spcPts val="1200"/>
              </a:spcAft>
            </a:pPr>
            <a:r>
              <a:rPr lang="en-US" sz="1800" dirty="0"/>
              <a:t>We came up with a web based and Mobile app which can instantly give the accurate results using Machine learning to detect the disease easily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CONVOLUTIONAL NEURAL NETWORK</a:t>
            </a:r>
            <a:endParaRPr/>
          </a:p>
        </p:txBody>
      </p:sp>
      <p:sp>
        <p:nvSpPr>
          <p:cNvPr id="160" name="Google Shape;160;p17"/>
          <p:cNvSpPr txBox="1">
            <a:spLocks noGrp="1"/>
          </p:cNvSpPr>
          <p:nvPr>
            <p:ph type="body" idx="1"/>
          </p:nvPr>
        </p:nvSpPr>
        <p:spPr>
          <a:xfrm>
            <a:off x="326575" y="1567550"/>
            <a:ext cx="4978200" cy="29112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SzPts val="1200"/>
              <a:buFont typeface="Merriweather"/>
              <a:buChar char="●"/>
            </a:pPr>
            <a:r>
              <a:rPr lang="en" sz="1200">
                <a:latin typeface="Merriweather"/>
                <a:ea typeface="Merriweather"/>
                <a:cs typeface="Merriweather"/>
                <a:sym typeface="Merriweather"/>
              </a:rPr>
              <a:t>A convolutional neural network (CNN or ConvNet), is a network architecture for </a:t>
            </a:r>
            <a:r>
              <a:rPr lang="en" sz="1200">
                <a:uFill>
                  <a:noFill/>
                </a:uFill>
                <a:latin typeface="Merriweather"/>
                <a:ea typeface="Merriweather"/>
                <a:cs typeface="Merriweather"/>
                <a:sym typeface="Merriweather"/>
                <a:hlinkClick r:id="rId3"/>
              </a:rPr>
              <a:t>deep learning</a:t>
            </a:r>
            <a:r>
              <a:rPr lang="en" sz="1200">
                <a:latin typeface="Merriweather"/>
                <a:ea typeface="Merriweather"/>
                <a:cs typeface="Merriweather"/>
                <a:sym typeface="Merriweather"/>
              </a:rPr>
              <a:t> which learns directly from data, eliminating the need for manual feature extraction.</a:t>
            </a:r>
            <a:endParaRPr sz="1200">
              <a:latin typeface="Merriweather"/>
              <a:ea typeface="Merriweather"/>
              <a:cs typeface="Merriweather"/>
              <a:sym typeface="Merriweather"/>
            </a:endParaRPr>
          </a:p>
          <a:p>
            <a:pPr marL="457200" lvl="0" indent="-304800" algn="just" rtl="0">
              <a:spcBef>
                <a:spcPts val="0"/>
              </a:spcBef>
              <a:spcAft>
                <a:spcPts val="0"/>
              </a:spcAft>
              <a:buSzPts val="1200"/>
              <a:buFont typeface="Merriweather"/>
              <a:buChar char="●"/>
            </a:pPr>
            <a:r>
              <a:rPr lang="en" sz="1200">
                <a:latin typeface="Merriweather"/>
                <a:ea typeface="Merriweather"/>
                <a:cs typeface="Merriweather"/>
                <a:sym typeface="Merriweather"/>
              </a:rPr>
              <a:t>CNNs are particularly useful for finding patterns in images to recognize objects, faces, and scenes. </a:t>
            </a:r>
            <a:endParaRPr sz="1200">
              <a:latin typeface="Merriweather"/>
              <a:ea typeface="Merriweather"/>
              <a:cs typeface="Merriweather"/>
              <a:sym typeface="Merriweather"/>
            </a:endParaRPr>
          </a:p>
          <a:p>
            <a:pPr marL="457200" lvl="0" indent="-304800" algn="just" rtl="0">
              <a:spcBef>
                <a:spcPts val="0"/>
              </a:spcBef>
              <a:spcAft>
                <a:spcPts val="0"/>
              </a:spcAft>
              <a:buSzPts val="1200"/>
              <a:buFont typeface="Merriweather"/>
              <a:buChar char="●"/>
            </a:pPr>
            <a:r>
              <a:rPr lang="en" sz="1200">
                <a:latin typeface="Merriweather"/>
                <a:ea typeface="Merriweather"/>
                <a:cs typeface="Merriweather"/>
                <a:sym typeface="Merriweather"/>
              </a:rPr>
              <a:t>They can also be quite effective for classifying non-image data such as audio, time series, and signal data.</a:t>
            </a:r>
            <a:endParaRPr sz="1200">
              <a:latin typeface="Merriweather"/>
              <a:ea typeface="Merriweather"/>
              <a:cs typeface="Merriweather"/>
              <a:sym typeface="Merriweather"/>
            </a:endParaRPr>
          </a:p>
          <a:p>
            <a:pPr marL="457200" lvl="0" indent="-304800" algn="just" rtl="0">
              <a:spcBef>
                <a:spcPts val="0"/>
              </a:spcBef>
              <a:spcAft>
                <a:spcPts val="0"/>
              </a:spcAft>
              <a:buSzPts val="1200"/>
              <a:buFont typeface="Merriweather"/>
              <a:buChar char="●"/>
            </a:pPr>
            <a:r>
              <a:rPr lang="en" sz="1200">
                <a:latin typeface="Merriweather"/>
                <a:ea typeface="Merriweather"/>
                <a:cs typeface="Merriweather"/>
                <a:sym typeface="Merriweather"/>
              </a:rPr>
              <a:t>Applications that call for </a:t>
            </a:r>
            <a:r>
              <a:rPr lang="en" sz="1200">
                <a:uFill>
                  <a:noFill/>
                </a:uFill>
                <a:latin typeface="Merriweather"/>
                <a:ea typeface="Merriweather"/>
                <a:cs typeface="Merriweather"/>
                <a:sym typeface="Merriweather"/>
                <a:hlinkClick r:id="rId4"/>
              </a:rPr>
              <a:t>object recognition</a:t>
            </a:r>
            <a:r>
              <a:rPr lang="en" sz="1200">
                <a:latin typeface="Merriweather"/>
                <a:ea typeface="Merriweather"/>
                <a:cs typeface="Merriweather"/>
                <a:sym typeface="Merriweather"/>
              </a:rPr>
              <a:t> and </a:t>
            </a:r>
            <a:r>
              <a:rPr lang="en" sz="1200">
                <a:uFill>
                  <a:noFill/>
                </a:uFill>
                <a:latin typeface="Merriweather"/>
                <a:ea typeface="Merriweather"/>
                <a:cs typeface="Merriweather"/>
                <a:sym typeface="Merriweather"/>
                <a:hlinkClick r:id="rId5"/>
              </a:rPr>
              <a:t>computer vision</a:t>
            </a:r>
            <a:r>
              <a:rPr lang="en" sz="1200">
                <a:latin typeface="Merriweather"/>
                <a:ea typeface="Merriweather"/>
                <a:cs typeface="Merriweather"/>
                <a:sym typeface="Merriweather"/>
              </a:rPr>
              <a:t> — such as </a:t>
            </a:r>
            <a:r>
              <a:rPr lang="en" sz="1200">
                <a:uFill>
                  <a:noFill/>
                </a:uFill>
                <a:latin typeface="Merriweather"/>
                <a:ea typeface="Merriweather"/>
                <a:cs typeface="Merriweather"/>
                <a:sym typeface="Merriweather"/>
                <a:hlinkClick r:id="rId6"/>
              </a:rPr>
              <a:t>self-driving vehicles</a:t>
            </a:r>
            <a:r>
              <a:rPr lang="en" sz="1200">
                <a:latin typeface="Merriweather"/>
                <a:ea typeface="Merriweather"/>
                <a:cs typeface="Merriweather"/>
                <a:sym typeface="Merriweather"/>
              </a:rPr>
              <a:t> and face-recognition applications — rely heavily on CNNs.</a:t>
            </a:r>
            <a:endParaRPr/>
          </a:p>
        </p:txBody>
      </p:sp>
      <p:pic>
        <p:nvPicPr>
          <p:cNvPr id="161" name="Google Shape;161;p17"/>
          <p:cNvPicPr preferRelativeResize="0"/>
          <p:nvPr/>
        </p:nvPicPr>
        <p:blipFill>
          <a:blip r:embed="rId7">
            <a:alphaModFix/>
          </a:blip>
          <a:stretch>
            <a:fillRect/>
          </a:stretch>
        </p:blipFill>
        <p:spPr>
          <a:xfrm>
            <a:off x="5477400" y="1959725"/>
            <a:ext cx="3358625" cy="179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FLOW CHART</a:t>
            </a:r>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102428" y="1055750"/>
            <a:ext cx="3603684" cy="2735962"/>
          </a:xfrm>
          <a:prstGeom prst="rect">
            <a:avLst/>
          </a:prstGeom>
          <a:ln>
            <a:solidFill>
              <a:schemeClr val="tx1"/>
            </a:solidFill>
          </a:ln>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5101404" y="1139190"/>
            <a:ext cx="3774372" cy="2280666"/>
          </a:xfrm>
          <a:prstGeom prst="rect">
            <a:avLst/>
          </a:prstGeom>
          <a:ln>
            <a:solidFill>
              <a:schemeClr val="tx1"/>
            </a:solidFill>
          </a:ln>
        </p:spPr>
      </p:pic>
      <p:sp>
        <p:nvSpPr>
          <p:cNvPr id="7" name="Title 3"/>
          <p:cNvSpPr txBox="1">
            <a:spLocks/>
          </p:cNvSpPr>
          <p:nvPr/>
        </p:nvSpPr>
        <p:spPr>
          <a:xfrm>
            <a:off x="1041468" y="3852672"/>
            <a:ext cx="3433953" cy="487680"/>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IN" dirty="0"/>
              <a:t>Web Application Architecture</a:t>
            </a:r>
          </a:p>
        </p:txBody>
      </p:sp>
      <p:sp>
        <p:nvSpPr>
          <p:cNvPr id="8" name="Title 3"/>
          <p:cNvSpPr txBox="1">
            <a:spLocks/>
          </p:cNvSpPr>
          <p:nvPr/>
        </p:nvSpPr>
        <p:spPr>
          <a:xfrm>
            <a:off x="5351340" y="3561792"/>
            <a:ext cx="3433953" cy="603504"/>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IN" dirty="0"/>
              <a:t>Mobile Application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Potato Plant Disease Detection neural network (PPDDNN) model</a:t>
            </a:r>
          </a:p>
        </p:txBody>
      </p:sp>
      <p:sp>
        <p:nvSpPr>
          <p:cNvPr id="5" name="Text Placeholder 4"/>
          <p:cNvSpPr>
            <a:spLocks noGrp="1"/>
          </p:cNvSpPr>
          <p:nvPr>
            <p:ph type="body" idx="1"/>
          </p:nvPr>
        </p:nvSpPr>
        <p:spPr/>
        <p:txBody>
          <a:bodyPr>
            <a:normAutofit fontScale="85000" lnSpcReduction="20000"/>
          </a:bodyPr>
          <a:lstStyle/>
          <a:p>
            <a:r>
              <a:rPr lang="en-IN" dirty="0"/>
              <a:t>The Potato Plant Disease Detection neural network (PPDDNN) model is used to classify the plants into three categories namely healthy, early-light affected and late-blight affected. </a:t>
            </a:r>
          </a:p>
          <a:p>
            <a:r>
              <a:rPr lang="en-IN" dirty="0"/>
              <a:t>This model was created entirely from scratch so that the study would solely focus on photographs of plant diseases. </a:t>
            </a:r>
          </a:p>
          <a:p>
            <a:r>
              <a:rPr lang="en-IN" dirty="0"/>
              <a:t>The model will likely classify certain attributes that are present in the subject image (Background information) into a different class after learning them during training. </a:t>
            </a:r>
          </a:p>
          <a:p>
            <a:r>
              <a:rPr lang="en-IN" dirty="0"/>
              <a:t>Thus, we trained our model from scratch by feeding it only the respected images in a segmented way, allowing it to focus solely on the plants and its forms of ailments.</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697347" y="1011682"/>
            <a:ext cx="2239645" cy="3706622"/>
          </a:xfrm>
          <a:prstGeom prst="rect">
            <a:avLst/>
          </a:prstGeom>
          <a:ln>
            <a:solidFill>
              <a:schemeClr val="tx1"/>
            </a:solidFill>
          </a:ln>
        </p:spPr>
      </p:pic>
    </p:spTree>
    <p:extLst>
      <p:ext uri="{BB962C8B-B14F-4D97-AF65-F5344CB8AC3E}">
        <p14:creationId xmlns:p14="http://schemas.microsoft.com/office/powerpoint/2010/main" val="4550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CC5C-43DD-3D72-7426-D1400D40542F}"/>
              </a:ext>
            </a:extLst>
          </p:cNvPr>
          <p:cNvSpPr>
            <a:spLocks noGrp="1"/>
          </p:cNvSpPr>
          <p:nvPr>
            <p:ph type="title"/>
          </p:nvPr>
        </p:nvSpPr>
        <p:spPr/>
        <p:txBody>
          <a:bodyPr/>
          <a:lstStyle/>
          <a:p>
            <a:r>
              <a:rPr lang="en-US" dirty="0"/>
              <a:t>Accuracy and loss chart </a:t>
            </a:r>
          </a:p>
        </p:txBody>
      </p:sp>
      <p:pic>
        <p:nvPicPr>
          <p:cNvPr id="6" name="Picture 5">
            <a:extLst>
              <a:ext uri="{FF2B5EF4-FFF2-40B4-BE49-F238E27FC236}">
                <a16:creationId xmlns:a16="http://schemas.microsoft.com/office/drawing/2014/main" id="{C382BCEB-6E31-EF35-FD1B-14BA53C663ED}"/>
              </a:ext>
            </a:extLst>
          </p:cNvPr>
          <p:cNvPicPr>
            <a:picLocks noChangeAspect="1"/>
          </p:cNvPicPr>
          <p:nvPr/>
        </p:nvPicPr>
        <p:blipFill>
          <a:blip r:embed="rId2"/>
          <a:stretch>
            <a:fillRect/>
          </a:stretch>
        </p:blipFill>
        <p:spPr>
          <a:xfrm>
            <a:off x="2248053" y="1011701"/>
            <a:ext cx="4366107" cy="4070838"/>
          </a:xfrm>
          <a:prstGeom prst="rect">
            <a:avLst/>
          </a:prstGeom>
        </p:spPr>
      </p:pic>
    </p:spTree>
    <p:extLst>
      <p:ext uri="{BB962C8B-B14F-4D97-AF65-F5344CB8AC3E}">
        <p14:creationId xmlns:p14="http://schemas.microsoft.com/office/powerpoint/2010/main" val="279626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9C32FA-0C84-EF1A-A336-8F383661C5EB}"/>
              </a:ext>
            </a:extLst>
          </p:cNvPr>
          <p:cNvSpPr>
            <a:spLocks noGrp="1"/>
          </p:cNvSpPr>
          <p:nvPr>
            <p:ph type="title" idx="4294967295"/>
          </p:nvPr>
        </p:nvSpPr>
        <p:spPr>
          <a:xfrm>
            <a:off x="1052512" y="298027"/>
            <a:ext cx="7038975" cy="969433"/>
          </a:xfrm>
        </p:spPr>
        <p:txBody>
          <a:bodyPr/>
          <a:lstStyle/>
          <a:p>
            <a:pPr algn="ctr"/>
            <a:r>
              <a:rPr lang="en-IN" dirty="0"/>
              <a:t>COMPARITIVE ANALYSIS</a:t>
            </a:r>
          </a:p>
        </p:txBody>
      </p:sp>
      <p:graphicFrame>
        <p:nvGraphicFramePr>
          <p:cNvPr id="7" name="Table 6">
            <a:extLst>
              <a:ext uri="{FF2B5EF4-FFF2-40B4-BE49-F238E27FC236}">
                <a16:creationId xmlns:a16="http://schemas.microsoft.com/office/drawing/2014/main" id="{119F13C4-E824-585A-EE19-16ADECC14947}"/>
              </a:ext>
            </a:extLst>
          </p:cNvPr>
          <p:cNvGraphicFramePr>
            <a:graphicFrameLocks noGrp="1"/>
          </p:cNvGraphicFramePr>
          <p:nvPr>
            <p:extLst>
              <p:ext uri="{D42A27DB-BD31-4B8C-83A1-F6EECF244321}">
                <p14:modId xmlns:p14="http://schemas.microsoft.com/office/powerpoint/2010/main" val="3491320109"/>
              </p:ext>
            </p:extLst>
          </p:nvPr>
        </p:nvGraphicFramePr>
        <p:xfrm>
          <a:off x="2369464" y="1016698"/>
          <a:ext cx="4405072" cy="3980307"/>
        </p:xfrm>
        <a:graphic>
          <a:graphicData uri="http://schemas.openxmlformats.org/drawingml/2006/table">
            <a:tbl>
              <a:tblPr firstRow="1" firstCol="1" bandRow="1">
                <a:tableStyleId>{B73D943E-3D19-4DC7-A3B5-EBF94AF3067E}</a:tableStyleId>
              </a:tblPr>
              <a:tblGrid>
                <a:gridCol w="1101268">
                  <a:extLst>
                    <a:ext uri="{9D8B030D-6E8A-4147-A177-3AD203B41FA5}">
                      <a16:colId xmlns:a16="http://schemas.microsoft.com/office/drawing/2014/main" val="2557176995"/>
                    </a:ext>
                  </a:extLst>
                </a:gridCol>
                <a:gridCol w="1101268">
                  <a:extLst>
                    <a:ext uri="{9D8B030D-6E8A-4147-A177-3AD203B41FA5}">
                      <a16:colId xmlns:a16="http://schemas.microsoft.com/office/drawing/2014/main" val="1602991075"/>
                    </a:ext>
                  </a:extLst>
                </a:gridCol>
                <a:gridCol w="1101268">
                  <a:extLst>
                    <a:ext uri="{9D8B030D-6E8A-4147-A177-3AD203B41FA5}">
                      <a16:colId xmlns:a16="http://schemas.microsoft.com/office/drawing/2014/main" val="3329969938"/>
                    </a:ext>
                  </a:extLst>
                </a:gridCol>
                <a:gridCol w="1101268">
                  <a:extLst>
                    <a:ext uri="{9D8B030D-6E8A-4147-A177-3AD203B41FA5}">
                      <a16:colId xmlns:a16="http://schemas.microsoft.com/office/drawing/2014/main" val="411531987"/>
                    </a:ext>
                  </a:extLst>
                </a:gridCol>
              </a:tblGrid>
              <a:tr h="362960">
                <a:tc>
                  <a:txBody>
                    <a:bodyPr/>
                    <a:lstStyle/>
                    <a:p>
                      <a:pPr algn="ctr">
                        <a:lnSpc>
                          <a:spcPct val="107000"/>
                        </a:lnSpc>
                        <a:spcAft>
                          <a:spcPts val="800"/>
                        </a:spcAft>
                      </a:pPr>
                      <a:r>
                        <a:rPr lang="en-IN" sz="900" dirty="0">
                          <a:solidFill>
                            <a:schemeClr val="bg1"/>
                          </a:solidFill>
                          <a:effectLst/>
                        </a:rPr>
                        <a:t>Types of Neural Networks</a:t>
                      </a:r>
                      <a:endParaRPr lang="en-IN" sz="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Artificial Neural Networks (ANN)</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Convolutional Neural Networks (CNN)</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Recurrent Neural Networks (RNN)</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extLst>
                  <a:ext uri="{0D108BD9-81ED-4DB2-BD59-A6C34878D82A}">
                    <a16:rowId xmlns:a16="http://schemas.microsoft.com/office/drawing/2014/main" val="1953718045"/>
                  </a:ext>
                </a:extLst>
              </a:tr>
              <a:tr h="435434">
                <a:tc>
                  <a:txBody>
                    <a:bodyPr/>
                    <a:lstStyle/>
                    <a:p>
                      <a:pPr algn="ctr">
                        <a:lnSpc>
                          <a:spcPct val="107000"/>
                        </a:lnSpc>
                        <a:spcAft>
                          <a:spcPts val="800"/>
                        </a:spcAft>
                      </a:pPr>
                      <a:r>
                        <a:rPr lang="en-IN" sz="900" dirty="0">
                          <a:solidFill>
                            <a:schemeClr val="bg1"/>
                          </a:solidFill>
                          <a:effectLst/>
                        </a:rPr>
                        <a:t>Type of Data</a:t>
                      </a:r>
                      <a:endParaRPr lang="en-IN" sz="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900">
                          <a:solidFill>
                            <a:schemeClr val="bg1"/>
                          </a:solidFill>
                          <a:effectLst/>
                        </a:rPr>
                        <a:t>Tabular Data</a:t>
                      </a:r>
                      <a:endParaRPr lang="en-IN" sz="800">
                        <a:solidFill>
                          <a:schemeClr val="bg1"/>
                        </a:solidFill>
                        <a:effectLst/>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900">
                          <a:solidFill>
                            <a:schemeClr val="bg1"/>
                          </a:solidFill>
                          <a:effectLst/>
                        </a:rPr>
                        <a:t>Text Data</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Image Data</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Sequence Data</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extLst>
                  <a:ext uri="{0D108BD9-81ED-4DB2-BD59-A6C34878D82A}">
                    <a16:rowId xmlns:a16="http://schemas.microsoft.com/office/drawing/2014/main" val="1520863090"/>
                  </a:ext>
                </a:extLst>
              </a:tr>
              <a:tr h="250489">
                <a:tc>
                  <a:txBody>
                    <a:bodyPr/>
                    <a:lstStyle/>
                    <a:p>
                      <a:pPr algn="ctr">
                        <a:lnSpc>
                          <a:spcPct val="107000"/>
                        </a:lnSpc>
                        <a:spcAft>
                          <a:spcPts val="800"/>
                        </a:spcAft>
                      </a:pPr>
                      <a:r>
                        <a:rPr lang="en-IN" sz="900">
                          <a:solidFill>
                            <a:schemeClr val="bg1"/>
                          </a:solidFill>
                          <a:effectLst/>
                        </a:rPr>
                        <a:t>Parameter Sharing</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extLst>
                  <a:ext uri="{0D108BD9-81ED-4DB2-BD59-A6C34878D82A}">
                    <a16:rowId xmlns:a16="http://schemas.microsoft.com/office/drawing/2014/main" val="2406172736"/>
                  </a:ext>
                </a:extLst>
              </a:tr>
              <a:tr h="243694">
                <a:tc>
                  <a:txBody>
                    <a:bodyPr/>
                    <a:lstStyle/>
                    <a:p>
                      <a:pPr algn="ctr">
                        <a:lnSpc>
                          <a:spcPct val="107000"/>
                        </a:lnSpc>
                        <a:spcAft>
                          <a:spcPts val="800"/>
                        </a:spcAft>
                      </a:pPr>
                      <a:r>
                        <a:rPr lang="en-IN" sz="900">
                          <a:solidFill>
                            <a:schemeClr val="bg1"/>
                          </a:solidFill>
                          <a:effectLst/>
                        </a:rPr>
                        <a:t>Fixed Length input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dirty="0">
                          <a:solidFill>
                            <a:schemeClr val="bg1"/>
                          </a:solidFill>
                          <a:effectLst/>
                        </a:rPr>
                        <a:t>✔️</a:t>
                      </a:r>
                      <a:endParaRPr lang="en-IN" sz="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nSpc>
                          <a:spcPct val="107000"/>
                        </a:lnSpc>
                      </a:pPr>
                      <a:endParaRPr lang="en-IN" sz="800">
                        <a:solidFill>
                          <a:schemeClr val="bg1"/>
                        </a:solidFill>
                        <a:effectLst/>
                        <a:latin typeface="Calibri" panose="020F0502020204030204" pitchFamily="34" charset="0"/>
                        <a:cs typeface="Mangal" panose="02040503050203030202" pitchFamily="18" charset="0"/>
                      </a:endParaRPr>
                    </a:p>
                  </a:txBody>
                  <a:tcPr marL="45296" marR="45296" marT="45296" marB="45296" anchor="ctr"/>
                </a:tc>
                <a:extLst>
                  <a:ext uri="{0D108BD9-81ED-4DB2-BD59-A6C34878D82A}">
                    <a16:rowId xmlns:a16="http://schemas.microsoft.com/office/drawing/2014/main" val="3918983111"/>
                  </a:ext>
                </a:extLst>
              </a:tr>
              <a:tr h="362960">
                <a:tc>
                  <a:txBody>
                    <a:bodyPr/>
                    <a:lstStyle/>
                    <a:p>
                      <a:pPr algn="ctr">
                        <a:lnSpc>
                          <a:spcPct val="107000"/>
                        </a:lnSpc>
                        <a:spcAft>
                          <a:spcPts val="800"/>
                        </a:spcAft>
                      </a:pPr>
                      <a:r>
                        <a:rPr lang="en-IN" sz="900">
                          <a:solidFill>
                            <a:schemeClr val="bg1"/>
                          </a:solidFill>
                          <a:effectLst/>
                        </a:rPr>
                        <a:t>Recurrent Connections</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extLst>
                  <a:ext uri="{0D108BD9-81ED-4DB2-BD59-A6C34878D82A}">
                    <a16:rowId xmlns:a16="http://schemas.microsoft.com/office/drawing/2014/main" val="2458241884"/>
                  </a:ext>
                </a:extLst>
              </a:tr>
              <a:tr h="372336">
                <a:tc>
                  <a:txBody>
                    <a:bodyPr/>
                    <a:lstStyle/>
                    <a:p>
                      <a:pPr algn="ctr">
                        <a:lnSpc>
                          <a:spcPct val="107000"/>
                        </a:lnSpc>
                        <a:spcAft>
                          <a:spcPts val="800"/>
                        </a:spcAft>
                      </a:pPr>
                      <a:r>
                        <a:rPr lang="en-IN" sz="900">
                          <a:solidFill>
                            <a:schemeClr val="bg1"/>
                          </a:solidFill>
                          <a:effectLst/>
                        </a:rPr>
                        <a:t>Vanishing and Exploding Gradient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dirty="0">
                          <a:solidFill>
                            <a:schemeClr val="bg1"/>
                          </a:solidFill>
                          <a:effectLst/>
                        </a:rPr>
                        <a:t>✔️</a:t>
                      </a:r>
                      <a:endParaRPr lang="en-IN" sz="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extLst>
                  <a:ext uri="{0D108BD9-81ED-4DB2-BD59-A6C34878D82A}">
                    <a16:rowId xmlns:a16="http://schemas.microsoft.com/office/drawing/2014/main" val="2085700473"/>
                  </a:ext>
                </a:extLst>
              </a:tr>
              <a:tr h="243694">
                <a:tc>
                  <a:txBody>
                    <a:bodyPr/>
                    <a:lstStyle/>
                    <a:p>
                      <a:pPr algn="ctr">
                        <a:lnSpc>
                          <a:spcPct val="107000"/>
                        </a:lnSpc>
                        <a:spcAft>
                          <a:spcPts val="800"/>
                        </a:spcAft>
                      </a:pPr>
                      <a:r>
                        <a:rPr lang="en-IN" sz="900">
                          <a:solidFill>
                            <a:schemeClr val="bg1"/>
                          </a:solidFill>
                          <a:effectLst/>
                        </a:rPr>
                        <a:t>Spatial Relationship</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gn="ctr">
                        <a:lnSpc>
                          <a:spcPct val="107000"/>
                        </a:lnSpc>
                        <a:spcAft>
                          <a:spcPts val="800"/>
                        </a:spcAft>
                      </a:pPr>
                      <a:r>
                        <a:rPr lang="en-IN" sz="900">
                          <a:solidFill>
                            <a:schemeClr val="bg1"/>
                          </a:solidFill>
                          <a:effectLst/>
                        </a:rPr>
                        <a:t>❌</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extLst>
                  <a:ext uri="{0D108BD9-81ED-4DB2-BD59-A6C34878D82A}">
                    <a16:rowId xmlns:a16="http://schemas.microsoft.com/office/drawing/2014/main" val="1371406443"/>
                  </a:ext>
                </a:extLst>
              </a:tr>
              <a:tr h="502564">
                <a:tc>
                  <a:txBody>
                    <a:bodyPr/>
                    <a:lstStyle/>
                    <a:p>
                      <a:pPr algn="ctr">
                        <a:lnSpc>
                          <a:spcPct val="107000"/>
                        </a:lnSpc>
                        <a:spcAft>
                          <a:spcPts val="800"/>
                        </a:spcAft>
                      </a:pPr>
                      <a:r>
                        <a:rPr lang="en-IN" sz="900">
                          <a:solidFill>
                            <a:schemeClr val="bg1"/>
                          </a:solidFill>
                          <a:effectLst/>
                        </a:rPr>
                        <a:t>Performance</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nSpc>
                          <a:spcPct val="107000"/>
                        </a:lnSpc>
                        <a:spcAft>
                          <a:spcPts val="800"/>
                        </a:spcAft>
                      </a:pPr>
                      <a:r>
                        <a:rPr lang="en-IN" sz="900">
                          <a:solidFill>
                            <a:schemeClr val="bg1"/>
                          </a:solidFill>
                          <a:effectLst/>
                        </a:rPr>
                        <a:t>ANN is less powerful than RNN, CNN</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tc>
                <a:tc>
                  <a:txBody>
                    <a:bodyPr/>
                    <a:lstStyle/>
                    <a:p>
                      <a:pPr>
                        <a:lnSpc>
                          <a:spcPct val="107000"/>
                        </a:lnSpc>
                        <a:spcAft>
                          <a:spcPts val="800"/>
                        </a:spcAft>
                      </a:pPr>
                      <a:r>
                        <a:rPr lang="en-IN" sz="900" dirty="0">
                          <a:solidFill>
                            <a:schemeClr val="bg1"/>
                          </a:solidFill>
                          <a:effectLst/>
                        </a:rPr>
                        <a:t>CNN is more powerful than ANN, RNN</a:t>
                      </a:r>
                      <a:endParaRPr lang="en-IN" sz="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tc>
                <a:tc>
                  <a:txBody>
                    <a:bodyPr/>
                    <a:lstStyle/>
                    <a:p>
                      <a:pPr>
                        <a:lnSpc>
                          <a:spcPct val="107000"/>
                        </a:lnSpc>
                        <a:spcAft>
                          <a:spcPts val="800"/>
                        </a:spcAft>
                      </a:pPr>
                      <a:r>
                        <a:rPr lang="en-IN" sz="900">
                          <a:solidFill>
                            <a:schemeClr val="bg1"/>
                          </a:solidFill>
                          <a:effectLst/>
                        </a:rPr>
                        <a:t>When compared to CNN, RNN has fewer feature compatibility.</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tc>
                <a:extLst>
                  <a:ext uri="{0D108BD9-81ED-4DB2-BD59-A6C34878D82A}">
                    <a16:rowId xmlns:a16="http://schemas.microsoft.com/office/drawing/2014/main" val="3673066723"/>
                  </a:ext>
                </a:extLst>
              </a:tr>
              <a:tr h="642167">
                <a:tc>
                  <a:txBody>
                    <a:bodyPr/>
                    <a:lstStyle/>
                    <a:p>
                      <a:pPr algn="ctr">
                        <a:lnSpc>
                          <a:spcPct val="107000"/>
                        </a:lnSpc>
                        <a:spcAft>
                          <a:spcPts val="800"/>
                        </a:spcAft>
                      </a:pPr>
                      <a:r>
                        <a:rPr lang="en-IN" sz="900">
                          <a:solidFill>
                            <a:schemeClr val="bg1"/>
                          </a:solidFill>
                          <a:effectLst/>
                        </a:rPr>
                        <a:t>Application</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nchor="ctr"/>
                </a:tc>
                <a:tc>
                  <a:txBody>
                    <a:bodyPr/>
                    <a:lstStyle/>
                    <a:p>
                      <a:pPr>
                        <a:lnSpc>
                          <a:spcPct val="107000"/>
                        </a:lnSpc>
                        <a:spcAft>
                          <a:spcPts val="800"/>
                        </a:spcAft>
                      </a:pPr>
                      <a:r>
                        <a:rPr lang="en-IN" sz="900">
                          <a:solidFill>
                            <a:schemeClr val="bg1"/>
                          </a:solidFill>
                          <a:effectLst/>
                        </a:rPr>
                        <a:t>Facial recognition and Computer vision.</a:t>
                      </a:r>
                      <a:endParaRPr lang="en-IN" sz="8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tc>
                <a:tc>
                  <a:txBody>
                    <a:bodyPr/>
                    <a:lstStyle/>
                    <a:p>
                      <a:pPr>
                        <a:lnSpc>
                          <a:spcPct val="107000"/>
                        </a:lnSpc>
                        <a:spcAft>
                          <a:spcPts val="800"/>
                        </a:spcAft>
                      </a:pPr>
                      <a:r>
                        <a:rPr lang="en-IN" sz="900" dirty="0">
                          <a:solidFill>
                            <a:schemeClr val="bg1"/>
                          </a:solidFill>
                          <a:effectLst/>
                        </a:rPr>
                        <a:t>Facial recognition, text digitalization and Natural language processing</a:t>
                      </a:r>
                      <a:endParaRPr lang="en-IN" sz="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tc>
                <a:tc>
                  <a:txBody>
                    <a:bodyPr/>
                    <a:lstStyle/>
                    <a:p>
                      <a:pPr>
                        <a:lnSpc>
                          <a:spcPct val="107000"/>
                        </a:lnSpc>
                        <a:spcAft>
                          <a:spcPts val="800"/>
                        </a:spcAft>
                      </a:pPr>
                      <a:r>
                        <a:rPr lang="en-IN" sz="900" dirty="0">
                          <a:solidFill>
                            <a:schemeClr val="bg1"/>
                          </a:solidFill>
                          <a:effectLst/>
                        </a:rPr>
                        <a:t>Text-to-speech conversations.</a:t>
                      </a:r>
                      <a:endParaRPr lang="en-IN" sz="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45296" marR="45296" marT="45296" marB="45296"/>
                </a:tc>
                <a:extLst>
                  <a:ext uri="{0D108BD9-81ED-4DB2-BD59-A6C34878D82A}">
                    <a16:rowId xmlns:a16="http://schemas.microsoft.com/office/drawing/2014/main" val="3398233634"/>
                  </a:ext>
                </a:extLst>
              </a:tr>
            </a:tbl>
          </a:graphicData>
        </a:graphic>
      </p:graphicFrame>
    </p:spTree>
    <p:extLst>
      <p:ext uri="{BB962C8B-B14F-4D97-AF65-F5344CB8AC3E}">
        <p14:creationId xmlns:p14="http://schemas.microsoft.com/office/powerpoint/2010/main" val="58030463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1405</Words>
  <Application>Microsoft Office PowerPoint</Application>
  <PresentationFormat>On-screen Show (16:9)</PresentationFormat>
  <Paragraphs>127</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Arial</vt:lpstr>
      <vt:lpstr>Amatic SC</vt:lpstr>
      <vt:lpstr>Montserrat</vt:lpstr>
      <vt:lpstr>Lato</vt:lpstr>
      <vt:lpstr>Merriweather</vt:lpstr>
      <vt:lpstr>Symbol</vt:lpstr>
      <vt:lpstr>Merriweather Light</vt:lpstr>
      <vt:lpstr>Focus</vt:lpstr>
      <vt:lpstr>Harnessing Convolutional Neural Networks for Enhanced Detection of Potato Plant Diseases </vt:lpstr>
      <vt:lpstr>AGENDA</vt:lpstr>
      <vt:lpstr>PROBLEM STATEMENT</vt:lpstr>
      <vt:lpstr>INTRODUCTION</vt:lpstr>
      <vt:lpstr>CONVOLUTIONAL NEURAL NETWORK</vt:lpstr>
      <vt:lpstr>FLOW CHART</vt:lpstr>
      <vt:lpstr>Potato Plant Disease Detection neural network (PPDDNN) model</vt:lpstr>
      <vt:lpstr>Accuracy and loss chart </vt:lpstr>
      <vt:lpstr>COMPARITIVE ANALYSIS</vt:lpstr>
      <vt:lpstr>TECHNOLOGY STACK</vt:lpstr>
      <vt:lpstr>PROJECT DESIGN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Plant Disease Classifier</dc:title>
  <dc:creator>Nirbhay Rajgor</dc:creator>
  <cp:lastModifiedBy>Haard Patel</cp:lastModifiedBy>
  <cp:revision>7</cp:revision>
  <dcterms:modified xsi:type="dcterms:W3CDTF">2024-04-10T03:29:16Z</dcterms:modified>
</cp:coreProperties>
</file>