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55" r:id="rId4"/>
    <p:sldMasterId id="2147493479" r:id="rId5"/>
  </p:sldMasterIdLst>
  <p:notesMasterIdLst>
    <p:notesMasterId r:id="rId25"/>
  </p:notesMasterIdLst>
  <p:handoutMasterIdLst>
    <p:handoutMasterId r:id="rId26"/>
  </p:handoutMasterIdLst>
  <p:sldIdLst>
    <p:sldId id="259" r:id="rId6"/>
    <p:sldId id="324" r:id="rId7"/>
    <p:sldId id="307" r:id="rId8"/>
    <p:sldId id="329" r:id="rId9"/>
    <p:sldId id="336" r:id="rId10"/>
    <p:sldId id="337" r:id="rId11"/>
    <p:sldId id="338" r:id="rId12"/>
    <p:sldId id="340" r:id="rId13"/>
    <p:sldId id="341" r:id="rId14"/>
    <p:sldId id="342" r:id="rId15"/>
    <p:sldId id="343" r:id="rId16"/>
    <p:sldId id="330" r:id="rId17"/>
    <p:sldId id="344" r:id="rId18"/>
    <p:sldId id="345" r:id="rId19"/>
    <p:sldId id="348" r:id="rId20"/>
    <p:sldId id="285" r:id="rId21"/>
    <p:sldId id="328" r:id="rId22"/>
    <p:sldId id="347" r:id="rId23"/>
    <p:sldId id="34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ardy" initials="H" lastIdx="18" clrIdx="0">
    <p:extLst>
      <p:ext uri="{19B8F6BF-5375-455C-9EA6-DF929625EA0E}">
        <p15:presenceInfo xmlns:p15="http://schemas.microsoft.com/office/powerpoint/2012/main" userId="Haar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0FB"/>
    <a:srgbClr val="002868"/>
    <a:srgbClr val="0F1938"/>
    <a:srgbClr val="100E42"/>
    <a:srgbClr val="100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86410" autoAdjust="0"/>
  </p:normalViewPr>
  <p:slideViewPr>
    <p:cSldViewPr snapToObjects="1">
      <p:cViewPr varScale="1">
        <p:scale>
          <a:sx n="71" d="100"/>
          <a:sy n="71" d="100"/>
        </p:scale>
        <p:origin x="14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a%20Jagannath\AppData\Local\Microsoft\Windows\INetCache\Content.Outlook\GHJ7XXQN\Septicemia_Costs_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Septicemia</a:t>
            </a:r>
            <a:r>
              <a:rPr lang="en-US" sz="1600" baseline="0" dirty="0"/>
              <a:t> Vaccination - Cost Savings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675842568679616E-2"/>
          <c:y val="2.4406859232739681E-2"/>
          <c:w val="0.96345123350421769"/>
          <c:h val="0.9048432476708960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[Septicemia_Costs_Model.xlsx]Model!$A$51</c:f>
              <c:strCache>
                <c:ptCount val="1"/>
                <c:pt idx="0">
                  <c:v>Septicemia Costs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[Septicemia_Costs_Model.xlsx]Model!$B$12:$L$12</c:f>
              <c:numCache>
                <c:formatCode>General</c:formatCode>
                <c:ptCount val="11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</c:numCache>
            </c:numRef>
          </c:cat>
          <c:val>
            <c:numRef>
              <c:f>[Septicemia_Costs_Model.xlsx]Model!$B$51:$L$51</c:f>
              <c:numCache>
                <c:formatCode>0.0</c:formatCode>
                <c:ptCount val="11"/>
                <c:pt idx="0">
                  <c:v>14.879999999106175</c:v>
                </c:pt>
                <c:pt idx="1">
                  <c:v>19.23397342730809</c:v>
                </c:pt>
                <c:pt idx="2">
                  <c:v>24.537674677397128</c:v>
                </c:pt>
                <c:pt idx="3">
                  <c:v>30.914643501612613</c:v>
                </c:pt>
                <c:pt idx="4">
                  <c:v>37.635152176013705</c:v>
                </c:pt>
                <c:pt idx="5">
                  <c:v>42.371850084007384</c:v>
                </c:pt>
                <c:pt idx="6">
                  <c:v>44.937561499097647</c:v>
                </c:pt>
                <c:pt idx="7">
                  <c:v>46.294210766212949</c:v>
                </c:pt>
                <c:pt idx="8">
                  <c:v>47.586624651268508</c:v>
                </c:pt>
                <c:pt idx="9">
                  <c:v>49.243999162148889</c:v>
                </c:pt>
                <c:pt idx="10">
                  <c:v>52.072226754051918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9A-4206-BA74-F5E2D6656BFD}"/>
            </c:ext>
          </c:extLst>
        </c:ser>
        <c:ser>
          <c:idx val="0"/>
          <c:order val="1"/>
          <c:tx>
            <c:v>Cost Savings from Vaccination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[Septicemia_Costs_Model.xlsx]Model!$B$12:$L$12</c:f>
              <c:numCache>
                <c:formatCode>General</c:formatCode>
                <c:ptCount val="11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</c:numCache>
            </c:numRef>
          </c:cat>
          <c:val>
            <c:numRef>
              <c:f>[Septicemia_Costs_Model.xlsx]Model!$B$53:$L$53</c:f>
              <c:numCache>
                <c:formatCode>0.0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1.0435324564956154</c:v>
                </c:pt>
                <c:pt idx="4">
                  <c:v>2.6235080025536135</c:v>
                </c:pt>
                <c:pt idx="5">
                  <c:v>4.934627878100649</c:v>
                </c:pt>
                <c:pt idx="6">
                  <c:v>7.6964469234650892</c:v>
                </c:pt>
                <c:pt idx="7">
                  <c:v>10.642040014350712</c:v>
                </c:pt>
                <c:pt idx="8">
                  <c:v>13.654146691886268</c:v>
                </c:pt>
                <c:pt idx="9">
                  <c:v>16.647450104038235</c:v>
                </c:pt>
                <c:pt idx="10">
                  <c:v>19.908199126987121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59A-4206-BA74-F5E2D6656B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09720736"/>
        <c:axId val="409717376"/>
      </c:barChart>
      <c:catAx>
        <c:axId val="40972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17376"/>
        <c:crosses val="autoZero"/>
        <c:auto val="1"/>
        <c:lblAlgn val="ctr"/>
        <c:lblOffset val="100"/>
        <c:noMultiLvlLbl val="0"/>
      </c:catAx>
      <c:valAx>
        <c:axId val="409717376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972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7968424354671667E-2"/>
          <c:y val="0.1055988368227829"/>
          <c:w val="0.45450795192320087"/>
          <c:h val="0.15061634767934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BE6C-4C0C-8046-BBFD-371AD798216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FCB1-D51F-8E41-88AA-D42180F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21D62-5098-4397-A31A-CB665B9B6AA6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D7F69-EC0F-4661-A7A7-940A828AE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7F69-EC0F-4661-A7A7-940A828AE96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7F69-EC0F-4661-A7A7-940A828AE9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158-D483-429C-9212-16C6DC53ED1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9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9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101C-32AB-4B54-92DF-6C9520D4314A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EE7F-49E7-4258-B13C-33EB750D4248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59039"/>
            <a:ext cx="40386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9039"/>
            <a:ext cx="40386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ADD-11E0-45A0-84E4-868BE2F2D400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5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4585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54AF-A600-48A0-B893-1393B2014386}" type="datetime1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C4D0-EE61-4A0B-82D7-76A94FE82686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7936-C226-4D7E-9895-2EB540250DBB}" type="datetime1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8EAA-8ECE-466E-8138-1473093B457F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9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3E37-F3D3-43C0-B8B1-F49231799D9F}" type="datetime1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206-5E85-4FF8-8FE3-69E977C1BE77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2B19-94BE-4266-B2C4-7F29F8C639A6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SAS Capstone Project - Team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74" y="130783"/>
            <a:ext cx="8843215" cy="567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74" y="972995"/>
            <a:ext cx="8542427" cy="521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D767-B9DE-4C0E-AF6C-732DD2F428D0}" type="datetime1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SAS Capstone Project - Team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890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Understanding demographic shifts:</a:t>
            </a:r>
          </a:p>
          <a:p>
            <a:r>
              <a:rPr lang="en-US" dirty="0"/>
              <a:t>Impact on disease diagnoses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216" y="3749672"/>
            <a:ext cx="8406984" cy="242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dirty="0"/>
              <a:t>Team 1</a:t>
            </a:r>
          </a:p>
          <a:p>
            <a:pPr algn="ctr"/>
            <a:endParaRPr lang="en-US" sz="3600" dirty="0"/>
          </a:p>
          <a:p>
            <a:pPr algn="ctr"/>
            <a:r>
              <a:rPr lang="en-US" sz="1400" dirty="0"/>
              <a:t>Balaji </a:t>
            </a:r>
            <a:r>
              <a:rPr lang="en-IN" sz="1400" dirty="0"/>
              <a:t>Srungarapu</a:t>
            </a:r>
          </a:p>
          <a:p>
            <a:pPr algn="ctr"/>
            <a:r>
              <a:rPr lang="en-US" sz="1400" dirty="0"/>
              <a:t>Haardik Sharma</a:t>
            </a:r>
          </a:p>
          <a:p>
            <a:pPr algn="ctr"/>
            <a:r>
              <a:rPr lang="en-US" sz="1400" dirty="0"/>
              <a:t>Qi Li</a:t>
            </a:r>
          </a:p>
          <a:p>
            <a:pPr algn="ctr"/>
            <a:r>
              <a:rPr lang="en-US" sz="1400" dirty="0"/>
              <a:t>Suresh Shanmugam</a:t>
            </a:r>
          </a:p>
          <a:p>
            <a:pPr algn="ctr"/>
            <a:r>
              <a:rPr lang="en-US" sz="1400" dirty="0"/>
              <a:t>Venkat Jagannath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705" y="2285993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SAS Capstone Project</a:t>
            </a: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Final Presentation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5FA-5352-461F-92E5-6477C935AF38}" type="datetime1">
              <a:rPr lang="en-US" smtClean="0"/>
              <a:t>4/17/2016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ata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7FD-6CA5-4403-A198-D39F1100295F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838200"/>
            <a:ext cx="8153400" cy="114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800" b="1" dirty="0" smtClean="0"/>
              <a:t>Data Source</a:t>
            </a:r>
            <a:endParaRPr lang="en-IN" altLang="en-US" sz="1800" b="1" dirty="0"/>
          </a:p>
          <a:p>
            <a:pPr lvl="1"/>
            <a:r>
              <a:rPr lang="en-US" altLang="en-US" dirty="0" smtClean="0"/>
              <a:t>Three dataset from Census Data Center, including </a:t>
            </a:r>
            <a:r>
              <a:rPr lang="en-US" altLang="en-US" dirty="0"/>
              <a:t>C</a:t>
            </a:r>
            <a:r>
              <a:rPr lang="en-US" altLang="en-US" dirty="0" smtClean="0"/>
              <a:t>ensus_population, </a:t>
            </a:r>
            <a:r>
              <a:rPr lang="en-US" altLang="en-US" dirty="0"/>
              <a:t>P</a:t>
            </a:r>
            <a:r>
              <a:rPr lang="en-US" altLang="en-US" dirty="0" smtClean="0"/>
              <a:t>rojected_population, and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Disease_cases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1800" dirty="0" smtClean="0"/>
          </a:p>
          <a:p>
            <a:pPr lvl="1"/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5251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dirty="0"/>
              <a:t>3</a:t>
            </a:r>
            <a:r>
              <a:rPr lang="en-IN" altLang="en-US" sz="2000" b="1" dirty="0" smtClean="0"/>
              <a:t>. </a:t>
            </a:r>
            <a:r>
              <a:rPr lang="en-IN" altLang="en-US" sz="2000" b="1" dirty="0"/>
              <a:t>Disease_cases Dataset</a:t>
            </a:r>
            <a:r>
              <a:rPr lang="en-IN" altLang="en-US" sz="2000" b="1" dirty="0" smtClean="0"/>
              <a:t>: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2743200"/>
          <a:ext cx="8229600" cy="275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/>
                <a:gridCol w="1905000"/>
                <a:gridCol w="441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1990 till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2010 </a:t>
                      </a:r>
                      <a:r>
                        <a:rPr kumimoji="0" lang="en-US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(per year interval)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Gender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| Female | Both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Age Group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r>
                        <a:rPr lang="en-US" dirty="0" smtClean="0"/>
                        <a:t> Age Groups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Diseases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Types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sz="1400" baseline="0" dirty="0" smtClean="0"/>
                        <a:t>Asthma, Cancer, Dementia, Arthritis, Septicemia</a:t>
                      </a:r>
                      <a:r>
                        <a:rPr lang="en-US" baseline="0" dirty="0" smtClean="0"/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Incidences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Cases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in</a:t>
                      </a:r>
                      <a:r>
                        <a:rPr lang="en-US" altLang="en-US" baseline="0" dirty="0" smtClean="0"/>
                        <a:t> T</a:t>
                      </a:r>
                      <a:r>
                        <a:rPr lang="en-US" altLang="en-US" dirty="0" smtClean="0"/>
                        <a:t>housands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Refinement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FE39-E9D5-4E07-B31B-87060D67BAF3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353" t="9722" r="56209" b="16667"/>
          <a:stretch/>
        </p:blipFill>
        <p:spPr>
          <a:xfrm>
            <a:off x="930046" y="1828800"/>
            <a:ext cx="2117954" cy="403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117" t="21858" r="54662" b="37158"/>
          <a:stretch/>
        </p:blipFill>
        <p:spPr>
          <a:xfrm>
            <a:off x="393294" y="2664460"/>
            <a:ext cx="1156106" cy="32385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24200" y="3447416"/>
            <a:ext cx="424179" cy="6673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28720" y="1524000"/>
            <a:ext cx="175768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altLang="zh-CN" dirty="0">
                <a:solidFill>
                  <a:schemeClr val="bg1"/>
                </a:solidFill>
              </a:rPr>
              <a:t>ata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720" y="1981200"/>
            <a:ext cx="1757680" cy="1233774"/>
          </a:xfrm>
          <a:prstGeom prst="rect">
            <a:avLst/>
          </a:prstGeom>
          <a:noFill/>
          <a:ln>
            <a:solidFill>
              <a:srgbClr val="0F193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Combine the Age data and arrange them into four groups: under 65, 65-74, 75-84, above 85.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3640" y="3352800"/>
            <a:ext cx="175768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altLang="zh-CN" dirty="0">
                <a:solidFill>
                  <a:schemeClr val="bg1"/>
                </a:solidFill>
              </a:rPr>
              <a:t>ata Clean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23640" y="3810000"/>
            <a:ext cx="1757680" cy="776574"/>
          </a:xfrm>
          <a:prstGeom prst="rect">
            <a:avLst/>
          </a:prstGeom>
          <a:noFill/>
          <a:ln>
            <a:solidFill>
              <a:srgbClr val="0F193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>
                <a:solidFill>
                  <a:schemeClr val="tx1"/>
                </a:solidFill>
              </a:rPr>
              <a:t>pecify several rules of dealing with missing values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8720" y="4724400"/>
            <a:ext cx="175768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altLang="zh-CN" dirty="0">
                <a:solidFill>
                  <a:schemeClr val="bg1"/>
                </a:solidFill>
              </a:rPr>
              <a:t>ata Reshape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720" y="5181600"/>
            <a:ext cx="1757680" cy="1041844"/>
          </a:xfrm>
          <a:prstGeom prst="rect">
            <a:avLst/>
          </a:prstGeom>
          <a:noFill/>
          <a:ln>
            <a:solidFill>
              <a:srgbClr val="0F193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Make “year” as row and “age group” as column, which is clean and easier to analyze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4374" y="1143000"/>
            <a:ext cx="2964180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Before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87720" y="1143000"/>
            <a:ext cx="2964180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671821" y="3447416"/>
            <a:ext cx="424179" cy="6673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7689" t="10319" r="56266" b="28360"/>
          <a:stretch/>
        </p:blipFill>
        <p:spPr>
          <a:xfrm>
            <a:off x="6126930" y="2575560"/>
            <a:ext cx="2485761" cy="32918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48021" y="2042160"/>
            <a:ext cx="3243579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Disease case Dementia and Alzhe</a:t>
            </a:r>
            <a:r>
              <a:rPr lang="en-US" altLang="zh-CN" sz="1400" dirty="0">
                <a:solidFill>
                  <a:schemeClr val="tx1"/>
                </a:solidFill>
              </a:rPr>
              <a:t>imer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0174948">
            <a:off x="1157156" y="5408406"/>
            <a:ext cx="1219200" cy="441960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23" name="Rectangle 22"/>
          <p:cNvSpPr/>
          <p:nvPr/>
        </p:nvSpPr>
        <p:spPr>
          <a:xfrm rot="20174948">
            <a:off x="7200172" y="5113017"/>
            <a:ext cx="1219200" cy="441960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24" name="Oval 23"/>
          <p:cNvSpPr/>
          <p:nvPr/>
        </p:nvSpPr>
        <p:spPr>
          <a:xfrm>
            <a:off x="3611880" y="1447800"/>
            <a:ext cx="274320" cy="2743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3568066" y="3252770"/>
            <a:ext cx="274320" cy="2743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586480" y="4622049"/>
            <a:ext cx="274320" cy="2743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" y="130783"/>
            <a:ext cx="8843215" cy="667726"/>
          </a:xfrm>
        </p:spPr>
        <p:txBody>
          <a:bodyPr>
            <a:normAutofit/>
          </a:bodyPr>
          <a:lstStyle/>
          <a:p>
            <a:r>
              <a:rPr lang="en-US" dirty="0"/>
              <a:t>Initial Hypothesis for modeling Septicemia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04800" y="798509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92725" y="1002325"/>
            <a:ext cx="8391525" cy="103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96000"/>
              </a:lnSpc>
              <a:spcBef>
                <a:spcPts val="300"/>
              </a:spcBef>
              <a:buClr>
                <a:srgbClr val="FF0000"/>
              </a:buClr>
              <a:buSzPct val="100000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.</a:t>
            </a:r>
          </a:p>
          <a:p>
            <a:pPr lvl="0" defTabSz="914400">
              <a:lnSpc>
                <a:spcPct val="96000"/>
              </a:lnSpc>
              <a:spcBef>
                <a:spcPts val="300"/>
              </a:spcBef>
              <a:buClr>
                <a:srgbClr val="FF0000"/>
              </a:buClr>
              <a:buSzPct val="100000"/>
              <a:defRPr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  <a:p>
            <a:pPr lvl="0" defTabSz="914400">
              <a:lnSpc>
                <a:spcPct val="96000"/>
              </a:lnSpc>
              <a:spcBef>
                <a:spcPts val="300"/>
              </a:spcBef>
              <a:buClr>
                <a:srgbClr val="FF0000"/>
              </a:buClr>
              <a:buSzPct val="100000"/>
              <a:defRPr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  <a:p>
            <a:pPr fontAlgn="base">
              <a:spcAft>
                <a:spcPct val="0"/>
              </a:spcAft>
              <a:buClr>
                <a:srgbClr val="002960"/>
              </a:buClr>
            </a:pPr>
            <a:endParaRPr lang="en-US" altLang="en-US" b="1" kern="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4922"/>
            <a:ext cx="1676400" cy="247614"/>
          </a:xfrm>
        </p:spPr>
        <p:txBody>
          <a:bodyPr/>
          <a:lstStyle/>
          <a:p>
            <a:fld id="{34680364-BFE5-468D-8E2F-F1718C44A587}" type="datetime1">
              <a:rPr lang="en-US" smtClean="0"/>
              <a:t>4/17/2016</a:t>
            </a:fld>
            <a:endParaRPr lang="en-US" dirty="0"/>
          </a:p>
        </p:txBody>
      </p:sp>
      <p:pic>
        <p:nvPicPr>
          <p:cNvPr id="8" name="Picture 7" descr="http://www.cdc.gov/nchs/data/databriefs/db62_fig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2990"/>
            <a:ext cx="6934200" cy="4187133"/>
          </a:xfrm>
          <a:prstGeom prst="rect">
            <a:avLst/>
          </a:prstGeom>
          <a:noFill/>
          <a:extLst/>
        </p:spPr>
      </p:pic>
      <p:sp>
        <p:nvSpPr>
          <p:cNvPr id="11" name="TextBox 10"/>
          <p:cNvSpPr txBox="1"/>
          <p:nvPr/>
        </p:nvSpPr>
        <p:spPr>
          <a:xfrm>
            <a:off x="381000" y="6172200"/>
            <a:ext cx="841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Reference - Hall MJ, Williams SN, </a:t>
            </a:r>
            <a:r>
              <a:rPr lang="en-US" sz="800" dirty="0" err="1"/>
              <a:t>DeFrances</a:t>
            </a:r>
            <a:r>
              <a:rPr lang="en-US" sz="800" dirty="0"/>
              <a:t> CJ, </a:t>
            </a:r>
            <a:r>
              <a:rPr lang="en-US" sz="800" dirty="0" err="1"/>
              <a:t>Golosinskiy</a:t>
            </a:r>
            <a:r>
              <a:rPr lang="en-US" sz="800" dirty="0"/>
              <a:t> A. Inpatient care for septicemia or sepsis: A challenge for patients and hospitals. NCHS data brief, no 62. Hyattsville, MD: National Center for Health Statistics. 2011.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664187" y="940818"/>
            <a:ext cx="7848600" cy="561301"/>
          </a:xfrm>
          <a:prstGeom prst="rect">
            <a:avLst/>
          </a:prstGeom>
          <a:solidFill>
            <a:srgbClr val="0493D9"/>
          </a:soli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75749" tIns="37874" rIns="75749" bIns="37874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57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" lastClr="C0C0C0"/>
                </a:solidFill>
                <a:latin typeface="SwissReSans" pitchFamily="34" charset="0"/>
              </a:rPr>
              <a:t>The Risk of Septicemia increases with Age. </a:t>
            </a:r>
            <a:br>
              <a:rPr lang="en-US" sz="1600" dirty="0">
                <a:solidFill>
                  <a:sysClr val="window" lastClr="C0C0C0"/>
                </a:solidFill>
                <a:latin typeface="SwissReSans" pitchFamily="34" charset="0"/>
              </a:rPr>
            </a:br>
            <a:r>
              <a:rPr lang="en-US" sz="1600" dirty="0">
                <a:solidFill>
                  <a:sysClr val="window" lastClr="C0C0C0"/>
                </a:solidFill>
                <a:latin typeface="SwissReSans" pitchFamily="34" charset="0"/>
              </a:rPr>
              <a:t>Four age groups are crucial.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C0C0C0"/>
              </a:solidFill>
              <a:effectLst/>
              <a:uLnTx/>
              <a:uFillTx/>
              <a:latin typeface="SwissReSans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971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Crucial Age Groups</a:t>
            </a:r>
            <a:endParaRPr lang="en-IN" sz="1400" b="1" dirty="0"/>
          </a:p>
        </p:txBody>
      </p:sp>
      <p:sp>
        <p:nvSpPr>
          <p:cNvPr id="10" name="Oval 9"/>
          <p:cNvSpPr/>
          <p:nvPr/>
        </p:nvSpPr>
        <p:spPr>
          <a:xfrm>
            <a:off x="3073276" y="2885882"/>
            <a:ext cx="2006847" cy="47961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05200" y="3484373"/>
            <a:ext cx="381000" cy="1285849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51943" y="3531935"/>
            <a:ext cx="181536" cy="735001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1648" y="3449778"/>
            <a:ext cx="510563" cy="536778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52211" y="3195965"/>
            <a:ext cx="1227423" cy="39972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47054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Approach </a:t>
            </a:r>
            <a:r>
              <a:rPr lang="en-US" dirty="0" smtClean="0"/>
              <a:t>1: </a:t>
            </a:r>
            <a:r>
              <a:rPr lang="en-US" dirty="0"/>
              <a:t>Time Series Panel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7FD-6CA5-4403-A198-D39F1100295F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26899" y="838200"/>
            <a:ext cx="2909173" cy="54040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IN" altLang="en-US" b="1" dirty="0">
                <a:latin typeface="+mn-lt"/>
              </a:rPr>
              <a:t>No statistical difference </a:t>
            </a:r>
            <a:r>
              <a:rPr lang="en-IN" altLang="en-US" dirty="0">
                <a:latin typeface="+mn-lt"/>
              </a:rPr>
              <a:t>between male/female 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Data for all the age groups and gender is merged and reshaped </a:t>
            </a:r>
          </a:p>
          <a:p>
            <a:pPr marL="457200" lvl="1" indent="0">
              <a:buNone/>
            </a:pPr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‘</a:t>
            </a:r>
            <a:r>
              <a:rPr lang="en-US" altLang="en-US" b="1" dirty="0">
                <a:latin typeface="+mn-lt"/>
              </a:rPr>
              <a:t>Hospitalization rate</a:t>
            </a:r>
            <a:r>
              <a:rPr lang="en-US" altLang="en-US" dirty="0">
                <a:latin typeface="+mn-lt"/>
              </a:rPr>
              <a:t>’ as a Target variable</a:t>
            </a:r>
          </a:p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r>
              <a:rPr lang="en-US" altLang="en-US" b="1" dirty="0" smtClean="0">
                <a:latin typeface="+mn-lt"/>
              </a:rPr>
              <a:t>Time </a:t>
            </a:r>
            <a:r>
              <a:rPr lang="en-US" altLang="en-US" b="1" dirty="0">
                <a:latin typeface="+mn-lt"/>
              </a:rPr>
              <a:t>Series Panel Regression</a:t>
            </a:r>
            <a:r>
              <a:rPr lang="en-US" altLang="en-US" dirty="0">
                <a:latin typeface="+mn-lt"/>
              </a:rPr>
              <a:t>’ model is used to 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Holdout of 4 years (20% of data) for validating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Other forecasting methods for time series were also tried.</a:t>
            </a:r>
          </a:p>
          <a:p>
            <a:pPr lvl="1"/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0" y="1219199"/>
            <a:ext cx="5583738" cy="51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 Approach 2: State-space </a:t>
            </a:r>
            <a:r>
              <a:rPr lang="en-US" dirty="0" smtClean="0"/>
              <a:t>model for </a:t>
            </a:r>
            <a:r>
              <a:rPr lang="en-US" dirty="0"/>
              <a:t>Transitions between age </a:t>
            </a: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C4D0-EE61-4A0B-82D7-76A94FE82686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955085"/>
            <a:ext cx="5595730" cy="5342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622163"/>
            <a:ext cx="31201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 dirty="0">
                <a:cs typeface="Arial"/>
              </a:rPr>
              <a:t>State-space models allowed a very flexible framework for incorporating dynamics of diseases</a:t>
            </a:r>
          </a:p>
          <a:p>
            <a:endParaRPr lang="en-IN" altLang="en-US" sz="16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Arial"/>
              </a:rPr>
              <a:t>Unobserved or latent state process that causes diseases </a:t>
            </a:r>
            <a:r>
              <a:rPr lang="en-US" altLang="en-US" sz="1600" dirty="0" smtClean="0">
                <a:cs typeface="Arial"/>
              </a:rPr>
              <a:t>X</a:t>
            </a:r>
            <a:r>
              <a:rPr lang="en-US" altLang="en-US" sz="1400" dirty="0" smtClean="0">
                <a:cs typeface="Arial"/>
              </a:rPr>
              <a:t>t</a:t>
            </a:r>
            <a:endParaRPr lang="en-US" altLang="en-US" sz="1600" dirty="0">
              <a:cs typeface="Arial"/>
            </a:endParaRPr>
          </a:p>
          <a:p>
            <a:pPr lvl="1"/>
            <a:endParaRPr lang="en-US" altLang="en-US" sz="16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Arial"/>
              </a:rPr>
              <a:t>Observations are hospital admits </a:t>
            </a:r>
            <a:r>
              <a:rPr lang="en-US" altLang="en-US" sz="1600" dirty="0" smtClean="0">
                <a:cs typeface="Arial"/>
              </a:rPr>
              <a:t>Y</a:t>
            </a:r>
            <a:r>
              <a:rPr lang="en-US" altLang="en-US" sz="1400" dirty="0" smtClean="0">
                <a:cs typeface="Arial"/>
              </a:rPr>
              <a:t>t</a:t>
            </a:r>
            <a:endParaRPr lang="en-US" altLang="en-US" sz="1600" dirty="0">
              <a:cs typeface="Arial"/>
            </a:endParaRPr>
          </a:p>
          <a:p>
            <a:pPr lvl="1"/>
            <a:endParaRPr lang="en-US" altLang="en-US" sz="16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Arial"/>
              </a:rPr>
              <a:t>Assumption: observation process </a:t>
            </a:r>
            <a:r>
              <a:rPr lang="en-US" altLang="en-US" sz="1600" dirty="0" smtClean="0">
                <a:cs typeface="Arial"/>
              </a:rPr>
              <a:t>Y</a:t>
            </a:r>
            <a:r>
              <a:rPr lang="en-US" altLang="en-US" sz="1400" dirty="0" smtClean="0">
                <a:cs typeface="Arial"/>
              </a:rPr>
              <a:t>t</a:t>
            </a:r>
            <a:r>
              <a:rPr lang="en-US" altLang="en-US" sz="1600" dirty="0" smtClean="0">
                <a:cs typeface="Arial"/>
              </a:rPr>
              <a:t> </a:t>
            </a:r>
            <a:r>
              <a:rPr lang="en-US" altLang="en-US" sz="1600" dirty="0">
                <a:cs typeface="Arial"/>
              </a:rPr>
              <a:t>is independent of the past given X</a:t>
            </a:r>
            <a:r>
              <a:rPr lang="en-US" altLang="en-US" sz="1400" dirty="0">
                <a:cs typeface="Arial"/>
              </a:rPr>
              <a:t>t</a:t>
            </a:r>
            <a:endParaRPr lang="en-US" altLang="en-US" sz="1600" dirty="0">
              <a:cs typeface="Arial"/>
            </a:endParaRPr>
          </a:p>
          <a:p>
            <a:pPr lvl="1"/>
            <a:r>
              <a:rPr lang="en-US" altLang="en-US" sz="1600" dirty="0" smtClean="0">
                <a:cs typeface="Arial"/>
              </a:rPr>
              <a:t> </a:t>
            </a:r>
            <a:endParaRPr lang="en-US" altLang="en-US" sz="1600" dirty="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Arial"/>
              </a:rPr>
              <a:t>Incorporated vaccination and measurement error in model</a:t>
            </a:r>
            <a:endParaRPr lang="en-IN" altLang="en-US" sz="1600" dirty="0">
              <a:cs typeface="Arial"/>
            </a:endParaRPr>
          </a:p>
          <a:p>
            <a:endParaRPr lang="en-US" altLang="en-US" sz="1600" dirty="0">
              <a:latin typeface="Calibri" panose="020F0502020204030204" pitchFamily="34" charset="0"/>
            </a:endParaRPr>
          </a:p>
          <a:p>
            <a:endParaRPr lang="en-US" alt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Future Course of Action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47054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CFED-D335-4F65-A4FB-64618360C9B5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2954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Causes for Septicemia not clearly understood</a:t>
            </a:r>
            <a:r>
              <a:rPr lang="en-US" baseline="30000" dirty="0"/>
              <a:t>1</a:t>
            </a:r>
            <a:r>
              <a:rPr lang="en-US" dirty="0"/>
              <a:t>. Possible causes are infection during hospitalization, infection due to antibiotic resistance &amp; lower immunity levels due to 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Septicemia related costs largest contributor to US healthcare costs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Vaccine program’s biggest beneficiaries would be Medicare &amp; Medicaid program ($45 Billion/60%).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patient experience in hospital &amp; reduce the incidence of Septicemia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Incentives for doctors/healthcare professionals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Adoption rate of Septicemia vaccine drives cost savings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Develop strategies to quickly achieve adoption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6062246"/>
            <a:ext cx="841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Reference 1. SAS Analytics Shootout 2016 – Problem statement.</a:t>
            </a:r>
          </a:p>
          <a:p>
            <a:r>
              <a:rPr lang="en-US" sz="800" dirty="0"/>
              <a:t>	 2. Healthcare cost and Utilization project - Septicemia in U.S. Hospitals, 2009 </a:t>
            </a:r>
          </a:p>
        </p:txBody>
      </p:sp>
    </p:spTree>
    <p:extLst>
      <p:ext uri="{BB962C8B-B14F-4D97-AF65-F5344CB8AC3E}">
        <p14:creationId xmlns:p14="http://schemas.microsoft.com/office/powerpoint/2010/main" val="42694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/>
              <a:t>Questions?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8B7E-FD4F-41E9-92E6-BE66F8C35BFE}" type="datetime1">
              <a:rPr lang="en-US" smtClean="0"/>
              <a:t>4/17/2016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– </a:t>
            </a:r>
            <a:r>
              <a:rPr lang="en-US" dirty="0" smtClean="0"/>
              <a:t>Modeling Approach 1 – Panel Regression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158-D483-429C-9212-16C6DC53ED1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28592"/>
              </p:ext>
            </p:extLst>
          </p:nvPr>
        </p:nvGraphicFramePr>
        <p:xfrm>
          <a:off x="841146" y="1396728"/>
          <a:ext cx="7449670" cy="370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59"/>
                <a:gridCol w="1117451"/>
                <a:gridCol w="1303692"/>
                <a:gridCol w="1489934"/>
                <a:gridCol w="1489934"/>
              </a:tblGrid>
              <a:tr h="45318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Disease</a:t>
                      </a:r>
                      <a:endParaRPr lang="en-IN" sz="2200" b="1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MSE</a:t>
                      </a:r>
                      <a:endParaRPr lang="en-IN" sz="2200" b="1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RMSE</a:t>
                      </a:r>
                      <a:endParaRPr lang="en-IN" sz="2200" b="1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MAPE</a:t>
                      </a:r>
                      <a:endParaRPr lang="en-IN" sz="2200" b="1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R</a:t>
                      </a:r>
                      <a:r>
                        <a:rPr lang="en-US" sz="2200" b="1" baseline="30000" dirty="0" smtClean="0"/>
                        <a:t>2</a:t>
                      </a:r>
                      <a:endParaRPr lang="en-IN" sz="2200" b="1" baseline="30000" dirty="0"/>
                    </a:p>
                  </a:txBody>
                  <a:tcPr marL="111745" marR="111745" marT="55873" marB="55873"/>
                </a:tc>
              </a:tr>
              <a:tr h="7822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Osteoarthritis</a:t>
                      </a:r>
                      <a:endParaRPr lang="en-IN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0.6587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0.8116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2.2899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0.988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</a:tr>
              <a:tr h="453188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</a:t>
                      </a:r>
                      <a:endParaRPr lang="en-IN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1.9818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1.4077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2.1942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0.975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</a:tr>
              <a:tr h="7822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Asthma</a:t>
                      </a:r>
                      <a:endParaRPr lang="en-IN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0.9749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0.9873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4.2935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0.764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</a:tr>
              <a:tr h="7822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Dementia</a:t>
                      </a:r>
                      <a:endParaRPr lang="en-IN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0.0603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0.2457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5.8958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0.910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</a:tr>
              <a:tr h="4531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Septicemia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0.9138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0.9559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5.2339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0.962</a:t>
                      </a:r>
                      <a:endParaRPr lang="en-IN" sz="2200" dirty="0"/>
                    </a:p>
                  </a:txBody>
                  <a:tcPr marL="111745" marR="111745" marT="55873" marB="558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374" y="130782"/>
            <a:ext cx="8843215" cy="70741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– Factor model for Septicemia</a:t>
            </a:r>
            <a:br>
              <a:rPr lang="en-US" dirty="0"/>
            </a:br>
            <a:r>
              <a:rPr lang="en-US" dirty="0"/>
              <a:t>Model statistics and residuals shows ‘good fit’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158-D483-429C-9212-16C6DC53ED1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2186"/>
            <a:ext cx="4796152" cy="2697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76204"/>
            <a:ext cx="4114800" cy="30861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88695"/>
              </p:ext>
            </p:extLst>
          </p:nvPr>
        </p:nvGraphicFramePr>
        <p:xfrm>
          <a:off x="4635800" y="4958930"/>
          <a:ext cx="4464084" cy="994410"/>
        </p:xfrm>
        <a:graphic>
          <a:graphicData uri="http://schemas.openxmlformats.org/drawingml/2006/table">
            <a:tbl>
              <a:tblPr/>
              <a:tblGrid>
                <a:gridCol w="744014">
                  <a:extLst>
                    <a:ext uri="{9D8B030D-6E8A-4147-A177-3AD203B41FA5}">
                      <a16:colId xmlns="" xmlns:a16="http://schemas.microsoft.com/office/drawing/2014/main" val="337245751"/>
                    </a:ext>
                  </a:extLst>
                </a:gridCol>
                <a:gridCol w="744014">
                  <a:extLst>
                    <a:ext uri="{9D8B030D-6E8A-4147-A177-3AD203B41FA5}">
                      <a16:colId xmlns="" xmlns:a16="http://schemas.microsoft.com/office/drawing/2014/main" val="1794152937"/>
                    </a:ext>
                  </a:extLst>
                </a:gridCol>
                <a:gridCol w="744014">
                  <a:extLst>
                    <a:ext uri="{9D8B030D-6E8A-4147-A177-3AD203B41FA5}">
                      <a16:colId xmlns="" xmlns:a16="http://schemas.microsoft.com/office/drawing/2014/main" val="694160721"/>
                    </a:ext>
                  </a:extLst>
                </a:gridCol>
                <a:gridCol w="744014">
                  <a:extLst>
                    <a:ext uri="{9D8B030D-6E8A-4147-A177-3AD203B41FA5}">
                      <a16:colId xmlns="" xmlns:a16="http://schemas.microsoft.com/office/drawing/2014/main" val="3536437879"/>
                    </a:ext>
                  </a:extLst>
                </a:gridCol>
                <a:gridCol w="744014">
                  <a:extLst>
                    <a:ext uri="{9D8B030D-6E8A-4147-A177-3AD203B41FA5}">
                      <a16:colId xmlns="" xmlns:a16="http://schemas.microsoft.com/office/drawing/2014/main" val="3881082325"/>
                    </a:ext>
                  </a:extLst>
                </a:gridCol>
                <a:gridCol w="744014">
                  <a:extLst>
                    <a:ext uri="{9D8B030D-6E8A-4147-A177-3AD203B41FA5}">
                      <a16:colId xmlns="" xmlns:a16="http://schemas.microsoft.com/office/drawing/2014/main" val="1332160556"/>
                    </a:ext>
                  </a:extLst>
                </a:gridCol>
              </a:tblGrid>
              <a:tr h="19431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Regression Parameter Estimates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98275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Response Variable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Regression Variable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Pr &gt; |t|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835668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log_Population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23.3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2.45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9.55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4336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87707"/>
              </p:ext>
            </p:extLst>
          </p:nvPr>
        </p:nvGraphicFramePr>
        <p:xfrm>
          <a:off x="4856162" y="3524009"/>
          <a:ext cx="4023360" cy="1306830"/>
        </p:xfrm>
        <a:graphic>
          <a:graphicData uri="http://schemas.openxmlformats.org/drawingml/2006/table">
            <a:tbl>
              <a:tblPr/>
              <a:tblGrid>
                <a:gridCol w="778480">
                  <a:extLst>
                    <a:ext uri="{9D8B030D-6E8A-4147-A177-3AD203B41FA5}">
                      <a16:colId xmlns="" xmlns:a16="http://schemas.microsoft.com/office/drawing/2014/main" val="4104955746"/>
                    </a:ext>
                  </a:extLst>
                </a:gridCol>
                <a:gridCol w="562640">
                  <a:extLst>
                    <a:ext uri="{9D8B030D-6E8A-4147-A177-3AD203B41FA5}">
                      <a16:colId xmlns="" xmlns:a16="http://schemas.microsoft.com/office/drawing/2014/main" val="1608421644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589471841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388921468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1951581151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3906932342"/>
                    </a:ext>
                  </a:extLst>
                </a:gridCol>
              </a:tblGrid>
              <a:tr h="84516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Model Parameter Estimates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1320541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Component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57150" marR="57150" marT="28575" marB="28575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8869611"/>
                  </a:ext>
                </a:extLst>
              </a:tr>
              <a:tr h="1301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IrwTrend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DLL Trend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Slope Variance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50.173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12.4306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4.04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977010"/>
                  </a:ext>
                </a:extLst>
              </a:tr>
              <a:tr h="845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IrwTrend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DLL Trend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Phi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0.959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0.0407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23.55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175241"/>
                  </a:ext>
                </a:extLst>
              </a:tr>
              <a:tr h="845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wn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Irregular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Variance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>
                          <a:effectLst/>
                          <a:latin typeface="Arial" panose="020B0604020202020204" pitchFamily="34" charset="0"/>
                        </a:rPr>
                        <a:t>31.409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8.3668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dirty="0">
                          <a:effectLst/>
                          <a:latin typeface="Arial" panose="020B0604020202020204" pitchFamily="34" charset="0"/>
                        </a:rPr>
                        <a:t>3.75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541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– Septicemia Financial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5158-D483-429C-9212-16C6DC53ED1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19722"/>
              </p:ext>
            </p:extLst>
          </p:nvPr>
        </p:nvGraphicFramePr>
        <p:xfrm>
          <a:off x="168534" y="990600"/>
          <a:ext cx="8819055" cy="478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10630002" imgH="7124627" progId="Excel.Sheet.12">
                  <p:embed/>
                </p:oleObj>
              </mc:Choice>
              <mc:Fallback>
                <p:oleObj name="Worksheet" r:id="rId3" imgW="10630002" imgH="71246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34" y="990600"/>
                        <a:ext cx="8819055" cy="478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987" t="3425" b="59018"/>
          <a:stretch/>
        </p:blipFill>
        <p:spPr>
          <a:xfrm>
            <a:off x="4953000" y="1181030"/>
            <a:ext cx="4267200" cy="1315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886828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Saving Sensitivity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0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8688-2FA6-4570-A92C-CE6443F9E44B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47054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57200" y="1295400"/>
            <a:ext cx="8391525" cy="431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3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sz="1800" b="1" kern="0" dirty="0"/>
              <a:t>Motivation for this project:</a:t>
            </a:r>
          </a:p>
          <a:p>
            <a:pPr lvl="1" fontAlgn="base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kern="0" dirty="0"/>
              <a:t>Planning for population and demographic shifts</a:t>
            </a:r>
          </a:p>
          <a:p>
            <a:pPr lvl="1" fontAlgn="base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kern="0" dirty="0"/>
              <a:t>By 2029, the entire ‘baby boomers’ cohort will be 65 or older</a:t>
            </a:r>
          </a:p>
          <a:p>
            <a:pPr fontAlgn="base">
              <a:spcAft>
                <a:spcPct val="0"/>
              </a:spcAft>
              <a:buClr>
                <a:srgbClr val="002960"/>
              </a:buClr>
            </a:pPr>
            <a:endParaRPr lang="en-US" altLang="en-US" sz="1800" b="1" kern="0" dirty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  <a:buClr>
                <a:srgbClr val="002960"/>
              </a:buClr>
            </a:pPr>
            <a:r>
              <a:rPr lang="en-US" altLang="en-US" sz="1800" b="1" kern="0" dirty="0" smtClean="0"/>
              <a:t>Approach &amp; Results</a:t>
            </a:r>
            <a:endParaRPr lang="en-US" altLang="en-US" sz="1800" b="1" kern="0" dirty="0"/>
          </a:p>
          <a:p>
            <a:pPr lvl="1" fontAlgn="base">
              <a:lnSpc>
                <a:spcPct val="150000"/>
              </a:lnSpc>
              <a:spcBef>
                <a:spcPct val="7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kern="0" dirty="0"/>
              <a:t>Data from Census Bureau and Centers for Disease Control and Prevention</a:t>
            </a:r>
          </a:p>
          <a:p>
            <a:pPr lvl="1" fontAlgn="base">
              <a:lnSpc>
                <a:spcPct val="150000"/>
              </a:lnSpc>
              <a:spcBef>
                <a:spcPct val="7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kern="0" dirty="0"/>
              <a:t>Models to predict hospitalization rates of 5 diseases (Septicemia, Cancer, Osteoarthritis, Asthma &amp; </a:t>
            </a:r>
            <a:r>
              <a:rPr lang="en-US" altLang="en-US" kern="0" dirty="0" smtClean="0"/>
              <a:t>Dementia)</a:t>
            </a:r>
          </a:p>
          <a:p>
            <a:pPr lvl="1" fontAlgn="base">
              <a:lnSpc>
                <a:spcPct val="150000"/>
              </a:lnSpc>
              <a:spcBef>
                <a:spcPct val="75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altLang="en-US" kern="0" dirty="0" smtClean="0"/>
              <a:t>Models </a:t>
            </a:r>
            <a:r>
              <a:rPr lang="en-US" altLang="en-US" kern="0" dirty="0"/>
              <a:t>to </a:t>
            </a:r>
            <a:r>
              <a:rPr lang="en-US" altLang="en-US" kern="0" dirty="0" smtClean="0"/>
              <a:t>forecast the </a:t>
            </a:r>
            <a:r>
              <a:rPr lang="en-US" altLang="en-US" kern="0" dirty="0"/>
              <a:t>impact of vaccination on </a:t>
            </a:r>
            <a:r>
              <a:rPr lang="en-US" altLang="en-US" kern="0" dirty="0" smtClean="0"/>
              <a:t>Septicemia incidence</a:t>
            </a:r>
            <a:endParaRPr lang="en-US" altLang="en-US" kern="0" dirty="0"/>
          </a:p>
          <a:p>
            <a:pPr lvl="1"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002960"/>
              </a:buClr>
              <a:defRPr/>
            </a:pPr>
            <a:r>
              <a:rPr lang="en-US" altLang="en-US" kern="0" dirty="0" smtClean="0"/>
              <a:t>Derived </a:t>
            </a:r>
            <a:r>
              <a:rPr lang="en-US" altLang="en-US" kern="0" dirty="0"/>
              <a:t>total cost savings from the vaccination program over </a:t>
            </a:r>
            <a:r>
              <a:rPr lang="en-US" altLang="en-US" kern="0" dirty="0" smtClean="0"/>
              <a:t>the next </a:t>
            </a:r>
            <a:r>
              <a:rPr lang="en-US" altLang="en-US" kern="0" dirty="0"/>
              <a:t>50 years</a:t>
            </a:r>
            <a:endParaRPr lang="en-US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3727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47054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206C-3B71-4FC3-AE97-85D9021B0D55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58698" y="990600"/>
            <a:ext cx="7848600" cy="43211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 </a:t>
            </a:r>
            <a:r>
              <a:rPr lang="en-US" sz="2000" dirty="0" smtClean="0"/>
              <a:t>Statement</a:t>
            </a:r>
          </a:p>
          <a:p>
            <a:r>
              <a:rPr lang="en-US" sz="2000" dirty="0" smtClean="0"/>
              <a:t>Conclusions 1,2,3</a:t>
            </a:r>
            <a:endParaRPr lang="en-US" sz="2000" dirty="0"/>
          </a:p>
          <a:p>
            <a:r>
              <a:rPr lang="en-US" sz="2000" dirty="0"/>
              <a:t>Initial Hypothesis from secondary research</a:t>
            </a:r>
          </a:p>
          <a:p>
            <a:r>
              <a:rPr lang="en-US" sz="2000" dirty="0"/>
              <a:t>Data Refinement Approach</a:t>
            </a:r>
          </a:p>
          <a:p>
            <a:r>
              <a:rPr lang="en-US" sz="2000" dirty="0"/>
              <a:t>Modeling Approach</a:t>
            </a:r>
          </a:p>
          <a:p>
            <a:r>
              <a:rPr lang="en-US" sz="2000" dirty="0"/>
              <a:t>Future Course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" y="130782"/>
            <a:ext cx="8843215" cy="707417"/>
          </a:xfrm>
        </p:spPr>
        <p:txBody>
          <a:bodyPr>
            <a:normAutofit/>
          </a:bodyPr>
          <a:lstStyle/>
          <a:p>
            <a:r>
              <a:rPr lang="en-US" dirty="0"/>
              <a:t>Research focus is on ‘Hospitalizations’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64264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   * Five </a:t>
            </a:r>
            <a:r>
              <a:rPr lang="en-US" sz="1200" dirty="0"/>
              <a:t>diseases focus - </a:t>
            </a:r>
            <a:r>
              <a:rPr lang="en-US" altLang="en-US" sz="1200" kern="0" dirty="0">
                <a:solidFill>
                  <a:srgbClr val="000000"/>
                </a:solidFill>
              </a:rPr>
              <a:t>Septicemia, Cancer, Osteoarthritis, Asthma &amp; Dementia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6CDD-43B4-46CB-A9C0-9DE2805F49A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74249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6" y="982662"/>
            <a:ext cx="7951765" cy="20313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/>
              <a:t>Problem </a:t>
            </a:r>
            <a:r>
              <a:rPr lang="en-US" b="1" dirty="0" smtClean="0"/>
              <a:t>statement: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the peak years for each disease?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diseases are projected to increase, or decrease consistently over the time interval of the study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a vaccination program impact septicemia incidence and associated costs?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043" y="3096168"/>
            <a:ext cx="8347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 questions asked by Census </a:t>
            </a:r>
            <a:r>
              <a:rPr lang="en-US" b="1" dirty="0" smtClean="0"/>
              <a:t>Bureau: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</a:t>
            </a:r>
            <a:r>
              <a:rPr lang="en-US" b="1" dirty="0"/>
              <a:t>Incidence rate (Hospitalizations) </a:t>
            </a:r>
            <a:r>
              <a:rPr lang="en-US" dirty="0"/>
              <a:t>of the diseases </a:t>
            </a:r>
            <a:endParaRPr lang="en-US" dirty="0" smtClean="0"/>
          </a:p>
          <a:p>
            <a:r>
              <a:rPr lang="en-US" dirty="0" smtClean="0"/>
              <a:t>     by </a:t>
            </a:r>
            <a:r>
              <a:rPr lang="en-US" dirty="0"/>
              <a:t>Age </a:t>
            </a:r>
            <a:r>
              <a:rPr lang="en-US" dirty="0" smtClean="0"/>
              <a:t>&amp; Gender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 the </a:t>
            </a:r>
            <a:r>
              <a:rPr lang="en-US" b="1" dirty="0"/>
              <a:t>medical costs</a:t>
            </a:r>
            <a:r>
              <a:rPr lang="en-US" dirty="0"/>
              <a:t> associated with </a:t>
            </a:r>
            <a:r>
              <a:rPr lang="en-US" dirty="0" smtClean="0"/>
              <a:t>Septicemia.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Gauge </a:t>
            </a:r>
            <a:r>
              <a:rPr lang="en-US" b="1" dirty="0"/>
              <a:t>potential savings</a:t>
            </a:r>
            <a:r>
              <a:rPr lang="en-US" dirty="0"/>
              <a:t> from Septicemia </a:t>
            </a:r>
            <a:r>
              <a:rPr lang="en-US" dirty="0" smtClean="0"/>
              <a:t>vaccination.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6109156"/>
            <a:ext cx="841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Reference 1. SAS Analytics Shootout 2016 – Problem statement.</a:t>
            </a:r>
          </a:p>
        </p:txBody>
      </p:sp>
    </p:spTree>
    <p:extLst>
      <p:ext uri="{BB962C8B-B14F-4D97-AF65-F5344CB8AC3E}">
        <p14:creationId xmlns:p14="http://schemas.microsoft.com/office/powerpoint/2010/main" val="32059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" y="130782"/>
            <a:ext cx="8843215" cy="707417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 1 </a:t>
            </a:r>
            <a:r>
              <a:rPr lang="en-US" dirty="0" smtClean="0"/>
              <a:t>– Total Diseases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96153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6CDD-43B4-46CB-A9C0-9DE2805F49A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74249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64" y="3035938"/>
            <a:ext cx="4257565" cy="33204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36365" y="1371600"/>
            <a:ext cx="4150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demographic shift in the age groups can be observed.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1990 to 2060, the population </a:t>
            </a:r>
            <a:r>
              <a:rPr lang="en-US" dirty="0" smtClean="0"/>
              <a:t>older </a:t>
            </a:r>
            <a:r>
              <a:rPr lang="en-US" dirty="0"/>
              <a:t>than 65 years has doubled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648200"/>
            <a:ext cx="392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total disease incidence rate has increased five fold from 1990 to 2060.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39" y="1039412"/>
            <a:ext cx="4127573" cy="33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" y="130782"/>
            <a:ext cx="8843215" cy="707417"/>
          </a:xfrm>
        </p:spPr>
        <p:txBody>
          <a:bodyPr>
            <a:normAutofit/>
          </a:bodyPr>
          <a:lstStyle/>
          <a:p>
            <a:r>
              <a:rPr lang="en-US" b="1" dirty="0"/>
              <a:t>Conclusion </a:t>
            </a:r>
            <a:r>
              <a:rPr lang="en-US" b="1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Vaccination Program Impact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6CDD-43B4-46CB-A9C0-9DE2805F49A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74249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9703"/>
            <a:ext cx="7105650" cy="56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" y="130782"/>
            <a:ext cx="8843215" cy="707417"/>
          </a:xfrm>
        </p:spPr>
        <p:txBody>
          <a:bodyPr>
            <a:normAutofit/>
          </a:bodyPr>
          <a:lstStyle/>
          <a:p>
            <a:r>
              <a:rPr lang="en-US" b="1" dirty="0"/>
              <a:t>Conclusion </a:t>
            </a:r>
            <a:r>
              <a:rPr lang="en-US" b="1" dirty="0" smtClean="0"/>
              <a:t>3 </a:t>
            </a:r>
            <a:r>
              <a:rPr lang="en-US" dirty="0"/>
              <a:t>– Septicemia </a:t>
            </a:r>
            <a:r>
              <a:rPr lang="en-US" dirty="0" smtClean="0"/>
              <a:t>Financial Model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04800" y="982662"/>
            <a:ext cx="8480425" cy="5373691"/>
          </a:xfrm>
          <a:prstGeom prst="rect">
            <a:avLst/>
          </a:prstGeom>
          <a:solidFill>
            <a:srgbClr val="FFFFFF">
              <a:alpha val="60001"/>
            </a:srgbClr>
          </a:solidFill>
          <a:ln w="19050">
            <a:solidFill>
              <a:srgbClr val="C7E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       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SAS Capstone Project - Team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6CDD-43B4-46CB-A9C0-9DE2805F49A3}" type="datetime1">
              <a:rPr lang="en-US" smtClean="0"/>
              <a:t>4/17/2016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6109156"/>
            <a:ext cx="841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Reference 1. SAS Analytics Shootout 2016 – Problem statement.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607275"/>
              </p:ext>
            </p:extLst>
          </p:nvPr>
        </p:nvGraphicFramePr>
        <p:xfrm>
          <a:off x="374980" y="1091145"/>
          <a:ext cx="4654220" cy="487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1560750"/>
            <a:ext cx="3908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Baseline assumptions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Cost of treatment </a:t>
            </a:r>
            <a:r>
              <a:rPr lang="en-US" dirty="0" smtClean="0"/>
              <a:t>- $18600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Inflation</a:t>
            </a:r>
            <a:r>
              <a:rPr lang="en-US" dirty="0" smtClean="0"/>
              <a:t>(Healthcare) – 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CPI</a:t>
            </a:r>
            <a:r>
              <a:rPr lang="en-US" dirty="0" smtClean="0"/>
              <a:t> Inflation – 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Intervention begins </a:t>
            </a:r>
            <a:r>
              <a:rPr lang="en-US" b="1" dirty="0" smtClean="0"/>
              <a:t>2025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Vaccine is expected to reduce incidence rate by </a:t>
            </a:r>
            <a:r>
              <a:rPr lang="en-US" b="1" dirty="0" smtClean="0"/>
              <a:t>20%</a:t>
            </a:r>
            <a:r>
              <a:rPr lang="en-US" dirty="0" smtClean="0"/>
              <a:t> and cost of treatment by </a:t>
            </a:r>
            <a:r>
              <a:rPr lang="en-US" b="1" dirty="0" smtClean="0"/>
              <a:t>25%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NPV of cost savings expected to be ~ $ 75 billion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altLang="zh-CN" dirty="0" smtClean="0"/>
              <a:t>ata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7FD-6CA5-4403-A198-D39F1100295F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838200"/>
            <a:ext cx="8153400" cy="114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800" b="1" dirty="0" smtClean="0"/>
              <a:t>Data Source</a:t>
            </a:r>
            <a:endParaRPr lang="en-IN" altLang="en-US" sz="1800" b="1" dirty="0"/>
          </a:p>
          <a:p>
            <a:pPr lvl="1"/>
            <a:r>
              <a:rPr lang="en-US" altLang="en-US" dirty="0" smtClean="0"/>
              <a:t>Three dataset from Census Data Center, including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ensus_population</a:t>
            </a:r>
            <a:r>
              <a:rPr lang="en-US" altLang="en-US" dirty="0" smtClean="0"/>
              <a:t>, </a:t>
            </a:r>
            <a:r>
              <a:rPr lang="en-US" altLang="en-US" dirty="0"/>
              <a:t>P</a:t>
            </a:r>
            <a:r>
              <a:rPr lang="en-US" altLang="en-US" dirty="0" smtClean="0"/>
              <a:t>rojected_population, and Disease_cases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1800" dirty="0" smtClean="0"/>
          </a:p>
          <a:p>
            <a:pPr lvl="1"/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121573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dirty="0" smtClean="0"/>
              <a:t>1. Census_population Dataset: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2743200"/>
          <a:ext cx="7983072" cy="2118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7098"/>
                <a:gridCol w="2452394"/>
                <a:gridCol w="3413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1990 till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2010 </a:t>
                      </a:r>
                      <a:r>
                        <a:rPr kumimoji="0" lang="en-US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(per year interval)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Gender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| Female | Both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Age Group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</a:t>
                      </a:r>
                      <a:r>
                        <a:rPr lang="en-US" dirty="0" smtClean="0"/>
                        <a:t> Age Groups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Population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in</a:t>
                      </a:r>
                      <a:r>
                        <a:rPr lang="en-US" altLang="en-US" baseline="0" dirty="0" smtClean="0"/>
                        <a:t> T</a:t>
                      </a:r>
                      <a:r>
                        <a:rPr lang="en-US" altLang="en-US" dirty="0" smtClean="0"/>
                        <a:t>housands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ata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7FD-6CA5-4403-A198-D39F1100295F}" type="datetime1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SAS Capstone Project - Team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838200"/>
            <a:ext cx="8153400" cy="114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800" b="1" dirty="0" smtClean="0"/>
              <a:t>Data Source</a:t>
            </a:r>
            <a:endParaRPr lang="en-IN" altLang="en-US" sz="1800" b="1" dirty="0"/>
          </a:p>
          <a:p>
            <a:pPr lvl="1"/>
            <a:r>
              <a:rPr lang="en-US" altLang="en-US" dirty="0" smtClean="0"/>
              <a:t>Three dataset from Census Data Center, including </a:t>
            </a:r>
            <a:r>
              <a:rPr lang="en-US" altLang="en-US" dirty="0"/>
              <a:t>C</a:t>
            </a:r>
            <a:r>
              <a:rPr lang="en-US" altLang="en-US" dirty="0" smtClean="0"/>
              <a:t>ensus_population,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Projected_population</a:t>
            </a:r>
            <a:r>
              <a:rPr lang="en-US" altLang="en-US" dirty="0" smtClean="0"/>
              <a:t>, and Disease_cases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1800" dirty="0" smtClean="0"/>
          </a:p>
          <a:p>
            <a:pPr lvl="1"/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121573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dirty="0" smtClean="0"/>
              <a:t>2. Projected_population </a:t>
            </a:r>
            <a:r>
              <a:rPr lang="en-IN" altLang="en-US" sz="2000" b="1" dirty="0"/>
              <a:t>D</a:t>
            </a:r>
            <a:r>
              <a:rPr lang="en-IN" altLang="en-US" sz="2000" b="1" dirty="0" smtClean="0"/>
              <a:t>ataset: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09600" y="2743200"/>
          <a:ext cx="7983072" cy="2118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7098"/>
                <a:gridCol w="2452394"/>
                <a:gridCol w="3413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2015 till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2060 </a:t>
                      </a:r>
                      <a:r>
                        <a:rPr lang="en-US" altLang="en-US" sz="1400" dirty="0" smtClean="0"/>
                        <a:t>(at</a:t>
                      </a:r>
                      <a:r>
                        <a:rPr lang="en-US" altLang="en-US" sz="1400" baseline="0" dirty="0" smtClean="0"/>
                        <a:t> 5 year interval</a:t>
                      </a:r>
                      <a:r>
                        <a:rPr lang="en-US" altLang="en-US" sz="1400" dirty="0" smtClean="0"/>
                        <a:t>)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Gender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 | Female | Both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/>
                        <a:t>Age Group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Age Groups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Population</a:t>
                      </a:r>
                      <a:r>
                        <a:rPr lang="en-US" altLang="en-US" baseline="0" dirty="0" smtClean="0"/>
                        <a:t> </a:t>
                      </a:r>
                      <a:r>
                        <a:rPr lang="en-US" altLang="en-US" dirty="0" smtClean="0"/>
                        <a:t>in</a:t>
                      </a:r>
                      <a:r>
                        <a:rPr lang="en-US" altLang="en-US" baseline="0" dirty="0" smtClean="0"/>
                        <a:t> T</a:t>
                      </a:r>
                      <a:r>
                        <a:rPr lang="en-US" altLang="en-US" dirty="0" smtClean="0"/>
                        <a:t>housands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8A14HNqpEm7U5QT2eOs1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8A14HNqpEm7U5QT2eOs1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  <p:tag name="THINKCELLSHAPEDONOTDELETE" val="pLsstoCoxGE2.QGJYIDqyaw"/>
</p:tagLst>
</file>

<file path=ppt/theme/theme1.xml><?xml version="1.0" encoding="utf-8"?>
<a:theme xmlns:a="http://schemas.openxmlformats.org/drawingml/2006/main" name="blue-oakleaf-standard-templat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sharepoint/v3/field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blue-oakleaf-standard-template.potx</Template>
  <TotalTime>3296</TotalTime>
  <Words>1160</Words>
  <Application>Microsoft Office PowerPoint</Application>
  <PresentationFormat>On-screen Show (4:3)</PresentationFormat>
  <Paragraphs>359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黑体</vt:lpstr>
      <vt:lpstr>宋体</vt:lpstr>
      <vt:lpstr>Arial</vt:lpstr>
      <vt:lpstr>Calibri</vt:lpstr>
      <vt:lpstr>SwissReSans</vt:lpstr>
      <vt:lpstr>Times New Roman</vt:lpstr>
      <vt:lpstr>blue-oakleaf-standard-template</vt:lpstr>
      <vt:lpstr>1_Custom Design</vt:lpstr>
      <vt:lpstr>Worksheet</vt:lpstr>
      <vt:lpstr>PowerPoint Presentation</vt:lpstr>
      <vt:lpstr>Executive Summary</vt:lpstr>
      <vt:lpstr>Agenda</vt:lpstr>
      <vt:lpstr>Research focus is on ‘Hospitalizations’</vt:lpstr>
      <vt:lpstr>Conclusion 1 – Total Diseases</vt:lpstr>
      <vt:lpstr>Conclusion 2 – Vaccination Program Impact</vt:lpstr>
      <vt:lpstr>Conclusion 3 – Septicemia Financial Model</vt:lpstr>
      <vt:lpstr>Data Details</vt:lpstr>
      <vt:lpstr>Data Details</vt:lpstr>
      <vt:lpstr>Data Details</vt:lpstr>
      <vt:lpstr>Data Refinement Approach</vt:lpstr>
      <vt:lpstr>Initial Hypothesis for modeling Septicemia</vt:lpstr>
      <vt:lpstr>Modeling Approach 1: Time Series Panel Regression</vt:lpstr>
      <vt:lpstr>Modelling Approach 2: State-space model for Transitions between age groups</vt:lpstr>
      <vt:lpstr>Future Course of Action</vt:lpstr>
      <vt:lpstr>PowerPoint Presentation</vt:lpstr>
      <vt:lpstr>Appendix – Modeling Approach 1 – Panel Regression</vt:lpstr>
      <vt:lpstr>Appendix – Factor model for Septicemia Model statistics and residuals shows ‘good fit’ </vt:lpstr>
      <vt:lpstr>Appendix – Septicemia Financial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Haardik Sharma</dc:creator>
  <cp:lastModifiedBy>Haardy</cp:lastModifiedBy>
  <cp:revision>280</cp:revision>
  <dcterms:created xsi:type="dcterms:W3CDTF">2010-04-12T23:12:02Z</dcterms:created>
  <dcterms:modified xsi:type="dcterms:W3CDTF">2016-04-17T21:43:07Z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