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529868a7e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529868a7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529868a7e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529868a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529868a7e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529868a7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29868a7e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29868a7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529868a7e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529868a7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29868a7e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29868a7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529868a7e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529868a7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529868a7e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529868a7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529868a7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529868a7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529868a7e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529868a7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529868a7e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529868a7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529868a7e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529868a7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529868a7e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529868a7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529868a7e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529868a7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529868a7e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529868a7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529868a7e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529868a7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529868a7e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529868a7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529868a7e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529868a7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529868a7e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529868a7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529868a7e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529868a7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29868a7e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529868a7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529868a7e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529868a7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529868a7e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529868a7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529868a7e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529868a7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529868a7e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529868a7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529868a7e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529868a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529868a7e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529868a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29868a7e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529868a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529868a7e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529868a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529868a7e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529868a7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29868a7e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29868a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ata.gov.sg/dataset/causes-of-road-accidents-causes-of-accidents-by-severity-of-injury-sustained" TargetMode="External"/><Relationship Id="rId4" Type="http://schemas.openxmlformats.org/officeDocument/2006/relationships/hyperlink" Target="https://data.gov.sg/dataset/public-transport-utilisation-average-public-transport-ridership" TargetMode="External"/><Relationship Id="rId5" Type="http://schemas.openxmlformats.org/officeDocument/2006/relationships/hyperlink" Target="https://data.gov.sg/dataset/climate-change-and-energy-green-vehic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None/>
            </a:pPr>
            <a:r>
              <a:rPr lang="en"/>
              <a:t>CA2 PDAS-Transport</a:t>
            </a:r>
            <a:endParaRPr/>
          </a:p>
        </p:txBody>
      </p:sp>
      <p:sp>
        <p:nvSpPr>
          <p:cNvPr id="86" name="Google Shape;86;p13"/>
          <p:cNvSpPr txBox="1"/>
          <p:nvPr>
            <p:ph idx="1" type="subTitle"/>
          </p:nvPr>
        </p:nvSpPr>
        <p:spPr>
          <a:xfrm>
            <a:off x="598100" y="2715945"/>
            <a:ext cx="8222100" cy="11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Haaris Bin Sulaiman</a:t>
            </a:r>
            <a:endParaRPr/>
          </a:p>
          <a:p>
            <a:pPr indent="0" lvl="0" marL="0" rtl="0" algn="l">
              <a:spcBef>
                <a:spcPts val="0"/>
              </a:spcBef>
              <a:spcAft>
                <a:spcPts val="0"/>
              </a:spcAft>
              <a:buNone/>
            </a:pPr>
            <a:r>
              <a:rPr lang="en"/>
              <a:t>P2112815</a:t>
            </a:r>
            <a:endParaRPr/>
          </a:p>
          <a:p>
            <a:pPr indent="0" lvl="0" marL="0" rtl="0" algn="l">
              <a:spcBef>
                <a:spcPts val="0"/>
              </a:spcBef>
              <a:spcAft>
                <a:spcPts val="0"/>
              </a:spcAft>
              <a:buNone/>
            </a:pPr>
            <a:r>
              <a:rPr lang="en"/>
              <a:t>DAAA 1B01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43" name="Google Shape;143;p22"/>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First dataset - columns with null values</a:t>
            </a:r>
            <a:endParaRPr/>
          </a:p>
        </p:txBody>
      </p:sp>
      <p:pic>
        <p:nvPicPr>
          <p:cNvPr id="144" name="Google Shape;144;p22"/>
          <p:cNvPicPr preferRelativeResize="0"/>
          <p:nvPr/>
        </p:nvPicPr>
        <p:blipFill>
          <a:blip r:embed="rId3">
            <a:alphaModFix/>
          </a:blip>
          <a:stretch>
            <a:fillRect/>
          </a:stretch>
        </p:blipFill>
        <p:spPr>
          <a:xfrm>
            <a:off x="1235225" y="688675"/>
            <a:ext cx="7213400" cy="4387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50" name="Google Shape;150;p23"/>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Using</a:t>
            </a:r>
            <a:r>
              <a:rPr lang="en"/>
              <a:t> Boxplot to detect outliers</a:t>
            </a:r>
            <a:endParaRPr/>
          </a:p>
        </p:txBody>
      </p:sp>
      <p:pic>
        <p:nvPicPr>
          <p:cNvPr id="151" name="Google Shape;151;p23"/>
          <p:cNvPicPr preferRelativeResize="0"/>
          <p:nvPr/>
        </p:nvPicPr>
        <p:blipFill>
          <a:blip r:embed="rId3">
            <a:alphaModFix/>
          </a:blip>
          <a:stretch>
            <a:fillRect/>
          </a:stretch>
        </p:blipFill>
        <p:spPr>
          <a:xfrm>
            <a:off x="0" y="798692"/>
            <a:ext cx="9144001" cy="40057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57" name="Google Shape;157;p24"/>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just">
              <a:spcBef>
                <a:spcPts val="0"/>
              </a:spcBef>
              <a:spcAft>
                <a:spcPts val="0"/>
              </a:spcAft>
              <a:buNone/>
            </a:pPr>
            <a:r>
              <a:rPr lang="en"/>
              <a:t>First Dataset - Cleaned Dataframe</a:t>
            </a:r>
            <a:endParaRPr/>
          </a:p>
        </p:txBody>
      </p:sp>
      <p:pic>
        <p:nvPicPr>
          <p:cNvPr id="158" name="Google Shape;158;p24"/>
          <p:cNvPicPr preferRelativeResize="0"/>
          <p:nvPr/>
        </p:nvPicPr>
        <p:blipFill>
          <a:blip r:embed="rId3">
            <a:alphaModFix/>
          </a:blip>
          <a:stretch>
            <a:fillRect/>
          </a:stretch>
        </p:blipFill>
        <p:spPr>
          <a:xfrm>
            <a:off x="-13900" y="1069320"/>
            <a:ext cx="9144002" cy="38147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64" name="Google Shape;164;p25"/>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  Second Dataset - printing out info and checking for null values</a:t>
            </a:r>
            <a:endParaRPr sz="2400"/>
          </a:p>
        </p:txBody>
      </p:sp>
      <p:pic>
        <p:nvPicPr>
          <p:cNvPr id="165" name="Google Shape;165;p25"/>
          <p:cNvPicPr preferRelativeResize="0"/>
          <p:nvPr/>
        </p:nvPicPr>
        <p:blipFill>
          <a:blip r:embed="rId3">
            <a:alphaModFix/>
          </a:blip>
          <a:stretch>
            <a:fillRect/>
          </a:stretch>
        </p:blipFill>
        <p:spPr>
          <a:xfrm>
            <a:off x="1271950" y="1034575"/>
            <a:ext cx="6867925" cy="4004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71" name="Google Shape;171;p26"/>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  Second Dataset - columns with null values</a:t>
            </a:r>
            <a:endParaRPr sz="2800"/>
          </a:p>
        </p:txBody>
      </p:sp>
      <p:pic>
        <p:nvPicPr>
          <p:cNvPr id="172" name="Google Shape;172;p26"/>
          <p:cNvPicPr preferRelativeResize="0"/>
          <p:nvPr/>
        </p:nvPicPr>
        <p:blipFill>
          <a:blip r:embed="rId3">
            <a:alphaModFix/>
          </a:blip>
          <a:stretch>
            <a:fillRect/>
          </a:stretch>
        </p:blipFill>
        <p:spPr>
          <a:xfrm>
            <a:off x="1182075" y="930300"/>
            <a:ext cx="7458501" cy="4042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78" name="Google Shape;178;p27"/>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Using Boxplot to detect outliers</a:t>
            </a:r>
            <a:endParaRPr/>
          </a:p>
        </p:txBody>
      </p:sp>
      <p:pic>
        <p:nvPicPr>
          <p:cNvPr id="179" name="Google Shape;179;p27"/>
          <p:cNvPicPr preferRelativeResize="0"/>
          <p:nvPr/>
        </p:nvPicPr>
        <p:blipFill>
          <a:blip r:embed="rId3">
            <a:alphaModFix/>
          </a:blip>
          <a:stretch>
            <a:fillRect/>
          </a:stretch>
        </p:blipFill>
        <p:spPr>
          <a:xfrm>
            <a:off x="1614548" y="930298"/>
            <a:ext cx="5887101" cy="382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85" name="Google Shape;185;p28"/>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0" lvl="0" marL="1371600" rtl="0" algn="just">
              <a:spcBef>
                <a:spcPts val="0"/>
              </a:spcBef>
              <a:spcAft>
                <a:spcPts val="0"/>
              </a:spcAft>
              <a:buNone/>
            </a:pPr>
            <a:r>
              <a:rPr lang="en"/>
              <a:t>Second</a:t>
            </a:r>
            <a:r>
              <a:rPr lang="en"/>
              <a:t> dataset - Cleaned Dataframe</a:t>
            </a:r>
            <a:endParaRPr/>
          </a:p>
        </p:txBody>
      </p:sp>
      <p:pic>
        <p:nvPicPr>
          <p:cNvPr id="186" name="Google Shape;186;p28"/>
          <p:cNvPicPr preferRelativeResize="0"/>
          <p:nvPr/>
        </p:nvPicPr>
        <p:blipFill>
          <a:blip r:embed="rId3">
            <a:alphaModFix/>
          </a:blip>
          <a:stretch>
            <a:fillRect/>
          </a:stretch>
        </p:blipFill>
        <p:spPr>
          <a:xfrm>
            <a:off x="130500" y="743614"/>
            <a:ext cx="9144000" cy="1029973"/>
          </a:xfrm>
          <a:prstGeom prst="rect">
            <a:avLst/>
          </a:prstGeom>
          <a:noFill/>
          <a:ln>
            <a:noFill/>
          </a:ln>
        </p:spPr>
      </p:pic>
      <p:pic>
        <p:nvPicPr>
          <p:cNvPr id="187" name="Google Shape;187;p28"/>
          <p:cNvPicPr preferRelativeResize="0"/>
          <p:nvPr/>
        </p:nvPicPr>
        <p:blipFill>
          <a:blip r:embed="rId4">
            <a:alphaModFix/>
          </a:blip>
          <a:stretch>
            <a:fillRect/>
          </a:stretch>
        </p:blipFill>
        <p:spPr>
          <a:xfrm>
            <a:off x="2524850" y="1759271"/>
            <a:ext cx="4635901" cy="338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54825"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93" name="Google Shape;193;p29"/>
          <p:cNvSpPr txBox="1"/>
          <p:nvPr>
            <p:ph type="title"/>
          </p:nvPr>
        </p:nvSpPr>
        <p:spPr>
          <a:xfrm>
            <a:off x="211050" y="80875"/>
            <a:ext cx="8721900" cy="607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sz="2200"/>
              <a:t>Third </a:t>
            </a:r>
            <a:r>
              <a:rPr lang="en" sz="2200"/>
              <a:t>dataset - printing out info and checking for null</a:t>
            </a:r>
            <a:endParaRPr/>
          </a:p>
        </p:txBody>
      </p:sp>
      <p:pic>
        <p:nvPicPr>
          <p:cNvPr id="194" name="Google Shape;194;p29"/>
          <p:cNvPicPr preferRelativeResize="0"/>
          <p:nvPr/>
        </p:nvPicPr>
        <p:blipFill>
          <a:blip r:embed="rId3">
            <a:alphaModFix/>
          </a:blip>
          <a:stretch>
            <a:fillRect/>
          </a:stretch>
        </p:blipFill>
        <p:spPr>
          <a:xfrm>
            <a:off x="2401540" y="886525"/>
            <a:ext cx="5009235" cy="421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00" name="Google Shape;200;p30"/>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  Third Dataset - columns with null values</a:t>
            </a:r>
            <a:endParaRPr/>
          </a:p>
        </p:txBody>
      </p:sp>
      <p:pic>
        <p:nvPicPr>
          <p:cNvPr id="201" name="Google Shape;201;p30"/>
          <p:cNvPicPr preferRelativeResize="0"/>
          <p:nvPr/>
        </p:nvPicPr>
        <p:blipFill>
          <a:blip r:embed="rId3">
            <a:alphaModFix/>
          </a:blip>
          <a:stretch>
            <a:fillRect/>
          </a:stretch>
        </p:blipFill>
        <p:spPr>
          <a:xfrm>
            <a:off x="1794923" y="870463"/>
            <a:ext cx="5943899" cy="433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07" name="Google Shape;207;p31"/>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Using Boxplot to detect outliers</a:t>
            </a:r>
            <a:endParaRPr/>
          </a:p>
        </p:txBody>
      </p:sp>
      <p:pic>
        <p:nvPicPr>
          <p:cNvPr id="208" name="Google Shape;208;p31"/>
          <p:cNvPicPr preferRelativeResize="0"/>
          <p:nvPr/>
        </p:nvPicPr>
        <p:blipFill>
          <a:blip r:embed="rId3">
            <a:alphaModFix/>
          </a:blip>
          <a:stretch>
            <a:fillRect/>
          </a:stretch>
        </p:blipFill>
        <p:spPr>
          <a:xfrm>
            <a:off x="0" y="841865"/>
            <a:ext cx="9143999" cy="42492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97150" y="832425"/>
            <a:ext cx="8721900" cy="42132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u="sng">
                <a:solidFill>
                  <a:schemeClr val="hlink"/>
                </a:solidFill>
                <a:hlinkClick r:id="rId3"/>
              </a:rPr>
              <a:t>https://data.gov.sg/dataset/causes-of-road-accidents-causes-of-accidents-by-severity-of-injury-sustained</a:t>
            </a:r>
            <a:endParaRPr sz="2700"/>
          </a:p>
          <a:p>
            <a:pPr indent="0" lvl="0" marL="0" rtl="0" algn="l">
              <a:spcBef>
                <a:spcPts val="0"/>
              </a:spcBef>
              <a:spcAft>
                <a:spcPts val="0"/>
              </a:spcAft>
              <a:buNone/>
            </a:pPr>
            <a:r>
              <a:t/>
            </a:r>
            <a:endParaRPr sz="2700"/>
          </a:p>
          <a:p>
            <a:pPr indent="-400050" lvl="0" marL="457200" rtl="0" algn="l">
              <a:spcBef>
                <a:spcPts val="0"/>
              </a:spcBef>
              <a:spcAft>
                <a:spcPts val="0"/>
              </a:spcAft>
              <a:buSzPts val="2700"/>
              <a:buChar char="●"/>
            </a:pPr>
            <a:r>
              <a:rPr lang="en" sz="2700" u="sng">
                <a:solidFill>
                  <a:schemeClr val="hlink"/>
                </a:solidFill>
                <a:hlinkClick r:id="rId4"/>
              </a:rPr>
              <a:t>https://data.gov.sg/dataset/public-transport-utilisation-average-public-transport-ridership</a:t>
            </a:r>
            <a:endParaRPr sz="2700"/>
          </a:p>
          <a:p>
            <a:pPr indent="0" lvl="0" marL="457200" rtl="0" algn="l">
              <a:spcBef>
                <a:spcPts val="0"/>
              </a:spcBef>
              <a:spcAft>
                <a:spcPts val="0"/>
              </a:spcAft>
              <a:buNone/>
            </a:pPr>
            <a:r>
              <a:t/>
            </a:r>
            <a:endParaRPr sz="2700"/>
          </a:p>
          <a:p>
            <a:pPr indent="-400050" lvl="0" marL="457200" rtl="0" algn="l">
              <a:spcBef>
                <a:spcPts val="0"/>
              </a:spcBef>
              <a:spcAft>
                <a:spcPts val="0"/>
              </a:spcAft>
              <a:buSzPts val="2700"/>
              <a:buChar char="●"/>
            </a:pPr>
            <a:r>
              <a:rPr lang="en" sz="2700" u="sng">
                <a:solidFill>
                  <a:schemeClr val="hlink"/>
                </a:solidFill>
                <a:hlinkClick r:id="rId5"/>
              </a:rPr>
              <a:t>https://data.gov.sg/dataset/climate-change-and-energy-green-vehicles</a:t>
            </a:r>
            <a:endParaRPr sz="27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92" name="Google Shape;92;p14"/>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DATASETS USED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14" name="Google Shape;214;p32"/>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just">
              <a:spcBef>
                <a:spcPts val="0"/>
              </a:spcBef>
              <a:spcAft>
                <a:spcPts val="0"/>
              </a:spcAft>
              <a:buNone/>
            </a:pPr>
            <a:r>
              <a:rPr lang="en"/>
              <a:t>Third</a:t>
            </a:r>
            <a:r>
              <a:rPr lang="en"/>
              <a:t> dataset - Cleaned Dataframe</a:t>
            </a:r>
            <a:endParaRPr/>
          </a:p>
        </p:txBody>
      </p:sp>
      <p:pic>
        <p:nvPicPr>
          <p:cNvPr id="215" name="Google Shape;215;p32"/>
          <p:cNvPicPr preferRelativeResize="0"/>
          <p:nvPr/>
        </p:nvPicPr>
        <p:blipFill>
          <a:blip r:embed="rId3">
            <a:alphaModFix/>
          </a:blip>
          <a:stretch>
            <a:fillRect/>
          </a:stretch>
        </p:blipFill>
        <p:spPr>
          <a:xfrm>
            <a:off x="0" y="1086656"/>
            <a:ext cx="9143999" cy="38018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a:t>Process I went through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26" name="Google Shape;226;p34"/>
          <p:cNvSpPr txBox="1"/>
          <p:nvPr>
            <p:ph type="title"/>
          </p:nvPr>
        </p:nvSpPr>
        <p:spPr>
          <a:xfrm>
            <a:off x="262800" y="2116400"/>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First dataset - causes of accidents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pic>
        <p:nvPicPr>
          <p:cNvPr id="232" name="Google Shape;232;p35"/>
          <p:cNvPicPr preferRelativeResize="0"/>
          <p:nvPr/>
        </p:nvPicPr>
        <p:blipFill>
          <a:blip r:embed="rId3">
            <a:alphaModFix/>
          </a:blip>
          <a:stretch>
            <a:fillRect/>
          </a:stretch>
        </p:blipFill>
        <p:spPr>
          <a:xfrm>
            <a:off x="0" y="559844"/>
            <a:ext cx="9144002" cy="40238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pic>
        <p:nvPicPr>
          <p:cNvPr id="238" name="Google Shape;238;p36"/>
          <p:cNvPicPr preferRelativeResize="0"/>
          <p:nvPr/>
        </p:nvPicPr>
        <p:blipFill>
          <a:blip r:embed="rId3">
            <a:alphaModFix/>
          </a:blip>
          <a:stretch>
            <a:fillRect/>
          </a:stretch>
        </p:blipFill>
        <p:spPr>
          <a:xfrm>
            <a:off x="0" y="598141"/>
            <a:ext cx="9143999" cy="39472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pic>
        <p:nvPicPr>
          <p:cNvPr id="244" name="Google Shape;244;p37"/>
          <p:cNvPicPr preferRelativeResize="0"/>
          <p:nvPr/>
        </p:nvPicPr>
        <p:blipFill>
          <a:blip r:embed="rId3">
            <a:alphaModFix/>
          </a:blip>
          <a:stretch>
            <a:fillRect/>
          </a:stretch>
        </p:blipFill>
        <p:spPr>
          <a:xfrm>
            <a:off x="0" y="1390884"/>
            <a:ext cx="9143998" cy="23617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pic>
        <p:nvPicPr>
          <p:cNvPr id="250" name="Google Shape;250;p38"/>
          <p:cNvPicPr preferRelativeResize="0"/>
          <p:nvPr/>
        </p:nvPicPr>
        <p:blipFill>
          <a:blip r:embed="rId3">
            <a:alphaModFix/>
          </a:blip>
          <a:stretch>
            <a:fillRect/>
          </a:stretch>
        </p:blipFill>
        <p:spPr>
          <a:xfrm>
            <a:off x="0" y="1098519"/>
            <a:ext cx="9144002" cy="29464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56" name="Google Shape;256;p39"/>
          <p:cNvSpPr txBox="1"/>
          <p:nvPr>
            <p:ph type="title"/>
          </p:nvPr>
        </p:nvSpPr>
        <p:spPr>
          <a:xfrm>
            <a:off x="273775" y="2267850"/>
            <a:ext cx="8721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Second Dataset - Public Transport Utilization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pic>
        <p:nvPicPr>
          <p:cNvPr id="262" name="Google Shape;262;p40"/>
          <p:cNvPicPr preferRelativeResize="0"/>
          <p:nvPr/>
        </p:nvPicPr>
        <p:blipFill>
          <a:blip r:embed="rId3">
            <a:alphaModFix/>
          </a:blip>
          <a:stretch>
            <a:fillRect/>
          </a:stretch>
        </p:blipFill>
        <p:spPr>
          <a:xfrm>
            <a:off x="0" y="1082344"/>
            <a:ext cx="9143998" cy="29788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68" name="Google Shape;268;p41"/>
          <p:cNvSpPr txBox="1"/>
          <p:nvPr>
            <p:ph type="title"/>
          </p:nvPr>
        </p:nvSpPr>
        <p:spPr>
          <a:xfrm>
            <a:off x="317525" y="2389975"/>
            <a:ext cx="8721900" cy="607800"/>
          </a:xfrm>
          <a:prstGeom prst="rect">
            <a:avLst/>
          </a:prstGeom>
        </p:spPr>
        <p:txBody>
          <a:bodyPr anchorCtr="0" anchor="t" bIns="91425" lIns="91425" spcFirstLastPara="1" rIns="91425" wrap="square" tIns="91425">
            <a:noAutofit/>
          </a:bodyPr>
          <a:lstStyle/>
          <a:p>
            <a:pPr indent="457200" lvl="0" marL="1371600" rtl="0" algn="just">
              <a:spcBef>
                <a:spcPts val="0"/>
              </a:spcBef>
              <a:spcAft>
                <a:spcPts val="0"/>
              </a:spcAft>
              <a:buNone/>
            </a:pPr>
            <a:r>
              <a:rPr lang="en"/>
              <a:t>Third dataset - no.green vehicles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Nature of Dataset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pic>
        <p:nvPicPr>
          <p:cNvPr id="274" name="Google Shape;274;p42"/>
          <p:cNvPicPr preferRelativeResize="0"/>
          <p:nvPr/>
        </p:nvPicPr>
        <p:blipFill>
          <a:blip r:embed="rId3">
            <a:alphaModFix/>
          </a:blip>
          <a:stretch>
            <a:fillRect/>
          </a:stretch>
        </p:blipFill>
        <p:spPr>
          <a:xfrm>
            <a:off x="0" y="869965"/>
            <a:ext cx="9144001" cy="340357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a:t>Insights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is mainly drivers and </a:t>
            </a:r>
            <a:r>
              <a:rPr lang="en" sz="1800"/>
              <a:t>cyclists</a:t>
            </a:r>
            <a:r>
              <a:rPr lang="en" sz="1800"/>
              <a:t> who are the main victims and also the cause of accidents</a:t>
            </a:r>
            <a:endParaRPr sz="1800"/>
          </a:p>
          <a:p>
            <a:pPr indent="-342900" lvl="0" marL="457200" rtl="0" algn="l">
              <a:spcBef>
                <a:spcPts val="0"/>
              </a:spcBef>
              <a:spcAft>
                <a:spcPts val="0"/>
              </a:spcAft>
              <a:buSzPts val="1800"/>
              <a:buChar char="●"/>
            </a:pPr>
            <a:r>
              <a:rPr lang="en" sz="1800"/>
              <a:t>Most accidents in Singapore happen due to drivers failing to keep a proper lookout.</a:t>
            </a:r>
            <a:endParaRPr sz="1800"/>
          </a:p>
          <a:p>
            <a:pPr indent="-342900" lvl="0" marL="457200" rtl="0" algn="l">
              <a:spcBef>
                <a:spcPts val="0"/>
              </a:spcBef>
              <a:spcAft>
                <a:spcPts val="0"/>
              </a:spcAft>
              <a:buSzPts val="1800"/>
              <a:buChar char="●"/>
            </a:pPr>
            <a:r>
              <a:rPr lang="en" sz="1800"/>
              <a:t>Accidents in Singapore mainly result in injury and the number of accidents that result in fatality is way lower.</a:t>
            </a:r>
            <a:endParaRPr sz="1800"/>
          </a:p>
          <a:p>
            <a:pPr indent="-342900" lvl="0" marL="457200" rtl="0" algn="l">
              <a:spcBef>
                <a:spcPts val="0"/>
              </a:spcBef>
              <a:spcAft>
                <a:spcPts val="0"/>
              </a:spcAft>
              <a:buSzPts val="1800"/>
              <a:buChar char="●"/>
            </a:pPr>
            <a:r>
              <a:rPr lang="en" sz="1800"/>
              <a:t>The government should enforce checking </a:t>
            </a:r>
            <a:r>
              <a:rPr lang="en" sz="1800"/>
              <a:t>driving</a:t>
            </a:r>
            <a:r>
              <a:rPr lang="en" sz="1800"/>
              <a:t> and motorbike license more thoroughly to ensure those who are driving are capable and doing it legally to prevent harm to oneself and others</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85" name="Google Shape;285;p44"/>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First dataset - causes of accidents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61950" lvl="0" marL="457200" rtl="0" algn="l">
              <a:spcBef>
                <a:spcPts val="0"/>
              </a:spcBef>
              <a:spcAft>
                <a:spcPts val="0"/>
              </a:spcAft>
              <a:buSzPts val="2100"/>
              <a:buChar char="●"/>
            </a:pPr>
            <a:r>
              <a:rPr lang="en" sz="2100"/>
              <a:t>Buses and MRTs are the 2 highly-used public transport</a:t>
            </a:r>
            <a:endParaRPr sz="2100"/>
          </a:p>
          <a:p>
            <a:pPr indent="-361950" lvl="0" marL="457200" rtl="0" algn="l">
              <a:spcBef>
                <a:spcPts val="0"/>
              </a:spcBef>
              <a:spcAft>
                <a:spcPts val="0"/>
              </a:spcAft>
              <a:buSzPts val="2100"/>
              <a:buChar char="●"/>
            </a:pPr>
            <a:r>
              <a:rPr lang="en" sz="2100"/>
              <a:t>LRTs and Taxis are not utilized as much as buses and MRTs and this can be because LRTs serve a smaller population and taxi fares can be costly.</a:t>
            </a:r>
            <a:endParaRPr sz="2100"/>
          </a:p>
          <a:p>
            <a:pPr indent="-361950" lvl="0" marL="457200" rtl="0" algn="l">
              <a:spcBef>
                <a:spcPts val="0"/>
              </a:spcBef>
              <a:spcAft>
                <a:spcPts val="0"/>
              </a:spcAft>
              <a:buSzPts val="2100"/>
              <a:buChar char="●"/>
            </a:pPr>
            <a:r>
              <a:rPr lang="en" sz="2100"/>
              <a:t>Over the years, more people have decided to use MRTs and buses and this shows that people are reducing their carbon footprint.</a:t>
            </a:r>
            <a:endParaRPr sz="2100"/>
          </a:p>
          <a:p>
            <a:pPr indent="-361950" lvl="0" marL="457200" rtl="0" algn="l">
              <a:spcBef>
                <a:spcPts val="0"/>
              </a:spcBef>
              <a:spcAft>
                <a:spcPts val="0"/>
              </a:spcAft>
              <a:buSzPts val="2100"/>
              <a:buChar char="●"/>
            </a:pPr>
            <a:r>
              <a:rPr lang="en" sz="2100"/>
              <a:t>They should construct LRTs at more areas so that a larger population can be facilitated and it makes travelling more convenient.</a:t>
            </a:r>
            <a:endParaRPr sz="2100"/>
          </a:p>
          <a:p>
            <a:pPr indent="-361950" lvl="0" marL="457200" rtl="0" algn="l">
              <a:spcBef>
                <a:spcPts val="0"/>
              </a:spcBef>
              <a:spcAft>
                <a:spcPts val="0"/>
              </a:spcAft>
              <a:buSzPts val="2100"/>
              <a:buChar char="●"/>
            </a:pPr>
            <a:r>
              <a:rPr lang="en" sz="2100"/>
              <a:t>People will more likely take public transport if it is convenient and affordable.</a:t>
            </a:r>
            <a:endParaRPr sz="2100"/>
          </a:p>
          <a:p>
            <a:pPr indent="0" lvl="0" marL="0" rtl="0" algn="l">
              <a:spcBef>
                <a:spcPts val="0"/>
              </a:spcBef>
              <a:spcAft>
                <a:spcPts val="0"/>
              </a:spcAft>
              <a:buNone/>
            </a:pPr>
            <a:r>
              <a:t/>
            </a:r>
            <a:endParaRPr sz="1700"/>
          </a:p>
        </p:txBody>
      </p:sp>
      <p:sp>
        <p:nvSpPr>
          <p:cNvPr id="291" name="Google Shape;291;p45"/>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Second Dataset - Public Transport Utilization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There is a rising trend in the number of green vehicles in Singapore</a:t>
            </a:r>
            <a:endParaRPr sz="1800"/>
          </a:p>
          <a:p>
            <a:pPr indent="-342900" lvl="0" marL="457200" rtl="0" algn="l">
              <a:spcBef>
                <a:spcPts val="0"/>
              </a:spcBef>
              <a:spcAft>
                <a:spcPts val="0"/>
              </a:spcAft>
              <a:buSzPts val="1800"/>
              <a:buChar char="●"/>
            </a:pPr>
            <a:r>
              <a:rPr lang="en" sz="1800"/>
              <a:t>This </a:t>
            </a:r>
            <a:r>
              <a:rPr lang="en" sz="1800"/>
              <a:t>shows that there are large contributions made to combating climate change with the rapid increase in green vehicles in Singapore.</a:t>
            </a:r>
            <a:endParaRPr sz="1800"/>
          </a:p>
          <a:p>
            <a:pPr indent="-342900" lvl="0" marL="457200" rtl="0" algn="l">
              <a:spcBef>
                <a:spcPts val="0"/>
              </a:spcBef>
              <a:spcAft>
                <a:spcPts val="0"/>
              </a:spcAft>
              <a:buSzPts val="1800"/>
              <a:buChar char="●"/>
            </a:pPr>
            <a:r>
              <a:rPr lang="en" sz="1800"/>
              <a:t>There are 11600 more green vehicles in Singapore within 11 years from 2003 to 2014.</a:t>
            </a:r>
            <a:endParaRPr sz="1800"/>
          </a:p>
          <a:p>
            <a:pPr indent="-342900" lvl="0" marL="457200" rtl="0" algn="l">
              <a:spcBef>
                <a:spcPts val="0"/>
              </a:spcBef>
              <a:spcAft>
                <a:spcPts val="0"/>
              </a:spcAft>
              <a:buSzPts val="1800"/>
              <a:buChar char="●"/>
            </a:pPr>
            <a:r>
              <a:rPr lang="en" sz="1800"/>
              <a:t>Singapore should use advertising and media agencies to raise awareness of the presence of these green vehicles that the public can tap onto so that the carbon footprint will be much less and help combat global warming.</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297" name="Google Shape;297;p46"/>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just">
              <a:spcBef>
                <a:spcPts val="0"/>
              </a:spcBef>
              <a:spcAft>
                <a:spcPts val="0"/>
              </a:spcAft>
              <a:buNone/>
            </a:pPr>
            <a:r>
              <a:rPr lang="en"/>
              <a:t>Third dataset - no.green vehicles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197150" y="832425"/>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03" name="Google Shape;103;p16"/>
          <p:cNvSpPr txBox="1"/>
          <p:nvPr>
            <p:ph type="title"/>
          </p:nvPr>
        </p:nvSpPr>
        <p:spPr>
          <a:xfrm>
            <a:off x="197150" y="113700"/>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First dataset - causes of accidents</a:t>
            </a:r>
            <a:endParaRPr/>
          </a:p>
        </p:txBody>
      </p:sp>
      <p:pic>
        <p:nvPicPr>
          <p:cNvPr id="104" name="Google Shape;104;p16"/>
          <p:cNvPicPr preferRelativeResize="0"/>
          <p:nvPr/>
        </p:nvPicPr>
        <p:blipFill>
          <a:blip r:embed="rId3">
            <a:alphaModFix/>
          </a:blip>
          <a:stretch>
            <a:fillRect/>
          </a:stretch>
        </p:blipFill>
        <p:spPr>
          <a:xfrm>
            <a:off x="0" y="782038"/>
            <a:ext cx="9144001" cy="377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97150" y="832425"/>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10" name="Google Shape;110;p17"/>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Second Dataset - Public Transport Utilization </a:t>
            </a:r>
            <a:endParaRPr/>
          </a:p>
        </p:txBody>
      </p:sp>
      <p:pic>
        <p:nvPicPr>
          <p:cNvPr id="111" name="Google Shape;111;p17"/>
          <p:cNvPicPr preferRelativeResize="0"/>
          <p:nvPr/>
        </p:nvPicPr>
        <p:blipFill>
          <a:blip r:embed="rId3">
            <a:alphaModFix/>
          </a:blip>
          <a:stretch>
            <a:fillRect/>
          </a:stretch>
        </p:blipFill>
        <p:spPr>
          <a:xfrm>
            <a:off x="1731115" y="832425"/>
            <a:ext cx="5653974" cy="4311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97150" y="832425"/>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17" name="Google Shape;117;p18"/>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just">
              <a:spcBef>
                <a:spcPts val="0"/>
              </a:spcBef>
              <a:spcAft>
                <a:spcPts val="0"/>
              </a:spcAft>
              <a:buNone/>
            </a:pPr>
            <a:r>
              <a:rPr lang="en"/>
              <a:t>Third dataset - no.green vehicles</a:t>
            </a:r>
            <a:endParaRPr/>
          </a:p>
        </p:txBody>
      </p:sp>
      <p:pic>
        <p:nvPicPr>
          <p:cNvPr id="118" name="Google Shape;118;p18"/>
          <p:cNvPicPr preferRelativeResize="0"/>
          <p:nvPr/>
        </p:nvPicPr>
        <p:blipFill>
          <a:blip r:embed="rId3">
            <a:alphaModFix/>
          </a:blip>
          <a:stretch>
            <a:fillRect/>
          </a:stretch>
        </p:blipFill>
        <p:spPr>
          <a:xfrm>
            <a:off x="2101324" y="632675"/>
            <a:ext cx="5492849" cy="451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a:t>Null values and Outliers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29" name="Google Shape;129;p20"/>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First dataset - causes of accidents</a:t>
            </a:r>
            <a:endParaRPr/>
          </a:p>
        </p:txBody>
      </p:sp>
      <p:pic>
        <p:nvPicPr>
          <p:cNvPr id="130" name="Google Shape;130;p20"/>
          <p:cNvPicPr preferRelativeResize="0"/>
          <p:nvPr/>
        </p:nvPicPr>
        <p:blipFill>
          <a:blip r:embed="rId3">
            <a:alphaModFix/>
          </a:blip>
          <a:stretch>
            <a:fillRect/>
          </a:stretch>
        </p:blipFill>
        <p:spPr>
          <a:xfrm>
            <a:off x="0" y="974073"/>
            <a:ext cx="9144001" cy="3837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11050" y="930300"/>
            <a:ext cx="8721900" cy="4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1700"/>
          </a:p>
        </p:txBody>
      </p:sp>
      <p:sp>
        <p:nvSpPr>
          <p:cNvPr id="136" name="Google Shape;136;p21"/>
          <p:cNvSpPr txBox="1"/>
          <p:nvPr>
            <p:ph type="title"/>
          </p:nvPr>
        </p:nvSpPr>
        <p:spPr>
          <a:xfrm>
            <a:off x="197150" y="80875"/>
            <a:ext cx="8721900" cy="607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sz="2200"/>
              <a:t>First dataset - printing out info and </a:t>
            </a:r>
            <a:r>
              <a:rPr lang="en" sz="2200"/>
              <a:t>checking</a:t>
            </a:r>
            <a:r>
              <a:rPr lang="en" sz="2200"/>
              <a:t> for null</a:t>
            </a:r>
            <a:endParaRPr sz="2200"/>
          </a:p>
        </p:txBody>
      </p:sp>
      <p:pic>
        <p:nvPicPr>
          <p:cNvPr id="137" name="Google Shape;137;p21"/>
          <p:cNvPicPr preferRelativeResize="0"/>
          <p:nvPr/>
        </p:nvPicPr>
        <p:blipFill>
          <a:blip r:embed="rId3">
            <a:alphaModFix/>
          </a:blip>
          <a:stretch>
            <a:fillRect/>
          </a:stretch>
        </p:blipFill>
        <p:spPr>
          <a:xfrm>
            <a:off x="1392907" y="853700"/>
            <a:ext cx="4761116" cy="421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