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Proxima Nova"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ARIS BIN SULAIMAN" userId="e4c2b3be-7536-410e-b803-884f408ced56" providerId="ADAL" clId="{2898D8F8-085B-4B8D-922C-AF5726D1680D}"/>
    <pc:docChg chg="modSld">
      <pc:chgData name="HAARIS BIN SULAIMAN" userId="e4c2b3be-7536-410e-b803-884f408ced56" providerId="ADAL" clId="{2898D8F8-085B-4B8D-922C-AF5726D1680D}" dt="2022-06-30T04:52:30.457" v="0" actId="1076"/>
      <pc:docMkLst>
        <pc:docMk/>
      </pc:docMkLst>
      <pc:sldChg chg="modSp mod">
        <pc:chgData name="HAARIS BIN SULAIMAN" userId="e4c2b3be-7536-410e-b803-884f408ced56" providerId="ADAL" clId="{2898D8F8-085B-4B8D-922C-AF5726D1680D}" dt="2022-06-30T04:52:30.457" v="0" actId="1076"/>
        <pc:sldMkLst>
          <pc:docMk/>
          <pc:sldMk cId="0" sldId="260"/>
        </pc:sldMkLst>
        <pc:picChg chg="mod">
          <ac:chgData name="HAARIS BIN SULAIMAN" userId="e4c2b3be-7536-410e-b803-884f408ced56" providerId="ADAL" clId="{2898D8F8-085B-4B8D-922C-AF5726D1680D}" dt="2022-06-30T04:52:30.457" v="0" actId="1076"/>
          <ac:picMkLst>
            <pc:docMk/>
            <pc:sldMk cId="0" sldId="260"/>
            <ac:picMk id="8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d2786fdf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d2786fdf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d2786fdf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d2786fdf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d2786fdf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d2786fdf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d20fe168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d20fe168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d2786fdf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d2786fdf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d20fe168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d20fe168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d2786fdf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d2786fdf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d2786fdf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d2786fdf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d2786fdf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d2786fdf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d2786fdf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d2786fdf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d2786fdf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d2786fdf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d2786fdf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d2786fdf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d20fe168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d20fe168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d2786fdf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d2786fdf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d2786fdfa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d2786fdf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d2786fdfa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d2786fdfa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d2786fdfa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d2786fdfa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d2786fdf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d2786fd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d2786fdf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d2786fdf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d20fe168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d20fe168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d2786fdf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d2786fdf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d2786fdf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d2786fdf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d2786fdfa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d2786fdf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d2786fdf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d2786fdf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d2786fdf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d2786fdf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d20fe168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d20fe16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d2786fdfa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d2786fdfa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d2786fdf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d2786fdf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d20fe168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d20fe168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d2786fd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d2786fd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d2786fdfa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d2786fdf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d2786fdf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d2786fdf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d2786fdf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d2786fd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d2786fdf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d2786fdf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CA1 AIML CLASSFICATION</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Haaris Sulaiman P2112815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0" y="3841125"/>
            <a:ext cx="9144000" cy="10515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I filled all the null values of Quality with the mode. Since there are only 3 categories, and the values are strings instead of numbers, I feel that it will be more suitable to use mode.</a:t>
            </a:r>
            <a:endParaRPr/>
          </a:p>
        </p:txBody>
      </p:sp>
      <p:pic>
        <p:nvPicPr>
          <p:cNvPr id="111" name="Google Shape;111;p22"/>
          <p:cNvPicPr preferRelativeResize="0"/>
          <p:nvPr/>
        </p:nvPicPr>
        <p:blipFill>
          <a:blip r:embed="rId3">
            <a:alphaModFix/>
          </a:blip>
          <a:stretch>
            <a:fillRect/>
          </a:stretch>
        </p:blipFill>
        <p:spPr>
          <a:xfrm>
            <a:off x="1466450" y="81150"/>
            <a:ext cx="4380950" cy="309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14700" y="3673400"/>
            <a:ext cx="8520600" cy="133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I used the mean values to replace the null rows for Process Temperature.</a:t>
            </a:r>
            <a:endParaRPr sz="2400"/>
          </a:p>
        </p:txBody>
      </p:sp>
      <p:pic>
        <p:nvPicPr>
          <p:cNvPr id="117" name="Google Shape;117;p23"/>
          <p:cNvPicPr preferRelativeResize="0"/>
          <p:nvPr/>
        </p:nvPicPr>
        <p:blipFill>
          <a:blip r:embed="rId3">
            <a:alphaModFix/>
          </a:blip>
          <a:stretch>
            <a:fillRect/>
          </a:stretch>
        </p:blipFill>
        <p:spPr>
          <a:xfrm>
            <a:off x="1192050" y="218075"/>
            <a:ext cx="5696117" cy="336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130525" y="4242475"/>
            <a:ext cx="85206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320"/>
              <a:t>I filled Rotation Speed with the median and now there are no more null rows</a:t>
            </a:r>
            <a:endParaRPr sz="2220"/>
          </a:p>
        </p:txBody>
      </p:sp>
      <p:pic>
        <p:nvPicPr>
          <p:cNvPr id="123" name="Google Shape;123;p24"/>
          <p:cNvPicPr preferRelativeResize="0"/>
          <p:nvPr/>
        </p:nvPicPr>
        <p:blipFill>
          <a:blip r:embed="rId3">
            <a:alphaModFix/>
          </a:blip>
          <a:stretch>
            <a:fillRect/>
          </a:stretch>
        </p:blipFill>
        <p:spPr>
          <a:xfrm>
            <a:off x="130525" y="0"/>
            <a:ext cx="8257755" cy="4058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FEATURE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114725" y="4050125"/>
            <a:ext cx="8520600" cy="770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225"/>
              <a:t>I did binary encoding and made 3 additional features which will determine whether the machine has that specific quality. This is also important as the model will not work on strings. That is why I also used p.to_numeric to change the data type. I will drop quality since its no longer needed.</a:t>
            </a:r>
            <a:endParaRPr sz="6225"/>
          </a:p>
          <a:p>
            <a:pPr marL="0" lvl="0" indent="0" algn="l" rtl="0">
              <a:spcBef>
                <a:spcPts val="1200"/>
              </a:spcBef>
              <a:spcAft>
                <a:spcPts val="1200"/>
              </a:spcAft>
              <a:buNone/>
            </a:pPr>
            <a:endParaRPr/>
          </a:p>
        </p:txBody>
      </p:sp>
      <p:pic>
        <p:nvPicPr>
          <p:cNvPr id="134" name="Google Shape;134;p26"/>
          <p:cNvPicPr preferRelativeResize="0"/>
          <p:nvPr/>
        </p:nvPicPr>
        <p:blipFill>
          <a:blip r:embed="rId3">
            <a:alphaModFix/>
          </a:blip>
          <a:stretch>
            <a:fillRect/>
          </a:stretch>
        </p:blipFill>
        <p:spPr>
          <a:xfrm>
            <a:off x="53925" y="2181150"/>
            <a:ext cx="8839198" cy="1617000"/>
          </a:xfrm>
          <a:prstGeom prst="rect">
            <a:avLst/>
          </a:prstGeom>
          <a:noFill/>
          <a:ln>
            <a:noFill/>
          </a:ln>
        </p:spPr>
      </p:pic>
      <p:pic>
        <p:nvPicPr>
          <p:cNvPr id="135" name="Google Shape;135;p26"/>
          <p:cNvPicPr preferRelativeResize="0"/>
          <p:nvPr/>
        </p:nvPicPr>
        <p:blipFill>
          <a:blip r:embed="rId4">
            <a:alphaModFix/>
          </a:blip>
          <a:stretch>
            <a:fillRect/>
          </a:stretch>
        </p:blipFill>
        <p:spPr>
          <a:xfrm>
            <a:off x="0" y="60919"/>
            <a:ext cx="9144000" cy="1868262"/>
          </a:xfrm>
          <a:prstGeom prst="rect">
            <a:avLst/>
          </a:prstGeom>
          <a:noFill/>
          <a:ln>
            <a:noFill/>
          </a:ln>
        </p:spPr>
      </p:pic>
      <p:pic>
        <p:nvPicPr>
          <p:cNvPr id="136" name="Google Shape;136;p26"/>
          <p:cNvPicPr preferRelativeResize="0"/>
          <p:nvPr/>
        </p:nvPicPr>
        <p:blipFill>
          <a:blip r:embed="rId5">
            <a:alphaModFix/>
          </a:blip>
          <a:stretch>
            <a:fillRect/>
          </a:stretch>
        </p:blipFill>
        <p:spPr>
          <a:xfrm>
            <a:off x="4572000" y="1481450"/>
            <a:ext cx="3867150" cy="49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EXPLORY DATA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8"/>
          <p:cNvPicPr preferRelativeResize="0"/>
          <p:nvPr/>
        </p:nvPicPr>
        <p:blipFill>
          <a:blip r:embed="rId3">
            <a:alphaModFix/>
          </a:blip>
          <a:stretch>
            <a:fillRect/>
          </a:stretch>
        </p:blipFill>
        <p:spPr>
          <a:xfrm>
            <a:off x="0" y="-103225"/>
            <a:ext cx="9253274" cy="5246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202275" y="3837525"/>
            <a:ext cx="8520600" cy="13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420"/>
              <a:t>I plotted distribution plots for both Process and Ambient Temperature and we can observe there is a symmetrical distribution</a:t>
            </a:r>
            <a:endParaRPr sz="2420"/>
          </a:p>
        </p:txBody>
      </p:sp>
      <p:pic>
        <p:nvPicPr>
          <p:cNvPr id="154" name="Google Shape;154;p29"/>
          <p:cNvPicPr preferRelativeResize="0"/>
          <p:nvPr/>
        </p:nvPicPr>
        <p:blipFill>
          <a:blip r:embed="rId3">
            <a:alphaModFix/>
          </a:blip>
          <a:stretch>
            <a:fillRect/>
          </a:stretch>
        </p:blipFill>
        <p:spPr>
          <a:xfrm>
            <a:off x="0" y="130500"/>
            <a:ext cx="4242085" cy="3423300"/>
          </a:xfrm>
          <a:prstGeom prst="rect">
            <a:avLst/>
          </a:prstGeom>
          <a:noFill/>
          <a:ln>
            <a:noFill/>
          </a:ln>
        </p:spPr>
      </p:pic>
      <p:pic>
        <p:nvPicPr>
          <p:cNvPr id="155" name="Google Shape;155;p29"/>
          <p:cNvPicPr preferRelativeResize="0"/>
          <p:nvPr/>
        </p:nvPicPr>
        <p:blipFill>
          <a:blip r:embed="rId4">
            <a:alphaModFix/>
          </a:blip>
          <a:stretch>
            <a:fillRect/>
          </a:stretch>
        </p:blipFill>
        <p:spPr>
          <a:xfrm>
            <a:off x="4394485" y="152400"/>
            <a:ext cx="4163688" cy="342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410200" y="4143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 plotted histograms for tool wear and rotation speed</a:t>
            </a:r>
            <a:endParaRPr/>
          </a:p>
        </p:txBody>
      </p:sp>
      <p:pic>
        <p:nvPicPr>
          <p:cNvPr id="161" name="Google Shape;161;p30"/>
          <p:cNvPicPr preferRelativeResize="0"/>
          <p:nvPr/>
        </p:nvPicPr>
        <p:blipFill>
          <a:blip r:embed="rId3">
            <a:alphaModFix/>
          </a:blip>
          <a:stretch>
            <a:fillRect/>
          </a:stretch>
        </p:blipFill>
        <p:spPr>
          <a:xfrm>
            <a:off x="87550" y="240775"/>
            <a:ext cx="3896100" cy="2951475"/>
          </a:xfrm>
          <a:prstGeom prst="rect">
            <a:avLst/>
          </a:prstGeom>
          <a:noFill/>
          <a:ln>
            <a:noFill/>
          </a:ln>
        </p:spPr>
      </p:pic>
      <p:pic>
        <p:nvPicPr>
          <p:cNvPr id="162" name="Google Shape;162;p30"/>
          <p:cNvPicPr preferRelativeResize="0"/>
          <p:nvPr/>
        </p:nvPicPr>
        <p:blipFill>
          <a:blip r:embed="rId4">
            <a:alphaModFix/>
          </a:blip>
          <a:stretch>
            <a:fillRect/>
          </a:stretch>
        </p:blipFill>
        <p:spPr>
          <a:xfrm>
            <a:off x="4305850" y="133076"/>
            <a:ext cx="4077126" cy="290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70950" y="419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320"/>
              <a:t>I plotted a histogram for Torque and a bar chart for ‘Low’ quality</a:t>
            </a:r>
            <a:endParaRPr sz="2320"/>
          </a:p>
        </p:txBody>
      </p:sp>
      <p:pic>
        <p:nvPicPr>
          <p:cNvPr id="168" name="Google Shape;168;p31"/>
          <p:cNvPicPr preferRelativeResize="0"/>
          <p:nvPr/>
        </p:nvPicPr>
        <p:blipFill>
          <a:blip r:embed="rId3">
            <a:alphaModFix/>
          </a:blip>
          <a:stretch>
            <a:fillRect/>
          </a:stretch>
        </p:blipFill>
        <p:spPr>
          <a:xfrm>
            <a:off x="-44575" y="174275"/>
            <a:ext cx="4867275" cy="3771900"/>
          </a:xfrm>
          <a:prstGeom prst="rect">
            <a:avLst/>
          </a:prstGeom>
          <a:noFill/>
          <a:ln>
            <a:noFill/>
          </a:ln>
        </p:spPr>
      </p:pic>
      <p:pic>
        <p:nvPicPr>
          <p:cNvPr id="169" name="Google Shape;169;p31"/>
          <p:cNvPicPr preferRelativeResize="0"/>
          <p:nvPr/>
        </p:nvPicPr>
        <p:blipFill>
          <a:blip r:embed="rId4">
            <a:alphaModFix/>
          </a:blip>
          <a:stretch>
            <a:fillRect/>
          </a:stretch>
        </p:blipFill>
        <p:spPr>
          <a:xfrm>
            <a:off x="5029825" y="349375"/>
            <a:ext cx="4016499" cy="3220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PREDICTION TASK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2"/>
          <p:cNvPicPr preferRelativeResize="0"/>
          <p:nvPr/>
        </p:nvPicPr>
        <p:blipFill>
          <a:blip r:embed="rId3">
            <a:alphaModFix/>
          </a:blip>
          <a:stretch>
            <a:fillRect/>
          </a:stretch>
        </p:blipFill>
        <p:spPr>
          <a:xfrm>
            <a:off x="491650" y="0"/>
            <a:ext cx="6939999" cy="4025200"/>
          </a:xfrm>
          <a:prstGeom prst="rect">
            <a:avLst/>
          </a:prstGeom>
          <a:noFill/>
          <a:ln>
            <a:noFill/>
          </a:ln>
        </p:spPr>
      </p:pic>
      <p:pic>
        <p:nvPicPr>
          <p:cNvPr id="175" name="Google Shape;175;p32"/>
          <p:cNvPicPr preferRelativeResize="0"/>
          <p:nvPr/>
        </p:nvPicPr>
        <p:blipFill>
          <a:blip r:embed="rId4">
            <a:alphaModFix/>
          </a:blip>
          <a:stretch>
            <a:fillRect/>
          </a:stretch>
        </p:blipFill>
        <p:spPr>
          <a:xfrm>
            <a:off x="491650" y="4385525"/>
            <a:ext cx="4552950" cy="55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FITTING THE MODEL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284063" y="245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KNN Classifier</a:t>
            </a:r>
            <a:endParaRPr/>
          </a:p>
        </p:txBody>
      </p:sp>
      <p:pic>
        <p:nvPicPr>
          <p:cNvPr id="186" name="Google Shape;186;p34"/>
          <p:cNvPicPr preferRelativeResize="0"/>
          <p:nvPr/>
        </p:nvPicPr>
        <p:blipFill rotWithShape="1">
          <a:blip r:embed="rId3">
            <a:alphaModFix/>
          </a:blip>
          <a:srcRect r="-4909"/>
          <a:stretch/>
        </p:blipFill>
        <p:spPr>
          <a:xfrm>
            <a:off x="114700" y="755025"/>
            <a:ext cx="9143999" cy="438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Logistic Regression</a:t>
            </a:r>
            <a:endParaRPr/>
          </a:p>
        </p:txBody>
      </p:sp>
      <p:pic>
        <p:nvPicPr>
          <p:cNvPr id="192" name="Google Shape;192;p35"/>
          <p:cNvPicPr preferRelativeResize="0"/>
          <p:nvPr/>
        </p:nvPicPr>
        <p:blipFill>
          <a:blip r:embed="rId3">
            <a:alphaModFix/>
          </a:blip>
          <a:stretch>
            <a:fillRect/>
          </a:stretch>
        </p:blipFill>
        <p:spPr>
          <a:xfrm>
            <a:off x="207125" y="572700"/>
            <a:ext cx="7825650" cy="426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Decision Tree Classifier</a:t>
            </a:r>
            <a:endParaRPr/>
          </a:p>
        </p:txBody>
      </p:sp>
      <p:pic>
        <p:nvPicPr>
          <p:cNvPr id="198" name="Google Shape;198;p36"/>
          <p:cNvPicPr preferRelativeResize="0"/>
          <p:nvPr/>
        </p:nvPicPr>
        <p:blipFill>
          <a:blip r:embed="rId3">
            <a:alphaModFix/>
          </a:blip>
          <a:stretch>
            <a:fillRect/>
          </a:stretch>
        </p:blipFill>
        <p:spPr>
          <a:xfrm>
            <a:off x="688650" y="648475"/>
            <a:ext cx="6971106" cy="4265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256975" y="510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Random Forest</a:t>
            </a:r>
            <a:endParaRPr/>
          </a:p>
        </p:txBody>
      </p:sp>
      <p:pic>
        <p:nvPicPr>
          <p:cNvPr id="204" name="Google Shape;204;p37"/>
          <p:cNvPicPr preferRelativeResize="0"/>
          <p:nvPr/>
        </p:nvPicPr>
        <p:blipFill>
          <a:blip r:embed="rId3">
            <a:alphaModFix/>
          </a:blip>
          <a:stretch>
            <a:fillRect/>
          </a:stretch>
        </p:blipFill>
        <p:spPr>
          <a:xfrm>
            <a:off x="721475" y="830850"/>
            <a:ext cx="6079254" cy="4214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MODEL SELECTION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Choosing the best model</a:t>
            </a:r>
            <a:endParaRPr/>
          </a:p>
        </p:txBody>
      </p:sp>
      <p:sp>
        <p:nvSpPr>
          <p:cNvPr id="215" name="Google Shape;21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Selected Model: DecisionTreeClassifier()</a:t>
            </a:r>
            <a:endParaRPr/>
          </a:p>
        </p:txBody>
      </p:sp>
      <p:pic>
        <p:nvPicPr>
          <p:cNvPr id="216" name="Google Shape;216;p39"/>
          <p:cNvPicPr preferRelativeResize="0"/>
          <p:nvPr/>
        </p:nvPicPr>
        <p:blipFill>
          <a:blip r:embed="rId3">
            <a:alphaModFix/>
          </a:blip>
          <a:stretch>
            <a:fillRect/>
          </a:stretch>
        </p:blipFill>
        <p:spPr>
          <a:xfrm>
            <a:off x="1459150" y="1385888"/>
            <a:ext cx="5372100" cy="2371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58125" y="2018650"/>
            <a:ext cx="9085800" cy="77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CROSS VALIDATION &amp;  HYPERPARAMETER TUNING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7" name="Google Shape;227;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8" name="Google Shape;228;p41"/>
          <p:cNvPicPr preferRelativeResize="0"/>
          <p:nvPr/>
        </p:nvPicPr>
        <p:blipFill>
          <a:blip r:embed="rId3">
            <a:alphaModFix/>
          </a:blip>
          <a:stretch>
            <a:fillRect/>
          </a:stretch>
        </p:blipFill>
        <p:spPr>
          <a:xfrm>
            <a:off x="108595" y="-43775"/>
            <a:ext cx="892680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task?</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task is to predict whether a machine will possibly fail before it actually fail so that the technician can replace it without interruption the production. The output variable is the 'Machine Status' with binary values. 1 indicates failure and 0 indicates that is it still in working condition. I will be building classification models to  predict which machines will have a binary value of 1 and which will have a value of 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Cross validation score</a:t>
            </a:r>
            <a:endParaRPr/>
          </a:p>
        </p:txBody>
      </p:sp>
      <p:sp>
        <p:nvSpPr>
          <p:cNvPr id="234" name="Google Shape;23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cross validation scores are high indicating that the Decision Tree Classifier model performs well on unseen data and is not overfitted.</a:t>
            </a:r>
            <a:endParaRPr/>
          </a:p>
        </p:txBody>
      </p:sp>
      <p:pic>
        <p:nvPicPr>
          <p:cNvPr id="235" name="Google Shape;235;p42"/>
          <p:cNvPicPr preferRelativeResize="0"/>
          <p:nvPr/>
        </p:nvPicPr>
        <p:blipFill>
          <a:blip r:embed="rId3">
            <a:alphaModFix/>
          </a:blip>
          <a:stretch>
            <a:fillRect/>
          </a:stretch>
        </p:blipFill>
        <p:spPr>
          <a:xfrm>
            <a:off x="1504838" y="1247063"/>
            <a:ext cx="5324475" cy="1095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MODEL IMPROVEMENT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46" name="Google Shape;24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247" name="Google Shape;247;p44"/>
          <p:cNvPicPr preferRelativeResize="0"/>
          <p:nvPr/>
        </p:nvPicPr>
        <p:blipFill>
          <a:blip r:embed="rId3">
            <a:alphaModFix/>
          </a:blip>
          <a:stretch>
            <a:fillRect/>
          </a:stretch>
        </p:blipFill>
        <p:spPr>
          <a:xfrm>
            <a:off x="583502" y="0"/>
            <a:ext cx="7976995"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MODEL EVALUATION &amp; CONCLUSION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497725" y="4209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320"/>
              <a:t>Since there are still false positive and false negative values in the confusion matrix. This shows that the model is not perfect and is still making errors when predicting</a:t>
            </a:r>
            <a:endParaRPr sz="1320"/>
          </a:p>
          <a:p>
            <a:pPr marL="0" lvl="0" indent="0" algn="l" rtl="0">
              <a:spcBef>
                <a:spcPts val="0"/>
              </a:spcBef>
              <a:spcAft>
                <a:spcPts val="0"/>
              </a:spcAft>
              <a:buSzPts val="990"/>
              <a:buNone/>
            </a:pPr>
            <a:endParaRPr sz="2520"/>
          </a:p>
        </p:txBody>
      </p:sp>
      <p:pic>
        <p:nvPicPr>
          <p:cNvPr id="258" name="Google Shape;258;p46"/>
          <p:cNvPicPr preferRelativeResize="0"/>
          <p:nvPr/>
        </p:nvPicPr>
        <p:blipFill>
          <a:blip r:embed="rId3">
            <a:alphaModFix/>
          </a:blip>
          <a:stretch>
            <a:fillRect/>
          </a:stretch>
        </p:blipFill>
        <p:spPr>
          <a:xfrm>
            <a:off x="1137300" y="0"/>
            <a:ext cx="4946169" cy="38209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Performance of model</a:t>
            </a:r>
            <a:endParaRPr/>
          </a:p>
        </p:txBody>
      </p:sp>
      <p:sp>
        <p:nvSpPr>
          <p:cNvPr id="264" name="Google Shape;26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Before tuning:			After tuning:</a:t>
            </a:r>
            <a:endParaRPr/>
          </a:p>
          <a:p>
            <a:pPr marL="0" lvl="0" indent="0" algn="l" rtl="0">
              <a:spcBef>
                <a:spcPts val="1200"/>
              </a:spcBef>
              <a:spcAft>
                <a:spcPts val="0"/>
              </a:spcAft>
              <a:buNone/>
            </a:pPr>
            <a:r>
              <a:rPr lang="en-GB"/>
              <a:t>F1 score: 0.99			F1 score: 0.98</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There is only a subtle difference. The Decision Tree Classifier has the highest f1 score and it is not overfitted, performing very well on new data. Hence, Decision Tree Classifier is the best model for this prediction task</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 EXPLORATION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137575" y="4159450"/>
            <a:ext cx="8520600" cy="78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factory dataset has 20000 rows and 9 columns of data regarding information about the machines.</a:t>
            </a:r>
            <a:endParaRPr/>
          </a:p>
        </p:txBody>
      </p:sp>
      <p:pic>
        <p:nvPicPr>
          <p:cNvPr id="82" name="Google Shape;82;p17"/>
          <p:cNvPicPr preferRelativeResize="0"/>
          <p:nvPr/>
        </p:nvPicPr>
        <p:blipFill>
          <a:blip r:embed="rId3">
            <a:alphaModFix/>
          </a:blip>
          <a:stretch>
            <a:fillRect/>
          </a:stretch>
        </p:blipFill>
        <p:spPr>
          <a:xfrm>
            <a:off x="137575" y="109450"/>
            <a:ext cx="8556618" cy="40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224150" y="3519950"/>
            <a:ext cx="8520600" cy="116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range (max-min) for columns like Tool Wear(min) is huge and will require standardization which will be carried out in the later section</a:t>
            </a:r>
            <a:endParaRPr/>
          </a:p>
        </p:txBody>
      </p:sp>
      <p:pic>
        <p:nvPicPr>
          <p:cNvPr id="88" name="Google Shape;88;p18"/>
          <p:cNvPicPr preferRelativeResize="0"/>
          <p:nvPr/>
        </p:nvPicPr>
        <p:blipFill>
          <a:blip r:embed="rId3">
            <a:alphaModFix/>
          </a:blip>
          <a:stretch>
            <a:fillRect/>
          </a:stretch>
        </p:blipFill>
        <p:spPr>
          <a:xfrm>
            <a:off x="0" y="-8"/>
            <a:ext cx="9144000" cy="3519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6369350" y="0"/>
            <a:ext cx="2774400" cy="4892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Since there are 20000 rows , we can already see that there are multiple columns will lots of null values such as quality which has 190009 non-null values instead of 20000.</a:t>
            </a:r>
            <a:endParaRPr/>
          </a:p>
        </p:txBody>
      </p:sp>
      <p:pic>
        <p:nvPicPr>
          <p:cNvPr id="94" name="Google Shape;94;p19"/>
          <p:cNvPicPr preferRelativeResize="0"/>
          <p:nvPr/>
        </p:nvPicPr>
        <p:blipFill>
          <a:blip r:embed="rId3">
            <a:alphaModFix/>
          </a:blip>
          <a:stretch>
            <a:fillRect/>
          </a:stretch>
        </p:blipFill>
        <p:spPr>
          <a:xfrm>
            <a:off x="0" y="0"/>
            <a:ext cx="6124575" cy="445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 CLEANING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311700" y="3509650"/>
            <a:ext cx="8520600" cy="144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There are null values in 3 columns. I can either drop the null rows or fill it with null values.  I choose to fill the null rows with values so that the data can be used instead of being discarded. I will fill in the values with consideration to the range.</a:t>
            </a:r>
            <a:endParaRPr/>
          </a:p>
        </p:txBody>
      </p:sp>
      <p:pic>
        <p:nvPicPr>
          <p:cNvPr id="105" name="Google Shape;105;p21"/>
          <p:cNvPicPr preferRelativeResize="0"/>
          <p:nvPr/>
        </p:nvPicPr>
        <p:blipFill>
          <a:blip r:embed="rId3">
            <a:alphaModFix/>
          </a:blip>
          <a:stretch>
            <a:fillRect/>
          </a:stretch>
        </p:blipFill>
        <p:spPr>
          <a:xfrm>
            <a:off x="2194000" y="237125"/>
            <a:ext cx="3924300" cy="30099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51</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Proxima Nova</vt:lpstr>
      <vt:lpstr>Spearmint</vt:lpstr>
      <vt:lpstr>CA1 AIML CLASSFICATION</vt:lpstr>
      <vt:lpstr>PREDICTION TASK</vt:lpstr>
      <vt:lpstr>What is the task?</vt:lpstr>
      <vt:lpstr>DATA EXPLORATION</vt:lpstr>
      <vt:lpstr>PowerPoint Presentation</vt:lpstr>
      <vt:lpstr>The range (max-min) for columns like Tool Wear(min) is huge and will require standardization which will be carried out in the later section</vt:lpstr>
      <vt:lpstr>PowerPoint Presentation</vt:lpstr>
      <vt:lpstr>DATA CLEANING</vt:lpstr>
      <vt:lpstr>PowerPoint Presentation</vt:lpstr>
      <vt:lpstr>PowerPoint Presentation</vt:lpstr>
      <vt:lpstr>I used the mean values to replace the null rows for Process Temperature.</vt:lpstr>
      <vt:lpstr>I filled Rotation Speed with the median and now there are no more null rows</vt:lpstr>
      <vt:lpstr>FEATURE ENGINEERING</vt:lpstr>
      <vt:lpstr>PowerPoint Presentation</vt:lpstr>
      <vt:lpstr>EXPLORY DATA ANALYSIS</vt:lpstr>
      <vt:lpstr>PowerPoint Presentation</vt:lpstr>
      <vt:lpstr>I plotted distribution plots for both Process and Ambient Temperature and we can observe there is a symmetrical distribution</vt:lpstr>
      <vt:lpstr>I plotted histograms for tool wear and rotation speed</vt:lpstr>
      <vt:lpstr>I plotted a histogram for Torque and a bar chart for ‘Low’ quality</vt:lpstr>
      <vt:lpstr>PowerPoint Presentation</vt:lpstr>
      <vt:lpstr>FITTING THE MODEL</vt:lpstr>
      <vt:lpstr>KNN Classifier</vt:lpstr>
      <vt:lpstr>Logistic Regression</vt:lpstr>
      <vt:lpstr>Decision Tree Classifier</vt:lpstr>
      <vt:lpstr>Random Forest</vt:lpstr>
      <vt:lpstr>MODEL SELECTION</vt:lpstr>
      <vt:lpstr>Choosing the best model</vt:lpstr>
      <vt:lpstr>CROSS VALIDATION &amp;  HYPERPARAMETER TUNING</vt:lpstr>
      <vt:lpstr>PowerPoint Presentation</vt:lpstr>
      <vt:lpstr>Cross validation score</vt:lpstr>
      <vt:lpstr>MODEL IMPROVEMENT</vt:lpstr>
      <vt:lpstr> </vt:lpstr>
      <vt:lpstr>MODEL EVALUATION &amp; CONCLUSION</vt:lpstr>
      <vt:lpstr>Since there are still false positive and false negative values in the confusion matrix. This shows that the model is not perfect and is still making errors when predicting </vt:lpstr>
      <vt:lpstr>Performance of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CA1 AIML CLASSFICATION</dc:title>
  <cp:lastModifiedBy>HAARIS BIN SULAIMAN</cp:lastModifiedBy>
  <cp:revision>1</cp:revision>
  <dcterms:modified xsi:type="dcterms:W3CDTF">2022-06-30T04:52:39Z</dcterms:modified>
</cp:coreProperties>
</file>