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sldIdLst>
    <p:sldId id="256" r:id="rId5"/>
    <p:sldId id="258" r:id="rId6"/>
    <p:sldId id="262" r:id="rId7"/>
    <p:sldId id="263" r:id="rId8"/>
    <p:sldId id="259" r:id="rId9"/>
    <p:sldId id="267" r:id="rId10"/>
    <p:sldId id="257" r:id="rId11"/>
    <p:sldId id="265" r:id="rId12"/>
    <p:sldId id="264" r:id="rId13"/>
    <p:sldId id="260"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51BCF-8DD6-4A28-94A0-28E35EE40A84}" v="8" dt="2022-05-06T13:56:51.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May 6,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533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May 6,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186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May 6,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589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May 6,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2106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May 6,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8990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May 6,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6362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May 6,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897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May 6,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126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May 6,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6190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May 6,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870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May 6,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May 6,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6910582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stripe pattern on a black background">
            <a:extLst>
              <a:ext uri="{FF2B5EF4-FFF2-40B4-BE49-F238E27FC236}">
                <a16:creationId xmlns:a16="http://schemas.microsoft.com/office/drawing/2014/main" id="{85D996BA-F5B5-5A3B-377B-47D8D51F1AF4}"/>
              </a:ext>
            </a:extLst>
          </p:cNvPr>
          <p:cNvPicPr>
            <a:picLocks noChangeAspect="1"/>
          </p:cNvPicPr>
          <p:nvPr/>
        </p:nvPicPr>
        <p:blipFill rotWithShape="1">
          <a:blip r:embed="rId2"/>
          <a:srcRect t="7039" b="42318"/>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4485FD-A816-7270-A62C-1312910BF187}"/>
              </a:ext>
            </a:extLst>
          </p:cNvPr>
          <p:cNvSpPr>
            <a:spLocks noGrp="1"/>
          </p:cNvSpPr>
          <p:nvPr>
            <p:ph type="ctrTitle"/>
          </p:nvPr>
        </p:nvSpPr>
        <p:spPr>
          <a:xfrm>
            <a:off x="1383807" y="4611271"/>
            <a:ext cx="9436593" cy="1171556"/>
          </a:xfrm>
        </p:spPr>
        <p:txBody>
          <a:bodyPr>
            <a:normAutofit/>
          </a:bodyPr>
          <a:lstStyle/>
          <a:p>
            <a:r>
              <a:rPr lang="en-SG" sz="7200" dirty="0">
                <a:solidFill>
                  <a:schemeClr val="bg1"/>
                </a:solidFill>
                <a:latin typeface="Amasis MT Pro" panose="02040504050005020304" pitchFamily="18" charset="0"/>
              </a:rPr>
              <a:t>AIML CA3</a:t>
            </a:r>
          </a:p>
        </p:txBody>
      </p:sp>
      <p:sp>
        <p:nvSpPr>
          <p:cNvPr id="3" name="Subtitle 2">
            <a:extLst>
              <a:ext uri="{FF2B5EF4-FFF2-40B4-BE49-F238E27FC236}">
                <a16:creationId xmlns:a16="http://schemas.microsoft.com/office/drawing/2014/main" id="{D70288FE-6AC1-0B7A-F06B-8DE754605598}"/>
              </a:ext>
            </a:extLst>
          </p:cNvPr>
          <p:cNvSpPr>
            <a:spLocks noGrp="1"/>
          </p:cNvSpPr>
          <p:nvPr>
            <p:ph type="subTitle" idx="1"/>
          </p:nvPr>
        </p:nvSpPr>
        <p:spPr>
          <a:xfrm>
            <a:off x="1371601" y="5970897"/>
            <a:ext cx="9448800" cy="429904"/>
          </a:xfrm>
        </p:spPr>
        <p:txBody>
          <a:bodyPr>
            <a:noAutofit/>
          </a:bodyPr>
          <a:lstStyle/>
          <a:p>
            <a:pPr algn="l"/>
            <a:r>
              <a:rPr lang="en-SG" sz="2000" dirty="0">
                <a:solidFill>
                  <a:schemeClr val="bg1"/>
                </a:solidFill>
              </a:rPr>
              <a:t>Haaris bin sulaiman p2112815</a:t>
            </a:r>
          </a:p>
        </p:txBody>
      </p:sp>
    </p:spTree>
    <p:extLst>
      <p:ext uri="{BB962C8B-B14F-4D97-AF65-F5344CB8AC3E}">
        <p14:creationId xmlns:p14="http://schemas.microsoft.com/office/powerpoint/2010/main" val="378030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1A49E-C405-2697-F058-F507FBE5F80E}"/>
              </a:ext>
            </a:extLst>
          </p:cNvPr>
          <p:cNvSpPr>
            <a:spLocks noGrp="1"/>
          </p:cNvSpPr>
          <p:nvPr>
            <p:ph type="title"/>
          </p:nvPr>
        </p:nvSpPr>
        <p:spPr>
          <a:xfrm>
            <a:off x="1524000" y="1104444"/>
            <a:ext cx="9144000" cy="4676595"/>
          </a:xfrm>
        </p:spPr>
        <p:txBody>
          <a:bodyPr vert="horz" lIns="0" tIns="0" rIns="0" bIns="0" rtlCol="0" anchor="ctr">
            <a:normAutofit/>
          </a:bodyPr>
          <a:lstStyle/>
          <a:p>
            <a:pPr algn="ctr"/>
            <a:r>
              <a:rPr lang="en-US" sz="4400" spc="750" dirty="0">
                <a:solidFill>
                  <a:schemeClr val="bg1"/>
                </a:solidFill>
              </a:rPr>
              <a:t>PREDICTION</a:t>
            </a:r>
          </a:p>
        </p:txBody>
      </p:sp>
    </p:spTree>
    <p:extLst>
      <p:ext uri="{BB962C8B-B14F-4D97-AF65-F5344CB8AC3E}">
        <p14:creationId xmlns:p14="http://schemas.microsoft.com/office/powerpoint/2010/main" val="308634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7D94-A748-05C2-F9B2-33E898FA53A5}"/>
              </a:ext>
            </a:extLst>
          </p:cNvPr>
          <p:cNvSpPr>
            <a:spLocks noGrp="1"/>
          </p:cNvSpPr>
          <p:nvPr>
            <p:ph type="title"/>
          </p:nvPr>
        </p:nvSpPr>
        <p:spPr>
          <a:xfrm>
            <a:off x="1371600" y="152400"/>
            <a:ext cx="10241280" cy="633984"/>
          </a:xfrm>
        </p:spPr>
        <p:txBody>
          <a:bodyPr/>
          <a:lstStyle/>
          <a:p>
            <a:r>
              <a:rPr lang="en-SG" dirty="0"/>
              <a:t>Which training model to rely on</a:t>
            </a:r>
          </a:p>
        </p:txBody>
      </p:sp>
      <p:sp>
        <p:nvSpPr>
          <p:cNvPr id="3" name="Content Placeholder 2">
            <a:extLst>
              <a:ext uri="{FF2B5EF4-FFF2-40B4-BE49-F238E27FC236}">
                <a16:creationId xmlns:a16="http://schemas.microsoft.com/office/drawing/2014/main" id="{649BA633-0D89-CAAA-3F47-01402F6126BB}"/>
              </a:ext>
            </a:extLst>
          </p:cNvPr>
          <p:cNvSpPr>
            <a:spLocks noGrp="1"/>
          </p:cNvSpPr>
          <p:nvPr>
            <p:ph idx="1"/>
          </p:nvPr>
        </p:nvSpPr>
        <p:spPr>
          <a:xfrm>
            <a:off x="274320" y="1016000"/>
            <a:ext cx="11338560" cy="5055616"/>
          </a:xfrm>
        </p:spPr>
        <p:txBody>
          <a:bodyPr/>
          <a:lstStyle/>
          <a:p>
            <a:r>
              <a:rPr lang="en-SG" sz="2600" dirty="0"/>
              <a:t>The tree model has the highest classification accuracy with a value of 0.854</a:t>
            </a:r>
          </a:p>
          <a:p>
            <a:r>
              <a:rPr lang="en-SG" sz="2600" dirty="0"/>
              <a:t>The tree model has the highest precision score of 0.853</a:t>
            </a:r>
          </a:p>
          <a:p>
            <a:r>
              <a:rPr lang="en-SG" sz="2600" dirty="0"/>
              <a:t>The tree model also has the highest recall score of 0.854</a:t>
            </a:r>
          </a:p>
          <a:p>
            <a:r>
              <a:rPr lang="en-SG" sz="2600" dirty="0"/>
              <a:t>Looking at the precision score, recall score and classification accuracy, I will be making my evaluation based on the Tree model.</a:t>
            </a:r>
          </a:p>
          <a:p>
            <a:endParaRPr lang="en-SG" dirty="0"/>
          </a:p>
        </p:txBody>
      </p:sp>
    </p:spTree>
    <p:extLst>
      <p:ext uri="{BB962C8B-B14F-4D97-AF65-F5344CB8AC3E}">
        <p14:creationId xmlns:p14="http://schemas.microsoft.com/office/powerpoint/2010/main" val="208288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E2AB1-D8A9-12CE-AE24-6597CDC2FC09}"/>
              </a:ext>
            </a:extLst>
          </p:cNvPr>
          <p:cNvSpPr>
            <a:spLocks noGrp="1"/>
          </p:cNvSpPr>
          <p:nvPr>
            <p:ph idx="1"/>
          </p:nvPr>
        </p:nvSpPr>
        <p:spPr>
          <a:xfrm>
            <a:off x="0" y="101600"/>
            <a:ext cx="11988800" cy="4338320"/>
          </a:xfrm>
        </p:spPr>
        <p:txBody>
          <a:bodyPr>
            <a:normAutofit/>
          </a:bodyPr>
          <a:lstStyle/>
          <a:p>
            <a:r>
              <a:rPr lang="en-SG" sz="1800" dirty="0"/>
              <a:t>Based on the confusion matrix below of the Tree model, we can see that only 59 out of the 178 people on board are predicted to survive.</a:t>
            </a:r>
          </a:p>
          <a:p>
            <a:r>
              <a:rPr lang="en-SG" sz="1800" dirty="0"/>
              <a:t>This means that only 33.1% of the people on the ship were predicted to survive.</a:t>
            </a:r>
          </a:p>
          <a:p>
            <a:r>
              <a:rPr lang="en-SG" sz="1800" dirty="0"/>
              <a:t>The reality is that 113 people survived. This is almost double the predicted value of 59. The predicted is lower than the actual value and this can be due to many other variables that were not explored and involved in the probability calculations done by the different machine learning training models.</a:t>
            </a:r>
          </a:p>
          <a:p>
            <a:r>
              <a:rPr lang="en-SG" sz="1800" dirty="0"/>
              <a:t> Since there are 713 people on board and given that the probability calculations are based on just 178 people, we can say that the predicted number of passengers should be around 236 people. 33.1% x 713 = 236.</a:t>
            </a:r>
          </a:p>
          <a:p>
            <a:r>
              <a:rPr lang="en-SG" sz="1800" dirty="0"/>
              <a:t>Hence, the predicted number of survivors is 236.</a:t>
            </a:r>
          </a:p>
        </p:txBody>
      </p:sp>
      <p:pic>
        <p:nvPicPr>
          <p:cNvPr id="4" name="Picture 3">
            <a:extLst>
              <a:ext uri="{FF2B5EF4-FFF2-40B4-BE49-F238E27FC236}">
                <a16:creationId xmlns:a16="http://schemas.microsoft.com/office/drawing/2014/main" id="{4026E29F-1CF3-75F9-B9A2-DF93D0F94BFF}"/>
              </a:ext>
            </a:extLst>
          </p:cNvPr>
          <p:cNvPicPr>
            <a:picLocks noChangeAspect="1"/>
          </p:cNvPicPr>
          <p:nvPr/>
        </p:nvPicPr>
        <p:blipFill>
          <a:blip r:embed="rId2"/>
          <a:stretch>
            <a:fillRect/>
          </a:stretch>
        </p:blipFill>
        <p:spPr>
          <a:xfrm>
            <a:off x="1979537" y="3799840"/>
            <a:ext cx="8232926" cy="3058160"/>
          </a:xfrm>
          <a:prstGeom prst="rect">
            <a:avLst/>
          </a:prstGeom>
        </p:spPr>
      </p:pic>
    </p:spTree>
    <p:extLst>
      <p:ext uri="{BB962C8B-B14F-4D97-AF65-F5344CB8AC3E}">
        <p14:creationId xmlns:p14="http://schemas.microsoft.com/office/powerpoint/2010/main" val="98444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1565A-6B0B-2253-3CD2-45798CC3BBEA}"/>
              </a:ext>
            </a:extLst>
          </p:cNvPr>
          <p:cNvSpPr>
            <a:spLocks noGrp="1"/>
          </p:cNvSpPr>
          <p:nvPr>
            <p:ph type="title"/>
          </p:nvPr>
        </p:nvSpPr>
        <p:spPr>
          <a:xfrm>
            <a:off x="1524000" y="1971039"/>
            <a:ext cx="9144000" cy="2712721"/>
          </a:xfrm>
        </p:spPr>
        <p:txBody>
          <a:bodyPr vert="horz" lIns="0" tIns="0" rIns="0" bIns="0" rtlCol="0" anchor="ctr">
            <a:normAutofit/>
          </a:bodyPr>
          <a:lstStyle/>
          <a:p>
            <a:pPr algn="ctr"/>
            <a:r>
              <a:rPr lang="en-US" sz="4400" spc="750" dirty="0">
                <a:solidFill>
                  <a:schemeClr val="bg1"/>
                </a:solidFill>
              </a:rPr>
              <a:t>Understanding the data</a:t>
            </a:r>
          </a:p>
        </p:txBody>
      </p:sp>
    </p:spTree>
    <p:extLst>
      <p:ext uri="{BB962C8B-B14F-4D97-AF65-F5344CB8AC3E}">
        <p14:creationId xmlns:p14="http://schemas.microsoft.com/office/powerpoint/2010/main" val="267503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0AC1-D748-198B-F3A8-1E0F3F8DC0A5}"/>
              </a:ext>
            </a:extLst>
          </p:cNvPr>
          <p:cNvSpPr>
            <a:spLocks noGrp="1"/>
          </p:cNvSpPr>
          <p:nvPr>
            <p:ph type="title"/>
          </p:nvPr>
        </p:nvSpPr>
        <p:spPr>
          <a:xfrm>
            <a:off x="1280160" y="169164"/>
            <a:ext cx="10241280" cy="816356"/>
          </a:xfrm>
        </p:spPr>
        <p:txBody>
          <a:bodyPr>
            <a:normAutofit/>
          </a:bodyPr>
          <a:lstStyle/>
          <a:p>
            <a:pPr algn="ctr"/>
            <a:r>
              <a:rPr lang="en-SG" sz="4400" dirty="0"/>
              <a:t>BOX PLOT</a:t>
            </a:r>
          </a:p>
        </p:txBody>
      </p:sp>
      <p:sp>
        <p:nvSpPr>
          <p:cNvPr id="3" name="Content Placeholder 2">
            <a:extLst>
              <a:ext uri="{FF2B5EF4-FFF2-40B4-BE49-F238E27FC236}">
                <a16:creationId xmlns:a16="http://schemas.microsoft.com/office/drawing/2014/main" id="{782BFCEC-6832-8BC2-A2E8-0523F9611A7D}"/>
              </a:ext>
            </a:extLst>
          </p:cNvPr>
          <p:cNvSpPr>
            <a:spLocks noGrp="1"/>
          </p:cNvSpPr>
          <p:nvPr>
            <p:ph idx="1"/>
          </p:nvPr>
        </p:nvSpPr>
        <p:spPr>
          <a:xfrm>
            <a:off x="193040" y="985520"/>
            <a:ext cx="11419840" cy="5086096"/>
          </a:xfrm>
        </p:spPr>
        <p:txBody>
          <a:bodyPr/>
          <a:lstStyle/>
          <a:p>
            <a:r>
              <a:rPr lang="en-SG" dirty="0"/>
              <a:t>I used box plots because they are very good for seeing the range and comparing</a:t>
            </a:r>
          </a:p>
          <a:p>
            <a:r>
              <a:rPr lang="en-SG" dirty="0"/>
              <a:t>I wanted to see the range of ages that survived and did not survive</a:t>
            </a:r>
          </a:p>
        </p:txBody>
      </p:sp>
      <p:pic>
        <p:nvPicPr>
          <p:cNvPr id="6" name="Picture 5">
            <a:extLst>
              <a:ext uri="{FF2B5EF4-FFF2-40B4-BE49-F238E27FC236}">
                <a16:creationId xmlns:a16="http://schemas.microsoft.com/office/drawing/2014/main" id="{62430522-AF1A-BA81-C82A-E4C1101A5B92}"/>
              </a:ext>
            </a:extLst>
          </p:cNvPr>
          <p:cNvPicPr>
            <a:picLocks noChangeAspect="1"/>
          </p:cNvPicPr>
          <p:nvPr/>
        </p:nvPicPr>
        <p:blipFill>
          <a:blip r:embed="rId2"/>
          <a:stretch>
            <a:fillRect/>
          </a:stretch>
        </p:blipFill>
        <p:spPr>
          <a:xfrm>
            <a:off x="0" y="2658872"/>
            <a:ext cx="12192000" cy="4229100"/>
          </a:xfrm>
          <a:prstGeom prst="rect">
            <a:avLst/>
          </a:prstGeom>
        </p:spPr>
      </p:pic>
    </p:spTree>
    <p:extLst>
      <p:ext uri="{BB962C8B-B14F-4D97-AF65-F5344CB8AC3E}">
        <p14:creationId xmlns:p14="http://schemas.microsoft.com/office/powerpoint/2010/main" val="20687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0AC1-D748-198B-F3A8-1E0F3F8DC0A5}"/>
              </a:ext>
            </a:extLst>
          </p:cNvPr>
          <p:cNvSpPr>
            <a:spLocks noGrp="1"/>
          </p:cNvSpPr>
          <p:nvPr>
            <p:ph type="title"/>
          </p:nvPr>
        </p:nvSpPr>
        <p:spPr>
          <a:xfrm>
            <a:off x="1280160" y="142240"/>
            <a:ext cx="10241280" cy="772160"/>
          </a:xfrm>
        </p:spPr>
        <p:txBody>
          <a:bodyPr>
            <a:normAutofit/>
          </a:bodyPr>
          <a:lstStyle/>
          <a:p>
            <a:pPr algn="ctr"/>
            <a:r>
              <a:rPr lang="en-SG" sz="4400" dirty="0"/>
              <a:t>DISTRIBUTION</a:t>
            </a:r>
          </a:p>
        </p:txBody>
      </p:sp>
      <p:sp>
        <p:nvSpPr>
          <p:cNvPr id="3" name="Content Placeholder 2">
            <a:extLst>
              <a:ext uri="{FF2B5EF4-FFF2-40B4-BE49-F238E27FC236}">
                <a16:creationId xmlns:a16="http://schemas.microsoft.com/office/drawing/2014/main" id="{782BFCEC-6832-8BC2-A2E8-0523F9611A7D}"/>
              </a:ext>
            </a:extLst>
          </p:cNvPr>
          <p:cNvSpPr>
            <a:spLocks noGrp="1"/>
          </p:cNvSpPr>
          <p:nvPr>
            <p:ph idx="1"/>
          </p:nvPr>
        </p:nvSpPr>
        <p:spPr>
          <a:xfrm>
            <a:off x="193040" y="1016000"/>
            <a:ext cx="11419840" cy="5323840"/>
          </a:xfrm>
        </p:spPr>
        <p:txBody>
          <a:bodyPr/>
          <a:lstStyle/>
          <a:p>
            <a:r>
              <a:rPr lang="en-SG" dirty="0"/>
              <a:t>I used distributions because it is good for seeing the bigger picture and identifying any trends</a:t>
            </a:r>
          </a:p>
          <a:p>
            <a:r>
              <a:rPr lang="en-SG" dirty="0"/>
              <a:t>It is also ideal to identify which variables affect survival of the passengers significantly</a:t>
            </a:r>
          </a:p>
        </p:txBody>
      </p:sp>
      <p:pic>
        <p:nvPicPr>
          <p:cNvPr id="6" name="Picture 5">
            <a:extLst>
              <a:ext uri="{FF2B5EF4-FFF2-40B4-BE49-F238E27FC236}">
                <a16:creationId xmlns:a16="http://schemas.microsoft.com/office/drawing/2014/main" id="{994F3AF5-F1E4-C8AE-FA59-D9A087B75A42}"/>
              </a:ext>
            </a:extLst>
          </p:cNvPr>
          <p:cNvPicPr>
            <a:picLocks noChangeAspect="1"/>
          </p:cNvPicPr>
          <p:nvPr/>
        </p:nvPicPr>
        <p:blipFill>
          <a:blip r:embed="rId2"/>
          <a:stretch>
            <a:fillRect/>
          </a:stretch>
        </p:blipFill>
        <p:spPr>
          <a:xfrm>
            <a:off x="1564640" y="2683480"/>
            <a:ext cx="8534073" cy="4174520"/>
          </a:xfrm>
          <a:prstGeom prst="rect">
            <a:avLst/>
          </a:prstGeom>
        </p:spPr>
      </p:pic>
    </p:spTree>
    <p:extLst>
      <p:ext uri="{BB962C8B-B14F-4D97-AF65-F5344CB8AC3E}">
        <p14:creationId xmlns:p14="http://schemas.microsoft.com/office/powerpoint/2010/main" val="379820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561A2-16B6-2283-F06D-689419298644}"/>
              </a:ext>
            </a:extLst>
          </p:cNvPr>
          <p:cNvSpPr>
            <a:spLocks noGrp="1"/>
          </p:cNvSpPr>
          <p:nvPr>
            <p:ph type="title"/>
          </p:nvPr>
        </p:nvSpPr>
        <p:spPr>
          <a:xfrm>
            <a:off x="1524000" y="1104444"/>
            <a:ext cx="9144000" cy="4666435"/>
          </a:xfrm>
        </p:spPr>
        <p:txBody>
          <a:bodyPr vert="horz" lIns="0" tIns="0" rIns="0" bIns="0" rtlCol="0" anchor="ctr">
            <a:normAutofit/>
          </a:bodyPr>
          <a:lstStyle/>
          <a:p>
            <a:pPr algn="ctr"/>
            <a:r>
              <a:rPr lang="en-US" sz="4400" spc="750" dirty="0">
                <a:solidFill>
                  <a:schemeClr val="bg1"/>
                </a:solidFill>
              </a:rPr>
              <a:t>SPLITTING DATA</a:t>
            </a:r>
          </a:p>
        </p:txBody>
      </p:sp>
    </p:spTree>
    <p:extLst>
      <p:ext uri="{BB962C8B-B14F-4D97-AF65-F5344CB8AC3E}">
        <p14:creationId xmlns:p14="http://schemas.microsoft.com/office/powerpoint/2010/main" val="7107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FE85-D214-6D01-EB6D-FA3C95D7BE66}"/>
              </a:ext>
            </a:extLst>
          </p:cNvPr>
          <p:cNvSpPr>
            <a:spLocks noGrp="1"/>
          </p:cNvSpPr>
          <p:nvPr>
            <p:ph type="title"/>
          </p:nvPr>
        </p:nvSpPr>
        <p:spPr>
          <a:xfrm>
            <a:off x="1371600" y="0"/>
            <a:ext cx="10241280" cy="833120"/>
          </a:xfrm>
        </p:spPr>
        <p:txBody>
          <a:bodyPr>
            <a:normAutofit/>
          </a:bodyPr>
          <a:lstStyle/>
          <a:p>
            <a:pPr algn="ctr"/>
            <a:r>
              <a:rPr lang="en-SG" sz="4400" dirty="0"/>
              <a:t>Train and test data</a:t>
            </a:r>
          </a:p>
        </p:txBody>
      </p:sp>
      <p:sp>
        <p:nvSpPr>
          <p:cNvPr id="3" name="Content Placeholder 2">
            <a:extLst>
              <a:ext uri="{FF2B5EF4-FFF2-40B4-BE49-F238E27FC236}">
                <a16:creationId xmlns:a16="http://schemas.microsoft.com/office/drawing/2014/main" id="{B4D3895A-0943-2163-4E34-FD9697156932}"/>
              </a:ext>
            </a:extLst>
          </p:cNvPr>
          <p:cNvSpPr>
            <a:spLocks noGrp="1"/>
          </p:cNvSpPr>
          <p:nvPr>
            <p:ph idx="1"/>
          </p:nvPr>
        </p:nvSpPr>
        <p:spPr>
          <a:xfrm>
            <a:off x="0" y="833120"/>
            <a:ext cx="12070080" cy="5567680"/>
          </a:xfrm>
        </p:spPr>
        <p:txBody>
          <a:bodyPr/>
          <a:lstStyle/>
          <a:p>
            <a:r>
              <a:rPr lang="en-SG" dirty="0"/>
              <a:t>Data is being split into test and train data for the machine learning models using the Data Sampler</a:t>
            </a:r>
          </a:p>
          <a:p>
            <a:r>
              <a:rPr lang="en-SG" dirty="0"/>
              <a:t>As seen below, 713 data points are training data which will be used to build the machine learning model and the remaining 178 data points are test data used to evaluate the machine learning model.</a:t>
            </a:r>
          </a:p>
        </p:txBody>
      </p:sp>
      <p:pic>
        <p:nvPicPr>
          <p:cNvPr id="4" name="Picture 3">
            <a:extLst>
              <a:ext uri="{FF2B5EF4-FFF2-40B4-BE49-F238E27FC236}">
                <a16:creationId xmlns:a16="http://schemas.microsoft.com/office/drawing/2014/main" id="{3FCD63AE-49CD-2F04-4B03-404561A7F419}"/>
              </a:ext>
            </a:extLst>
          </p:cNvPr>
          <p:cNvPicPr>
            <a:picLocks noChangeAspect="1"/>
          </p:cNvPicPr>
          <p:nvPr/>
        </p:nvPicPr>
        <p:blipFill>
          <a:blip r:embed="rId2"/>
          <a:stretch>
            <a:fillRect/>
          </a:stretch>
        </p:blipFill>
        <p:spPr>
          <a:xfrm>
            <a:off x="5845520" y="4146411"/>
            <a:ext cx="5645440" cy="2711589"/>
          </a:xfrm>
          <a:prstGeom prst="rect">
            <a:avLst/>
          </a:prstGeom>
        </p:spPr>
      </p:pic>
      <p:pic>
        <p:nvPicPr>
          <p:cNvPr id="7" name="Picture 6">
            <a:extLst>
              <a:ext uri="{FF2B5EF4-FFF2-40B4-BE49-F238E27FC236}">
                <a16:creationId xmlns:a16="http://schemas.microsoft.com/office/drawing/2014/main" id="{CBC8C5C3-F5D3-EDCC-2712-9155A038F1DC}"/>
              </a:ext>
            </a:extLst>
          </p:cNvPr>
          <p:cNvPicPr>
            <a:picLocks noChangeAspect="1"/>
          </p:cNvPicPr>
          <p:nvPr/>
        </p:nvPicPr>
        <p:blipFill>
          <a:blip r:embed="rId3"/>
          <a:stretch>
            <a:fillRect/>
          </a:stretch>
        </p:blipFill>
        <p:spPr>
          <a:xfrm>
            <a:off x="2987256" y="2946400"/>
            <a:ext cx="2386185" cy="3911600"/>
          </a:xfrm>
          <a:prstGeom prst="rect">
            <a:avLst/>
          </a:prstGeom>
        </p:spPr>
      </p:pic>
    </p:spTree>
    <p:extLst>
      <p:ext uri="{BB962C8B-B14F-4D97-AF65-F5344CB8AC3E}">
        <p14:creationId xmlns:p14="http://schemas.microsoft.com/office/powerpoint/2010/main" val="406164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515FE-72E7-2F8E-C2DB-2C644C306D66}"/>
              </a:ext>
            </a:extLst>
          </p:cNvPr>
          <p:cNvSpPr>
            <a:spLocks noGrp="1"/>
          </p:cNvSpPr>
          <p:nvPr>
            <p:ph type="title"/>
          </p:nvPr>
        </p:nvSpPr>
        <p:spPr>
          <a:xfrm>
            <a:off x="1524000" y="1104444"/>
            <a:ext cx="9144000" cy="4351476"/>
          </a:xfrm>
        </p:spPr>
        <p:txBody>
          <a:bodyPr vert="horz" lIns="0" tIns="0" rIns="0" bIns="0" rtlCol="0" anchor="ctr">
            <a:normAutofit/>
          </a:bodyPr>
          <a:lstStyle/>
          <a:p>
            <a:pPr algn="ctr"/>
            <a:r>
              <a:rPr lang="en-US" sz="4400" spc="750" dirty="0">
                <a:solidFill>
                  <a:schemeClr val="bg1"/>
                </a:solidFill>
              </a:rPr>
              <a:t>Training models</a:t>
            </a:r>
          </a:p>
        </p:txBody>
      </p:sp>
    </p:spTree>
    <p:extLst>
      <p:ext uri="{BB962C8B-B14F-4D97-AF65-F5344CB8AC3E}">
        <p14:creationId xmlns:p14="http://schemas.microsoft.com/office/powerpoint/2010/main" val="372374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4A17-02EE-5748-F1AB-7C43D0CEAB09}"/>
              </a:ext>
            </a:extLst>
          </p:cNvPr>
          <p:cNvSpPr>
            <a:spLocks noGrp="1"/>
          </p:cNvSpPr>
          <p:nvPr>
            <p:ph type="title"/>
          </p:nvPr>
        </p:nvSpPr>
        <p:spPr>
          <a:xfrm>
            <a:off x="1371600" y="101600"/>
            <a:ext cx="10241280" cy="684784"/>
          </a:xfrm>
        </p:spPr>
        <p:txBody>
          <a:bodyPr/>
          <a:lstStyle/>
          <a:p>
            <a:pPr algn="ctr"/>
            <a:r>
              <a:rPr lang="en-SG" dirty="0"/>
              <a:t>Different models</a:t>
            </a:r>
          </a:p>
        </p:txBody>
      </p:sp>
      <p:sp>
        <p:nvSpPr>
          <p:cNvPr id="3" name="Content Placeholder 2">
            <a:extLst>
              <a:ext uri="{FF2B5EF4-FFF2-40B4-BE49-F238E27FC236}">
                <a16:creationId xmlns:a16="http://schemas.microsoft.com/office/drawing/2014/main" id="{BA93483B-E75F-CDBE-07AB-CD2EEF4205DD}"/>
              </a:ext>
            </a:extLst>
          </p:cNvPr>
          <p:cNvSpPr>
            <a:spLocks noGrp="1"/>
          </p:cNvSpPr>
          <p:nvPr>
            <p:ph idx="1"/>
          </p:nvPr>
        </p:nvSpPr>
        <p:spPr>
          <a:xfrm>
            <a:off x="162560" y="1066800"/>
            <a:ext cx="11917680" cy="5110480"/>
          </a:xfrm>
        </p:spPr>
        <p:txBody>
          <a:bodyPr/>
          <a:lstStyle/>
          <a:p>
            <a:r>
              <a:rPr lang="en-SG" dirty="0"/>
              <a:t>I used 5 different models with different precisions to compare the different models </a:t>
            </a:r>
          </a:p>
          <a:p>
            <a:r>
              <a:rPr lang="en-SG" dirty="0"/>
              <a:t>All 5 models have different ways of calculating the probabilities </a:t>
            </a:r>
          </a:p>
          <a:p>
            <a:r>
              <a:rPr lang="en-SG" dirty="0"/>
              <a:t>Thus it makes sense to use more training models to make a more accurate evaluation</a:t>
            </a:r>
          </a:p>
          <a:p>
            <a:r>
              <a:rPr lang="en-SG" dirty="0"/>
              <a:t>The models used are – kNN,Tree,Neural Network,Naïve Bayes and Logistic Regression</a:t>
            </a:r>
          </a:p>
          <a:p>
            <a:r>
              <a:rPr lang="en-SG" dirty="0"/>
              <a:t>The models used are shown in the next slide	</a:t>
            </a:r>
          </a:p>
        </p:txBody>
      </p:sp>
    </p:spTree>
    <p:extLst>
      <p:ext uri="{BB962C8B-B14F-4D97-AF65-F5344CB8AC3E}">
        <p14:creationId xmlns:p14="http://schemas.microsoft.com/office/powerpoint/2010/main" val="371850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B0EF74-E937-8B1C-EF27-9C15703C7DE3}"/>
              </a:ext>
            </a:extLst>
          </p:cNvPr>
          <p:cNvPicPr>
            <a:picLocks noChangeAspect="1"/>
          </p:cNvPicPr>
          <p:nvPr/>
        </p:nvPicPr>
        <p:blipFill>
          <a:blip r:embed="rId2"/>
          <a:stretch>
            <a:fillRect/>
          </a:stretch>
        </p:blipFill>
        <p:spPr>
          <a:xfrm>
            <a:off x="0" y="980353"/>
            <a:ext cx="12835091" cy="5877647"/>
          </a:xfrm>
          <a:prstGeom prst="rect">
            <a:avLst/>
          </a:prstGeom>
        </p:spPr>
      </p:pic>
    </p:spTree>
    <p:extLst>
      <p:ext uri="{BB962C8B-B14F-4D97-AF65-F5344CB8AC3E}">
        <p14:creationId xmlns:p14="http://schemas.microsoft.com/office/powerpoint/2010/main" val="3605707006"/>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242D41"/>
      </a:dk2>
      <a:lt2>
        <a:srgbClr val="E2E8E2"/>
      </a:lt2>
      <a:accent1>
        <a:srgbClr val="BF4DC3"/>
      </a:accent1>
      <a:accent2>
        <a:srgbClr val="7B3BB1"/>
      </a:accent2>
      <a:accent3>
        <a:srgbClr val="5C4DC3"/>
      </a:accent3>
      <a:accent4>
        <a:srgbClr val="3B5DB1"/>
      </a:accent4>
      <a:accent5>
        <a:srgbClr val="4DA0C3"/>
      </a:accent5>
      <a:accent6>
        <a:srgbClr val="3BB1A3"/>
      </a:accent6>
      <a:hlink>
        <a:srgbClr val="3F84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D9EB33756A9F4AAA18FCC436702AA5" ma:contentTypeVersion="14" ma:contentTypeDescription="Create a new document." ma:contentTypeScope="" ma:versionID="9ea346cc2f52ca1c4c7db3b11ebdf26a">
  <xsd:schema xmlns:xsd="http://www.w3.org/2001/XMLSchema" xmlns:xs="http://www.w3.org/2001/XMLSchema" xmlns:p="http://schemas.microsoft.com/office/2006/metadata/properties" xmlns:ns3="481ed70a-6f9b-43ad-9ed1-dc911ad154db" xmlns:ns4="58b9d768-7e54-475c-8094-0a892ab6037e" targetNamespace="http://schemas.microsoft.com/office/2006/metadata/properties" ma:root="true" ma:fieldsID="f08e2e88c6f3e1fbb96adba70c71ff54" ns3:_="" ns4:_="">
    <xsd:import namespace="481ed70a-6f9b-43ad-9ed1-dc911ad154db"/>
    <xsd:import namespace="58b9d768-7e54-475c-8094-0a892ab6037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1ed70a-6f9b-43ad-9ed1-dc911ad154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8b9d768-7e54-475c-8094-0a892ab6037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B8D9BA-BBBE-4CCA-B77E-22642772F1F4}">
  <ds:schemaRefs>
    <ds:schemaRef ds:uri="http://schemas.microsoft.com/sharepoint/v3/contenttype/forms"/>
  </ds:schemaRefs>
</ds:datastoreItem>
</file>

<file path=customXml/itemProps2.xml><?xml version="1.0" encoding="utf-8"?>
<ds:datastoreItem xmlns:ds="http://schemas.openxmlformats.org/officeDocument/2006/customXml" ds:itemID="{BCD3C1E7-439B-4997-9A22-C14DE0632B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1ed70a-6f9b-43ad-9ed1-dc911ad154db"/>
    <ds:schemaRef ds:uri="58b9d768-7e54-475c-8094-0a892ab603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2C4492-1727-4440-981F-08AFDD087521}">
  <ds:schemaRefs>
    <ds:schemaRef ds:uri="http://schemas.microsoft.com/office/2006/metadata/properties"/>
    <ds:schemaRef ds:uri="http://purl.org/dc/terms/"/>
    <ds:schemaRef ds:uri="http://www.w3.org/XML/1998/namespace"/>
    <ds:schemaRef ds:uri="http://schemas.microsoft.com/office/infopath/2007/PartnerControls"/>
    <ds:schemaRef ds:uri="481ed70a-6f9b-43ad-9ed1-dc911ad154db"/>
    <ds:schemaRef ds:uri="http://schemas.openxmlformats.org/package/2006/metadata/core-properties"/>
    <ds:schemaRef ds:uri="http://purl.org/dc/dcmitype/"/>
    <ds:schemaRef ds:uri="http://schemas.microsoft.com/office/2006/documentManagement/types"/>
    <ds:schemaRef ds:uri="http://purl.org/dc/elements/1.1/"/>
    <ds:schemaRef ds:uri="58b9d768-7e54-475c-8094-0a892ab6037e"/>
  </ds:schemaRefs>
</ds:datastoreItem>
</file>

<file path=docProps/app.xml><?xml version="1.0" encoding="utf-8"?>
<Properties xmlns="http://schemas.openxmlformats.org/officeDocument/2006/extended-properties" xmlns:vt="http://schemas.openxmlformats.org/officeDocument/2006/docPropsVTypes">
  <TotalTime>223</TotalTime>
  <Words>419</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Amasis MT Pro</vt:lpstr>
      <vt:lpstr>Arial</vt:lpstr>
      <vt:lpstr>Tw Cen MT</vt:lpstr>
      <vt:lpstr>GradientRiseVTI</vt:lpstr>
      <vt:lpstr>AIML CA3</vt:lpstr>
      <vt:lpstr>Understanding the data</vt:lpstr>
      <vt:lpstr>BOX PLOT</vt:lpstr>
      <vt:lpstr>DISTRIBUTION</vt:lpstr>
      <vt:lpstr>SPLITTING DATA</vt:lpstr>
      <vt:lpstr>Train and test data</vt:lpstr>
      <vt:lpstr>Training models</vt:lpstr>
      <vt:lpstr>Different models</vt:lpstr>
      <vt:lpstr>PowerPoint Presentation</vt:lpstr>
      <vt:lpstr>PREDICTION</vt:lpstr>
      <vt:lpstr>Which training model to rely 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CA3</dc:title>
  <dc:creator>HAARIS BIN SULAIMAN</dc:creator>
  <cp:lastModifiedBy>HAARIS BIN SULAIMAN</cp:lastModifiedBy>
  <cp:revision>2</cp:revision>
  <dcterms:created xsi:type="dcterms:W3CDTF">2022-05-05T14:43:48Z</dcterms:created>
  <dcterms:modified xsi:type="dcterms:W3CDTF">2022-05-06T14:16:22Z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0x0101004CD9EB33756A9F4AAA18FCC436702AA5</vt:lpwstr>
  </property>
</Properties>
</file>