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Average"/>
      <p:regular r:id="rId56"/>
    </p:embeddedFont>
    <p:embeddedFont>
      <p:font typeface="Oswald"/>
      <p:regular r:id="rId57"/>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Oswald-regular.fntdata"/><Relationship Id="rId12" Type="http://schemas.openxmlformats.org/officeDocument/2006/relationships/slide" Target="slides/slide7.xml"/><Relationship Id="rId56" Type="http://schemas.openxmlformats.org/officeDocument/2006/relationships/font" Target="fonts/Average-regular.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Oswa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3743c203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3743c203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3743c203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3743c203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3743c203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3743c203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3743c203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3743c203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3743c203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3743c203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3743c203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3743c203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3743c203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3743c203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3743c203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3743c203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3743c203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3743c203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3743c203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3743c203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2c61592c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2c61592c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3743c203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3743c203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3743c203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3743c203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3743c2039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33743c203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3743c203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3743c203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3743c203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33743c203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3743c203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3743c203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2c61592c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32c61592c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3743c2039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3743c203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3743c203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3743c203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3743c203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33743c203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3743c203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3743c203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3743c2039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33743c2039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33743c203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33743c203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3743c2039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3743c2039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33743c203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33743c203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3743c2039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33743c2039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3743c2039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3743c2039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33743c2039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33743c2039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32c61592c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32c61592c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33743c203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33743c203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33743c203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33743c203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2c61592c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2c61592c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33743c203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33743c203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33743c203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33743c203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33743c203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33743c203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33743c203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33743c203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32c61592c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32c61592c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33743c203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33743c203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33743c2039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33743c2039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33743c203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33743c203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33743c203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33743c203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32c61592c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32c61592c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3743c20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3743c20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33743c2039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33743c2039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3743c203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3743c203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3743c203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3743c203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3743c203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3743c203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3743c203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3743c203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1.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7.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2.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2.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5.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CA1 AIML REGRESSION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Haaris Sulaiman P2112815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Overview </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Splitting</a:t>
            </a:r>
            <a:r>
              <a:rPr lang="en-GB"/>
              <a:t> columns with number and words to retain the number</a:t>
            </a:r>
            <a:endParaRPr/>
          </a:p>
          <a:p>
            <a:pPr indent="-342900" lvl="0" marL="457200" rtl="0" algn="l">
              <a:spcBef>
                <a:spcPts val="0"/>
              </a:spcBef>
              <a:spcAft>
                <a:spcPts val="0"/>
              </a:spcAft>
              <a:buSzPts val="1800"/>
              <a:buChar char="-"/>
            </a:pPr>
            <a:r>
              <a:rPr lang="en-GB"/>
              <a:t>Splitting columns to </a:t>
            </a:r>
            <a:r>
              <a:rPr lang="en-GB"/>
              <a:t>obtain</a:t>
            </a:r>
            <a:r>
              <a:rPr lang="en-GB"/>
              <a:t> the brand of cpu/gpu</a:t>
            </a:r>
            <a:endParaRPr/>
          </a:p>
          <a:p>
            <a:pPr indent="-342900" lvl="0" marL="457200" rtl="0" algn="l">
              <a:spcBef>
                <a:spcPts val="0"/>
              </a:spcBef>
              <a:spcAft>
                <a:spcPts val="0"/>
              </a:spcAft>
              <a:buSzPts val="1800"/>
              <a:buChar char="-"/>
            </a:pPr>
            <a:r>
              <a:rPr lang="en-GB"/>
              <a:t>Dropping </a:t>
            </a:r>
            <a:r>
              <a:rPr lang="en-GB"/>
              <a:t>column I do not require</a:t>
            </a:r>
            <a:endParaRPr/>
          </a:p>
          <a:p>
            <a:pPr indent="-342900" lvl="0" marL="457200" rtl="0" algn="l">
              <a:spcBef>
                <a:spcPts val="0"/>
              </a:spcBef>
              <a:spcAft>
                <a:spcPts val="0"/>
              </a:spcAft>
              <a:buSzPts val="1800"/>
              <a:buChar char="-"/>
            </a:pPr>
            <a:r>
              <a:rPr lang="en-GB"/>
              <a:t>Assigning words to number</a:t>
            </a:r>
            <a:endParaRPr/>
          </a:p>
          <a:p>
            <a:pPr indent="-342900" lvl="0" marL="457200" rtl="0" algn="l">
              <a:spcBef>
                <a:spcPts val="0"/>
              </a:spcBef>
              <a:spcAft>
                <a:spcPts val="0"/>
              </a:spcAft>
              <a:buSzPts val="1800"/>
              <a:buChar char="-"/>
            </a:pPr>
            <a:r>
              <a:rPr lang="en-GB"/>
              <a:t>Doing hot encoding using lambda functions</a:t>
            </a:r>
            <a:endParaRPr/>
          </a:p>
          <a:p>
            <a:pPr indent="-342900" lvl="0" marL="457200" rtl="0" algn="l">
              <a:spcBef>
                <a:spcPts val="0"/>
              </a:spcBef>
              <a:spcAft>
                <a:spcPts val="0"/>
              </a:spcAft>
              <a:buSzPts val="1800"/>
              <a:buChar char="-"/>
            </a:pPr>
            <a:r>
              <a:rPr lang="en-GB"/>
              <a:t>Changing strings to integers or float</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3"/>
          <p:cNvPicPr preferRelativeResize="0"/>
          <p:nvPr/>
        </p:nvPicPr>
        <p:blipFill>
          <a:blip r:embed="rId3">
            <a:alphaModFix/>
          </a:blip>
          <a:stretch>
            <a:fillRect/>
          </a:stretch>
        </p:blipFill>
        <p:spPr>
          <a:xfrm>
            <a:off x="0" y="0"/>
            <a:ext cx="9144001"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idx="1" type="body"/>
          </p:nvPr>
        </p:nvSpPr>
        <p:spPr>
          <a:xfrm>
            <a:off x="388300" y="11305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4"/>
          <p:cNvPicPr preferRelativeResize="0"/>
          <p:nvPr/>
        </p:nvPicPr>
        <p:blipFill>
          <a:blip r:embed="rId3">
            <a:alphaModFix/>
          </a:blip>
          <a:stretch>
            <a:fillRect/>
          </a:stretch>
        </p:blipFill>
        <p:spPr>
          <a:xfrm>
            <a:off x="0" y="27987"/>
            <a:ext cx="9143999" cy="5087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 </a:t>
            </a:r>
            <a:endParaRPr/>
          </a:p>
        </p:txBody>
      </p:sp>
      <p:pic>
        <p:nvPicPr>
          <p:cNvPr id="132" name="Google Shape;132;p25"/>
          <p:cNvPicPr preferRelativeResize="0"/>
          <p:nvPr/>
        </p:nvPicPr>
        <p:blipFill>
          <a:blip r:embed="rId3">
            <a:alphaModFix/>
          </a:blip>
          <a:stretch>
            <a:fillRect/>
          </a:stretch>
        </p:blipFill>
        <p:spPr>
          <a:xfrm>
            <a:off x="-54550" y="-76875"/>
            <a:ext cx="9188124" cy="5297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6"/>
          <p:cNvPicPr preferRelativeResize="0"/>
          <p:nvPr/>
        </p:nvPicPr>
        <p:blipFill>
          <a:blip r:embed="rId3">
            <a:alphaModFix/>
          </a:blip>
          <a:stretch>
            <a:fillRect/>
          </a:stretch>
        </p:blipFill>
        <p:spPr>
          <a:xfrm>
            <a:off x="0" y="31750"/>
            <a:ext cx="9144001" cy="5080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27"/>
          <p:cNvPicPr preferRelativeResize="0"/>
          <p:nvPr/>
        </p:nvPicPr>
        <p:blipFill>
          <a:blip r:embed="rId3">
            <a:alphaModFix/>
          </a:blip>
          <a:stretch>
            <a:fillRect/>
          </a:stretch>
        </p:blipFill>
        <p:spPr>
          <a:xfrm>
            <a:off x="12989" y="0"/>
            <a:ext cx="9118024" cy="5143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8"/>
          <p:cNvPicPr preferRelativeResize="0"/>
          <p:nvPr/>
        </p:nvPicPr>
        <p:blipFill>
          <a:blip r:embed="rId3">
            <a:alphaModFix/>
          </a:blip>
          <a:stretch>
            <a:fillRect/>
          </a:stretch>
        </p:blipFill>
        <p:spPr>
          <a:xfrm>
            <a:off x="0" y="0"/>
            <a:ext cx="9144000" cy="5078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2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30"/>
          <p:cNvPicPr preferRelativeResize="0"/>
          <p:nvPr/>
        </p:nvPicPr>
        <p:blipFill>
          <a:blip r:embed="rId3">
            <a:alphaModFix/>
          </a:blip>
          <a:stretch>
            <a:fillRect/>
          </a:stretch>
        </p:blipFill>
        <p:spPr>
          <a:xfrm>
            <a:off x="-109602" y="-43800"/>
            <a:ext cx="9253601"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3" name="Google Shape;17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31"/>
          <p:cNvPicPr preferRelativeResize="0"/>
          <p:nvPr/>
        </p:nvPicPr>
        <p:blipFill>
          <a:blip r:embed="rId3">
            <a:alphaModFix/>
          </a:blip>
          <a:stretch>
            <a:fillRect/>
          </a:stretch>
        </p:blipFill>
        <p:spPr>
          <a:xfrm>
            <a:off x="0" y="77325"/>
            <a:ext cx="9144001" cy="50012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TASK PREDICTION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0" name="Google Shape;18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32"/>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7" name="Google Shape;18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8" name="Google Shape;188;p33"/>
          <p:cNvPicPr preferRelativeResize="0"/>
          <p:nvPr/>
        </p:nvPicPr>
        <p:blipFill>
          <a:blip r:embed="rId3">
            <a:alphaModFix/>
          </a:blip>
          <a:stretch>
            <a:fillRect/>
          </a:stretch>
        </p:blipFill>
        <p:spPr>
          <a:xfrm>
            <a:off x="421" y="0"/>
            <a:ext cx="9143158"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4" name="Google Shape;19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5" name="Google Shape;195;p34"/>
          <p:cNvPicPr preferRelativeResize="0"/>
          <p:nvPr/>
        </p:nvPicPr>
        <p:blipFill>
          <a:blip r:embed="rId3">
            <a:alphaModFix/>
          </a:blip>
          <a:stretch>
            <a:fillRect/>
          </a:stretch>
        </p:blipFill>
        <p:spPr>
          <a:xfrm>
            <a:off x="0" y="0"/>
            <a:ext cx="9144000" cy="5220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1" name="Google Shape;20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2" name="Google Shape;202;p3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8" name="Google Shape;20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36"/>
          <p:cNvPicPr preferRelativeResize="0"/>
          <p:nvPr/>
        </p:nvPicPr>
        <p:blipFill>
          <a:blip r:embed="rId3">
            <a:alphaModFix/>
          </a:blip>
          <a:stretch>
            <a:fillRect/>
          </a:stretch>
        </p:blipFill>
        <p:spPr>
          <a:xfrm>
            <a:off x="0" y="0"/>
            <a:ext cx="9192799"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5" name="Google Shape;21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6" name="Google Shape;216;p37"/>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EXPLORY DATA ANALYSIS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7" name="Google Shape;227;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8" name="Google Shape;228;p39"/>
          <p:cNvPicPr preferRelativeResize="0"/>
          <p:nvPr/>
        </p:nvPicPr>
        <p:blipFill rotWithShape="1">
          <a:blip r:embed="rId3">
            <a:alphaModFix/>
          </a:blip>
          <a:srcRect b="0" l="0" r="-542" t="-847"/>
          <a:stretch/>
        </p:blipFill>
        <p:spPr>
          <a:xfrm>
            <a:off x="0" y="-64950"/>
            <a:ext cx="9214700" cy="52522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311700" y="948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Price</a:t>
            </a:r>
            <a:endParaRPr/>
          </a:p>
        </p:txBody>
      </p:sp>
      <p:sp>
        <p:nvSpPr>
          <p:cNvPr id="234" name="Google Shape;234;p40"/>
          <p:cNvSpPr txBox="1"/>
          <p:nvPr>
            <p:ph idx="1" type="body"/>
          </p:nvPr>
        </p:nvSpPr>
        <p:spPr>
          <a:xfrm>
            <a:off x="0" y="787925"/>
            <a:ext cx="8972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5" name="Google Shape;235;p40"/>
          <p:cNvPicPr preferRelativeResize="0"/>
          <p:nvPr/>
        </p:nvPicPr>
        <p:blipFill>
          <a:blip r:embed="rId3">
            <a:alphaModFix/>
          </a:blip>
          <a:stretch>
            <a:fillRect/>
          </a:stretch>
        </p:blipFill>
        <p:spPr>
          <a:xfrm>
            <a:off x="0" y="888275"/>
            <a:ext cx="3786502" cy="3032100"/>
          </a:xfrm>
          <a:prstGeom prst="rect">
            <a:avLst/>
          </a:prstGeom>
          <a:noFill/>
          <a:ln>
            <a:noFill/>
          </a:ln>
        </p:spPr>
      </p:pic>
      <p:pic>
        <p:nvPicPr>
          <p:cNvPr id="236" name="Google Shape;236;p40"/>
          <p:cNvPicPr preferRelativeResize="0"/>
          <p:nvPr/>
        </p:nvPicPr>
        <p:blipFill>
          <a:blip r:embed="rId4">
            <a:alphaModFix/>
          </a:blip>
          <a:stretch>
            <a:fillRect/>
          </a:stretch>
        </p:blipFill>
        <p:spPr>
          <a:xfrm>
            <a:off x="5345975" y="787926"/>
            <a:ext cx="3700551" cy="3236050"/>
          </a:xfrm>
          <a:prstGeom prst="rect">
            <a:avLst/>
          </a:prstGeom>
          <a:noFill/>
          <a:ln>
            <a:noFill/>
          </a:ln>
        </p:spPr>
      </p:pic>
      <p:sp>
        <p:nvSpPr>
          <p:cNvPr id="237" name="Google Shape;237;p40"/>
          <p:cNvSpPr/>
          <p:nvPr/>
        </p:nvSpPr>
        <p:spPr>
          <a:xfrm>
            <a:off x="4066338" y="1880225"/>
            <a:ext cx="1233000" cy="84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191325" y="510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Weight</a:t>
            </a:r>
            <a:endParaRPr/>
          </a:p>
        </p:txBody>
      </p:sp>
      <p:sp>
        <p:nvSpPr>
          <p:cNvPr id="243" name="Google Shape;243;p41"/>
          <p:cNvSpPr txBox="1"/>
          <p:nvPr>
            <p:ph idx="1" type="body"/>
          </p:nvPr>
        </p:nvSpPr>
        <p:spPr>
          <a:xfrm>
            <a:off x="227400" y="3994425"/>
            <a:ext cx="8689200" cy="103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There is a positive relationship between weight and price. As weight increase, price increase.</a:t>
            </a:r>
            <a:endParaRPr/>
          </a:p>
        </p:txBody>
      </p:sp>
      <p:pic>
        <p:nvPicPr>
          <p:cNvPr id="244" name="Google Shape;244;p41"/>
          <p:cNvPicPr preferRelativeResize="0"/>
          <p:nvPr/>
        </p:nvPicPr>
        <p:blipFill>
          <a:blip r:embed="rId3">
            <a:alphaModFix/>
          </a:blip>
          <a:stretch>
            <a:fillRect/>
          </a:stretch>
        </p:blipFill>
        <p:spPr>
          <a:xfrm>
            <a:off x="1400800" y="747450"/>
            <a:ext cx="5865950" cy="3246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The prediction task </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task is to predict the price of different computers based on </a:t>
            </a:r>
            <a:r>
              <a:rPr lang="en-GB"/>
              <a:t>their</a:t>
            </a:r>
            <a:r>
              <a:rPr lang="en-GB"/>
              <a:t> configuration. I will be building regression models so that i can predict the price based on the </a:t>
            </a:r>
            <a:r>
              <a:rPr lang="en-GB"/>
              <a:t>features that I will be engineering.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311700" y="1386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OS and Type</a:t>
            </a:r>
            <a:endParaRPr/>
          </a:p>
        </p:txBody>
      </p:sp>
      <p:sp>
        <p:nvSpPr>
          <p:cNvPr id="250" name="Google Shape;25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251" name="Google Shape;251;p42"/>
          <p:cNvPicPr preferRelativeResize="0"/>
          <p:nvPr/>
        </p:nvPicPr>
        <p:blipFill>
          <a:blip r:embed="rId3">
            <a:alphaModFix/>
          </a:blip>
          <a:stretch>
            <a:fillRect/>
          </a:stretch>
        </p:blipFill>
        <p:spPr>
          <a:xfrm>
            <a:off x="55525" y="1072615"/>
            <a:ext cx="4516475" cy="2998273"/>
          </a:xfrm>
          <a:prstGeom prst="rect">
            <a:avLst/>
          </a:prstGeom>
          <a:noFill/>
          <a:ln>
            <a:noFill/>
          </a:ln>
        </p:spPr>
      </p:pic>
      <p:pic>
        <p:nvPicPr>
          <p:cNvPr id="252" name="Google Shape;252;p42"/>
          <p:cNvPicPr preferRelativeResize="0"/>
          <p:nvPr/>
        </p:nvPicPr>
        <p:blipFill>
          <a:blip r:embed="rId4">
            <a:alphaModFix/>
          </a:blip>
          <a:stretch>
            <a:fillRect/>
          </a:stretch>
        </p:blipFill>
        <p:spPr>
          <a:xfrm>
            <a:off x="4648750" y="1072625"/>
            <a:ext cx="4411275" cy="2998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213200" y="1167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RAM and Brand</a:t>
            </a:r>
            <a:endParaRPr/>
          </a:p>
        </p:txBody>
      </p:sp>
      <p:sp>
        <p:nvSpPr>
          <p:cNvPr id="258" name="Google Shape;25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9" name="Google Shape;259;p43"/>
          <p:cNvPicPr preferRelativeResize="0"/>
          <p:nvPr/>
        </p:nvPicPr>
        <p:blipFill>
          <a:blip r:embed="rId3">
            <a:alphaModFix/>
          </a:blip>
          <a:stretch>
            <a:fillRect/>
          </a:stretch>
        </p:blipFill>
        <p:spPr>
          <a:xfrm>
            <a:off x="0" y="1225471"/>
            <a:ext cx="4419450" cy="3502529"/>
          </a:xfrm>
          <a:prstGeom prst="rect">
            <a:avLst/>
          </a:prstGeom>
          <a:noFill/>
          <a:ln>
            <a:noFill/>
          </a:ln>
        </p:spPr>
      </p:pic>
      <p:pic>
        <p:nvPicPr>
          <p:cNvPr id="260" name="Google Shape;260;p43"/>
          <p:cNvPicPr preferRelativeResize="0"/>
          <p:nvPr/>
        </p:nvPicPr>
        <p:blipFill>
          <a:blip r:embed="rId4">
            <a:alphaModFix/>
          </a:blip>
          <a:stretch>
            <a:fillRect/>
          </a:stretch>
        </p:blipFill>
        <p:spPr>
          <a:xfrm>
            <a:off x="4419450" y="1238600"/>
            <a:ext cx="4750351" cy="3502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4"/>
          <p:cNvSpPr txBox="1"/>
          <p:nvPr>
            <p:ph type="title"/>
          </p:nvPr>
        </p:nvSpPr>
        <p:spPr>
          <a:xfrm>
            <a:off x="257000" y="1933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X and Y resolution</a:t>
            </a:r>
            <a:endParaRPr/>
          </a:p>
        </p:txBody>
      </p:sp>
      <p:sp>
        <p:nvSpPr>
          <p:cNvPr id="266" name="Google Shape;266;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267" name="Google Shape;267;p44"/>
          <p:cNvPicPr preferRelativeResize="0"/>
          <p:nvPr/>
        </p:nvPicPr>
        <p:blipFill>
          <a:blip r:embed="rId3">
            <a:alphaModFix/>
          </a:blip>
          <a:stretch>
            <a:fillRect/>
          </a:stretch>
        </p:blipFill>
        <p:spPr>
          <a:xfrm>
            <a:off x="78200" y="1137425"/>
            <a:ext cx="4256237" cy="2868650"/>
          </a:xfrm>
          <a:prstGeom prst="rect">
            <a:avLst/>
          </a:prstGeom>
          <a:noFill/>
          <a:ln>
            <a:noFill/>
          </a:ln>
        </p:spPr>
      </p:pic>
      <p:pic>
        <p:nvPicPr>
          <p:cNvPr id="268" name="Google Shape;268;p44"/>
          <p:cNvPicPr preferRelativeResize="0"/>
          <p:nvPr/>
        </p:nvPicPr>
        <p:blipFill>
          <a:blip r:embed="rId4">
            <a:alphaModFix/>
          </a:blip>
          <a:stretch>
            <a:fillRect/>
          </a:stretch>
        </p:blipFill>
        <p:spPr>
          <a:xfrm>
            <a:off x="4572000" y="1152475"/>
            <a:ext cx="4496375" cy="286864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5"/>
          <p:cNvSpPr txBox="1"/>
          <p:nvPr>
            <p:ph type="title"/>
          </p:nvPr>
        </p:nvSpPr>
        <p:spPr>
          <a:xfrm>
            <a:off x="213200" y="1495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Touchscreen and IPS</a:t>
            </a:r>
            <a:endParaRPr/>
          </a:p>
        </p:txBody>
      </p:sp>
      <p:sp>
        <p:nvSpPr>
          <p:cNvPr id="274" name="Google Shape;274;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275" name="Google Shape;275;p45"/>
          <p:cNvPicPr preferRelativeResize="0"/>
          <p:nvPr/>
        </p:nvPicPr>
        <p:blipFill>
          <a:blip r:embed="rId3">
            <a:alphaModFix/>
          </a:blip>
          <a:stretch>
            <a:fillRect/>
          </a:stretch>
        </p:blipFill>
        <p:spPr>
          <a:xfrm>
            <a:off x="135775" y="1434325"/>
            <a:ext cx="4174950" cy="3259675"/>
          </a:xfrm>
          <a:prstGeom prst="rect">
            <a:avLst/>
          </a:prstGeom>
          <a:noFill/>
          <a:ln>
            <a:noFill/>
          </a:ln>
        </p:spPr>
      </p:pic>
      <p:pic>
        <p:nvPicPr>
          <p:cNvPr id="276" name="Google Shape;276;p45"/>
          <p:cNvPicPr preferRelativeResize="0"/>
          <p:nvPr/>
        </p:nvPicPr>
        <p:blipFill>
          <a:blip r:embed="rId4">
            <a:alphaModFix/>
          </a:blip>
          <a:stretch>
            <a:fillRect/>
          </a:stretch>
        </p:blipFill>
        <p:spPr>
          <a:xfrm>
            <a:off x="4476451" y="1434325"/>
            <a:ext cx="4576258" cy="3259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ph type="title"/>
          </p:nvPr>
        </p:nvSpPr>
        <p:spPr>
          <a:xfrm>
            <a:off x="256975" y="1167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i5 and i7</a:t>
            </a:r>
            <a:endParaRPr/>
          </a:p>
        </p:txBody>
      </p:sp>
      <p:sp>
        <p:nvSpPr>
          <p:cNvPr id="282" name="Google Shape;282;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283" name="Google Shape;283;p46"/>
          <p:cNvPicPr preferRelativeResize="0"/>
          <p:nvPr/>
        </p:nvPicPr>
        <p:blipFill>
          <a:blip r:embed="rId3">
            <a:alphaModFix/>
          </a:blip>
          <a:stretch>
            <a:fillRect/>
          </a:stretch>
        </p:blipFill>
        <p:spPr>
          <a:xfrm>
            <a:off x="125650" y="1152475"/>
            <a:ext cx="3819625" cy="3095750"/>
          </a:xfrm>
          <a:prstGeom prst="rect">
            <a:avLst/>
          </a:prstGeom>
          <a:noFill/>
          <a:ln>
            <a:noFill/>
          </a:ln>
        </p:spPr>
      </p:pic>
      <p:pic>
        <p:nvPicPr>
          <p:cNvPr id="284" name="Google Shape;284;p46"/>
          <p:cNvPicPr preferRelativeResize="0"/>
          <p:nvPr/>
        </p:nvPicPr>
        <p:blipFill>
          <a:blip r:embed="rId4">
            <a:alphaModFix/>
          </a:blip>
          <a:stretch>
            <a:fillRect/>
          </a:stretch>
        </p:blipFill>
        <p:spPr>
          <a:xfrm>
            <a:off x="4847150" y="1116623"/>
            <a:ext cx="3985150" cy="3167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type="title"/>
          </p:nvPr>
        </p:nvSpPr>
        <p:spPr>
          <a:xfrm>
            <a:off x="257000" y="2261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AMD and i3</a:t>
            </a:r>
            <a:endParaRPr/>
          </a:p>
        </p:txBody>
      </p:sp>
      <p:sp>
        <p:nvSpPr>
          <p:cNvPr id="290" name="Google Shape;290;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291" name="Google Shape;291;p47"/>
          <p:cNvPicPr preferRelativeResize="0"/>
          <p:nvPr/>
        </p:nvPicPr>
        <p:blipFill>
          <a:blip r:embed="rId3">
            <a:alphaModFix/>
          </a:blip>
          <a:stretch>
            <a:fillRect/>
          </a:stretch>
        </p:blipFill>
        <p:spPr>
          <a:xfrm>
            <a:off x="0" y="1363738"/>
            <a:ext cx="4433001" cy="3205150"/>
          </a:xfrm>
          <a:prstGeom prst="rect">
            <a:avLst/>
          </a:prstGeom>
          <a:noFill/>
          <a:ln>
            <a:noFill/>
          </a:ln>
        </p:spPr>
      </p:pic>
      <p:pic>
        <p:nvPicPr>
          <p:cNvPr id="292" name="Google Shape;292;p47"/>
          <p:cNvPicPr preferRelativeResize="0"/>
          <p:nvPr/>
        </p:nvPicPr>
        <p:blipFill>
          <a:blip r:embed="rId4">
            <a:alphaModFix/>
          </a:blip>
          <a:stretch>
            <a:fillRect/>
          </a:stretch>
        </p:blipFill>
        <p:spPr>
          <a:xfrm>
            <a:off x="4637642" y="1333588"/>
            <a:ext cx="4367506" cy="3265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257000" y="729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SSD</a:t>
            </a:r>
            <a:endParaRPr/>
          </a:p>
        </p:txBody>
      </p:sp>
      <p:sp>
        <p:nvSpPr>
          <p:cNvPr id="298" name="Google Shape;298;p48"/>
          <p:cNvSpPr txBox="1"/>
          <p:nvPr>
            <p:ph idx="1" type="body"/>
          </p:nvPr>
        </p:nvSpPr>
        <p:spPr>
          <a:xfrm>
            <a:off x="311700" y="15026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There is a positive relationship between ssd and price. From the graph, higher ssd has higher prices </a:t>
            </a:r>
            <a:endParaRPr/>
          </a:p>
        </p:txBody>
      </p:sp>
      <p:pic>
        <p:nvPicPr>
          <p:cNvPr id="299" name="Google Shape;299;p48"/>
          <p:cNvPicPr preferRelativeResize="0"/>
          <p:nvPr/>
        </p:nvPicPr>
        <p:blipFill>
          <a:blip r:embed="rId3">
            <a:alphaModFix/>
          </a:blip>
          <a:stretch>
            <a:fillRect/>
          </a:stretch>
        </p:blipFill>
        <p:spPr>
          <a:xfrm>
            <a:off x="1744398" y="689425"/>
            <a:ext cx="5108096" cy="3416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FITTING THE MODEL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Linear Regression</a:t>
            </a:r>
            <a:endParaRPr/>
          </a:p>
        </p:txBody>
      </p:sp>
      <p:sp>
        <p:nvSpPr>
          <p:cNvPr id="310" name="Google Shape;310;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311" name="Google Shape;311;p50"/>
          <p:cNvPicPr preferRelativeResize="0"/>
          <p:nvPr/>
        </p:nvPicPr>
        <p:blipFill>
          <a:blip r:embed="rId3">
            <a:alphaModFix/>
          </a:blip>
          <a:stretch>
            <a:fillRect/>
          </a:stretch>
        </p:blipFill>
        <p:spPr>
          <a:xfrm>
            <a:off x="0" y="1017734"/>
            <a:ext cx="9144000" cy="399753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Support Vector Regression</a:t>
            </a:r>
            <a:endParaRPr/>
          </a:p>
        </p:txBody>
      </p:sp>
      <p:sp>
        <p:nvSpPr>
          <p:cNvPr id="317" name="Google Shape;317;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318" name="Google Shape;318;p51"/>
          <p:cNvPicPr preferRelativeResize="0"/>
          <p:nvPr/>
        </p:nvPicPr>
        <p:blipFill>
          <a:blip r:embed="rId3">
            <a:alphaModFix/>
          </a:blip>
          <a:stretch>
            <a:fillRect/>
          </a:stretch>
        </p:blipFill>
        <p:spPr>
          <a:xfrm>
            <a:off x="250613" y="1388738"/>
            <a:ext cx="8467725" cy="3438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DATA EXPLORATION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Decision</a:t>
            </a:r>
            <a:r>
              <a:rPr lang="en-GB"/>
              <a:t> Tree Regression</a:t>
            </a:r>
            <a:endParaRPr/>
          </a:p>
        </p:txBody>
      </p:sp>
      <p:sp>
        <p:nvSpPr>
          <p:cNvPr id="324" name="Google Shape;324;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325" name="Google Shape;325;p52"/>
          <p:cNvPicPr preferRelativeResize="0"/>
          <p:nvPr/>
        </p:nvPicPr>
        <p:blipFill>
          <a:blip r:embed="rId3">
            <a:alphaModFix/>
          </a:blip>
          <a:stretch>
            <a:fillRect/>
          </a:stretch>
        </p:blipFill>
        <p:spPr>
          <a:xfrm>
            <a:off x="107400" y="1462913"/>
            <a:ext cx="8724900" cy="35528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Random Forest Regression</a:t>
            </a:r>
            <a:endParaRPr/>
          </a:p>
        </p:txBody>
      </p:sp>
      <p:sp>
        <p:nvSpPr>
          <p:cNvPr id="331" name="Google Shape;331;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332" name="Google Shape;332;p53"/>
          <p:cNvPicPr preferRelativeResize="0"/>
          <p:nvPr/>
        </p:nvPicPr>
        <p:blipFill>
          <a:blip r:embed="rId3">
            <a:alphaModFix/>
          </a:blip>
          <a:stretch>
            <a:fillRect/>
          </a:stretch>
        </p:blipFill>
        <p:spPr>
          <a:xfrm>
            <a:off x="109450" y="1379778"/>
            <a:ext cx="9144000" cy="323754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MODEL SELECTION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Selecting the best model</a:t>
            </a:r>
            <a:endParaRPr/>
          </a:p>
        </p:txBody>
      </p:sp>
      <p:sp>
        <p:nvSpPr>
          <p:cNvPr id="343" name="Google Shape;343;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The decision tree regressor has the highest r2 score of 0.99 and lowest mse of 0.000375 which is very close to 0. Hence, I </a:t>
            </a:r>
            <a:r>
              <a:rPr lang="en-GB"/>
              <a:t>choose</a:t>
            </a:r>
            <a:r>
              <a:rPr lang="en-GB"/>
              <a:t> DecisionTreeRegressor()</a:t>
            </a:r>
            <a:endParaRPr/>
          </a:p>
        </p:txBody>
      </p:sp>
      <p:pic>
        <p:nvPicPr>
          <p:cNvPr id="344" name="Google Shape;344;p55"/>
          <p:cNvPicPr preferRelativeResize="0"/>
          <p:nvPr/>
        </p:nvPicPr>
        <p:blipFill>
          <a:blip r:embed="rId3">
            <a:alphaModFix/>
          </a:blip>
          <a:stretch>
            <a:fillRect/>
          </a:stretch>
        </p:blipFill>
        <p:spPr>
          <a:xfrm>
            <a:off x="1133963" y="1152463"/>
            <a:ext cx="5781675" cy="1323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6"/>
          <p:cNvSpPr txBox="1"/>
          <p:nvPr>
            <p:ph type="title"/>
          </p:nvPr>
        </p:nvSpPr>
        <p:spPr>
          <a:xfrm>
            <a:off x="671250" y="2141250"/>
            <a:ext cx="78522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CROSS VALIDATION &amp; HYPERPARAMETER TUNING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355" name="Google Shape;355;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356" name="Google Shape;356;p57"/>
          <p:cNvPicPr preferRelativeResize="0"/>
          <p:nvPr/>
        </p:nvPicPr>
        <p:blipFill>
          <a:blip r:embed="rId3">
            <a:alphaModFix/>
          </a:blip>
          <a:stretch>
            <a:fillRect/>
          </a:stretch>
        </p:blipFill>
        <p:spPr>
          <a:xfrm>
            <a:off x="891491" y="0"/>
            <a:ext cx="6113417" cy="51435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a:t>
            </a:r>
            <a:r>
              <a:rPr lang="en-GB"/>
              <a:t>ross-validation score </a:t>
            </a:r>
            <a:endParaRPr/>
          </a:p>
        </p:txBody>
      </p:sp>
      <p:sp>
        <p:nvSpPr>
          <p:cNvPr id="362" name="Google Shape;362;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There is a chance of overfitting since the range of cross validation score is not that high however is it still decently high to show that the model can perform quite well on unseen data </a:t>
            </a:r>
            <a:endParaRPr/>
          </a:p>
        </p:txBody>
      </p:sp>
      <p:pic>
        <p:nvPicPr>
          <p:cNvPr id="363" name="Google Shape;363;p58"/>
          <p:cNvPicPr preferRelativeResize="0"/>
          <p:nvPr/>
        </p:nvPicPr>
        <p:blipFill>
          <a:blip r:embed="rId3">
            <a:alphaModFix/>
          </a:blip>
          <a:stretch>
            <a:fillRect/>
          </a:stretch>
        </p:blipFill>
        <p:spPr>
          <a:xfrm>
            <a:off x="0" y="1366428"/>
            <a:ext cx="9143999" cy="162269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MODEL IMPROVEMENT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374" name="Google Shape;374;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375" name="Google Shape;375;p60"/>
          <p:cNvPicPr preferRelativeResize="0"/>
          <p:nvPr/>
        </p:nvPicPr>
        <p:blipFill>
          <a:blip r:embed="rId3">
            <a:alphaModFix/>
          </a:blip>
          <a:stretch>
            <a:fillRect/>
          </a:stretch>
        </p:blipFill>
        <p:spPr>
          <a:xfrm>
            <a:off x="1293565" y="0"/>
            <a:ext cx="6556869" cy="514349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1"/>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MODEL EVALUATION &amp; CONCLUSION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Evaluating the DecisionTreeRegressor</a:t>
            </a:r>
            <a:endParaRPr/>
          </a:p>
        </p:txBody>
      </p:sp>
      <p:sp>
        <p:nvSpPr>
          <p:cNvPr id="386" name="Google Shape;386;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Before hyperparameter tuning:                   </a:t>
            </a:r>
            <a:r>
              <a:rPr lang="en-GB"/>
              <a:t>After tuning:</a:t>
            </a:r>
            <a:endParaRPr/>
          </a:p>
          <a:p>
            <a:pPr indent="0" lvl="0" marL="0" rtl="0" algn="l">
              <a:spcBef>
                <a:spcPts val="1200"/>
              </a:spcBef>
              <a:spcAft>
                <a:spcPts val="0"/>
              </a:spcAft>
              <a:buNone/>
            </a:pPr>
            <a:r>
              <a:rPr lang="en-GB"/>
              <a:t>R2 score: 0.990					        </a:t>
            </a:r>
            <a:r>
              <a:rPr lang="en-GB"/>
              <a:t>R2 score: 0.772</a:t>
            </a:r>
            <a:endParaRPr/>
          </a:p>
          <a:p>
            <a:pPr indent="0" lvl="0" marL="0" rtl="0" algn="l">
              <a:spcBef>
                <a:spcPts val="1200"/>
              </a:spcBef>
              <a:spcAft>
                <a:spcPts val="0"/>
              </a:spcAft>
              <a:buNone/>
            </a:pPr>
            <a:r>
              <a:rPr lang="en-GB"/>
              <a:t>Mse : 0.004						</a:t>
            </a:r>
            <a:r>
              <a:rPr lang="en-GB"/>
              <a:t>Mse: 0.09</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If comapred to the stupid, baseline, my model is preforming well. The r2 score after doing hyperparameter tuning is lower than before tuning as it is no longer overfitted. The r2 score is 0.99 likely due of overfitting. However, the mse score is still good as both 0.004 and 0.09 is close to 0 Hence, DecisionTreeRegressor is the best model for this prediction task.</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93975" y="3237300"/>
            <a:ext cx="8820600" cy="163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There are many object data </a:t>
            </a:r>
            <a:r>
              <a:rPr lang="en-GB"/>
              <a:t>types that need to be converted to int or float. All columns have 15320 rows of data denoting no missing values.</a:t>
            </a:r>
            <a:endParaRPr/>
          </a:p>
        </p:txBody>
      </p:sp>
      <p:pic>
        <p:nvPicPr>
          <p:cNvPr id="89" name="Google Shape;89;p18"/>
          <p:cNvPicPr preferRelativeResize="0"/>
          <p:nvPr/>
        </p:nvPicPr>
        <p:blipFill>
          <a:blip r:embed="rId3">
            <a:alphaModFix/>
          </a:blip>
          <a:stretch>
            <a:fillRect/>
          </a:stretch>
        </p:blipFill>
        <p:spPr>
          <a:xfrm>
            <a:off x="393975" y="64863"/>
            <a:ext cx="2838450" cy="3038475"/>
          </a:xfrm>
          <a:prstGeom prst="rect">
            <a:avLst/>
          </a:prstGeom>
          <a:noFill/>
          <a:ln>
            <a:noFill/>
          </a:ln>
        </p:spPr>
      </p:pic>
      <p:pic>
        <p:nvPicPr>
          <p:cNvPr id="90" name="Google Shape;90;p18"/>
          <p:cNvPicPr preferRelativeResize="0"/>
          <p:nvPr/>
        </p:nvPicPr>
        <p:blipFill>
          <a:blip r:embed="rId4">
            <a:alphaModFix/>
          </a:blip>
          <a:stretch>
            <a:fillRect/>
          </a:stretch>
        </p:blipFill>
        <p:spPr>
          <a:xfrm>
            <a:off x="4407850" y="-12"/>
            <a:ext cx="2752725" cy="3067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DATA CLEANING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Checking</a:t>
            </a:r>
            <a:r>
              <a:rPr lang="en-GB"/>
              <a:t> for null</a:t>
            </a:r>
            <a:endParaRPr/>
          </a:p>
        </p:txBody>
      </p:sp>
      <p:sp>
        <p:nvSpPr>
          <p:cNvPr id="101" name="Google Shape;101;p20"/>
          <p:cNvSpPr txBox="1"/>
          <p:nvPr>
            <p:ph idx="1" type="body"/>
          </p:nvPr>
        </p:nvSpPr>
        <p:spPr>
          <a:xfrm>
            <a:off x="4404575" y="1163525"/>
            <a:ext cx="408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There are no null rows for this dataset.</a:t>
            </a:r>
            <a:endParaRPr/>
          </a:p>
        </p:txBody>
      </p:sp>
      <p:pic>
        <p:nvPicPr>
          <p:cNvPr id="102" name="Google Shape;102;p20"/>
          <p:cNvPicPr preferRelativeResize="0"/>
          <p:nvPr/>
        </p:nvPicPr>
        <p:blipFill>
          <a:blip r:embed="rId3">
            <a:alphaModFix/>
          </a:blip>
          <a:stretch>
            <a:fillRect/>
          </a:stretch>
        </p:blipFill>
        <p:spPr>
          <a:xfrm>
            <a:off x="311700" y="1141400"/>
            <a:ext cx="3924300" cy="3438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FEATURE ENGINEERING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