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4" r:id="rId1"/>
  </p:sldMasterIdLst>
  <p:sldIdLst>
    <p:sldId id="256" r:id="rId2"/>
    <p:sldId id="257" r:id="rId3"/>
    <p:sldId id="258" r:id="rId4"/>
    <p:sldId id="259" r:id="rId5"/>
    <p:sldId id="263" r:id="rId6"/>
    <p:sldId id="264" r:id="rId7"/>
    <p:sldId id="265" r:id="rId8"/>
    <p:sldId id="266" r:id="rId9"/>
    <p:sldId id="267" r:id="rId10"/>
    <p:sldId id="260" r:id="rId11"/>
    <p:sldId id="261"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D8BD707-D9CF-40AE-B4C6-C98DA3205C09}" type="datetimeFigureOut">
              <a:rPr lang="en-US" smtClean="0"/>
              <a:t>11/24/2022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0165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22157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8BD707-D9CF-40AE-B4C6-C98DA3205C09}" type="datetimeFigureOut">
              <a:rPr lang="en-US" smtClean="0"/>
              <a:t>11/24/2022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54684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62117" y="2542102"/>
            <a:ext cx="10267765" cy="452119"/>
          </a:xfrm>
          <a:prstGeom prst="rect">
            <a:avLst/>
          </a:prstGeom>
        </p:spPr>
        <p:txBody>
          <a:bodyPr wrap="square" lIns="0" tIns="0" rIns="0" bIns="0">
            <a:spAutoFit/>
          </a:bodyPr>
          <a:lstStyle>
            <a:lvl1pPr>
              <a:defRPr sz="2800" b="0" i="0">
                <a:solidFill>
                  <a:schemeClr val="bg1"/>
                </a:solidFill>
                <a:latin typeface="Microsoft Sans Serif"/>
                <a:cs typeface="Microsoft Sans Serif"/>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9390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4211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1D8BD707-D9CF-40AE-B4C6-C98DA3205C09}" type="datetimeFigureOut">
              <a:rPr lang="en-US" smtClean="0"/>
              <a:t>11/24/2022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62050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5935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8106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2324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2504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7373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5811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t>11/24/2022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94398470"/>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457200" y="882450"/>
            <a:ext cx="6994974" cy="5246225"/>
          </a:xfrm>
          <a:prstGeom prst="rect">
            <a:avLst/>
          </a:prstGeom>
        </p:spPr>
      </p:pic>
      <p:sp>
        <p:nvSpPr>
          <p:cNvPr id="5" name="TextBox 4">
            <a:extLst>
              <a:ext uri="{FF2B5EF4-FFF2-40B4-BE49-F238E27FC236}">
                <a16:creationId xmlns:a16="http://schemas.microsoft.com/office/drawing/2014/main" id="{FAEBF386-8057-7158-32EA-53720178B8AB}"/>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D77906F6-DCCE-A821-148C-6452B81F9AAD}"/>
              </a:ext>
            </a:extLst>
          </p:cNvPr>
          <p:cNvSpPr txBox="1"/>
          <p:nvPr/>
        </p:nvSpPr>
        <p:spPr>
          <a:xfrm>
            <a:off x="8382000" y="2459504"/>
            <a:ext cx="3146613" cy="1938992"/>
          </a:xfrm>
          <a:prstGeom prst="rect">
            <a:avLst/>
          </a:prstGeom>
          <a:noFill/>
        </p:spPr>
        <p:txBody>
          <a:bodyPr wrap="square" rtlCol="0">
            <a:spAutoFit/>
          </a:bodyPr>
          <a:lstStyle/>
          <a:p>
            <a:pPr algn="ctr"/>
            <a:r>
              <a:rPr lang="en-GB" sz="2400" dirty="0">
                <a:latin typeface="Bahnschrift Light" panose="020B0502040204020203" pitchFamily="34" charset="0"/>
              </a:rPr>
              <a:t>TEAM MEMBERS</a:t>
            </a:r>
          </a:p>
          <a:p>
            <a:pPr algn="ctr"/>
            <a:endParaRPr lang="en-GB" sz="2400" dirty="0">
              <a:latin typeface="Bahnschrift Light" panose="020B0502040204020203" pitchFamily="34" charset="0"/>
            </a:endParaRPr>
          </a:p>
          <a:p>
            <a:pPr algn="ctr"/>
            <a:r>
              <a:rPr lang="en-GB" sz="2400" dirty="0">
                <a:latin typeface="Bahnschrift Light" panose="020B0502040204020203" pitchFamily="34" charset="0"/>
              </a:rPr>
              <a:t>Dhanush M</a:t>
            </a:r>
          </a:p>
          <a:p>
            <a:pPr algn="ctr"/>
            <a:r>
              <a:rPr lang="en-GB" sz="2400" dirty="0">
                <a:latin typeface="Bahnschrift Light" panose="020B0502040204020203" pitchFamily="34" charset="0"/>
              </a:rPr>
              <a:t>Haarith P</a:t>
            </a:r>
          </a:p>
          <a:p>
            <a:pPr algn="ctr"/>
            <a:r>
              <a:rPr lang="en-GB" sz="2400" dirty="0">
                <a:latin typeface="Bahnschrift Light" panose="020B0502040204020203" pitchFamily="34" charset="0"/>
              </a:rPr>
              <a:t>Venkat A</a:t>
            </a:r>
            <a:endParaRPr lang="en-US" sz="2400" dirty="0">
              <a:latin typeface="Bahnschrift Ligh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09600"/>
            <a:ext cx="2848610" cy="574040"/>
          </a:xfrm>
          <a:prstGeom prst="rect">
            <a:avLst/>
          </a:prstGeom>
        </p:spPr>
        <p:txBody>
          <a:bodyPr vert="horz" wrap="square" lIns="0" tIns="12700" rIns="0" bIns="0" rtlCol="0">
            <a:spAutoFit/>
          </a:bodyPr>
          <a:lstStyle/>
          <a:p>
            <a:pPr marL="12700">
              <a:lnSpc>
                <a:spcPct val="100000"/>
              </a:lnSpc>
              <a:spcBef>
                <a:spcPts val="100"/>
              </a:spcBef>
            </a:pPr>
            <a:r>
              <a:rPr sz="3600" spc="-75" dirty="0"/>
              <a:t>A</a:t>
            </a:r>
            <a:r>
              <a:rPr sz="3600" spc="-110" dirty="0"/>
              <a:t>D</a:t>
            </a:r>
            <a:r>
              <a:rPr sz="3600" spc="-190" dirty="0"/>
              <a:t>V</a:t>
            </a:r>
            <a:r>
              <a:rPr sz="3600" spc="-80" dirty="0"/>
              <a:t>AN</a:t>
            </a:r>
            <a:r>
              <a:rPr sz="3600" spc="-440" dirty="0"/>
              <a:t>T</a:t>
            </a:r>
            <a:r>
              <a:rPr sz="3600" spc="-110" dirty="0"/>
              <a:t>A</a:t>
            </a:r>
            <a:r>
              <a:rPr sz="3600" spc="-445" dirty="0"/>
              <a:t>GES</a:t>
            </a:r>
            <a:endParaRPr sz="3600" dirty="0"/>
          </a:p>
        </p:txBody>
      </p:sp>
      <p:sp>
        <p:nvSpPr>
          <p:cNvPr id="3" name="object 3"/>
          <p:cNvSpPr txBox="1"/>
          <p:nvPr/>
        </p:nvSpPr>
        <p:spPr>
          <a:xfrm>
            <a:off x="609600" y="2955621"/>
            <a:ext cx="6908165" cy="2219960"/>
          </a:xfrm>
          <a:prstGeom prst="rect">
            <a:avLst/>
          </a:prstGeom>
        </p:spPr>
        <p:txBody>
          <a:bodyPr vert="horz" wrap="square" lIns="0" tIns="12700" rIns="0" bIns="0" rtlCol="0">
            <a:spAutoFit/>
          </a:bodyPr>
          <a:lstStyle/>
          <a:p>
            <a:pPr marL="252729" indent="-240665">
              <a:lnSpc>
                <a:spcPct val="100000"/>
              </a:lnSpc>
              <a:spcBef>
                <a:spcPts val="100"/>
              </a:spcBef>
              <a:buFont typeface="Arial MT"/>
              <a:buChar char="•"/>
              <a:tabLst>
                <a:tab pos="252095" algn="l"/>
                <a:tab pos="253365" algn="l"/>
              </a:tabLst>
            </a:pPr>
            <a:r>
              <a:rPr sz="2400" spc="-5" dirty="0">
                <a:solidFill>
                  <a:srgbClr val="FFFFFF"/>
                </a:solidFill>
                <a:latin typeface="Candara"/>
                <a:cs typeface="Candara"/>
              </a:rPr>
              <a:t>Gives</a:t>
            </a:r>
            <a:r>
              <a:rPr sz="2400" spc="-15" dirty="0">
                <a:solidFill>
                  <a:srgbClr val="FFFFFF"/>
                </a:solidFill>
                <a:latin typeface="Candara"/>
                <a:cs typeface="Candara"/>
              </a:rPr>
              <a:t> </a:t>
            </a:r>
            <a:r>
              <a:rPr sz="2400" dirty="0">
                <a:solidFill>
                  <a:srgbClr val="FFFFFF"/>
                </a:solidFill>
                <a:latin typeface="Candara"/>
                <a:cs typeface="Candara"/>
              </a:rPr>
              <a:t>a</a:t>
            </a:r>
            <a:r>
              <a:rPr sz="2400" spc="-20" dirty="0">
                <a:solidFill>
                  <a:srgbClr val="FFFFFF"/>
                </a:solidFill>
                <a:latin typeface="Candara"/>
                <a:cs typeface="Candara"/>
              </a:rPr>
              <a:t> </a:t>
            </a:r>
            <a:r>
              <a:rPr sz="2400" spc="-5" dirty="0">
                <a:solidFill>
                  <a:srgbClr val="FFFFFF"/>
                </a:solidFill>
                <a:latin typeface="Candara"/>
                <a:cs typeface="Candara"/>
              </a:rPr>
              <a:t>clarity</a:t>
            </a:r>
            <a:r>
              <a:rPr sz="2400" spc="-20" dirty="0">
                <a:solidFill>
                  <a:srgbClr val="FFFFFF"/>
                </a:solidFill>
                <a:latin typeface="Candara"/>
                <a:cs typeface="Candara"/>
              </a:rPr>
              <a:t> </a:t>
            </a:r>
            <a:r>
              <a:rPr sz="2400" spc="-5" dirty="0">
                <a:solidFill>
                  <a:srgbClr val="FFFFFF"/>
                </a:solidFill>
                <a:latin typeface="Candara"/>
                <a:cs typeface="Candara"/>
              </a:rPr>
              <a:t>about</a:t>
            </a:r>
            <a:r>
              <a:rPr sz="2400" spc="-20" dirty="0">
                <a:solidFill>
                  <a:srgbClr val="FFFFFF"/>
                </a:solidFill>
                <a:latin typeface="Candara"/>
                <a:cs typeface="Candara"/>
              </a:rPr>
              <a:t> </a:t>
            </a:r>
            <a:r>
              <a:rPr sz="2400" spc="-5" dirty="0">
                <a:solidFill>
                  <a:srgbClr val="FFFFFF"/>
                </a:solidFill>
                <a:latin typeface="Candara"/>
                <a:cs typeface="Candara"/>
              </a:rPr>
              <a:t>the</a:t>
            </a:r>
            <a:r>
              <a:rPr sz="2400" spc="-20" dirty="0">
                <a:solidFill>
                  <a:srgbClr val="FFFFFF"/>
                </a:solidFill>
                <a:latin typeface="Candara"/>
                <a:cs typeface="Candara"/>
              </a:rPr>
              <a:t> </a:t>
            </a:r>
            <a:r>
              <a:rPr sz="2400" spc="-5" dirty="0">
                <a:solidFill>
                  <a:srgbClr val="FFFFFF"/>
                </a:solidFill>
                <a:latin typeface="Candara"/>
                <a:cs typeface="Candara"/>
              </a:rPr>
              <a:t>crypto</a:t>
            </a:r>
            <a:r>
              <a:rPr sz="2400" spc="-20" dirty="0">
                <a:solidFill>
                  <a:srgbClr val="FFFFFF"/>
                </a:solidFill>
                <a:latin typeface="Candara"/>
                <a:cs typeface="Candara"/>
              </a:rPr>
              <a:t> </a:t>
            </a:r>
            <a:r>
              <a:rPr sz="2400" spc="-5" dirty="0">
                <a:solidFill>
                  <a:srgbClr val="FFFFFF"/>
                </a:solidFill>
                <a:latin typeface="Candara"/>
                <a:cs typeface="Candara"/>
              </a:rPr>
              <a:t>market</a:t>
            </a:r>
            <a:endParaRPr sz="2400" dirty="0">
              <a:latin typeface="Candara"/>
              <a:cs typeface="Candara"/>
            </a:endParaRPr>
          </a:p>
          <a:p>
            <a:pPr>
              <a:lnSpc>
                <a:spcPct val="100000"/>
              </a:lnSpc>
              <a:spcBef>
                <a:spcPts val="10"/>
              </a:spcBef>
              <a:buClr>
                <a:srgbClr val="FFFFFF"/>
              </a:buClr>
              <a:buFont typeface="Arial MT"/>
              <a:buChar char="•"/>
            </a:pPr>
            <a:endParaRPr sz="2350" dirty="0">
              <a:latin typeface="Candara"/>
              <a:cs typeface="Candara"/>
            </a:endParaRPr>
          </a:p>
          <a:p>
            <a:pPr marL="252729" indent="-240665">
              <a:lnSpc>
                <a:spcPct val="100000"/>
              </a:lnSpc>
              <a:buFont typeface="Arial MT"/>
              <a:buChar char="•"/>
              <a:tabLst>
                <a:tab pos="252095" algn="l"/>
                <a:tab pos="253365" algn="l"/>
              </a:tabLst>
            </a:pPr>
            <a:r>
              <a:rPr sz="2400" spc="-5" dirty="0">
                <a:solidFill>
                  <a:srgbClr val="FFFFFF"/>
                </a:solidFill>
                <a:latin typeface="Candara"/>
                <a:cs typeface="Candara"/>
              </a:rPr>
              <a:t>Saves</a:t>
            </a:r>
            <a:r>
              <a:rPr sz="2400" spc="-25" dirty="0">
                <a:solidFill>
                  <a:srgbClr val="FFFFFF"/>
                </a:solidFill>
                <a:latin typeface="Candara"/>
                <a:cs typeface="Candara"/>
              </a:rPr>
              <a:t> </a:t>
            </a:r>
            <a:r>
              <a:rPr sz="2400" spc="-5" dirty="0">
                <a:solidFill>
                  <a:srgbClr val="FFFFFF"/>
                </a:solidFill>
                <a:latin typeface="Candara"/>
                <a:cs typeface="Candara"/>
              </a:rPr>
              <a:t>the</a:t>
            </a:r>
            <a:r>
              <a:rPr sz="2400" spc="-30" dirty="0">
                <a:solidFill>
                  <a:srgbClr val="FFFFFF"/>
                </a:solidFill>
                <a:latin typeface="Candara"/>
                <a:cs typeface="Candara"/>
              </a:rPr>
              <a:t> </a:t>
            </a:r>
            <a:r>
              <a:rPr sz="2400" spc="-5" dirty="0">
                <a:solidFill>
                  <a:srgbClr val="FFFFFF"/>
                </a:solidFill>
                <a:latin typeface="Candara"/>
                <a:cs typeface="Candara"/>
              </a:rPr>
              <a:t>trader’s</a:t>
            </a:r>
            <a:r>
              <a:rPr sz="2400" spc="-30" dirty="0">
                <a:solidFill>
                  <a:srgbClr val="FFFFFF"/>
                </a:solidFill>
                <a:latin typeface="Candara"/>
                <a:cs typeface="Candara"/>
              </a:rPr>
              <a:t> </a:t>
            </a:r>
            <a:r>
              <a:rPr sz="2400" spc="-5" dirty="0">
                <a:solidFill>
                  <a:srgbClr val="FFFFFF"/>
                </a:solidFill>
                <a:latin typeface="Candara"/>
                <a:cs typeface="Candara"/>
              </a:rPr>
              <a:t>time</a:t>
            </a:r>
            <a:endParaRPr sz="2400" dirty="0">
              <a:latin typeface="Candara"/>
              <a:cs typeface="Candara"/>
            </a:endParaRPr>
          </a:p>
          <a:p>
            <a:pPr>
              <a:lnSpc>
                <a:spcPct val="100000"/>
              </a:lnSpc>
              <a:spcBef>
                <a:spcPts val="10"/>
              </a:spcBef>
              <a:buClr>
                <a:srgbClr val="FFFFFF"/>
              </a:buClr>
              <a:buFont typeface="Arial MT"/>
              <a:buChar char="•"/>
            </a:pPr>
            <a:endParaRPr sz="2350" dirty="0">
              <a:latin typeface="Candara"/>
              <a:cs typeface="Candara"/>
            </a:endParaRPr>
          </a:p>
          <a:p>
            <a:pPr marL="252729" marR="5080" indent="-240665">
              <a:lnSpc>
                <a:spcPct val="100000"/>
              </a:lnSpc>
              <a:buFont typeface="Arial MT"/>
              <a:buChar char="•"/>
              <a:tabLst>
                <a:tab pos="252095" algn="l"/>
                <a:tab pos="253365" algn="l"/>
              </a:tabLst>
            </a:pPr>
            <a:r>
              <a:rPr sz="2400" spc="-5" dirty="0">
                <a:solidFill>
                  <a:srgbClr val="FFFFFF"/>
                </a:solidFill>
                <a:latin typeface="Candara"/>
                <a:cs typeface="Candara"/>
              </a:rPr>
              <a:t>Gives</a:t>
            </a:r>
            <a:r>
              <a:rPr sz="2400" spc="-15" dirty="0">
                <a:solidFill>
                  <a:srgbClr val="FFFFFF"/>
                </a:solidFill>
                <a:latin typeface="Candara"/>
                <a:cs typeface="Candara"/>
              </a:rPr>
              <a:t> </a:t>
            </a:r>
            <a:r>
              <a:rPr sz="2400" spc="-5" dirty="0">
                <a:solidFill>
                  <a:srgbClr val="FFFFFF"/>
                </a:solidFill>
                <a:latin typeface="Candara"/>
                <a:cs typeface="Candara"/>
              </a:rPr>
              <a:t>good</a:t>
            </a:r>
            <a:r>
              <a:rPr sz="2400" spc="-15" dirty="0">
                <a:solidFill>
                  <a:srgbClr val="FFFFFF"/>
                </a:solidFill>
                <a:latin typeface="Candara"/>
                <a:cs typeface="Candara"/>
              </a:rPr>
              <a:t> </a:t>
            </a:r>
            <a:r>
              <a:rPr sz="2400" spc="-5" dirty="0">
                <a:solidFill>
                  <a:srgbClr val="FFFFFF"/>
                </a:solidFill>
                <a:latin typeface="Candara"/>
                <a:cs typeface="Candara"/>
              </a:rPr>
              <a:t>suggestions</a:t>
            </a:r>
            <a:r>
              <a:rPr sz="2400" spc="-20" dirty="0">
                <a:solidFill>
                  <a:srgbClr val="FFFFFF"/>
                </a:solidFill>
                <a:latin typeface="Candara"/>
                <a:cs typeface="Candara"/>
              </a:rPr>
              <a:t> </a:t>
            </a:r>
            <a:r>
              <a:rPr sz="2400" spc="-5" dirty="0">
                <a:solidFill>
                  <a:srgbClr val="FFFFFF"/>
                </a:solidFill>
                <a:latin typeface="Candara"/>
                <a:cs typeface="Candara"/>
              </a:rPr>
              <a:t>based</a:t>
            </a:r>
            <a:r>
              <a:rPr sz="2400" spc="-20" dirty="0">
                <a:solidFill>
                  <a:srgbClr val="FFFFFF"/>
                </a:solidFill>
                <a:latin typeface="Candara"/>
                <a:cs typeface="Candara"/>
              </a:rPr>
              <a:t> </a:t>
            </a:r>
            <a:r>
              <a:rPr sz="2400" spc="-5" dirty="0">
                <a:solidFill>
                  <a:srgbClr val="FFFFFF"/>
                </a:solidFill>
                <a:latin typeface="Candara"/>
                <a:cs typeface="Candara"/>
              </a:rPr>
              <a:t>on</a:t>
            </a:r>
            <a:r>
              <a:rPr sz="2400" spc="-15" dirty="0">
                <a:solidFill>
                  <a:srgbClr val="FFFFFF"/>
                </a:solidFill>
                <a:latin typeface="Candara"/>
                <a:cs typeface="Candara"/>
              </a:rPr>
              <a:t> </a:t>
            </a:r>
            <a:r>
              <a:rPr sz="2400" spc="-5" dirty="0">
                <a:solidFill>
                  <a:srgbClr val="FFFFFF"/>
                </a:solidFill>
                <a:latin typeface="Candara"/>
                <a:cs typeface="Candara"/>
              </a:rPr>
              <a:t>the</a:t>
            </a:r>
            <a:r>
              <a:rPr sz="2400" spc="-15" dirty="0">
                <a:solidFill>
                  <a:srgbClr val="FFFFFF"/>
                </a:solidFill>
                <a:latin typeface="Candara"/>
                <a:cs typeface="Candara"/>
              </a:rPr>
              <a:t> </a:t>
            </a:r>
            <a:r>
              <a:rPr sz="2400" spc="-5" dirty="0">
                <a:solidFill>
                  <a:srgbClr val="FFFFFF"/>
                </a:solidFill>
                <a:latin typeface="Candara"/>
                <a:cs typeface="Candara"/>
              </a:rPr>
              <a:t>movements</a:t>
            </a:r>
            <a:r>
              <a:rPr sz="2400" spc="-20" dirty="0">
                <a:solidFill>
                  <a:srgbClr val="FFFFFF"/>
                </a:solidFill>
                <a:latin typeface="Candara"/>
                <a:cs typeface="Candara"/>
              </a:rPr>
              <a:t> </a:t>
            </a:r>
            <a:r>
              <a:rPr sz="2400" spc="-5" dirty="0">
                <a:solidFill>
                  <a:srgbClr val="FFFFFF"/>
                </a:solidFill>
                <a:latin typeface="Candara"/>
                <a:cs typeface="Candara"/>
              </a:rPr>
              <a:t>in </a:t>
            </a:r>
            <a:r>
              <a:rPr sz="2400" spc="-505" dirty="0">
                <a:solidFill>
                  <a:srgbClr val="FFFFFF"/>
                </a:solidFill>
                <a:latin typeface="Candara"/>
                <a:cs typeface="Candara"/>
              </a:rPr>
              <a:t> </a:t>
            </a:r>
            <a:r>
              <a:rPr sz="2400" spc="-5" dirty="0">
                <a:solidFill>
                  <a:srgbClr val="FFFFFF"/>
                </a:solidFill>
                <a:latin typeface="Candara"/>
                <a:cs typeface="Candara"/>
              </a:rPr>
              <a:t>crypto</a:t>
            </a:r>
            <a:r>
              <a:rPr sz="2400" spc="-15" dirty="0">
                <a:solidFill>
                  <a:srgbClr val="FFFFFF"/>
                </a:solidFill>
                <a:latin typeface="Candara"/>
                <a:cs typeface="Candara"/>
              </a:rPr>
              <a:t> </a:t>
            </a:r>
            <a:r>
              <a:rPr sz="2400" spc="-5" dirty="0">
                <a:solidFill>
                  <a:srgbClr val="FFFFFF"/>
                </a:solidFill>
                <a:latin typeface="Candara"/>
                <a:cs typeface="Candara"/>
              </a:rPr>
              <a:t>market.</a:t>
            </a:r>
            <a:endParaRPr sz="2400" dirty="0">
              <a:latin typeface="Candara"/>
              <a:cs typeface="Candara"/>
            </a:endParaRPr>
          </a:p>
        </p:txBody>
      </p:sp>
      <p:pic>
        <p:nvPicPr>
          <p:cNvPr id="4" name="object 4"/>
          <p:cNvPicPr/>
          <p:nvPr/>
        </p:nvPicPr>
        <p:blipFill>
          <a:blip r:embed="rId2" cstate="print"/>
          <a:stretch>
            <a:fillRect/>
          </a:stretch>
        </p:blipFill>
        <p:spPr>
          <a:xfrm>
            <a:off x="8534400" y="2955621"/>
            <a:ext cx="3213999" cy="18062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3276600"/>
            <a:ext cx="7749540" cy="1610360"/>
          </a:xfrm>
          <a:prstGeom prst="rect">
            <a:avLst/>
          </a:prstGeom>
        </p:spPr>
        <p:txBody>
          <a:bodyPr vert="horz" wrap="square" lIns="0" tIns="12700" rIns="0" bIns="0" rtlCol="0">
            <a:spAutoFit/>
          </a:bodyPr>
          <a:lstStyle/>
          <a:p>
            <a:pPr marL="248285" marR="5080" indent="-236220">
              <a:lnSpc>
                <a:spcPct val="100000"/>
              </a:lnSpc>
              <a:spcBef>
                <a:spcPts val="100"/>
              </a:spcBef>
              <a:buFont typeface="Arial MT"/>
              <a:buChar char="•"/>
              <a:tabLst>
                <a:tab pos="248920" algn="l"/>
              </a:tabLst>
            </a:pPr>
            <a:r>
              <a:rPr sz="2600" spc="-5" dirty="0">
                <a:solidFill>
                  <a:srgbClr val="FFFFFF"/>
                </a:solidFill>
                <a:latin typeface="Candara"/>
                <a:cs typeface="Candara"/>
              </a:rPr>
              <a:t>The analysis can be wrong at sometimes as the results </a:t>
            </a:r>
            <a:r>
              <a:rPr sz="2600" spc="-555" dirty="0">
                <a:solidFill>
                  <a:srgbClr val="FFFFFF"/>
                </a:solidFill>
                <a:latin typeface="Candara"/>
                <a:cs typeface="Candara"/>
              </a:rPr>
              <a:t> </a:t>
            </a:r>
            <a:r>
              <a:rPr sz="2600" spc="-5" dirty="0">
                <a:solidFill>
                  <a:srgbClr val="FFFFFF"/>
                </a:solidFill>
                <a:latin typeface="Candara"/>
                <a:cs typeface="Candara"/>
              </a:rPr>
              <a:t>are</a:t>
            </a:r>
            <a:r>
              <a:rPr sz="2600" spc="-15" dirty="0">
                <a:solidFill>
                  <a:srgbClr val="FFFFFF"/>
                </a:solidFill>
                <a:latin typeface="Candara"/>
                <a:cs typeface="Candara"/>
              </a:rPr>
              <a:t> </a:t>
            </a:r>
            <a:r>
              <a:rPr sz="2600" spc="-5" dirty="0">
                <a:solidFill>
                  <a:srgbClr val="FFFFFF"/>
                </a:solidFill>
                <a:latin typeface="Candara"/>
                <a:cs typeface="Candara"/>
              </a:rPr>
              <a:t>machine</a:t>
            </a:r>
            <a:r>
              <a:rPr sz="2600" spc="-10" dirty="0">
                <a:solidFill>
                  <a:srgbClr val="FFFFFF"/>
                </a:solidFill>
                <a:latin typeface="Candara"/>
                <a:cs typeface="Candara"/>
              </a:rPr>
              <a:t> </a:t>
            </a:r>
            <a:r>
              <a:rPr sz="2600" spc="-5" dirty="0">
                <a:solidFill>
                  <a:srgbClr val="FFFFFF"/>
                </a:solidFill>
                <a:latin typeface="Candara"/>
                <a:cs typeface="Candara"/>
              </a:rPr>
              <a:t>calculated.</a:t>
            </a:r>
            <a:endParaRPr sz="2600" dirty="0">
              <a:latin typeface="Candara"/>
              <a:cs typeface="Candara"/>
            </a:endParaRPr>
          </a:p>
          <a:p>
            <a:pPr>
              <a:lnSpc>
                <a:spcPct val="100000"/>
              </a:lnSpc>
              <a:spcBef>
                <a:spcPts val="5"/>
              </a:spcBef>
              <a:buClr>
                <a:srgbClr val="FFFFFF"/>
              </a:buClr>
              <a:buFont typeface="Arial MT"/>
              <a:buChar char="•"/>
            </a:pPr>
            <a:endParaRPr sz="2550" dirty="0">
              <a:latin typeface="Candara"/>
              <a:cs typeface="Candara"/>
            </a:endParaRPr>
          </a:p>
          <a:p>
            <a:pPr marL="248920" indent="-236220">
              <a:lnSpc>
                <a:spcPct val="100000"/>
              </a:lnSpc>
              <a:buFont typeface="Arial MT"/>
              <a:buChar char="•"/>
              <a:tabLst>
                <a:tab pos="248920" algn="l"/>
              </a:tabLst>
            </a:pPr>
            <a:r>
              <a:rPr sz="2600" spc="-5" dirty="0">
                <a:solidFill>
                  <a:srgbClr val="FFFFFF"/>
                </a:solidFill>
                <a:latin typeface="Candara"/>
                <a:cs typeface="Candara"/>
              </a:rPr>
              <a:t>Depends</a:t>
            </a:r>
            <a:r>
              <a:rPr sz="2600" spc="-15" dirty="0">
                <a:solidFill>
                  <a:srgbClr val="FFFFFF"/>
                </a:solidFill>
                <a:latin typeface="Candara"/>
                <a:cs typeface="Candara"/>
              </a:rPr>
              <a:t> </a:t>
            </a:r>
            <a:r>
              <a:rPr sz="2600" spc="-5" dirty="0">
                <a:solidFill>
                  <a:srgbClr val="FFFFFF"/>
                </a:solidFill>
                <a:latin typeface="Candara"/>
                <a:cs typeface="Candara"/>
              </a:rPr>
              <a:t>on</a:t>
            </a:r>
            <a:r>
              <a:rPr sz="2600" spc="-15" dirty="0">
                <a:solidFill>
                  <a:srgbClr val="FFFFFF"/>
                </a:solidFill>
                <a:latin typeface="Candara"/>
                <a:cs typeface="Candara"/>
              </a:rPr>
              <a:t> </a:t>
            </a:r>
            <a:r>
              <a:rPr sz="2600" spc="-5" dirty="0">
                <a:solidFill>
                  <a:srgbClr val="FFFFFF"/>
                </a:solidFill>
                <a:latin typeface="Candara"/>
                <a:cs typeface="Candara"/>
              </a:rPr>
              <a:t>the</a:t>
            </a:r>
            <a:r>
              <a:rPr sz="2600" spc="-15" dirty="0">
                <a:solidFill>
                  <a:srgbClr val="FFFFFF"/>
                </a:solidFill>
                <a:latin typeface="Candara"/>
                <a:cs typeface="Candara"/>
              </a:rPr>
              <a:t> </a:t>
            </a:r>
            <a:r>
              <a:rPr sz="2600" spc="-5" dirty="0">
                <a:solidFill>
                  <a:srgbClr val="FFFFFF"/>
                </a:solidFill>
                <a:latin typeface="Candara"/>
                <a:cs typeface="Candara"/>
              </a:rPr>
              <a:t>outside</a:t>
            </a:r>
            <a:r>
              <a:rPr sz="2600" spc="-10" dirty="0">
                <a:solidFill>
                  <a:srgbClr val="FFFFFF"/>
                </a:solidFill>
                <a:latin typeface="Candara"/>
                <a:cs typeface="Candara"/>
              </a:rPr>
              <a:t> </a:t>
            </a:r>
            <a:r>
              <a:rPr sz="2600" spc="-5" dirty="0">
                <a:solidFill>
                  <a:srgbClr val="FFFFFF"/>
                </a:solidFill>
                <a:latin typeface="Candara"/>
                <a:cs typeface="Candara"/>
              </a:rPr>
              <a:t>source</a:t>
            </a:r>
            <a:r>
              <a:rPr sz="2600" spc="-15" dirty="0">
                <a:solidFill>
                  <a:srgbClr val="FFFFFF"/>
                </a:solidFill>
                <a:latin typeface="Candara"/>
                <a:cs typeface="Candara"/>
              </a:rPr>
              <a:t> </a:t>
            </a:r>
            <a:r>
              <a:rPr sz="2600" spc="-5" dirty="0">
                <a:solidFill>
                  <a:srgbClr val="FFFFFF"/>
                </a:solidFill>
                <a:latin typeface="Candara"/>
                <a:cs typeface="Candara"/>
              </a:rPr>
              <a:t>for</a:t>
            </a:r>
            <a:r>
              <a:rPr sz="2600" spc="-15" dirty="0">
                <a:solidFill>
                  <a:srgbClr val="FFFFFF"/>
                </a:solidFill>
                <a:latin typeface="Candara"/>
                <a:cs typeface="Candara"/>
              </a:rPr>
              <a:t> </a:t>
            </a:r>
            <a:r>
              <a:rPr sz="2600" spc="-5" dirty="0">
                <a:solidFill>
                  <a:srgbClr val="FFFFFF"/>
                </a:solidFill>
                <a:latin typeface="Candara"/>
                <a:cs typeface="Candara"/>
              </a:rPr>
              <a:t>the</a:t>
            </a:r>
            <a:r>
              <a:rPr sz="2600" spc="-15" dirty="0">
                <a:solidFill>
                  <a:srgbClr val="FFFFFF"/>
                </a:solidFill>
                <a:latin typeface="Candara"/>
                <a:cs typeface="Candara"/>
              </a:rPr>
              <a:t> </a:t>
            </a:r>
            <a:r>
              <a:rPr sz="2600" spc="-5" dirty="0">
                <a:solidFill>
                  <a:srgbClr val="FFFFFF"/>
                </a:solidFill>
                <a:latin typeface="Candara"/>
                <a:cs typeface="Candara"/>
              </a:rPr>
              <a:t>information</a:t>
            </a:r>
            <a:r>
              <a:rPr sz="2600" spc="-5" dirty="0">
                <a:solidFill>
                  <a:srgbClr val="FFFFFF"/>
                </a:solidFill>
                <a:latin typeface="Microsoft Sans Serif"/>
                <a:cs typeface="Microsoft Sans Serif"/>
              </a:rPr>
              <a:t>.</a:t>
            </a:r>
            <a:endParaRPr sz="2600" dirty="0">
              <a:latin typeface="Microsoft Sans Serif"/>
              <a:cs typeface="Microsoft Sans Serif"/>
            </a:endParaRPr>
          </a:p>
        </p:txBody>
      </p:sp>
      <p:pic>
        <p:nvPicPr>
          <p:cNvPr id="3" name="object 3"/>
          <p:cNvPicPr/>
          <p:nvPr/>
        </p:nvPicPr>
        <p:blipFill>
          <a:blip r:embed="rId2" cstate="print"/>
          <a:stretch>
            <a:fillRect/>
          </a:stretch>
        </p:blipFill>
        <p:spPr>
          <a:xfrm>
            <a:off x="9067800" y="2943877"/>
            <a:ext cx="2917938" cy="1943083"/>
          </a:xfrm>
          <a:prstGeom prst="rect">
            <a:avLst/>
          </a:prstGeom>
        </p:spPr>
      </p:pic>
      <p:sp>
        <p:nvSpPr>
          <p:cNvPr id="4" name="object 4"/>
          <p:cNvSpPr txBox="1">
            <a:spLocks noGrp="1"/>
          </p:cNvSpPr>
          <p:nvPr>
            <p:ph type="title"/>
          </p:nvPr>
        </p:nvSpPr>
        <p:spPr>
          <a:xfrm>
            <a:off x="533400" y="685800"/>
            <a:ext cx="3547110" cy="574040"/>
          </a:xfrm>
          <a:prstGeom prst="rect">
            <a:avLst/>
          </a:prstGeom>
        </p:spPr>
        <p:txBody>
          <a:bodyPr vert="horz" wrap="square" lIns="0" tIns="12700" rIns="0" bIns="0" rtlCol="0">
            <a:spAutoFit/>
          </a:bodyPr>
          <a:lstStyle/>
          <a:p>
            <a:pPr marL="12700">
              <a:lnSpc>
                <a:spcPct val="100000"/>
              </a:lnSpc>
              <a:spcBef>
                <a:spcPts val="100"/>
              </a:spcBef>
            </a:pPr>
            <a:r>
              <a:rPr sz="3600" spc="-225" dirty="0"/>
              <a:t>DISADVANTAGES</a:t>
            </a:r>
            <a:endParaRPr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2B91D8-8CB7-728B-F4D4-7F227A530656}"/>
              </a:ext>
            </a:extLst>
          </p:cNvPr>
          <p:cNvSpPr>
            <a:spLocks noGrp="1"/>
          </p:cNvSpPr>
          <p:nvPr>
            <p:ph type="title"/>
          </p:nvPr>
        </p:nvSpPr>
        <p:spPr>
          <a:xfrm>
            <a:off x="3779520" y="2362200"/>
            <a:ext cx="4632960" cy="1737360"/>
          </a:xfrm>
        </p:spPr>
        <p:txBody>
          <a:bodyPr/>
          <a:lstStyle/>
          <a:p>
            <a:r>
              <a:rPr lang="en-US" b="1" dirty="0"/>
              <a:t>THANK YOU</a:t>
            </a:r>
            <a:endParaRPr lang="en-IN" b="1" dirty="0"/>
          </a:p>
        </p:txBody>
      </p:sp>
    </p:spTree>
    <p:extLst>
      <p:ext uri="{BB962C8B-B14F-4D97-AF65-F5344CB8AC3E}">
        <p14:creationId xmlns:p14="http://schemas.microsoft.com/office/powerpoint/2010/main" val="129958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23270" y="2217297"/>
            <a:ext cx="5069276" cy="3881474"/>
          </a:xfrm>
          <a:prstGeom prst="rect">
            <a:avLst/>
          </a:prstGeom>
        </p:spPr>
      </p:pic>
      <p:sp>
        <p:nvSpPr>
          <p:cNvPr id="3" name="object 3"/>
          <p:cNvSpPr txBox="1">
            <a:spLocks noGrp="1"/>
          </p:cNvSpPr>
          <p:nvPr>
            <p:ph type="title"/>
          </p:nvPr>
        </p:nvSpPr>
        <p:spPr>
          <a:xfrm>
            <a:off x="2897511" y="914400"/>
            <a:ext cx="6396977"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Arial MT"/>
                <a:cs typeface="Arial MT"/>
              </a:rPr>
              <a:t>The</a:t>
            </a:r>
            <a:r>
              <a:rPr sz="2800" spc="-25" dirty="0">
                <a:latin typeface="Arial MT"/>
                <a:cs typeface="Arial MT"/>
              </a:rPr>
              <a:t> </a:t>
            </a:r>
            <a:r>
              <a:rPr sz="2800" spc="-5" dirty="0">
                <a:latin typeface="Arial MT"/>
                <a:cs typeface="Arial MT"/>
              </a:rPr>
              <a:t>domain</a:t>
            </a:r>
            <a:r>
              <a:rPr sz="2800" spc="-20" dirty="0">
                <a:latin typeface="Arial MT"/>
                <a:cs typeface="Arial MT"/>
              </a:rPr>
              <a:t> </a:t>
            </a:r>
            <a:r>
              <a:rPr sz="2800" spc="-5" dirty="0">
                <a:latin typeface="Arial MT"/>
                <a:cs typeface="Arial MT"/>
              </a:rPr>
              <a:t>of</a:t>
            </a:r>
            <a:r>
              <a:rPr sz="2800" spc="-20" dirty="0">
                <a:latin typeface="Arial MT"/>
                <a:cs typeface="Arial MT"/>
              </a:rPr>
              <a:t> </a:t>
            </a:r>
            <a:r>
              <a:rPr sz="2800" spc="-5" dirty="0">
                <a:latin typeface="Arial MT"/>
                <a:cs typeface="Arial MT"/>
              </a:rPr>
              <a:t>our</a:t>
            </a:r>
            <a:r>
              <a:rPr sz="2800" spc="-20" dirty="0">
                <a:latin typeface="Arial MT"/>
                <a:cs typeface="Arial MT"/>
              </a:rPr>
              <a:t> </a:t>
            </a:r>
            <a:r>
              <a:rPr sz="2800" spc="-5" dirty="0">
                <a:latin typeface="Arial MT"/>
                <a:cs typeface="Arial MT"/>
              </a:rPr>
              <a:t>project</a:t>
            </a:r>
            <a:r>
              <a:rPr sz="2800" spc="-20" dirty="0">
                <a:latin typeface="Arial MT"/>
                <a:cs typeface="Arial MT"/>
              </a:rPr>
              <a:t> </a:t>
            </a:r>
            <a:r>
              <a:rPr sz="2800" spc="-5" dirty="0">
                <a:latin typeface="Arial MT"/>
                <a:cs typeface="Arial MT"/>
              </a:rPr>
              <a:t>is</a:t>
            </a:r>
            <a:endParaRPr sz="28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104" y="2655346"/>
            <a:ext cx="10401300" cy="1732280"/>
          </a:xfrm>
          <a:prstGeom prst="rect">
            <a:avLst/>
          </a:prstGeom>
        </p:spPr>
        <p:txBody>
          <a:bodyPr vert="horz" wrap="square" lIns="0" tIns="12700" rIns="0" bIns="0" rtlCol="0">
            <a:spAutoFit/>
          </a:bodyPr>
          <a:lstStyle/>
          <a:p>
            <a:pPr marL="12700" marR="5080">
              <a:lnSpc>
                <a:spcPct val="100000"/>
              </a:lnSpc>
              <a:spcBef>
                <a:spcPts val="100"/>
              </a:spcBef>
            </a:pPr>
            <a:r>
              <a:rPr sz="2800" spc="-5" dirty="0">
                <a:solidFill>
                  <a:srgbClr val="FFFFFF"/>
                </a:solidFill>
                <a:cs typeface="Candara"/>
              </a:rPr>
              <a:t>Cryptocurrency is </a:t>
            </a:r>
            <a:r>
              <a:rPr sz="2800" dirty="0">
                <a:solidFill>
                  <a:srgbClr val="FFFFFF"/>
                </a:solidFill>
                <a:cs typeface="Candara"/>
              </a:rPr>
              <a:t>a </a:t>
            </a:r>
            <a:r>
              <a:rPr sz="2800" spc="-5" dirty="0">
                <a:solidFill>
                  <a:srgbClr val="FFFFFF"/>
                </a:solidFill>
                <a:cs typeface="Candara"/>
              </a:rPr>
              <a:t>digital payment </a:t>
            </a:r>
            <a:r>
              <a:rPr sz="2800" spc="-10" dirty="0">
                <a:solidFill>
                  <a:srgbClr val="FFFFFF"/>
                </a:solidFill>
                <a:cs typeface="Candara"/>
              </a:rPr>
              <a:t>system </a:t>
            </a:r>
            <a:r>
              <a:rPr sz="2800" spc="-5" dirty="0">
                <a:solidFill>
                  <a:srgbClr val="FFFFFF"/>
                </a:solidFill>
                <a:cs typeface="Candara"/>
              </a:rPr>
              <a:t>that doesn't rely on banks </a:t>
            </a:r>
            <a:r>
              <a:rPr sz="2800" spc="-595" dirty="0">
                <a:solidFill>
                  <a:srgbClr val="FFFFFF"/>
                </a:solidFill>
                <a:cs typeface="Candara"/>
              </a:rPr>
              <a:t> </a:t>
            </a:r>
            <a:r>
              <a:rPr sz="2800" spc="-5" dirty="0">
                <a:solidFill>
                  <a:srgbClr val="FFFFFF"/>
                </a:solidFill>
                <a:cs typeface="Candara"/>
              </a:rPr>
              <a:t>to verify transactions. It’s </a:t>
            </a:r>
            <a:r>
              <a:rPr sz="2800" dirty="0">
                <a:solidFill>
                  <a:srgbClr val="FFFFFF"/>
                </a:solidFill>
                <a:cs typeface="Candara"/>
              </a:rPr>
              <a:t>a </a:t>
            </a:r>
            <a:r>
              <a:rPr sz="2800" spc="-5" dirty="0">
                <a:solidFill>
                  <a:srgbClr val="FFFFFF"/>
                </a:solidFill>
                <a:cs typeface="Candara"/>
              </a:rPr>
              <a:t>peer-to-peer </a:t>
            </a:r>
            <a:r>
              <a:rPr sz="2800" spc="-10" dirty="0">
                <a:solidFill>
                  <a:srgbClr val="FFFFFF"/>
                </a:solidFill>
                <a:cs typeface="Candara"/>
              </a:rPr>
              <a:t>system </a:t>
            </a:r>
            <a:r>
              <a:rPr sz="2800" spc="-5" dirty="0">
                <a:solidFill>
                  <a:srgbClr val="FFFFFF"/>
                </a:solidFill>
                <a:cs typeface="Candara"/>
              </a:rPr>
              <a:t>that can enable </a:t>
            </a:r>
            <a:r>
              <a:rPr sz="2800" dirty="0">
                <a:solidFill>
                  <a:srgbClr val="FFFFFF"/>
                </a:solidFill>
                <a:cs typeface="Candara"/>
              </a:rPr>
              <a:t> </a:t>
            </a:r>
            <a:r>
              <a:rPr sz="2800" spc="-5" dirty="0">
                <a:solidFill>
                  <a:srgbClr val="FFFFFF"/>
                </a:solidFill>
                <a:cs typeface="Candara"/>
              </a:rPr>
              <a:t>anyone anywhere to </a:t>
            </a:r>
            <a:r>
              <a:rPr sz="2800" spc="-10" dirty="0">
                <a:solidFill>
                  <a:srgbClr val="FFFFFF"/>
                </a:solidFill>
                <a:cs typeface="Candara"/>
              </a:rPr>
              <a:t>send </a:t>
            </a:r>
            <a:r>
              <a:rPr sz="2800" spc="-5" dirty="0">
                <a:solidFill>
                  <a:srgbClr val="FFFFFF"/>
                </a:solidFill>
                <a:cs typeface="Candara"/>
              </a:rPr>
              <a:t>and receive payments. Instead of being </a:t>
            </a:r>
            <a:r>
              <a:rPr sz="2800" dirty="0">
                <a:solidFill>
                  <a:srgbClr val="FFFFFF"/>
                </a:solidFill>
                <a:cs typeface="Candara"/>
              </a:rPr>
              <a:t> </a:t>
            </a:r>
            <a:r>
              <a:rPr sz="2800" spc="-5" dirty="0">
                <a:solidFill>
                  <a:srgbClr val="FFFFFF"/>
                </a:solidFill>
                <a:cs typeface="Candara"/>
              </a:rPr>
              <a:t>physical</a:t>
            </a:r>
            <a:r>
              <a:rPr sz="2800" spc="-15" dirty="0">
                <a:solidFill>
                  <a:srgbClr val="FFFFFF"/>
                </a:solidFill>
                <a:cs typeface="Candara"/>
              </a:rPr>
              <a:t> </a:t>
            </a:r>
            <a:r>
              <a:rPr sz="2800" spc="-5" dirty="0">
                <a:solidFill>
                  <a:srgbClr val="FFFFFF"/>
                </a:solidFill>
                <a:cs typeface="Candara"/>
              </a:rPr>
              <a:t>money</a:t>
            </a:r>
            <a:r>
              <a:rPr sz="2800" spc="-15" dirty="0">
                <a:solidFill>
                  <a:srgbClr val="FFFFFF"/>
                </a:solidFill>
                <a:cs typeface="Candara"/>
              </a:rPr>
              <a:t> </a:t>
            </a:r>
            <a:r>
              <a:rPr sz="2800" spc="-5" dirty="0">
                <a:solidFill>
                  <a:srgbClr val="FFFFFF"/>
                </a:solidFill>
                <a:cs typeface="Candara"/>
              </a:rPr>
              <a:t>carried</a:t>
            </a:r>
            <a:r>
              <a:rPr sz="2800" spc="-10" dirty="0">
                <a:solidFill>
                  <a:srgbClr val="FFFFFF"/>
                </a:solidFill>
                <a:cs typeface="Candara"/>
              </a:rPr>
              <a:t> </a:t>
            </a:r>
            <a:r>
              <a:rPr sz="2800" spc="-5" dirty="0">
                <a:solidFill>
                  <a:srgbClr val="FFFFFF"/>
                </a:solidFill>
                <a:cs typeface="Candara"/>
              </a:rPr>
              <a:t>around</a:t>
            </a:r>
            <a:r>
              <a:rPr sz="2800" spc="-15" dirty="0">
                <a:solidFill>
                  <a:srgbClr val="FFFFFF"/>
                </a:solidFill>
                <a:cs typeface="Candara"/>
              </a:rPr>
              <a:t> </a:t>
            </a:r>
            <a:r>
              <a:rPr sz="2800" spc="-5" dirty="0">
                <a:solidFill>
                  <a:srgbClr val="FFFFFF"/>
                </a:solidFill>
                <a:cs typeface="Candara"/>
              </a:rPr>
              <a:t>and</a:t>
            </a:r>
            <a:r>
              <a:rPr sz="2800" spc="-10" dirty="0">
                <a:solidFill>
                  <a:srgbClr val="FFFFFF"/>
                </a:solidFill>
                <a:cs typeface="Candara"/>
              </a:rPr>
              <a:t> </a:t>
            </a:r>
            <a:r>
              <a:rPr sz="2800" spc="-5" dirty="0">
                <a:solidFill>
                  <a:srgbClr val="FFFFFF"/>
                </a:solidFill>
                <a:cs typeface="Candara"/>
              </a:rPr>
              <a:t>exchanged</a:t>
            </a:r>
            <a:r>
              <a:rPr sz="2800" spc="-10" dirty="0">
                <a:solidFill>
                  <a:srgbClr val="FFFFFF"/>
                </a:solidFill>
                <a:cs typeface="Candara"/>
              </a:rPr>
              <a:t> </a:t>
            </a:r>
            <a:r>
              <a:rPr sz="2800" spc="-5" dirty="0">
                <a:solidFill>
                  <a:srgbClr val="FFFFFF"/>
                </a:solidFill>
                <a:cs typeface="Candara"/>
              </a:rPr>
              <a:t>in</a:t>
            </a:r>
            <a:r>
              <a:rPr sz="2800" spc="-10" dirty="0">
                <a:solidFill>
                  <a:srgbClr val="FFFFFF"/>
                </a:solidFill>
                <a:cs typeface="Candara"/>
              </a:rPr>
              <a:t> </a:t>
            </a:r>
            <a:r>
              <a:rPr sz="2800" spc="-5" dirty="0">
                <a:solidFill>
                  <a:srgbClr val="FFFFFF"/>
                </a:solidFill>
                <a:cs typeface="Candara"/>
              </a:rPr>
              <a:t>the</a:t>
            </a:r>
            <a:r>
              <a:rPr sz="2800" spc="-15" dirty="0">
                <a:solidFill>
                  <a:srgbClr val="FFFFFF"/>
                </a:solidFill>
                <a:cs typeface="Candara"/>
              </a:rPr>
              <a:t> </a:t>
            </a:r>
            <a:r>
              <a:rPr sz="2800" spc="-5" dirty="0">
                <a:solidFill>
                  <a:srgbClr val="FFFFFF"/>
                </a:solidFill>
                <a:cs typeface="Candara"/>
              </a:rPr>
              <a:t>real world.</a:t>
            </a:r>
            <a:endParaRPr sz="2800" dirty="0">
              <a:cs typeface="Candara"/>
            </a:endParaRPr>
          </a:p>
        </p:txBody>
      </p:sp>
      <p:sp>
        <p:nvSpPr>
          <p:cNvPr id="3" name="object 3"/>
          <p:cNvSpPr txBox="1">
            <a:spLocks noGrp="1"/>
          </p:cNvSpPr>
          <p:nvPr>
            <p:ph type="title"/>
          </p:nvPr>
        </p:nvSpPr>
        <p:spPr>
          <a:xfrm>
            <a:off x="756104" y="720186"/>
            <a:ext cx="2672896" cy="505267"/>
          </a:xfrm>
          <a:prstGeom prst="rect">
            <a:avLst/>
          </a:prstGeom>
        </p:spPr>
        <p:txBody>
          <a:bodyPr vert="horz" wrap="square" lIns="0" tIns="12700" rIns="0" bIns="0" rtlCol="0">
            <a:spAutoFit/>
          </a:bodyPr>
          <a:lstStyle/>
          <a:p>
            <a:pPr marL="12700">
              <a:lnSpc>
                <a:spcPct val="100000"/>
              </a:lnSpc>
              <a:spcBef>
                <a:spcPts val="100"/>
              </a:spcBef>
            </a:pPr>
            <a:r>
              <a:rPr sz="3200" spc="-190" dirty="0"/>
              <a:t>INT</a:t>
            </a:r>
            <a:r>
              <a:rPr sz="3200" spc="-275" dirty="0"/>
              <a:t>R</a:t>
            </a:r>
            <a:r>
              <a:rPr sz="3200" spc="-125" dirty="0"/>
              <a:t>ODUCTION</a:t>
            </a:r>
            <a:endParaRPr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92226"/>
            <a:ext cx="1752600" cy="505267"/>
          </a:xfrm>
          <a:prstGeom prst="rect">
            <a:avLst/>
          </a:prstGeom>
        </p:spPr>
        <p:txBody>
          <a:bodyPr vert="horz" wrap="square" lIns="0" tIns="12700" rIns="0" bIns="0" rtlCol="0">
            <a:spAutoFit/>
          </a:bodyPr>
          <a:lstStyle/>
          <a:p>
            <a:pPr marL="12700">
              <a:lnSpc>
                <a:spcPct val="100000"/>
              </a:lnSpc>
              <a:spcBef>
                <a:spcPts val="100"/>
              </a:spcBef>
            </a:pPr>
            <a:r>
              <a:rPr sz="3200" spc="-290" dirty="0"/>
              <a:t>ABSTR</a:t>
            </a:r>
            <a:r>
              <a:rPr sz="3200" spc="-310" dirty="0"/>
              <a:t>A</a:t>
            </a:r>
            <a:r>
              <a:rPr sz="3200" spc="-285" dirty="0"/>
              <a:t>CT</a:t>
            </a:r>
            <a:endParaRPr sz="3200" dirty="0"/>
          </a:p>
        </p:txBody>
      </p:sp>
      <p:sp>
        <p:nvSpPr>
          <p:cNvPr id="5" name="TextBox 4">
            <a:extLst>
              <a:ext uri="{FF2B5EF4-FFF2-40B4-BE49-F238E27FC236}">
                <a16:creationId xmlns:a16="http://schemas.microsoft.com/office/drawing/2014/main" id="{40E189DB-F124-56D1-621E-1DA99BA78B82}"/>
              </a:ext>
            </a:extLst>
          </p:cNvPr>
          <p:cNvSpPr txBox="1"/>
          <p:nvPr/>
        </p:nvSpPr>
        <p:spPr>
          <a:xfrm>
            <a:off x="470353" y="2209800"/>
            <a:ext cx="10502447" cy="3416320"/>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 project is to develop a website for analyzing the Crypto currencies. The website analyze the current &amp; previous values, history, market shares, investments and other technical indicators like graphs, market position </a:t>
            </a:r>
            <a:r>
              <a:rPr lang="en-US" sz="2400" dirty="0" err="1"/>
              <a:t>etc.of</a:t>
            </a:r>
            <a:r>
              <a:rPr lang="en-US" sz="2400" dirty="0"/>
              <a:t> the user’s interested coin. It make suggestions about the do's and </a:t>
            </a:r>
            <a:r>
              <a:rPr lang="en-US" sz="2400" dirty="0" err="1"/>
              <a:t>dont’s</a:t>
            </a:r>
            <a:r>
              <a:rPr lang="en-US" sz="2400" dirty="0"/>
              <a:t> according to the current trends in the market. Suggestion about when and which coin the user should invest.</a:t>
            </a:r>
          </a:p>
          <a:p>
            <a:pPr algn="just"/>
            <a:endParaRPr lang="en-US" sz="2400" dirty="0"/>
          </a:p>
          <a:p>
            <a:pPr marL="285750" indent="-285750" algn="just">
              <a:buFont typeface="Arial" panose="020B0604020202020204" pitchFamily="34" charset="0"/>
              <a:buChar char="•"/>
            </a:pPr>
            <a:r>
              <a:rPr lang="en-US" sz="2400" dirty="0"/>
              <a:t> This paper explains the working of the linear regression and Long Short-Term Memory model in predicting the value of a Bitcoin.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6E1D-6E52-886D-8CF0-A3D005F5B065}"/>
              </a:ext>
            </a:extLst>
          </p:cNvPr>
          <p:cNvSpPr>
            <a:spLocks noGrp="1"/>
          </p:cNvSpPr>
          <p:nvPr>
            <p:ph type="title"/>
          </p:nvPr>
        </p:nvSpPr>
        <p:spPr>
          <a:xfrm>
            <a:off x="609600" y="762000"/>
            <a:ext cx="4267200" cy="553998"/>
          </a:xfrm>
        </p:spPr>
        <p:txBody>
          <a:bodyPr>
            <a:normAutofit fontScale="90000"/>
          </a:bodyPr>
          <a:lstStyle/>
          <a:p>
            <a:r>
              <a:rPr lang="en-US" sz="3600" dirty="0"/>
              <a:t>PROBLEM STATEMENT</a:t>
            </a:r>
            <a:endParaRPr lang="en-IN" sz="3600" dirty="0"/>
          </a:p>
        </p:txBody>
      </p:sp>
      <p:sp>
        <p:nvSpPr>
          <p:cNvPr id="3" name="Text Placeholder 2">
            <a:extLst>
              <a:ext uri="{FF2B5EF4-FFF2-40B4-BE49-F238E27FC236}">
                <a16:creationId xmlns:a16="http://schemas.microsoft.com/office/drawing/2014/main" id="{A73669ED-525A-D22B-8004-9C9BBD90A2EF}"/>
              </a:ext>
            </a:extLst>
          </p:cNvPr>
          <p:cNvSpPr>
            <a:spLocks noGrp="1"/>
          </p:cNvSpPr>
          <p:nvPr>
            <p:ph idx="1"/>
          </p:nvPr>
        </p:nvSpPr>
        <p:spPr>
          <a:xfrm>
            <a:off x="1053280" y="2895600"/>
            <a:ext cx="10085439" cy="2215991"/>
          </a:xfrm>
        </p:spPr>
        <p:txBody>
          <a:bodyPr>
            <a:normAutofit/>
          </a:bodyPr>
          <a:lstStyle/>
          <a:p>
            <a:pPr marL="0" indent="0" algn="just">
              <a:buNone/>
            </a:pPr>
            <a:r>
              <a:rPr lang="en-US" sz="2400" b="0" i="0" u="none" strike="noStrike" baseline="0" dirty="0">
                <a:cs typeface="Segoe UI Semibold" panose="020B0702040204020203" pitchFamily="34" charset="0"/>
              </a:rPr>
              <a:t>Everybody wants to grow their money by investing in the stock market, but with the growing technology and the introduction of e-money what can be a better way to make your money grow by investing in crypto currency? Bitcoin or any other crypto currency is not under the influence of any country or government, for this reason, it can be invested by anyone around the globe without the fear of being imposed of taxes from other countries. </a:t>
            </a:r>
            <a:endParaRPr lang="en-IN" sz="2400" dirty="0">
              <a:cs typeface="Segoe UI Semibold" panose="020B0702040204020203" pitchFamily="34" charset="0"/>
            </a:endParaRPr>
          </a:p>
        </p:txBody>
      </p:sp>
    </p:spTree>
    <p:extLst>
      <p:ext uri="{BB962C8B-B14F-4D97-AF65-F5344CB8AC3E}">
        <p14:creationId xmlns:p14="http://schemas.microsoft.com/office/powerpoint/2010/main" val="318355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2B14-5F07-83C8-1591-719AFA6BD2E1}"/>
              </a:ext>
            </a:extLst>
          </p:cNvPr>
          <p:cNvSpPr>
            <a:spLocks noGrp="1"/>
          </p:cNvSpPr>
          <p:nvPr>
            <p:ph type="title"/>
          </p:nvPr>
        </p:nvSpPr>
        <p:spPr>
          <a:xfrm>
            <a:off x="533400" y="685800"/>
            <a:ext cx="8458200" cy="609600"/>
          </a:xfrm>
        </p:spPr>
        <p:txBody>
          <a:bodyPr>
            <a:normAutofit/>
          </a:bodyPr>
          <a:lstStyle/>
          <a:p>
            <a:r>
              <a:rPr lang="en-IN" sz="3200" dirty="0"/>
              <a:t>METHODOLOGY &amp; ALGORITHM USED</a:t>
            </a:r>
          </a:p>
        </p:txBody>
      </p:sp>
      <p:sp>
        <p:nvSpPr>
          <p:cNvPr id="3" name="Text Placeholder 2">
            <a:extLst>
              <a:ext uri="{FF2B5EF4-FFF2-40B4-BE49-F238E27FC236}">
                <a16:creationId xmlns:a16="http://schemas.microsoft.com/office/drawing/2014/main" id="{764CA22C-DD69-7FB4-A331-775BF5B1BD64}"/>
              </a:ext>
            </a:extLst>
          </p:cNvPr>
          <p:cNvSpPr>
            <a:spLocks noGrp="1"/>
          </p:cNvSpPr>
          <p:nvPr>
            <p:ph idx="1"/>
          </p:nvPr>
        </p:nvSpPr>
        <p:spPr>
          <a:xfrm>
            <a:off x="723900" y="2971800"/>
            <a:ext cx="10744200" cy="2286000"/>
          </a:xfrm>
        </p:spPr>
        <p:txBody>
          <a:bodyPr>
            <a:normAutofit/>
          </a:bodyPr>
          <a:lstStyle/>
          <a:p>
            <a:pPr marL="0" indent="0" algn="just">
              <a:lnSpc>
                <a:spcPct val="100000"/>
              </a:lnSpc>
              <a:buNone/>
            </a:pPr>
            <a:r>
              <a:rPr lang="en-US" sz="2400" dirty="0"/>
              <a:t>Data Collection is the first step we take in order to start any project. It is defined as the procedure of collecting, measuring, and analyzing accurate insights for research using standard validation techniques. An analyst would then be able to assess their theory dependent on gathered information. By and large, information assortment is the essential and most significant advance for research, independent of the field of examination.</a:t>
            </a:r>
            <a:endParaRPr lang="en-IN" sz="2400" dirty="0"/>
          </a:p>
        </p:txBody>
      </p:sp>
    </p:spTree>
    <p:extLst>
      <p:ext uri="{BB962C8B-B14F-4D97-AF65-F5344CB8AC3E}">
        <p14:creationId xmlns:p14="http://schemas.microsoft.com/office/powerpoint/2010/main" val="405132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2E51-750C-81DE-2F3C-EBBB90855402}"/>
              </a:ext>
            </a:extLst>
          </p:cNvPr>
          <p:cNvSpPr>
            <a:spLocks noGrp="1"/>
          </p:cNvSpPr>
          <p:nvPr>
            <p:ph type="title"/>
          </p:nvPr>
        </p:nvSpPr>
        <p:spPr>
          <a:xfrm>
            <a:off x="609600" y="762000"/>
            <a:ext cx="5827169" cy="553998"/>
          </a:xfrm>
        </p:spPr>
        <p:txBody>
          <a:bodyPr>
            <a:normAutofit fontScale="90000"/>
          </a:bodyPr>
          <a:lstStyle/>
          <a:p>
            <a:r>
              <a:rPr lang="en-IN" sz="3600" dirty="0"/>
              <a:t>LINEAR REGRESSION</a:t>
            </a:r>
          </a:p>
        </p:txBody>
      </p:sp>
      <p:sp>
        <p:nvSpPr>
          <p:cNvPr id="3" name="Text Placeholder 2">
            <a:extLst>
              <a:ext uri="{FF2B5EF4-FFF2-40B4-BE49-F238E27FC236}">
                <a16:creationId xmlns:a16="http://schemas.microsoft.com/office/drawing/2014/main" id="{0560DAEA-8F8F-1D82-CD5C-51DC1C8A2407}"/>
              </a:ext>
            </a:extLst>
          </p:cNvPr>
          <p:cNvSpPr>
            <a:spLocks noGrp="1"/>
          </p:cNvSpPr>
          <p:nvPr>
            <p:ph idx="1"/>
          </p:nvPr>
        </p:nvSpPr>
        <p:spPr>
          <a:xfrm>
            <a:off x="414457" y="2590800"/>
            <a:ext cx="11363085" cy="1600200"/>
          </a:xfrm>
        </p:spPr>
        <p:txBody>
          <a:bodyPr>
            <a:normAutofit/>
          </a:bodyPr>
          <a:lstStyle/>
          <a:p>
            <a:pPr algn="just">
              <a:lnSpc>
                <a:spcPct val="110000"/>
              </a:lnSpc>
            </a:pPr>
            <a:r>
              <a:rPr lang="en-US" sz="2400" dirty="0"/>
              <a:t>This technique is used to identify the relationship between dependent and independent variables and is leveraged to predict future outcomes. When we use only one dependent and one independent variable then it is called the simple linear regression.</a:t>
            </a:r>
            <a:endParaRPr lang="en-IN" sz="2400" dirty="0"/>
          </a:p>
        </p:txBody>
      </p:sp>
    </p:spTree>
    <p:extLst>
      <p:ext uri="{BB962C8B-B14F-4D97-AF65-F5344CB8AC3E}">
        <p14:creationId xmlns:p14="http://schemas.microsoft.com/office/powerpoint/2010/main" val="410155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2E51-750C-81DE-2F3C-EBBB90855402}"/>
              </a:ext>
            </a:extLst>
          </p:cNvPr>
          <p:cNvSpPr>
            <a:spLocks noGrp="1"/>
          </p:cNvSpPr>
          <p:nvPr>
            <p:ph type="title"/>
          </p:nvPr>
        </p:nvSpPr>
        <p:spPr>
          <a:xfrm>
            <a:off x="609600" y="762000"/>
            <a:ext cx="8323006" cy="553998"/>
          </a:xfrm>
        </p:spPr>
        <p:txBody>
          <a:bodyPr>
            <a:normAutofit fontScale="90000"/>
          </a:bodyPr>
          <a:lstStyle/>
          <a:p>
            <a:r>
              <a:rPr lang="en-IN" sz="3600" i="0" u="none" strike="noStrike" baseline="0" dirty="0">
                <a:ea typeface="Microsoft Sans Serif" panose="020B0604020202020204" pitchFamily="34" charset="0"/>
                <a:cs typeface="Microsoft Sans Serif" panose="020B0604020202020204" pitchFamily="34" charset="0"/>
              </a:rPr>
              <a:t>Long Short-Term Memory (LSTM)</a:t>
            </a:r>
            <a:endParaRPr lang="en-IN" sz="3600" dirty="0">
              <a:ea typeface="Microsoft Sans Serif" panose="020B0604020202020204" pitchFamily="34" charset="0"/>
              <a:cs typeface="Microsoft Sans Serif" panose="020B0604020202020204" pitchFamily="34" charset="0"/>
            </a:endParaRPr>
          </a:p>
        </p:txBody>
      </p:sp>
      <p:sp>
        <p:nvSpPr>
          <p:cNvPr id="3" name="Text Placeholder 2">
            <a:extLst>
              <a:ext uri="{FF2B5EF4-FFF2-40B4-BE49-F238E27FC236}">
                <a16:creationId xmlns:a16="http://schemas.microsoft.com/office/drawing/2014/main" id="{0560DAEA-8F8F-1D82-CD5C-51DC1C8A2407}"/>
              </a:ext>
            </a:extLst>
          </p:cNvPr>
          <p:cNvSpPr>
            <a:spLocks noGrp="1"/>
          </p:cNvSpPr>
          <p:nvPr>
            <p:ph idx="1"/>
          </p:nvPr>
        </p:nvSpPr>
        <p:spPr>
          <a:xfrm>
            <a:off x="597310" y="2209800"/>
            <a:ext cx="10940845" cy="3200400"/>
          </a:xfrm>
        </p:spPr>
        <p:txBody>
          <a:bodyPr>
            <a:noAutofit/>
          </a:bodyPr>
          <a:lstStyle/>
          <a:p>
            <a:pPr algn="just">
              <a:lnSpc>
                <a:spcPct val="110000"/>
              </a:lnSpc>
            </a:pPr>
            <a:r>
              <a:rPr lang="en-US" b="0" i="0" u="none" strike="noStrike" baseline="0" dirty="0"/>
              <a:t>It is a deep learning concept or particularly a Recurrent Neural Network concept that avoids the vanishing gradient problem. The main reason for using this algorithm is that it avoids the back propagation error from vanishing or exploding, instead, these errors can flow backward through an unlimited number of virtual layers unfolded in space.</a:t>
            </a:r>
          </a:p>
          <a:p>
            <a:pPr algn="just">
              <a:lnSpc>
                <a:spcPct val="110000"/>
              </a:lnSpc>
            </a:pPr>
            <a:r>
              <a:rPr lang="en-US" b="0" i="0" u="none" strike="noStrike" baseline="0" dirty="0"/>
              <a:t> LSTM mainly works on time series graphs with data sets that consist of events that occur thousands or millions of discrete-time steps earlier. It works with given long delays between significant events and can also handle signals with a mixture of low and high- frequency components. </a:t>
            </a:r>
          </a:p>
          <a:p>
            <a:pPr algn="just">
              <a:lnSpc>
                <a:spcPct val="110000"/>
              </a:lnSpc>
            </a:pPr>
            <a:r>
              <a:rPr lang="en-US" b="0" i="0" u="none" strike="noStrike" baseline="0" dirty="0"/>
              <a:t>Over a lot of researchers have used LSTM to predict time series related data sets for stock prediction and have achieved greater or higher accuracy compared to other algorithms.</a:t>
            </a:r>
            <a:endParaRPr lang="en-IN" dirty="0"/>
          </a:p>
        </p:txBody>
      </p:sp>
    </p:spTree>
    <p:extLst>
      <p:ext uri="{BB962C8B-B14F-4D97-AF65-F5344CB8AC3E}">
        <p14:creationId xmlns:p14="http://schemas.microsoft.com/office/powerpoint/2010/main" val="300511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046F-BE90-1E8F-7316-811FC683B857}"/>
              </a:ext>
            </a:extLst>
          </p:cNvPr>
          <p:cNvSpPr>
            <a:spLocks noGrp="1"/>
          </p:cNvSpPr>
          <p:nvPr>
            <p:ph type="title"/>
          </p:nvPr>
        </p:nvSpPr>
        <p:spPr>
          <a:xfrm>
            <a:off x="685800" y="685800"/>
            <a:ext cx="6019800" cy="553998"/>
          </a:xfrm>
        </p:spPr>
        <p:txBody>
          <a:bodyPr>
            <a:normAutofit fontScale="90000"/>
          </a:bodyPr>
          <a:lstStyle/>
          <a:p>
            <a:r>
              <a:rPr lang="en-IN" sz="3600" i="0" u="none" strike="noStrike" baseline="0" dirty="0"/>
              <a:t>FUTURE ENHANCEMENTS </a:t>
            </a:r>
            <a:endParaRPr lang="en-IN" sz="3600" dirty="0"/>
          </a:p>
        </p:txBody>
      </p:sp>
      <p:sp>
        <p:nvSpPr>
          <p:cNvPr id="3" name="Text Placeholder 2">
            <a:extLst>
              <a:ext uri="{FF2B5EF4-FFF2-40B4-BE49-F238E27FC236}">
                <a16:creationId xmlns:a16="http://schemas.microsoft.com/office/drawing/2014/main" id="{DE235F20-ED8A-9E9A-001A-B5127EE87E92}"/>
              </a:ext>
            </a:extLst>
          </p:cNvPr>
          <p:cNvSpPr>
            <a:spLocks noGrp="1"/>
          </p:cNvSpPr>
          <p:nvPr>
            <p:ph idx="1"/>
          </p:nvPr>
        </p:nvSpPr>
        <p:spPr>
          <a:xfrm>
            <a:off x="533400" y="2286000"/>
            <a:ext cx="10820400" cy="2585323"/>
          </a:xfrm>
        </p:spPr>
        <p:txBody>
          <a:bodyPr>
            <a:normAutofit fontScale="92500" lnSpcReduction="20000"/>
          </a:bodyPr>
          <a:lstStyle/>
          <a:p>
            <a:pPr marL="285750" indent="-285750" algn="just">
              <a:buFont typeface="Arial" panose="020B0604020202020204" pitchFamily="34" charset="0"/>
              <a:buChar char="•"/>
            </a:pPr>
            <a:r>
              <a:rPr lang="en-US" sz="2400" b="0" i="0" u="none" strike="noStrike" baseline="0" dirty="0"/>
              <a:t>To work on a better User Interface so that people can access these data easily and effortlessly.</a:t>
            </a:r>
          </a:p>
          <a:p>
            <a:pPr algn="just"/>
            <a:endParaRPr lang="en-US" sz="2400" b="0" i="0" u="none" strike="noStrike" baseline="0" dirty="0"/>
          </a:p>
          <a:p>
            <a:pPr marL="285750" indent="-285750" algn="just">
              <a:buFont typeface="Arial" panose="020B0604020202020204" pitchFamily="34" charset="0"/>
              <a:buChar char="•"/>
            </a:pPr>
            <a:r>
              <a:rPr lang="en-US" sz="2400" b="0" i="0" u="none" strike="noStrike" baseline="0" dirty="0"/>
              <a:t>Implementing IOT model for smart automatic analysis.</a:t>
            </a:r>
          </a:p>
          <a:p>
            <a:pPr algn="just"/>
            <a:endParaRPr lang="en-US" sz="2400" b="0" i="0" u="none" strike="noStrike" baseline="0" dirty="0"/>
          </a:p>
          <a:p>
            <a:pPr marL="285750" indent="-285750" algn="just">
              <a:buFont typeface="Arial" panose="020B0604020202020204" pitchFamily="34" charset="0"/>
              <a:buChar char="•"/>
            </a:pPr>
            <a:r>
              <a:rPr lang="en-US" sz="2400" b="0" i="0" u="none" strike="noStrike" baseline="0" dirty="0"/>
              <a:t>Implementing more algorithms to find out the best method for predicting the crypto currency </a:t>
            </a:r>
            <a:endParaRPr lang="en-IN" sz="2400" dirty="0"/>
          </a:p>
        </p:txBody>
      </p:sp>
    </p:spTree>
    <p:extLst>
      <p:ext uri="{BB962C8B-B14F-4D97-AF65-F5344CB8AC3E}">
        <p14:creationId xmlns:p14="http://schemas.microsoft.com/office/powerpoint/2010/main" val="2425288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28</TotalTime>
  <Words>595</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MT</vt:lpstr>
      <vt:lpstr>Bahnschrift Light</vt:lpstr>
      <vt:lpstr>Candara</vt:lpstr>
      <vt:lpstr>Corbel</vt:lpstr>
      <vt:lpstr>Microsoft Sans Serif</vt:lpstr>
      <vt:lpstr>Wingdings</vt:lpstr>
      <vt:lpstr>Banded</vt:lpstr>
      <vt:lpstr>PowerPoint Presentation</vt:lpstr>
      <vt:lpstr>The domain of our project is</vt:lpstr>
      <vt:lpstr>INTRODUCTION</vt:lpstr>
      <vt:lpstr>ABSTRACT</vt:lpstr>
      <vt:lpstr>PROBLEM STATEMENT</vt:lpstr>
      <vt:lpstr>METHODOLOGY &amp; ALGORITHM USED</vt:lpstr>
      <vt:lpstr>LINEAR REGRESSION</vt:lpstr>
      <vt:lpstr>Long Short-Term Memory (LSTM)</vt:lpstr>
      <vt:lpstr>FUTURE ENHANCEMENTS </vt:lpstr>
      <vt:lpstr>ADVANTAGES</vt:lpstr>
      <vt:lpstr>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Analyzer.pptx</dc:title>
  <cp:lastModifiedBy>Haarith P</cp:lastModifiedBy>
  <cp:revision>5</cp:revision>
  <dcterms:created xsi:type="dcterms:W3CDTF">2022-10-31T05:04:20Z</dcterms:created>
  <dcterms:modified xsi:type="dcterms:W3CDTF">2022-11-24T03:46:08Z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