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4"/>
  </p:sldMasterIdLst>
  <p:notesMasterIdLst>
    <p:notesMasterId r:id="rId37"/>
  </p:notesMasterIdLst>
  <p:sldIdLst>
    <p:sldId id="256" r:id="rId5"/>
    <p:sldId id="282" r:id="rId6"/>
    <p:sldId id="283" r:id="rId7"/>
    <p:sldId id="263" r:id="rId8"/>
    <p:sldId id="265" r:id="rId9"/>
    <p:sldId id="281" r:id="rId10"/>
    <p:sldId id="284" r:id="rId11"/>
    <p:sldId id="285" r:id="rId12"/>
    <p:sldId id="286" r:id="rId13"/>
    <p:sldId id="287" r:id="rId14"/>
    <p:sldId id="288" r:id="rId15"/>
    <p:sldId id="289" r:id="rId16"/>
    <p:sldId id="261" r:id="rId17"/>
    <p:sldId id="270" r:id="rId18"/>
    <p:sldId id="262" r:id="rId19"/>
    <p:sldId id="266" r:id="rId20"/>
    <p:sldId id="273" r:id="rId21"/>
    <p:sldId id="257" r:id="rId22"/>
    <p:sldId id="274" r:id="rId23"/>
    <p:sldId id="275" r:id="rId24"/>
    <p:sldId id="279" r:id="rId25"/>
    <p:sldId id="277" r:id="rId26"/>
    <p:sldId id="278" r:id="rId27"/>
    <p:sldId id="276" r:id="rId28"/>
    <p:sldId id="259" r:id="rId29"/>
    <p:sldId id="269" r:id="rId30"/>
    <p:sldId id="271" r:id="rId31"/>
    <p:sldId id="267" r:id="rId32"/>
    <p:sldId id="268" r:id="rId33"/>
    <p:sldId id="258" r:id="rId34"/>
    <p:sldId id="280" r:id="rId35"/>
    <p:sldId id="260"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5"/>
    <a:srgbClr val="FF2549"/>
    <a:srgbClr val="5DD5FF"/>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4E4C4-AC5F-41A6-814E-E93E1D2A2112}" type="doc">
      <dgm:prSet loTypeId="urn:microsoft.com/office/officeart/2005/8/layout/process4" loCatId="process" qsTypeId="urn:microsoft.com/office/officeart/2009/2/quickstyle/3d8" qsCatId="3D" csTypeId="urn:microsoft.com/office/officeart/2005/8/colors/colorful5" csCatId="colorful" phldr="1"/>
      <dgm:spPr/>
      <dgm:t>
        <a:bodyPr/>
        <a:lstStyle/>
        <a:p>
          <a:endParaRPr lang="en-US"/>
        </a:p>
      </dgm:t>
    </dgm:pt>
    <dgm:pt modelId="{E62E5394-0C8C-4B95-BDFB-B939CC750C60}">
      <dgm:prSet phldrT="[Text]" custT="1"/>
      <dgm:spPr/>
      <dgm:t>
        <a:bodyPr/>
        <a:lstStyle/>
        <a:p>
          <a:r>
            <a:rPr lang="en-US" sz="2800" dirty="0"/>
            <a:t>Adult with HTN Without DM (Under55years)</a:t>
          </a:r>
        </a:p>
      </dgm:t>
    </dgm:pt>
    <dgm:pt modelId="{04D502C5-BC07-4727-8BD3-02ADBA222A85}" type="parTrans" cxnId="{F434F602-BBAC-4917-9515-087E8C32C6CD}">
      <dgm:prSet/>
      <dgm:spPr/>
      <dgm:t>
        <a:bodyPr/>
        <a:lstStyle/>
        <a:p>
          <a:endParaRPr lang="en-US"/>
        </a:p>
      </dgm:t>
    </dgm:pt>
    <dgm:pt modelId="{3E11417E-2B32-4083-8183-47DE18C269C0}" type="sibTrans" cxnId="{F434F602-BBAC-4917-9515-087E8C32C6CD}">
      <dgm:prSet/>
      <dgm:spPr/>
      <dgm:t>
        <a:bodyPr/>
        <a:lstStyle/>
        <a:p>
          <a:endParaRPr lang="en-US"/>
        </a:p>
      </dgm:t>
    </dgm:pt>
    <dgm:pt modelId="{EAE902A6-00AF-4365-B8A1-1C3F23EC7CDB}">
      <dgm:prSet phldrT="[Text]" custT="1"/>
      <dgm:spPr/>
      <dgm:t>
        <a:bodyPr/>
        <a:lstStyle/>
        <a:p>
          <a:r>
            <a:rPr lang="en-US" sz="2800" dirty="0"/>
            <a:t>STEP 1:ACE INHIBITOR OR ARB</a:t>
          </a:r>
        </a:p>
      </dgm:t>
    </dgm:pt>
    <dgm:pt modelId="{B9C226A5-EC22-44D0-8148-1EC4793CBE76}" type="parTrans" cxnId="{88704C77-C4D2-4FAF-AB29-43D85C64D748}">
      <dgm:prSet/>
      <dgm:spPr/>
      <dgm:t>
        <a:bodyPr/>
        <a:lstStyle/>
        <a:p>
          <a:endParaRPr lang="en-US"/>
        </a:p>
      </dgm:t>
    </dgm:pt>
    <dgm:pt modelId="{4621494A-9907-42F4-BD2E-387975D2268C}" type="sibTrans" cxnId="{88704C77-C4D2-4FAF-AB29-43D85C64D748}">
      <dgm:prSet/>
      <dgm:spPr/>
      <dgm:t>
        <a:bodyPr/>
        <a:lstStyle/>
        <a:p>
          <a:endParaRPr lang="en-US"/>
        </a:p>
      </dgm:t>
    </dgm:pt>
    <dgm:pt modelId="{12D99A46-D0DD-4711-AE08-7B11B9E2F4BA}">
      <dgm:prSet phldrT="[Text]" custT="1"/>
      <dgm:spPr/>
      <dgm:t>
        <a:bodyPr/>
        <a:lstStyle/>
        <a:p>
          <a:r>
            <a:rPr lang="en-US" sz="2800" dirty="0"/>
            <a:t>STEP 2:Add CCB or thiazide Diuretic</a:t>
          </a:r>
        </a:p>
      </dgm:t>
    </dgm:pt>
    <dgm:pt modelId="{EA6271C9-C5EE-4922-8B7B-FE1752EB6BDF}" type="parTrans" cxnId="{8BD67375-EF69-4284-AC77-AC55071BBE6A}">
      <dgm:prSet/>
      <dgm:spPr/>
      <dgm:t>
        <a:bodyPr/>
        <a:lstStyle/>
        <a:p>
          <a:endParaRPr lang="en-US"/>
        </a:p>
      </dgm:t>
    </dgm:pt>
    <dgm:pt modelId="{52E3E84D-C8AB-475B-9C2C-9AF06F6BD7DE}" type="sibTrans" cxnId="{8BD67375-EF69-4284-AC77-AC55071BBE6A}">
      <dgm:prSet/>
      <dgm:spPr/>
      <dgm:t>
        <a:bodyPr/>
        <a:lstStyle/>
        <a:p>
          <a:endParaRPr lang="en-US"/>
        </a:p>
      </dgm:t>
    </dgm:pt>
    <dgm:pt modelId="{EF1811AC-DE1A-43C7-BEA4-14E9331F980E}" type="pres">
      <dgm:prSet presAssocID="{06A4E4C4-AC5F-41A6-814E-E93E1D2A2112}" presName="Name0" presStyleCnt="0">
        <dgm:presLayoutVars>
          <dgm:dir/>
          <dgm:animLvl val="lvl"/>
          <dgm:resizeHandles val="exact"/>
        </dgm:presLayoutVars>
      </dgm:prSet>
      <dgm:spPr/>
    </dgm:pt>
    <dgm:pt modelId="{61E79BDF-1A25-4059-915F-AAE7B89ADA46}" type="pres">
      <dgm:prSet presAssocID="{12D99A46-D0DD-4711-AE08-7B11B9E2F4BA}" presName="boxAndChildren" presStyleCnt="0"/>
      <dgm:spPr/>
    </dgm:pt>
    <dgm:pt modelId="{619D7660-6F3C-4431-800E-F8857DAFE572}" type="pres">
      <dgm:prSet presAssocID="{12D99A46-D0DD-4711-AE08-7B11B9E2F4BA}" presName="parentTextBox" presStyleLbl="node1" presStyleIdx="0" presStyleCnt="3"/>
      <dgm:spPr/>
    </dgm:pt>
    <dgm:pt modelId="{91AAA90A-E65E-48AE-A07C-394A55EAC3AD}" type="pres">
      <dgm:prSet presAssocID="{4621494A-9907-42F4-BD2E-387975D2268C}" presName="sp" presStyleCnt="0"/>
      <dgm:spPr/>
    </dgm:pt>
    <dgm:pt modelId="{3A350CBD-CF4F-4782-9119-C95F3A525F38}" type="pres">
      <dgm:prSet presAssocID="{EAE902A6-00AF-4365-B8A1-1C3F23EC7CDB}" presName="arrowAndChildren" presStyleCnt="0"/>
      <dgm:spPr/>
    </dgm:pt>
    <dgm:pt modelId="{360FF122-4D37-4237-9083-2913D8EA3A34}" type="pres">
      <dgm:prSet presAssocID="{EAE902A6-00AF-4365-B8A1-1C3F23EC7CDB}" presName="parentTextArrow" presStyleLbl="node1" presStyleIdx="1" presStyleCnt="3"/>
      <dgm:spPr/>
    </dgm:pt>
    <dgm:pt modelId="{38C9CEE0-8E84-41DA-AAA8-8B30B7AA83E0}" type="pres">
      <dgm:prSet presAssocID="{3E11417E-2B32-4083-8183-47DE18C269C0}" presName="sp" presStyleCnt="0"/>
      <dgm:spPr/>
    </dgm:pt>
    <dgm:pt modelId="{E6927954-918B-4F16-B547-C6A222DCEBCF}" type="pres">
      <dgm:prSet presAssocID="{E62E5394-0C8C-4B95-BDFB-B939CC750C60}" presName="arrowAndChildren" presStyleCnt="0"/>
      <dgm:spPr/>
    </dgm:pt>
    <dgm:pt modelId="{D99FEC25-E2A1-4E5E-BDC8-45FF81632A81}" type="pres">
      <dgm:prSet presAssocID="{E62E5394-0C8C-4B95-BDFB-B939CC750C60}" presName="parentTextArrow" presStyleLbl="node1" presStyleIdx="2" presStyleCnt="3"/>
      <dgm:spPr/>
    </dgm:pt>
  </dgm:ptLst>
  <dgm:cxnLst>
    <dgm:cxn modelId="{F434F602-BBAC-4917-9515-087E8C32C6CD}" srcId="{06A4E4C4-AC5F-41A6-814E-E93E1D2A2112}" destId="{E62E5394-0C8C-4B95-BDFB-B939CC750C60}" srcOrd="0" destOrd="0" parTransId="{04D502C5-BC07-4727-8BD3-02ADBA222A85}" sibTransId="{3E11417E-2B32-4083-8183-47DE18C269C0}"/>
    <dgm:cxn modelId="{7A752615-9278-4500-A020-610A568EB0D3}" type="presOf" srcId="{E62E5394-0C8C-4B95-BDFB-B939CC750C60}" destId="{D99FEC25-E2A1-4E5E-BDC8-45FF81632A81}" srcOrd="0" destOrd="0" presId="urn:microsoft.com/office/officeart/2005/8/layout/process4"/>
    <dgm:cxn modelId="{78941728-60CE-4EF7-86E7-BB8807C38729}" type="presOf" srcId="{EAE902A6-00AF-4365-B8A1-1C3F23EC7CDB}" destId="{360FF122-4D37-4237-9083-2913D8EA3A34}" srcOrd="0" destOrd="0" presId="urn:microsoft.com/office/officeart/2005/8/layout/process4"/>
    <dgm:cxn modelId="{8BD67375-EF69-4284-AC77-AC55071BBE6A}" srcId="{06A4E4C4-AC5F-41A6-814E-E93E1D2A2112}" destId="{12D99A46-D0DD-4711-AE08-7B11B9E2F4BA}" srcOrd="2" destOrd="0" parTransId="{EA6271C9-C5EE-4922-8B7B-FE1752EB6BDF}" sibTransId="{52E3E84D-C8AB-475B-9C2C-9AF06F6BD7DE}"/>
    <dgm:cxn modelId="{88704C77-C4D2-4FAF-AB29-43D85C64D748}" srcId="{06A4E4C4-AC5F-41A6-814E-E93E1D2A2112}" destId="{EAE902A6-00AF-4365-B8A1-1C3F23EC7CDB}" srcOrd="1" destOrd="0" parTransId="{B9C226A5-EC22-44D0-8148-1EC4793CBE76}" sibTransId="{4621494A-9907-42F4-BD2E-387975D2268C}"/>
    <dgm:cxn modelId="{F8DFF67C-7043-49A9-B812-99A92E510DF4}" type="presOf" srcId="{06A4E4C4-AC5F-41A6-814E-E93E1D2A2112}" destId="{EF1811AC-DE1A-43C7-BEA4-14E9331F980E}" srcOrd="0" destOrd="0" presId="urn:microsoft.com/office/officeart/2005/8/layout/process4"/>
    <dgm:cxn modelId="{BDC222A1-8CA6-4043-906A-DEEFB597C801}" type="presOf" srcId="{12D99A46-D0DD-4711-AE08-7B11B9E2F4BA}" destId="{619D7660-6F3C-4431-800E-F8857DAFE572}" srcOrd="0" destOrd="0" presId="urn:microsoft.com/office/officeart/2005/8/layout/process4"/>
    <dgm:cxn modelId="{2D334A26-DEF0-4DEB-ABD0-F1FB39F65E31}" type="presParOf" srcId="{EF1811AC-DE1A-43C7-BEA4-14E9331F980E}" destId="{61E79BDF-1A25-4059-915F-AAE7B89ADA46}" srcOrd="0" destOrd="0" presId="urn:microsoft.com/office/officeart/2005/8/layout/process4"/>
    <dgm:cxn modelId="{B35ECE2A-D0A2-48B1-A8B5-D3A172A603EF}" type="presParOf" srcId="{61E79BDF-1A25-4059-915F-AAE7B89ADA46}" destId="{619D7660-6F3C-4431-800E-F8857DAFE572}" srcOrd="0" destOrd="0" presId="urn:microsoft.com/office/officeart/2005/8/layout/process4"/>
    <dgm:cxn modelId="{80061145-92C8-48D4-8702-75AAE85C2F95}" type="presParOf" srcId="{EF1811AC-DE1A-43C7-BEA4-14E9331F980E}" destId="{91AAA90A-E65E-48AE-A07C-394A55EAC3AD}" srcOrd="1" destOrd="0" presId="urn:microsoft.com/office/officeart/2005/8/layout/process4"/>
    <dgm:cxn modelId="{09A50578-33B5-4857-9BA2-0A6FDD7D3715}" type="presParOf" srcId="{EF1811AC-DE1A-43C7-BEA4-14E9331F980E}" destId="{3A350CBD-CF4F-4782-9119-C95F3A525F38}" srcOrd="2" destOrd="0" presId="urn:microsoft.com/office/officeart/2005/8/layout/process4"/>
    <dgm:cxn modelId="{33DB160A-549E-45E1-8B6A-B700893FE57D}" type="presParOf" srcId="{3A350CBD-CF4F-4782-9119-C95F3A525F38}" destId="{360FF122-4D37-4237-9083-2913D8EA3A34}" srcOrd="0" destOrd="0" presId="urn:microsoft.com/office/officeart/2005/8/layout/process4"/>
    <dgm:cxn modelId="{A6349158-983C-448B-8677-3A6B2A352D9A}" type="presParOf" srcId="{EF1811AC-DE1A-43C7-BEA4-14E9331F980E}" destId="{38C9CEE0-8E84-41DA-AAA8-8B30B7AA83E0}" srcOrd="3" destOrd="0" presId="urn:microsoft.com/office/officeart/2005/8/layout/process4"/>
    <dgm:cxn modelId="{8FD134D6-F0A4-47D7-B738-692111149DAA}" type="presParOf" srcId="{EF1811AC-DE1A-43C7-BEA4-14E9331F980E}" destId="{E6927954-918B-4F16-B547-C6A222DCEBCF}" srcOrd="4" destOrd="0" presId="urn:microsoft.com/office/officeart/2005/8/layout/process4"/>
    <dgm:cxn modelId="{E97D0F25-5A75-48A1-8B03-830052BD4AD0}" type="presParOf" srcId="{E6927954-918B-4F16-B547-C6A222DCEBCF}" destId="{D99FEC25-E2A1-4E5E-BDC8-45FF81632A8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5EF90-00D5-42F3-A0C1-CDDDB943E323}" type="doc">
      <dgm:prSet loTypeId="urn:microsoft.com/office/officeart/2005/8/layout/process4" loCatId="process" qsTypeId="urn:microsoft.com/office/officeart/2005/8/quickstyle/3d3" qsCatId="3D" csTypeId="urn:microsoft.com/office/officeart/2005/8/colors/colorful4" csCatId="colorful" phldr="1"/>
      <dgm:spPr/>
      <dgm:t>
        <a:bodyPr/>
        <a:lstStyle/>
        <a:p>
          <a:endParaRPr lang="en-US"/>
        </a:p>
      </dgm:t>
    </dgm:pt>
    <dgm:pt modelId="{D786A8D6-74A4-4544-A524-4E29843EBF26}">
      <dgm:prSet phldrT="[Text]" custT="1"/>
      <dgm:spPr/>
      <dgm:t>
        <a:bodyPr/>
        <a:lstStyle/>
        <a:p>
          <a:r>
            <a:rPr lang="en-US" sz="1800"/>
            <a:t>Pt is diabetic and hypertensive</a:t>
          </a:r>
          <a:endParaRPr lang="en-US" sz="1800" dirty="0"/>
        </a:p>
      </dgm:t>
    </dgm:pt>
    <dgm:pt modelId="{DBD1CD69-9A67-494C-8E89-D7C77D6A4AFC}" type="parTrans" cxnId="{D832BEAB-7D7A-450A-B9E5-C8224D03D76B}">
      <dgm:prSet/>
      <dgm:spPr/>
      <dgm:t>
        <a:bodyPr/>
        <a:lstStyle/>
        <a:p>
          <a:endParaRPr lang="en-US"/>
        </a:p>
      </dgm:t>
    </dgm:pt>
    <dgm:pt modelId="{20E65834-BC9C-4E30-8EDC-F0213EC4BA1D}" type="sibTrans" cxnId="{D832BEAB-7D7A-450A-B9E5-C8224D03D76B}">
      <dgm:prSet/>
      <dgm:spPr/>
      <dgm:t>
        <a:bodyPr/>
        <a:lstStyle/>
        <a:p>
          <a:endParaRPr lang="en-US"/>
        </a:p>
      </dgm:t>
    </dgm:pt>
    <dgm:pt modelId="{CD469C8B-23D6-489C-A970-85FD6724254D}">
      <dgm:prSet phldrT="[Text]"/>
      <dgm:spPr/>
      <dgm:t>
        <a:bodyPr/>
        <a:lstStyle/>
        <a:p>
          <a:r>
            <a:rPr lang="en-US" dirty="0"/>
            <a:t>Step 1</a:t>
          </a:r>
        </a:p>
      </dgm:t>
    </dgm:pt>
    <dgm:pt modelId="{C09551A6-9100-4E99-8BE1-E7CC1AEB6D41}" type="parTrans" cxnId="{D67D86C9-8F4E-494D-B068-7133CE1310A8}">
      <dgm:prSet/>
      <dgm:spPr/>
      <dgm:t>
        <a:bodyPr/>
        <a:lstStyle/>
        <a:p>
          <a:endParaRPr lang="en-US"/>
        </a:p>
      </dgm:t>
    </dgm:pt>
    <dgm:pt modelId="{6FC634A3-C7E2-4D72-B1D2-F6C5299D1B5D}" type="sibTrans" cxnId="{D67D86C9-8F4E-494D-B068-7133CE1310A8}">
      <dgm:prSet/>
      <dgm:spPr/>
      <dgm:t>
        <a:bodyPr/>
        <a:lstStyle/>
        <a:p>
          <a:endParaRPr lang="en-US"/>
        </a:p>
      </dgm:t>
    </dgm:pt>
    <dgm:pt modelId="{67EC9961-4C82-41D9-B346-67E0F1F1804B}">
      <dgm:prSet phldrT="[Text]"/>
      <dgm:spPr/>
      <dgm:t>
        <a:bodyPr/>
        <a:lstStyle/>
        <a:p>
          <a:r>
            <a:rPr lang="en-US" dirty="0"/>
            <a:t>ACE I OR ARB</a:t>
          </a:r>
        </a:p>
      </dgm:t>
    </dgm:pt>
    <dgm:pt modelId="{94B3C9D9-9A3E-4561-9931-5B4685C5C25A}" type="parTrans" cxnId="{6B7FAB4D-BF6F-4FB0-8797-FF2B6EE6B47C}">
      <dgm:prSet/>
      <dgm:spPr/>
      <dgm:t>
        <a:bodyPr/>
        <a:lstStyle/>
        <a:p>
          <a:endParaRPr lang="en-US"/>
        </a:p>
      </dgm:t>
    </dgm:pt>
    <dgm:pt modelId="{08BAF1B6-25B8-42AB-9833-06D666DCB7A8}" type="sibTrans" cxnId="{6B7FAB4D-BF6F-4FB0-8797-FF2B6EE6B47C}">
      <dgm:prSet/>
      <dgm:spPr/>
      <dgm:t>
        <a:bodyPr/>
        <a:lstStyle/>
        <a:p>
          <a:endParaRPr lang="en-US"/>
        </a:p>
      </dgm:t>
    </dgm:pt>
    <dgm:pt modelId="{2C488C36-B5C6-4318-A694-14943353C19F}">
      <dgm:prSet phldrT="[Text]" custT="1"/>
      <dgm:spPr/>
      <dgm:t>
        <a:bodyPr/>
        <a:lstStyle/>
        <a:p>
          <a:r>
            <a:rPr lang="en-US" sz="1800"/>
            <a:t>If Rx is not responding OR pt is not tolerating well because of cough</a:t>
          </a:r>
          <a:endParaRPr lang="en-US" sz="1800" dirty="0"/>
        </a:p>
      </dgm:t>
    </dgm:pt>
    <dgm:pt modelId="{7FB3B741-22BE-472F-9D29-025EE8D86F07}" type="parTrans" cxnId="{0C33B512-1151-4F98-A025-DC7ACAC6C78F}">
      <dgm:prSet/>
      <dgm:spPr/>
      <dgm:t>
        <a:bodyPr/>
        <a:lstStyle/>
        <a:p>
          <a:endParaRPr lang="en-US"/>
        </a:p>
      </dgm:t>
    </dgm:pt>
    <dgm:pt modelId="{D3E95A46-57DD-46B6-8B2C-C3D9AFCCC91E}" type="sibTrans" cxnId="{0C33B512-1151-4F98-A025-DC7ACAC6C78F}">
      <dgm:prSet/>
      <dgm:spPr/>
      <dgm:t>
        <a:bodyPr/>
        <a:lstStyle/>
        <a:p>
          <a:endParaRPr lang="en-US"/>
        </a:p>
      </dgm:t>
    </dgm:pt>
    <dgm:pt modelId="{945C11D3-56D8-43A4-B1A1-4E6BEA597205}">
      <dgm:prSet phldrT="[Text]"/>
      <dgm:spPr/>
      <dgm:t>
        <a:bodyPr/>
        <a:lstStyle/>
        <a:p>
          <a:r>
            <a:rPr lang="en-US" dirty="0"/>
            <a:t>Step 2</a:t>
          </a:r>
        </a:p>
      </dgm:t>
    </dgm:pt>
    <dgm:pt modelId="{A31CD5D7-227E-407C-80F4-B22DC7020BC5}" type="parTrans" cxnId="{9B77A3E7-6284-401A-B375-A2490D1F721E}">
      <dgm:prSet/>
      <dgm:spPr/>
      <dgm:t>
        <a:bodyPr/>
        <a:lstStyle/>
        <a:p>
          <a:endParaRPr lang="en-US"/>
        </a:p>
      </dgm:t>
    </dgm:pt>
    <dgm:pt modelId="{4E10FD2B-E121-43F6-8B8F-368C9689FAC9}" type="sibTrans" cxnId="{9B77A3E7-6284-401A-B375-A2490D1F721E}">
      <dgm:prSet/>
      <dgm:spPr/>
      <dgm:t>
        <a:bodyPr/>
        <a:lstStyle/>
        <a:p>
          <a:endParaRPr lang="en-US"/>
        </a:p>
      </dgm:t>
    </dgm:pt>
    <dgm:pt modelId="{529C9DCB-F5D2-40D6-9865-9F7AD21ECE07}">
      <dgm:prSet phldrT="[Text]"/>
      <dgm:spPr/>
      <dgm:t>
        <a:bodyPr/>
        <a:lstStyle/>
        <a:p>
          <a:r>
            <a:rPr lang="en-US" dirty="0"/>
            <a:t>Add CCB or </a:t>
          </a:r>
          <a:r>
            <a:rPr lang="en-US" dirty="0" err="1"/>
            <a:t>Thaizide</a:t>
          </a:r>
          <a:r>
            <a:rPr lang="en-US" dirty="0"/>
            <a:t> diuretic</a:t>
          </a:r>
        </a:p>
      </dgm:t>
    </dgm:pt>
    <dgm:pt modelId="{2C4BD21C-FA05-4D02-9504-AD98183D938A}" type="parTrans" cxnId="{ACB1E6F6-7226-4996-BF7A-5A7DEE278E7B}">
      <dgm:prSet/>
      <dgm:spPr/>
      <dgm:t>
        <a:bodyPr/>
        <a:lstStyle/>
        <a:p>
          <a:endParaRPr lang="en-US"/>
        </a:p>
      </dgm:t>
    </dgm:pt>
    <dgm:pt modelId="{568D63C2-CB83-4235-8803-7EFEB28BCA37}" type="sibTrans" cxnId="{ACB1E6F6-7226-4996-BF7A-5A7DEE278E7B}">
      <dgm:prSet/>
      <dgm:spPr/>
      <dgm:t>
        <a:bodyPr/>
        <a:lstStyle/>
        <a:p>
          <a:endParaRPr lang="en-US"/>
        </a:p>
      </dgm:t>
    </dgm:pt>
    <dgm:pt modelId="{7A8F22AA-D2BB-46B0-9082-81BD3D19FC11}">
      <dgm:prSet phldrT="[Text]"/>
      <dgm:spPr/>
      <dgm:t>
        <a:bodyPr/>
        <a:lstStyle/>
        <a:p>
          <a:r>
            <a:rPr lang="en-US" dirty="0"/>
            <a:t>No response</a:t>
          </a:r>
        </a:p>
      </dgm:t>
    </dgm:pt>
    <dgm:pt modelId="{0C87FF93-688D-469B-A6C1-E13DBF4BEA10}" type="parTrans" cxnId="{1280986B-8D40-4B1A-B86A-BD32DA8374F4}">
      <dgm:prSet/>
      <dgm:spPr/>
      <dgm:t>
        <a:bodyPr/>
        <a:lstStyle/>
        <a:p>
          <a:endParaRPr lang="en-US"/>
        </a:p>
      </dgm:t>
    </dgm:pt>
    <dgm:pt modelId="{267727A4-2E34-4233-BB79-B98F38BE7499}" type="sibTrans" cxnId="{1280986B-8D40-4B1A-B86A-BD32DA8374F4}">
      <dgm:prSet/>
      <dgm:spPr/>
      <dgm:t>
        <a:bodyPr/>
        <a:lstStyle/>
        <a:p>
          <a:endParaRPr lang="en-US"/>
        </a:p>
      </dgm:t>
    </dgm:pt>
    <dgm:pt modelId="{9604460E-BC16-4F0D-BD3A-8AD04DAB673F}">
      <dgm:prSet phldrT="[Text]"/>
      <dgm:spPr/>
      <dgm:t>
        <a:bodyPr/>
        <a:lstStyle/>
        <a:p>
          <a:r>
            <a:rPr lang="en-US" dirty="0"/>
            <a:t>Step 3</a:t>
          </a:r>
        </a:p>
      </dgm:t>
    </dgm:pt>
    <dgm:pt modelId="{D7FF563E-2BB3-491A-B693-A7CFCC1FBB99}" type="parTrans" cxnId="{CC4600AD-FB84-44BB-B970-A7E511399B74}">
      <dgm:prSet/>
      <dgm:spPr/>
      <dgm:t>
        <a:bodyPr/>
        <a:lstStyle/>
        <a:p>
          <a:endParaRPr lang="en-US"/>
        </a:p>
      </dgm:t>
    </dgm:pt>
    <dgm:pt modelId="{AE3D16C2-867D-44D5-B26B-286499E40DCF}" type="sibTrans" cxnId="{CC4600AD-FB84-44BB-B970-A7E511399B74}">
      <dgm:prSet/>
      <dgm:spPr/>
      <dgm:t>
        <a:bodyPr/>
        <a:lstStyle/>
        <a:p>
          <a:endParaRPr lang="en-US"/>
        </a:p>
      </dgm:t>
    </dgm:pt>
    <dgm:pt modelId="{D1473D8C-CE8C-4230-9C96-9682FDDFB731}">
      <dgm:prSet phldrT="[Text]"/>
      <dgm:spPr/>
      <dgm:t>
        <a:bodyPr/>
        <a:lstStyle/>
        <a:p>
          <a:r>
            <a:rPr lang="en-US" dirty="0"/>
            <a:t>3 drug </a:t>
          </a:r>
          <a:r>
            <a:rPr lang="en-US" dirty="0" err="1"/>
            <a:t>regime:ace</a:t>
          </a:r>
          <a:r>
            <a:rPr lang="en-US" dirty="0"/>
            <a:t> </a:t>
          </a:r>
          <a:r>
            <a:rPr lang="en-US" dirty="0" err="1"/>
            <a:t>i+ccb+thaizide</a:t>
          </a:r>
          <a:endParaRPr lang="en-US" dirty="0"/>
        </a:p>
      </dgm:t>
    </dgm:pt>
    <dgm:pt modelId="{B30F576C-D05B-4A58-9920-AE59FF9E6B6E}" type="parTrans" cxnId="{AE72E456-02A5-4F8B-8DF0-A0EB42568AFF}">
      <dgm:prSet/>
      <dgm:spPr/>
      <dgm:t>
        <a:bodyPr/>
        <a:lstStyle/>
        <a:p>
          <a:endParaRPr lang="en-US"/>
        </a:p>
      </dgm:t>
    </dgm:pt>
    <dgm:pt modelId="{BAECF6F4-D380-4C06-81F8-7DCC9F0EA5C0}" type="sibTrans" cxnId="{AE72E456-02A5-4F8B-8DF0-A0EB42568AFF}">
      <dgm:prSet/>
      <dgm:spPr/>
      <dgm:t>
        <a:bodyPr/>
        <a:lstStyle/>
        <a:p>
          <a:endParaRPr lang="en-US"/>
        </a:p>
      </dgm:t>
    </dgm:pt>
    <dgm:pt modelId="{1F2F7C7D-8A9D-4FFD-AEE4-68F38590BF30}" type="pres">
      <dgm:prSet presAssocID="{9405EF90-00D5-42F3-A0C1-CDDDB943E323}" presName="Name0" presStyleCnt="0">
        <dgm:presLayoutVars>
          <dgm:dir/>
          <dgm:animLvl val="lvl"/>
          <dgm:resizeHandles val="exact"/>
        </dgm:presLayoutVars>
      </dgm:prSet>
      <dgm:spPr/>
    </dgm:pt>
    <dgm:pt modelId="{5BB02BD4-64B3-4F66-95EB-0D3A0B3371A5}" type="pres">
      <dgm:prSet presAssocID="{7A8F22AA-D2BB-46B0-9082-81BD3D19FC11}" presName="boxAndChildren" presStyleCnt="0"/>
      <dgm:spPr/>
    </dgm:pt>
    <dgm:pt modelId="{5B0BBB92-1001-43C0-9C13-65836139392C}" type="pres">
      <dgm:prSet presAssocID="{7A8F22AA-D2BB-46B0-9082-81BD3D19FC11}" presName="parentTextBox" presStyleLbl="node1" presStyleIdx="0" presStyleCnt="3"/>
      <dgm:spPr/>
    </dgm:pt>
    <dgm:pt modelId="{2DBF7BB8-209D-4DC6-BF32-48F1948B7527}" type="pres">
      <dgm:prSet presAssocID="{7A8F22AA-D2BB-46B0-9082-81BD3D19FC11}" presName="entireBox" presStyleLbl="node1" presStyleIdx="0" presStyleCnt="3"/>
      <dgm:spPr/>
    </dgm:pt>
    <dgm:pt modelId="{1549EEBC-0A4E-402F-821F-A85AC08E99A2}" type="pres">
      <dgm:prSet presAssocID="{7A8F22AA-D2BB-46B0-9082-81BD3D19FC11}" presName="descendantBox" presStyleCnt="0"/>
      <dgm:spPr/>
    </dgm:pt>
    <dgm:pt modelId="{90B82C4F-5C31-422D-8210-0DC018EEB950}" type="pres">
      <dgm:prSet presAssocID="{9604460E-BC16-4F0D-BD3A-8AD04DAB673F}" presName="childTextBox" presStyleLbl="fgAccFollowNode1" presStyleIdx="0" presStyleCnt="6">
        <dgm:presLayoutVars>
          <dgm:bulletEnabled val="1"/>
        </dgm:presLayoutVars>
      </dgm:prSet>
      <dgm:spPr/>
    </dgm:pt>
    <dgm:pt modelId="{08FFB4F3-DEAB-4ADF-8AF3-EE13D3B09A3E}" type="pres">
      <dgm:prSet presAssocID="{D1473D8C-CE8C-4230-9C96-9682FDDFB731}" presName="childTextBox" presStyleLbl="fgAccFollowNode1" presStyleIdx="1" presStyleCnt="6">
        <dgm:presLayoutVars>
          <dgm:bulletEnabled val="1"/>
        </dgm:presLayoutVars>
      </dgm:prSet>
      <dgm:spPr/>
    </dgm:pt>
    <dgm:pt modelId="{6A08292B-9A95-41FA-964A-1A167B17902E}" type="pres">
      <dgm:prSet presAssocID="{D3E95A46-57DD-46B6-8B2C-C3D9AFCCC91E}" presName="sp" presStyleCnt="0"/>
      <dgm:spPr/>
    </dgm:pt>
    <dgm:pt modelId="{8BC16B12-1F95-46C9-8F0A-DBB41A578E53}" type="pres">
      <dgm:prSet presAssocID="{2C488C36-B5C6-4318-A694-14943353C19F}" presName="arrowAndChildren" presStyleCnt="0"/>
      <dgm:spPr/>
    </dgm:pt>
    <dgm:pt modelId="{0040FBAF-999A-454C-B115-8DFE92A5EA98}" type="pres">
      <dgm:prSet presAssocID="{2C488C36-B5C6-4318-A694-14943353C19F}" presName="parentTextArrow" presStyleLbl="node1" presStyleIdx="0" presStyleCnt="3"/>
      <dgm:spPr/>
    </dgm:pt>
    <dgm:pt modelId="{E808B8B8-000C-4992-BB64-C58368129B09}" type="pres">
      <dgm:prSet presAssocID="{2C488C36-B5C6-4318-A694-14943353C19F}" presName="arrow" presStyleLbl="node1" presStyleIdx="1" presStyleCnt="3"/>
      <dgm:spPr/>
    </dgm:pt>
    <dgm:pt modelId="{55ECB359-C170-4BB8-B9E9-DF7D14BF0A00}" type="pres">
      <dgm:prSet presAssocID="{2C488C36-B5C6-4318-A694-14943353C19F}" presName="descendantArrow" presStyleCnt="0"/>
      <dgm:spPr/>
    </dgm:pt>
    <dgm:pt modelId="{CECDEFC0-83A7-489E-B86D-E7A23B77F41A}" type="pres">
      <dgm:prSet presAssocID="{945C11D3-56D8-43A4-B1A1-4E6BEA597205}" presName="childTextArrow" presStyleLbl="fgAccFollowNode1" presStyleIdx="2" presStyleCnt="6">
        <dgm:presLayoutVars>
          <dgm:bulletEnabled val="1"/>
        </dgm:presLayoutVars>
      </dgm:prSet>
      <dgm:spPr/>
    </dgm:pt>
    <dgm:pt modelId="{69421C44-0838-4DC0-9785-6F1F328C0269}" type="pres">
      <dgm:prSet presAssocID="{529C9DCB-F5D2-40D6-9865-9F7AD21ECE07}" presName="childTextArrow" presStyleLbl="fgAccFollowNode1" presStyleIdx="3" presStyleCnt="6">
        <dgm:presLayoutVars>
          <dgm:bulletEnabled val="1"/>
        </dgm:presLayoutVars>
      </dgm:prSet>
      <dgm:spPr/>
    </dgm:pt>
    <dgm:pt modelId="{39F7508D-A3E8-49EB-8CA8-C870E1E0A486}" type="pres">
      <dgm:prSet presAssocID="{20E65834-BC9C-4E30-8EDC-F0213EC4BA1D}" presName="sp" presStyleCnt="0"/>
      <dgm:spPr/>
    </dgm:pt>
    <dgm:pt modelId="{D86E2194-566B-405A-8078-163FF344E2F2}" type="pres">
      <dgm:prSet presAssocID="{D786A8D6-74A4-4544-A524-4E29843EBF26}" presName="arrowAndChildren" presStyleCnt="0"/>
      <dgm:spPr/>
    </dgm:pt>
    <dgm:pt modelId="{39ABFAE9-9D28-4B3E-849F-B959D2131CF7}" type="pres">
      <dgm:prSet presAssocID="{D786A8D6-74A4-4544-A524-4E29843EBF26}" presName="parentTextArrow" presStyleLbl="node1" presStyleIdx="1" presStyleCnt="3"/>
      <dgm:spPr/>
    </dgm:pt>
    <dgm:pt modelId="{069FFD38-13C3-4F16-B7A4-2BAEF176115F}" type="pres">
      <dgm:prSet presAssocID="{D786A8D6-74A4-4544-A524-4E29843EBF26}" presName="arrow" presStyleLbl="node1" presStyleIdx="2" presStyleCnt="3" custLinFactNeighborX="-1917" custLinFactNeighborY="-5091"/>
      <dgm:spPr/>
    </dgm:pt>
    <dgm:pt modelId="{70A745DD-3614-4380-B951-483AAE8C014A}" type="pres">
      <dgm:prSet presAssocID="{D786A8D6-74A4-4544-A524-4E29843EBF26}" presName="descendantArrow" presStyleCnt="0"/>
      <dgm:spPr/>
    </dgm:pt>
    <dgm:pt modelId="{0B1D1B5F-5FA9-476D-AB55-A73A1F5B9356}" type="pres">
      <dgm:prSet presAssocID="{CD469C8B-23D6-489C-A970-85FD6724254D}" presName="childTextArrow" presStyleLbl="fgAccFollowNode1" presStyleIdx="4" presStyleCnt="6">
        <dgm:presLayoutVars>
          <dgm:bulletEnabled val="1"/>
        </dgm:presLayoutVars>
      </dgm:prSet>
      <dgm:spPr/>
    </dgm:pt>
    <dgm:pt modelId="{6532EC55-B3E2-42B6-8B79-F811A406AEA0}" type="pres">
      <dgm:prSet presAssocID="{67EC9961-4C82-41D9-B346-67E0F1F1804B}" presName="childTextArrow" presStyleLbl="fgAccFollowNode1" presStyleIdx="5" presStyleCnt="6">
        <dgm:presLayoutVars>
          <dgm:bulletEnabled val="1"/>
        </dgm:presLayoutVars>
      </dgm:prSet>
      <dgm:spPr/>
    </dgm:pt>
  </dgm:ptLst>
  <dgm:cxnLst>
    <dgm:cxn modelId="{AD01AD09-66D2-439C-ADA8-28436896D51C}" type="presOf" srcId="{67EC9961-4C82-41D9-B346-67E0F1F1804B}" destId="{6532EC55-B3E2-42B6-8B79-F811A406AEA0}" srcOrd="0" destOrd="0" presId="urn:microsoft.com/office/officeart/2005/8/layout/process4"/>
    <dgm:cxn modelId="{0C33B512-1151-4F98-A025-DC7ACAC6C78F}" srcId="{9405EF90-00D5-42F3-A0C1-CDDDB943E323}" destId="{2C488C36-B5C6-4318-A694-14943353C19F}" srcOrd="1" destOrd="0" parTransId="{7FB3B741-22BE-472F-9D29-025EE8D86F07}" sibTransId="{D3E95A46-57DD-46B6-8B2C-C3D9AFCCC91E}"/>
    <dgm:cxn modelId="{D1603E41-F776-4927-A10F-8523FDBFFE26}" type="presOf" srcId="{CD469C8B-23D6-489C-A970-85FD6724254D}" destId="{0B1D1B5F-5FA9-476D-AB55-A73A1F5B9356}" srcOrd="0" destOrd="0" presId="urn:microsoft.com/office/officeart/2005/8/layout/process4"/>
    <dgm:cxn modelId="{5F913C69-232C-42E8-B50D-47FD8E0A032F}" type="presOf" srcId="{D786A8D6-74A4-4544-A524-4E29843EBF26}" destId="{39ABFAE9-9D28-4B3E-849F-B959D2131CF7}" srcOrd="0" destOrd="0" presId="urn:microsoft.com/office/officeart/2005/8/layout/process4"/>
    <dgm:cxn modelId="{F413D949-D165-424C-B26A-99E86655B653}" type="presOf" srcId="{2C488C36-B5C6-4318-A694-14943353C19F}" destId="{E808B8B8-000C-4992-BB64-C58368129B09}" srcOrd="1" destOrd="0" presId="urn:microsoft.com/office/officeart/2005/8/layout/process4"/>
    <dgm:cxn modelId="{1280986B-8D40-4B1A-B86A-BD32DA8374F4}" srcId="{9405EF90-00D5-42F3-A0C1-CDDDB943E323}" destId="{7A8F22AA-D2BB-46B0-9082-81BD3D19FC11}" srcOrd="2" destOrd="0" parTransId="{0C87FF93-688D-469B-A6C1-E13DBF4BEA10}" sibTransId="{267727A4-2E34-4233-BB79-B98F38BE7499}"/>
    <dgm:cxn modelId="{6B7FAB4D-BF6F-4FB0-8797-FF2B6EE6B47C}" srcId="{D786A8D6-74A4-4544-A524-4E29843EBF26}" destId="{67EC9961-4C82-41D9-B346-67E0F1F1804B}" srcOrd="1" destOrd="0" parTransId="{94B3C9D9-9A3E-4561-9931-5B4685C5C25A}" sibTransId="{08BAF1B6-25B8-42AB-9833-06D666DCB7A8}"/>
    <dgm:cxn modelId="{AE72E456-02A5-4F8B-8DF0-A0EB42568AFF}" srcId="{7A8F22AA-D2BB-46B0-9082-81BD3D19FC11}" destId="{D1473D8C-CE8C-4230-9C96-9682FDDFB731}" srcOrd="1" destOrd="0" parTransId="{B30F576C-D05B-4A58-9920-AE59FF9E6B6E}" sibTransId="{BAECF6F4-D380-4C06-81F8-7DCC9F0EA5C0}"/>
    <dgm:cxn modelId="{410E4388-4319-40BA-8D2F-B26F0DC6E43C}" type="presOf" srcId="{D1473D8C-CE8C-4230-9C96-9682FDDFB731}" destId="{08FFB4F3-DEAB-4ADF-8AF3-EE13D3B09A3E}" srcOrd="0" destOrd="0" presId="urn:microsoft.com/office/officeart/2005/8/layout/process4"/>
    <dgm:cxn modelId="{69B32291-9F48-463B-87E4-DA0638903B89}" type="presOf" srcId="{529C9DCB-F5D2-40D6-9865-9F7AD21ECE07}" destId="{69421C44-0838-4DC0-9785-6F1F328C0269}" srcOrd="0" destOrd="0" presId="urn:microsoft.com/office/officeart/2005/8/layout/process4"/>
    <dgm:cxn modelId="{A1898496-D96B-4502-81ED-0C3805CDB586}" type="presOf" srcId="{945C11D3-56D8-43A4-B1A1-4E6BEA597205}" destId="{CECDEFC0-83A7-489E-B86D-E7A23B77F41A}" srcOrd="0" destOrd="0" presId="urn:microsoft.com/office/officeart/2005/8/layout/process4"/>
    <dgm:cxn modelId="{D832BEAB-7D7A-450A-B9E5-C8224D03D76B}" srcId="{9405EF90-00D5-42F3-A0C1-CDDDB943E323}" destId="{D786A8D6-74A4-4544-A524-4E29843EBF26}" srcOrd="0" destOrd="0" parTransId="{DBD1CD69-9A67-494C-8E89-D7C77D6A4AFC}" sibTransId="{20E65834-BC9C-4E30-8EDC-F0213EC4BA1D}"/>
    <dgm:cxn modelId="{CC4600AD-FB84-44BB-B970-A7E511399B74}" srcId="{7A8F22AA-D2BB-46B0-9082-81BD3D19FC11}" destId="{9604460E-BC16-4F0D-BD3A-8AD04DAB673F}" srcOrd="0" destOrd="0" parTransId="{D7FF563E-2BB3-491A-B693-A7CFCC1FBB99}" sibTransId="{AE3D16C2-867D-44D5-B26B-286499E40DCF}"/>
    <dgm:cxn modelId="{2109AEB3-ED74-4DA9-AC8E-9B719D04B1A2}" type="presOf" srcId="{7A8F22AA-D2BB-46B0-9082-81BD3D19FC11}" destId="{2DBF7BB8-209D-4DC6-BF32-48F1948B7527}" srcOrd="1" destOrd="0" presId="urn:microsoft.com/office/officeart/2005/8/layout/process4"/>
    <dgm:cxn modelId="{D67D86C9-8F4E-494D-B068-7133CE1310A8}" srcId="{D786A8D6-74A4-4544-A524-4E29843EBF26}" destId="{CD469C8B-23D6-489C-A970-85FD6724254D}" srcOrd="0" destOrd="0" parTransId="{C09551A6-9100-4E99-8BE1-E7CC1AEB6D41}" sibTransId="{6FC634A3-C7E2-4D72-B1D2-F6C5299D1B5D}"/>
    <dgm:cxn modelId="{C5022AD4-EBD1-438A-9F12-C43162A88EF4}" type="presOf" srcId="{9604460E-BC16-4F0D-BD3A-8AD04DAB673F}" destId="{90B82C4F-5C31-422D-8210-0DC018EEB950}" srcOrd="0" destOrd="0" presId="urn:microsoft.com/office/officeart/2005/8/layout/process4"/>
    <dgm:cxn modelId="{F7BA98DD-37EA-4E07-8D82-4917ADCEA1C0}" type="presOf" srcId="{D786A8D6-74A4-4544-A524-4E29843EBF26}" destId="{069FFD38-13C3-4F16-B7A4-2BAEF176115F}" srcOrd="1" destOrd="0" presId="urn:microsoft.com/office/officeart/2005/8/layout/process4"/>
    <dgm:cxn modelId="{230716E2-9B4F-434F-B468-409DE26893C9}" type="presOf" srcId="{2C488C36-B5C6-4318-A694-14943353C19F}" destId="{0040FBAF-999A-454C-B115-8DFE92A5EA98}" srcOrd="0" destOrd="0" presId="urn:microsoft.com/office/officeart/2005/8/layout/process4"/>
    <dgm:cxn modelId="{A31493E7-9EBF-4CB1-8A0E-891D8C8DF28B}" type="presOf" srcId="{7A8F22AA-D2BB-46B0-9082-81BD3D19FC11}" destId="{5B0BBB92-1001-43C0-9C13-65836139392C}" srcOrd="0" destOrd="0" presId="urn:microsoft.com/office/officeart/2005/8/layout/process4"/>
    <dgm:cxn modelId="{9B77A3E7-6284-401A-B375-A2490D1F721E}" srcId="{2C488C36-B5C6-4318-A694-14943353C19F}" destId="{945C11D3-56D8-43A4-B1A1-4E6BEA597205}" srcOrd="0" destOrd="0" parTransId="{A31CD5D7-227E-407C-80F4-B22DC7020BC5}" sibTransId="{4E10FD2B-E121-43F6-8B8F-368C9689FAC9}"/>
    <dgm:cxn modelId="{BA637EED-1311-4F78-B854-B294E7502098}" type="presOf" srcId="{9405EF90-00D5-42F3-A0C1-CDDDB943E323}" destId="{1F2F7C7D-8A9D-4FFD-AEE4-68F38590BF30}" srcOrd="0" destOrd="0" presId="urn:microsoft.com/office/officeart/2005/8/layout/process4"/>
    <dgm:cxn modelId="{ACB1E6F6-7226-4996-BF7A-5A7DEE278E7B}" srcId="{2C488C36-B5C6-4318-A694-14943353C19F}" destId="{529C9DCB-F5D2-40D6-9865-9F7AD21ECE07}" srcOrd="1" destOrd="0" parTransId="{2C4BD21C-FA05-4D02-9504-AD98183D938A}" sibTransId="{568D63C2-CB83-4235-8803-7EFEB28BCA37}"/>
    <dgm:cxn modelId="{F4B8739D-931F-4FE9-98AF-1286C3838975}" type="presParOf" srcId="{1F2F7C7D-8A9D-4FFD-AEE4-68F38590BF30}" destId="{5BB02BD4-64B3-4F66-95EB-0D3A0B3371A5}" srcOrd="0" destOrd="0" presId="urn:microsoft.com/office/officeart/2005/8/layout/process4"/>
    <dgm:cxn modelId="{FE839FE6-CDBE-46AD-B8C6-94BFB4C11A99}" type="presParOf" srcId="{5BB02BD4-64B3-4F66-95EB-0D3A0B3371A5}" destId="{5B0BBB92-1001-43C0-9C13-65836139392C}" srcOrd="0" destOrd="0" presId="urn:microsoft.com/office/officeart/2005/8/layout/process4"/>
    <dgm:cxn modelId="{C32557AB-DE74-40A5-AC34-796EBD8BFF67}" type="presParOf" srcId="{5BB02BD4-64B3-4F66-95EB-0D3A0B3371A5}" destId="{2DBF7BB8-209D-4DC6-BF32-48F1948B7527}" srcOrd="1" destOrd="0" presId="urn:microsoft.com/office/officeart/2005/8/layout/process4"/>
    <dgm:cxn modelId="{B333A9E2-AF63-461E-96AE-78BD7AF5A9E5}" type="presParOf" srcId="{5BB02BD4-64B3-4F66-95EB-0D3A0B3371A5}" destId="{1549EEBC-0A4E-402F-821F-A85AC08E99A2}" srcOrd="2" destOrd="0" presId="urn:microsoft.com/office/officeart/2005/8/layout/process4"/>
    <dgm:cxn modelId="{33255A8D-4537-4C54-BB35-629665220CCD}" type="presParOf" srcId="{1549EEBC-0A4E-402F-821F-A85AC08E99A2}" destId="{90B82C4F-5C31-422D-8210-0DC018EEB950}" srcOrd="0" destOrd="0" presId="urn:microsoft.com/office/officeart/2005/8/layout/process4"/>
    <dgm:cxn modelId="{959F2C90-B76C-4B5C-A184-5469885586DF}" type="presParOf" srcId="{1549EEBC-0A4E-402F-821F-A85AC08E99A2}" destId="{08FFB4F3-DEAB-4ADF-8AF3-EE13D3B09A3E}" srcOrd="1" destOrd="0" presId="urn:microsoft.com/office/officeart/2005/8/layout/process4"/>
    <dgm:cxn modelId="{F71DABDB-3852-44FB-9831-C3E298586932}" type="presParOf" srcId="{1F2F7C7D-8A9D-4FFD-AEE4-68F38590BF30}" destId="{6A08292B-9A95-41FA-964A-1A167B17902E}" srcOrd="1" destOrd="0" presId="urn:microsoft.com/office/officeart/2005/8/layout/process4"/>
    <dgm:cxn modelId="{D44228C2-7AD1-456B-BB95-A4A106CB0BCE}" type="presParOf" srcId="{1F2F7C7D-8A9D-4FFD-AEE4-68F38590BF30}" destId="{8BC16B12-1F95-46C9-8F0A-DBB41A578E53}" srcOrd="2" destOrd="0" presId="urn:microsoft.com/office/officeart/2005/8/layout/process4"/>
    <dgm:cxn modelId="{02145177-2701-4CA7-A80B-FE127DCB4AD5}" type="presParOf" srcId="{8BC16B12-1F95-46C9-8F0A-DBB41A578E53}" destId="{0040FBAF-999A-454C-B115-8DFE92A5EA98}" srcOrd="0" destOrd="0" presId="urn:microsoft.com/office/officeart/2005/8/layout/process4"/>
    <dgm:cxn modelId="{DB498647-092C-4727-B4EF-C409C8EC6B9A}" type="presParOf" srcId="{8BC16B12-1F95-46C9-8F0A-DBB41A578E53}" destId="{E808B8B8-000C-4992-BB64-C58368129B09}" srcOrd="1" destOrd="0" presId="urn:microsoft.com/office/officeart/2005/8/layout/process4"/>
    <dgm:cxn modelId="{7F5D079D-762B-43CD-94A3-045F172F84D8}" type="presParOf" srcId="{8BC16B12-1F95-46C9-8F0A-DBB41A578E53}" destId="{55ECB359-C170-4BB8-B9E9-DF7D14BF0A00}" srcOrd="2" destOrd="0" presId="urn:microsoft.com/office/officeart/2005/8/layout/process4"/>
    <dgm:cxn modelId="{7D92C9DE-53AE-405A-B92B-16AC6E3C3088}" type="presParOf" srcId="{55ECB359-C170-4BB8-B9E9-DF7D14BF0A00}" destId="{CECDEFC0-83A7-489E-B86D-E7A23B77F41A}" srcOrd="0" destOrd="0" presId="urn:microsoft.com/office/officeart/2005/8/layout/process4"/>
    <dgm:cxn modelId="{62EDE8A3-C428-4C2E-8A9B-3F169AD6AFCC}" type="presParOf" srcId="{55ECB359-C170-4BB8-B9E9-DF7D14BF0A00}" destId="{69421C44-0838-4DC0-9785-6F1F328C0269}" srcOrd="1" destOrd="0" presId="urn:microsoft.com/office/officeart/2005/8/layout/process4"/>
    <dgm:cxn modelId="{046AA575-6C7A-4BC8-8E26-9CEF55B52040}" type="presParOf" srcId="{1F2F7C7D-8A9D-4FFD-AEE4-68F38590BF30}" destId="{39F7508D-A3E8-49EB-8CA8-C870E1E0A486}" srcOrd="3" destOrd="0" presId="urn:microsoft.com/office/officeart/2005/8/layout/process4"/>
    <dgm:cxn modelId="{F4AD8337-41C7-437C-B545-D1B4B26448FE}" type="presParOf" srcId="{1F2F7C7D-8A9D-4FFD-AEE4-68F38590BF30}" destId="{D86E2194-566B-405A-8078-163FF344E2F2}" srcOrd="4" destOrd="0" presId="urn:microsoft.com/office/officeart/2005/8/layout/process4"/>
    <dgm:cxn modelId="{D4C1185C-13FE-41FB-9558-C055704AFC2D}" type="presParOf" srcId="{D86E2194-566B-405A-8078-163FF344E2F2}" destId="{39ABFAE9-9D28-4B3E-849F-B959D2131CF7}" srcOrd="0" destOrd="0" presId="urn:microsoft.com/office/officeart/2005/8/layout/process4"/>
    <dgm:cxn modelId="{44ADB37A-DBFA-4766-84BE-2EB2B24D6166}" type="presParOf" srcId="{D86E2194-566B-405A-8078-163FF344E2F2}" destId="{069FFD38-13C3-4F16-B7A4-2BAEF176115F}" srcOrd="1" destOrd="0" presId="urn:microsoft.com/office/officeart/2005/8/layout/process4"/>
    <dgm:cxn modelId="{77CF1E2E-F710-4ED3-B7C5-B2F1DF88EAEB}" type="presParOf" srcId="{D86E2194-566B-405A-8078-163FF344E2F2}" destId="{70A745DD-3614-4380-B951-483AAE8C014A}" srcOrd="2" destOrd="0" presId="urn:microsoft.com/office/officeart/2005/8/layout/process4"/>
    <dgm:cxn modelId="{28639BEC-923E-4585-BF76-BFE9E48E0D5B}" type="presParOf" srcId="{70A745DD-3614-4380-B951-483AAE8C014A}" destId="{0B1D1B5F-5FA9-476D-AB55-A73A1F5B9356}" srcOrd="0" destOrd="0" presId="urn:microsoft.com/office/officeart/2005/8/layout/process4"/>
    <dgm:cxn modelId="{6701EDC5-FDE2-46B3-B36B-4825ADF17B78}" type="presParOf" srcId="{70A745DD-3614-4380-B951-483AAE8C014A}" destId="{6532EC55-B3E2-42B6-8B79-F811A406AEA0}"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BA9EBD-4125-4AA8-9FB2-C4BD9764018C}" type="doc">
      <dgm:prSet loTypeId="urn:microsoft.com/office/officeart/2008/layout/PictureAccentList" loCatId="list" qsTypeId="urn:microsoft.com/office/officeart/2005/8/quickstyle/3d1" qsCatId="3D" csTypeId="urn:microsoft.com/office/officeart/2005/8/colors/colorful5" csCatId="colorful" phldr="0"/>
      <dgm:spPr/>
      <dgm:t>
        <a:bodyPr/>
        <a:lstStyle/>
        <a:p>
          <a:endParaRPr lang="en-US"/>
        </a:p>
      </dgm:t>
    </dgm:pt>
    <dgm:pt modelId="{8A5826DD-37C6-4117-9A1F-9A190472FF83}">
      <dgm:prSet phldrT="[Text]" phldr="1"/>
      <dgm:spPr/>
      <dgm:t>
        <a:bodyPr/>
        <a:lstStyle/>
        <a:p>
          <a:endParaRPr lang="en-US"/>
        </a:p>
      </dgm:t>
    </dgm:pt>
    <dgm:pt modelId="{120E1634-3B33-42F7-8344-7AA4EECB7DFC}" type="parTrans" cxnId="{9E943E1E-5DA2-437B-8258-7F8B5C392549}">
      <dgm:prSet/>
      <dgm:spPr/>
      <dgm:t>
        <a:bodyPr/>
        <a:lstStyle/>
        <a:p>
          <a:endParaRPr lang="en-US"/>
        </a:p>
      </dgm:t>
    </dgm:pt>
    <dgm:pt modelId="{AEFD6721-3477-46E1-A9BB-869FABD73369}" type="sibTrans" cxnId="{9E943E1E-5DA2-437B-8258-7F8B5C392549}">
      <dgm:prSet/>
      <dgm:spPr/>
      <dgm:t>
        <a:bodyPr/>
        <a:lstStyle/>
        <a:p>
          <a:endParaRPr lang="en-US"/>
        </a:p>
      </dgm:t>
    </dgm:pt>
    <dgm:pt modelId="{0387D81C-EE3A-4070-A9A6-6B0ED53CEB01}">
      <dgm:prSet phldrT="[Text]" phldr="1"/>
      <dgm:spPr/>
      <dgm:t>
        <a:bodyPr/>
        <a:lstStyle/>
        <a:p>
          <a:endParaRPr lang="en-US"/>
        </a:p>
      </dgm:t>
    </dgm:pt>
    <dgm:pt modelId="{C36592D7-0A27-45DF-996A-143742CF4C0D}" type="parTrans" cxnId="{C1D9313F-69E6-4611-9138-EBC1F2F5B76F}">
      <dgm:prSet/>
      <dgm:spPr/>
      <dgm:t>
        <a:bodyPr/>
        <a:lstStyle/>
        <a:p>
          <a:endParaRPr lang="en-US"/>
        </a:p>
      </dgm:t>
    </dgm:pt>
    <dgm:pt modelId="{70B46587-509E-442B-ACA3-9626619AAD93}" type="sibTrans" cxnId="{C1D9313F-69E6-4611-9138-EBC1F2F5B76F}">
      <dgm:prSet/>
      <dgm:spPr/>
      <dgm:t>
        <a:bodyPr/>
        <a:lstStyle/>
        <a:p>
          <a:endParaRPr lang="en-US"/>
        </a:p>
      </dgm:t>
    </dgm:pt>
    <dgm:pt modelId="{E53BFFDB-1718-4CE6-AA49-F5A09377B886}">
      <dgm:prSet phldrT="[Text]" phldr="1"/>
      <dgm:spPr/>
      <dgm:t>
        <a:bodyPr/>
        <a:lstStyle/>
        <a:p>
          <a:endParaRPr lang="en-US"/>
        </a:p>
      </dgm:t>
    </dgm:pt>
    <dgm:pt modelId="{212449F7-ACB3-47B0-8DF6-5BE1DC407403}" type="parTrans" cxnId="{4BF7E745-B1B8-4032-A790-79936A4C6F81}">
      <dgm:prSet/>
      <dgm:spPr/>
      <dgm:t>
        <a:bodyPr/>
        <a:lstStyle/>
        <a:p>
          <a:endParaRPr lang="en-US"/>
        </a:p>
      </dgm:t>
    </dgm:pt>
    <dgm:pt modelId="{30C2BA9D-8AE3-4067-9895-B1E2BA41604D}" type="sibTrans" cxnId="{4BF7E745-B1B8-4032-A790-79936A4C6F81}">
      <dgm:prSet/>
      <dgm:spPr/>
      <dgm:t>
        <a:bodyPr/>
        <a:lstStyle/>
        <a:p>
          <a:endParaRPr lang="en-US"/>
        </a:p>
      </dgm:t>
    </dgm:pt>
    <dgm:pt modelId="{05354F3E-4045-427F-9868-6F163F58EEEE}" type="pres">
      <dgm:prSet presAssocID="{F2BA9EBD-4125-4AA8-9FB2-C4BD9764018C}" presName="layout" presStyleCnt="0">
        <dgm:presLayoutVars>
          <dgm:chMax/>
          <dgm:chPref/>
          <dgm:dir/>
          <dgm:animOne val="branch"/>
          <dgm:animLvl val="lvl"/>
          <dgm:resizeHandles/>
        </dgm:presLayoutVars>
      </dgm:prSet>
      <dgm:spPr/>
    </dgm:pt>
    <dgm:pt modelId="{3023CD0E-685D-48F4-90A9-8BB1EDFAE9A4}" type="pres">
      <dgm:prSet presAssocID="{8A5826DD-37C6-4117-9A1F-9A190472FF83}" presName="root" presStyleCnt="0">
        <dgm:presLayoutVars>
          <dgm:chMax/>
          <dgm:chPref val="4"/>
        </dgm:presLayoutVars>
      </dgm:prSet>
      <dgm:spPr/>
    </dgm:pt>
    <dgm:pt modelId="{8E3FADCE-164E-4A79-9A27-3209027ABE62}" type="pres">
      <dgm:prSet presAssocID="{8A5826DD-37C6-4117-9A1F-9A190472FF83}" presName="rootComposite" presStyleCnt="0">
        <dgm:presLayoutVars/>
      </dgm:prSet>
      <dgm:spPr/>
    </dgm:pt>
    <dgm:pt modelId="{C98C8DD4-B11C-44C6-8F94-404322237CAC}" type="pres">
      <dgm:prSet presAssocID="{8A5826DD-37C6-4117-9A1F-9A190472FF83}" presName="rootText" presStyleLbl="node0" presStyleIdx="0" presStyleCnt="1">
        <dgm:presLayoutVars>
          <dgm:chMax/>
          <dgm:chPref val="4"/>
        </dgm:presLayoutVars>
      </dgm:prSet>
      <dgm:spPr/>
    </dgm:pt>
    <dgm:pt modelId="{58302D8D-3C2B-4165-B502-F31DE133F3A1}" type="pres">
      <dgm:prSet presAssocID="{8A5826DD-37C6-4117-9A1F-9A190472FF83}" presName="childShape" presStyleCnt="0">
        <dgm:presLayoutVars>
          <dgm:chMax val="0"/>
          <dgm:chPref val="0"/>
        </dgm:presLayoutVars>
      </dgm:prSet>
      <dgm:spPr/>
    </dgm:pt>
    <dgm:pt modelId="{D7ACECB9-4C0F-4661-B18E-B2BC8B25D18D}" type="pres">
      <dgm:prSet presAssocID="{0387D81C-EE3A-4070-A9A6-6B0ED53CEB01}" presName="childComposite" presStyleCnt="0">
        <dgm:presLayoutVars>
          <dgm:chMax val="0"/>
          <dgm:chPref val="0"/>
        </dgm:presLayoutVars>
      </dgm:prSet>
      <dgm:spPr/>
    </dgm:pt>
    <dgm:pt modelId="{1B7C162F-5235-46B9-9B7A-9D2F6EC73770}" type="pres">
      <dgm:prSet presAssocID="{0387D81C-EE3A-4070-A9A6-6B0ED53CEB01}" presName="Image" presStyleLbl="node1" presStyleIdx="0" presStyleCnt="2"/>
      <dgm:spPr/>
    </dgm:pt>
    <dgm:pt modelId="{607DA8F7-97CE-4E12-9330-83BA8DE40EB8}" type="pres">
      <dgm:prSet presAssocID="{0387D81C-EE3A-4070-A9A6-6B0ED53CEB01}" presName="childText" presStyleLbl="lnNode1" presStyleIdx="0" presStyleCnt="2">
        <dgm:presLayoutVars>
          <dgm:chMax val="0"/>
          <dgm:chPref val="0"/>
          <dgm:bulletEnabled val="1"/>
        </dgm:presLayoutVars>
      </dgm:prSet>
      <dgm:spPr/>
    </dgm:pt>
    <dgm:pt modelId="{EE51C39F-96F6-4457-9309-082DCC46855E}" type="pres">
      <dgm:prSet presAssocID="{E53BFFDB-1718-4CE6-AA49-F5A09377B886}" presName="childComposite" presStyleCnt="0">
        <dgm:presLayoutVars>
          <dgm:chMax val="0"/>
          <dgm:chPref val="0"/>
        </dgm:presLayoutVars>
      </dgm:prSet>
      <dgm:spPr/>
    </dgm:pt>
    <dgm:pt modelId="{DAB3F440-6B83-4AD5-86A1-D1E6CB09F8FA}" type="pres">
      <dgm:prSet presAssocID="{E53BFFDB-1718-4CE6-AA49-F5A09377B886}" presName="Image" presStyleLbl="node1" presStyleIdx="1" presStyleCnt="2"/>
      <dgm:spPr/>
    </dgm:pt>
    <dgm:pt modelId="{33177CCC-2C7D-41EE-B4D7-5276E6025F42}" type="pres">
      <dgm:prSet presAssocID="{E53BFFDB-1718-4CE6-AA49-F5A09377B886}" presName="childText" presStyleLbl="lnNode1" presStyleIdx="1" presStyleCnt="2">
        <dgm:presLayoutVars>
          <dgm:chMax val="0"/>
          <dgm:chPref val="0"/>
          <dgm:bulletEnabled val="1"/>
        </dgm:presLayoutVars>
      </dgm:prSet>
      <dgm:spPr/>
    </dgm:pt>
  </dgm:ptLst>
  <dgm:cxnLst>
    <dgm:cxn modelId="{3CDB5B17-F4C9-4CB6-BBEB-99E823813073}" type="presOf" srcId="{0387D81C-EE3A-4070-A9A6-6B0ED53CEB01}" destId="{607DA8F7-97CE-4E12-9330-83BA8DE40EB8}" srcOrd="0" destOrd="0" presId="urn:microsoft.com/office/officeart/2008/layout/PictureAccentList"/>
    <dgm:cxn modelId="{9E943E1E-5DA2-437B-8258-7F8B5C392549}" srcId="{F2BA9EBD-4125-4AA8-9FB2-C4BD9764018C}" destId="{8A5826DD-37C6-4117-9A1F-9A190472FF83}" srcOrd="0" destOrd="0" parTransId="{120E1634-3B33-42F7-8344-7AA4EECB7DFC}" sibTransId="{AEFD6721-3477-46E1-A9BB-869FABD73369}"/>
    <dgm:cxn modelId="{C1D9313F-69E6-4611-9138-EBC1F2F5B76F}" srcId="{8A5826DD-37C6-4117-9A1F-9A190472FF83}" destId="{0387D81C-EE3A-4070-A9A6-6B0ED53CEB01}" srcOrd="0" destOrd="0" parTransId="{C36592D7-0A27-45DF-996A-143742CF4C0D}" sibTransId="{70B46587-509E-442B-ACA3-9626619AAD93}"/>
    <dgm:cxn modelId="{A5697F5C-8DEF-4808-8AD1-3DACBC0112B7}" type="presOf" srcId="{F2BA9EBD-4125-4AA8-9FB2-C4BD9764018C}" destId="{05354F3E-4045-427F-9868-6F163F58EEEE}" srcOrd="0" destOrd="0" presId="urn:microsoft.com/office/officeart/2008/layout/PictureAccentList"/>
    <dgm:cxn modelId="{4BF7E745-B1B8-4032-A790-79936A4C6F81}" srcId="{8A5826DD-37C6-4117-9A1F-9A190472FF83}" destId="{E53BFFDB-1718-4CE6-AA49-F5A09377B886}" srcOrd="1" destOrd="0" parTransId="{212449F7-ACB3-47B0-8DF6-5BE1DC407403}" sibTransId="{30C2BA9D-8AE3-4067-9895-B1E2BA41604D}"/>
    <dgm:cxn modelId="{523CE8A2-001A-42E2-A893-BB9667F1D856}" type="presOf" srcId="{E53BFFDB-1718-4CE6-AA49-F5A09377B886}" destId="{33177CCC-2C7D-41EE-B4D7-5276E6025F42}" srcOrd="0" destOrd="0" presId="urn:microsoft.com/office/officeart/2008/layout/PictureAccentList"/>
    <dgm:cxn modelId="{E1780FD2-5F49-46C6-897E-074CBB62474C}" type="presOf" srcId="{8A5826DD-37C6-4117-9A1F-9A190472FF83}" destId="{C98C8DD4-B11C-44C6-8F94-404322237CAC}" srcOrd="0" destOrd="0" presId="urn:microsoft.com/office/officeart/2008/layout/PictureAccentList"/>
    <dgm:cxn modelId="{E6C5ACA7-CECA-48F7-8D2E-8066B0537798}" type="presParOf" srcId="{05354F3E-4045-427F-9868-6F163F58EEEE}" destId="{3023CD0E-685D-48F4-90A9-8BB1EDFAE9A4}" srcOrd="0" destOrd="0" presId="urn:microsoft.com/office/officeart/2008/layout/PictureAccentList"/>
    <dgm:cxn modelId="{53336650-5F90-49BE-B4F3-8F5596DA2734}" type="presParOf" srcId="{3023CD0E-685D-48F4-90A9-8BB1EDFAE9A4}" destId="{8E3FADCE-164E-4A79-9A27-3209027ABE62}" srcOrd="0" destOrd="0" presId="urn:microsoft.com/office/officeart/2008/layout/PictureAccentList"/>
    <dgm:cxn modelId="{ABE83D41-E2DA-41A6-AE7F-8A62FF3C1300}" type="presParOf" srcId="{8E3FADCE-164E-4A79-9A27-3209027ABE62}" destId="{C98C8DD4-B11C-44C6-8F94-404322237CAC}" srcOrd="0" destOrd="0" presId="urn:microsoft.com/office/officeart/2008/layout/PictureAccentList"/>
    <dgm:cxn modelId="{0524EA04-06CE-46A6-8034-8B81010EC433}" type="presParOf" srcId="{3023CD0E-685D-48F4-90A9-8BB1EDFAE9A4}" destId="{58302D8D-3C2B-4165-B502-F31DE133F3A1}" srcOrd="1" destOrd="0" presId="urn:microsoft.com/office/officeart/2008/layout/PictureAccentList"/>
    <dgm:cxn modelId="{498A79FD-9355-4725-83CA-F64D5A67C333}" type="presParOf" srcId="{58302D8D-3C2B-4165-B502-F31DE133F3A1}" destId="{D7ACECB9-4C0F-4661-B18E-B2BC8B25D18D}" srcOrd="0" destOrd="0" presId="urn:microsoft.com/office/officeart/2008/layout/PictureAccentList"/>
    <dgm:cxn modelId="{2087C23B-AF8E-4D85-82CA-4F45C7BE0654}" type="presParOf" srcId="{D7ACECB9-4C0F-4661-B18E-B2BC8B25D18D}" destId="{1B7C162F-5235-46B9-9B7A-9D2F6EC73770}" srcOrd="0" destOrd="0" presId="urn:microsoft.com/office/officeart/2008/layout/PictureAccentList"/>
    <dgm:cxn modelId="{A7E55D08-BAC2-4076-A424-74F4D34D7015}" type="presParOf" srcId="{D7ACECB9-4C0F-4661-B18E-B2BC8B25D18D}" destId="{607DA8F7-97CE-4E12-9330-83BA8DE40EB8}" srcOrd="1" destOrd="0" presId="urn:microsoft.com/office/officeart/2008/layout/PictureAccentList"/>
    <dgm:cxn modelId="{A409B469-751E-4FBF-AFB5-BCBA4A231DE0}" type="presParOf" srcId="{58302D8D-3C2B-4165-B502-F31DE133F3A1}" destId="{EE51C39F-96F6-4457-9309-082DCC46855E}" srcOrd="1" destOrd="0" presId="urn:microsoft.com/office/officeart/2008/layout/PictureAccentList"/>
    <dgm:cxn modelId="{6A589E33-79A7-406F-A387-078FD2AF5FED}" type="presParOf" srcId="{EE51C39F-96F6-4457-9309-082DCC46855E}" destId="{DAB3F440-6B83-4AD5-86A1-D1E6CB09F8FA}" srcOrd="0" destOrd="0" presId="urn:microsoft.com/office/officeart/2008/layout/PictureAccentList"/>
    <dgm:cxn modelId="{FEE871B4-8421-4409-9F60-64D0E8F162DC}" type="presParOf" srcId="{EE51C39F-96F6-4457-9309-082DCC46855E}" destId="{33177CCC-2C7D-41EE-B4D7-5276E6025F42}"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D7660-6F3C-4431-800E-F8857DAFE572}">
      <dsp:nvSpPr>
        <dsp:cNvPr id="0" name=""/>
        <dsp:cNvSpPr/>
      </dsp:nvSpPr>
      <dsp:spPr>
        <a:xfrm>
          <a:off x="0" y="2086461"/>
          <a:ext cx="7764463" cy="684823"/>
        </a:xfrm>
        <a:prstGeom prst="rect">
          <a:avLst/>
        </a:prstGeom>
        <a:solidFill>
          <a:schemeClr val="accent5">
            <a:hueOff val="0"/>
            <a:satOff val="0"/>
            <a:lumOff val="0"/>
            <a:alphaOff val="0"/>
          </a:schemeClr>
        </a:solidFill>
        <a:ln>
          <a:noFill/>
        </a:ln>
        <a:effectLst>
          <a:outerShdw blurRad="50800" dist="38100" dir="5400000" sy="96000" rotWithShape="0">
            <a:srgbClr val="000000">
              <a:alpha val="54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STEP 2:Add CCB or thiazide Diuretic</a:t>
          </a:r>
        </a:p>
      </dsp:txBody>
      <dsp:txXfrm>
        <a:off x="0" y="2086461"/>
        <a:ext cx="7764463" cy="684823"/>
      </dsp:txXfrm>
    </dsp:sp>
    <dsp:sp modelId="{360FF122-4D37-4237-9083-2913D8EA3A34}">
      <dsp:nvSpPr>
        <dsp:cNvPr id="0" name=""/>
        <dsp:cNvSpPr/>
      </dsp:nvSpPr>
      <dsp:spPr>
        <a:xfrm rot="10800000">
          <a:off x="0" y="1043475"/>
          <a:ext cx="7764463" cy="1053258"/>
        </a:xfrm>
        <a:prstGeom prst="upArrowCallout">
          <a:avLst/>
        </a:prstGeom>
        <a:solidFill>
          <a:schemeClr val="accent5">
            <a:hueOff val="-9214729"/>
            <a:satOff val="10313"/>
            <a:lumOff val="589"/>
            <a:alphaOff val="0"/>
          </a:schemeClr>
        </a:solidFill>
        <a:ln>
          <a:noFill/>
        </a:ln>
        <a:effectLst>
          <a:outerShdw blurRad="50800" dist="38100" dir="5400000" sy="96000" rotWithShape="0">
            <a:srgbClr val="000000">
              <a:alpha val="54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STEP 1:ACE INHIBITOR OR ARB</a:t>
          </a:r>
        </a:p>
      </dsp:txBody>
      <dsp:txXfrm rot="10800000">
        <a:off x="0" y="1043475"/>
        <a:ext cx="7764463" cy="684375"/>
      </dsp:txXfrm>
    </dsp:sp>
    <dsp:sp modelId="{D99FEC25-E2A1-4E5E-BDC8-45FF81632A81}">
      <dsp:nvSpPr>
        <dsp:cNvPr id="0" name=""/>
        <dsp:cNvSpPr/>
      </dsp:nvSpPr>
      <dsp:spPr>
        <a:xfrm rot="10800000">
          <a:off x="0" y="489"/>
          <a:ext cx="7764463" cy="1053258"/>
        </a:xfrm>
        <a:prstGeom prst="upArrowCallout">
          <a:avLst/>
        </a:prstGeom>
        <a:solidFill>
          <a:schemeClr val="accent5">
            <a:hueOff val="-18429457"/>
            <a:satOff val="20625"/>
            <a:lumOff val="1177"/>
            <a:alphaOff val="0"/>
          </a:schemeClr>
        </a:solidFill>
        <a:ln>
          <a:noFill/>
        </a:ln>
        <a:effectLst>
          <a:outerShdw blurRad="50800" dist="38100" dir="5400000" sy="96000" rotWithShape="0">
            <a:srgbClr val="000000">
              <a:alpha val="54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Adult with HTN Without DM (Under55years)</a:t>
          </a:r>
        </a:p>
      </dsp:txBody>
      <dsp:txXfrm rot="10800000">
        <a:off x="0" y="489"/>
        <a:ext cx="7764463" cy="684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F7BB8-209D-4DC6-BF32-48F1948B7527}">
      <dsp:nvSpPr>
        <dsp:cNvPr id="0" name=""/>
        <dsp:cNvSpPr/>
      </dsp:nvSpPr>
      <dsp:spPr>
        <a:xfrm>
          <a:off x="0" y="2086461"/>
          <a:ext cx="7764463" cy="684823"/>
        </a:xfrm>
        <a:prstGeom prst="rect">
          <a:avLst/>
        </a:prstGeom>
        <a:solidFill>
          <a:schemeClr val="accent4">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No response</a:t>
          </a:r>
        </a:p>
      </dsp:txBody>
      <dsp:txXfrm>
        <a:off x="0" y="2086461"/>
        <a:ext cx="7764463" cy="369804"/>
      </dsp:txXfrm>
    </dsp:sp>
    <dsp:sp modelId="{90B82C4F-5C31-422D-8210-0DC018EEB950}">
      <dsp:nvSpPr>
        <dsp:cNvPr id="0" name=""/>
        <dsp:cNvSpPr/>
      </dsp:nvSpPr>
      <dsp:spPr>
        <a:xfrm>
          <a:off x="0" y="2442569"/>
          <a:ext cx="3882231" cy="31501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Step 3</a:t>
          </a:r>
        </a:p>
      </dsp:txBody>
      <dsp:txXfrm>
        <a:off x="0" y="2442569"/>
        <a:ext cx="3882231" cy="315018"/>
      </dsp:txXfrm>
    </dsp:sp>
    <dsp:sp modelId="{08FFB4F3-DEAB-4ADF-8AF3-EE13D3B09A3E}">
      <dsp:nvSpPr>
        <dsp:cNvPr id="0" name=""/>
        <dsp:cNvSpPr/>
      </dsp:nvSpPr>
      <dsp:spPr>
        <a:xfrm>
          <a:off x="3882231" y="2442569"/>
          <a:ext cx="3882231" cy="315018"/>
        </a:xfrm>
        <a:prstGeom prst="rect">
          <a:avLst/>
        </a:prstGeom>
        <a:solidFill>
          <a:schemeClr val="accent4">
            <a:tint val="40000"/>
            <a:alpha val="90000"/>
            <a:hueOff val="989013"/>
            <a:satOff val="-87"/>
            <a:lumOff val="-188"/>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3 drug </a:t>
          </a:r>
          <a:r>
            <a:rPr lang="en-US" sz="1800" kern="1200" dirty="0" err="1"/>
            <a:t>regime:ace</a:t>
          </a:r>
          <a:r>
            <a:rPr lang="en-US" sz="1800" kern="1200" dirty="0"/>
            <a:t> </a:t>
          </a:r>
          <a:r>
            <a:rPr lang="en-US" sz="1800" kern="1200" dirty="0" err="1"/>
            <a:t>i+ccb+thaizide</a:t>
          </a:r>
          <a:endParaRPr lang="en-US" sz="1800" kern="1200" dirty="0"/>
        </a:p>
      </dsp:txBody>
      <dsp:txXfrm>
        <a:off x="3882231" y="2442569"/>
        <a:ext cx="3882231" cy="315018"/>
      </dsp:txXfrm>
    </dsp:sp>
    <dsp:sp modelId="{E808B8B8-000C-4992-BB64-C58368129B09}">
      <dsp:nvSpPr>
        <dsp:cNvPr id="0" name=""/>
        <dsp:cNvSpPr/>
      </dsp:nvSpPr>
      <dsp:spPr>
        <a:xfrm rot="10800000">
          <a:off x="0" y="1043475"/>
          <a:ext cx="7764463" cy="1053258"/>
        </a:xfrm>
        <a:prstGeom prst="upArrowCallout">
          <a:avLst/>
        </a:prstGeom>
        <a:solidFill>
          <a:schemeClr val="accent4">
            <a:hueOff val="2145400"/>
            <a:satOff val="942"/>
            <a:lumOff val="-2745"/>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If Rx is not responding OR pt is not tolerating well because of cough</a:t>
          </a:r>
          <a:endParaRPr lang="en-US" sz="1800" kern="1200" dirty="0"/>
        </a:p>
      </dsp:txBody>
      <dsp:txXfrm rot="-10800000">
        <a:off x="0" y="1043475"/>
        <a:ext cx="7764463" cy="369693"/>
      </dsp:txXfrm>
    </dsp:sp>
    <dsp:sp modelId="{CECDEFC0-83A7-489E-B86D-E7A23B77F41A}">
      <dsp:nvSpPr>
        <dsp:cNvPr id="0" name=""/>
        <dsp:cNvSpPr/>
      </dsp:nvSpPr>
      <dsp:spPr>
        <a:xfrm>
          <a:off x="0" y="1413169"/>
          <a:ext cx="3882231" cy="314924"/>
        </a:xfrm>
        <a:prstGeom prst="rect">
          <a:avLst/>
        </a:prstGeom>
        <a:solidFill>
          <a:schemeClr val="accent4">
            <a:tint val="40000"/>
            <a:alpha val="90000"/>
            <a:hueOff val="1978027"/>
            <a:satOff val="-174"/>
            <a:lumOff val="-37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Step 2</a:t>
          </a:r>
        </a:p>
      </dsp:txBody>
      <dsp:txXfrm>
        <a:off x="0" y="1413169"/>
        <a:ext cx="3882231" cy="314924"/>
      </dsp:txXfrm>
    </dsp:sp>
    <dsp:sp modelId="{69421C44-0838-4DC0-9785-6F1F328C0269}">
      <dsp:nvSpPr>
        <dsp:cNvPr id="0" name=""/>
        <dsp:cNvSpPr/>
      </dsp:nvSpPr>
      <dsp:spPr>
        <a:xfrm>
          <a:off x="3882231" y="1413169"/>
          <a:ext cx="3882231" cy="314924"/>
        </a:xfrm>
        <a:prstGeom prst="rect">
          <a:avLst/>
        </a:prstGeom>
        <a:solidFill>
          <a:schemeClr val="accent4">
            <a:tint val="40000"/>
            <a:alpha val="90000"/>
            <a:hueOff val="2967040"/>
            <a:satOff val="-260"/>
            <a:lumOff val="-56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Add CCB or </a:t>
          </a:r>
          <a:r>
            <a:rPr lang="en-US" sz="1800" kern="1200" dirty="0" err="1"/>
            <a:t>Thaizide</a:t>
          </a:r>
          <a:r>
            <a:rPr lang="en-US" sz="1800" kern="1200" dirty="0"/>
            <a:t> diuretic</a:t>
          </a:r>
        </a:p>
      </dsp:txBody>
      <dsp:txXfrm>
        <a:off x="3882231" y="1413169"/>
        <a:ext cx="3882231" cy="314924"/>
      </dsp:txXfrm>
    </dsp:sp>
    <dsp:sp modelId="{069FFD38-13C3-4F16-B7A4-2BAEF176115F}">
      <dsp:nvSpPr>
        <dsp:cNvPr id="0" name=""/>
        <dsp:cNvSpPr/>
      </dsp:nvSpPr>
      <dsp:spPr>
        <a:xfrm rot="10800000">
          <a:off x="0" y="0"/>
          <a:ext cx="7764463" cy="1053258"/>
        </a:xfrm>
        <a:prstGeom prst="upArrowCallout">
          <a:avLst/>
        </a:prstGeom>
        <a:solidFill>
          <a:schemeClr val="accent4">
            <a:hueOff val="4290800"/>
            <a:satOff val="1883"/>
            <a:lumOff val="-549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Pt is diabetic and hypertensive</a:t>
          </a:r>
          <a:endParaRPr lang="en-US" sz="1800" kern="1200" dirty="0"/>
        </a:p>
      </dsp:txBody>
      <dsp:txXfrm rot="-10800000">
        <a:off x="0" y="0"/>
        <a:ext cx="7764463" cy="369693"/>
      </dsp:txXfrm>
    </dsp:sp>
    <dsp:sp modelId="{0B1D1B5F-5FA9-476D-AB55-A73A1F5B9356}">
      <dsp:nvSpPr>
        <dsp:cNvPr id="0" name=""/>
        <dsp:cNvSpPr/>
      </dsp:nvSpPr>
      <dsp:spPr>
        <a:xfrm>
          <a:off x="0" y="370183"/>
          <a:ext cx="3882231" cy="314924"/>
        </a:xfrm>
        <a:prstGeom prst="rect">
          <a:avLst/>
        </a:prstGeom>
        <a:solidFill>
          <a:schemeClr val="accent4">
            <a:tint val="40000"/>
            <a:alpha val="90000"/>
            <a:hueOff val="3956054"/>
            <a:satOff val="-347"/>
            <a:lumOff val="-7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Step 1</a:t>
          </a:r>
        </a:p>
      </dsp:txBody>
      <dsp:txXfrm>
        <a:off x="0" y="370183"/>
        <a:ext cx="3882231" cy="314924"/>
      </dsp:txXfrm>
    </dsp:sp>
    <dsp:sp modelId="{6532EC55-B3E2-42B6-8B79-F811A406AEA0}">
      <dsp:nvSpPr>
        <dsp:cNvPr id="0" name=""/>
        <dsp:cNvSpPr/>
      </dsp:nvSpPr>
      <dsp:spPr>
        <a:xfrm>
          <a:off x="3882231" y="370183"/>
          <a:ext cx="3882231" cy="314924"/>
        </a:xfrm>
        <a:prstGeom prst="rect">
          <a:avLst/>
        </a:prstGeom>
        <a:solidFill>
          <a:schemeClr val="accent4">
            <a:tint val="40000"/>
            <a:alpha val="90000"/>
            <a:hueOff val="4945067"/>
            <a:satOff val="-434"/>
            <a:lumOff val="-93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ACE I OR ARB</a:t>
          </a:r>
        </a:p>
      </dsp:txBody>
      <dsp:txXfrm>
        <a:off x="3882231" y="370183"/>
        <a:ext cx="3882231" cy="314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C8DD4-B11C-44C6-8F94-404322237CAC}">
      <dsp:nvSpPr>
        <dsp:cNvPr id="0" name=""/>
        <dsp:cNvSpPr/>
      </dsp:nvSpPr>
      <dsp:spPr>
        <a:xfrm>
          <a:off x="0" y="270033"/>
          <a:ext cx="7764462" cy="771524"/>
        </a:xfrm>
        <a:prstGeom prst="roundRect">
          <a:avLst>
            <a:gd name="adj" fmla="val 10000"/>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endParaRPr lang="en-US" sz="4500" kern="1200"/>
        </a:p>
      </dsp:txBody>
      <dsp:txXfrm>
        <a:off x="22597" y="292630"/>
        <a:ext cx="7719268" cy="726330"/>
      </dsp:txXfrm>
    </dsp:sp>
    <dsp:sp modelId="{1B7C162F-5235-46B9-9B7A-9D2F6EC73770}">
      <dsp:nvSpPr>
        <dsp:cNvPr id="0" name=""/>
        <dsp:cNvSpPr/>
      </dsp:nvSpPr>
      <dsp:spPr>
        <a:xfrm>
          <a:off x="0" y="1180433"/>
          <a:ext cx="771524" cy="771524"/>
        </a:xfrm>
        <a:prstGeom prst="roundRect">
          <a:avLst>
            <a:gd name="adj" fmla="val 1667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07DA8F7-97CE-4E12-9330-83BA8DE40EB8}">
      <dsp:nvSpPr>
        <dsp:cNvPr id="0" name=""/>
        <dsp:cNvSpPr/>
      </dsp:nvSpPr>
      <dsp:spPr>
        <a:xfrm>
          <a:off x="817816" y="1180433"/>
          <a:ext cx="6946646" cy="771524"/>
        </a:xfrm>
        <a:prstGeom prst="roundRect">
          <a:avLst>
            <a:gd name="adj" fmla="val 1667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55485" y="1218102"/>
        <a:ext cx="6871308" cy="696186"/>
      </dsp:txXfrm>
    </dsp:sp>
    <dsp:sp modelId="{DAB3F440-6B83-4AD5-86A1-D1E6CB09F8FA}">
      <dsp:nvSpPr>
        <dsp:cNvPr id="0" name=""/>
        <dsp:cNvSpPr/>
      </dsp:nvSpPr>
      <dsp:spPr>
        <a:xfrm>
          <a:off x="0" y="2044541"/>
          <a:ext cx="771524" cy="771524"/>
        </a:xfrm>
        <a:prstGeom prst="roundRect">
          <a:avLst>
            <a:gd name="adj" fmla="val 16670"/>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3177CCC-2C7D-41EE-B4D7-5276E6025F42}">
      <dsp:nvSpPr>
        <dsp:cNvPr id="0" name=""/>
        <dsp:cNvSpPr/>
      </dsp:nvSpPr>
      <dsp:spPr>
        <a:xfrm>
          <a:off x="817816" y="2044541"/>
          <a:ext cx="6946646" cy="771524"/>
        </a:xfrm>
        <a:prstGeom prst="roundRect">
          <a:avLst>
            <a:gd name="adj" fmla="val 16670"/>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55485" y="2082210"/>
        <a:ext cx="6871308" cy="6961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0731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4879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5263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6672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68250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6623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2372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78729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A08FD6D-2613-4AD5-9A12-2EE9184288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7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7592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6853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8690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263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365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6269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9496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6501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53074F12-AA26-4AC8-9962-C36BB8F32554}" type="datetimeFigureOut">
              <a:rPr lang="en-US" smtClean="0"/>
              <a:pPr/>
              <a:t>1/28/2020</a:t>
            </a:fld>
            <a:endParaRPr lang="en-US"/>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2CB1AD3D-1A1D-4F0F-972E-14D12916C7F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22855084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270" y="1544979"/>
            <a:ext cx="7049730" cy="2676823"/>
          </a:xfrm>
          <a:scene3d>
            <a:camera prst="orthographicFront"/>
            <a:lightRig rig="threePt" dir="t"/>
          </a:scene3d>
          <a:sp3d>
            <a:bevelT prst="relaxedInset"/>
          </a:sp3d>
        </p:spPr>
        <p:txBody>
          <a:bodyPr>
            <a:normAutofit/>
          </a:bodyPr>
          <a:lstStyle/>
          <a:p>
            <a:pPr algn="ctr"/>
            <a:r>
              <a:rPr lang="en-US" sz="4800" spc="300" dirty="0">
                <a:solidFill>
                  <a:schemeClr val="accent3">
                    <a:lumMod val="40000"/>
                    <a:lumOff val="60000"/>
                  </a:schemeClr>
                </a:solidFill>
                <a:effectLst>
                  <a:outerShdw blurRad="38100" dist="38100" dir="2700000" algn="tl">
                    <a:srgbClr val="000000">
                      <a:alpha val="43137"/>
                    </a:srgbClr>
                  </a:outerShdw>
                </a:effectLst>
                <a:highlight>
                  <a:srgbClr val="808080"/>
                </a:highlight>
                <a:latin typeface="Bahnschrift SemiBold SemiConden" panose="020B0502040204020203" pitchFamily="34" charset="0"/>
              </a:rPr>
              <a:t>PERIOPERATIVE MANAGEMENT OF HYPERTENSIVE PATIENTS</a:t>
            </a:r>
          </a:p>
        </p:txBody>
      </p:sp>
    </p:spTree>
    <p:extLst>
      <p:ext uri="{BB962C8B-B14F-4D97-AF65-F5344CB8AC3E}">
        <p14:creationId xmlns:p14="http://schemas.microsoft.com/office/powerpoint/2010/main" val="363920370"/>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A024-74C0-4757-8E1F-D81714D0A909}"/>
              </a:ext>
            </a:extLst>
          </p:cNvPr>
          <p:cNvSpPr>
            <a:spLocks noGrp="1"/>
          </p:cNvSpPr>
          <p:nvPr>
            <p:ph type="title"/>
          </p:nvPr>
        </p:nvSpPr>
        <p:spPr/>
        <p:txBody>
          <a:bodyPr/>
          <a:lstStyle/>
          <a:p>
            <a:r>
              <a:rPr lang="en-US" dirty="0"/>
              <a:t>Case 3</a:t>
            </a:r>
          </a:p>
        </p:txBody>
      </p:sp>
      <p:sp>
        <p:nvSpPr>
          <p:cNvPr id="3" name="Content Placeholder 2">
            <a:extLst>
              <a:ext uri="{FF2B5EF4-FFF2-40B4-BE49-F238E27FC236}">
                <a16:creationId xmlns:a16="http://schemas.microsoft.com/office/drawing/2014/main" id="{EC738A6A-8FEA-4E55-A510-B67A51A84B5D}"/>
              </a:ext>
            </a:extLst>
          </p:cNvPr>
          <p:cNvSpPr>
            <a:spLocks noGrp="1"/>
          </p:cNvSpPr>
          <p:nvPr>
            <p:ph idx="1"/>
          </p:nvPr>
        </p:nvSpPr>
        <p:spPr>
          <a:xfrm>
            <a:off x="685346" y="1276350"/>
            <a:ext cx="7765322" cy="3067050"/>
          </a:xfrm>
        </p:spPr>
        <p:txBody>
          <a:bodyPr>
            <a:normAutofit/>
          </a:bodyPr>
          <a:lstStyle/>
          <a:p>
            <a:r>
              <a:rPr lang="en-US" sz="2400" dirty="0">
                <a:solidFill>
                  <a:schemeClr val="tx2"/>
                </a:solidFill>
              </a:rPr>
              <a:t>70 years old male kc asthma and  HTN admitted in surgical ward for ileostomy reversal.</a:t>
            </a:r>
          </a:p>
          <a:p>
            <a:r>
              <a:rPr lang="en-US" sz="2400" dirty="0">
                <a:solidFill>
                  <a:schemeClr val="tx2"/>
                </a:solidFill>
              </a:rPr>
              <a:t>On inquiring </a:t>
            </a:r>
            <a:r>
              <a:rPr lang="en-US" sz="2400" dirty="0" err="1">
                <a:solidFill>
                  <a:schemeClr val="tx2"/>
                </a:solidFill>
              </a:rPr>
              <a:t>pt</a:t>
            </a:r>
            <a:r>
              <a:rPr lang="en-US" sz="2400" dirty="0">
                <a:solidFill>
                  <a:schemeClr val="tx2"/>
                </a:solidFill>
              </a:rPr>
              <a:t> tells he has been diagnosed HYPERTENSION few months back during his pre op workup and he was started on tab AMLODIPINE  OD.</a:t>
            </a:r>
          </a:p>
        </p:txBody>
      </p:sp>
    </p:spTree>
    <p:extLst>
      <p:ext uri="{BB962C8B-B14F-4D97-AF65-F5344CB8AC3E}">
        <p14:creationId xmlns:p14="http://schemas.microsoft.com/office/powerpoint/2010/main" val="174328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6266B-1E9D-422B-AF88-BE3248341288}"/>
              </a:ext>
            </a:extLst>
          </p:cNvPr>
          <p:cNvSpPr>
            <a:spLocks noGrp="1"/>
          </p:cNvSpPr>
          <p:nvPr>
            <p:ph idx="1"/>
          </p:nvPr>
        </p:nvSpPr>
        <p:spPr>
          <a:xfrm>
            <a:off x="685346" y="428625"/>
            <a:ext cx="7765322" cy="3914775"/>
          </a:xfrm>
        </p:spPr>
        <p:txBody>
          <a:bodyPr>
            <a:normAutofit/>
          </a:bodyPr>
          <a:lstStyle/>
          <a:p>
            <a:r>
              <a:rPr lang="en-US" sz="2000" dirty="0">
                <a:solidFill>
                  <a:schemeClr val="tx2"/>
                </a:solidFill>
              </a:rPr>
              <a:t>Vitals on admission</a:t>
            </a:r>
          </a:p>
          <a:p>
            <a:r>
              <a:rPr lang="en-US" sz="2000" dirty="0">
                <a:solidFill>
                  <a:schemeClr val="tx2"/>
                </a:solidFill>
              </a:rPr>
              <a:t>Bp 150/95 ( same on 4 occasions)</a:t>
            </a:r>
          </a:p>
          <a:p>
            <a:r>
              <a:rPr lang="en-US" sz="2000" dirty="0">
                <a:solidFill>
                  <a:schemeClr val="tx2"/>
                </a:solidFill>
              </a:rPr>
              <a:t>Pulse  70 Bpm</a:t>
            </a:r>
          </a:p>
          <a:p>
            <a:r>
              <a:rPr lang="en-US" sz="2000" dirty="0">
                <a:solidFill>
                  <a:schemeClr val="tx2"/>
                </a:solidFill>
              </a:rPr>
              <a:t>Temp AF</a:t>
            </a:r>
          </a:p>
          <a:p>
            <a:r>
              <a:rPr lang="en-US" sz="2000" dirty="0">
                <a:solidFill>
                  <a:schemeClr val="tx2"/>
                </a:solidFill>
              </a:rPr>
              <a:t>Attendant says </a:t>
            </a:r>
            <a:r>
              <a:rPr lang="en-US" sz="2000" dirty="0" err="1">
                <a:solidFill>
                  <a:schemeClr val="tx2"/>
                </a:solidFill>
              </a:rPr>
              <a:t>pt</a:t>
            </a:r>
            <a:r>
              <a:rPr lang="en-US" sz="2000" dirty="0">
                <a:solidFill>
                  <a:schemeClr val="tx2"/>
                </a:solidFill>
              </a:rPr>
              <a:t> is well compliant to medicines.</a:t>
            </a:r>
          </a:p>
        </p:txBody>
      </p:sp>
    </p:spTree>
    <p:extLst>
      <p:ext uri="{BB962C8B-B14F-4D97-AF65-F5344CB8AC3E}">
        <p14:creationId xmlns:p14="http://schemas.microsoft.com/office/powerpoint/2010/main" val="232407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22D2-BC4D-4671-84AC-C8235A386D9F}"/>
              </a:ext>
            </a:extLst>
          </p:cNvPr>
          <p:cNvSpPr>
            <a:spLocks noGrp="1"/>
          </p:cNvSpPr>
          <p:nvPr>
            <p:ph type="title"/>
          </p:nvPr>
        </p:nvSpPr>
        <p:spPr/>
        <p:txBody>
          <a:bodyPr/>
          <a:lstStyle/>
          <a:p>
            <a:r>
              <a:rPr lang="en-US" dirty="0"/>
              <a:t>Choice of antihypertensive in case 3</a:t>
            </a:r>
          </a:p>
        </p:txBody>
      </p:sp>
      <p:graphicFrame>
        <p:nvGraphicFramePr>
          <p:cNvPr id="4" name="Content Placeholder 3">
            <a:extLst>
              <a:ext uri="{FF2B5EF4-FFF2-40B4-BE49-F238E27FC236}">
                <a16:creationId xmlns:a16="http://schemas.microsoft.com/office/drawing/2014/main" id="{F8165D7A-96DC-4E9B-8373-D6EA4981F26A}"/>
              </a:ext>
            </a:extLst>
          </p:cNvPr>
          <p:cNvGraphicFramePr>
            <a:graphicFrameLocks noGrp="1"/>
          </p:cNvGraphicFramePr>
          <p:nvPr>
            <p:ph idx="1"/>
            <p:extLst>
              <p:ext uri="{D42A27DB-BD31-4B8C-83A1-F6EECF244321}">
                <p14:modId xmlns:p14="http://schemas.microsoft.com/office/powerpoint/2010/main" val="2400576150"/>
              </p:ext>
            </p:extLst>
          </p:nvPr>
        </p:nvGraphicFramePr>
        <p:xfrm>
          <a:off x="685800" y="1257300"/>
          <a:ext cx="7764463" cy="308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46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4644-80C3-464E-B478-8B46CF4FB5A3}"/>
              </a:ext>
            </a:extLst>
          </p:cNvPr>
          <p:cNvSpPr>
            <a:spLocks noGrp="1"/>
          </p:cNvSpPr>
          <p:nvPr>
            <p:ph type="title"/>
          </p:nvPr>
        </p:nvSpPr>
        <p:spPr/>
        <p:txBody>
          <a:bodyPr>
            <a:normAutofit/>
          </a:bodyPr>
          <a:lstStyle/>
          <a:p>
            <a:pPr algn="ctr"/>
            <a:r>
              <a:rPr lang="en-US" sz="4400" dirty="0">
                <a:solidFill>
                  <a:schemeClr val="bg2">
                    <a:lumMod val="50000"/>
                  </a:schemeClr>
                </a:solidFill>
                <a:latin typeface="Aharoni" panose="02010803020104030203" pitchFamily="2" charset="-79"/>
                <a:cs typeface="Aharoni" panose="02010803020104030203" pitchFamily="2" charset="-79"/>
              </a:rPr>
              <a:t>INTRODUCTION</a:t>
            </a:r>
          </a:p>
        </p:txBody>
      </p:sp>
      <p:sp>
        <p:nvSpPr>
          <p:cNvPr id="3" name="Content Placeholder 2">
            <a:extLst>
              <a:ext uri="{FF2B5EF4-FFF2-40B4-BE49-F238E27FC236}">
                <a16:creationId xmlns:a16="http://schemas.microsoft.com/office/drawing/2014/main" id="{2E31F92C-09F9-45A8-9371-84F8D4C75AE2}"/>
              </a:ext>
            </a:extLst>
          </p:cNvPr>
          <p:cNvSpPr>
            <a:spLocks noGrp="1"/>
          </p:cNvSpPr>
          <p:nvPr>
            <p:ph idx="1"/>
          </p:nvPr>
        </p:nvSpPr>
        <p:spPr/>
        <p:txBody>
          <a:bodyPr>
            <a:normAutofit fontScale="92500" lnSpcReduction="10000"/>
          </a:bodyPr>
          <a:lstStyle/>
          <a:p>
            <a:r>
              <a:rPr lang="en-US" sz="2000" dirty="0">
                <a:solidFill>
                  <a:schemeClr val="accent3">
                    <a:lumMod val="50000"/>
                  </a:schemeClr>
                </a:solidFill>
                <a:latin typeface="Aharoni" panose="02010803020104030203" pitchFamily="2" charset="-79"/>
                <a:cs typeface="Aharoni" panose="02010803020104030203" pitchFamily="2" charset="-79"/>
              </a:rPr>
              <a:t>One of the most common worldwide disease</a:t>
            </a:r>
          </a:p>
          <a:p>
            <a:r>
              <a:rPr lang="en-US" sz="2000" dirty="0">
                <a:solidFill>
                  <a:schemeClr val="accent3">
                    <a:lumMod val="50000"/>
                  </a:schemeClr>
                </a:solidFill>
                <a:latin typeface="Aharoni" panose="02010803020104030203" pitchFamily="2" charset="-79"/>
                <a:cs typeface="Aharoni" panose="02010803020104030203" pitchFamily="2" charset="-79"/>
              </a:rPr>
              <a:t> Worldwide, hypertension may affect as many as 1 billion people and be responsible for ~7.1 million deaths per year (WHO 2002) </a:t>
            </a:r>
          </a:p>
          <a:p>
            <a:r>
              <a:rPr lang="en-US" sz="2000" dirty="0">
                <a:solidFill>
                  <a:schemeClr val="accent3">
                    <a:lumMod val="50000"/>
                  </a:schemeClr>
                </a:solidFill>
                <a:latin typeface="Aharoni" panose="02010803020104030203" pitchFamily="2" charset="-79"/>
                <a:cs typeface="Aharoni" panose="02010803020104030203" pitchFamily="2" charset="-79"/>
              </a:rPr>
              <a:t> Perioperative hypertension is commonly encountered in patients posted for surgery </a:t>
            </a:r>
          </a:p>
          <a:p>
            <a:r>
              <a:rPr lang="en-US" sz="2000" dirty="0">
                <a:solidFill>
                  <a:schemeClr val="accent3">
                    <a:lumMod val="50000"/>
                  </a:schemeClr>
                </a:solidFill>
                <a:latin typeface="Aharoni" panose="02010803020104030203" pitchFamily="2" charset="-79"/>
                <a:cs typeface="Aharoni" panose="02010803020104030203" pitchFamily="2" charset="-79"/>
              </a:rPr>
              <a:t>Many of these patients come to know of their hypertension for the first time when they come for checkup for some other reason</a:t>
            </a:r>
          </a:p>
          <a:p>
            <a:endParaRPr lang="en-US" sz="2000" dirty="0">
              <a:solidFill>
                <a:schemeClr val="accent3">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26951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06D35-59CA-4B1C-A5E6-469948F29161}"/>
              </a:ext>
            </a:extLst>
          </p:cNvPr>
          <p:cNvSpPr>
            <a:spLocks noGrp="1"/>
          </p:cNvSpPr>
          <p:nvPr>
            <p:ph type="title"/>
          </p:nvPr>
        </p:nvSpPr>
        <p:spPr/>
        <p:txBody>
          <a:bodyPr/>
          <a:lstStyle/>
          <a:p>
            <a:pPr algn="ctr"/>
            <a:r>
              <a:rPr lang="en-US" dirty="0">
                <a:solidFill>
                  <a:schemeClr val="accent3">
                    <a:lumMod val="75000"/>
                  </a:schemeClr>
                </a:solidFill>
                <a:latin typeface="Aharoni" panose="02010803020104030203" pitchFamily="2" charset="-79"/>
                <a:cs typeface="Aharoni" panose="02010803020104030203" pitchFamily="2" charset="-79"/>
              </a:rPr>
              <a:t>PRE OPERATIVE HYPERTENSION</a:t>
            </a:r>
          </a:p>
        </p:txBody>
      </p:sp>
      <p:sp>
        <p:nvSpPr>
          <p:cNvPr id="3" name="Content Placeholder 2">
            <a:extLst>
              <a:ext uri="{FF2B5EF4-FFF2-40B4-BE49-F238E27FC236}">
                <a16:creationId xmlns:a16="http://schemas.microsoft.com/office/drawing/2014/main" id="{8982D441-D14F-42BC-BBAA-9F843A1DDADC}"/>
              </a:ext>
            </a:extLst>
          </p:cNvPr>
          <p:cNvSpPr>
            <a:spLocks noGrp="1"/>
          </p:cNvSpPr>
          <p:nvPr>
            <p:ph idx="1"/>
          </p:nvPr>
        </p:nvSpPr>
        <p:spPr/>
        <p:txBody>
          <a:bodyPr>
            <a:normAutofit fontScale="85000" lnSpcReduction="10000"/>
          </a:bodyPr>
          <a:lstStyle/>
          <a:p>
            <a:r>
              <a:rPr lang="en-US" sz="2000" dirty="0">
                <a:solidFill>
                  <a:schemeClr val="accent3">
                    <a:lumMod val="50000"/>
                  </a:schemeClr>
                </a:solidFill>
                <a:latin typeface="Aharoni" panose="02010803020104030203" pitchFamily="2" charset="-79"/>
                <a:cs typeface="Aharoni" panose="02010803020104030203" pitchFamily="2" charset="-79"/>
              </a:rPr>
              <a:t>Preexisting hypertension is the most common medical reason for postponing surgery .</a:t>
            </a:r>
          </a:p>
          <a:p>
            <a:r>
              <a:rPr lang="en-US" sz="2000" dirty="0">
                <a:solidFill>
                  <a:schemeClr val="accent3">
                    <a:lumMod val="50000"/>
                  </a:schemeClr>
                </a:solidFill>
                <a:latin typeface="Aharoni" panose="02010803020104030203" pitchFamily="2" charset="-79"/>
                <a:cs typeface="Aharoni" panose="02010803020104030203" pitchFamily="2" charset="-79"/>
              </a:rPr>
              <a:t> Hypertension is well known to be a risk factor for cardiovascular catastrophe, a risk that logically extends into the perioperative period . </a:t>
            </a:r>
          </a:p>
          <a:p>
            <a:r>
              <a:rPr lang="en-US" sz="2000" dirty="0">
                <a:solidFill>
                  <a:schemeClr val="accent3">
                    <a:lumMod val="50000"/>
                  </a:schemeClr>
                </a:solidFill>
                <a:latin typeface="Aharoni" panose="02010803020104030203" pitchFamily="2" charset="-79"/>
                <a:cs typeface="Aharoni" panose="02010803020104030203" pitchFamily="2" charset="-79"/>
              </a:rPr>
              <a:t>In a case-control study of 76 patients who died of a cardiovascular cause within 30 days of elective surgery, a preoperative history of hypertension was </a:t>
            </a:r>
            <a:r>
              <a:rPr lang="en-US" sz="3200" dirty="0">
                <a:solidFill>
                  <a:srgbClr val="00B050"/>
                </a:solidFill>
                <a:latin typeface="Aharoni" panose="02010803020104030203" pitchFamily="2" charset="-79"/>
                <a:cs typeface="Aharoni" panose="02010803020104030203" pitchFamily="2" charset="-79"/>
              </a:rPr>
              <a:t>four times </a:t>
            </a:r>
            <a:r>
              <a:rPr lang="en-US" sz="2000" dirty="0">
                <a:solidFill>
                  <a:schemeClr val="accent3">
                    <a:lumMod val="50000"/>
                  </a:schemeClr>
                </a:solidFill>
                <a:latin typeface="Aharoni" panose="02010803020104030203" pitchFamily="2" charset="-79"/>
                <a:cs typeface="Aharoni" panose="02010803020104030203" pitchFamily="2" charset="-79"/>
              </a:rPr>
              <a:t>more likely than among 76 matched controls</a:t>
            </a:r>
          </a:p>
        </p:txBody>
      </p:sp>
    </p:spTree>
    <p:extLst>
      <p:ext uri="{BB962C8B-B14F-4D97-AF65-F5344CB8AC3E}">
        <p14:creationId xmlns:p14="http://schemas.microsoft.com/office/powerpoint/2010/main" val="347216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F063D-EE64-437E-8CF7-B318F2BE310B}"/>
              </a:ext>
            </a:extLst>
          </p:cNvPr>
          <p:cNvSpPr>
            <a:spLocks noGrp="1"/>
          </p:cNvSpPr>
          <p:nvPr>
            <p:ph idx="1"/>
          </p:nvPr>
        </p:nvSpPr>
        <p:spPr/>
        <p:txBody>
          <a:bodyPr>
            <a:normAutofit fontScale="92500" lnSpcReduction="20000"/>
          </a:bodyPr>
          <a:lstStyle/>
          <a:p>
            <a:pPr algn="just"/>
            <a:r>
              <a:rPr lang="en-US" sz="1800" dirty="0"/>
              <a:t> </a:t>
            </a:r>
            <a:r>
              <a:rPr lang="en-US" sz="2200" dirty="0">
                <a:solidFill>
                  <a:schemeClr val="accent3">
                    <a:lumMod val="50000"/>
                  </a:schemeClr>
                </a:solidFill>
                <a:latin typeface="Aharoni" panose="02010803020104030203" pitchFamily="2" charset="-79"/>
                <a:cs typeface="Aharoni" panose="02010803020104030203" pitchFamily="2" charset="-79"/>
              </a:rPr>
              <a:t>Perioperative hypertension occurs in 25% of hypertensive patients that undergo surgery </a:t>
            </a:r>
          </a:p>
          <a:p>
            <a:pPr algn="just"/>
            <a:r>
              <a:rPr lang="en-US" sz="2200" dirty="0">
                <a:solidFill>
                  <a:schemeClr val="accent3">
                    <a:lumMod val="50000"/>
                  </a:schemeClr>
                </a:solidFill>
                <a:latin typeface="Aharoni" panose="02010803020104030203" pitchFamily="2" charset="-79"/>
                <a:cs typeface="Aharoni" panose="02010803020104030203" pitchFamily="2" charset="-79"/>
              </a:rPr>
              <a:t>During surgery, patients with and without preexisting hypertension are likely to develop blood pressure elevations and tachycardia during the induction of anesthesia.</a:t>
            </a:r>
          </a:p>
          <a:p>
            <a:pPr algn="just"/>
            <a:r>
              <a:rPr lang="en-US" sz="2200" dirty="0">
                <a:solidFill>
                  <a:schemeClr val="accent3">
                    <a:lumMod val="50000"/>
                  </a:schemeClr>
                </a:solidFill>
                <a:latin typeface="Aharoni" panose="02010803020104030203" pitchFamily="2" charset="-79"/>
                <a:cs typeface="Aharoni" panose="02010803020104030203" pitchFamily="2" charset="-79"/>
              </a:rPr>
              <a:t> Common predictors of perioperative hypertension are previous history of hypertension, especially a diastolic blood pressure greater than 110 mm Hg, and the type of surgery.</a:t>
            </a:r>
          </a:p>
        </p:txBody>
      </p:sp>
    </p:spTree>
    <p:extLst>
      <p:ext uri="{BB962C8B-B14F-4D97-AF65-F5344CB8AC3E}">
        <p14:creationId xmlns:p14="http://schemas.microsoft.com/office/powerpoint/2010/main" val="419178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A317D-2033-40EA-9E63-8A96CB0419D2}"/>
              </a:ext>
            </a:extLst>
          </p:cNvPr>
          <p:cNvSpPr/>
          <p:nvPr/>
        </p:nvSpPr>
        <p:spPr>
          <a:xfrm>
            <a:off x="2286000" y="1328827"/>
            <a:ext cx="4572000" cy="3693319"/>
          </a:xfrm>
          <a:prstGeom prst="rect">
            <a:avLst/>
          </a:prstGeom>
        </p:spPr>
        <p:txBody>
          <a:bodyPr>
            <a:spAutoFit/>
          </a:bodyPr>
          <a:lstStyle/>
          <a:p>
            <a:pPr marL="285750" indent="-285750" algn="just">
              <a:buFont typeface="Arial" panose="020B0604020202020204" pitchFamily="34" charset="0"/>
              <a:buChar char="•"/>
            </a:pPr>
            <a:r>
              <a:rPr lang="en-US" dirty="0">
                <a:solidFill>
                  <a:schemeClr val="accent3">
                    <a:lumMod val="50000"/>
                  </a:schemeClr>
                </a:solidFill>
                <a:latin typeface="Aharoni" panose="02010803020104030203" pitchFamily="2" charset="-79"/>
                <a:ea typeface="STHupo" panose="020B0503020204020204" pitchFamily="2" charset="-122"/>
                <a:cs typeface="Aharoni" panose="02010803020104030203" pitchFamily="2" charset="-79"/>
              </a:rPr>
              <a:t>Considering the prevalence of chronic hypertension, the management of patients with chronic hypertension undergoing surgery is of major clinical importance as these patients are at an increased risk of morbidity and mortality after surgery</a:t>
            </a:r>
          </a:p>
          <a:p>
            <a:pPr marL="285750" indent="-285750" algn="just">
              <a:buFont typeface="Arial" panose="020B0604020202020204" pitchFamily="34" charset="0"/>
              <a:buChar char="•"/>
            </a:pPr>
            <a:r>
              <a:rPr lang="en-US" dirty="0">
                <a:solidFill>
                  <a:schemeClr val="accent3">
                    <a:lumMod val="50000"/>
                  </a:schemeClr>
                </a:solidFill>
                <a:latin typeface="Aharoni" panose="02010803020104030203" pitchFamily="2" charset="-79"/>
                <a:ea typeface="STHupo" panose="020B0503020204020204" pitchFamily="2" charset="-122"/>
                <a:cs typeface="Aharoni" panose="02010803020104030203" pitchFamily="2" charset="-79"/>
              </a:rPr>
              <a:t> Patients with preexisting hypertension are more likely to experience intraoperative blood pressure lability (either hypotension or hypertension) , which may lead to myocardial ischemia </a:t>
            </a:r>
          </a:p>
        </p:txBody>
      </p:sp>
    </p:spTree>
    <p:extLst>
      <p:ext uri="{BB962C8B-B14F-4D97-AF65-F5344CB8AC3E}">
        <p14:creationId xmlns:p14="http://schemas.microsoft.com/office/powerpoint/2010/main" val="402006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B550-214C-4E70-9222-32978BE07185}"/>
              </a:ext>
            </a:extLst>
          </p:cNvPr>
          <p:cNvSpPr>
            <a:spLocks noGrp="1"/>
          </p:cNvSpPr>
          <p:nvPr>
            <p:ph type="title"/>
          </p:nvPr>
        </p:nvSpPr>
        <p:spPr>
          <a:xfrm>
            <a:off x="-401528" y="485753"/>
            <a:ext cx="8259098" cy="763526"/>
          </a:xfrm>
        </p:spPr>
        <p:txBody>
          <a:bodyPr>
            <a:normAutofit fontScale="90000"/>
          </a:bodyPr>
          <a:lstStyle/>
          <a:p>
            <a:r>
              <a:rPr lang="en-US" sz="4900" dirty="0">
                <a:latin typeface="Aharoni" panose="02010803020104030203" pitchFamily="2" charset="-79"/>
                <a:cs typeface="Aharoni" panose="02010803020104030203" pitchFamily="2" charset="-79"/>
              </a:rPr>
              <a:t>ACC/AHA Perioperative Guideline</a:t>
            </a:r>
            <a:br>
              <a:rPr lang="en-US" dirty="0"/>
            </a:br>
            <a:endParaRPr lang="en-US" dirty="0"/>
          </a:p>
        </p:txBody>
      </p:sp>
      <p:sp>
        <p:nvSpPr>
          <p:cNvPr id="3" name="Content Placeholder 2">
            <a:extLst>
              <a:ext uri="{FF2B5EF4-FFF2-40B4-BE49-F238E27FC236}">
                <a16:creationId xmlns:a16="http://schemas.microsoft.com/office/drawing/2014/main" id="{18F2FA40-ECB6-4BA1-8BC1-494C4EDA5547}"/>
              </a:ext>
            </a:extLst>
          </p:cNvPr>
          <p:cNvSpPr>
            <a:spLocks noGrp="1"/>
          </p:cNvSpPr>
          <p:nvPr>
            <p:ph idx="1"/>
          </p:nvPr>
        </p:nvSpPr>
        <p:spPr/>
        <p:txBody>
          <a:bodyPr>
            <a:normAutofit fontScale="85000" lnSpcReduction="20000"/>
          </a:bodyPr>
          <a:lstStyle/>
          <a:p>
            <a:r>
              <a:rPr lang="en-US" sz="3600" dirty="0">
                <a:latin typeface="Cooper Black" panose="0208090404030B020404" pitchFamily="18" charset="0"/>
              </a:rPr>
              <a:t>Stage 1 hypertension</a:t>
            </a:r>
          </a:p>
          <a:p>
            <a:r>
              <a:rPr lang="en-US" dirty="0"/>
              <a:t> </a:t>
            </a:r>
            <a:r>
              <a:rPr lang="en-US" sz="2400" dirty="0">
                <a:solidFill>
                  <a:schemeClr val="accent3">
                    <a:lumMod val="50000"/>
                  </a:schemeClr>
                </a:solidFill>
                <a:latin typeface="Aharoni" panose="02010803020104030203" pitchFamily="2" charset="-79"/>
                <a:cs typeface="Aharoni" panose="02010803020104030203" pitchFamily="2" charset="-79"/>
              </a:rPr>
              <a:t>no need to delay surgery or escalation in</a:t>
            </a:r>
          </a:p>
          <a:p>
            <a:pPr marL="0" indent="0">
              <a:buNone/>
            </a:pPr>
            <a:r>
              <a:rPr lang="en-US" sz="2400" dirty="0">
                <a:solidFill>
                  <a:schemeClr val="accent3">
                    <a:lumMod val="50000"/>
                  </a:schemeClr>
                </a:solidFill>
                <a:latin typeface="Aharoni" panose="02010803020104030203" pitchFamily="2" charset="-79"/>
                <a:cs typeface="Aharoni" panose="02010803020104030203" pitchFamily="2" charset="-79"/>
              </a:rPr>
              <a:t>medical therapy</a:t>
            </a:r>
          </a:p>
          <a:p>
            <a:r>
              <a:rPr lang="en-US" dirty="0"/>
              <a:t> </a:t>
            </a:r>
            <a:r>
              <a:rPr lang="en-US" sz="3600" dirty="0">
                <a:latin typeface="Cooper Black" panose="0208090404030B020404" pitchFamily="18" charset="0"/>
              </a:rPr>
              <a:t>In stage 2 hypertension</a:t>
            </a:r>
          </a:p>
          <a:p>
            <a:r>
              <a:rPr lang="en-US" dirty="0"/>
              <a:t> </a:t>
            </a:r>
            <a:r>
              <a:rPr lang="en-US" sz="2400" dirty="0">
                <a:solidFill>
                  <a:schemeClr val="accent3">
                    <a:lumMod val="50000"/>
                  </a:schemeClr>
                </a:solidFill>
                <a:latin typeface="Aharoni" panose="02010803020104030203" pitchFamily="2" charset="-79"/>
                <a:cs typeface="Aharoni" panose="02010803020104030203" pitchFamily="2" charset="-79"/>
              </a:rPr>
              <a:t>antihypertensive therapy should be weighed</a:t>
            </a:r>
          </a:p>
          <a:p>
            <a:r>
              <a:rPr lang="en-US" sz="2400" dirty="0">
                <a:solidFill>
                  <a:schemeClr val="accent3">
                    <a:lumMod val="50000"/>
                  </a:schemeClr>
                </a:solidFill>
                <a:latin typeface="Aharoni" panose="02010803020104030203" pitchFamily="2" charset="-79"/>
                <a:cs typeface="Aharoni" panose="02010803020104030203" pitchFamily="2" charset="-79"/>
              </a:rPr>
              <a:t>against the risk of delaying surgery</a:t>
            </a:r>
          </a:p>
        </p:txBody>
      </p:sp>
    </p:spTree>
    <p:extLst>
      <p:ext uri="{BB962C8B-B14F-4D97-AF65-F5344CB8AC3E}">
        <p14:creationId xmlns:p14="http://schemas.microsoft.com/office/powerpoint/2010/main" val="185679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a:effectLst>
            <a:glow rad="101600">
              <a:schemeClr val="accent5">
                <a:satMod val="175000"/>
                <a:alpha val="40000"/>
              </a:schemeClr>
            </a:glow>
          </a:effectLst>
        </p:spPr>
        <p:txBody>
          <a:bodyPr>
            <a:normAutofit/>
          </a:bodyPr>
          <a:lstStyle/>
          <a:p>
            <a:pPr algn="ctr"/>
            <a:r>
              <a:rPr lang="en-US" sz="4000" dirty="0">
                <a:solidFill>
                  <a:schemeClr val="accent3">
                    <a:lumMod val="50000"/>
                  </a:schemeClr>
                </a:solidFill>
                <a:highlight>
                  <a:srgbClr val="808080"/>
                </a:highlight>
                <a:latin typeface="Aharoni" panose="020B0604020202020204" pitchFamily="2" charset="-79"/>
                <a:cs typeface="Aharoni" panose="020B0604020202020204" pitchFamily="2" charset="-79"/>
              </a:rPr>
              <a:t>PRE OPERATIVE MEASURES</a:t>
            </a:r>
          </a:p>
        </p:txBody>
      </p:sp>
      <p:sp>
        <p:nvSpPr>
          <p:cNvPr id="3" name="Content Placeholder 2"/>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62F1DBC0-0D87-4495-A1ED-A534F89BE730}"/>
              </a:ext>
            </a:extLst>
          </p:cNvPr>
          <p:cNvSpPr/>
          <p:nvPr/>
        </p:nvSpPr>
        <p:spPr>
          <a:xfrm>
            <a:off x="2286000" y="1833086"/>
            <a:ext cx="4572000" cy="3046988"/>
          </a:xfrm>
          <a:prstGeom prst="rect">
            <a:avLst/>
          </a:prstGeom>
        </p:spPr>
        <p:txBody>
          <a:bodyPr>
            <a:spAutoFit/>
          </a:bodyPr>
          <a:lstStyle/>
          <a:p>
            <a:pPr marL="285750" indent="-285750">
              <a:buFont typeface="Arial" panose="020B0604020202020204" pitchFamily="34" charset="0"/>
              <a:buChar char="•"/>
            </a:pPr>
            <a:r>
              <a:rPr lang="en-US" dirty="0"/>
              <a:t> </a:t>
            </a:r>
            <a:r>
              <a:rPr lang="en-US" sz="2400" dirty="0">
                <a:solidFill>
                  <a:schemeClr val="accent3">
                    <a:lumMod val="50000"/>
                  </a:schemeClr>
                </a:solidFill>
                <a:latin typeface="Aharoni" panose="02010803020104030203" pitchFamily="2" charset="-79"/>
                <a:cs typeface="Aharoni" panose="02010803020104030203" pitchFamily="2" charset="-79"/>
              </a:rPr>
              <a:t>All elective surgery patients with cardio vascular risk factors should undergo pre operative optimization</a:t>
            </a:r>
          </a:p>
          <a:p>
            <a:pPr marL="285750" indent="-285750">
              <a:buFont typeface="Arial" panose="020B0604020202020204" pitchFamily="34" charset="0"/>
              <a:buChar char="•"/>
            </a:pPr>
            <a:r>
              <a:rPr lang="en-US" sz="2400" dirty="0">
                <a:solidFill>
                  <a:schemeClr val="accent3">
                    <a:lumMod val="50000"/>
                  </a:schemeClr>
                </a:solidFill>
                <a:latin typeface="Aharoni" panose="02010803020104030203" pitchFamily="2" charset="-79"/>
                <a:cs typeface="Aharoni" panose="02010803020104030203" pitchFamily="2" charset="-79"/>
              </a:rPr>
              <a:t> control of BP,</a:t>
            </a:r>
          </a:p>
          <a:p>
            <a:pPr marL="285750" indent="-285750">
              <a:buFont typeface="Arial" panose="020B0604020202020204" pitchFamily="34" charset="0"/>
              <a:buChar char="•"/>
            </a:pPr>
            <a:r>
              <a:rPr lang="en-US" sz="2400" dirty="0">
                <a:solidFill>
                  <a:schemeClr val="accent3">
                    <a:lumMod val="50000"/>
                  </a:schemeClr>
                </a:solidFill>
                <a:latin typeface="Aharoni" panose="02010803020104030203" pitchFamily="2" charset="-79"/>
                <a:cs typeface="Aharoni" panose="02010803020104030203" pitchFamily="2" charset="-79"/>
              </a:rPr>
              <a:t> correction of electrolytes,</a:t>
            </a:r>
          </a:p>
          <a:p>
            <a:pPr marL="285750" indent="-285750">
              <a:buFont typeface="Arial" panose="020B0604020202020204" pitchFamily="34" charset="0"/>
              <a:buChar char="•"/>
            </a:pPr>
            <a:r>
              <a:rPr lang="en-US" sz="2400" dirty="0">
                <a:solidFill>
                  <a:schemeClr val="accent3">
                    <a:lumMod val="50000"/>
                  </a:schemeClr>
                </a:solidFill>
                <a:latin typeface="Aharoni" panose="02010803020104030203" pitchFamily="2" charset="-79"/>
                <a:cs typeface="Aharoni" panose="02010803020104030203" pitchFamily="2" charset="-79"/>
              </a:rPr>
              <a:t> cessation of smoking, </a:t>
            </a:r>
          </a:p>
          <a:p>
            <a:pPr marL="285750" indent="-285750">
              <a:buFont typeface="Arial" panose="020B0604020202020204" pitchFamily="34" charset="0"/>
              <a:buChar char="•"/>
            </a:pPr>
            <a:r>
              <a:rPr lang="en-US" sz="2400" dirty="0">
                <a:solidFill>
                  <a:schemeClr val="accent3">
                    <a:lumMod val="50000"/>
                  </a:schemeClr>
                </a:solidFill>
                <a:latin typeface="Aharoni" panose="02010803020104030203" pitchFamily="2" charset="-79"/>
                <a:cs typeface="Aharoni" panose="02010803020104030203" pitchFamily="2" charset="-79"/>
              </a:rPr>
              <a:t>glucose control etc.</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p:cTn id="1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p:cTn id="3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6" dur="10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p:cTn id="41"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p:cTn id="49"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96847-DB8C-426B-83B7-2A2DA37C5291}"/>
              </a:ext>
            </a:extLst>
          </p:cNvPr>
          <p:cNvSpPr>
            <a:spLocks noGrp="1"/>
          </p:cNvSpPr>
          <p:nvPr>
            <p:ph idx="1"/>
          </p:nvPr>
        </p:nvSpPr>
        <p:spPr/>
        <p:txBody>
          <a:bodyPr>
            <a:normAutofit fontScale="85000" lnSpcReduction="20000"/>
          </a:bodyPr>
          <a:lstStyle/>
          <a:p>
            <a:pPr marL="0" indent="0">
              <a:buNone/>
            </a:pPr>
            <a:r>
              <a:rPr lang="en-US" sz="3600" dirty="0">
                <a:solidFill>
                  <a:schemeClr val="accent3">
                    <a:lumMod val="50000"/>
                  </a:schemeClr>
                </a:solidFill>
                <a:latin typeface="Aharoni" panose="02010803020104030203" pitchFamily="2" charset="-79"/>
                <a:cs typeface="Aharoni" panose="02010803020104030203" pitchFamily="2" charset="-79"/>
              </a:rPr>
              <a:t>Prior to elective surgery blood pressure should be controlled to near 160/100mmHg.</a:t>
            </a:r>
          </a:p>
          <a:p>
            <a:pPr marL="0" indent="0">
              <a:buNone/>
            </a:pPr>
            <a:endParaRPr lang="en-US" sz="3600" dirty="0">
              <a:solidFill>
                <a:schemeClr val="accent3">
                  <a:lumMod val="50000"/>
                </a:schemeClr>
              </a:solidFill>
              <a:latin typeface="Aharoni" panose="02010803020104030203" pitchFamily="2" charset="-79"/>
              <a:cs typeface="Aharoni" panose="02010803020104030203" pitchFamily="2" charset="-79"/>
            </a:endParaRPr>
          </a:p>
          <a:p>
            <a:pPr marL="0" indent="0">
              <a:buNone/>
            </a:pPr>
            <a:r>
              <a:rPr lang="en-US" sz="3600" dirty="0">
                <a:solidFill>
                  <a:schemeClr val="accent3">
                    <a:lumMod val="50000"/>
                  </a:schemeClr>
                </a:solidFill>
                <a:latin typeface="Aharoni" panose="02010803020104030203" pitchFamily="2" charset="-79"/>
                <a:cs typeface="Aharoni" panose="02010803020104030203" pitchFamily="2" charset="-79"/>
              </a:rPr>
              <a:t>Ref baily &amp;love 27</a:t>
            </a:r>
            <a:r>
              <a:rPr lang="en-US" sz="3600" baseline="30000" dirty="0">
                <a:solidFill>
                  <a:schemeClr val="accent3">
                    <a:lumMod val="50000"/>
                  </a:schemeClr>
                </a:solidFill>
                <a:latin typeface="Aharoni" panose="02010803020104030203" pitchFamily="2" charset="-79"/>
                <a:cs typeface="Aharoni" panose="02010803020104030203" pitchFamily="2" charset="-79"/>
              </a:rPr>
              <a:t>th</a:t>
            </a:r>
            <a:r>
              <a:rPr lang="en-US" sz="3600" dirty="0">
                <a:solidFill>
                  <a:schemeClr val="accent3">
                    <a:lumMod val="50000"/>
                  </a:schemeClr>
                </a:solidFill>
                <a:latin typeface="Aharoni" panose="02010803020104030203" pitchFamily="2" charset="-79"/>
                <a:cs typeface="Aharoni" panose="02010803020104030203" pitchFamily="2" charset="-79"/>
              </a:rPr>
              <a:t> edition </a:t>
            </a:r>
          </a:p>
        </p:txBody>
      </p:sp>
    </p:spTree>
    <p:extLst>
      <p:ext uri="{BB962C8B-B14F-4D97-AF65-F5344CB8AC3E}">
        <p14:creationId xmlns:p14="http://schemas.microsoft.com/office/powerpoint/2010/main" val="236447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04FF-35AE-412E-85D7-A7423E9DFD7C}"/>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DADD2142-E825-444E-827F-0371F1DED86E}"/>
              </a:ext>
            </a:extLst>
          </p:cNvPr>
          <p:cNvSpPr>
            <a:spLocks noGrp="1"/>
          </p:cNvSpPr>
          <p:nvPr>
            <p:ph idx="1"/>
          </p:nvPr>
        </p:nvSpPr>
        <p:spPr/>
        <p:txBody>
          <a:bodyPr>
            <a:noAutofit/>
          </a:bodyPr>
          <a:lstStyle/>
          <a:p>
            <a:pPr marL="0" indent="0">
              <a:buNone/>
            </a:pPr>
            <a:r>
              <a:rPr lang="en-US" sz="1800" dirty="0">
                <a:solidFill>
                  <a:schemeClr val="tx2">
                    <a:lumMod val="90000"/>
                  </a:schemeClr>
                </a:solidFill>
              </a:rPr>
              <a:t>A 45 YEARS Old married female with NKCM admitted via </a:t>
            </a:r>
            <a:r>
              <a:rPr lang="en-US" sz="1800" dirty="0" err="1">
                <a:solidFill>
                  <a:schemeClr val="tx2">
                    <a:lumMod val="90000"/>
                  </a:schemeClr>
                </a:solidFill>
              </a:rPr>
              <a:t>opd</a:t>
            </a:r>
            <a:r>
              <a:rPr lang="en-US" sz="1800" dirty="0">
                <a:solidFill>
                  <a:schemeClr val="tx2">
                    <a:lumMod val="90000"/>
                  </a:schemeClr>
                </a:solidFill>
              </a:rPr>
              <a:t> with c/o;</a:t>
            </a:r>
          </a:p>
          <a:p>
            <a:pPr marL="0" indent="0">
              <a:buNone/>
            </a:pPr>
            <a:r>
              <a:rPr lang="en-US" sz="1800" dirty="0">
                <a:solidFill>
                  <a:schemeClr val="tx2">
                    <a:lumMod val="90000"/>
                  </a:schemeClr>
                </a:solidFill>
              </a:rPr>
              <a:t>Right upper quadrant pain----5 days</a:t>
            </a:r>
          </a:p>
          <a:p>
            <a:pPr marL="0" indent="0">
              <a:buNone/>
            </a:pPr>
            <a:r>
              <a:rPr lang="en-US" sz="1800" dirty="0">
                <a:solidFill>
                  <a:schemeClr val="tx2">
                    <a:lumMod val="90000"/>
                  </a:schemeClr>
                </a:solidFill>
              </a:rPr>
              <a:t>Nausea and </a:t>
            </a:r>
            <a:r>
              <a:rPr lang="en-US" sz="1800" dirty="0" err="1">
                <a:solidFill>
                  <a:schemeClr val="tx2">
                    <a:lumMod val="90000"/>
                  </a:schemeClr>
                </a:solidFill>
              </a:rPr>
              <a:t>vomitings</a:t>
            </a:r>
            <a:r>
              <a:rPr lang="en-US" sz="1800" dirty="0">
                <a:solidFill>
                  <a:schemeClr val="tx2">
                    <a:lumMod val="90000"/>
                  </a:schemeClr>
                </a:solidFill>
              </a:rPr>
              <a:t> ---3days</a:t>
            </a:r>
          </a:p>
          <a:p>
            <a:pPr marL="0" indent="0">
              <a:buNone/>
            </a:pPr>
            <a:r>
              <a:rPr lang="en-US" sz="1800" dirty="0" err="1">
                <a:solidFill>
                  <a:schemeClr val="tx2">
                    <a:lumMod val="90000"/>
                  </a:schemeClr>
                </a:solidFill>
              </a:rPr>
              <a:t>Daignosis</a:t>
            </a:r>
            <a:r>
              <a:rPr lang="en-US" sz="1800" dirty="0">
                <a:solidFill>
                  <a:schemeClr val="tx2">
                    <a:lumMod val="90000"/>
                  </a:schemeClr>
                </a:solidFill>
              </a:rPr>
              <a:t> of acute cholecystitis is made and patient is kept on list for cholecystectomy.</a:t>
            </a:r>
          </a:p>
          <a:p>
            <a:pPr marL="0" indent="0">
              <a:buNone/>
            </a:pPr>
            <a:r>
              <a:rPr lang="en-US" sz="1800" dirty="0">
                <a:solidFill>
                  <a:schemeClr val="tx2">
                    <a:lumMod val="90000"/>
                  </a:schemeClr>
                </a:solidFill>
              </a:rPr>
              <a:t>During pre op workup she has</a:t>
            </a:r>
          </a:p>
          <a:p>
            <a:pPr marL="0" indent="0">
              <a:buNone/>
            </a:pPr>
            <a:r>
              <a:rPr lang="en-US" sz="1800" dirty="0">
                <a:solidFill>
                  <a:schemeClr val="tx2">
                    <a:lumMod val="90000"/>
                  </a:schemeClr>
                </a:solidFill>
              </a:rPr>
              <a:t>Baselines normal</a:t>
            </a:r>
          </a:p>
        </p:txBody>
      </p:sp>
    </p:spTree>
    <p:extLst>
      <p:ext uri="{BB962C8B-B14F-4D97-AF65-F5344CB8AC3E}">
        <p14:creationId xmlns:p14="http://schemas.microsoft.com/office/powerpoint/2010/main" val="39732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C104-2B5F-4A6E-B296-4A666837EEB3}"/>
              </a:ext>
            </a:extLst>
          </p:cNvPr>
          <p:cNvSpPr>
            <a:spLocks noGrp="1"/>
          </p:cNvSpPr>
          <p:nvPr>
            <p:ph type="title"/>
          </p:nvPr>
        </p:nvSpPr>
        <p:spPr/>
        <p:txBody>
          <a:bodyPr/>
          <a:lstStyle/>
          <a:p>
            <a:r>
              <a:rPr lang="en-US" dirty="0"/>
              <a:t>TREATMENT OF PRE OP HTN</a:t>
            </a:r>
          </a:p>
        </p:txBody>
      </p:sp>
      <p:sp>
        <p:nvSpPr>
          <p:cNvPr id="3" name="Content Placeholder 2">
            <a:extLst>
              <a:ext uri="{FF2B5EF4-FFF2-40B4-BE49-F238E27FC236}">
                <a16:creationId xmlns:a16="http://schemas.microsoft.com/office/drawing/2014/main" id="{E46D7EE6-35BD-4985-9D31-F7E35D24AF0D}"/>
              </a:ext>
            </a:extLst>
          </p:cNvPr>
          <p:cNvSpPr>
            <a:spLocks noGrp="1"/>
          </p:cNvSpPr>
          <p:nvPr>
            <p:ph idx="1"/>
          </p:nvPr>
        </p:nvSpPr>
        <p:spPr/>
        <p:txBody>
          <a:bodyPr>
            <a:normAutofit lnSpcReduction="10000"/>
          </a:bodyPr>
          <a:lstStyle/>
          <a:p>
            <a:r>
              <a:rPr lang="en-US" sz="3200" dirty="0">
                <a:solidFill>
                  <a:schemeClr val="accent3">
                    <a:lumMod val="50000"/>
                  </a:schemeClr>
                </a:solidFill>
                <a:latin typeface="Aharoni" panose="02010803020104030203" pitchFamily="2" charset="-79"/>
                <a:cs typeface="Aharoni" panose="02010803020104030203" pitchFamily="2" charset="-79"/>
              </a:rPr>
              <a:t>The choice of agent in specific cases should be determined by the clinical situation, the patient’s characteristics, the setting of care, and the experience of the clinicians</a:t>
            </a:r>
            <a:r>
              <a:rPr lang="en-US" dirty="0">
                <a:solidFill>
                  <a:schemeClr val="accent3">
                    <a:lumMod val="50000"/>
                  </a:schemeClr>
                </a:solidFill>
                <a:latin typeface="Aharoni" panose="02010803020104030203" pitchFamily="2" charset="-79"/>
                <a:cs typeface="Aharoni" panose="02010803020104030203" pitchFamily="2" charset="-79"/>
              </a:rPr>
              <a:t>.</a:t>
            </a:r>
          </a:p>
        </p:txBody>
      </p:sp>
    </p:spTree>
    <p:extLst>
      <p:ext uri="{BB962C8B-B14F-4D97-AF65-F5344CB8AC3E}">
        <p14:creationId xmlns:p14="http://schemas.microsoft.com/office/powerpoint/2010/main" val="3812611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7F63-47E0-4F78-9523-65EFBFCDE1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61643A-346F-497C-AA57-09FD9E6254CB}"/>
              </a:ext>
            </a:extLst>
          </p:cNvPr>
          <p:cNvSpPr>
            <a:spLocks noGrp="1"/>
          </p:cNvSpPr>
          <p:nvPr>
            <p:ph idx="1"/>
          </p:nvPr>
        </p:nvSpPr>
        <p:spPr/>
        <p:txBody>
          <a:bodyPr>
            <a:normAutofit fontScale="92500" lnSpcReduction="20000"/>
          </a:bodyPr>
          <a:lstStyle/>
          <a:p>
            <a:pPr marL="0" indent="0">
              <a:buNone/>
            </a:pPr>
            <a:r>
              <a:rPr lang="en-US" sz="2400" dirty="0">
                <a:solidFill>
                  <a:schemeClr val="accent3">
                    <a:lumMod val="50000"/>
                  </a:schemeClr>
                </a:solidFill>
                <a:latin typeface="Arial Black" panose="020B0A04020102020204" pitchFamily="34" charset="0"/>
                <a:cs typeface="Aharoni" panose="02010803020104030203" pitchFamily="2" charset="-79"/>
              </a:rPr>
              <a:t>Treatment of perioperative hypertension is</a:t>
            </a:r>
          </a:p>
          <a:p>
            <a:pPr marL="0" indent="0">
              <a:buNone/>
            </a:pPr>
            <a:r>
              <a:rPr lang="en-US" sz="2400" dirty="0">
                <a:solidFill>
                  <a:schemeClr val="accent3">
                    <a:lumMod val="50000"/>
                  </a:schemeClr>
                </a:solidFill>
                <a:latin typeface="Arial Black" panose="020B0A04020102020204" pitchFamily="34" charset="0"/>
                <a:cs typeface="Aharoni" panose="02010803020104030203" pitchFamily="2" charset="-79"/>
              </a:rPr>
              <a:t>considerably different than that of chronic</a:t>
            </a:r>
          </a:p>
          <a:p>
            <a:pPr marL="0" indent="0">
              <a:buNone/>
            </a:pPr>
            <a:r>
              <a:rPr lang="en-US" sz="2400" dirty="0">
                <a:solidFill>
                  <a:schemeClr val="accent3">
                    <a:lumMod val="50000"/>
                  </a:schemeClr>
                </a:solidFill>
                <a:latin typeface="Arial Black" panose="020B0A04020102020204" pitchFamily="34" charset="0"/>
                <a:cs typeface="Aharoni" panose="02010803020104030203" pitchFamily="2" charset="-79"/>
              </a:rPr>
              <a:t>hypertension</a:t>
            </a:r>
          </a:p>
          <a:p>
            <a:r>
              <a:rPr lang="en-US" sz="2400" dirty="0">
                <a:solidFill>
                  <a:schemeClr val="accent3">
                    <a:lumMod val="50000"/>
                  </a:schemeClr>
                </a:solidFill>
                <a:latin typeface="Aharoni" panose="02010803020104030203" pitchFamily="2" charset="-79"/>
                <a:cs typeface="Aharoni" panose="02010803020104030203" pitchFamily="2" charset="-79"/>
              </a:rPr>
              <a:t> </a:t>
            </a:r>
            <a:r>
              <a:rPr lang="en-US" dirty="0">
                <a:solidFill>
                  <a:schemeClr val="accent3">
                    <a:lumMod val="50000"/>
                  </a:schemeClr>
                </a:solidFill>
                <a:latin typeface="Aharoni" panose="02010803020104030203" pitchFamily="2" charset="-79"/>
                <a:cs typeface="Aharoni" panose="02010803020104030203" pitchFamily="2" charset="-79"/>
              </a:rPr>
              <a:t>prevention</a:t>
            </a:r>
          </a:p>
          <a:p>
            <a:r>
              <a:rPr lang="en-US" dirty="0">
                <a:solidFill>
                  <a:schemeClr val="accent3">
                    <a:lumMod val="50000"/>
                  </a:schemeClr>
                </a:solidFill>
                <a:latin typeface="Aharoni" panose="02010803020104030203" pitchFamily="2" charset="-79"/>
                <a:cs typeface="Aharoni" panose="02010803020104030203" pitchFamily="2" charset="-79"/>
              </a:rPr>
              <a:t>antihypertensive medication starting several</a:t>
            </a:r>
          </a:p>
          <a:p>
            <a:r>
              <a:rPr lang="en-US" dirty="0">
                <a:solidFill>
                  <a:schemeClr val="accent3">
                    <a:lumMod val="50000"/>
                  </a:schemeClr>
                </a:solidFill>
                <a:latin typeface="Aharoni" panose="02010803020104030203" pitchFamily="2" charset="-79"/>
                <a:cs typeface="Aharoni" panose="02010803020104030203" pitchFamily="2" charset="-79"/>
              </a:rPr>
              <a:t>days before surgery</a:t>
            </a:r>
          </a:p>
          <a:p>
            <a:r>
              <a:rPr lang="en-US" dirty="0">
                <a:solidFill>
                  <a:schemeClr val="accent3">
                    <a:lumMod val="50000"/>
                  </a:schemeClr>
                </a:solidFill>
                <a:latin typeface="Aharoni" panose="02010803020104030203" pitchFamily="2" charset="-79"/>
                <a:cs typeface="Aharoni" panose="02010803020104030203" pitchFamily="2" charset="-79"/>
              </a:rPr>
              <a:t> should be continued during the perioperative</a:t>
            </a:r>
          </a:p>
        </p:txBody>
      </p:sp>
    </p:spTree>
    <p:extLst>
      <p:ext uri="{BB962C8B-B14F-4D97-AF65-F5344CB8AC3E}">
        <p14:creationId xmlns:p14="http://schemas.microsoft.com/office/powerpoint/2010/main" val="360650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61F1-6E3E-4D51-869F-95714864FBD4}"/>
              </a:ext>
            </a:extLst>
          </p:cNvPr>
          <p:cNvSpPr>
            <a:spLocks noGrp="1"/>
          </p:cNvSpPr>
          <p:nvPr>
            <p:ph type="title"/>
          </p:nvPr>
        </p:nvSpPr>
        <p:spPr>
          <a:xfrm>
            <a:off x="501442" y="194310"/>
            <a:ext cx="8259098" cy="837799"/>
          </a:xfrm>
        </p:spPr>
        <p:txBody>
          <a:bodyPr>
            <a:noAutofit/>
          </a:bodyPr>
          <a:lstStyle/>
          <a:p>
            <a:pPr algn="ctr"/>
            <a:r>
              <a:rPr lang="en-US" sz="5300" dirty="0">
                <a:solidFill>
                  <a:schemeClr val="accent3">
                    <a:lumMod val="60000"/>
                    <a:lumOff val="40000"/>
                  </a:schemeClr>
                </a:solidFill>
                <a:latin typeface="Aharoni" panose="02010803020104030203" pitchFamily="2" charset="-79"/>
                <a:cs typeface="Aharoni" panose="02010803020104030203" pitchFamily="2" charset="-79"/>
              </a:rPr>
              <a:t>Diuretics</a:t>
            </a:r>
            <a:br>
              <a:rPr lang="en-US" dirty="0"/>
            </a:br>
            <a:endParaRPr lang="en-US" dirty="0"/>
          </a:p>
        </p:txBody>
      </p:sp>
      <p:sp>
        <p:nvSpPr>
          <p:cNvPr id="3" name="Content Placeholder 2">
            <a:extLst>
              <a:ext uri="{FF2B5EF4-FFF2-40B4-BE49-F238E27FC236}">
                <a16:creationId xmlns:a16="http://schemas.microsoft.com/office/drawing/2014/main" id="{FF57B184-FE90-4CD3-A410-45BECB55EE6B}"/>
              </a:ext>
            </a:extLst>
          </p:cNvPr>
          <p:cNvSpPr>
            <a:spLocks noGrp="1"/>
          </p:cNvSpPr>
          <p:nvPr>
            <p:ph idx="1"/>
          </p:nvPr>
        </p:nvSpPr>
        <p:spPr>
          <a:xfrm>
            <a:off x="685346" y="1572048"/>
            <a:ext cx="7765322" cy="3377142"/>
          </a:xfrm>
        </p:spPr>
        <p:txBody>
          <a:bodyPr>
            <a:normAutofit fontScale="70000" lnSpcReduction="20000"/>
          </a:bodyPr>
          <a:lstStyle/>
          <a:p>
            <a:r>
              <a:rPr lang="en-US" sz="2300" dirty="0">
                <a:solidFill>
                  <a:schemeClr val="tx2"/>
                </a:solidFill>
                <a:latin typeface="Aharoni" panose="02010803020104030203" pitchFamily="2" charset="-79"/>
                <a:cs typeface="Aharoni" panose="02010803020104030203" pitchFamily="2" charset="-79"/>
              </a:rPr>
              <a:t>Both loop and thiazide-type diuretics:</a:t>
            </a:r>
          </a:p>
          <a:p>
            <a:r>
              <a:rPr lang="en-US" sz="2300" dirty="0">
                <a:solidFill>
                  <a:schemeClr val="tx2"/>
                </a:solidFill>
                <a:latin typeface="Aharoni" panose="02010803020104030203" pitchFamily="2" charset="-79"/>
                <a:cs typeface="Aharoni" panose="02010803020104030203" pitchFamily="2" charset="-79"/>
              </a:rPr>
              <a:t> Hypokalemia</a:t>
            </a:r>
          </a:p>
          <a:p>
            <a:r>
              <a:rPr lang="en-US" sz="2300" dirty="0">
                <a:solidFill>
                  <a:schemeClr val="tx2"/>
                </a:solidFill>
                <a:latin typeface="Aharoni" panose="02010803020104030203" pitchFamily="2" charset="-79"/>
                <a:cs typeface="Aharoni" panose="02010803020104030203" pitchFamily="2" charset="-79"/>
              </a:rPr>
              <a:t> arrhythmia, paralytic ileus</a:t>
            </a:r>
          </a:p>
          <a:p>
            <a:r>
              <a:rPr lang="en-US" sz="2300" dirty="0">
                <a:solidFill>
                  <a:schemeClr val="tx2"/>
                </a:solidFill>
                <a:latin typeface="Aharoni" panose="02010803020104030203" pitchFamily="2" charset="-79"/>
                <a:cs typeface="Aharoni" panose="02010803020104030203" pitchFamily="2" charset="-79"/>
              </a:rPr>
              <a:t>potentiated the effects of muscle</a:t>
            </a:r>
          </a:p>
          <a:p>
            <a:r>
              <a:rPr lang="en-US" sz="2300" dirty="0">
                <a:solidFill>
                  <a:schemeClr val="tx2"/>
                </a:solidFill>
                <a:latin typeface="Aharoni" panose="02010803020104030203" pitchFamily="2" charset="-79"/>
                <a:cs typeface="Aharoni" panose="02010803020104030203" pitchFamily="2" charset="-79"/>
              </a:rPr>
              <a:t>relaxants used during anesthesia</a:t>
            </a:r>
          </a:p>
          <a:p>
            <a:r>
              <a:rPr lang="en-US" sz="2300" dirty="0">
                <a:solidFill>
                  <a:schemeClr val="tx2"/>
                </a:solidFill>
                <a:latin typeface="Aharoni" panose="02010803020104030203" pitchFamily="2" charset="-79"/>
                <a:cs typeface="Aharoni" panose="02010803020104030203" pitchFamily="2" charset="-79"/>
              </a:rPr>
              <a:t> Hypovolemia</a:t>
            </a:r>
          </a:p>
          <a:p>
            <a:r>
              <a:rPr lang="en-US" sz="2300" dirty="0">
                <a:solidFill>
                  <a:schemeClr val="tx2"/>
                </a:solidFill>
                <a:latin typeface="Aharoni" panose="02010803020104030203" pitchFamily="2" charset="-79"/>
                <a:cs typeface="Aharoni" panose="02010803020104030203" pitchFamily="2" charset="-79"/>
              </a:rPr>
              <a:t> Hypotension due to systemic vasodilation</a:t>
            </a:r>
          </a:p>
          <a:p>
            <a:pPr marL="0" indent="0" algn="ctr">
              <a:buNone/>
            </a:pPr>
            <a:r>
              <a:rPr lang="en-US" sz="2800" dirty="0">
                <a:solidFill>
                  <a:schemeClr val="tx2"/>
                </a:solidFill>
                <a:latin typeface="Aharoni" panose="02010803020104030203" pitchFamily="2" charset="-79"/>
                <a:cs typeface="Aharoni" panose="02010803020104030203" pitchFamily="2" charset="-79"/>
              </a:rPr>
              <a:t>Continue up to day of surgery,</a:t>
            </a:r>
          </a:p>
          <a:p>
            <a:pPr marL="0" indent="0" algn="ctr">
              <a:buNone/>
            </a:pPr>
            <a:r>
              <a:rPr lang="en-US" sz="2800" dirty="0">
                <a:solidFill>
                  <a:schemeClr val="tx2"/>
                </a:solidFill>
                <a:latin typeface="Aharoni" panose="02010803020104030203" pitchFamily="2" charset="-79"/>
                <a:cs typeface="Aharoni" panose="02010803020104030203" pitchFamily="2" charset="-79"/>
              </a:rPr>
              <a:t>but discontinue morning dose</a:t>
            </a:r>
          </a:p>
        </p:txBody>
      </p:sp>
    </p:spTree>
    <p:extLst>
      <p:ext uri="{BB962C8B-B14F-4D97-AF65-F5344CB8AC3E}">
        <p14:creationId xmlns:p14="http://schemas.microsoft.com/office/powerpoint/2010/main" val="73143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BC28-4246-4DC3-BC21-C6D98374D035}"/>
              </a:ext>
            </a:extLst>
          </p:cNvPr>
          <p:cNvSpPr>
            <a:spLocks noGrp="1"/>
          </p:cNvSpPr>
          <p:nvPr>
            <p:ph type="title"/>
          </p:nvPr>
        </p:nvSpPr>
        <p:spPr/>
        <p:txBody>
          <a:bodyPr>
            <a:normAutofit/>
          </a:bodyPr>
          <a:lstStyle/>
          <a:p>
            <a:pPr algn="ctr"/>
            <a:r>
              <a:rPr lang="en-US" sz="4400" dirty="0">
                <a:solidFill>
                  <a:schemeClr val="accent3">
                    <a:lumMod val="60000"/>
                    <a:lumOff val="40000"/>
                  </a:schemeClr>
                </a:solidFill>
                <a:latin typeface="Aharoni" panose="02010803020104030203" pitchFamily="2" charset="-79"/>
                <a:cs typeface="Aharoni" panose="02010803020104030203" pitchFamily="2" charset="-79"/>
              </a:rPr>
              <a:t>ACEi or ARB </a:t>
            </a:r>
          </a:p>
        </p:txBody>
      </p:sp>
      <p:sp>
        <p:nvSpPr>
          <p:cNvPr id="3" name="Content Placeholder 2">
            <a:extLst>
              <a:ext uri="{FF2B5EF4-FFF2-40B4-BE49-F238E27FC236}">
                <a16:creationId xmlns:a16="http://schemas.microsoft.com/office/drawing/2014/main" id="{C5F741A4-2678-41C9-9046-F6FF943C2D63}"/>
              </a:ext>
            </a:extLst>
          </p:cNvPr>
          <p:cNvSpPr>
            <a:spLocks noGrp="1"/>
          </p:cNvSpPr>
          <p:nvPr>
            <p:ph idx="1"/>
          </p:nvPr>
        </p:nvSpPr>
        <p:spPr/>
        <p:txBody>
          <a:bodyPr>
            <a:normAutofit fontScale="92500" lnSpcReduction="20000"/>
          </a:bodyPr>
          <a:lstStyle/>
          <a:p>
            <a:pPr marL="0" indent="0">
              <a:buNone/>
            </a:pPr>
            <a:r>
              <a:rPr lang="en-US" dirty="0"/>
              <a:t> </a:t>
            </a:r>
            <a:r>
              <a:rPr lang="en-US" sz="3200" dirty="0">
                <a:solidFill>
                  <a:schemeClr val="accent2">
                    <a:lumMod val="60000"/>
                    <a:lumOff val="40000"/>
                  </a:schemeClr>
                </a:solidFill>
                <a:latin typeface="Aharoni" panose="02010803020104030203" pitchFamily="2" charset="-79"/>
                <a:cs typeface="Aharoni" panose="02010803020104030203" pitchFamily="2" charset="-79"/>
              </a:rPr>
              <a:t>Blunt the compensatory activation of the </a:t>
            </a:r>
            <a:r>
              <a:rPr lang="en-US" sz="3200" dirty="0" err="1">
                <a:solidFill>
                  <a:schemeClr val="accent2">
                    <a:lumMod val="60000"/>
                    <a:lumOff val="40000"/>
                  </a:schemeClr>
                </a:solidFill>
                <a:latin typeface="Aharoni" panose="02010803020104030203" pitchFamily="2" charset="-79"/>
                <a:cs typeface="Aharoni" panose="02010803020104030203" pitchFamily="2" charset="-79"/>
              </a:rPr>
              <a:t>reninangiotensin</a:t>
            </a:r>
            <a:r>
              <a:rPr lang="en-US" sz="3200" dirty="0">
                <a:solidFill>
                  <a:schemeClr val="accent2">
                    <a:lumMod val="60000"/>
                    <a:lumOff val="40000"/>
                  </a:schemeClr>
                </a:solidFill>
                <a:latin typeface="Aharoni" panose="02010803020104030203" pitchFamily="2" charset="-79"/>
                <a:cs typeface="Aharoni" panose="02010803020104030203" pitchFamily="2" charset="-79"/>
              </a:rPr>
              <a:t> system during surgery prolonged hypotension </a:t>
            </a:r>
          </a:p>
          <a:p>
            <a:r>
              <a:rPr lang="en-US" sz="3200" dirty="0">
                <a:solidFill>
                  <a:schemeClr val="accent2">
                    <a:lumMod val="60000"/>
                    <a:lumOff val="40000"/>
                  </a:schemeClr>
                </a:solidFill>
                <a:latin typeface="Aharoni" panose="02010803020104030203" pitchFamily="2" charset="-79"/>
                <a:cs typeface="Aharoni" panose="02010803020104030203" pitchFamily="2" charset="-79"/>
              </a:rPr>
              <a:t>continue to the day of surgery </a:t>
            </a:r>
          </a:p>
          <a:p>
            <a:r>
              <a:rPr lang="en-US" sz="3200" dirty="0">
                <a:solidFill>
                  <a:schemeClr val="accent2">
                    <a:lumMod val="60000"/>
                    <a:lumOff val="40000"/>
                  </a:schemeClr>
                </a:solidFill>
                <a:latin typeface="Aharoni" panose="02010803020104030203" pitchFamily="2" charset="-79"/>
                <a:cs typeface="Aharoni" panose="02010803020104030203" pitchFamily="2" charset="-79"/>
              </a:rPr>
              <a:t>HF or low BP: discontinue morning dose</a:t>
            </a:r>
          </a:p>
        </p:txBody>
      </p:sp>
    </p:spTree>
    <p:extLst>
      <p:ext uri="{BB962C8B-B14F-4D97-AF65-F5344CB8AC3E}">
        <p14:creationId xmlns:p14="http://schemas.microsoft.com/office/powerpoint/2010/main" val="118235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8CF5-4B5F-47D5-9914-8FF4A0E875F2}"/>
              </a:ext>
            </a:extLst>
          </p:cNvPr>
          <p:cNvSpPr>
            <a:spLocks noGrp="1"/>
          </p:cNvSpPr>
          <p:nvPr>
            <p:ph type="title"/>
          </p:nvPr>
        </p:nvSpPr>
        <p:spPr>
          <a:xfrm>
            <a:off x="501442" y="240030"/>
            <a:ext cx="8259098" cy="792079"/>
          </a:xfrm>
        </p:spPr>
        <p:txBody>
          <a:bodyPr>
            <a:normAutofit/>
          </a:bodyPr>
          <a:lstStyle/>
          <a:p>
            <a:pPr marL="342900" lvl="0" indent="-342900" algn="ctr">
              <a:spcBef>
                <a:spcPct val="20000"/>
              </a:spcBef>
            </a:pPr>
            <a:br>
              <a:rPr lang="en-US" sz="2200" b="1" dirty="0">
                <a:solidFill>
                  <a:srgbClr val="9BBB59">
                    <a:lumMod val="50000"/>
                  </a:srgbClr>
                </a:solidFill>
                <a:effectLst/>
                <a:latin typeface="Aharoni" panose="02010803020104030203" pitchFamily="2" charset="-79"/>
                <a:ea typeface="+mn-ea"/>
                <a:cs typeface="Aharoni" panose="02010803020104030203" pitchFamily="2" charset="-79"/>
              </a:rPr>
            </a:br>
            <a:r>
              <a:rPr lang="en-US" b="1" dirty="0">
                <a:solidFill>
                  <a:schemeClr val="accent3">
                    <a:lumMod val="60000"/>
                    <a:lumOff val="40000"/>
                  </a:schemeClr>
                </a:solidFill>
                <a:effectLst/>
                <a:latin typeface="Aharoni" panose="02010803020104030203" pitchFamily="2" charset="-79"/>
                <a:ea typeface="+mn-ea"/>
                <a:cs typeface="Aharoni" panose="02010803020104030203" pitchFamily="2" charset="-79"/>
              </a:rPr>
              <a:t>Calcium channel blockers</a:t>
            </a:r>
            <a:endParaRPr lang="en-US" dirty="0"/>
          </a:p>
        </p:txBody>
      </p:sp>
      <p:sp>
        <p:nvSpPr>
          <p:cNvPr id="3" name="Content Placeholder 2">
            <a:extLst>
              <a:ext uri="{FF2B5EF4-FFF2-40B4-BE49-F238E27FC236}">
                <a16:creationId xmlns:a16="http://schemas.microsoft.com/office/drawing/2014/main" id="{58FAFB3E-BCBF-4B9A-B080-CD5EEEF82D05}"/>
              </a:ext>
            </a:extLst>
          </p:cNvPr>
          <p:cNvSpPr>
            <a:spLocks noGrp="1"/>
          </p:cNvSpPr>
          <p:nvPr>
            <p:ph idx="1"/>
          </p:nvPr>
        </p:nvSpPr>
        <p:spPr/>
        <p:txBody>
          <a:bodyPr>
            <a:normAutofit fontScale="70000" lnSpcReduction="20000"/>
          </a:bodyPr>
          <a:lstStyle/>
          <a:p>
            <a:pPr lvl="0"/>
            <a:r>
              <a:rPr lang="en-US" sz="1900" dirty="0">
                <a:solidFill>
                  <a:schemeClr val="tx2">
                    <a:lumMod val="90000"/>
                  </a:schemeClr>
                </a:solidFill>
                <a:latin typeface="Aharoni" panose="02010803020104030203" pitchFamily="2" charset="-79"/>
                <a:cs typeface="Aharoni" panose="02010803020104030203" pitchFamily="2" charset="-79"/>
              </a:rPr>
              <a:t>• Associated with trends toward reduced MI/death</a:t>
            </a:r>
          </a:p>
          <a:p>
            <a:pPr lvl="0"/>
            <a:r>
              <a:rPr lang="en-US" sz="1900" dirty="0">
                <a:solidFill>
                  <a:schemeClr val="tx2">
                    <a:lumMod val="90000"/>
                  </a:schemeClr>
                </a:solidFill>
                <a:latin typeface="Aharoni" panose="02010803020104030203" pitchFamily="2" charset="-79"/>
                <a:cs typeface="Aharoni" panose="02010803020104030203" pitchFamily="2" charset="-79"/>
              </a:rPr>
              <a:t>(diltiazem), atrial arrhythmia (verapamil)</a:t>
            </a:r>
          </a:p>
          <a:p>
            <a:pPr lvl="0"/>
            <a:r>
              <a:rPr lang="en-US" sz="1900" dirty="0">
                <a:solidFill>
                  <a:schemeClr val="tx2">
                    <a:lumMod val="90000"/>
                  </a:schemeClr>
                </a:solidFill>
                <a:latin typeface="Aharoni" panose="02010803020104030203" pitchFamily="2" charset="-79"/>
                <a:cs typeface="Aharoni" panose="02010803020104030203" pitchFamily="2" charset="-79"/>
              </a:rPr>
              <a:t>• No serious interaction with anesthetic agent</a:t>
            </a:r>
          </a:p>
          <a:p>
            <a:pPr lvl="0"/>
            <a:r>
              <a:rPr lang="en-US" sz="1900" dirty="0">
                <a:solidFill>
                  <a:schemeClr val="tx2">
                    <a:lumMod val="90000"/>
                  </a:schemeClr>
                </a:solidFill>
                <a:latin typeface="Aharoni" panose="02010803020104030203" pitchFamily="2" charset="-79"/>
                <a:cs typeface="Aharoni" panose="02010803020104030203" pitchFamily="2" charset="-79"/>
              </a:rPr>
              <a:t>• Withdrawal syndrome is not typical</a:t>
            </a:r>
          </a:p>
          <a:p>
            <a:pPr lvl="0"/>
            <a:r>
              <a:rPr lang="en-US" sz="1900" dirty="0">
                <a:solidFill>
                  <a:schemeClr val="tx2">
                    <a:lumMod val="90000"/>
                  </a:schemeClr>
                </a:solidFill>
                <a:latin typeface="Aharoni" panose="02010803020104030203" pitchFamily="2" charset="-79"/>
                <a:cs typeface="Aharoni" panose="02010803020104030203" pitchFamily="2" charset="-79"/>
              </a:rPr>
              <a:t>• Conflicting evidence on increasing risk of bleeding</a:t>
            </a:r>
          </a:p>
          <a:p>
            <a:pPr lvl="0"/>
            <a:r>
              <a:rPr lang="en-US" sz="4400" dirty="0">
                <a:solidFill>
                  <a:schemeClr val="tx2">
                    <a:lumMod val="90000"/>
                  </a:schemeClr>
                </a:solidFill>
                <a:latin typeface="Aharoni" panose="02010803020104030203" pitchFamily="2" charset="-79"/>
                <a:cs typeface="Aharoni" panose="02010803020104030203" pitchFamily="2" charset="-79"/>
              </a:rPr>
              <a:t>Continue up to and including</a:t>
            </a:r>
          </a:p>
          <a:p>
            <a:pPr lvl="0"/>
            <a:r>
              <a:rPr lang="en-US" sz="4400" dirty="0">
                <a:solidFill>
                  <a:schemeClr val="tx2">
                    <a:lumMod val="90000"/>
                  </a:schemeClr>
                </a:solidFill>
                <a:latin typeface="Aharoni" panose="02010803020104030203" pitchFamily="2" charset="-79"/>
                <a:cs typeface="Aharoni" panose="02010803020104030203" pitchFamily="2" charset="-79"/>
              </a:rPr>
              <a:t>day of surgery</a:t>
            </a:r>
          </a:p>
          <a:p>
            <a:endParaRPr lang="en-US" dirty="0"/>
          </a:p>
        </p:txBody>
      </p:sp>
    </p:spTree>
    <p:extLst>
      <p:ext uri="{BB962C8B-B14F-4D97-AF65-F5344CB8AC3E}">
        <p14:creationId xmlns:p14="http://schemas.microsoft.com/office/powerpoint/2010/main" val="95992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396613" y="531628"/>
            <a:ext cx="6304935" cy="4289604"/>
          </a:xfrm>
        </p:spPr>
        <p:txBody>
          <a:bodyPr>
            <a:normAutofit/>
          </a:bodyPr>
          <a:lstStyle/>
          <a:p>
            <a:r>
              <a:rPr lang="en-US" dirty="0"/>
              <a:t> </a:t>
            </a:r>
            <a:r>
              <a:rPr lang="en-US" sz="2600" dirty="0">
                <a:solidFill>
                  <a:schemeClr val="bg2">
                    <a:lumMod val="75000"/>
                  </a:schemeClr>
                </a:solidFill>
                <a:latin typeface="Bahnschrift SemiBold SemiConden" panose="020B0502040204020203" pitchFamily="34" charset="0"/>
              </a:rPr>
              <a:t>Perioperative Hypertension occurs during </a:t>
            </a:r>
          </a:p>
          <a:p>
            <a:r>
              <a:rPr lang="en-US" dirty="0"/>
              <a:t>a) Induction of </a:t>
            </a:r>
            <a:r>
              <a:rPr lang="en-US" dirty="0" err="1"/>
              <a:t>anaesthesia</a:t>
            </a:r>
            <a:r>
              <a:rPr lang="en-US" dirty="0"/>
              <a:t> </a:t>
            </a:r>
          </a:p>
          <a:p>
            <a:r>
              <a:rPr lang="en-US" dirty="0"/>
              <a:t>b) Intraoperative due to pain induced sympathetic stimulation</a:t>
            </a:r>
          </a:p>
          <a:p>
            <a:r>
              <a:rPr lang="en-US" dirty="0"/>
              <a:t> c) Hypothermia </a:t>
            </a:r>
          </a:p>
          <a:p>
            <a:r>
              <a:rPr lang="en-US" dirty="0"/>
              <a:t>d) Hypoxia </a:t>
            </a:r>
          </a:p>
          <a:p>
            <a:r>
              <a:rPr lang="en-US" dirty="0"/>
              <a:t>e) Intravascular volume overload </a:t>
            </a:r>
          </a:p>
          <a:p>
            <a:r>
              <a:rPr lang="en-US" dirty="0"/>
              <a:t>f) 24 to 48 hours post op as fluid is mobilized from extravascular space</a:t>
            </a:r>
          </a:p>
        </p:txBody>
      </p:sp>
    </p:spTree>
    <p:extLst>
      <p:ext uri="{BB962C8B-B14F-4D97-AF65-F5344CB8AC3E}">
        <p14:creationId xmlns:p14="http://schemas.microsoft.com/office/powerpoint/2010/main" val="1101633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85D4D-4E8A-47AB-A033-C80CB6B81BCE}"/>
              </a:ext>
            </a:extLst>
          </p:cNvPr>
          <p:cNvSpPr>
            <a:spLocks noGrp="1"/>
          </p:cNvSpPr>
          <p:nvPr>
            <p:ph idx="1"/>
          </p:nvPr>
        </p:nvSpPr>
        <p:spPr/>
        <p:txBody>
          <a:bodyPr>
            <a:normAutofit/>
          </a:bodyPr>
          <a:lstStyle/>
          <a:p>
            <a:r>
              <a:rPr lang="en-US" sz="2400" dirty="0">
                <a:solidFill>
                  <a:schemeClr val="accent3">
                    <a:lumMod val="50000"/>
                  </a:schemeClr>
                </a:solidFill>
                <a:latin typeface="Aharoni" panose="02010803020104030203" pitchFamily="2" charset="-79"/>
                <a:cs typeface="Aharoni" panose="02010803020104030203" pitchFamily="2" charset="-79"/>
              </a:rPr>
              <a:t>Preoperative hypertension is frequently a hypertensive urgency, not an emergency, as it typically does not involve end organ damage and there usually adequate time to reduce the BP</a:t>
            </a:r>
            <a:r>
              <a:rPr lang="en-US" dirty="0">
                <a:solidFill>
                  <a:srgbClr val="000000"/>
                </a:solidFill>
                <a:latin typeface="Times New Roman" panose="02020603050405020304" pitchFamily="18" charset="0"/>
              </a:rPr>
              <a:t> </a:t>
            </a:r>
          </a:p>
          <a:p>
            <a:r>
              <a:rPr lang="en-US" dirty="0">
                <a:solidFill>
                  <a:schemeClr val="accent3">
                    <a:lumMod val="50000"/>
                  </a:schemeClr>
                </a:solidFill>
                <a:latin typeface="Aharoni" panose="02010803020104030203" pitchFamily="2" charset="-79"/>
                <a:cs typeface="Aharoni" panose="02010803020104030203" pitchFamily="2" charset="-79"/>
              </a:rPr>
              <a:t>Data suggest that diastolic blood pressure of ≥110 mm Hg is a preoperative marker of perioperative cardiac complications in patients with chronic hypertension</a:t>
            </a:r>
          </a:p>
          <a:p>
            <a:endParaRPr lang="en-US" dirty="0"/>
          </a:p>
        </p:txBody>
      </p:sp>
    </p:spTree>
    <p:extLst>
      <p:ext uri="{BB962C8B-B14F-4D97-AF65-F5344CB8AC3E}">
        <p14:creationId xmlns:p14="http://schemas.microsoft.com/office/powerpoint/2010/main" val="234399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1C19-57ED-4B39-80F8-6F98045BC3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BA75B6-5FC3-4671-990A-EBBAA308C46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111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2372-7EC1-44AD-9302-60C72B91EB90}"/>
              </a:ext>
            </a:extLst>
          </p:cNvPr>
          <p:cNvSpPr>
            <a:spLocks noGrp="1"/>
          </p:cNvSpPr>
          <p:nvPr>
            <p:ph type="title"/>
          </p:nvPr>
        </p:nvSpPr>
        <p:spPr/>
        <p:txBody>
          <a:bodyPr>
            <a:normAutofit/>
          </a:bodyPr>
          <a:lstStyle/>
          <a:p>
            <a:pPr algn="ctr"/>
            <a:r>
              <a:rPr lang="en-US" sz="4400" dirty="0">
                <a:latin typeface="Cooper Black" panose="0208090404030B020404" pitchFamily="18" charset="0"/>
              </a:rPr>
              <a:t>IN A NUT SHELL</a:t>
            </a:r>
          </a:p>
        </p:txBody>
      </p:sp>
      <p:sp>
        <p:nvSpPr>
          <p:cNvPr id="3" name="Content Placeholder 2">
            <a:extLst>
              <a:ext uri="{FF2B5EF4-FFF2-40B4-BE49-F238E27FC236}">
                <a16:creationId xmlns:a16="http://schemas.microsoft.com/office/drawing/2014/main" id="{8D0137BC-F81A-46B5-852E-1533A090D5E6}"/>
              </a:ext>
            </a:extLst>
          </p:cNvPr>
          <p:cNvSpPr>
            <a:spLocks noGrp="1"/>
          </p:cNvSpPr>
          <p:nvPr>
            <p:ph idx="1"/>
          </p:nvPr>
        </p:nvSpPr>
        <p:spPr/>
        <p:txBody>
          <a:bodyPr>
            <a:normAutofit fontScale="92500"/>
          </a:bodyPr>
          <a:lstStyle/>
          <a:p>
            <a:r>
              <a:rPr lang="en-US" dirty="0"/>
              <a:t> </a:t>
            </a:r>
            <a:r>
              <a:rPr lang="en-US" sz="2400" dirty="0">
                <a:solidFill>
                  <a:schemeClr val="accent3">
                    <a:lumMod val="50000"/>
                  </a:schemeClr>
                </a:solidFill>
                <a:latin typeface="Aharoni" panose="02010803020104030203" pitchFamily="2" charset="-79"/>
                <a:cs typeface="Aharoni" panose="02010803020104030203" pitchFamily="2" charset="-79"/>
              </a:rPr>
              <a:t>At least 25% of patients undergoing noncardiac surgery have hypertension prior to their surgical procedure; elevated blood pressures (</a:t>
            </a:r>
            <a:r>
              <a:rPr lang="en-US" sz="2400" dirty="0" err="1">
                <a:solidFill>
                  <a:schemeClr val="accent3">
                    <a:lumMod val="50000"/>
                  </a:schemeClr>
                </a:solidFill>
                <a:latin typeface="Aharoni" panose="02010803020104030203" pitchFamily="2" charset="-79"/>
                <a:cs typeface="Aharoni" panose="02010803020104030203" pitchFamily="2" charset="-79"/>
              </a:rPr>
              <a:t>eg</a:t>
            </a:r>
            <a:r>
              <a:rPr lang="en-US" sz="2400" dirty="0">
                <a:solidFill>
                  <a:schemeClr val="accent3">
                    <a:lumMod val="50000"/>
                  </a:schemeClr>
                </a:solidFill>
                <a:latin typeface="Aharoni" panose="02010803020104030203" pitchFamily="2" charset="-79"/>
                <a:cs typeface="Aharoni" panose="02010803020104030203" pitchFamily="2" charset="-79"/>
              </a:rPr>
              <a:t>, systolic ≥170 mm Hg, diastolic ≥110 mm Hg) have been associated with complications such as myocardial ischemia </a:t>
            </a:r>
          </a:p>
          <a:p>
            <a:r>
              <a:rPr lang="en-US" dirty="0"/>
              <a:t>REF(Goldman et al 1977, 1997).</a:t>
            </a:r>
          </a:p>
          <a:p>
            <a:endParaRPr lang="en-US" dirty="0"/>
          </a:p>
        </p:txBody>
      </p:sp>
    </p:spTree>
    <p:extLst>
      <p:ext uri="{BB962C8B-B14F-4D97-AF65-F5344CB8AC3E}">
        <p14:creationId xmlns:p14="http://schemas.microsoft.com/office/powerpoint/2010/main" val="349384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8EFD1-767D-45CD-A4D8-999D10F573F1}"/>
              </a:ext>
            </a:extLst>
          </p:cNvPr>
          <p:cNvSpPr>
            <a:spLocks noGrp="1"/>
          </p:cNvSpPr>
          <p:nvPr>
            <p:ph idx="1"/>
          </p:nvPr>
        </p:nvSpPr>
        <p:spPr/>
        <p:txBody>
          <a:bodyPr>
            <a:normAutofit fontScale="55000" lnSpcReduction="20000"/>
          </a:bodyPr>
          <a:lstStyle/>
          <a:p>
            <a:r>
              <a:rPr lang="en-US" sz="2900" dirty="0">
                <a:solidFill>
                  <a:schemeClr val="accent3">
                    <a:lumMod val="50000"/>
                  </a:schemeClr>
                </a:solidFill>
                <a:latin typeface="Aharoni" panose="02010803020104030203" pitchFamily="2" charset="-79"/>
                <a:cs typeface="Aharoni" panose="02010803020104030203" pitchFamily="2" charset="-79"/>
              </a:rPr>
              <a:t>In a multivariate analysis of risk factors for perioperative complications in men who underwent noncardiac surgery, the presence of preoperative hypertension increased the odds ratio for postoperative death to 3.8 times that of normotensives </a:t>
            </a:r>
          </a:p>
          <a:p>
            <a:r>
              <a:rPr lang="en-US" dirty="0"/>
              <a:t>(Browner et al 1992).</a:t>
            </a:r>
          </a:p>
          <a:p>
            <a:r>
              <a:rPr lang="en-US" dirty="0"/>
              <a:t> </a:t>
            </a:r>
            <a:r>
              <a:rPr lang="en-US" sz="3100" dirty="0">
                <a:solidFill>
                  <a:schemeClr val="accent3">
                    <a:lumMod val="50000"/>
                  </a:schemeClr>
                </a:solidFill>
                <a:latin typeface="Aharoni" panose="02010803020104030203" pitchFamily="2" charset="-79"/>
                <a:cs typeface="Aharoni" panose="02010803020104030203" pitchFamily="2" charset="-79"/>
              </a:rPr>
              <a:t>In a case-controlled study of patients who died of a cardiac cause within 30 days of elective surgery, a preoperative history of hypertension was 4 times more likely than in an equal number of age-matched controls</a:t>
            </a:r>
          </a:p>
          <a:p>
            <a:r>
              <a:rPr lang="en-US" dirty="0"/>
              <a:t> (Howell et al 1996).</a:t>
            </a:r>
          </a:p>
        </p:txBody>
      </p:sp>
    </p:spTree>
    <p:extLst>
      <p:ext uri="{BB962C8B-B14F-4D97-AF65-F5344CB8AC3E}">
        <p14:creationId xmlns:p14="http://schemas.microsoft.com/office/powerpoint/2010/main" val="52268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BA0A0-F076-41A5-8847-47D59DB8F705}"/>
              </a:ext>
            </a:extLst>
          </p:cNvPr>
          <p:cNvSpPr>
            <a:spLocks noGrp="1"/>
          </p:cNvSpPr>
          <p:nvPr>
            <p:ph idx="1"/>
          </p:nvPr>
        </p:nvSpPr>
        <p:spPr/>
        <p:txBody>
          <a:bodyPr>
            <a:normAutofit/>
          </a:bodyPr>
          <a:lstStyle/>
          <a:p>
            <a:pPr marL="0" lvl="0" indent="0">
              <a:buNone/>
            </a:pPr>
            <a:r>
              <a:rPr lang="en-US" sz="1400" dirty="0">
                <a:solidFill>
                  <a:schemeClr val="tx2">
                    <a:lumMod val="90000"/>
                  </a:schemeClr>
                </a:solidFill>
              </a:rPr>
              <a:t>Vitals;</a:t>
            </a:r>
          </a:p>
          <a:p>
            <a:pPr marL="0" lvl="0" indent="0">
              <a:buNone/>
            </a:pPr>
            <a:r>
              <a:rPr lang="en-US" sz="1400" dirty="0">
                <a:solidFill>
                  <a:schemeClr val="tx2">
                    <a:lumMod val="90000"/>
                  </a:schemeClr>
                </a:solidFill>
              </a:rPr>
              <a:t>BP 140/90</a:t>
            </a:r>
          </a:p>
          <a:p>
            <a:pPr marL="0" lvl="0" indent="0">
              <a:buNone/>
            </a:pPr>
            <a:r>
              <a:rPr lang="en-US" sz="1400" dirty="0">
                <a:solidFill>
                  <a:schemeClr val="tx2">
                    <a:lumMod val="90000"/>
                  </a:schemeClr>
                </a:solidFill>
              </a:rPr>
              <a:t>PULSE  80Bpm</a:t>
            </a:r>
          </a:p>
          <a:p>
            <a:pPr marL="0" lvl="0" indent="0">
              <a:buNone/>
            </a:pPr>
            <a:r>
              <a:rPr lang="en-US" sz="1400" dirty="0">
                <a:solidFill>
                  <a:schemeClr val="tx2">
                    <a:lumMod val="90000"/>
                  </a:schemeClr>
                </a:solidFill>
              </a:rPr>
              <a:t>Temp AF</a:t>
            </a:r>
          </a:p>
          <a:p>
            <a:pPr marL="0" lvl="0" indent="0">
              <a:buNone/>
            </a:pPr>
            <a:r>
              <a:rPr lang="en-US" sz="1400" dirty="0">
                <a:solidFill>
                  <a:schemeClr val="tx2">
                    <a:lumMod val="90000"/>
                  </a:schemeClr>
                </a:solidFill>
              </a:rPr>
              <a:t>Your House Surgeon Informs you that  she has blood pressures on higher side since admission </a:t>
            </a:r>
          </a:p>
          <a:p>
            <a:pPr marL="0" lvl="0" indent="0">
              <a:buNone/>
            </a:pPr>
            <a:r>
              <a:rPr lang="en-US" sz="1400" dirty="0">
                <a:solidFill>
                  <a:schemeClr val="tx2">
                    <a:lumMod val="90000"/>
                  </a:schemeClr>
                </a:solidFill>
              </a:rPr>
              <a:t>Bp checked on 2 separate occasions from both arms</a:t>
            </a:r>
          </a:p>
          <a:p>
            <a:pPr marL="0" lvl="0" indent="0">
              <a:buNone/>
            </a:pPr>
            <a:r>
              <a:rPr lang="en-US" sz="1400" dirty="0">
                <a:solidFill>
                  <a:schemeClr val="tx2">
                    <a:lumMod val="90000"/>
                  </a:schemeClr>
                </a:solidFill>
              </a:rPr>
              <a:t>Right :140/90   Left 130/90</a:t>
            </a:r>
          </a:p>
          <a:p>
            <a:pPr marL="0" lvl="0" indent="0">
              <a:buNone/>
            </a:pPr>
            <a:endParaRPr lang="en-US" sz="1400" dirty="0">
              <a:solidFill>
                <a:prstClr val="white"/>
              </a:solidFill>
            </a:endParaRPr>
          </a:p>
          <a:p>
            <a:endParaRPr lang="en-US" dirty="0"/>
          </a:p>
        </p:txBody>
      </p:sp>
    </p:spTree>
    <p:extLst>
      <p:ext uri="{BB962C8B-B14F-4D97-AF65-F5344CB8AC3E}">
        <p14:creationId xmlns:p14="http://schemas.microsoft.com/office/powerpoint/2010/main" val="22655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D95036-2E1B-4F52-9A27-D812C84D8EDA}"/>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AD52611C-052B-4208-BC6B-E48984AB1B54}"/>
              </a:ext>
            </a:extLst>
          </p:cNvPr>
          <p:cNvSpPr>
            <a:spLocks noGrp="1"/>
          </p:cNvSpPr>
          <p:nvPr>
            <p:ph idx="1"/>
          </p:nvPr>
        </p:nvSpPr>
        <p:spPr/>
        <p:txBody>
          <a:bodyPr>
            <a:normAutofit fontScale="85000" lnSpcReduction="20000"/>
          </a:bodyPr>
          <a:lstStyle/>
          <a:p>
            <a:r>
              <a:rPr lang="en-US" dirty="0"/>
              <a:t>Case Discussion #1</a:t>
            </a:r>
          </a:p>
          <a:p>
            <a:r>
              <a:rPr lang="en-US" dirty="0"/>
              <a:t>• #1) M/45 BP 180/115 mmHg, HR 98 bpm</a:t>
            </a:r>
          </a:p>
          <a:p>
            <a:r>
              <a:rPr lang="en-US" dirty="0"/>
              <a:t> Adm. for femur shaft open fracture op. d/t TA</a:t>
            </a:r>
          </a:p>
          <a:p>
            <a:r>
              <a:rPr lang="en-US" dirty="0"/>
              <a:t> HTN(+) – 6 </a:t>
            </a:r>
            <a:r>
              <a:rPr lang="en-US" dirty="0" err="1"/>
              <a:t>yrs</a:t>
            </a:r>
            <a:r>
              <a:rPr lang="en-US" dirty="0"/>
              <a:t>, no medication</a:t>
            </a:r>
          </a:p>
          <a:p>
            <a:r>
              <a:rPr lang="en-US" dirty="0"/>
              <a:t> No other medical history</a:t>
            </a:r>
          </a:p>
          <a:p>
            <a:r>
              <a:rPr lang="en-US" dirty="0"/>
              <a:t>Hypertensive urgency</a:t>
            </a:r>
          </a:p>
          <a:p>
            <a:r>
              <a:rPr lang="en-US" dirty="0"/>
              <a:t>No cardiac risk</a:t>
            </a:r>
          </a:p>
          <a:p>
            <a:r>
              <a:rPr lang="en-US" dirty="0"/>
              <a:t>Emergency op Ix.</a:t>
            </a:r>
          </a:p>
          <a:p>
            <a:r>
              <a:rPr lang="en-US" dirty="0"/>
              <a:t> Parenteral Agents</a:t>
            </a:r>
          </a:p>
        </p:txBody>
      </p:sp>
    </p:spTree>
    <p:extLst>
      <p:ext uri="{BB962C8B-B14F-4D97-AF65-F5344CB8AC3E}">
        <p14:creationId xmlns:p14="http://schemas.microsoft.com/office/powerpoint/2010/main" val="940405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A7D3-A83E-47C7-BB73-93E7ED9A7450}"/>
              </a:ext>
            </a:extLst>
          </p:cNvPr>
          <p:cNvSpPr>
            <a:spLocks noGrp="1"/>
          </p:cNvSpPr>
          <p:nvPr>
            <p:ph type="title"/>
          </p:nvPr>
        </p:nvSpPr>
        <p:spPr/>
        <p:txBody>
          <a:bodyPr>
            <a:noAutofit/>
          </a:bodyPr>
          <a:lstStyle/>
          <a:p>
            <a:pPr algn="ctr"/>
            <a:r>
              <a:rPr lang="en-US" sz="4800" dirty="0">
                <a:latin typeface="Britannic Bold" panose="020B0903060703020204" pitchFamily="34" charset="0"/>
              </a:rPr>
              <a:t>DEFINITION</a:t>
            </a:r>
          </a:p>
        </p:txBody>
      </p:sp>
      <p:sp>
        <p:nvSpPr>
          <p:cNvPr id="3" name="Content Placeholder 2">
            <a:extLst>
              <a:ext uri="{FF2B5EF4-FFF2-40B4-BE49-F238E27FC236}">
                <a16:creationId xmlns:a16="http://schemas.microsoft.com/office/drawing/2014/main" id="{236F902C-A382-4670-A226-5198780479F6}"/>
              </a:ext>
            </a:extLst>
          </p:cNvPr>
          <p:cNvSpPr>
            <a:spLocks noGrp="1"/>
          </p:cNvSpPr>
          <p:nvPr>
            <p:ph idx="1"/>
          </p:nvPr>
        </p:nvSpPr>
        <p:spPr/>
        <p:txBody>
          <a:bodyPr>
            <a:normAutofit fontScale="85000" lnSpcReduction="10000"/>
          </a:bodyPr>
          <a:lstStyle/>
          <a:p>
            <a:r>
              <a:rPr lang="en-US" sz="3200" dirty="0">
                <a:solidFill>
                  <a:schemeClr val="tx2">
                    <a:lumMod val="90000"/>
                  </a:schemeClr>
                </a:solidFill>
                <a:latin typeface="Arial Rounded MT Bold" panose="020F0704030504030204" pitchFamily="34" charset="0"/>
              </a:rPr>
              <a:t>The new Hypertension Guideline changes the definition of hypertension, which is now considered to be any systolic BP measurement of 130 mm Hg or higher—or any diastolic BP measurement of 80 mm Hg or higher</a:t>
            </a:r>
            <a:r>
              <a:rPr lang="en-US" dirty="0">
                <a:solidFill>
                  <a:schemeClr val="tx2">
                    <a:lumMod val="90000"/>
                  </a:schemeClr>
                </a:solidFill>
              </a:rPr>
              <a:t>.</a:t>
            </a:r>
          </a:p>
        </p:txBody>
      </p:sp>
    </p:spTree>
    <p:extLst>
      <p:ext uri="{BB962C8B-B14F-4D97-AF65-F5344CB8AC3E}">
        <p14:creationId xmlns:p14="http://schemas.microsoft.com/office/powerpoint/2010/main" val="183895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DB93112E-7AD7-4106-828B-07DC61917D7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89467" y="1"/>
            <a:ext cx="7687733" cy="5143500"/>
          </a:xfrm>
          <a:prstGeom prst="rect">
            <a:avLst/>
          </a:prstGeom>
          <a:noFill/>
        </p:spPr>
      </p:pic>
    </p:spTree>
    <p:extLst>
      <p:ext uri="{BB962C8B-B14F-4D97-AF65-F5344CB8AC3E}">
        <p14:creationId xmlns:p14="http://schemas.microsoft.com/office/powerpoint/2010/main" val="312770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76D58FF6-9FD5-4B32-9BED-045385A4AB7C}"/>
              </a:ext>
            </a:extLst>
          </p:cNvPr>
          <p:cNvSpPr>
            <a:spLocks noGrp="1"/>
          </p:cNvSpPr>
          <p:nvPr>
            <p:ph type="title"/>
          </p:nvPr>
        </p:nvSpPr>
        <p:spPr>
          <a:xfrm>
            <a:off x="685346" y="457200"/>
            <a:ext cx="7765321" cy="994740"/>
          </a:xfrm>
        </p:spPr>
        <p:txBody>
          <a:bodyPr>
            <a:normAutofit/>
          </a:bodyPr>
          <a:lstStyle/>
          <a:p>
            <a:r>
              <a:rPr lang="en-US" dirty="0"/>
              <a:t>Choice of antihypertensive IN CASE 1</a:t>
            </a:r>
          </a:p>
        </p:txBody>
      </p:sp>
      <p:graphicFrame>
        <p:nvGraphicFramePr>
          <p:cNvPr id="6" name="Content Placeholder 5">
            <a:extLst>
              <a:ext uri="{FF2B5EF4-FFF2-40B4-BE49-F238E27FC236}">
                <a16:creationId xmlns:a16="http://schemas.microsoft.com/office/drawing/2014/main" id="{58299B2B-37BD-4A6C-9B07-D3AFC5934C47}"/>
              </a:ext>
            </a:extLst>
          </p:cNvPr>
          <p:cNvGraphicFramePr>
            <a:graphicFrameLocks noGrp="1"/>
          </p:cNvGraphicFramePr>
          <p:nvPr>
            <p:ph idx="1"/>
            <p:extLst>
              <p:ext uri="{D42A27DB-BD31-4B8C-83A1-F6EECF244321}">
                <p14:modId xmlns:p14="http://schemas.microsoft.com/office/powerpoint/2010/main" val="2059716213"/>
              </p:ext>
            </p:extLst>
          </p:nvPr>
        </p:nvGraphicFramePr>
        <p:xfrm>
          <a:off x="685800" y="1571625"/>
          <a:ext cx="7764463"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4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F97B-68AC-4235-AB54-742AD85B16A0}"/>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8E69958-1454-4A49-A412-7CB021CD38E0}"/>
              </a:ext>
            </a:extLst>
          </p:cNvPr>
          <p:cNvSpPr>
            <a:spLocks noGrp="1"/>
          </p:cNvSpPr>
          <p:nvPr>
            <p:ph idx="1"/>
          </p:nvPr>
        </p:nvSpPr>
        <p:spPr/>
        <p:txBody>
          <a:bodyPr>
            <a:normAutofit fontScale="92500" lnSpcReduction="10000"/>
          </a:bodyPr>
          <a:lstStyle/>
          <a:p>
            <a:pPr marL="0" indent="0">
              <a:buNone/>
            </a:pPr>
            <a:r>
              <a:rPr lang="en-US" sz="2000" dirty="0">
                <a:solidFill>
                  <a:schemeClr val="tx2">
                    <a:lumMod val="90000"/>
                  </a:schemeClr>
                </a:solidFill>
              </a:rPr>
              <a:t>50YEARS Old male known diabetic(since last 3years) and hypertensive(for last 1 year, Not taking any Rx)admitted via </a:t>
            </a:r>
            <a:r>
              <a:rPr lang="en-US" sz="2000" dirty="0" err="1">
                <a:solidFill>
                  <a:schemeClr val="tx2">
                    <a:lumMod val="90000"/>
                  </a:schemeClr>
                </a:solidFill>
              </a:rPr>
              <a:t>opd</a:t>
            </a:r>
            <a:r>
              <a:rPr lang="en-US" sz="2000" dirty="0">
                <a:solidFill>
                  <a:schemeClr val="tx2">
                    <a:lumMod val="90000"/>
                  </a:schemeClr>
                </a:solidFill>
              </a:rPr>
              <a:t> with c/o:</a:t>
            </a:r>
          </a:p>
          <a:p>
            <a:pPr marL="0" indent="0">
              <a:buNone/>
            </a:pPr>
            <a:r>
              <a:rPr lang="en-US" sz="2000" dirty="0">
                <a:solidFill>
                  <a:schemeClr val="tx2">
                    <a:lumMod val="90000"/>
                  </a:schemeClr>
                </a:solidFill>
              </a:rPr>
              <a:t>Large swelling in front of neck _________since 2 years</a:t>
            </a:r>
          </a:p>
          <a:p>
            <a:pPr marL="0" indent="0">
              <a:buNone/>
            </a:pPr>
            <a:r>
              <a:rPr lang="en-US" sz="2000" dirty="0" err="1">
                <a:solidFill>
                  <a:schemeClr val="tx2">
                    <a:lumMod val="90000"/>
                  </a:schemeClr>
                </a:solidFill>
              </a:rPr>
              <a:t>Daignosis</a:t>
            </a:r>
            <a:r>
              <a:rPr lang="en-US" sz="2000" dirty="0">
                <a:solidFill>
                  <a:schemeClr val="tx2">
                    <a:lumMod val="90000"/>
                  </a:schemeClr>
                </a:solidFill>
              </a:rPr>
              <a:t> ; multinodular goiter</a:t>
            </a:r>
          </a:p>
          <a:p>
            <a:pPr marL="0" indent="0">
              <a:buNone/>
            </a:pPr>
            <a:r>
              <a:rPr lang="en-US" sz="2000" dirty="0">
                <a:solidFill>
                  <a:schemeClr val="tx2">
                    <a:lumMod val="90000"/>
                  </a:schemeClr>
                </a:solidFill>
              </a:rPr>
              <a:t>He has been kept on list for thyroidectomy.</a:t>
            </a:r>
          </a:p>
          <a:p>
            <a:pPr marL="0" indent="0">
              <a:buNone/>
            </a:pPr>
            <a:r>
              <a:rPr lang="en-US" sz="2000" dirty="0">
                <a:solidFill>
                  <a:schemeClr val="tx2">
                    <a:lumMod val="90000"/>
                  </a:schemeClr>
                </a:solidFill>
              </a:rPr>
              <a:t>Surgeon advised pre op workup. </a:t>
            </a:r>
          </a:p>
        </p:txBody>
      </p:sp>
    </p:spTree>
    <p:extLst>
      <p:ext uri="{BB962C8B-B14F-4D97-AF65-F5344CB8AC3E}">
        <p14:creationId xmlns:p14="http://schemas.microsoft.com/office/powerpoint/2010/main" val="345350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DE9B5-C73D-4D35-9838-4255B373D31C}"/>
              </a:ext>
            </a:extLst>
          </p:cNvPr>
          <p:cNvSpPr>
            <a:spLocks noGrp="1"/>
          </p:cNvSpPr>
          <p:nvPr>
            <p:ph idx="1"/>
          </p:nvPr>
        </p:nvSpPr>
        <p:spPr>
          <a:xfrm>
            <a:off x="685346" y="467833"/>
            <a:ext cx="7765322" cy="3875567"/>
          </a:xfrm>
        </p:spPr>
        <p:txBody>
          <a:bodyPr>
            <a:normAutofit/>
          </a:bodyPr>
          <a:lstStyle/>
          <a:p>
            <a:r>
              <a:rPr lang="en-US" dirty="0">
                <a:solidFill>
                  <a:schemeClr val="tx2">
                    <a:lumMod val="90000"/>
                  </a:schemeClr>
                </a:solidFill>
              </a:rPr>
              <a:t>Family </a:t>
            </a:r>
            <a:r>
              <a:rPr lang="en-US" dirty="0" err="1">
                <a:solidFill>
                  <a:schemeClr val="tx2">
                    <a:lumMod val="90000"/>
                  </a:schemeClr>
                </a:solidFill>
              </a:rPr>
              <a:t>histry</a:t>
            </a:r>
            <a:r>
              <a:rPr lang="en-US" dirty="0">
                <a:solidFill>
                  <a:schemeClr val="tx2">
                    <a:lumMod val="90000"/>
                  </a:schemeClr>
                </a:solidFill>
              </a:rPr>
              <a:t> positive for ischemic heart disease</a:t>
            </a:r>
          </a:p>
          <a:p>
            <a:r>
              <a:rPr lang="en-US" dirty="0">
                <a:solidFill>
                  <a:schemeClr val="tx2">
                    <a:lumMod val="90000"/>
                  </a:schemeClr>
                </a:solidFill>
              </a:rPr>
              <a:t>O/E:</a:t>
            </a:r>
          </a:p>
          <a:p>
            <a:r>
              <a:rPr lang="en-US" dirty="0">
                <a:solidFill>
                  <a:schemeClr val="tx2">
                    <a:lumMod val="90000"/>
                  </a:schemeClr>
                </a:solidFill>
              </a:rPr>
              <a:t>VITALS:BP 150/100</a:t>
            </a:r>
          </a:p>
          <a:p>
            <a:r>
              <a:rPr lang="en-US" dirty="0">
                <a:solidFill>
                  <a:schemeClr val="tx2">
                    <a:lumMod val="90000"/>
                  </a:schemeClr>
                </a:solidFill>
              </a:rPr>
              <a:t>PULSE 88Bpm</a:t>
            </a:r>
          </a:p>
          <a:p>
            <a:r>
              <a:rPr lang="en-US" dirty="0">
                <a:solidFill>
                  <a:schemeClr val="tx2">
                    <a:lumMod val="90000"/>
                  </a:schemeClr>
                </a:solidFill>
              </a:rPr>
              <a:t>Temp AF</a:t>
            </a:r>
          </a:p>
          <a:p>
            <a:r>
              <a:rPr lang="en-US" dirty="0">
                <a:solidFill>
                  <a:schemeClr val="tx2">
                    <a:lumMod val="90000"/>
                  </a:schemeClr>
                </a:solidFill>
              </a:rPr>
              <a:t>Bp readings consistently higher </a:t>
            </a:r>
          </a:p>
          <a:p>
            <a:endParaRPr lang="en-US" dirty="0">
              <a:solidFill>
                <a:schemeClr val="tx2">
                  <a:lumMod val="90000"/>
                </a:schemeClr>
              </a:solidFill>
            </a:endParaRPr>
          </a:p>
          <a:p>
            <a:r>
              <a:rPr lang="en-US" dirty="0">
                <a:solidFill>
                  <a:schemeClr val="tx2">
                    <a:lumMod val="90000"/>
                  </a:schemeClr>
                </a:solidFill>
              </a:rPr>
              <a:t>LABS :normal except thyroid profile</a:t>
            </a:r>
          </a:p>
          <a:p>
            <a:endParaRPr lang="en-US" dirty="0">
              <a:solidFill>
                <a:schemeClr val="tx2">
                  <a:lumMod val="90000"/>
                </a:schemeClr>
              </a:solidFill>
            </a:endParaRPr>
          </a:p>
          <a:p>
            <a:endParaRPr lang="en-US" dirty="0">
              <a:solidFill>
                <a:schemeClr val="tx2">
                  <a:lumMod val="90000"/>
                </a:schemeClr>
              </a:solidFill>
            </a:endParaRPr>
          </a:p>
        </p:txBody>
      </p:sp>
    </p:spTree>
    <p:extLst>
      <p:ext uri="{BB962C8B-B14F-4D97-AF65-F5344CB8AC3E}">
        <p14:creationId xmlns:p14="http://schemas.microsoft.com/office/powerpoint/2010/main" val="152370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43BF-DDE9-4BE7-A50D-31CFA44B7064}"/>
              </a:ext>
            </a:extLst>
          </p:cNvPr>
          <p:cNvSpPr>
            <a:spLocks noGrp="1"/>
          </p:cNvSpPr>
          <p:nvPr>
            <p:ph type="title"/>
          </p:nvPr>
        </p:nvSpPr>
        <p:spPr/>
        <p:txBody>
          <a:bodyPr/>
          <a:lstStyle/>
          <a:p>
            <a:r>
              <a:rPr lang="en-US" dirty="0"/>
              <a:t>Choice of antihypertensive in case 2</a:t>
            </a:r>
          </a:p>
        </p:txBody>
      </p:sp>
      <p:graphicFrame>
        <p:nvGraphicFramePr>
          <p:cNvPr id="4" name="Content Placeholder 3">
            <a:extLst>
              <a:ext uri="{FF2B5EF4-FFF2-40B4-BE49-F238E27FC236}">
                <a16:creationId xmlns:a16="http://schemas.microsoft.com/office/drawing/2014/main" id="{2DC11690-7A77-4D3B-99FD-8E3F2A84FA62}"/>
              </a:ext>
            </a:extLst>
          </p:cNvPr>
          <p:cNvGraphicFramePr>
            <a:graphicFrameLocks noGrp="1"/>
          </p:cNvGraphicFramePr>
          <p:nvPr>
            <p:ph idx="1"/>
            <p:extLst>
              <p:ext uri="{D42A27DB-BD31-4B8C-83A1-F6EECF244321}">
                <p14:modId xmlns:p14="http://schemas.microsoft.com/office/powerpoint/2010/main" val="3681775668"/>
              </p:ext>
            </p:extLst>
          </p:nvPr>
        </p:nvGraphicFramePr>
        <p:xfrm>
          <a:off x="685800" y="1571625"/>
          <a:ext cx="7764463" cy="277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61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graphicEl>
                                              <a:dgm id="{069FFD38-13C3-4F16-B7A4-2BAEF176115F}"/>
                                            </p:graphicEl>
                                          </p:spTgt>
                                        </p:tgtEl>
                                        <p:attrNameLst>
                                          <p:attrName>style.visibility</p:attrName>
                                        </p:attrNameLst>
                                      </p:cBhvr>
                                      <p:to>
                                        <p:strVal val="visible"/>
                                      </p:to>
                                    </p:set>
                                    <p:animEffect transition="in" filter="circle(in)">
                                      <p:cBhvr>
                                        <p:cTn id="14" dur="750"/>
                                        <p:tgtEl>
                                          <p:spTgt spid="4">
                                            <p:graphicEl>
                                              <a:dgm id="{069FFD38-13C3-4F16-B7A4-2BAEF176115F}"/>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graphicEl>
                                              <a:dgm id="{0B1D1B5F-5FA9-476D-AB55-A73A1F5B9356}"/>
                                            </p:graphicEl>
                                          </p:spTgt>
                                        </p:tgtEl>
                                        <p:attrNameLst>
                                          <p:attrName>style.visibility</p:attrName>
                                        </p:attrNameLst>
                                      </p:cBhvr>
                                      <p:to>
                                        <p:strVal val="visible"/>
                                      </p:to>
                                    </p:set>
                                    <p:animEffect transition="in" filter="circle(in)">
                                      <p:cBhvr>
                                        <p:cTn id="19" dur="750"/>
                                        <p:tgtEl>
                                          <p:spTgt spid="4">
                                            <p:graphicEl>
                                              <a:dgm id="{0B1D1B5F-5FA9-476D-AB55-A73A1F5B9356}"/>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graphicEl>
                                              <a:dgm id="{6532EC55-B3E2-42B6-8B79-F811A406AEA0}"/>
                                            </p:graphicEl>
                                          </p:spTgt>
                                        </p:tgtEl>
                                        <p:attrNameLst>
                                          <p:attrName>style.visibility</p:attrName>
                                        </p:attrNameLst>
                                      </p:cBhvr>
                                      <p:to>
                                        <p:strVal val="visible"/>
                                      </p:to>
                                    </p:set>
                                    <p:animEffect transition="in" filter="circle(in)">
                                      <p:cBhvr>
                                        <p:cTn id="24" dur="750"/>
                                        <p:tgtEl>
                                          <p:spTgt spid="4">
                                            <p:graphicEl>
                                              <a:dgm id="{6532EC55-B3E2-42B6-8B79-F811A406AEA0}"/>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
                                            <p:graphicEl>
                                              <a:dgm id="{E808B8B8-000C-4992-BB64-C58368129B09}"/>
                                            </p:graphicEl>
                                          </p:spTgt>
                                        </p:tgtEl>
                                        <p:attrNameLst>
                                          <p:attrName>style.visibility</p:attrName>
                                        </p:attrNameLst>
                                      </p:cBhvr>
                                      <p:to>
                                        <p:strVal val="visible"/>
                                      </p:to>
                                    </p:set>
                                    <p:animEffect transition="in" filter="circle(in)">
                                      <p:cBhvr>
                                        <p:cTn id="29" dur="750"/>
                                        <p:tgtEl>
                                          <p:spTgt spid="4">
                                            <p:graphicEl>
                                              <a:dgm id="{E808B8B8-000C-4992-BB64-C58368129B09}"/>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4">
                                            <p:graphicEl>
                                              <a:dgm id="{CECDEFC0-83A7-489E-B86D-E7A23B77F41A}"/>
                                            </p:graphicEl>
                                          </p:spTgt>
                                        </p:tgtEl>
                                        <p:attrNameLst>
                                          <p:attrName>style.visibility</p:attrName>
                                        </p:attrNameLst>
                                      </p:cBhvr>
                                      <p:to>
                                        <p:strVal val="visible"/>
                                      </p:to>
                                    </p:set>
                                    <p:animEffect transition="in" filter="circle(in)">
                                      <p:cBhvr>
                                        <p:cTn id="34" dur="750"/>
                                        <p:tgtEl>
                                          <p:spTgt spid="4">
                                            <p:graphicEl>
                                              <a:dgm id="{CECDEFC0-83A7-489E-B86D-E7A23B77F41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4">
                                            <p:graphicEl>
                                              <a:dgm id="{69421C44-0838-4DC0-9785-6F1F328C0269}"/>
                                            </p:graphicEl>
                                          </p:spTgt>
                                        </p:tgtEl>
                                        <p:attrNameLst>
                                          <p:attrName>style.visibility</p:attrName>
                                        </p:attrNameLst>
                                      </p:cBhvr>
                                      <p:to>
                                        <p:strVal val="visible"/>
                                      </p:to>
                                    </p:set>
                                    <p:animEffect transition="in" filter="circle(in)">
                                      <p:cBhvr>
                                        <p:cTn id="39" dur="750"/>
                                        <p:tgtEl>
                                          <p:spTgt spid="4">
                                            <p:graphicEl>
                                              <a:dgm id="{69421C44-0838-4DC0-9785-6F1F328C026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4">
                                            <p:graphicEl>
                                              <a:dgm id="{2DBF7BB8-209D-4DC6-BF32-48F1948B7527}"/>
                                            </p:graphicEl>
                                          </p:spTgt>
                                        </p:tgtEl>
                                        <p:attrNameLst>
                                          <p:attrName>style.visibility</p:attrName>
                                        </p:attrNameLst>
                                      </p:cBhvr>
                                      <p:to>
                                        <p:strVal val="visible"/>
                                      </p:to>
                                    </p:set>
                                    <p:animEffect transition="in" filter="circle(in)">
                                      <p:cBhvr>
                                        <p:cTn id="44" dur="750"/>
                                        <p:tgtEl>
                                          <p:spTgt spid="4">
                                            <p:graphicEl>
                                              <a:dgm id="{2DBF7BB8-209D-4DC6-BF32-48F1948B7527}"/>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4">
                                            <p:graphicEl>
                                              <a:dgm id="{90B82C4F-5C31-422D-8210-0DC018EEB950}"/>
                                            </p:graphicEl>
                                          </p:spTgt>
                                        </p:tgtEl>
                                        <p:attrNameLst>
                                          <p:attrName>style.visibility</p:attrName>
                                        </p:attrNameLst>
                                      </p:cBhvr>
                                      <p:to>
                                        <p:strVal val="visible"/>
                                      </p:to>
                                    </p:set>
                                    <p:animEffect transition="in" filter="circle(in)">
                                      <p:cBhvr>
                                        <p:cTn id="49" dur="750"/>
                                        <p:tgtEl>
                                          <p:spTgt spid="4">
                                            <p:graphicEl>
                                              <a:dgm id="{90B82C4F-5C31-422D-8210-0DC018EEB950}"/>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4">
                                            <p:graphicEl>
                                              <a:dgm id="{08FFB4F3-DEAB-4ADF-8AF3-EE13D3B09A3E}"/>
                                            </p:graphicEl>
                                          </p:spTgt>
                                        </p:tgtEl>
                                        <p:attrNameLst>
                                          <p:attrName>style.visibility</p:attrName>
                                        </p:attrNameLst>
                                      </p:cBhvr>
                                      <p:to>
                                        <p:strVal val="visible"/>
                                      </p:to>
                                    </p:set>
                                    <p:animEffect transition="in" filter="circle(in)">
                                      <p:cBhvr>
                                        <p:cTn id="54" dur="750"/>
                                        <p:tgtEl>
                                          <p:spTgt spid="4">
                                            <p:graphicEl>
                                              <a:dgm id="{08FFB4F3-DEAB-4ADF-8AF3-EE13D3B09A3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10D1763A33524BA7421E6CF3840367" ma:contentTypeVersion="2" ma:contentTypeDescription="Create a new document." ma:contentTypeScope="" ma:versionID="53b38edc664d40dcb3e77aab091b771c">
  <xsd:schema xmlns:xsd="http://www.w3.org/2001/XMLSchema" xmlns:xs="http://www.w3.org/2001/XMLSchema" xmlns:p="http://schemas.microsoft.com/office/2006/metadata/properties" xmlns:ns3="7d2b8aa7-72d1-43bd-a331-8c6add203f84" targetNamespace="http://schemas.microsoft.com/office/2006/metadata/properties" ma:root="true" ma:fieldsID="f31769888fa2141376bde49cf0678ad8" ns3:_="">
    <xsd:import namespace="7d2b8aa7-72d1-43bd-a331-8c6add203f8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b8aa7-72d1-43bd-a331-8c6add203f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2237A7-5B4C-497F-B6E6-C9B63E7AB6B0}">
  <ds:schemaRefs>
    <ds:schemaRef ds:uri="http://schemas.microsoft.com/sharepoint/v3/contenttype/forms"/>
  </ds:schemaRefs>
</ds:datastoreItem>
</file>

<file path=customXml/itemProps2.xml><?xml version="1.0" encoding="utf-8"?>
<ds:datastoreItem xmlns:ds="http://schemas.openxmlformats.org/officeDocument/2006/customXml" ds:itemID="{DEF20929-F0CA-4835-BC8D-BE01929569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b8aa7-72d1-43bd-a331-8c6add203f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1AABB-7405-40BF-86EC-4DCB8B173216}">
  <ds:schemaRefs>
    <ds:schemaRef ds:uri="http://purl.org/dc/terms/"/>
    <ds:schemaRef ds:uri="http://schemas.microsoft.com/office/2006/documentManagement/types"/>
    <ds:schemaRef ds:uri="http://purl.org/dc/elements/1.1/"/>
    <ds:schemaRef ds:uri="7d2b8aa7-72d1-43bd-a331-8c6add203f84"/>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1177</Words>
  <Application>Microsoft Office PowerPoint</Application>
  <PresentationFormat>On-screen Show (16:9)</PresentationFormat>
  <Paragraphs>150</Paragraphs>
  <Slides>32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Aharoni</vt:lpstr>
      <vt:lpstr>Arial</vt:lpstr>
      <vt:lpstr>Arial Black</vt:lpstr>
      <vt:lpstr>Arial Rounded MT Bold</vt:lpstr>
      <vt:lpstr>Bahnschrift SemiBold SemiConden</vt:lpstr>
      <vt:lpstr>Bookman Old Style</vt:lpstr>
      <vt:lpstr>Britannic Bold</vt:lpstr>
      <vt:lpstr>Calibri</vt:lpstr>
      <vt:lpstr>Cooper Black</vt:lpstr>
      <vt:lpstr>Rockwell</vt:lpstr>
      <vt:lpstr>Times New Roman</vt:lpstr>
      <vt:lpstr>Damask</vt:lpstr>
      <vt:lpstr>PERIOPERATIVE MANAGEMENT OF HYPERTENSIVE PATIENTS</vt:lpstr>
      <vt:lpstr>Case 1</vt:lpstr>
      <vt:lpstr>PowerPoint Presentation</vt:lpstr>
      <vt:lpstr>DEFINITION</vt:lpstr>
      <vt:lpstr>PowerPoint Presentation</vt:lpstr>
      <vt:lpstr>Choice of antihypertensive IN CASE 1</vt:lpstr>
      <vt:lpstr>CASE 2</vt:lpstr>
      <vt:lpstr>PowerPoint Presentation</vt:lpstr>
      <vt:lpstr>Choice of antihypertensive in case 2</vt:lpstr>
      <vt:lpstr>Case 3</vt:lpstr>
      <vt:lpstr>PowerPoint Presentation</vt:lpstr>
      <vt:lpstr>Choice of antihypertensive in case 3</vt:lpstr>
      <vt:lpstr>INTRODUCTION</vt:lpstr>
      <vt:lpstr>PRE OPERATIVE HYPERTENSION</vt:lpstr>
      <vt:lpstr>PowerPoint Presentation</vt:lpstr>
      <vt:lpstr>PowerPoint Presentation</vt:lpstr>
      <vt:lpstr>ACC/AHA Perioperative Guideline </vt:lpstr>
      <vt:lpstr>PRE OPERATIVE MEASURES</vt:lpstr>
      <vt:lpstr>PowerPoint Presentation</vt:lpstr>
      <vt:lpstr>TREATMENT OF PRE OP HTN</vt:lpstr>
      <vt:lpstr>PowerPoint Presentation</vt:lpstr>
      <vt:lpstr>Diuretics </vt:lpstr>
      <vt:lpstr>ACEi or ARB </vt:lpstr>
      <vt:lpstr> Calcium channel blockers</vt:lpstr>
      <vt:lpstr>PowerPoint Presentation</vt:lpstr>
      <vt:lpstr>PowerPoint Presentation</vt:lpstr>
      <vt:lpstr>PowerPoint Presentation</vt:lpstr>
      <vt:lpstr>IN A NUT SHELL</vt:lpstr>
      <vt:lpstr>PowerPoint Presentation</vt:lpstr>
      <vt:lpstr>Slide Title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2020-01-29T03:17:11Z</dcterms:created>
  <dcterms:modified xsi:type="dcterms:W3CDTF">2020-01-29T04:25:57Z</dcterms:modified>
</cp:coreProperties>
</file>