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25_790FE299.xml" ContentType="application/vnd.ms-powerpoint.comments+xml"/>
  <Override PartName="/ppt/comments/modernComment_10E_F3E94CE8.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8"/>
  </p:notesMasterIdLst>
  <p:sldIdLst>
    <p:sldId id="295" r:id="rId6"/>
    <p:sldId id="261" r:id="rId7"/>
    <p:sldId id="262" r:id="rId8"/>
    <p:sldId id="263" r:id="rId9"/>
    <p:sldId id="264" r:id="rId10"/>
    <p:sldId id="266" r:id="rId11"/>
    <p:sldId id="265" r:id="rId12"/>
    <p:sldId id="267" r:id="rId13"/>
    <p:sldId id="268" r:id="rId14"/>
    <p:sldId id="257" r:id="rId15"/>
    <p:sldId id="293" r:id="rId16"/>
    <p:sldId id="294" r:id="rId17"/>
    <p:sldId id="258" r:id="rId18"/>
    <p:sldId id="259" r:id="rId19"/>
    <p:sldId id="260" r:id="rId20"/>
    <p:sldId id="270" r:id="rId21"/>
    <p:sldId id="271" r:id="rId22"/>
    <p:sldId id="269" r:id="rId23"/>
    <p:sldId id="273" r:id="rId24"/>
    <p:sldId id="287" r:id="rId25"/>
    <p:sldId id="289" r:id="rId26"/>
    <p:sldId id="291" r:id="rId27"/>
    <p:sldId id="292" r:id="rId28"/>
    <p:sldId id="277" r:id="rId29"/>
    <p:sldId id="279" r:id="rId30"/>
    <p:sldId id="283" r:id="rId31"/>
    <p:sldId id="280" r:id="rId32"/>
    <p:sldId id="281" r:id="rId33"/>
    <p:sldId id="282" r:id="rId34"/>
    <p:sldId id="288" r:id="rId35"/>
    <p:sldId id="284" r:id="rId36"/>
    <p:sldId id="285" r:id="rId3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335" userDrawn="1">
          <p15:clr>
            <a:srgbClr val="A4A3A4"/>
          </p15:clr>
        </p15:guide>
        <p15:guide id="3"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D05F66-56DE-BE3D-43EC-C99AF009F95E}" name="Zeeff, Sebastiaan" initials="SZ" userId="S::Sebastiaan.Zeeff@ordina.nl::460c88d7-3833-42f7-bfe1-ce60dad79d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EF8"/>
    <a:srgbClr val="0E192C"/>
    <a:srgbClr val="1DA1F2"/>
    <a:srgbClr val="FFFFFF"/>
    <a:srgbClr val="000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5" autoAdjust="0"/>
    <p:restoredTop sz="97030" autoAdjust="0"/>
  </p:normalViewPr>
  <p:slideViewPr>
    <p:cSldViewPr snapToGrid="0" showGuides="1">
      <p:cViewPr varScale="1">
        <p:scale>
          <a:sx n="145" d="100"/>
          <a:sy n="145" d="100"/>
        </p:scale>
        <p:origin x="216" y="576"/>
      </p:cViewPr>
      <p:guideLst>
        <p:guide pos="6335"/>
        <p:guide orient="horz" pos="21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comments/modernComment_10E_F3E94CE8.xml><?xml version="1.0" encoding="utf-8"?>
<p188:cmLst xmlns:a="http://schemas.openxmlformats.org/drawingml/2006/main" xmlns:r="http://schemas.openxmlformats.org/officeDocument/2006/relationships" xmlns:p188="http://schemas.microsoft.com/office/powerpoint/2018/8/main">
  <p188:cm id="{545EEE7B-8084-C549-B306-BE962D8572FE}" authorId="{60D05F66-56DE-BE3D-43EC-C99AF009F95E}" created="2023-06-29T20:19:48.100">
    <pc:sldMkLst xmlns:pc="http://schemas.microsoft.com/office/powerpoint/2013/main/command">
      <pc:docMk/>
      <pc:sldMk cId="4092153064" sldId="270"/>
    </pc:sldMkLst>
    <p188:txBody>
      <a:bodyPr/>
      <a:lstStyle/>
      <a:p>
        <a:r>
          <a:rPr lang="en-NL"/>
          <a:t>High res image?</a:t>
        </a:r>
      </a:p>
    </p188:txBody>
  </p188:cm>
</p188:cmLst>
</file>

<file path=ppt/comments/modernComment_125_790FE299.xml><?xml version="1.0" encoding="utf-8"?>
<p188:cmLst xmlns:a="http://schemas.openxmlformats.org/drawingml/2006/main" xmlns:r="http://schemas.openxmlformats.org/officeDocument/2006/relationships" xmlns:p188="http://schemas.microsoft.com/office/powerpoint/2018/8/main">
  <p188:cm id="{722E12FF-D2A4-444C-B16C-EC7870D842EE}" authorId="{60D05F66-56DE-BE3D-43EC-C99AF009F95E}" created="2023-06-29T20:19:26.019">
    <pc:sldMkLst xmlns:pc="http://schemas.microsoft.com/office/powerpoint/2013/main/command">
      <pc:docMk/>
      <pc:sldMk cId="2031084185" sldId="293"/>
    </pc:sldMkLst>
    <p188:txBody>
      <a:bodyPr/>
      <a:lstStyle/>
      <a:p>
        <a:r>
          <a:rPr lang="en-NL"/>
          <a:t>Doesn’t flow well within the story. Remove? Restructure?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D37B1-B011-42F1-BE9F-02A70C73BEC7}" type="datetimeFigureOut">
              <a:rPr lang="en-NL" smtClean="0"/>
              <a:t>20/07/2023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BF093-2307-4AE2-B750-069560B62ACC}" type="slidenum">
              <a:rPr lang="en-NL" smtClean="0"/>
              <a:t>‹#›</a:t>
            </a:fld>
            <a:endParaRPr lang="en-NL"/>
          </a:p>
        </p:txBody>
      </p:sp>
    </p:spTree>
    <p:extLst>
      <p:ext uri="{BB962C8B-B14F-4D97-AF65-F5344CB8AC3E}">
        <p14:creationId xmlns:p14="http://schemas.microsoft.com/office/powerpoint/2010/main" val="284980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2</a:t>
            </a:fld>
            <a:endParaRPr lang="en-NL"/>
          </a:p>
        </p:txBody>
      </p:sp>
    </p:spTree>
    <p:extLst>
      <p:ext uri="{BB962C8B-B14F-4D97-AF65-F5344CB8AC3E}">
        <p14:creationId xmlns:p14="http://schemas.microsoft.com/office/powerpoint/2010/main" val="175504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24</a:t>
            </a:fld>
            <a:endParaRPr lang="en-NL"/>
          </a:p>
        </p:txBody>
      </p:sp>
    </p:spTree>
    <p:extLst>
      <p:ext uri="{BB962C8B-B14F-4D97-AF65-F5344CB8AC3E}">
        <p14:creationId xmlns:p14="http://schemas.microsoft.com/office/powerpoint/2010/main" val="231100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so much for that introduction! </a:t>
            </a:r>
          </a:p>
          <a:p>
            <a:endParaRPr lang="en-GB" dirty="0"/>
          </a:p>
          <a:p>
            <a:r>
              <a:rPr lang="en-GB" dirty="0"/>
              <a:t>And, I'm really happy to be here. I do love Groningen, although I might just be a little bit biased because my ancestors used to live around here going back centuries.</a:t>
            </a:r>
          </a:p>
          <a:p>
            <a:endParaRPr lang="en-GB" dirty="0"/>
          </a:p>
          <a:p>
            <a:r>
              <a:rPr lang="en-GB" dirty="0"/>
              <a:t>Anyway, you're not here for my family history and neither am I.</a:t>
            </a:r>
          </a:p>
          <a:p>
            <a:endParaRPr lang="en-GB" dirty="0"/>
          </a:p>
          <a:p>
            <a:r>
              <a:rPr lang="en-GB" dirty="0"/>
              <a:t>Today, I'm going to talk about security. And this comes with a bit of a disclaimer. </a:t>
            </a:r>
          </a:p>
          <a:p>
            <a:endParaRPr lang="en-GB" dirty="0"/>
          </a:p>
          <a:p>
            <a:r>
              <a:rPr lang="en-GB" dirty="0"/>
              <a:t>If you've ever seen one of my previous talks, chances are that it was a highly technical talk. I talked about a lot of different topics, like the internals of the Python interpreter, or on some of the more advances language features of Python or an asynchronous ORM frameworks, but all of those talks had one thing in common: I was diving into technical details. And while I often simplify concepts to make them accessible, most of the points I made in those talks were technical facts and I typically do try to stay objective, if you believe in such a thing.</a:t>
            </a:r>
          </a:p>
          <a:p>
            <a:endParaRPr lang="en-GB" dirty="0"/>
          </a:p>
          <a:p>
            <a:r>
              <a:rPr lang="en-GB" dirty="0"/>
              <a:t>Well, not today. today I'm here to talk about security, and while I like to cite my sources, I am also going to share my opinions and experiences. This also means that it's perfectly to disagree with some of the things that I'm going to say or to have a different perspective on some of the topics. And, in fact, if you do have an interesting perspective or opinion to share, I invite all of you to come talk to me after my talk. I think it's best that we do it after, but do talk to me.</a:t>
            </a:r>
          </a:p>
          <a:p>
            <a:endParaRPr lang="en-GB" dirty="0"/>
          </a:p>
          <a:p>
            <a:r>
              <a:rPr lang="en-GB" dirty="0"/>
              <a:t>And one final disclaimer, I'm not a security expert. </a:t>
            </a:r>
          </a:p>
          <a:p>
            <a:endParaRPr lang="en-GB" dirty="0"/>
          </a:p>
          <a:p>
            <a:r>
              <a:rPr lang="en-GB" dirty="0"/>
              <a:t>I'm someone who's interested in security, I'm someone who's like to champion security, and raise awareness about security, but, ultimately, I'm a developer. That is my main job. So, this isn't only a guide for developers, it's also a guide by a developer. So, it's truly "A developer's guide to security". </a:t>
            </a:r>
          </a:p>
          <a:p>
            <a:endParaRPr lang="en-GB" dirty="0"/>
          </a:p>
          <a:p>
            <a:r>
              <a:rPr lang="en-GB" dirty="0"/>
              <a:t>Alright, I think I've mentioned enough disclaimers. Let's talk about security, yeah?</a:t>
            </a:r>
          </a:p>
          <a:p>
            <a:endParaRPr lang="en-GB" dirty="0"/>
          </a:p>
        </p:txBody>
      </p:sp>
      <p:sp>
        <p:nvSpPr>
          <p:cNvPr id="4" name="Slide Number Placeholder 3"/>
          <p:cNvSpPr>
            <a:spLocks noGrp="1"/>
          </p:cNvSpPr>
          <p:nvPr>
            <p:ph type="sldNum" sz="quarter" idx="5"/>
          </p:nvPr>
        </p:nvSpPr>
        <p:spPr/>
        <p:txBody>
          <a:bodyPr/>
          <a:lstStyle/>
          <a:p>
            <a:fld id="{3EFBF093-2307-4AE2-B750-069560B62ACC}" type="slidenum">
              <a:rPr lang="en-NL" smtClean="0"/>
              <a:t>32</a:t>
            </a:fld>
            <a:endParaRPr lang="en-NL"/>
          </a:p>
        </p:txBody>
      </p:sp>
    </p:spTree>
    <p:extLst>
      <p:ext uri="{BB962C8B-B14F-4D97-AF65-F5344CB8AC3E}">
        <p14:creationId xmlns:p14="http://schemas.microsoft.com/office/powerpoint/2010/main" val="310475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[PAUZE] [HEAD SHAKE] [POINT]</a:t>
            </a:r>
          </a:p>
          <a:p>
            <a:endParaRPr lang="en-GB" dirty="0"/>
          </a:p>
          <a:p>
            <a:pPr>
              <a:lnSpc>
                <a:spcPct val="200000"/>
              </a:lnSpc>
            </a:pPr>
            <a:r>
              <a:rPr lang="en-GB" sz="1200" i="1" dirty="0">
                <a:latin typeface="Cambria" panose="02040503050406030204" pitchFamily="18" charset="0"/>
                <a:ea typeface="Cambria" panose="02040503050406030204" pitchFamily="18" charset="0"/>
                <a:cs typeface="Adobe Devanagari" panose="02040503050201020203" pitchFamily="18" charset="0"/>
              </a:rPr>
              <a:t>"You know how it goes: mention 'security' to </a:t>
            </a:r>
            <a:r>
              <a:rPr lang="en-GB" sz="1200" b="1" i="1" u="sng" dirty="0">
                <a:latin typeface="Cambria" panose="02040503050406030204" pitchFamily="18" charset="0"/>
                <a:ea typeface="Cambria" panose="02040503050406030204" pitchFamily="18" charset="0"/>
                <a:cs typeface="Adobe Devanagari" panose="02040503050201020203" pitchFamily="18" charset="0"/>
              </a:rPr>
              <a:t>your typical developer</a:t>
            </a:r>
            <a:r>
              <a:rPr lang="en-GB" sz="1200" i="1" dirty="0">
                <a:latin typeface="Cambria" panose="02040503050406030204" pitchFamily="18" charset="0"/>
                <a:ea typeface="Cambria" panose="02040503050406030204" pitchFamily="18" charset="0"/>
                <a:cs typeface="Adobe Devanagari" panose="02040503050201020203" pitchFamily="18" charset="0"/>
              </a:rPr>
              <a:t>,</a:t>
            </a:r>
          </a:p>
          <a:p>
            <a:pPr>
              <a:lnSpc>
                <a:spcPct val="200000"/>
              </a:lnSpc>
            </a:pPr>
            <a:r>
              <a:rPr lang="en-GB" sz="1200" i="1" dirty="0">
                <a:latin typeface="Cambria" panose="02040503050406030204" pitchFamily="18" charset="0"/>
                <a:ea typeface="Cambria" panose="02040503050406030204" pitchFamily="18" charset="0"/>
                <a:cs typeface="Adobe Devanagari" panose="02040503050201020203" pitchFamily="18" charset="0"/>
              </a:rPr>
              <a:t>and you're likely to be </a:t>
            </a:r>
            <a:r>
              <a:rPr lang="en-GB" sz="1200" b="1" i="1" u="sng" dirty="0">
                <a:latin typeface="Cambria" panose="02040503050406030204" pitchFamily="18" charset="0"/>
                <a:ea typeface="Cambria" panose="02040503050406030204" pitchFamily="18" charset="0"/>
                <a:cs typeface="Adobe Devanagari" panose="02040503050201020203" pitchFamily="18" charset="0"/>
              </a:rPr>
              <a:t>met with an eye-roll </a:t>
            </a:r>
            <a:r>
              <a:rPr lang="en-GB" sz="1200" i="1" dirty="0">
                <a:latin typeface="Cambria" panose="02040503050406030204" pitchFamily="18" charset="0"/>
                <a:ea typeface="Cambria" panose="02040503050406030204" pitchFamily="18" charset="0"/>
                <a:cs typeface="Adobe Devanagari" panose="02040503050201020203" pitchFamily="18" charset="0"/>
              </a:rPr>
              <a:t>at best, or </a:t>
            </a:r>
            <a:r>
              <a:rPr lang="en-GB" sz="1200" b="1" i="1" u="sng" dirty="0">
                <a:latin typeface="Cambria" panose="02040503050406030204" pitchFamily="18" charset="0"/>
                <a:ea typeface="Cambria" panose="02040503050406030204" pitchFamily="18" charset="0"/>
                <a:cs typeface="Adobe Devanagari" panose="02040503050201020203" pitchFamily="18" charset="0"/>
              </a:rPr>
              <a:t>puzzlement at worst</a:t>
            </a:r>
            <a:r>
              <a:rPr lang="en-GB" sz="1200" i="1" dirty="0">
                <a:latin typeface="Cambria" panose="02040503050406030204" pitchFamily="18" charset="0"/>
                <a:ea typeface="Cambria" panose="02040503050406030204" pitchFamily="18" charset="0"/>
                <a:cs typeface="Adobe Devanagari" panose="02040503050201020203" pitchFamily="18" charset="0"/>
              </a:rPr>
              <a:t>.</a:t>
            </a:r>
          </a:p>
          <a:p>
            <a:pPr>
              <a:lnSpc>
                <a:spcPct val="200000"/>
              </a:lnSpc>
            </a:pPr>
            <a:endParaRPr lang="en-GB" sz="1200" i="1" dirty="0">
              <a:latin typeface="Cambria" panose="02040503050406030204" pitchFamily="18" charset="0"/>
              <a:ea typeface="Cambria" panose="02040503050406030204" pitchFamily="18" charset="0"/>
              <a:cs typeface="Adobe Devanagari" panose="02040503050201020203" pitchFamily="18" charset="0"/>
            </a:endParaRPr>
          </a:p>
          <a:p>
            <a:pPr>
              <a:lnSpc>
                <a:spcPct val="200000"/>
              </a:lnSpc>
            </a:pPr>
            <a:r>
              <a:rPr lang="en-GB" sz="1200" i="1" dirty="0">
                <a:latin typeface="Cambria" panose="02040503050406030204" pitchFamily="18" charset="0"/>
                <a:ea typeface="Cambria" panose="02040503050406030204" pitchFamily="18" charset="0"/>
                <a:cs typeface="Adobe Devanagari" panose="02040503050201020203" pitchFamily="18" charset="0"/>
              </a:rPr>
              <a:t>Generally, the whole security thing is </a:t>
            </a:r>
            <a:r>
              <a:rPr lang="en-GB" sz="1200" b="1" i="1" u="sng" dirty="0">
                <a:latin typeface="Cambria" panose="02040503050406030204" pitchFamily="18" charset="0"/>
                <a:ea typeface="Cambria" panose="02040503050406030204" pitchFamily="18" charset="0"/>
                <a:cs typeface="Adobe Devanagari" panose="02040503050201020203" pitchFamily="18" charset="0"/>
              </a:rPr>
              <a:t>seen as someone else's problem</a:t>
            </a:r>
            <a:r>
              <a:rPr lang="en-GB" sz="1200" i="1" dirty="0">
                <a:latin typeface="Cambria" panose="02040503050406030204" pitchFamily="18" charset="0"/>
                <a:ea typeface="Cambria" panose="02040503050406030204" pitchFamily="18" charset="0"/>
                <a:cs typeface="Adobe Devanagari" panose="02040503050201020203" pitchFamily="18" charset="0"/>
              </a:rPr>
              <a:t>."</a:t>
            </a:r>
          </a:p>
          <a:p>
            <a:endParaRPr lang="en-GB" dirty="0"/>
          </a:p>
          <a:p>
            <a:r>
              <a:rPr lang="en-GB" dirty="0"/>
              <a:t>Now, that right there is a quote.</a:t>
            </a:r>
          </a:p>
          <a:p>
            <a:endParaRPr lang="en-GB" dirty="0"/>
          </a:p>
          <a:p>
            <a:r>
              <a:rPr lang="en-GB" dirty="0"/>
              <a:t>And I didn't make it up.</a:t>
            </a:r>
          </a:p>
          <a:p>
            <a:endParaRPr lang="en-GB" dirty="0"/>
          </a:p>
          <a:p>
            <a:r>
              <a:rPr lang="en-GB" dirty="0"/>
              <a:t>You can see the link here at the bottom, this is from an actual article I was reading.</a:t>
            </a:r>
          </a:p>
          <a:p>
            <a:endParaRPr lang="en-GB" dirty="0"/>
          </a:p>
          <a:p>
            <a:r>
              <a:rPr lang="en-GB" dirty="0"/>
              <a:t>So, what's going on here? Is this just from someone who hates developers?</a:t>
            </a:r>
          </a:p>
          <a:p>
            <a:endParaRPr lang="en-GB" dirty="0"/>
          </a:p>
          <a:p>
            <a:r>
              <a:rPr lang="en-GB" dirty="0"/>
              <a:t>Or is there more behind it?</a:t>
            </a:r>
          </a:p>
          <a:p>
            <a:endParaRPr lang="en-GB" dirty="0"/>
          </a:p>
          <a:p>
            <a:r>
              <a:rPr lang="en-GB" dirty="0"/>
              <a:t>While I think this quote is a bit harsh, the author actually does go on to make a few good points about it just below it.</a:t>
            </a:r>
          </a:p>
          <a:p>
            <a:endParaRPr lang="en-GB" dirty="0"/>
          </a:p>
          <a:p>
            <a:r>
              <a:rPr lang="en-GB" dirty="0"/>
              <a:t>And it made me think: Why does this particular security specialist think that developers don't care about security?</a:t>
            </a:r>
          </a:p>
          <a:p>
            <a:endParaRPr lang="en-GB" dirty="0"/>
          </a:p>
          <a:p>
            <a:r>
              <a:rPr lang="en-GB" dirty="0"/>
              <a:t>Why did they feel the need for such a hyperbole?</a:t>
            </a:r>
          </a:p>
          <a:p>
            <a:endParaRPr lang="en-GB" dirty="0"/>
          </a:p>
          <a:p>
            <a:r>
              <a:rPr lang="en-GB" dirty="0"/>
              <a:t>Because, if I consider myself, a developer, I do think that I care about security.</a:t>
            </a:r>
          </a:p>
          <a:p>
            <a:endParaRPr lang="en-GB" dirty="0"/>
          </a:p>
          <a:p>
            <a:r>
              <a:rPr lang="en-GB" dirty="0"/>
              <a:t>I do think that security is important and I do think it's part of my job to contribute to it</a:t>
            </a:r>
          </a:p>
          <a:p>
            <a:endParaRPr lang="en-GB" dirty="0"/>
          </a:p>
          <a:p>
            <a:r>
              <a:rPr lang="en-GB" dirty="0"/>
              <a:t>And, if I'm not mistaken, so do many of you here in this room. </a:t>
            </a:r>
          </a:p>
          <a:p>
            <a:endParaRPr lang="en-GB" dirty="0"/>
          </a:p>
          <a:p>
            <a:r>
              <a:rPr lang="en-GB" dirty="0"/>
              <a:t>Which is, I know, a bit easy to say because you are all here listening to talk about security, but still, it does make me think</a:t>
            </a:r>
          </a:p>
          <a:p>
            <a:endParaRPr lang="en-GB" dirty="0"/>
          </a:p>
          <a:p>
            <a:r>
              <a:rPr lang="en-GB" dirty="0"/>
              <a:t>In fact, if you make it past this quote in the article, the author does on to explain why they think this is.</a:t>
            </a:r>
          </a:p>
          <a:p>
            <a:endParaRPr lang="en-GB" dirty="0"/>
          </a:p>
          <a:p>
            <a:r>
              <a:rPr lang="en-GB" dirty="0"/>
              <a:t>They say that developers are typically focused on </a:t>
            </a:r>
            <a:r>
              <a:rPr lang="en-GB" b="1" dirty="0"/>
              <a:t>building software that is </a:t>
            </a:r>
            <a:r>
              <a:rPr lang="en-GB" b="1" u="sng" dirty="0"/>
              <a:t>functional</a:t>
            </a:r>
            <a:r>
              <a:rPr lang="en-GB" dirty="0"/>
              <a:t>, that is </a:t>
            </a:r>
            <a:r>
              <a:rPr lang="en-GB" b="1" dirty="0"/>
              <a:t>brimming with </a:t>
            </a:r>
            <a:r>
              <a:rPr lang="en-GB" b="1" u="sng" dirty="0"/>
              <a:t>innovative features</a:t>
            </a:r>
            <a:r>
              <a:rPr lang="en-GB" dirty="0"/>
              <a:t>, and that is </a:t>
            </a:r>
            <a:r>
              <a:rPr lang="en-GB" b="1" dirty="0"/>
              <a:t>delivered </a:t>
            </a:r>
            <a:r>
              <a:rPr lang="en-GB" b="1" u="sng" dirty="0"/>
              <a:t>within a tight project timeline</a:t>
            </a:r>
            <a:r>
              <a:rPr lang="en-GB" dirty="0"/>
              <a:t>.</a:t>
            </a:r>
          </a:p>
          <a:p>
            <a:endParaRPr lang="en-GB" dirty="0"/>
          </a:p>
          <a:p>
            <a:r>
              <a:rPr lang="en-GB" dirty="0"/>
              <a:t>That security often </a:t>
            </a:r>
            <a:r>
              <a:rPr lang="en-GB" b="1" dirty="0"/>
              <a:t>just</a:t>
            </a:r>
            <a:r>
              <a:rPr lang="en-GB" dirty="0"/>
              <a:t> </a:t>
            </a:r>
            <a:r>
              <a:rPr lang="en-GB" b="1" dirty="0"/>
              <a:t>isn't a priority at the coding level</a:t>
            </a:r>
            <a:r>
              <a:rPr lang="en-GB" dirty="0"/>
              <a:t>. </a:t>
            </a:r>
          </a:p>
          <a:p>
            <a:endParaRPr lang="en-GB" dirty="0"/>
          </a:p>
          <a:p>
            <a:r>
              <a:rPr lang="en-GB" dirty="0"/>
              <a:t>And I do think the author is on to something; I just </a:t>
            </a:r>
            <a:r>
              <a:rPr lang="en-GB" b="1" dirty="0"/>
              <a:t>don't think it's because us developers don't care.</a:t>
            </a:r>
          </a:p>
          <a:p>
            <a:endParaRPr lang="en-GB" dirty="0"/>
          </a:p>
          <a:p>
            <a:r>
              <a:rPr lang="en-GB" b="1" dirty="0"/>
              <a:t>I think we do care.</a:t>
            </a:r>
          </a:p>
          <a:p>
            <a:endParaRPr lang="en-GB" dirty="0"/>
          </a:p>
          <a:p>
            <a:r>
              <a:rPr lang="en-GB" dirty="0"/>
              <a:t>Moreover, I think that we can learn something important if we dive into the question of </a:t>
            </a:r>
            <a:r>
              <a:rPr lang="en-GB" b="1" dirty="0"/>
              <a:t>why</a:t>
            </a:r>
            <a:r>
              <a:rPr lang="en-GB" dirty="0"/>
              <a:t> developers behave </a:t>
            </a:r>
            <a:r>
              <a:rPr lang="en-GB" b="1" u="sng" dirty="0"/>
              <a:t>as-if they don't love security.</a:t>
            </a:r>
          </a:p>
          <a:p>
            <a:endParaRPr lang="en-GB" dirty="0"/>
          </a:p>
          <a:p>
            <a:r>
              <a:rPr lang="en-GB" dirty="0"/>
              <a:t>Or, that we behave in way that makes security specialists </a:t>
            </a:r>
            <a:r>
              <a:rPr lang="en-GB" b="1" dirty="0"/>
              <a:t>think</a:t>
            </a:r>
            <a:r>
              <a:rPr lang="en-GB" dirty="0"/>
              <a:t> we don't care about security.</a:t>
            </a:r>
          </a:p>
          <a:p>
            <a:endParaRPr lang="en-GB" dirty="0"/>
          </a:p>
          <a:p>
            <a:endParaRPr lang="en-GB" dirty="0"/>
          </a:p>
          <a:p>
            <a:endParaRPr lang="en-GB" dirty="0"/>
          </a:p>
          <a:p>
            <a:r>
              <a:rPr lang="en-GB" dirty="0"/>
              <a:t>I think that at the core of this </a:t>
            </a:r>
          </a:p>
        </p:txBody>
      </p:sp>
      <p:sp>
        <p:nvSpPr>
          <p:cNvPr id="4" name="Slide Number Placeholder 3"/>
          <p:cNvSpPr>
            <a:spLocks noGrp="1"/>
          </p:cNvSpPr>
          <p:nvPr>
            <p:ph type="sldNum" sz="quarter" idx="5"/>
          </p:nvPr>
        </p:nvSpPr>
        <p:spPr/>
        <p:txBody>
          <a:bodyPr/>
          <a:lstStyle/>
          <a:p>
            <a:fld id="{3EFBF093-2307-4AE2-B750-069560B62ACC}" type="slidenum">
              <a:rPr lang="en-NL" smtClean="0"/>
              <a:t>3</a:t>
            </a:fld>
            <a:endParaRPr lang="en-NL"/>
          </a:p>
        </p:txBody>
      </p:sp>
    </p:spTree>
    <p:extLst>
      <p:ext uri="{BB962C8B-B14F-4D97-AF65-F5344CB8AC3E}">
        <p14:creationId xmlns:p14="http://schemas.microsoft.com/office/powerpoint/2010/main" val="220204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 think that it's important we dive deeper into the question of </a:t>
            </a:r>
            <a:r>
              <a:rPr lang="en-GB" b="1" dirty="0"/>
              <a:t>why</a:t>
            </a:r>
            <a:r>
              <a:rPr lang="en-GB" dirty="0"/>
              <a:t> developers behave </a:t>
            </a:r>
            <a:r>
              <a:rPr lang="en-GB" b="1" u="sng" dirty="0"/>
              <a:t>as-if they don't love security.</a:t>
            </a:r>
          </a:p>
          <a:p>
            <a:endParaRPr lang="en-GB" dirty="0"/>
          </a:p>
          <a:p>
            <a:r>
              <a:rPr lang="en-GB" dirty="0"/>
              <a:t>Or, that we behave in way that makes security specialists </a:t>
            </a:r>
            <a:r>
              <a:rPr lang="en-GB" b="1" dirty="0"/>
              <a:t>think</a:t>
            </a:r>
            <a:r>
              <a:rPr lang="en-GB" dirty="0"/>
              <a:t> we don't care about security.</a:t>
            </a:r>
          </a:p>
          <a:p>
            <a:endParaRPr lang="en-GB" dirty="0"/>
          </a:p>
          <a:p>
            <a:endParaRPr lang="en-GB" dirty="0"/>
          </a:p>
          <a:p>
            <a:endParaRPr lang="en-GB" dirty="0"/>
          </a:p>
          <a:p>
            <a:r>
              <a:rPr lang="en-GB" dirty="0"/>
              <a:t>I think that at the core of this </a:t>
            </a:r>
          </a:p>
        </p:txBody>
      </p:sp>
      <p:sp>
        <p:nvSpPr>
          <p:cNvPr id="4" name="Slide Number Placeholder 3"/>
          <p:cNvSpPr>
            <a:spLocks noGrp="1"/>
          </p:cNvSpPr>
          <p:nvPr>
            <p:ph type="sldNum" sz="quarter" idx="5"/>
          </p:nvPr>
        </p:nvSpPr>
        <p:spPr/>
        <p:txBody>
          <a:bodyPr/>
          <a:lstStyle/>
          <a:p>
            <a:fld id="{3EFBF093-2307-4AE2-B750-069560B62ACC}" type="slidenum">
              <a:rPr lang="en-NL" smtClean="0"/>
              <a:t>4</a:t>
            </a:fld>
            <a:endParaRPr lang="en-NL"/>
          </a:p>
        </p:txBody>
      </p:sp>
    </p:spTree>
    <p:extLst>
      <p:ext uri="{BB962C8B-B14F-4D97-AF65-F5344CB8AC3E}">
        <p14:creationId xmlns:p14="http://schemas.microsoft.com/office/powerpoint/2010/main" val="381829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9</a:t>
            </a:fld>
            <a:endParaRPr lang="en-NL"/>
          </a:p>
        </p:txBody>
      </p:sp>
    </p:spTree>
    <p:extLst>
      <p:ext uri="{BB962C8B-B14F-4D97-AF65-F5344CB8AC3E}">
        <p14:creationId xmlns:p14="http://schemas.microsoft.com/office/powerpoint/2010/main" val="790158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19</a:t>
            </a:fld>
            <a:endParaRPr lang="en-NL"/>
          </a:p>
        </p:txBody>
      </p:sp>
    </p:spTree>
    <p:extLst>
      <p:ext uri="{BB962C8B-B14F-4D97-AF65-F5344CB8AC3E}">
        <p14:creationId xmlns:p14="http://schemas.microsoft.com/office/powerpoint/2010/main" val="34028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20</a:t>
            </a:fld>
            <a:endParaRPr lang="en-NL"/>
          </a:p>
        </p:txBody>
      </p:sp>
    </p:spTree>
    <p:extLst>
      <p:ext uri="{BB962C8B-B14F-4D97-AF65-F5344CB8AC3E}">
        <p14:creationId xmlns:p14="http://schemas.microsoft.com/office/powerpoint/2010/main" val="318187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21</a:t>
            </a:fld>
            <a:endParaRPr lang="en-NL"/>
          </a:p>
        </p:txBody>
      </p:sp>
    </p:spTree>
    <p:extLst>
      <p:ext uri="{BB962C8B-B14F-4D97-AF65-F5344CB8AC3E}">
        <p14:creationId xmlns:p14="http://schemas.microsoft.com/office/powerpoint/2010/main" val="30589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22</a:t>
            </a:fld>
            <a:endParaRPr lang="en-NL"/>
          </a:p>
        </p:txBody>
      </p:sp>
    </p:spTree>
    <p:extLst>
      <p:ext uri="{BB962C8B-B14F-4D97-AF65-F5344CB8AC3E}">
        <p14:creationId xmlns:p14="http://schemas.microsoft.com/office/powerpoint/2010/main" val="1790574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Alright, you might not believe it, but this is the most important question that I going to try to answer in this talk. </a:t>
            </a:r>
          </a:p>
          <a:p>
            <a:endParaRPr lang="en-GB" dirty="0"/>
          </a:p>
          <a:p>
            <a:r>
              <a:rPr lang="en-GB" dirty="0"/>
              <a:t>"Why are developers so important for security?"</a:t>
            </a:r>
          </a:p>
          <a:p>
            <a:endParaRPr lang="en-GB" dirty="0"/>
          </a:p>
          <a:p>
            <a:r>
              <a:rPr lang="en-GB" dirty="0"/>
              <a:t>Now, I can already hear you thinking: Of course developers are very important for security! Are they not directly involved in developing the application or project that needs to be secure? If the codebase is insecure to begin with, chances are the entire project is going to be insecure.</a:t>
            </a:r>
          </a:p>
          <a:p>
            <a:endParaRPr lang="en-GB" dirty="0"/>
          </a:p>
          <a:p>
            <a:r>
              <a:rPr lang="en-GB" dirty="0"/>
              <a:t>This seems almost trivial, right?</a:t>
            </a:r>
          </a:p>
          <a:p>
            <a:endParaRPr lang="en-GB" dirty="0"/>
          </a:p>
          <a:p>
            <a:r>
              <a:rPr lang="en-GB" dirty="0"/>
              <a:t>And, yet, some don't seem think that developers are all that important.</a:t>
            </a:r>
          </a:p>
          <a:p>
            <a:endParaRPr lang="en-GB" dirty="0"/>
          </a:p>
          <a:p>
            <a:r>
              <a:rPr lang="en-GB" dirty="0"/>
              <a:t>Or, rather, they don't seem to think that developers take security all that seriously. They may even think that developers don't really care about security..</a:t>
            </a:r>
          </a:p>
          <a:p>
            <a:endParaRPr lang="en-GB" dirty="0"/>
          </a:p>
          <a:p>
            <a:r>
              <a:rPr lang="en-GB" dirty="0"/>
              <a:t>In fact, I was reading an article about security a few months ago that that contained this quote [NEXT]</a:t>
            </a:r>
          </a:p>
          <a:p>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3EFBF093-2307-4AE2-B750-069560B62ACC}" type="slidenum">
              <a:rPr lang="en-NL" smtClean="0"/>
              <a:t>23</a:t>
            </a:fld>
            <a:endParaRPr lang="en-NL"/>
          </a:p>
        </p:txBody>
      </p:sp>
    </p:spTree>
    <p:extLst>
      <p:ext uri="{BB962C8B-B14F-4D97-AF65-F5344CB8AC3E}">
        <p14:creationId xmlns:p14="http://schemas.microsoft.com/office/powerpoint/2010/main" val="87254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FA37-914E-546B-33CB-85FA2DF6AD47}"/>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NL" dirty="0"/>
          </a:p>
        </p:txBody>
      </p:sp>
      <p:sp>
        <p:nvSpPr>
          <p:cNvPr id="3" name="Subtitle 2">
            <a:extLst>
              <a:ext uri="{FF2B5EF4-FFF2-40B4-BE49-F238E27FC236}">
                <a16:creationId xmlns:a16="http://schemas.microsoft.com/office/drawing/2014/main" id="{D27132ED-89F5-90E7-9D95-2EC8B0488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L" dirty="0"/>
          </a:p>
        </p:txBody>
      </p:sp>
    </p:spTree>
    <p:extLst>
      <p:ext uri="{BB962C8B-B14F-4D97-AF65-F5344CB8AC3E}">
        <p14:creationId xmlns:p14="http://schemas.microsoft.com/office/powerpoint/2010/main" val="10595704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267E-2938-35E4-FBDB-7D64517168BD}"/>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1359F908-065B-606A-1BED-4EEFB6F4E9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Footer Placeholder 4">
            <a:extLst>
              <a:ext uri="{FF2B5EF4-FFF2-40B4-BE49-F238E27FC236}">
                <a16:creationId xmlns:a16="http://schemas.microsoft.com/office/drawing/2014/main" id="{D6F2095A-51DC-0429-6CAF-B95ED5564443}"/>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262247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DC20C-57AB-93D5-DE68-774FA75B3B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01033262-D6C8-3AC4-6B4C-ABA419189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Footer Placeholder 4">
            <a:extLst>
              <a:ext uri="{FF2B5EF4-FFF2-40B4-BE49-F238E27FC236}">
                <a16:creationId xmlns:a16="http://schemas.microsoft.com/office/drawing/2014/main" id="{B65F3F9E-7D87-6634-981B-D701082D399A}"/>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11413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DB61-786F-F805-7935-70EED21D6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F45A2E9B-948C-7B09-1947-E4961C4F7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7" name="Footer Placeholder 4">
            <a:extLst>
              <a:ext uri="{FF2B5EF4-FFF2-40B4-BE49-F238E27FC236}">
                <a16:creationId xmlns:a16="http://schemas.microsoft.com/office/drawing/2014/main" id="{D24C0FC5-C8B2-FC57-DE02-AA663F02B81C}"/>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60450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F29D-DF0E-6471-21CC-480D11E55DBD}"/>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2CE8356A-0E48-D9AB-1EE2-9ACD1FE6DD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Footer Placeholder 4">
            <a:extLst>
              <a:ext uri="{FF2B5EF4-FFF2-40B4-BE49-F238E27FC236}">
                <a16:creationId xmlns:a16="http://schemas.microsoft.com/office/drawing/2014/main" id="{9D2A0521-228A-E668-1B9A-915F26314009}"/>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1509359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501-DF3F-E1F4-D624-022BCD6D7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8F3C9846-A111-57C1-5BBC-FB536D2D9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ooter Placeholder 4">
            <a:extLst>
              <a:ext uri="{FF2B5EF4-FFF2-40B4-BE49-F238E27FC236}">
                <a16:creationId xmlns:a16="http://schemas.microsoft.com/office/drawing/2014/main" id="{01DB5AB2-1037-C4A6-B70A-B9BB5D6D1703}"/>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3839143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BB24-2F0A-C7D3-3804-5418DFD62938}"/>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E5D7807-5C9A-F972-8027-A3705A4A6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B5393-04ED-0C47-519A-F98C8E2EEB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2CCE8157-B523-DCBE-FA4E-6CACFB550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F42BC3-A8DF-ABC8-32D9-FE970F173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10" name="Footer Placeholder 4">
            <a:extLst>
              <a:ext uri="{FF2B5EF4-FFF2-40B4-BE49-F238E27FC236}">
                <a16:creationId xmlns:a16="http://schemas.microsoft.com/office/drawing/2014/main" id="{CFCA6B31-4995-B364-65A2-5907BFB5EF75}"/>
              </a:ext>
            </a:extLst>
          </p:cNvPr>
          <p:cNvSpPr>
            <a:spLocks noGrp="1"/>
          </p:cNvSpPr>
          <p:nvPr>
            <p:ph type="ftr" sz="quarter" idx="10"/>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1928799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5118-0CDA-467A-0A10-E6AB18AE04DC}"/>
              </a:ext>
            </a:extLst>
          </p:cNvPr>
          <p:cNvSpPr>
            <a:spLocks noGrp="1"/>
          </p:cNvSpPr>
          <p:nvPr>
            <p:ph type="title"/>
          </p:nvPr>
        </p:nvSpPr>
        <p:spPr/>
        <p:txBody>
          <a:bodyPr/>
          <a:lstStyle/>
          <a:p>
            <a:r>
              <a:rPr lang="en-US"/>
              <a:t>Click to edit Master title style</a:t>
            </a:r>
            <a:endParaRPr lang="en-NL"/>
          </a:p>
        </p:txBody>
      </p:sp>
      <p:sp>
        <p:nvSpPr>
          <p:cNvPr id="6" name="Footer Placeholder 4">
            <a:extLst>
              <a:ext uri="{FF2B5EF4-FFF2-40B4-BE49-F238E27FC236}">
                <a16:creationId xmlns:a16="http://schemas.microsoft.com/office/drawing/2014/main" id="{BDFAF653-469F-72C7-9FD3-87B3627DAC15}"/>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2578543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629D814-A5AC-CDBD-CF51-15757ADB6947}"/>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4156284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286F-6EB3-93E6-9659-08B71CB7846F}"/>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NL" dirty="0"/>
          </a:p>
        </p:txBody>
      </p:sp>
      <p:sp>
        <p:nvSpPr>
          <p:cNvPr id="3" name="Content Placeholder 2">
            <a:extLst>
              <a:ext uri="{FF2B5EF4-FFF2-40B4-BE49-F238E27FC236}">
                <a16:creationId xmlns:a16="http://schemas.microsoft.com/office/drawing/2014/main" id="{34EF147F-8E94-4D65-8317-3932895C4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0E8F1E91-B6A5-954E-0E6E-FD087CCAD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Footer Placeholder 4">
            <a:extLst>
              <a:ext uri="{FF2B5EF4-FFF2-40B4-BE49-F238E27FC236}">
                <a16:creationId xmlns:a16="http://schemas.microsoft.com/office/drawing/2014/main" id="{5633C156-F5F9-5A1F-AB9E-E5A86C54EDCD}"/>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1691584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33D5-EC11-F017-8926-94CFAE820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E60D7672-9F24-5209-8CFD-A4E96AD86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4BE25E42-C3C2-414B-7E10-41CCC45DE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90417810-7CEB-DCA7-4FB2-C10E18CBFFB5}"/>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269191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0657-6D2E-3F14-685B-AFD6462CFCE7}"/>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B85848D-1EEA-C9C5-71A8-3FB8D7875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Footer Placeholder 4">
            <a:extLst>
              <a:ext uri="{FF2B5EF4-FFF2-40B4-BE49-F238E27FC236}">
                <a16:creationId xmlns:a16="http://schemas.microsoft.com/office/drawing/2014/main" id="{955C8647-FC2D-983B-B15F-A64E3E507F37}"/>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34445497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1CA4-E512-F2D0-9D43-9755E381685E}"/>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D5513FB1-FE39-0BD2-FB2C-A8F59DF258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Footer Placeholder 4">
            <a:extLst>
              <a:ext uri="{FF2B5EF4-FFF2-40B4-BE49-F238E27FC236}">
                <a16:creationId xmlns:a16="http://schemas.microsoft.com/office/drawing/2014/main" id="{B3A95A4A-5EAF-D6B5-FA27-3BF5E575D9EF}"/>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3101739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FFA29-FCCD-3FC5-BD87-931982E89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136AEC8C-1723-52E8-BB27-CFF218A105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Footer Placeholder 4">
            <a:extLst>
              <a:ext uri="{FF2B5EF4-FFF2-40B4-BE49-F238E27FC236}">
                <a16:creationId xmlns:a16="http://schemas.microsoft.com/office/drawing/2014/main" id="{01D4CFE0-A4AA-8323-0F8E-BD29EEFEA045}"/>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2914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0700-F49F-BDA6-0430-AECB40D80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077AF7EC-0F16-0412-15BE-5B7E0ECC3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384175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9FA4-5DEC-8F99-72CB-39F1CFC3B8B9}"/>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33336273-AC5E-275A-C137-8CC88D42F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B0F94DA5-FA78-EEBF-DED7-E7CAF3ECF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Footer Placeholder 4">
            <a:extLst>
              <a:ext uri="{FF2B5EF4-FFF2-40B4-BE49-F238E27FC236}">
                <a16:creationId xmlns:a16="http://schemas.microsoft.com/office/drawing/2014/main" id="{5C9A4618-F8ED-A344-6F28-9CE8E1B83413}"/>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32520368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7BFC-2E66-25CF-AC20-A44A0DDB7685}"/>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BDC160C0-BE3C-3825-9034-7D60686E7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68F75-C7D1-9ACD-BD30-F7A2B3CFA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70A6CAA8-55BC-DB34-A082-6F8D3B8C3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5CDEC-3418-2D9E-5890-E3A58C65A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Footer Placeholder 4">
            <a:extLst>
              <a:ext uri="{FF2B5EF4-FFF2-40B4-BE49-F238E27FC236}">
                <a16:creationId xmlns:a16="http://schemas.microsoft.com/office/drawing/2014/main" id="{163F152C-BCE3-C965-987E-5409320A78F7}"/>
              </a:ext>
            </a:extLst>
          </p:cNvPr>
          <p:cNvSpPr>
            <a:spLocks noGrp="1"/>
          </p:cNvSpPr>
          <p:nvPr>
            <p:ph type="ftr" sz="quarter" idx="10"/>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144912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DF0F-8141-062E-A698-A85C148B195E}"/>
              </a:ext>
            </a:extLst>
          </p:cNvPr>
          <p:cNvSpPr>
            <a:spLocks noGrp="1"/>
          </p:cNvSpPr>
          <p:nvPr>
            <p:ph type="title"/>
          </p:nvPr>
        </p:nvSpPr>
        <p:spPr/>
        <p:txBody>
          <a:bodyPr/>
          <a:lstStyle/>
          <a:p>
            <a:r>
              <a:rPr lang="en-US"/>
              <a:t>Click to edit Master title style</a:t>
            </a:r>
            <a:endParaRPr lang="en-NL"/>
          </a:p>
        </p:txBody>
      </p:sp>
      <p:sp>
        <p:nvSpPr>
          <p:cNvPr id="3" name="Footer Placeholder 4">
            <a:extLst>
              <a:ext uri="{FF2B5EF4-FFF2-40B4-BE49-F238E27FC236}">
                <a16:creationId xmlns:a16="http://schemas.microsoft.com/office/drawing/2014/main" id="{DA573478-5D2F-CA56-E68E-5EC7141A6081}"/>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406080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19E3C47-DBC5-2CD3-BEB5-CFD058711DC0}"/>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94764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A1CF-B06E-E29A-26F5-BE142716D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4ED4CAD7-C5BE-3889-192D-5CCDC7090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F00D1F27-CB08-FBC2-7A39-28CA88CEE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D5CD47AF-AFB8-53B2-9B63-5D40939BF202}"/>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264666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3159-6E29-B7C1-C234-96901478A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B4FCB520-57A6-C3FF-8536-8D592055E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FBB2020E-B71A-C0DE-3E68-90C6798A4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21065042-1156-5D91-07F0-9AEC6C320D3D}"/>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40788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6A88D-63DC-4198-C459-327C029A3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97EDC18F-C12F-6580-D231-E2D4A63E9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Footer Placeholder 4">
            <a:extLst>
              <a:ext uri="{FF2B5EF4-FFF2-40B4-BE49-F238E27FC236}">
                <a16:creationId xmlns:a16="http://schemas.microsoft.com/office/drawing/2014/main" id="{06B54B20-3B17-1DD4-6B65-7FB6D114FAEB}"/>
              </a:ext>
            </a:extLst>
          </p:cNvPr>
          <p:cNvSpPr>
            <a:spLocks noGrp="1"/>
          </p:cNvSpPr>
          <p:nvPr>
            <p:ph type="ftr" sz="quarter" idx="3"/>
          </p:nvPr>
        </p:nvSpPr>
        <p:spPr>
          <a:xfrm>
            <a:off x="-43598" y="6170218"/>
            <a:ext cx="9681316" cy="544512"/>
          </a:xfrm>
          <a:prstGeom prst="rect">
            <a:avLst/>
          </a:prstGeom>
          <a:solidFill>
            <a:schemeClr val="accent2">
              <a:lumMod val="20000"/>
              <a:lumOff val="80000"/>
            </a:schemeClr>
          </a:solidFill>
        </p:spPr>
        <p:txBody>
          <a:bodyPr vert="horz" lIns="396000" tIns="45720" rIns="91440" bIns="45720" rtlCol="0" anchor="ctr"/>
          <a:lstStyle>
            <a:lvl1pPr algn="l">
              <a:defRPr sz="1200">
                <a:solidFill>
                  <a:schemeClr val="bg2">
                    <a:lumMod val="25000"/>
                  </a:schemeClr>
                </a:solidFill>
                <a:latin typeface="Roboto Light" panose="02000000000000000000" pitchFamily="2" charset="0"/>
                <a:ea typeface="Roboto Light" panose="02000000000000000000" pitchFamily="2" charset="0"/>
              </a:defRPr>
            </a:lvl1pPr>
          </a:lstStyle>
          <a:p>
            <a:endParaRPr lang="en-NL" dirty="0"/>
          </a:p>
        </p:txBody>
      </p:sp>
      <p:pic>
        <p:nvPicPr>
          <p:cNvPr id="8" name="Picture 7" descr="A picture containing logo, screenshot, graphics, text&#10;&#10;Description automatically generated">
            <a:extLst>
              <a:ext uri="{FF2B5EF4-FFF2-40B4-BE49-F238E27FC236}">
                <a16:creationId xmlns:a16="http://schemas.microsoft.com/office/drawing/2014/main" id="{C1A46C51-2A41-7F36-5AA0-CA0426B61C1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82999" y="5920033"/>
            <a:ext cx="2088930" cy="1044883"/>
          </a:xfrm>
          <a:prstGeom prst="rect">
            <a:avLst/>
          </a:prstGeom>
        </p:spPr>
      </p:pic>
    </p:spTree>
    <p:extLst>
      <p:ext uri="{BB962C8B-B14F-4D97-AF65-F5344CB8AC3E}">
        <p14:creationId xmlns:p14="http://schemas.microsoft.com/office/powerpoint/2010/main" val="107932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Light" panose="02000000000000000000" pitchFamily="2" charset="0"/>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Light" panose="02000000000000000000" pitchFamily="2" charset="0"/>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Light" panose="02000000000000000000" pitchFamily="2" charset="0"/>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Light" panose="02000000000000000000" pitchFamily="2" charset="0"/>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AEE3E-8013-8971-1CF6-A38AC2AF1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AE49705-627C-54B3-2854-07E20364F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Footer Placeholder 4">
            <a:extLst>
              <a:ext uri="{FF2B5EF4-FFF2-40B4-BE49-F238E27FC236}">
                <a16:creationId xmlns:a16="http://schemas.microsoft.com/office/drawing/2014/main" id="{56952347-4512-FC7A-3D73-8C7F1CDF3414}"/>
              </a:ext>
            </a:extLst>
          </p:cNvPr>
          <p:cNvSpPr>
            <a:spLocks noGrp="1"/>
          </p:cNvSpPr>
          <p:nvPr>
            <p:ph type="ftr" sz="quarter" idx="3"/>
          </p:nvPr>
        </p:nvSpPr>
        <p:spPr>
          <a:xfrm>
            <a:off x="838199" y="6356350"/>
            <a:ext cx="9186017" cy="365125"/>
          </a:xfrm>
          <a:prstGeom prst="rect">
            <a:avLst/>
          </a:prstGeom>
        </p:spPr>
        <p:txBody>
          <a:bodyPr vert="horz" lIns="91440" tIns="45720" rIns="91440" bIns="45720" rtlCol="0" anchor="ctr"/>
          <a:lstStyle>
            <a:lvl1pPr algn="l">
              <a:defRPr sz="1200">
                <a:solidFill>
                  <a:schemeClr val="tx1">
                    <a:tint val="75000"/>
                  </a:schemeClr>
                </a:solidFill>
                <a:latin typeface="Roboto Light" panose="02000000000000000000" pitchFamily="2" charset="0"/>
                <a:ea typeface="Roboto Light" panose="02000000000000000000" pitchFamily="2" charset="0"/>
              </a:defRPr>
            </a:lvl1pPr>
          </a:lstStyle>
          <a:p>
            <a:endParaRPr lang="en-NL" dirty="0"/>
          </a:p>
        </p:txBody>
      </p:sp>
    </p:spTree>
    <p:extLst>
      <p:ext uri="{BB962C8B-B14F-4D97-AF65-F5344CB8AC3E}">
        <p14:creationId xmlns:p14="http://schemas.microsoft.com/office/powerpoint/2010/main" val="4121485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Light" panose="02000000000000000000" pitchFamily="2" charset="0"/>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Light" panose="02000000000000000000" pitchFamily="2" charset="0"/>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Light" panose="02000000000000000000" pitchFamily="2" charset="0"/>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Light" panose="02000000000000000000" pitchFamily="2" charset="0"/>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kelseyhightower/status/1666131163877113858" TargetMode="External"/><Relationship Id="rId2" Type="http://schemas.microsoft.com/office/2018/10/relationships/comments" Target="../comments/modernComment_125_790FE29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owasp.org/www-project-devsecops-guidelin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owasp.org/www-chapter-geneva/assets/slides/OWASP_Geneva_Starting_Left.pdf"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E_F3E94C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ecurecodewarrior.com/article/shifting-left-is-not-enough-why-starting-left-is-your-key-to-software-security-excellenc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ebastiaanzeeff.nl/"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hyperlink" Target="https://www.linkedin.com/in/sebastiaanzeef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ecurecodewarrior.com/article/shifting-left-is-not-enough-why-starting-left-is-your-key-to-software-security-excellen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DE5A119-E311-D945-BFF8-009E7C7201F1}"/>
              </a:ext>
            </a:extLst>
          </p:cNvPr>
          <p:cNvSpPr/>
          <p:nvPr/>
        </p:nvSpPr>
        <p:spPr>
          <a:xfrm>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1" h="6858000">
                <a:moveTo>
                  <a:pt x="0" y="0"/>
                </a:moveTo>
                <a:lnTo>
                  <a:pt x="12192001" y="0"/>
                </a:lnTo>
                <a:lnTo>
                  <a:pt x="12192001" y="6858000"/>
                </a:lnTo>
                <a:lnTo>
                  <a:pt x="0" y="6858000"/>
                </a:lnTo>
                <a:close/>
              </a:path>
            </a:pathLst>
          </a:custGeom>
          <a:solidFill>
            <a:srgbClr val="0009E7"/>
          </a:solidFill>
          <a:ln w="5953" cap="flat">
            <a:noFill/>
            <a:prstDash val="solid"/>
            <a:miter/>
          </a:ln>
        </p:spPr>
        <p:txBody>
          <a:bodyPr rtlCol="0" anchor="ctr"/>
          <a:lstStyle/>
          <a:p>
            <a:endParaRPr lang="en-NL" dirty="0"/>
          </a:p>
        </p:txBody>
      </p:sp>
      <p:sp>
        <p:nvSpPr>
          <p:cNvPr id="7" name="Freeform 6">
            <a:extLst>
              <a:ext uri="{FF2B5EF4-FFF2-40B4-BE49-F238E27FC236}">
                <a16:creationId xmlns:a16="http://schemas.microsoft.com/office/drawing/2014/main" id="{2B12FD0E-EE45-BA24-9AC5-22BED6F5855B}"/>
              </a:ext>
            </a:extLst>
          </p:cNvPr>
          <p:cNvSpPr/>
          <p:nvPr/>
        </p:nvSpPr>
        <p:spPr>
          <a:xfrm>
            <a:off x="-2" y="1371600"/>
            <a:ext cx="1371600" cy="1371600"/>
          </a:xfrm>
          <a:custGeom>
            <a:avLst/>
            <a:gdLst>
              <a:gd name="connsiteX0" fmla="*/ 0 w 1371600"/>
              <a:gd name="connsiteY0" fmla="*/ 0 h 1371600"/>
              <a:gd name="connsiteX1" fmla="*/ 1371600 w 1371600"/>
              <a:gd name="connsiteY1" fmla="*/ 0 h 1371600"/>
              <a:gd name="connsiteX2" fmla="*/ 1371600 w 1371600"/>
              <a:gd name="connsiteY2" fmla="*/ 1371600 h 1371600"/>
              <a:gd name="connsiteX3" fmla="*/ 0 w 13716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0" y="0"/>
                </a:moveTo>
                <a:lnTo>
                  <a:pt x="1371600" y="0"/>
                </a:lnTo>
                <a:lnTo>
                  <a:pt x="1371600" y="1371600"/>
                </a:lnTo>
                <a:lnTo>
                  <a:pt x="0" y="1371600"/>
                </a:lnTo>
                <a:close/>
              </a:path>
            </a:pathLst>
          </a:custGeom>
          <a:solidFill>
            <a:srgbClr val="FF0000"/>
          </a:solidFill>
          <a:ln w="5953" cap="flat">
            <a:noFill/>
            <a:prstDash val="solid"/>
            <a:miter/>
          </a:ln>
        </p:spPr>
        <p:txBody>
          <a:bodyPr rtlCol="0" anchor="ctr"/>
          <a:lstStyle/>
          <a:p>
            <a:endParaRPr lang="en-NL"/>
          </a:p>
        </p:txBody>
      </p:sp>
      <p:sp>
        <p:nvSpPr>
          <p:cNvPr id="8" name="Freeform 7">
            <a:extLst>
              <a:ext uri="{FF2B5EF4-FFF2-40B4-BE49-F238E27FC236}">
                <a16:creationId xmlns:a16="http://schemas.microsoft.com/office/drawing/2014/main" id="{147EB7C5-0337-28DB-3416-0C64D8A928B1}"/>
              </a:ext>
            </a:extLst>
          </p:cNvPr>
          <p:cNvSpPr/>
          <p:nvPr/>
        </p:nvSpPr>
        <p:spPr>
          <a:xfrm>
            <a:off x="-2" y="2023109"/>
            <a:ext cx="1371600" cy="720089"/>
          </a:xfrm>
          <a:custGeom>
            <a:avLst/>
            <a:gdLst>
              <a:gd name="connsiteX0" fmla="*/ 0 w 1371600"/>
              <a:gd name="connsiteY0" fmla="*/ 0 h 720089"/>
              <a:gd name="connsiteX1" fmla="*/ 1371600 w 1371600"/>
              <a:gd name="connsiteY1" fmla="*/ 0 h 720089"/>
              <a:gd name="connsiteX2" fmla="*/ 1371600 w 1371600"/>
              <a:gd name="connsiteY2" fmla="*/ 720090 h 720089"/>
              <a:gd name="connsiteX3" fmla="*/ 0 w 1371600"/>
              <a:gd name="connsiteY3" fmla="*/ 720090 h 720089"/>
            </a:gdLst>
            <a:ahLst/>
            <a:cxnLst>
              <a:cxn ang="0">
                <a:pos x="connsiteX0" y="connsiteY0"/>
              </a:cxn>
              <a:cxn ang="0">
                <a:pos x="connsiteX1" y="connsiteY1"/>
              </a:cxn>
              <a:cxn ang="0">
                <a:pos x="connsiteX2" y="connsiteY2"/>
              </a:cxn>
              <a:cxn ang="0">
                <a:pos x="connsiteX3" y="connsiteY3"/>
              </a:cxn>
            </a:cxnLst>
            <a:rect l="l" t="t" r="r" b="b"/>
            <a:pathLst>
              <a:path w="1371600" h="720089">
                <a:moveTo>
                  <a:pt x="0" y="0"/>
                </a:moveTo>
                <a:lnTo>
                  <a:pt x="1371600" y="0"/>
                </a:lnTo>
                <a:lnTo>
                  <a:pt x="1371600" y="720090"/>
                </a:lnTo>
                <a:lnTo>
                  <a:pt x="0" y="720090"/>
                </a:lnTo>
                <a:close/>
              </a:path>
            </a:pathLst>
          </a:custGeom>
          <a:solidFill>
            <a:srgbClr val="FFB340"/>
          </a:solidFill>
          <a:ln w="5953" cap="flat">
            <a:noFill/>
            <a:prstDash val="solid"/>
            <a:miter/>
          </a:ln>
        </p:spPr>
        <p:txBody>
          <a:bodyPr rtlCol="0" anchor="ctr"/>
          <a:lstStyle/>
          <a:p>
            <a:endParaRPr lang="en-NL"/>
          </a:p>
        </p:txBody>
      </p:sp>
      <p:sp>
        <p:nvSpPr>
          <p:cNvPr id="9" name="Freeform 8">
            <a:extLst>
              <a:ext uri="{FF2B5EF4-FFF2-40B4-BE49-F238E27FC236}">
                <a16:creationId xmlns:a16="http://schemas.microsoft.com/office/drawing/2014/main" id="{E4C913AB-8DAB-A5DC-A908-6BEC10E23DD7}"/>
              </a:ext>
            </a:extLst>
          </p:cNvPr>
          <p:cNvSpPr/>
          <p:nvPr/>
        </p:nvSpPr>
        <p:spPr>
          <a:xfrm>
            <a:off x="462913" y="1783079"/>
            <a:ext cx="445770" cy="462915"/>
          </a:xfrm>
          <a:custGeom>
            <a:avLst/>
            <a:gdLst>
              <a:gd name="connsiteX0" fmla="*/ 222885 w 445770"/>
              <a:gd name="connsiteY0" fmla="*/ 462915 h 462915"/>
              <a:gd name="connsiteX1" fmla="*/ 445770 w 445770"/>
              <a:gd name="connsiteY1" fmla="*/ 231458 h 462915"/>
              <a:gd name="connsiteX2" fmla="*/ 222885 w 445770"/>
              <a:gd name="connsiteY2" fmla="*/ 0 h 462915"/>
              <a:gd name="connsiteX3" fmla="*/ 0 w 445770"/>
              <a:gd name="connsiteY3" fmla="*/ 231458 h 462915"/>
              <a:gd name="connsiteX4" fmla="*/ 222885 w 445770"/>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70" h="462915">
                <a:moveTo>
                  <a:pt x="222885" y="462915"/>
                </a:moveTo>
                <a:cubicBezTo>
                  <a:pt x="345984" y="462915"/>
                  <a:pt x="445770" y="359289"/>
                  <a:pt x="445770" y="231458"/>
                </a:cubicBezTo>
                <a:cubicBezTo>
                  <a:pt x="445770" y="103626"/>
                  <a:pt x="345984" y="0"/>
                  <a:pt x="222885" y="0"/>
                </a:cubicBezTo>
                <a:cubicBezTo>
                  <a:pt x="99789" y="0"/>
                  <a:pt x="0" y="103626"/>
                  <a:pt x="0" y="231458"/>
                </a:cubicBezTo>
                <a:cubicBezTo>
                  <a:pt x="0" y="359289"/>
                  <a:pt x="99789" y="462915"/>
                  <a:pt x="222885" y="462915"/>
                </a:cubicBezTo>
                <a:close/>
              </a:path>
            </a:pathLst>
          </a:custGeom>
          <a:solidFill>
            <a:srgbClr val="FFFFFF"/>
          </a:solidFill>
          <a:ln w="5953" cap="flat">
            <a:noFill/>
            <a:prstDash val="solid"/>
            <a:miter/>
          </a:ln>
        </p:spPr>
        <p:txBody>
          <a:bodyPr rtlCol="0" anchor="ctr"/>
          <a:lstStyle/>
          <a:p>
            <a:endParaRPr lang="en-NL"/>
          </a:p>
        </p:txBody>
      </p:sp>
      <p:sp>
        <p:nvSpPr>
          <p:cNvPr id="10" name="Freeform 9">
            <a:extLst>
              <a:ext uri="{FF2B5EF4-FFF2-40B4-BE49-F238E27FC236}">
                <a16:creationId xmlns:a16="http://schemas.microsoft.com/office/drawing/2014/main" id="{0F2C0739-E4BA-9E1C-32C3-D0C36AAEAF24}"/>
              </a:ext>
            </a:extLst>
          </p:cNvPr>
          <p:cNvSpPr/>
          <p:nvPr/>
        </p:nvSpPr>
        <p:spPr>
          <a:xfrm>
            <a:off x="908683" y="1783079"/>
            <a:ext cx="462915" cy="462915"/>
          </a:xfrm>
          <a:custGeom>
            <a:avLst/>
            <a:gdLst>
              <a:gd name="connsiteX0" fmla="*/ 231458 w 462915"/>
              <a:gd name="connsiteY0" fmla="*/ 462915 h 462915"/>
              <a:gd name="connsiteX1" fmla="*/ 462915 w 462915"/>
              <a:gd name="connsiteY1" fmla="*/ 231458 h 462915"/>
              <a:gd name="connsiteX2" fmla="*/ 231458 w 462915"/>
              <a:gd name="connsiteY2" fmla="*/ 0 h 462915"/>
              <a:gd name="connsiteX3" fmla="*/ 0 w 462915"/>
              <a:gd name="connsiteY3" fmla="*/ 231458 h 462915"/>
              <a:gd name="connsiteX4" fmla="*/ 231458 w 462915"/>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5" h="462915">
                <a:moveTo>
                  <a:pt x="231458" y="462915"/>
                </a:moveTo>
                <a:cubicBezTo>
                  <a:pt x="359289" y="462915"/>
                  <a:pt x="462915" y="359289"/>
                  <a:pt x="462915" y="231458"/>
                </a:cubicBezTo>
                <a:cubicBezTo>
                  <a:pt x="462915" y="103626"/>
                  <a:pt x="359289" y="0"/>
                  <a:pt x="231458" y="0"/>
                </a:cubicBezTo>
                <a:cubicBezTo>
                  <a:pt x="103626" y="0"/>
                  <a:pt x="0" y="103626"/>
                  <a:pt x="0" y="231458"/>
                </a:cubicBezTo>
                <a:cubicBezTo>
                  <a:pt x="0" y="359289"/>
                  <a:pt x="103626" y="462915"/>
                  <a:pt x="231458" y="462915"/>
                </a:cubicBezTo>
                <a:close/>
              </a:path>
            </a:pathLst>
          </a:custGeom>
          <a:solidFill>
            <a:srgbClr val="FFFFFF"/>
          </a:solidFill>
          <a:ln w="5953" cap="flat">
            <a:noFill/>
            <a:prstDash val="solid"/>
            <a:miter/>
          </a:ln>
        </p:spPr>
        <p:txBody>
          <a:bodyPr rtlCol="0" anchor="ctr"/>
          <a:lstStyle/>
          <a:p>
            <a:endParaRPr lang="en-NL"/>
          </a:p>
        </p:txBody>
      </p:sp>
      <p:sp>
        <p:nvSpPr>
          <p:cNvPr id="11" name="Freeform 10">
            <a:extLst>
              <a:ext uri="{FF2B5EF4-FFF2-40B4-BE49-F238E27FC236}">
                <a16:creationId xmlns:a16="http://schemas.microsoft.com/office/drawing/2014/main" id="{5DBB4B0E-D087-32BC-73B9-A43008461359}"/>
              </a:ext>
            </a:extLst>
          </p:cNvPr>
          <p:cNvSpPr/>
          <p:nvPr/>
        </p:nvSpPr>
        <p:spPr>
          <a:xfrm>
            <a:off x="-2" y="1783079"/>
            <a:ext cx="462915" cy="462915"/>
          </a:xfrm>
          <a:custGeom>
            <a:avLst/>
            <a:gdLst>
              <a:gd name="connsiteX0" fmla="*/ 231458 w 462915"/>
              <a:gd name="connsiteY0" fmla="*/ 462915 h 462915"/>
              <a:gd name="connsiteX1" fmla="*/ 462915 w 462915"/>
              <a:gd name="connsiteY1" fmla="*/ 231458 h 462915"/>
              <a:gd name="connsiteX2" fmla="*/ 231458 w 462915"/>
              <a:gd name="connsiteY2" fmla="*/ 0 h 462915"/>
              <a:gd name="connsiteX3" fmla="*/ 0 w 462915"/>
              <a:gd name="connsiteY3" fmla="*/ 231458 h 462915"/>
              <a:gd name="connsiteX4" fmla="*/ 231458 w 462915"/>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5" h="462915">
                <a:moveTo>
                  <a:pt x="231458" y="462915"/>
                </a:moveTo>
                <a:cubicBezTo>
                  <a:pt x="359288" y="462915"/>
                  <a:pt x="462915" y="359289"/>
                  <a:pt x="462915" y="231458"/>
                </a:cubicBezTo>
                <a:cubicBezTo>
                  <a:pt x="462915" y="103626"/>
                  <a:pt x="359288" y="0"/>
                  <a:pt x="231458" y="0"/>
                </a:cubicBezTo>
                <a:cubicBezTo>
                  <a:pt x="103627" y="0"/>
                  <a:pt x="0" y="103626"/>
                  <a:pt x="0" y="231458"/>
                </a:cubicBezTo>
                <a:cubicBezTo>
                  <a:pt x="0" y="359289"/>
                  <a:pt x="103627" y="462915"/>
                  <a:pt x="231458" y="462915"/>
                </a:cubicBezTo>
                <a:close/>
              </a:path>
            </a:pathLst>
          </a:custGeom>
          <a:solidFill>
            <a:srgbClr val="FFFFFF"/>
          </a:solidFill>
          <a:ln w="5953" cap="flat">
            <a:noFill/>
            <a:prstDash val="solid"/>
            <a:miter/>
          </a:ln>
        </p:spPr>
        <p:txBody>
          <a:bodyPr rtlCol="0" anchor="ctr"/>
          <a:lstStyle/>
          <a:p>
            <a:endParaRPr lang="en-NL"/>
          </a:p>
        </p:txBody>
      </p:sp>
      <p:sp>
        <p:nvSpPr>
          <p:cNvPr id="12" name="Freeform 11">
            <a:extLst>
              <a:ext uri="{FF2B5EF4-FFF2-40B4-BE49-F238E27FC236}">
                <a16:creationId xmlns:a16="http://schemas.microsoft.com/office/drawing/2014/main" id="{67694A5F-43F0-678E-E602-5086D486F521}"/>
              </a:ext>
            </a:extLst>
          </p:cNvPr>
          <p:cNvSpPr/>
          <p:nvPr/>
        </p:nvSpPr>
        <p:spPr>
          <a:xfrm>
            <a:off x="685798" y="1371599"/>
            <a:ext cx="462915" cy="462915"/>
          </a:xfrm>
          <a:custGeom>
            <a:avLst/>
            <a:gdLst>
              <a:gd name="connsiteX0" fmla="*/ 231458 w 462915"/>
              <a:gd name="connsiteY0" fmla="*/ 462915 h 462915"/>
              <a:gd name="connsiteX1" fmla="*/ 462915 w 462915"/>
              <a:gd name="connsiteY1" fmla="*/ 231458 h 462915"/>
              <a:gd name="connsiteX2" fmla="*/ 231458 w 462915"/>
              <a:gd name="connsiteY2" fmla="*/ 0 h 462915"/>
              <a:gd name="connsiteX3" fmla="*/ 0 w 462915"/>
              <a:gd name="connsiteY3" fmla="*/ 231458 h 462915"/>
              <a:gd name="connsiteX4" fmla="*/ 231458 w 462915"/>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5" h="462915">
                <a:moveTo>
                  <a:pt x="231458" y="462915"/>
                </a:moveTo>
                <a:cubicBezTo>
                  <a:pt x="359289" y="462915"/>
                  <a:pt x="462915" y="359289"/>
                  <a:pt x="462915" y="231458"/>
                </a:cubicBezTo>
                <a:cubicBezTo>
                  <a:pt x="462915" y="103626"/>
                  <a:pt x="359289" y="0"/>
                  <a:pt x="231458" y="0"/>
                </a:cubicBezTo>
                <a:cubicBezTo>
                  <a:pt x="103626" y="0"/>
                  <a:pt x="0" y="103626"/>
                  <a:pt x="0" y="231458"/>
                </a:cubicBezTo>
                <a:cubicBezTo>
                  <a:pt x="0" y="359289"/>
                  <a:pt x="103626" y="462915"/>
                  <a:pt x="231458" y="462915"/>
                </a:cubicBezTo>
                <a:close/>
              </a:path>
            </a:pathLst>
          </a:custGeom>
          <a:solidFill>
            <a:srgbClr val="FFFFFF"/>
          </a:solidFill>
          <a:ln w="5953" cap="flat">
            <a:noFill/>
            <a:prstDash val="solid"/>
            <a:miter/>
          </a:ln>
        </p:spPr>
        <p:txBody>
          <a:bodyPr rtlCol="0" anchor="ctr"/>
          <a:lstStyle/>
          <a:p>
            <a:endParaRPr lang="en-NL"/>
          </a:p>
        </p:txBody>
      </p:sp>
      <p:sp>
        <p:nvSpPr>
          <p:cNvPr id="13" name="Freeform 12">
            <a:extLst>
              <a:ext uri="{FF2B5EF4-FFF2-40B4-BE49-F238E27FC236}">
                <a16:creationId xmlns:a16="http://schemas.microsoft.com/office/drawing/2014/main" id="{8573F861-C2B9-9D14-3BEA-465B13B6A4C3}"/>
              </a:ext>
            </a:extLst>
          </p:cNvPr>
          <p:cNvSpPr/>
          <p:nvPr/>
        </p:nvSpPr>
        <p:spPr>
          <a:xfrm>
            <a:off x="222882" y="1371599"/>
            <a:ext cx="462915" cy="462915"/>
          </a:xfrm>
          <a:custGeom>
            <a:avLst/>
            <a:gdLst>
              <a:gd name="connsiteX0" fmla="*/ 231458 w 462915"/>
              <a:gd name="connsiteY0" fmla="*/ 462915 h 462915"/>
              <a:gd name="connsiteX1" fmla="*/ 462916 w 462915"/>
              <a:gd name="connsiteY1" fmla="*/ 231458 h 462915"/>
              <a:gd name="connsiteX2" fmla="*/ 231458 w 462915"/>
              <a:gd name="connsiteY2" fmla="*/ 0 h 462915"/>
              <a:gd name="connsiteX3" fmla="*/ 0 w 462915"/>
              <a:gd name="connsiteY3" fmla="*/ 231458 h 462915"/>
              <a:gd name="connsiteX4" fmla="*/ 231458 w 462915"/>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5" h="462915">
                <a:moveTo>
                  <a:pt x="231458" y="462915"/>
                </a:moveTo>
                <a:cubicBezTo>
                  <a:pt x="359288" y="462915"/>
                  <a:pt x="462916" y="359289"/>
                  <a:pt x="462916" y="231458"/>
                </a:cubicBezTo>
                <a:cubicBezTo>
                  <a:pt x="462916" y="103626"/>
                  <a:pt x="359288" y="0"/>
                  <a:pt x="231458" y="0"/>
                </a:cubicBezTo>
                <a:cubicBezTo>
                  <a:pt x="103627" y="0"/>
                  <a:pt x="0" y="103626"/>
                  <a:pt x="0" y="231458"/>
                </a:cubicBezTo>
                <a:cubicBezTo>
                  <a:pt x="0" y="359289"/>
                  <a:pt x="103627" y="462915"/>
                  <a:pt x="231458" y="462915"/>
                </a:cubicBezTo>
                <a:close/>
              </a:path>
            </a:pathLst>
          </a:custGeom>
          <a:solidFill>
            <a:srgbClr val="FFFFFF"/>
          </a:solidFill>
          <a:ln w="5953" cap="flat">
            <a:noFill/>
            <a:prstDash val="solid"/>
            <a:miter/>
          </a:ln>
        </p:spPr>
        <p:txBody>
          <a:bodyPr rtlCol="0" anchor="ctr"/>
          <a:lstStyle/>
          <a:p>
            <a:endParaRPr lang="en-NL"/>
          </a:p>
        </p:txBody>
      </p:sp>
      <p:sp>
        <p:nvSpPr>
          <p:cNvPr id="14" name="Freeform 13">
            <a:extLst>
              <a:ext uri="{FF2B5EF4-FFF2-40B4-BE49-F238E27FC236}">
                <a16:creationId xmlns:a16="http://schemas.microsoft.com/office/drawing/2014/main" id="{DFD2247D-8F9F-E04E-8701-FBB8F742A6FF}"/>
              </a:ext>
            </a:extLst>
          </p:cNvPr>
          <p:cNvSpPr/>
          <p:nvPr/>
        </p:nvSpPr>
        <p:spPr>
          <a:xfrm>
            <a:off x="-2" y="0"/>
            <a:ext cx="1371600" cy="1371600"/>
          </a:xfrm>
          <a:custGeom>
            <a:avLst/>
            <a:gdLst>
              <a:gd name="connsiteX0" fmla="*/ 0 w 1371600"/>
              <a:gd name="connsiteY0" fmla="*/ 0 h 1371600"/>
              <a:gd name="connsiteX1" fmla="*/ 1371600 w 1371600"/>
              <a:gd name="connsiteY1" fmla="*/ 0 h 1371600"/>
              <a:gd name="connsiteX2" fmla="*/ 1371600 w 1371600"/>
              <a:gd name="connsiteY2" fmla="*/ 1371600 h 1371600"/>
              <a:gd name="connsiteX3" fmla="*/ 0 w 13716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0" y="0"/>
                </a:moveTo>
                <a:lnTo>
                  <a:pt x="1371600" y="0"/>
                </a:lnTo>
                <a:lnTo>
                  <a:pt x="1371600" y="1371600"/>
                </a:lnTo>
                <a:lnTo>
                  <a:pt x="0" y="1371600"/>
                </a:lnTo>
                <a:close/>
              </a:path>
            </a:pathLst>
          </a:custGeom>
          <a:solidFill>
            <a:srgbClr val="FFFFFF"/>
          </a:solidFill>
          <a:ln w="5953" cap="flat">
            <a:noFill/>
            <a:prstDash val="solid"/>
            <a:miter/>
          </a:ln>
        </p:spPr>
        <p:txBody>
          <a:bodyPr rtlCol="0" anchor="ctr"/>
          <a:lstStyle/>
          <a:p>
            <a:endParaRPr lang="en-NL"/>
          </a:p>
        </p:txBody>
      </p:sp>
      <p:sp>
        <p:nvSpPr>
          <p:cNvPr id="15" name="Freeform 14">
            <a:extLst>
              <a:ext uri="{FF2B5EF4-FFF2-40B4-BE49-F238E27FC236}">
                <a16:creationId xmlns:a16="http://schemas.microsoft.com/office/drawing/2014/main" id="{1C050007-8E00-69C9-F9AB-2FFA89F65035}"/>
              </a:ext>
            </a:extLst>
          </p:cNvPr>
          <p:cNvSpPr/>
          <p:nvPr/>
        </p:nvSpPr>
        <p:spPr>
          <a:xfrm>
            <a:off x="-2" y="685800"/>
            <a:ext cx="685800" cy="685800"/>
          </a:xfrm>
          <a:custGeom>
            <a:avLst/>
            <a:gdLst>
              <a:gd name="connsiteX0" fmla="*/ 0 w 685800"/>
              <a:gd name="connsiteY0" fmla="*/ 0 h 685800"/>
              <a:gd name="connsiteX1" fmla="*/ 685800 w 685800"/>
              <a:gd name="connsiteY1" fmla="*/ 0 h 685800"/>
              <a:gd name="connsiteX2" fmla="*/ 685800 w 685800"/>
              <a:gd name="connsiteY2" fmla="*/ 685800 h 685800"/>
              <a:gd name="connsiteX3" fmla="*/ 0 w 685800"/>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685800" h="685800">
                <a:moveTo>
                  <a:pt x="0" y="0"/>
                </a:moveTo>
                <a:lnTo>
                  <a:pt x="685800" y="0"/>
                </a:lnTo>
                <a:lnTo>
                  <a:pt x="685800" y="685800"/>
                </a:lnTo>
                <a:lnTo>
                  <a:pt x="0" y="685800"/>
                </a:lnTo>
                <a:close/>
              </a:path>
            </a:pathLst>
          </a:custGeom>
          <a:solidFill>
            <a:srgbClr val="FF8B9D"/>
          </a:solidFill>
          <a:ln w="5953" cap="flat">
            <a:noFill/>
            <a:prstDash val="solid"/>
            <a:miter/>
          </a:ln>
        </p:spPr>
        <p:txBody>
          <a:bodyPr rtlCol="0" anchor="ctr"/>
          <a:lstStyle/>
          <a:p>
            <a:endParaRPr lang="en-NL"/>
          </a:p>
        </p:txBody>
      </p:sp>
      <p:sp>
        <p:nvSpPr>
          <p:cNvPr id="16" name="Freeform 15">
            <a:extLst>
              <a:ext uri="{FF2B5EF4-FFF2-40B4-BE49-F238E27FC236}">
                <a16:creationId xmlns:a16="http://schemas.microsoft.com/office/drawing/2014/main" id="{12298E21-0F80-1192-E406-F9CD2335E6C0}"/>
              </a:ext>
            </a:extLst>
          </p:cNvPr>
          <p:cNvSpPr/>
          <p:nvPr/>
        </p:nvSpPr>
        <p:spPr>
          <a:xfrm>
            <a:off x="-2" y="0"/>
            <a:ext cx="685800" cy="1371600"/>
          </a:xfrm>
          <a:custGeom>
            <a:avLst/>
            <a:gdLst>
              <a:gd name="connsiteX0" fmla="*/ 0 w 685800"/>
              <a:gd name="connsiteY0" fmla="*/ 0 h 1371600"/>
              <a:gd name="connsiteX1" fmla="*/ 685800 w 685800"/>
              <a:gd name="connsiteY1" fmla="*/ 0 h 1371600"/>
              <a:gd name="connsiteX2" fmla="*/ 685800 w 685800"/>
              <a:gd name="connsiteY2" fmla="*/ 1371600 h 1371600"/>
              <a:gd name="connsiteX3" fmla="*/ 0 w 685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685800" h="1371600">
                <a:moveTo>
                  <a:pt x="0" y="0"/>
                </a:moveTo>
                <a:lnTo>
                  <a:pt x="685800" y="0"/>
                </a:lnTo>
                <a:lnTo>
                  <a:pt x="685800" y="1371600"/>
                </a:lnTo>
                <a:lnTo>
                  <a:pt x="0" y="1371600"/>
                </a:lnTo>
                <a:close/>
              </a:path>
            </a:pathLst>
          </a:custGeom>
          <a:solidFill>
            <a:srgbClr val="0009E7"/>
          </a:solidFill>
          <a:ln w="5953" cap="flat">
            <a:noFill/>
            <a:prstDash val="solid"/>
            <a:miter/>
          </a:ln>
        </p:spPr>
        <p:txBody>
          <a:bodyPr rtlCol="0" anchor="ctr"/>
          <a:lstStyle/>
          <a:p>
            <a:endParaRPr lang="en-NL"/>
          </a:p>
        </p:txBody>
      </p:sp>
      <p:sp>
        <p:nvSpPr>
          <p:cNvPr id="17" name="Freeform 16">
            <a:extLst>
              <a:ext uri="{FF2B5EF4-FFF2-40B4-BE49-F238E27FC236}">
                <a16:creationId xmlns:a16="http://schemas.microsoft.com/office/drawing/2014/main" id="{31325E76-35CD-B753-2621-C1D176B1C9F5}"/>
              </a:ext>
            </a:extLst>
          </p:cNvPr>
          <p:cNvSpPr/>
          <p:nvPr/>
        </p:nvSpPr>
        <p:spPr>
          <a:xfrm>
            <a:off x="685798" y="0"/>
            <a:ext cx="685800" cy="1371600"/>
          </a:xfrm>
          <a:custGeom>
            <a:avLst/>
            <a:gdLst>
              <a:gd name="connsiteX0" fmla="*/ 0 w 685800"/>
              <a:gd name="connsiteY0" fmla="*/ 0 h 1371600"/>
              <a:gd name="connsiteX1" fmla="*/ 685800 w 685800"/>
              <a:gd name="connsiteY1" fmla="*/ 0 h 1371600"/>
              <a:gd name="connsiteX2" fmla="*/ 685800 w 685800"/>
              <a:gd name="connsiteY2" fmla="*/ 1371600 h 1371600"/>
              <a:gd name="connsiteX3" fmla="*/ 0 w 685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685800" h="1371600">
                <a:moveTo>
                  <a:pt x="0" y="0"/>
                </a:moveTo>
                <a:lnTo>
                  <a:pt x="685800" y="0"/>
                </a:lnTo>
                <a:lnTo>
                  <a:pt x="685800" y="1371600"/>
                </a:lnTo>
                <a:lnTo>
                  <a:pt x="0" y="1371600"/>
                </a:lnTo>
                <a:close/>
              </a:path>
            </a:pathLst>
          </a:custGeom>
          <a:solidFill>
            <a:srgbClr val="FFB340"/>
          </a:solidFill>
          <a:ln w="5953" cap="flat">
            <a:noFill/>
            <a:prstDash val="solid"/>
            <a:miter/>
          </a:ln>
        </p:spPr>
        <p:txBody>
          <a:bodyPr rtlCol="0" anchor="ctr"/>
          <a:lstStyle/>
          <a:p>
            <a:endParaRPr lang="en-NL"/>
          </a:p>
        </p:txBody>
      </p:sp>
      <p:sp>
        <p:nvSpPr>
          <p:cNvPr id="18" name="Freeform 17">
            <a:extLst>
              <a:ext uri="{FF2B5EF4-FFF2-40B4-BE49-F238E27FC236}">
                <a16:creationId xmlns:a16="http://schemas.microsoft.com/office/drawing/2014/main" id="{0540BCD5-AC98-4342-18B0-7AD5F33D5D18}"/>
              </a:ext>
            </a:extLst>
          </p:cNvPr>
          <p:cNvSpPr/>
          <p:nvPr/>
        </p:nvSpPr>
        <p:spPr>
          <a:xfrm>
            <a:off x="-2" y="200866"/>
            <a:ext cx="1170736" cy="1170733"/>
          </a:xfrm>
          <a:custGeom>
            <a:avLst/>
            <a:gdLst>
              <a:gd name="connsiteX0" fmla="*/ 200866 w 1170736"/>
              <a:gd name="connsiteY0" fmla="*/ 969869 h 1170733"/>
              <a:gd name="connsiteX1" fmla="*/ 1170736 w 1170736"/>
              <a:gd name="connsiteY1" fmla="*/ 969869 h 1170733"/>
              <a:gd name="connsiteX2" fmla="*/ 200866 w 1170736"/>
              <a:gd name="connsiteY2" fmla="*/ 0 h 1170733"/>
              <a:gd name="connsiteX3" fmla="*/ 200866 w 1170736"/>
              <a:gd name="connsiteY3" fmla="*/ 969869 h 1170733"/>
            </a:gdLst>
            <a:ahLst/>
            <a:cxnLst>
              <a:cxn ang="0">
                <a:pos x="connsiteX0" y="connsiteY0"/>
              </a:cxn>
              <a:cxn ang="0">
                <a:pos x="connsiteX1" y="connsiteY1"/>
              </a:cxn>
              <a:cxn ang="0">
                <a:pos x="connsiteX2" y="connsiteY2"/>
              </a:cxn>
              <a:cxn ang="0">
                <a:pos x="connsiteX3" y="connsiteY3"/>
              </a:cxn>
            </a:cxnLst>
            <a:rect l="l" t="t" r="r" b="b"/>
            <a:pathLst>
              <a:path w="1170736" h="1170733">
                <a:moveTo>
                  <a:pt x="200866" y="969869"/>
                </a:moveTo>
                <a:cubicBezTo>
                  <a:pt x="468688" y="1237689"/>
                  <a:pt x="902911" y="1237689"/>
                  <a:pt x="1170736" y="969869"/>
                </a:cubicBezTo>
                <a:lnTo>
                  <a:pt x="200866" y="0"/>
                </a:lnTo>
                <a:cubicBezTo>
                  <a:pt x="-66955" y="267821"/>
                  <a:pt x="-66955" y="702044"/>
                  <a:pt x="200866" y="969869"/>
                </a:cubicBezTo>
                <a:close/>
              </a:path>
            </a:pathLst>
          </a:custGeom>
          <a:solidFill>
            <a:srgbClr val="FFFFFF"/>
          </a:solidFill>
          <a:ln w="5953" cap="flat">
            <a:noFill/>
            <a:prstDash val="solid"/>
            <a:miter/>
          </a:ln>
        </p:spPr>
        <p:txBody>
          <a:bodyPr rtlCol="0" anchor="ctr"/>
          <a:lstStyle/>
          <a:p>
            <a:endParaRPr lang="en-NL"/>
          </a:p>
        </p:txBody>
      </p:sp>
      <p:sp>
        <p:nvSpPr>
          <p:cNvPr id="19" name="Freeform 18">
            <a:extLst>
              <a:ext uri="{FF2B5EF4-FFF2-40B4-BE49-F238E27FC236}">
                <a16:creationId xmlns:a16="http://schemas.microsoft.com/office/drawing/2014/main" id="{6588270E-8A38-A892-4ADB-30C28B0DD3CC}"/>
              </a:ext>
            </a:extLst>
          </p:cNvPr>
          <p:cNvSpPr/>
          <p:nvPr/>
        </p:nvSpPr>
        <p:spPr>
          <a:xfrm>
            <a:off x="200864" y="0"/>
            <a:ext cx="1170733" cy="1170736"/>
          </a:xfrm>
          <a:custGeom>
            <a:avLst/>
            <a:gdLst>
              <a:gd name="connsiteX0" fmla="*/ 969869 w 1170733"/>
              <a:gd name="connsiteY0" fmla="*/ 200866 h 1170736"/>
              <a:gd name="connsiteX1" fmla="*/ 0 w 1170733"/>
              <a:gd name="connsiteY1" fmla="*/ 200866 h 1170736"/>
              <a:gd name="connsiteX2" fmla="*/ 969869 w 1170733"/>
              <a:gd name="connsiteY2" fmla="*/ 1170736 h 1170736"/>
              <a:gd name="connsiteX3" fmla="*/ 969869 w 1170733"/>
              <a:gd name="connsiteY3" fmla="*/ 200866 h 1170736"/>
            </a:gdLst>
            <a:ahLst/>
            <a:cxnLst>
              <a:cxn ang="0">
                <a:pos x="connsiteX0" y="connsiteY0"/>
              </a:cxn>
              <a:cxn ang="0">
                <a:pos x="connsiteX1" y="connsiteY1"/>
              </a:cxn>
              <a:cxn ang="0">
                <a:pos x="connsiteX2" y="connsiteY2"/>
              </a:cxn>
              <a:cxn ang="0">
                <a:pos x="connsiteX3" y="connsiteY3"/>
              </a:cxn>
            </a:cxnLst>
            <a:rect l="l" t="t" r="r" b="b"/>
            <a:pathLst>
              <a:path w="1170733" h="1170736">
                <a:moveTo>
                  <a:pt x="969869" y="200866"/>
                </a:moveTo>
                <a:cubicBezTo>
                  <a:pt x="702044" y="-66955"/>
                  <a:pt x="267822" y="-66955"/>
                  <a:pt x="0" y="200866"/>
                </a:cubicBezTo>
                <a:lnTo>
                  <a:pt x="969869" y="1170736"/>
                </a:lnTo>
                <a:cubicBezTo>
                  <a:pt x="1237688" y="902911"/>
                  <a:pt x="1237688" y="468688"/>
                  <a:pt x="969869" y="200866"/>
                </a:cubicBezTo>
                <a:close/>
              </a:path>
            </a:pathLst>
          </a:custGeom>
          <a:solidFill>
            <a:srgbClr val="FFB340"/>
          </a:solidFill>
          <a:ln w="5953" cap="flat">
            <a:noFill/>
            <a:prstDash val="solid"/>
            <a:miter/>
          </a:ln>
        </p:spPr>
        <p:txBody>
          <a:bodyPr rtlCol="0" anchor="ctr"/>
          <a:lstStyle/>
          <a:p>
            <a:endParaRPr lang="en-NL"/>
          </a:p>
        </p:txBody>
      </p:sp>
      <p:sp>
        <p:nvSpPr>
          <p:cNvPr id="20" name="Freeform 19">
            <a:extLst>
              <a:ext uri="{FF2B5EF4-FFF2-40B4-BE49-F238E27FC236}">
                <a16:creationId xmlns:a16="http://schemas.microsoft.com/office/drawing/2014/main" id="{5B5645E3-219A-6653-8D41-9156A3A40521}"/>
              </a:ext>
            </a:extLst>
          </p:cNvPr>
          <p:cNvSpPr/>
          <p:nvPr/>
        </p:nvSpPr>
        <p:spPr>
          <a:xfrm>
            <a:off x="702943" y="707898"/>
            <a:ext cx="668655" cy="663701"/>
          </a:xfrm>
          <a:custGeom>
            <a:avLst/>
            <a:gdLst>
              <a:gd name="connsiteX0" fmla="*/ 0 w 668655"/>
              <a:gd name="connsiteY0" fmla="*/ 663702 h 663701"/>
              <a:gd name="connsiteX1" fmla="*/ 668655 w 668655"/>
              <a:gd name="connsiteY1" fmla="*/ 663702 h 663701"/>
              <a:gd name="connsiteX2" fmla="*/ 0 w 668655"/>
              <a:gd name="connsiteY2" fmla="*/ 0 h 663701"/>
            </a:gdLst>
            <a:ahLst/>
            <a:cxnLst>
              <a:cxn ang="0">
                <a:pos x="connsiteX0" y="connsiteY0"/>
              </a:cxn>
              <a:cxn ang="0">
                <a:pos x="connsiteX1" y="connsiteY1"/>
              </a:cxn>
              <a:cxn ang="0">
                <a:pos x="connsiteX2" y="connsiteY2"/>
              </a:cxn>
            </a:cxnLst>
            <a:rect l="l" t="t" r="r" b="b"/>
            <a:pathLst>
              <a:path w="668655" h="663701">
                <a:moveTo>
                  <a:pt x="0" y="663702"/>
                </a:moveTo>
                <a:lnTo>
                  <a:pt x="668655" y="663702"/>
                </a:lnTo>
                <a:lnTo>
                  <a:pt x="0" y="0"/>
                </a:lnTo>
                <a:close/>
              </a:path>
            </a:pathLst>
          </a:custGeom>
          <a:solidFill>
            <a:srgbClr val="FFFFFF"/>
          </a:solidFill>
          <a:ln w="5953" cap="flat">
            <a:noFill/>
            <a:prstDash val="solid"/>
            <a:miter/>
          </a:ln>
        </p:spPr>
        <p:txBody>
          <a:bodyPr rtlCol="0" anchor="ctr"/>
          <a:lstStyle/>
          <a:p>
            <a:endParaRPr lang="en-NL"/>
          </a:p>
        </p:txBody>
      </p:sp>
      <p:sp>
        <p:nvSpPr>
          <p:cNvPr id="21" name="Freeform 20">
            <a:extLst>
              <a:ext uri="{FF2B5EF4-FFF2-40B4-BE49-F238E27FC236}">
                <a16:creationId xmlns:a16="http://schemas.microsoft.com/office/drawing/2014/main" id="{7941D9D1-0987-20C6-3808-1870CE5D7237}"/>
              </a:ext>
            </a:extLst>
          </p:cNvPr>
          <p:cNvSpPr/>
          <p:nvPr/>
        </p:nvSpPr>
        <p:spPr>
          <a:xfrm>
            <a:off x="-2" y="2743200"/>
            <a:ext cx="1371600" cy="1371600"/>
          </a:xfrm>
          <a:custGeom>
            <a:avLst/>
            <a:gdLst>
              <a:gd name="connsiteX0" fmla="*/ 0 w 1371600"/>
              <a:gd name="connsiteY0" fmla="*/ 0 h 1371600"/>
              <a:gd name="connsiteX1" fmla="*/ 1371600 w 1371600"/>
              <a:gd name="connsiteY1" fmla="*/ 0 h 1371600"/>
              <a:gd name="connsiteX2" fmla="*/ 1371600 w 1371600"/>
              <a:gd name="connsiteY2" fmla="*/ 1371600 h 1371600"/>
              <a:gd name="connsiteX3" fmla="*/ 0 w 13716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0" y="0"/>
                </a:moveTo>
                <a:lnTo>
                  <a:pt x="1371600" y="0"/>
                </a:lnTo>
                <a:lnTo>
                  <a:pt x="1371600" y="1371600"/>
                </a:lnTo>
                <a:lnTo>
                  <a:pt x="0" y="1371600"/>
                </a:lnTo>
                <a:close/>
              </a:path>
            </a:pathLst>
          </a:custGeom>
          <a:solidFill>
            <a:srgbClr val="FFFFFF"/>
          </a:solidFill>
          <a:ln w="5953" cap="flat">
            <a:noFill/>
            <a:prstDash val="solid"/>
            <a:miter/>
          </a:ln>
        </p:spPr>
        <p:txBody>
          <a:bodyPr rtlCol="0" anchor="ctr"/>
          <a:lstStyle/>
          <a:p>
            <a:endParaRPr lang="en-NL"/>
          </a:p>
        </p:txBody>
      </p:sp>
      <p:sp>
        <p:nvSpPr>
          <p:cNvPr id="22" name="Freeform 21">
            <a:extLst>
              <a:ext uri="{FF2B5EF4-FFF2-40B4-BE49-F238E27FC236}">
                <a16:creationId xmlns:a16="http://schemas.microsoft.com/office/drawing/2014/main" id="{801FC763-D657-8335-E3A2-75F897A8A80F}"/>
              </a:ext>
            </a:extLst>
          </p:cNvPr>
          <p:cNvSpPr/>
          <p:nvPr/>
        </p:nvSpPr>
        <p:spPr>
          <a:xfrm>
            <a:off x="-2" y="2743199"/>
            <a:ext cx="1371600" cy="685800"/>
          </a:xfrm>
          <a:custGeom>
            <a:avLst/>
            <a:gdLst>
              <a:gd name="connsiteX0" fmla="*/ 1371600 w 1371600"/>
              <a:gd name="connsiteY0" fmla="*/ 685800 h 685800"/>
              <a:gd name="connsiteX1" fmla="*/ 0 w 1371600"/>
              <a:gd name="connsiteY1" fmla="*/ 685800 h 685800"/>
              <a:gd name="connsiteX2" fmla="*/ 0 w 1371600"/>
              <a:gd name="connsiteY2" fmla="*/ 574858 h 685800"/>
              <a:gd name="connsiteX3" fmla="*/ 0 w 1371600"/>
              <a:gd name="connsiteY3" fmla="*/ 0 h 685800"/>
            </a:gdLst>
            <a:ahLst/>
            <a:cxnLst>
              <a:cxn ang="0">
                <a:pos x="connsiteX0" y="connsiteY0"/>
              </a:cxn>
              <a:cxn ang="0">
                <a:pos x="connsiteX1" y="connsiteY1"/>
              </a:cxn>
              <a:cxn ang="0">
                <a:pos x="connsiteX2" y="connsiteY2"/>
              </a:cxn>
              <a:cxn ang="0">
                <a:pos x="connsiteX3" y="connsiteY3"/>
              </a:cxn>
            </a:cxnLst>
            <a:rect l="l" t="t" r="r" b="b"/>
            <a:pathLst>
              <a:path w="1371600" h="685800">
                <a:moveTo>
                  <a:pt x="1371600" y="685800"/>
                </a:moveTo>
                <a:lnTo>
                  <a:pt x="0" y="685800"/>
                </a:lnTo>
                <a:lnTo>
                  <a:pt x="0" y="574858"/>
                </a:lnTo>
                <a:lnTo>
                  <a:pt x="0" y="0"/>
                </a:lnTo>
                <a:close/>
              </a:path>
            </a:pathLst>
          </a:custGeom>
          <a:solidFill>
            <a:srgbClr val="FF8B9D"/>
          </a:solidFill>
          <a:ln w="5953" cap="flat">
            <a:noFill/>
            <a:prstDash val="solid"/>
            <a:miter/>
          </a:ln>
        </p:spPr>
        <p:txBody>
          <a:bodyPr rtlCol="0" anchor="ctr"/>
          <a:lstStyle/>
          <a:p>
            <a:endParaRPr lang="en-NL"/>
          </a:p>
        </p:txBody>
      </p:sp>
      <p:sp>
        <p:nvSpPr>
          <p:cNvPr id="23" name="Freeform 22">
            <a:extLst>
              <a:ext uri="{FF2B5EF4-FFF2-40B4-BE49-F238E27FC236}">
                <a16:creationId xmlns:a16="http://schemas.microsoft.com/office/drawing/2014/main" id="{2CA8EEBC-89A6-35F3-4385-19D558D29FC8}"/>
              </a:ext>
            </a:extLst>
          </p:cNvPr>
          <p:cNvSpPr/>
          <p:nvPr/>
        </p:nvSpPr>
        <p:spPr>
          <a:xfrm>
            <a:off x="-2" y="3429000"/>
            <a:ext cx="1371600" cy="685800"/>
          </a:xfrm>
          <a:custGeom>
            <a:avLst/>
            <a:gdLst>
              <a:gd name="connsiteX0" fmla="*/ 0 w 1371600"/>
              <a:gd name="connsiteY0" fmla="*/ 0 h 685800"/>
              <a:gd name="connsiteX1" fmla="*/ 1371600 w 1371600"/>
              <a:gd name="connsiteY1" fmla="*/ 0 h 685800"/>
              <a:gd name="connsiteX2" fmla="*/ 1371600 w 1371600"/>
              <a:gd name="connsiteY2" fmla="*/ 685800 h 685800"/>
              <a:gd name="connsiteX3" fmla="*/ 0 w 1371600"/>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371600" h="685800">
                <a:moveTo>
                  <a:pt x="0" y="0"/>
                </a:moveTo>
                <a:lnTo>
                  <a:pt x="1371600" y="0"/>
                </a:lnTo>
                <a:lnTo>
                  <a:pt x="1371600" y="685800"/>
                </a:lnTo>
                <a:lnTo>
                  <a:pt x="0" y="685800"/>
                </a:lnTo>
                <a:close/>
              </a:path>
            </a:pathLst>
          </a:custGeom>
          <a:solidFill>
            <a:srgbClr val="FFB340"/>
          </a:solidFill>
          <a:ln w="5953" cap="flat">
            <a:noFill/>
            <a:prstDash val="solid"/>
            <a:miter/>
          </a:ln>
        </p:spPr>
        <p:txBody>
          <a:bodyPr rtlCol="0" anchor="ctr"/>
          <a:lstStyle/>
          <a:p>
            <a:endParaRPr lang="en-NL"/>
          </a:p>
        </p:txBody>
      </p:sp>
      <p:sp>
        <p:nvSpPr>
          <p:cNvPr id="24" name="Freeform 23">
            <a:extLst>
              <a:ext uri="{FF2B5EF4-FFF2-40B4-BE49-F238E27FC236}">
                <a16:creationId xmlns:a16="http://schemas.microsoft.com/office/drawing/2014/main" id="{C897F011-370B-6504-52C0-D5A418563060}"/>
              </a:ext>
            </a:extLst>
          </p:cNvPr>
          <p:cNvSpPr/>
          <p:nvPr/>
        </p:nvSpPr>
        <p:spPr>
          <a:xfrm>
            <a:off x="582928" y="3669030"/>
            <a:ext cx="205740" cy="205739"/>
          </a:xfrm>
          <a:custGeom>
            <a:avLst/>
            <a:gdLst>
              <a:gd name="connsiteX0" fmla="*/ 205740 w 205740"/>
              <a:gd name="connsiteY0" fmla="*/ 102870 h 205739"/>
              <a:gd name="connsiteX1" fmla="*/ 102870 w 205740"/>
              <a:gd name="connsiteY1" fmla="*/ 205740 h 205739"/>
              <a:gd name="connsiteX2" fmla="*/ 0 w 205740"/>
              <a:gd name="connsiteY2" fmla="*/ 102870 h 205739"/>
              <a:gd name="connsiteX3" fmla="*/ 102870 w 205740"/>
              <a:gd name="connsiteY3" fmla="*/ 0 h 205739"/>
              <a:gd name="connsiteX4" fmla="*/ 205740 w 205740"/>
              <a:gd name="connsiteY4" fmla="*/ 102870 h 205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 h="205739">
                <a:moveTo>
                  <a:pt x="205740" y="102870"/>
                </a:moveTo>
                <a:cubicBezTo>
                  <a:pt x="205740" y="159683"/>
                  <a:pt x="159684" y="205740"/>
                  <a:pt x="102870" y="205740"/>
                </a:cubicBezTo>
                <a:cubicBezTo>
                  <a:pt x="46056" y="205740"/>
                  <a:pt x="0" y="159684"/>
                  <a:pt x="0" y="102870"/>
                </a:cubicBezTo>
                <a:cubicBezTo>
                  <a:pt x="0" y="46056"/>
                  <a:pt x="46056" y="0"/>
                  <a:pt x="102870" y="0"/>
                </a:cubicBezTo>
                <a:cubicBezTo>
                  <a:pt x="159684" y="0"/>
                  <a:pt x="205740" y="46056"/>
                  <a:pt x="205740" y="102870"/>
                </a:cubicBezTo>
                <a:close/>
              </a:path>
            </a:pathLst>
          </a:custGeom>
          <a:solidFill>
            <a:srgbClr val="FFFFFF"/>
          </a:solidFill>
          <a:ln w="5953" cap="flat">
            <a:noFill/>
            <a:prstDash val="solid"/>
            <a:miter/>
          </a:ln>
        </p:spPr>
        <p:txBody>
          <a:bodyPr rtlCol="0" anchor="ctr"/>
          <a:lstStyle/>
          <a:p>
            <a:endParaRPr lang="en-NL"/>
          </a:p>
        </p:txBody>
      </p:sp>
      <p:sp>
        <p:nvSpPr>
          <p:cNvPr id="25" name="Freeform 24">
            <a:extLst>
              <a:ext uri="{FF2B5EF4-FFF2-40B4-BE49-F238E27FC236}">
                <a16:creationId xmlns:a16="http://schemas.microsoft.com/office/drawing/2014/main" id="{3F275CBB-64AE-F2C8-ADE1-E5EAC7A714D6}"/>
              </a:ext>
            </a:extLst>
          </p:cNvPr>
          <p:cNvSpPr/>
          <p:nvPr/>
        </p:nvSpPr>
        <p:spPr>
          <a:xfrm>
            <a:off x="-2" y="4800600"/>
            <a:ext cx="1371600" cy="685800"/>
          </a:xfrm>
          <a:custGeom>
            <a:avLst/>
            <a:gdLst>
              <a:gd name="connsiteX0" fmla="*/ 0 w 1371600"/>
              <a:gd name="connsiteY0" fmla="*/ 0 h 685800"/>
              <a:gd name="connsiteX1" fmla="*/ 1371600 w 1371600"/>
              <a:gd name="connsiteY1" fmla="*/ 0 h 685800"/>
              <a:gd name="connsiteX2" fmla="*/ 1371600 w 1371600"/>
              <a:gd name="connsiteY2" fmla="*/ 685800 h 685800"/>
              <a:gd name="connsiteX3" fmla="*/ 0 w 1371600"/>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371600" h="685800">
                <a:moveTo>
                  <a:pt x="0" y="0"/>
                </a:moveTo>
                <a:lnTo>
                  <a:pt x="1371600" y="0"/>
                </a:lnTo>
                <a:lnTo>
                  <a:pt x="1371600" y="685800"/>
                </a:lnTo>
                <a:lnTo>
                  <a:pt x="0" y="685800"/>
                </a:lnTo>
                <a:close/>
              </a:path>
            </a:pathLst>
          </a:custGeom>
          <a:solidFill>
            <a:srgbClr val="FFB340"/>
          </a:solidFill>
          <a:ln w="5953" cap="flat">
            <a:noFill/>
            <a:prstDash val="solid"/>
            <a:miter/>
          </a:ln>
        </p:spPr>
        <p:txBody>
          <a:bodyPr rtlCol="0" anchor="ctr"/>
          <a:lstStyle/>
          <a:p>
            <a:endParaRPr lang="en-NL"/>
          </a:p>
        </p:txBody>
      </p:sp>
      <p:sp>
        <p:nvSpPr>
          <p:cNvPr id="26" name="Freeform 25">
            <a:extLst>
              <a:ext uri="{FF2B5EF4-FFF2-40B4-BE49-F238E27FC236}">
                <a16:creationId xmlns:a16="http://schemas.microsoft.com/office/drawing/2014/main" id="{B8343FD2-BAB7-DB16-8DD1-B7A9E928E0FD}"/>
              </a:ext>
            </a:extLst>
          </p:cNvPr>
          <p:cNvSpPr/>
          <p:nvPr/>
        </p:nvSpPr>
        <p:spPr>
          <a:xfrm>
            <a:off x="-2" y="4114800"/>
            <a:ext cx="1371600" cy="685800"/>
          </a:xfrm>
          <a:custGeom>
            <a:avLst/>
            <a:gdLst>
              <a:gd name="connsiteX0" fmla="*/ 0 w 1371600"/>
              <a:gd name="connsiteY0" fmla="*/ 0 h 685800"/>
              <a:gd name="connsiteX1" fmla="*/ 1371600 w 1371600"/>
              <a:gd name="connsiteY1" fmla="*/ 0 h 685800"/>
              <a:gd name="connsiteX2" fmla="*/ 1371600 w 1371600"/>
              <a:gd name="connsiteY2" fmla="*/ 685800 h 685800"/>
              <a:gd name="connsiteX3" fmla="*/ 0 w 1371600"/>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371600" h="685800">
                <a:moveTo>
                  <a:pt x="0" y="0"/>
                </a:moveTo>
                <a:lnTo>
                  <a:pt x="1371600" y="0"/>
                </a:lnTo>
                <a:lnTo>
                  <a:pt x="1371600" y="685800"/>
                </a:lnTo>
                <a:lnTo>
                  <a:pt x="0" y="685800"/>
                </a:lnTo>
                <a:close/>
              </a:path>
            </a:pathLst>
          </a:custGeom>
          <a:solidFill>
            <a:srgbClr val="FF0000"/>
          </a:solidFill>
          <a:ln w="5953" cap="flat">
            <a:noFill/>
            <a:prstDash val="solid"/>
            <a:miter/>
          </a:ln>
        </p:spPr>
        <p:txBody>
          <a:bodyPr rtlCol="0" anchor="ctr"/>
          <a:lstStyle/>
          <a:p>
            <a:endParaRPr lang="en-NL"/>
          </a:p>
        </p:txBody>
      </p:sp>
      <p:sp>
        <p:nvSpPr>
          <p:cNvPr id="27" name="Freeform 26">
            <a:extLst>
              <a:ext uri="{FF2B5EF4-FFF2-40B4-BE49-F238E27FC236}">
                <a16:creationId xmlns:a16="http://schemas.microsoft.com/office/drawing/2014/main" id="{F9B9880A-FAD9-27BF-2EB2-7859B14D08EF}"/>
              </a:ext>
            </a:extLst>
          </p:cNvPr>
          <p:cNvSpPr/>
          <p:nvPr/>
        </p:nvSpPr>
        <p:spPr>
          <a:xfrm>
            <a:off x="-2" y="4114800"/>
            <a:ext cx="1371600" cy="1371599"/>
          </a:xfrm>
          <a:custGeom>
            <a:avLst/>
            <a:gdLst>
              <a:gd name="connsiteX0" fmla="*/ 685877 w 1371600"/>
              <a:gd name="connsiteY0" fmla="*/ 0 h 1371599"/>
              <a:gd name="connsiteX1" fmla="*/ 1371600 w 1371600"/>
              <a:gd name="connsiteY1" fmla="*/ 674650 h 1371599"/>
              <a:gd name="connsiteX2" fmla="*/ 685877 w 1371600"/>
              <a:gd name="connsiteY2" fmla="*/ 1371600 h 1371599"/>
              <a:gd name="connsiteX3" fmla="*/ 682133 w 1371600"/>
              <a:gd name="connsiteY3" fmla="*/ 1371600 h 1371599"/>
              <a:gd name="connsiteX4" fmla="*/ 0 w 1371600"/>
              <a:gd name="connsiteY4" fmla="*/ 685877 h 1371599"/>
              <a:gd name="connsiteX5" fmla="*/ 685877 w 1371600"/>
              <a:gd name="connsiteY5" fmla="*/ 0 h 137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1371599">
                <a:moveTo>
                  <a:pt x="685877" y="0"/>
                </a:moveTo>
                <a:cubicBezTo>
                  <a:pt x="1060930" y="0"/>
                  <a:pt x="1365611" y="300877"/>
                  <a:pt x="1371600" y="674650"/>
                </a:cubicBezTo>
                <a:cubicBezTo>
                  <a:pt x="1368606" y="1058305"/>
                  <a:pt x="1062573" y="1369504"/>
                  <a:pt x="685877" y="1371600"/>
                </a:cubicBezTo>
                <a:lnTo>
                  <a:pt x="682133" y="1371600"/>
                </a:lnTo>
                <a:cubicBezTo>
                  <a:pt x="304983" y="1369504"/>
                  <a:pt x="0" y="1063389"/>
                  <a:pt x="0" y="685877"/>
                </a:cubicBezTo>
                <a:cubicBezTo>
                  <a:pt x="0" y="308360"/>
                  <a:pt x="307079" y="0"/>
                  <a:pt x="685877" y="0"/>
                </a:cubicBezTo>
                <a:close/>
              </a:path>
            </a:pathLst>
          </a:custGeom>
          <a:solidFill>
            <a:srgbClr val="0009E7"/>
          </a:solidFill>
          <a:ln w="5953" cap="flat">
            <a:noFill/>
            <a:prstDash val="solid"/>
            <a:miter/>
          </a:ln>
        </p:spPr>
        <p:txBody>
          <a:bodyPr rtlCol="0" anchor="ctr"/>
          <a:lstStyle/>
          <a:p>
            <a:endParaRPr lang="en-NL"/>
          </a:p>
        </p:txBody>
      </p:sp>
      <p:sp>
        <p:nvSpPr>
          <p:cNvPr id="28" name="Freeform 27">
            <a:extLst>
              <a:ext uri="{FF2B5EF4-FFF2-40B4-BE49-F238E27FC236}">
                <a16:creationId xmlns:a16="http://schemas.microsoft.com/office/drawing/2014/main" id="{242B58F9-1F6D-6F7C-F0B3-DD9345A55EDA}"/>
              </a:ext>
            </a:extLst>
          </p:cNvPr>
          <p:cNvSpPr/>
          <p:nvPr/>
        </p:nvSpPr>
        <p:spPr>
          <a:xfrm>
            <a:off x="497203" y="4286250"/>
            <a:ext cx="720090" cy="720090"/>
          </a:xfrm>
          <a:custGeom>
            <a:avLst/>
            <a:gdLst>
              <a:gd name="connsiteX0" fmla="*/ 360045 w 720090"/>
              <a:gd name="connsiteY0" fmla="*/ 0 h 720090"/>
              <a:gd name="connsiteX1" fmla="*/ 720090 w 720090"/>
              <a:gd name="connsiteY1" fmla="*/ 360271 h 720090"/>
              <a:gd name="connsiteX2" fmla="*/ 379482 w 720090"/>
              <a:gd name="connsiteY2" fmla="*/ 720090 h 720090"/>
              <a:gd name="connsiteX3" fmla="*/ 470839 w 720090"/>
              <a:gd name="connsiteY3" fmla="*/ 520071 h 720090"/>
              <a:gd name="connsiteX4" fmla="*/ 206335 w 720090"/>
              <a:gd name="connsiteY4" fmla="*/ 255330 h 720090"/>
              <a:gd name="connsiteX5" fmla="*/ 0 w 720090"/>
              <a:gd name="connsiteY5" fmla="*/ 354586 h 720090"/>
              <a:gd name="connsiteX6" fmla="*/ 360045 w 720090"/>
              <a:gd name="connsiteY6" fmla="*/ 0 h 72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90" h="720090">
                <a:moveTo>
                  <a:pt x="360045" y="0"/>
                </a:moveTo>
                <a:cubicBezTo>
                  <a:pt x="559505" y="0"/>
                  <a:pt x="720090" y="161895"/>
                  <a:pt x="720090" y="360271"/>
                </a:cubicBezTo>
                <a:cubicBezTo>
                  <a:pt x="720090" y="558641"/>
                  <a:pt x="569821" y="709922"/>
                  <a:pt x="379482" y="720090"/>
                </a:cubicBezTo>
                <a:cubicBezTo>
                  <a:pt x="435555" y="671358"/>
                  <a:pt x="470839" y="599753"/>
                  <a:pt x="470839" y="520071"/>
                </a:cubicBezTo>
                <a:cubicBezTo>
                  <a:pt x="470839" y="374321"/>
                  <a:pt x="352866" y="255330"/>
                  <a:pt x="206335" y="255330"/>
                </a:cubicBezTo>
                <a:cubicBezTo>
                  <a:pt x="122753" y="255330"/>
                  <a:pt x="48295" y="294043"/>
                  <a:pt x="0" y="354586"/>
                </a:cubicBezTo>
                <a:cubicBezTo>
                  <a:pt x="2990" y="158758"/>
                  <a:pt x="162377" y="0"/>
                  <a:pt x="360045" y="0"/>
                </a:cubicBezTo>
                <a:close/>
              </a:path>
            </a:pathLst>
          </a:custGeom>
          <a:solidFill>
            <a:srgbClr val="FFFFFF"/>
          </a:solidFill>
          <a:ln w="5953" cap="flat">
            <a:noFill/>
            <a:prstDash val="solid"/>
            <a:miter/>
          </a:ln>
        </p:spPr>
        <p:txBody>
          <a:bodyPr rtlCol="0" anchor="ctr"/>
          <a:lstStyle/>
          <a:p>
            <a:endParaRPr lang="en-NL"/>
          </a:p>
        </p:txBody>
      </p:sp>
      <p:sp>
        <p:nvSpPr>
          <p:cNvPr id="29" name="Freeform 28">
            <a:extLst>
              <a:ext uri="{FF2B5EF4-FFF2-40B4-BE49-F238E27FC236}">
                <a16:creationId xmlns:a16="http://schemas.microsoft.com/office/drawing/2014/main" id="{8725F80D-D2F0-ADFD-61D7-DB86831B8F82}"/>
              </a:ext>
            </a:extLst>
          </p:cNvPr>
          <p:cNvSpPr/>
          <p:nvPr/>
        </p:nvSpPr>
        <p:spPr>
          <a:xfrm>
            <a:off x="445768" y="4629149"/>
            <a:ext cx="428625" cy="428625"/>
          </a:xfrm>
          <a:custGeom>
            <a:avLst/>
            <a:gdLst>
              <a:gd name="connsiteX0" fmla="*/ 409587 w 428625"/>
              <a:gd name="connsiteY0" fmla="*/ 364712 h 428625"/>
              <a:gd name="connsiteX1" fmla="*/ 428625 w 428625"/>
              <a:gd name="connsiteY1" fmla="*/ 364266 h 428625"/>
              <a:gd name="connsiteX2" fmla="*/ 259050 w 428625"/>
              <a:gd name="connsiteY2" fmla="*/ 428625 h 428625"/>
              <a:gd name="connsiteX3" fmla="*/ 0 w 428625"/>
              <a:gd name="connsiteY3" fmla="*/ 164926 h 428625"/>
              <a:gd name="connsiteX4" fmla="*/ 56965 w 428625"/>
              <a:gd name="connsiteY4" fmla="*/ 0 h 428625"/>
              <a:gd name="connsiteX5" fmla="*/ 56818 w 428625"/>
              <a:gd name="connsiteY5" fmla="*/ 5662 h 428625"/>
              <a:gd name="connsiteX6" fmla="*/ 409587 w 428625"/>
              <a:gd name="connsiteY6" fmla="*/ 3647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5" h="428625">
                <a:moveTo>
                  <a:pt x="409587" y="364712"/>
                </a:moveTo>
                <a:cubicBezTo>
                  <a:pt x="416034" y="364712"/>
                  <a:pt x="422327" y="364564"/>
                  <a:pt x="428625" y="364266"/>
                </a:cubicBezTo>
                <a:cubicBezTo>
                  <a:pt x="383227" y="404342"/>
                  <a:pt x="324070" y="428625"/>
                  <a:pt x="259050" y="428625"/>
                </a:cubicBezTo>
                <a:cubicBezTo>
                  <a:pt x="115540" y="428625"/>
                  <a:pt x="0" y="310033"/>
                  <a:pt x="0" y="164926"/>
                </a:cubicBezTo>
                <a:cubicBezTo>
                  <a:pt x="0" y="102501"/>
                  <a:pt x="21234" y="45143"/>
                  <a:pt x="56965" y="0"/>
                </a:cubicBezTo>
                <a:cubicBezTo>
                  <a:pt x="56818" y="1935"/>
                  <a:pt x="56818" y="3727"/>
                  <a:pt x="56818" y="5662"/>
                </a:cubicBezTo>
                <a:cubicBezTo>
                  <a:pt x="56818" y="203365"/>
                  <a:pt x="214092" y="364712"/>
                  <a:pt x="409587" y="364712"/>
                </a:cubicBezTo>
                <a:close/>
              </a:path>
            </a:pathLst>
          </a:custGeom>
          <a:solidFill>
            <a:srgbClr val="FFFFFF"/>
          </a:solidFill>
          <a:ln w="5953" cap="flat">
            <a:noFill/>
            <a:prstDash val="solid"/>
            <a:miter/>
          </a:ln>
        </p:spPr>
        <p:txBody>
          <a:bodyPr rtlCol="0" anchor="ctr"/>
          <a:lstStyle/>
          <a:p>
            <a:endParaRPr lang="en-NL"/>
          </a:p>
        </p:txBody>
      </p:sp>
      <p:sp>
        <p:nvSpPr>
          <p:cNvPr id="30" name="Freeform 29">
            <a:extLst>
              <a:ext uri="{FF2B5EF4-FFF2-40B4-BE49-F238E27FC236}">
                <a16:creationId xmlns:a16="http://schemas.microsoft.com/office/drawing/2014/main" id="{AF4B82FE-C9E1-703F-125A-256EAC4D54C3}"/>
              </a:ext>
            </a:extLst>
          </p:cNvPr>
          <p:cNvSpPr/>
          <p:nvPr/>
        </p:nvSpPr>
        <p:spPr>
          <a:xfrm>
            <a:off x="497203" y="4286250"/>
            <a:ext cx="720090" cy="720090"/>
          </a:xfrm>
          <a:custGeom>
            <a:avLst/>
            <a:gdLst>
              <a:gd name="connsiteX0" fmla="*/ 720090 w 720090"/>
              <a:gd name="connsiteY0" fmla="*/ 360045 h 720090"/>
              <a:gd name="connsiteX1" fmla="*/ 360045 w 720090"/>
              <a:gd name="connsiteY1" fmla="*/ 720090 h 720090"/>
              <a:gd name="connsiteX2" fmla="*/ 0 w 720090"/>
              <a:gd name="connsiteY2" fmla="*/ 360045 h 720090"/>
              <a:gd name="connsiteX3" fmla="*/ 360045 w 720090"/>
              <a:gd name="connsiteY3" fmla="*/ 0 h 720090"/>
              <a:gd name="connsiteX4" fmla="*/ 720090 w 720090"/>
              <a:gd name="connsiteY4" fmla="*/ 360045 h 720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 h="720090">
                <a:moveTo>
                  <a:pt x="720090" y="360045"/>
                </a:moveTo>
                <a:cubicBezTo>
                  <a:pt x="720090" y="558892"/>
                  <a:pt x="558892" y="720090"/>
                  <a:pt x="360045" y="720090"/>
                </a:cubicBezTo>
                <a:cubicBezTo>
                  <a:pt x="161198" y="720090"/>
                  <a:pt x="0" y="558892"/>
                  <a:pt x="0" y="360045"/>
                </a:cubicBezTo>
                <a:cubicBezTo>
                  <a:pt x="0" y="161198"/>
                  <a:pt x="161198" y="0"/>
                  <a:pt x="360045" y="0"/>
                </a:cubicBezTo>
                <a:cubicBezTo>
                  <a:pt x="558892" y="0"/>
                  <a:pt x="720090" y="161198"/>
                  <a:pt x="720090" y="360045"/>
                </a:cubicBezTo>
                <a:close/>
              </a:path>
            </a:pathLst>
          </a:custGeom>
          <a:solidFill>
            <a:srgbClr val="FFFFFF"/>
          </a:solidFill>
          <a:ln w="5953" cap="flat">
            <a:noFill/>
            <a:prstDash val="solid"/>
            <a:miter/>
          </a:ln>
        </p:spPr>
        <p:txBody>
          <a:bodyPr rtlCol="0" anchor="ctr"/>
          <a:lstStyle/>
          <a:p>
            <a:endParaRPr lang="en-NL"/>
          </a:p>
        </p:txBody>
      </p:sp>
      <p:sp>
        <p:nvSpPr>
          <p:cNvPr id="31" name="Freeform 30">
            <a:extLst>
              <a:ext uri="{FF2B5EF4-FFF2-40B4-BE49-F238E27FC236}">
                <a16:creationId xmlns:a16="http://schemas.microsoft.com/office/drawing/2014/main" id="{C5CB064C-4280-EFE0-012C-B18B7255B975}"/>
              </a:ext>
            </a:extLst>
          </p:cNvPr>
          <p:cNvSpPr/>
          <p:nvPr/>
        </p:nvSpPr>
        <p:spPr>
          <a:xfrm>
            <a:off x="428623" y="4526280"/>
            <a:ext cx="548640" cy="548640"/>
          </a:xfrm>
          <a:custGeom>
            <a:avLst/>
            <a:gdLst>
              <a:gd name="connsiteX0" fmla="*/ 548640 w 548640"/>
              <a:gd name="connsiteY0" fmla="*/ 274320 h 548640"/>
              <a:gd name="connsiteX1" fmla="*/ 274320 w 548640"/>
              <a:gd name="connsiteY1" fmla="*/ 548640 h 548640"/>
              <a:gd name="connsiteX2" fmla="*/ 0 w 548640"/>
              <a:gd name="connsiteY2" fmla="*/ 274320 h 548640"/>
              <a:gd name="connsiteX3" fmla="*/ 274320 w 548640"/>
              <a:gd name="connsiteY3" fmla="*/ 0 h 548640"/>
              <a:gd name="connsiteX4" fmla="*/ 548640 w 548640"/>
              <a:gd name="connsiteY4" fmla="*/ 27432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548640" y="274320"/>
                </a:moveTo>
                <a:cubicBezTo>
                  <a:pt x="548640" y="425823"/>
                  <a:pt x="425823" y="548640"/>
                  <a:pt x="274320" y="548640"/>
                </a:cubicBezTo>
                <a:cubicBezTo>
                  <a:pt x="122817" y="548640"/>
                  <a:pt x="0" y="425823"/>
                  <a:pt x="0" y="274320"/>
                </a:cubicBezTo>
                <a:cubicBezTo>
                  <a:pt x="0" y="122817"/>
                  <a:pt x="122817" y="0"/>
                  <a:pt x="274320" y="0"/>
                </a:cubicBezTo>
                <a:cubicBezTo>
                  <a:pt x="425823" y="0"/>
                  <a:pt x="548640" y="122817"/>
                  <a:pt x="548640" y="274320"/>
                </a:cubicBezTo>
                <a:close/>
              </a:path>
            </a:pathLst>
          </a:custGeom>
          <a:solidFill>
            <a:srgbClr val="FFFFFF"/>
          </a:solidFill>
          <a:ln w="5953" cap="flat">
            <a:noFill/>
            <a:prstDash val="solid"/>
            <a:miter/>
          </a:ln>
        </p:spPr>
        <p:txBody>
          <a:bodyPr rtlCol="0" anchor="ctr"/>
          <a:lstStyle/>
          <a:p>
            <a:endParaRPr lang="en-NL"/>
          </a:p>
        </p:txBody>
      </p:sp>
      <p:sp>
        <p:nvSpPr>
          <p:cNvPr id="32" name="Freeform 31">
            <a:extLst>
              <a:ext uri="{FF2B5EF4-FFF2-40B4-BE49-F238E27FC236}">
                <a16:creationId xmlns:a16="http://schemas.microsoft.com/office/drawing/2014/main" id="{21466A5E-2064-9E82-4271-7EEDBD4A924F}"/>
              </a:ext>
            </a:extLst>
          </p:cNvPr>
          <p:cNvSpPr/>
          <p:nvPr/>
        </p:nvSpPr>
        <p:spPr>
          <a:xfrm>
            <a:off x="497203" y="4526280"/>
            <a:ext cx="480060" cy="480060"/>
          </a:xfrm>
          <a:custGeom>
            <a:avLst/>
            <a:gdLst>
              <a:gd name="connsiteX0" fmla="*/ 1103 w 480060"/>
              <a:gd name="connsiteY0" fmla="*/ 91624 h 480060"/>
              <a:gd name="connsiteX1" fmla="*/ 205740 w 480060"/>
              <a:gd name="connsiteY1" fmla="*/ 0 h 480060"/>
              <a:gd name="connsiteX2" fmla="*/ 480060 w 480060"/>
              <a:gd name="connsiteY2" fmla="*/ 274320 h 480060"/>
              <a:gd name="connsiteX3" fmla="*/ 388436 w 480060"/>
              <a:gd name="connsiteY3" fmla="*/ 478959 h 480060"/>
              <a:gd name="connsiteX4" fmla="*/ 360045 w 480060"/>
              <a:gd name="connsiteY4" fmla="*/ 480060 h 480060"/>
              <a:gd name="connsiteX5" fmla="*/ 0 w 480060"/>
              <a:gd name="connsiteY5" fmla="*/ 120015 h 480060"/>
              <a:gd name="connsiteX6" fmla="*/ 1103 w 480060"/>
              <a:gd name="connsiteY6" fmla="*/ 91624 h 48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 h="480060">
                <a:moveTo>
                  <a:pt x="1103" y="91624"/>
                </a:moveTo>
                <a:cubicBezTo>
                  <a:pt x="51338" y="35397"/>
                  <a:pt x="124402" y="0"/>
                  <a:pt x="205740" y="0"/>
                </a:cubicBezTo>
                <a:cubicBezTo>
                  <a:pt x="357241" y="0"/>
                  <a:pt x="480060" y="122819"/>
                  <a:pt x="480060" y="274320"/>
                </a:cubicBezTo>
                <a:cubicBezTo>
                  <a:pt x="480060" y="355652"/>
                  <a:pt x="444663" y="428720"/>
                  <a:pt x="388436" y="478959"/>
                </a:cubicBezTo>
                <a:cubicBezTo>
                  <a:pt x="379065" y="479685"/>
                  <a:pt x="369600" y="480060"/>
                  <a:pt x="360045" y="480060"/>
                </a:cubicBezTo>
                <a:cubicBezTo>
                  <a:pt x="161199" y="480060"/>
                  <a:pt x="0" y="318861"/>
                  <a:pt x="0" y="120015"/>
                </a:cubicBezTo>
                <a:cubicBezTo>
                  <a:pt x="0" y="110460"/>
                  <a:pt x="372" y="100995"/>
                  <a:pt x="1103" y="91624"/>
                </a:cubicBezTo>
                <a:close/>
              </a:path>
            </a:pathLst>
          </a:custGeom>
          <a:solidFill>
            <a:srgbClr val="FFB340"/>
          </a:solidFill>
          <a:ln w="5953" cap="flat">
            <a:noFill/>
            <a:prstDash val="solid"/>
            <a:miter/>
          </a:ln>
        </p:spPr>
        <p:txBody>
          <a:bodyPr rtlCol="0" anchor="ctr"/>
          <a:lstStyle/>
          <a:p>
            <a:endParaRPr lang="en-NL"/>
          </a:p>
        </p:txBody>
      </p:sp>
      <p:sp>
        <p:nvSpPr>
          <p:cNvPr id="33" name="Freeform 32">
            <a:extLst>
              <a:ext uri="{FF2B5EF4-FFF2-40B4-BE49-F238E27FC236}">
                <a16:creationId xmlns:a16="http://schemas.microsoft.com/office/drawing/2014/main" id="{C30DDD5E-36BD-3964-1CE1-5FABCA900757}"/>
              </a:ext>
            </a:extLst>
          </p:cNvPr>
          <p:cNvSpPr/>
          <p:nvPr/>
        </p:nvSpPr>
        <p:spPr>
          <a:xfrm>
            <a:off x="10820398" y="0"/>
            <a:ext cx="1371600" cy="1371600"/>
          </a:xfrm>
          <a:custGeom>
            <a:avLst/>
            <a:gdLst>
              <a:gd name="connsiteX0" fmla="*/ 0 w 1371600"/>
              <a:gd name="connsiteY0" fmla="*/ 0 h 1371600"/>
              <a:gd name="connsiteX1" fmla="*/ 1371600 w 1371600"/>
              <a:gd name="connsiteY1" fmla="*/ 0 h 1371600"/>
              <a:gd name="connsiteX2" fmla="*/ 1371600 w 1371600"/>
              <a:gd name="connsiteY2" fmla="*/ 1371600 h 1371600"/>
              <a:gd name="connsiteX3" fmla="*/ 0 w 13716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0" y="0"/>
                </a:moveTo>
                <a:lnTo>
                  <a:pt x="1371600" y="0"/>
                </a:lnTo>
                <a:lnTo>
                  <a:pt x="1371600" y="1371600"/>
                </a:lnTo>
                <a:lnTo>
                  <a:pt x="0" y="1371600"/>
                </a:lnTo>
                <a:close/>
              </a:path>
            </a:pathLst>
          </a:custGeom>
          <a:solidFill>
            <a:srgbClr val="FFFFFF"/>
          </a:solidFill>
          <a:ln w="5953" cap="flat">
            <a:noFill/>
            <a:prstDash val="solid"/>
            <a:miter/>
          </a:ln>
        </p:spPr>
        <p:txBody>
          <a:bodyPr rtlCol="0" anchor="ctr"/>
          <a:lstStyle/>
          <a:p>
            <a:endParaRPr lang="en-NL"/>
          </a:p>
        </p:txBody>
      </p:sp>
      <p:sp>
        <p:nvSpPr>
          <p:cNvPr id="34" name="Freeform 33">
            <a:extLst>
              <a:ext uri="{FF2B5EF4-FFF2-40B4-BE49-F238E27FC236}">
                <a16:creationId xmlns:a16="http://schemas.microsoft.com/office/drawing/2014/main" id="{7408BC4C-2C59-039E-E6F4-47D2348B2E21}"/>
              </a:ext>
            </a:extLst>
          </p:cNvPr>
          <p:cNvSpPr/>
          <p:nvPr/>
        </p:nvSpPr>
        <p:spPr>
          <a:xfrm>
            <a:off x="10820398" y="685800"/>
            <a:ext cx="685800" cy="685800"/>
          </a:xfrm>
          <a:custGeom>
            <a:avLst/>
            <a:gdLst>
              <a:gd name="connsiteX0" fmla="*/ 0 w 685800"/>
              <a:gd name="connsiteY0" fmla="*/ 0 h 685800"/>
              <a:gd name="connsiteX1" fmla="*/ 685800 w 685800"/>
              <a:gd name="connsiteY1" fmla="*/ 0 h 685800"/>
              <a:gd name="connsiteX2" fmla="*/ 685800 w 685800"/>
              <a:gd name="connsiteY2" fmla="*/ 685800 h 685800"/>
              <a:gd name="connsiteX3" fmla="*/ 0 w 685800"/>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685800" h="685800">
                <a:moveTo>
                  <a:pt x="0" y="0"/>
                </a:moveTo>
                <a:lnTo>
                  <a:pt x="685800" y="0"/>
                </a:lnTo>
                <a:lnTo>
                  <a:pt x="685800" y="685800"/>
                </a:lnTo>
                <a:lnTo>
                  <a:pt x="0" y="685800"/>
                </a:lnTo>
                <a:close/>
              </a:path>
            </a:pathLst>
          </a:custGeom>
          <a:solidFill>
            <a:srgbClr val="FF8B9D"/>
          </a:solidFill>
          <a:ln w="5953" cap="flat">
            <a:noFill/>
            <a:prstDash val="solid"/>
            <a:miter/>
          </a:ln>
        </p:spPr>
        <p:txBody>
          <a:bodyPr rtlCol="0" anchor="ctr"/>
          <a:lstStyle/>
          <a:p>
            <a:endParaRPr lang="en-NL"/>
          </a:p>
        </p:txBody>
      </p:sp>
      <p:sp>
        <p:nvSpPr>
          <p:cNvPr id="35" name="Freeform 34">
            <a:extLst>
              <a:ext uri="{FF2B5EF4-FFF2-40B4-BE49-F238E27FC236}">
                <a16:creationId xmlns:a16="http://schemas.microsoft.com/office/drawing/2014/main" id="{63ADCA9B-8537-E514-18DB-1F3FE444E6AC}"/>
              </a:ext>
            </a:extLst>
          </p:cNvPr>
          <p:cNvSpPr/>
          <p:nvPr/>
        </p:nvSpPr>
        <p:spPr>
          <a:xfrm>
            <a:off x="11511675" y="0"/>
            <a:ext cx="680311" cy="691288"/>
          </a:xfrm>
          <a:custGeom>
            <a:avLst/>
            <a:gdLst>
              <a:gd name="connsiteX0" fmla="*/ 0 w 680311"/>
              <a:gd name="connsiteY0" fmla="*/ 0 h 691288"/>
              <a:gd name="connsiteX1" fmla="*/ 680311 w 680311"/>
              <a:gd name="connsiteY1" fmla="*/ 0 h 691288"/>
              <a:gd name="connsiteX2" fmla="*/ 680311 w 680311"/>
              <a:gd name="connsiteY2" fmla="*/ 691289 h 691288"/>
              <a:gd name="connsiteX3" fmla="*/ 0 w 680311"/>
              <a:gd name="connsiteY3" fmla="*/ 691289 h 691288"/>
            </a:gdLst>
            <a:ahLst/>
            <a:cxnLst>
              <a:cxn ang="0">
                <a:pos x="connsiteX0" y="connsiteY0"/>
              </a:cxn>
              <a:cxn ang="0">
                <a:pos x="connsiteX1" y="connsiteY1"/>
              </a:cxn>
              <a:cxn ang="0">
                <a:pos x="connsiteX2" y="connsiteY2"/>
              </a:cxn>
              <a:cxn ang="0">
                <a:pos x="connsiteX3" y="connsiteY3"/>
              </a:cxn>
            </a:cxnLst>
            <a:rect l="l" t="t" r="r" b="b"/>
            <a:pathLst>
              <a:path w="680311" h="691288">
                <a:moveTo>
                  <a:pt x="0" y="0"/>
                </a:moveTo>
                <a:lnTo>
                  <a:pt x="680311" y="0"/>
                </a:lnTo>
                <a:lnTo>
                  <a:pt x="680311" y="691289"/>
                </a:lnTo>
                <a:lnTo>
                  <a:pt x="0" y="691289"/>
                </a:lnTo>
                <a:close/>
              </a:path>
            </a:pathLst>
          </a:custGeom>
          <a:solidFill>
            <a:srgbClr val="0009E7"/>
          </a:solidFill>
          <a:ln w="5953" cap="flat">
            <a:noFill/>
            <a:prstDash val="solid"/>
            <a:miter/>
          </a:ln>
        </p:spPr>
        <p:txBody>
          <a:bodyPr rtlCol="0" anchor="ctr"/>
          <a:lstStyle/>
          <a:p>
            <a:endParaRPr lang="en-NL"/>
          </a:p>
        </p:txBody>
      </p:sp>
      <p:sp>
        <p:nvSpPr>
          <p:cNvPr id="36" name="Freeform 35">
            <a:extLst>
              <a:ext uri="{FF2B5EF4-FFF2-40B4-BE49-F238E27FC236}">
                <a16:creationId xmlns:a16="http://schemas.microsoft.com/office/drawing/2014/main" id="{46CB77D1-4467-EFDD-9885-25DF61E9C330}"/>
              </a:ext>
            </a:extLst>
          </p:cNvPr>
          <p:cNvSpPr/>
          <p:nvPr/>
        </p:nvSpPr>
        <p:spPr>
          <a:xfrm>
            <a:off x="10820398" y="0"/>
            <a:ext cx="685800" cy="1371599"/>
          </a:xfrm>
          <a:custGeom>
            <a:avLst/>
            <a:gdLst>
              <a:gd name="connsiteX0" fmla="*/ 0 w 685800"/>
              <a:gd name="connsiteY0" fmla="*/ 685800 h 1371599"/>
              <a:gd name="connsiteX1" fmla="*/ 685801 w 685800"/>
              <a:gd name="connsiteY1" fmla="*/ 1371600 h 1371599"/>
              <a:gd name="connsiteX2" fmla="*/ 685801 w 685800"/>
              <a:gd name="connsiteY2" fmla="*/ 0 h 1371599"/>
              <a:gd name="connsiteX3" fmla="*/ 0 w 685800"/>
              <a:gd name="connsiteY3" fmla="*/ 685800 h 1371599"/>
            </a:gdLst>
            <a:ahLst/>
            <a:cxnLst>
              <a:cxn ang="0">
                <a:pos x="connsiteX0" y="connsiteY0"/>
              </a:cxn>
              <a:cxn ang="0">
                <a:pos x="connsiteX1" y="connsiteY1"/>
              </a:cxn>
              <a:cxn ang="0">
                <a:pos x="connsiteX2" y="connsiteY2"/>
              </a:cxn>
              <a:cxn ang="0">
                <a:pos x="connsiteX3" y="connsiteY3"/>
              </a:cxn>
            </a:cxnLst>
            <a:rect l="l" t="t" r="r" b="b"/>
            <a:pathLst>
              <a:path w="685800" h="1371599">
                <a:moveTo>
                  <a:pt x="0" y="685800"/>
                </a:moveTo>
                <a:cubicBezTo>
                  <a:pt x="0" y="1064556"/>
                  <a:pt x="307063" y="1371600"/>
                  <a:pt x="685801" y="1371600"/>
                </a:cubicBezTo>
                <a:lnTo>
                  <a:pt x="685801" y="0"/>
                </a:lnTo>
                <a:cubicBezTo>
                  <a:pt x="307063" y="0"/>
                  <a:pt x="0" y="307043"/>
                  <a:pt x="0" y="685800"/>
                </a:cubicBezTo>
                <a:close/>
              </a:path>
            </a:pathLst>
          </a:custGeom>
          <a:solidFill>
            <a:srgbClr val="FF0000"/>
          </a:solidFill>
          <a:ln w="5953" cap="flat">
            <a:noFill/>
            <a:prstDash val="solid"/>
            <a:miter/>
          </a:ln>
        </p:spPr>
        <p:txBody>
          <a:bodyPr rtlCol="0" anchor="ctr"/>
          <a:lstStyle/>
          <a:p>
            <a:endParaRPr lang="en-NL"/>
          </a:p>
        </p:txBody>
      </p:sp>
      <p:sp>
        <p:nvSpPr>
          <p:cNvPr id="37" name="Freeform 36">
            <a:extLst>
              <a:ext uri="{FF2B5EF4-FFF2-40B4-BE49-F238E27FC236}">
                <a16:creationId xmlns:a16="http://schemas.microsoft.com/office/drawing/2014/main" id="{3ADEF962-0012-FFAB-5872-28E12F050672}"/>
              </a:ext>
            </a:extLst>
          </p:cNvPr>
          <p:cNvSpPr/>
          <p:nvPr/>
        </p:nvSpPr>
        <p:spPr>
          <a:xfrm>
            <a:off x="11506199" y="0"/>
            <a:ext cx="685799" cy="1371600"/>
          </a:xfrm>
          <a:custGeom>
            <a:avLst/>
            <a:gdLst>
              <a:gd name="connsiteX0" fmla="*/ 685800 w 685799"/>
              <a:gd name="connsiteY0" fmla="*/ 685801 h 1371600"/>
              <a:gd name="connsiteX1" fmla="*/ 0 w 685799"/>
              <a:gd name="connsiteY1" fmla="*/ 0 h 1371600"/>
              <a:gd name="connsiteX2" fmla="*/ 0 w 685799"/>
              <a:gd name="connsiteY2" fmla="*/ 1371601 h 1371600"/>
              <a:gd name="connsiteX3" fmla="*/ 685800 w 685799"/>
              <a:gd name="connsiteY3" fmla="*/ 685801 h 1371600"/>
            </a:gdLst>
            <a:ahLst/>
            <a:cxnLst>
              <a:cxn ang="0">
                <a:pos x="connsiteX0" y="connsiteY0"/>
              </a:cxn>
              <a:cxn ang="0">
                <a:pos x="connsiteX1" y="connsiteY1"/>
              </a:cxn>
              <a:cxn ang="0">
                <a:pos x="connsiteX2" y="connsiteY2"/>
              </a:cxn>
              <a:cxn ang="0">
                <a:pos x="connsiteX3" y="connsiteY3"/>
              </a:cxn>
            </a:cxnLst>
            <a:rect l="l" t="t" r="r" b="b"/>
            <a:pathLst>
              <a:path w="685799" h="1371600">
                <a:moveTo>
                  <a:pt x="685800" y="685801"/>
                </a:moveTo>
                <a:cubicBezTo>
                  <a:pt x="685800" y="307043"/>
                  <a:pt x="378738" y="0"/>
                  <a:pt x="0" y="0"/>
                </a:cubicBezTo>
                <a:lnTo>
                  <a:pt x="0" y="1371601"/>
                </a:lnTo>
                <a:cubicBezTo>
                  <a:pt x="378738" y="1371601"/>
                  <a:pt x="685800" y="1064556"/>
                  <a:pt x="685800" y="685801"/>
                </a:cubicBezTo>
                <a:close/>
              </a:path>
            </a:pathLst>
          </a:custGeom>
          <a:solidFill>
            <a:srgbClr val="FFB340"/>
          </a:solidFill>
          <a:ln w="5953" cap="flat">
            <a:noFill/>
            <a:prstDash val="solid"/>
            <a:miter/>
          </a:ln>
        </p:spPr>
        <p:txBody>
          <a:bodyPr rtlCol="0" anchor="ctr"/>
          <a:lstStyle/>
          <a:p>
            <a:endParaRPr lang="en-NL"/>
          </a:p>
        </p:txBody>
      </p:sp>
      <p:sp>
        <p:nvSpPr>
          <p:cNvPr id="38" name="Freeform 37">
            <a:extLst>
              <a:ext uri="{FF2B5EF4-FFF2-40B4-BE49-F238E27FC236}">
                <a16:creationId xmlns:a16="http://schemas.microsoft.com/office/drawing/2014/main" id="{09919598-A553-B440-613D-E118491577D2}"/>
              </a:ext>
            </a:extLst>
          </p:cNvPr>
          <p:cNvSpPr/>
          <p:nvPr/>
        </p:nvSpPr>
        <p:spPr>
          <a:xfrm>
            <a:off x="10820398" y="2743200"/>
            <a:ext cx="1371600" cy="1371600"/>
          </a:xfrm>
          <a:custGeom>
            <a:avLst/>
            <a:gdLst>
              <a:gd name="connsiteX0" fmla="*/ 0 w 1371600"/>
              <a:gd name="connsiteY0" fmla="*/ 0 h 1371600"/>
              <a:gd name="connsiteX1" fmla="*/ 1371600 w 1371600"/>
              <a:gd name="connsiteY1" fmla="*/ 0 h 1371600"/>
              <a:gd name="connsiteX2" fmla="*/ 1371600 w 1371600"/>
              <a:gd name="connsiteY2" fmla="*/ 1371600 h 1371600"/>
              <a:gd name="connsiteX3" fmla="*/ 0 w 13716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0" y="0"/>
                </a:moveTo>
                <a:lnTo>
                  <a:pt x="1371600" y="0"/>
                </a:lnTo>
                <a:lnTo>
                  <a:pt x="1371600" y="1371600"/>
                </a:lnTo>
                <a:lnTo>
                  <a:pt x="0" y="1371600"/>
                </a:lnTo>
                <a:close/>
              </a:path>
            </a:pathLst>
          </a:custGeom>
          <a:solidFill>
            <a:srgbClr val="FFFFFF"/>
          </a:solidFill>
          <a:ln w="5953" cap="flat">
            <a:noFill/>
            <a:prstDash val="solid"/>
            <a:miter/>
          </a:ln>
        </p:spPr>
        <p:txBody>
          <a:bodyPr rtlCol="0" anchor="ctr"/>
          <a:lstStyle/>
          <a:p>
            <a:endParaRPr lang="en-NL"/>
          </a:p>
        </p:txBody>
      </p:sp>
      <p:sp>
        <p:nvSpPr>
          <p:cNvPr id="39" name="Freeform 38">
            <a:extLst>
              <a:ext uri="{FF2B5EF4-FFF2-40B4-BE49-F238E27FC236}">
                <a16:creationId xmlns:a16="http://schemas.microsoft.com/office/drawing/2014/main" id="{3CA3FF3B-EE67-0A68-34EA-C2302CB5FBB9}"/>
              </a:ext>
            </a:extLst>
          </p:cNvPr>
          <p:cNvSpPr/>
          <p:nvPr/>
        </p:nvSpPr>
        <p:spPr>
          <a:xfrm>
            <a:off x="11954945" y="3651885"/>
            <a:ext cx="237053" cy="462915"/>
          </a:xfrm>
          <a:custGeom>
            <a:avLst/>
            <a:gdLst>
              <a:gd name="connsiteX0" fmla="*/ 237053 w 237053"/>
              <a:gd name="connsiteY0" fmla="*/ 0 h 462915"/>
              <a:gd name="connsiteX1" fmla="*/ 237053 w 237053"/>
              <a:gd name="connsiteY1" fmla="*/ 462915 h 462915"/>
              <a:gd name="connsiteX2" fmla="*/ 0 w 237053"/>
              <a:gd name="connsiteY2" fmla="*/ 462915 h 462915"/>
              <a:gd name="connsiteX3" fmla="*/ 0 w 237053"/>
              <a:gd name="connsiteY3" fmla="*/ 461117 h 462915"/>
            </a:gdLst>
            <a:ahLst/>
            <a:cxnLst>
              <a:cxn ang="0">
                <a:pos x="connsiteX0" y="connsiteY0"/>
              </a:cxn>
              <a:cxn ang="0">
                <a:pos x="connsiteX1" y="connsiteY1"/>
              </a:cxn>
              <a:cxn ang="0">
                <a:pos x="connsiteX2" y="connsiteY2"/>
              </a:cxn>
              <a:cxn ang="0">
                <a:pos x="connsiteX3" y="connsiteY3"/>
              </a:cxn>
            </a:cxnLst>
            <a:rect l="l" t="t" r="r" b="b"/>
            <a:pathLst>
              <a:path w="237053" h="462915">
                <a:moveTo>
                  <a:pt x="237053" y="0"/>
                </a:moveTo>
                <a:lnTo>
                  <a:pt x="237053" y="462915"/>
                </a:lnTo>
                <a:lnTo>
                  <a:pt x="0" y="462915"/>
                </a:lnTo>
                <a:lnTo>
                  <a:pt x="0" y="461117"/>
                </a:lnTo>
                <a:close/>
              </a:path>
            </a:pathLst>
          </a:custGeom>
          <a:solidFill>
            <a:srgbClr val="0009E7"/>
          </a:solidFill>
          <a:ln w="5953" cap="flat">
            <a:noFill/>
            <a:prstDash val="solid"/>
            <a:miter/>
          </a:ln>
        </p:spPr>
        <p:txBody>
          <a:bodyPr rtlCol="0" anchor="ctr"/>
          <a:lstStyle/>
          <a:p>
            <a:endParaRPr lang="en-NL"/>
          </a:p>
        </p:txBody>
      </p:sp>
      <p:sp>
        <p:nvSpPr>
          <p:cNvPr id="40" name="Freeform 39">
            <a:extLst>
              <a:ext uri="{FF2B5EF4-FFF2-40B4-BE49-F238E27FC236}">
                <a16:creationId xmlns:a16="http://schemas.microsoft.com/office/drawing/2014/main" id="{7A0CA9A5-564D-EF4A-422E-7587B4CEF108}"/>
              </a:ext>
            </a:extLst>
          </p:cNvPr>
          <p:cNvSpPr/>
          <p:nvPr/>
        </p:nvSpPr>
        <p:spPr>
          <a:xfrm>
            <a:off x="11350762" y="3353800"/>
            <a:ext cx="841236" cy="303800"/>
          </a:xfrm>
          <a:custGeom>
            <a:avLst/>
            <a:gdLst>
              <a:gd name="connsiteX0" fmla="*/ 841237 w 841236"/>
              <a:gd name="connsiteY0" fmla="*/ 0 h 303800"/>
              <a:gd name="connsiteX1" fmla="*/ 841237 w 841236"/>
              <a:gd name="connsiteY1" fmla="*/ 303800 h 303800"/>
              <a:gd name="connsiteX2" fmla="*/ 0 w 841236"/>
              <a:gd name="connsiteY2" fmla="*/ 303800 h 303800"/>
              <a:gd name="connsiteX3" fmla="*/ 32207 w 841236"/>
              <a:gd name="connsiteY3" fmla="*/ 77016 h 303800"/>
              <a:gd name="connsiteX4" fmla="*/ 28635 w 841236"/>
              <a:gd name="connsiteY4" fmla="*/ 0 h 30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6" h="303800">
                <a:moveTo>
                  <a:pt x="841237" y="0"/>
                </a:moveTo>
                <a:lnTo>
                  <a:pt x="841237" y="303800"/>
                </a:lnTo>
                <a:lnTo>
                  <a:pt x="0" y="303800"/>
                </a:lnTo>
                <a:cubicBezTo>
                  <a:pt x="20896" y="232785"/>
                  <a:pt x="32207" y="156401"/>
                  <a:pt x="32207" y="77016"/>
                </a:cubicBezTo>
                <a:cubicBezTo>
                  <a:pt x="32207" y="50977"/>
                  <a:pt x="30897" y="25253"/>
                  <a:pt x="28635" y="0"/>
                </a:cubicBezTo>
                <a:close/>
              </a:path>
            </a:pathLst>
          </a:custGeom>
          <a:solidFill>
            <a:srgbClr val="0009E7"/>
          </a:solidFill>
          <a:ln w="5953" cap="flat">
            <a:noFill/>
            <a:prstDash val="solid"/>
            <a:miter/>
          </a:ln>
        </p:spPr>
        <p:txBody>
          <a:bodyPr rtlCol="0" anchor="ctr"/>
          <a:lstStyle/>
          <a:p>
            <a:endParaRPr lang="en-NL"/>
          </a:p>
        </p:txBody>
      </p:sp>
      <p:sp>
        <p:nvSpPr>
          <p:cNvPr id="41" name="Freeform 40">
            <a:extLst>
              <a:ext uri="{FF2B5EF4-FFF2-40B4-BE49-F238E27FC236}">
                <a16:creationId xmlns:a16="http://schemas.microsoft.com/office/drawing/2014/main" id="{1B5062F9-A46C-32D1-CCE2-A4513F986A9A}"/>
              </a:ext>
            </a:extLst>
          </p:cNvPr>
          <p:cNvSpPr/>
          <p:nvPr/>
        </p:nvSpPr>
        <p:spPr>
          <a:xfrm>
            <a:off x="11286290" y="3050155"/>
            <a:ext cx="905708" cy="303644"/>
          </a:xfrm>
          <a:custGeom>
            <a:avLst/>
            <a:gdLst>
              <a:gd name="connsiteX0" fmla="*/ 905709 w 905708"/>
              <a:gd name="connsiteY0" fmla="*/ 0 h 303644"/>
              <a:gd name="connsiteX1" fmla="*/ 905709 w 905708"/>
              <a:gd name="connsiteY1" fmla="*/ 303645 h 303644"/>
              <a:gd name="connsiteX2" fmla="*/ 93107 w 905708"/>
              <a:gd name="connsiteY2" fmla="*/ 303645 h 303644"/>
              <a:gd name="connsiteX3" fmla="*/ 0 w 905708"/>
              <a:gd name="connsiteY3" fmla="*/ 0 h 303644"/>
            </a:gdLst>
            <a:ahLst/>
            <a:cxnLst>
              <a:cxn ang="0">
                <a:pos x="connsiteX0" y="connsiteY0"/>
              </a:cxn>
              <a:cxn ang="0">
                <a:pos x="connsiteX1" y="connsiteY1"/>
              </a:cxn>
              <a:cxn ang="0">
                <a:pos x="connsiteX2" y="connsiteY2"/>
              </a:cxn>
              <a:cxn ang="0">
                <a:pos x="connsiteX3" y="connsiteY3"/>
              </a:cxn>
            </a:cxnLst>
            <a:rect l="l" t="t" r="r" b="b"/>
            <a:pathLst>
              <a:path w="905708" h="303644">
                <a:moveTo>
                  <a:pt x="905709" y="0"/>
                </a:moveTo>
                <a:lnTo>
                  <a:pt x="905709" y="303645"/>
                </a:lnTo>
                <a:lnTo>
                  <a:pt x="93107" y="303645"/>
                </a:lnTo>
                <a:cubicBezTo>
                  <a:pt x="82570" y="192226"/>
                  <a:pt x="49768" y="88696"/>
                  <a:pt x="0" y="0"/>
                </a:cubicBezTo>
                <a:close/>
              </a:path>
            </a:pathLst>
          </a:custGeom>
          <a:solidFill>
            <a:srgbClr val="FFFFFF"/>
          </a:solidFill>
          <a:ln w="5953" cap="flat">
            <a:noFill/>
            <a:prstDash val="solid"/>
            <a:miter/>
          </a:ln>
        </p:spPr>
        <p:txBody>
          <a:bodyPr rtlCol="0" anchor="ctr"/>
          <a:lstStyle/>
          <a:p>
            <a:endParaRPr lang="en-NL"/>
          </a:p>
        </p:txBody>
      </p:sp>
      <p:sp>
        <p:nvSpPr>
          <p:cNvPr id="42" name="Freeform 41">
            <a:extLst>
              <a:ext uri="{FF2B5EF4-FFF2-40B4-BE49-F238E27FC236}">
                <a16:creationId xmlns:a16="http://schemas.microsoft.com/office/drawing/2014/main" id="{E7467E22-20D8-69B4-B250-C5749B47CA4C}"/>
              </a:ext>
            </a:extLst>
          </p:cNvPr>
          <p:cNvSpPr/>
          <p:nvPr/>
        </p:nvSpPr>
        <p:spPr>
          <a:xfrm>
            <a:off x="10820398" y="2743199"/>
            <a:ext cx="1371600" cy="306955"/>
          </a:xfrm>
          <a:custGeom>
            <a:avLst/>
            <a:gdLst>
              <a:gd name="connsiteX0" fmla="*/ 1371600 w 1371600"/>
              <a:gd name="connsiteY0" fmla="*/ 3155 h 306955"/>
              <a:gd name="connsiteX1" fmla="*/ 1371600 w 1371600"/>
              <a:gd name="connsiteY1" fmla="*/ 306955 h 306955"/>
              <a:gd name="connsiteX2" fmla="*/ 465892 w 1371600"/>
              <a:gd name="connsiteY2" fmla="*/ 306955 h 306955"/>
              <a:gd name="connsiteX3" fmla="*/ 0 w 1371600"/>
              <a:gd name="connsiteY3" fmla="*/ 3316 h 306955"/>
              <a:gd name="connsiteX4" fmla="*/ 0 w 1371600"/>
              <a:gd name="connsiteY4" fmla="*/ 161 h 306955"/>
              <a:gd name="connsiteX5" fmla="*/ 7799 w 1371600"/>
              <a:gd name="connsiteY5" fmla="*/ 0 h 306955"/>
              <a:gd name="connsiteX6" fmla="*/ 1371600 w 1371600"/>
              <a:gd name="connsiteY6" fmla="*/ 0 h 30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306955">
                <a:moveTo>
                  <a:pt x="1371600" y="3155"/>
                </a:moveTo>
                <a:lnTo>
                  <a:pt x="1371600" y="306955"/>
                </a:lnTo>
                <a:lnTo>
                  <a:pt x="465892" y="306955"/>
                </a:lnTo>
                <a:cubicBezTo>
                  <a:pt x="364808" y="126885"/>
                  <a:pt x="194251" y="7257"/>
                  <a:pt x="0" y="3316"/>
                </a:cubicBezTo>
                <a:lnTo>
                  <a:pt x="0" y="161"/>
                </a:lnTo>
                <a:cubicBezTo>
                  <a:pt x="2560" y="0"/>
                  <a:pt x="5239" y="0"/>
                  <a:pt x="7799" y="0"/>
                </a:cubicBezTo>
                <a:lnTo>
                  <a:pt x="1371600" y="0"/>
                </a:lnTo>
                <a:close/>
              </a:path>
            </a:pathLst>
          </a:custGeom>
          <a:solidFill>
            <a:srgbClr val="0009E7"/>
          </a:solidFill>
          <a:ln w="5953" cap="flat">
            <a:noFill/>
            <a:prstDash val="solid"/>
            <a:miter/>
          </a:ln>
        </p:spPr>
        <p:txBody>
          <a:bodyPr rtlCol="0" anchor="ctr"/>
          <a:lstStyle/>
          <a:p>
            <a:endParaRPr lang="en-NL"/>
          </a:p>
        </p:txBody>
      </p:sp>
      <p:sp>
        <p:nvSpPr>
          <p:cNvPr id="43" name="Freeform 42">
            <a:extLst>
              <a:ext uri="{FF2B5EF4-FFF2-40B4-BE49-F238E27FC236}">
                <a16:creationId xmlns:a16="http://schemas.microsoft.com/office/drawing/2014/main" id="{49F6714A-EB4D-3FE0-2BC1-2E00E50BECB0}"/>
              </a:ext>
            </a:extLst>
          </p:cNvPr>
          <p:cNvSpPr/>
          <p:nvPr/>
        </p:nvSpPr>
        <p:spPr>
          <a:xfrm>
            <a:off x="11734798" y="3651885"/>
            <a:ext cx="220147" cy="462915"/>
          </a:xfrm>
          <a:custGeom>
            <a:avLst/>
            <a:gdLst>
              <a:gd name="connsiteX0" fmla="*/ 220147 w 220147"/>
              <a:gd name="connsiteY0" fmla="*/ 0 h 462915"/>
              <a:gd name="connsiteX1" fmla="*/ 220147 w 220147"/>
              <a:gd name="connsiteY1" fmla="*/ 462915 h 462915"/>
              <a:gd name="connsiteX2" fmla="*/ 74533 w 220147"/>
              <a:gd name="connsiteY2" fmla="*/ 462915 h 462915"/>
              <a:gd name="connsiteX3" fmla="*/ 0 w 220147"/>
              <a:gd name="connsiteY3" fmla="*/ 462915 h 462915"/>
              <a:gd name="connsiteX4" fmla="*/ 0 w 220147"/>
              <a:gd name="connsiteY4" fmla="*/ 459974 h 462915"/>
              <a:gd name="connsiteX5" fmla="*/ 216278 w 220147"/>
              <a:gd name="connsiteY5" fmla="*/ 0 h 46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147" h="462915">
                <a:moveTo>
                  <a:pt x="220147" y="0"/>
                </a:moveTo>
                <a:lnTo>
                  <a:pt x="220147" y="462915"/>
                </a:lnTo>
                <a:lnTo>
                  <a:pt x="74533" y="462915"/>
                </a:lnTo>
                <a:lnTo>
                  <a:pt x="0" y="462915"/>
                </a:lnTo>
                <a:lnTo>
                  <a:pt x="0" y="459974"/>
                </a:lnTo>
                <a:lnTo>
                  <a:pt x="216278" y="0"/>
                </a:lnTo>
                <a:close/>
              </a:path>
            </a:pathLst>
          </a:custGeom>
          <a:solidFill>
            <a:srgbClr val="0009E7"/>
          </a:solidFill>
          <a:ln w="5953" cap="flat">
            <a:noFill/>
            <a:prstDash val="solid"/>
            <a:miter/>
          </a:ln>
        </p:spPr>
        <p:txBody>
          <a:bodyPr rtlCol="0" anchor="ctr"/>
          <a:lstStyle/>
          <a:p>
            <a:endParaRPr lang="en-NL"/>
          </a:p>
        </p:txBody>
      </p:sp>
      <p:sp>
        <p:nvSpPr>
          <p:cNvPr id="44" name="Freeform 43">
            <a:extLst>
              <a:ext uri="{FF2B5EF4-FFF2-40B4-BE49-F238E27FC236}">
                <a16:creationId xmlns:a16="http://schemas.microsoft.com/office/drawing/2014/main" id="{C4206E2B-A822-B659-D8E3-E551E6EF4825}"/>
              </a:ext>
            </a:extLst>
          </p:cNvPr>
          <p:cNvSpPr/>
          <p:nvPr/>
        </p:nvSpPr>
        <p:spPr>
          <a:xfrm>
            <a:off x="11480779" y="3651885"/>
            <a:ext cx="254019" cy="462915"/>
          </a:xfrm>
          <a:custGeom>
            <a:avLst/>
            <a:gdLst>
              <a:gd name="connsiteX0" fmla="*/ 254019 w 254019"/>
              <a:gd name="connsiteY0" fmla="*/ 459974 h 462915"/>
              <a:gd name="connsiteX1" fmla="*/ 254019 w 254019"/>
              <a:gd name="connsiteY1" fmla="*/ 462915 h 462915"/>
              <a:gd name="connsiteX2" fmla="*/ 0 w 254019"/>
              <a:gd name="connsiteY2" fmla="*/ 462915 h 462915"/>
              <a:gd name="connsiteX3" fmla="*/ 0 w 254019"/>
              <a:gd name="connsiteY3" fmla="*/ 461117 h 462915"/>
              <a:gd name="connsiteX4" fmla="*/ 249614 w 254019"/>
              <a:gd name="connsiteY4" fmla="*/ 0 h 462915"/>
              <a:gd name="connsiteX5" fmla="*/ 254019 w 254019"/>
              <a:gd name="connsiteY5" fmla="*/ 0 h 46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019" h="462915">
                <a:moveTo>
                  <a:pt x="254019" y="459974"/>
                </a:moveTo>
                <a:lnTo>
                  <a:pt x="254019" y="462915"/>
                </a:lnTo>
                <a:lnTo>
                  <a:pt x="0" y="462915"/>
                </a:lnTo>
                <a:lnTo>
                  <a:pt x="0" y="461117"/>
                </a:lnTo>
                <a:lnTo>
                  <a:pt x="249614" y="0"/>
                </a:lnTo>
                <a:lnTo>
                  <a:pt x="254019" y="0"/>
                </a:lnTo>
                <a:close/>
              </a:path>
            </a:pathLst>
          </a:custGeom>
          <a:solidFill>
            <a:srgbClr val="0009E7"/>
          </a:solidFill>
          <a:ln w="5953" cap="flat">
            <a:noFill/>
            <a:prstDash val="solid"/>
            <a:miter/>
          </a:ln>
        </p:spPr>
        <p:txBody>
          <a:bodyPr rtlCol="0" anchor="ctr"/>
          <a:lstStyle/>
          <a:p>
            <a:endParaRPr lang="en-NL"/>
          </a:p>
        </p:txBody>
      </p:sp>
      <p:sp>
        <p:nvSpPr>
          <p:cNvPr id="45" name="Freeform 44">
            <a:extLst>
              <a:ext uri="{FF2B5EF4-FFF2-40B4-BE49-F238E27FC236}">
                <a16:creationId xmlns:a16="http://schemas.microsoft.com/office/drawing/2014/main" id="{3CE7A045-0044-54F6-E45D-86A132DBE456}"/>
              </a:ext>
            </a:extLst>
          </p:cNvPr>
          <p:cNvSpPr/>
          <p:nvPr/>
        </p:nvSpPr>
        <p:spPr>
          <a:xfrm>
            <a:off x="10854272" y="3651885"/>
            <a:ext cx="626506" cy="462915"/>
          </a:xfrm>
          <a:custGeom>
            <a:avLst/>
            <a:gdLst>
              <a:gd name="connsiteX0" fmla="*/ 626507 w 626506"/>
              <a:gd name="connsiteY0" fmla="*/ 461117 h 462915"/>
              <a:gd name="connsiteX1" fmla="*/ 626507 w 626506"/>
              <a:gd name="connsiteY1" fmla="*/ 462915 h 462915"/>
              <a:gd name="connsiteX2" fmla="*/ 626209 w 626506"/>
              <a:gd name="connsiteY2" fmla="*/ 462915 h 462915"/>
              <a:gd name="connsiteX3" fmla="*/ 174665 w 626506"/>
              <a:gd name="connsiteY3" fmla="*/ 462915 h 462915"/>
              <a:gd name="connsiteX4" fmla="*/ 0 w 626506"/>
              <a:gd name="connsiteY4" fmla="*/ 462915 h 462915"/>
              <a:gd name="connsiteX5" fmla="*/ 0 w 626506"/>
              <a:gd name="connsiteY5" fmla="*/ 461117 h 462915"/>
              <a:gd name="connsiteX6" fmla="*/ 613827 w 626506"/>
              <a:gd name="connsiteY6" fmla="*/ 0 h 462915"/>
              <a:gd name="connsiteX7" fmla="*/ 626507 w 626506"/>
              <a:gd name="connsiteY7" fmla="*/ 0 h 46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506" h="462915">
                <a:moveTo>
                  <a:pt x="626507" y="461117"/>
                </a:moveTo>
                <a:lnTo>
                  <a:pt x="626507" y="462915"/>
                </a:lnTo>
                <a:lnTo>
                  <a:pt x="626209" y="462915"/>
                </a:lnTo>
                <a:lnTo>
                  <a:pt x="174665" y="462915"/>
                </a:lnTo>
                <a:lnTo>
                  <a:pt x="0" y="462915"/>
                </a:lnTo>
                <a:lnTo>
                  <a:pt x="0" y="461117"/>
                </a:lnTo>
                <a:lnTo>
                  <a:pt x="613827" y="0"/>
                </a:lnTo>
                <a:lnTo>
                  <a:pt x="626507" y="0"/>
                </a:lnTo>
                <a:close/>
              </a:path>
            </a:pathLst>
          </a:custGeom>
          <a:solidFill>
            <a:srgbClr val="0009E7"/>
          </a:solidFill>
          <a:ln w="5953" cap="flat">
            <a:noFill/>
            <a:prstDash val="solid"/>
            <a:miter/>
          </a:ln>
        </p:spPr>
        <p:txBody>
          <a:bodyPr rtlCol="0" anchor="ctr"/>
          <a:lstStyle/>
          <a:p>
            <a:endParaRPr lang="en-NL"/>
          </a:p>
        </p:txBody>
      </p:sp>
      <p:sp>
        <p:nvSpPr>
          <p:cNvPr id="46" name="Freeform 45">
            <a:extLst>
              <a:ext uri="{FF2B5EF4-FFF2-40B4-BE49-F238E27FC236}">
                <a16:creationId xmlns:a16="http://schemas.microsoft.com/office/drawing/2014/main" id="{BE29B439-A516-5990-32B1-D9F65F182F97}"/>
              </a:ext>
            </a:extLst>
          </p:cNvPr>
          <p:cNvSpPr/>
          <p:nvPr/>
        </p:nvSpPr>
        <p:spPr>
          <a:xfrm>
            <a:off x="10830935" y="3657600"/>
            <a:ext cx="586382" cy="457199"/>
          </a:xfrm>
          <a:custGeom>
            <a:avLst/>
            <a:gdLst>
              <a:gd name="connsiteX0" fmla="*/ 586383 w 586382"/>
              <a:gd name="connsiteY0" fmla="*/ 0 h 457199"/>
              <a:gd name="connsiteX1" fmla="*/ 586383 w 586382"/>
              <a:gd name="connsiteY1" fmla="*/ 9626 h 457199"/>
              <a:gd name="connsiteX2" fmla="*/ 581144 w 586382"/>
              <a:gd name="connsiteY2" fmla="*/ 9626 h 457199"/>
              <a:gd name="connsiteX3" fmla="*/ 327006 w 586382"/>
              <a:gd name="connsiteY3" fmla="*/ 455462 h 457199"/>
              <a:gd name="connsiteX4" fmla="*/ 327006 w 586382"/>
              <a:gd name="connsiteY4" fmla="*/ 457200 h 457199"/>
              <a:gd name="connsiteX5" fmla="*/ 0 w 586382"/>
              <a:gd name="connsiteY5" fmla="*/ 457200 h 457199"/>
              <a:gd name="connsiteX6" fmla="*/ 519827 w 586382"/>
              <a:gd name="connsiteY6" fmla="*/ 0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382" h="457199">
                <a:moveTo>
                  <a:pt x="586383" y="0"/>
                </a:moveTo>
                <a:lnTo>
                  <a:pt x="586383" y="9626"/>
                </a:lnTo>
                <a:lnTo>
                  <a:pt x="581144" y="9626"/>
                </a:lnTo>
                <a:lnTo>
                  <a:pt x="327006" y="455462"/>
                </a:lnTo>
                <a:lnTo>
                  <a:pt x="327006" y="457200"/>
                </a:lnTo>
                <a:lnTo>
                  <a:pt x="0" y="457200"/>
                </a:lnTo>
                <a:cubicBezTo>
                  <a:pt x="240685" y="447097"/>
                  <a:pt x="443687" y="259139"/>
                  <a:pt x="519827" y="0"/>
                </a:cubicBezTo>
                <a:close/>
              </a:path>
            </a:pathLst>
          </a:custGeom>
          <a:solidFill>
            <a:srgbClr val="0009E7"/>
          </a:solidFill>
          <a:ln w="5953" cap="flat">
            <a:noFill/>
            <a:prstDash val="solid"/>
            <a:miter/>
          </a:ln>
        </p:spPr>
        <p:txBody>
          <a:bodyPr rtlCol="0" anchor="ctr"/>
          <a:lstStyle/>
          <a:p>
            <a:endParaRPr lang="en-NL"/>
          </a:p>
        </p:txBody>
      </p:sp>
      <p:sp>
        <p:nvSpPr>
          <p:cNvPr id="47" name="Freeform 46">
            <a:extLst>
              <a:ext uri="{FF2B5EF4-FFF2-40B4-BE49-F238E27FC236}">
                <a16:creationId xmlns:a16="http://schemas.microsoft.com/office/drawing/2014/main" id="{7DA1389D-B961-3576-DA21-988179AEF390}"/>
              </a:ext>
            </a:extLst>
          </p:cNvPr>
          <p:cNvSpPr/>
          <p:nvPr/>
        </p:nvSpPr>
        <p:spPr>
          <a:xfrm>
            <a:off x="10820398" y="2743199"/>
            <a:ext cx="685800" cy="1371600"/>
          </a:xfrm>
          <a:custGeom>
            <a:avLst/>
            <a:gdLst>
              <a:gd name="connsiteX0" fmla="*/ 685801 w 685800"/>
              <a:gd name="connsiteY0" fmla="*/ 685800 h 1371600"/>
              <a:gd name="connsiteX1" fmla="*/ 0 w 685800"/>
              <a:gd name="connsiteY1" fmla="*/ 0 h 1371600"/>
              <a:gd name="connsiteX2" fmla="*/ 0 w 685800"/>
              <a:gd name="connsiteY2" fmla="*/ 1371600 h 1371600"/>
              <a:gd name="connsiteX3" fmla="*/ 685801 w 685800"/>
              <a:gd name="connsiteY3" fmla="*/ 685800 h 1371600"/>
            </a:gdLst>
            <a:ahLst/>
            <a:cxnLst>
              <a:cxn ang="0">
                <a:pos x="connsiteX0" y="connsiteY0"/>
              </a:cxn>
              <a:cxn ang="0">
                <a:pos x="connsiteX1" y="connsiteY1"/>
              </a:cxn>
              <a:cxn ang="0">
                <a:pos x="connsiteX2" y="connsiteY2"/>
              </a:cxn>
              <a:cxn ang="0">
                <a:pos x="connsiteX3" y="connsiteY3"/>
              </a:cxn>
            </a:cxnLst>
            <a:rect l="l" t="t" r="r" b="b"/>
            <a:pathLst>
              <a:path w="685800" h="1371600">
                <a:moveTo>
                  <a:pt x="685801" y="685800"/>
                </a:moveTo>
                <a:cubicBezTo>
                  <a:pt x="685801" y="307045"/>
                  <a:pt x="378738" y="0"/>
                  <a:pt x="0" y="0"/>
                </a:cubicBezTo>
                <a:lnTo>
                  <a:pt x="0" y="1371600"/>
                </a:lnTo>
                <a:cubicBezTo>
                  <a:pt x="378738" y="1371600"/>
                  <a:pt x="685801" y="1064556"/>
                  <a:pt x="685801" y="685800"/>
                </a:cubicBezTo>
                <a:close/>
              </a:path>
            </a:pathLst>
          </a:custGeom>
          <a:solidFill>
            <a:srgbClr val="FFB340"/>
          </a:solidFill>
          <a:ln w="5953" cap="flat">
            <a:noFill/>
            <a:prstDash val="solid"/>
            <a:miter/>
          </a:ln>
        </p:spPr>
        <p:txBody>
          <a:bodyPr rtlCol="0" anchor="ctr"/>
          <a:lstStyle/>
          <a:p>
            <a:endParaRPr lang="en-NL"/>
          </a:p>
        </p:txBody>
      </p:sp>
      <p:sp>
        <p:nvSpPr>
          <p:cNvPr id="48" name="Freeform 47">
            <a:extLst>
              <a:ext uri="{FF2B5EF4-FFF2-40B4-BE49-F238E27FC236}">
                <a16:creationId xmlns:a16="http://schemas.microsoft.com/office/drawing/2014/main" id="{5578E864-3D20-1F81-937A-63F58FD774B1}"/>
              </a:ext>
            </a:extLst>
          </p:cNvPr>
          <p:cNvSpPr/>
          <p:nvPr/>
        </p:nvSpPr>
        <p:spPr>
          <a:xfrm>
            <a:off x="10820398" y="4114800"/>
            <a:ext cx="1371600" cy="1371599"/>
          </a:xfrm>
          <a:custGeom>
            <a:avLst/>
            <a:gdLst>
              <a:gd name="connsiteX0" fmla="*/ 0 w 1371600"/>
              <a:gd name="connsiteY0" fmla="*/ 0 h 1371599"/>
              <a:gd name="connsiteX1" fmla="*/ 1371600 w 1371600"/>
              <a:gd name="connsiteY1" fmla="*/ 0 h 1371599"/>
              <a:gd name="connsiteX2" fmla="*/ 1371600 w 1371600"/>
              <a:gd name="connsiteY2" fmla="*/ 1371600 h 1371599"/>
              <a:gd name="connsiteX3" fmla="*/ 0 w 1371600"/>
              <a:gd name="connsiteY3" fmla="*/ 1371600 h 1371599"/>
            </a:gdLst>
            <a:ahLst/>
            <a:cxnLst>
              <a:cxn ang="0">
                <a:pos x="connsiteX0" y="connsiteY0"/>
              </a:cxn>
              <a:cxn ang="0">
                <a:pos x="connsiteX1" y="connsiteY1"/>
              </a:cxn>
              <a:cxn ang="0">
                <a:pos x="connsiteX2" y="connsiteY2"/>
              </a:cxn>
              <a:cxn ang="0">
                <a:pos x="connsiteX3" y="connsiteY3"/>
              </a:cxn>
            </a:cxnLst>
            <a:rect l="l" t="t" r="r" b="b"/>
            <a:pathLst>
              <a:path w="1371600" h="1371599">
                <a:moveTo>
                  <a:pt x="0" y="0"/>
                </a:moveTo>
                <a:lnTo>
                  <a:pt x="1371600" y="0"/>
                </a:lnTo>
                <a:lnTo>
                  <a:pt x="1371600" y="1371600"/>
                </a:lnTo>
                <a:lnTo>
                  <a:pt x="0" y="1371600"/>
                </a:lnTo>
                <a:close/>
              </a:path>
            </a:pathLst>
          </a:custGeom>
          <a:solidFill>
            <a:srgbClr val="FFFFFF"/>
          </a:solidFill>
          <a:ln w="5953" cap="flat">
            <a:noFill/>
            <a:prstDash val="solid"/>
            <a:miter/>
          </a:ln>
        </p:spPr>
        <p:txBody>
          <a:bodyPr rtlCol="0" anchor="ctr"/>
          <a:lstStyle/>
          <a:p>
            <a:endParaRPr lang="en-NL"/>
          </a:p>
        </p:txBody>
      </p:sp>
      <p:sp>
        <p:nvSpPr>
          <p:cNvPr id="49" name="Freeform 48">
            <a:extLst>
              <a:ext uri="{FF2B5EF4-FFF2-40B4-BE49-F238E27FC236}">
                <a16:creationId xmlns:a16="http://schemas.microsoft.com/office/drawing/2014/main" id="{5C4A538B-22D8-C8FE-9B92-C0837AD6A2FD}"/>
              </a:ext>
            </a:extLst>
          </p:cNvPr>
          <p:cNvSpPr/>
          <p:nvPr/>
        </p:nvSpPr>
        <p:spPr>
          <a:xfrm>
            <a:off x="10820398" y="4114800"/>
            <a:ext cx="1371600" cy="1371599"/>
          </a:xfrm>
          <a:custGeom>
            <a:avLst/>
            <a:gdLst>
              <a:gd name="connsiteX0" fmla="*/ 0 w 1371600"/>
              <a:gd name="connsiteY0" fmla="*/ 924657 h 1371599"/>
              <a:gd name="connsiteX1" fmla="*/ 0 w 1371600"/>
              <a:gd name="connsiteY1" fmla="*/ 0 h 1371599"/>
              <a:gd name="connsiteX2" fmla="*/ 1371600 w 1371600"/>
              <a:gd name="connsiteY2" fmla="*/ 0 h 1371599"/>
              <a:gd name="connsiteX3" fmla="*/ 1371600 w 1371600"/>
              <a:gd name="connsiteY3" fmla="*/ 1371600 h 1371599"/>
              <a:gd name="connsiteX4" fmla="*/ 0 w 1371600"/>
              <a:gd name="connsiteY4" fmla="*/ 1371600 h 1371599"/>
              <a:gd name="connsiteX5" fmla="*/ 991672 w 1371600"/>
              <a:gd name="connsiteY5" fmla="*/ 396597 h 1371599"/>
              <a:gd name="connsiteX6" fmla="*/ 889755 w 1371600"/>
              <a:gd name="connsiteY6" fmla="*/ 294805 h 1371599"/>
              <a:gd name="connsiteX7" fmla="*/ 788015 w 1371600"/>
              <a:gd name="connsiteY7" fmla="*/ 396597 h 1371599"/>
              <a:gd name="connsiteX8" fmla="*/ 889755 w 1371600"/>
              <a:gd name="connsiteY8" fmla="*/ 498550 h 1371599"/>
              <a:gd name="connsiteX9" fmla="*/ 991672 w 1371600"/>
              <a:gd name="connsiteY9" fmla="*/ 396597 h 1371599"/>
              <a:gd name="connsiteX10" fmla="*/ 991672 w 1371600"/>
              <a:gd name="connsiteY10" fmla="*/ 706237 h 1371599"/>
              <a:gd name="connsiteX11" fmla="*/ 889755 w 1371600"/>
              <a:gd name="connsiteY11" fmla="*/ 604445 h 1371599"/>
              <a:gd name="connsiteX12" fmla="*/ 788015 w 1371600"/>
              <a:gd name="connsiteY12" fmla="*/ 706237 h 1371599"/>
              <a:gd name="connsiteX13" fmla="*/ 889755 w 1371600"/>
              <a:gd name="connsiteY13" fmla="*/ 808030 h 1371599"/>
              <a:gd name="connsiteX14" fmla="*/ 991672 w 1371600"/>
              <a:gd name="connsiteY14" fmla="*/ 706237 h 1371599"/>
              <a:gd name="connsiteX15" fmla="*/ 991672 w 1371600"/>
              <a:gd name="connsiteY15" fmla="*/ 1015877 h 1371599"/>
              <a:gd name="connsiteX16" fmla="*/ 889755 w 1371600"/>
              <a:gd name="connsiteY16" fmla="*/ 914084 h 1371599"/>
              <a:gd name="connsiteX17" fmla="*/ 788015 w 1371600"/>
              <a:gd name="connsiteY17" fmla="*/ 1015877 h 1371599"/>
              <a:gd name="connsiteX18" fmla="*/ 889755 w 1371600"/>
              <a:gd name="connsiteY18" fmla="*/ 1117669 h 1371599"/>
              <a:gd name="connsiteX19" fmla="*/ 991672 w 1371600"/>
              <a:gd name="connsiteY19" fmla="*/ 1015877 h 1371599"/>
              <a:gd name="connsiteX20" fmla="*/ 582097 w 1371600"/>
              <a:gd name="connsiteY20" fmla="*/ 396597 h 1371599"/>
              <a:gd name="connsiteX21" fmla="*/ 480358 w 1371600"/>
              <a:gd name="connsiteY21" fmla="*/ 294805 h 1371599"/>
              <a:gd name="connsiteX22" fmla="*/ 378619 w 1371600"/>
              <a:gd name="connsiteY22" fmla="*/ 396597 h 1371599"/>
              <a:gd name="connsiteX23" fmla="*/ 480358 w 1371600"/>
              <a:gd name="connsiteY23" fmla="*/ 498550 h 1371599"/>
              <a:gd name="connsiteX24" fmla="*/ 582097 w 1371600"/>
              <a:gd name="connsiteY24" fmla="*/ 396597 h 1371599"/>
              <a:gd name="connsiteX25" fmla="*/ 582097 w 1371600"/>
              <a:gd name="connsiteY25" fmla="*/ 706237 h 1371599"/>
              <a:gd name="connsiteX26" fmla="*/ 480358 w 1371600"/>
              <a:gd name="connsiteY26" fmla="*/ 604445 h 1371599"/>
              <a:gd name="connsiteX27" fmla="*/ 378619 w 1371600"/>
              <a:gd name="connsiteY27" fmla="*/ 706237 h 1371599"/>
              <a:gd name="connsiteX28" fmla="*/ 480358 w 1371600"/>
              <a:gd name="connsiteY28" fmla="*/ 808030 h 1371599"/>
              <a:gd name="connsiteX29" fmla="*/ 582097 w 1371600"/>
              <a:gd name="connsiteY29" fmla="*/ 706237 h 1371599"/>
              <a:gd name="connsiteX30" fmla="*/ 582097 w 1371600"/>
              <a:gd name="connsiteY30" fmla="*/ 1015877 h 1371599"/>
              <a:gd name="connsiteX31" fmla="*/ 480358 w 1371600"/>
              <a:gd name="connsiteY31" fmla="*/ 914084 h 1371599"/>
              <a:gd name="connsiteX32" fmla="*/ 378619 w 1371600"/>
              <a:gd name="connsiteY32" fmla="*/ 1015877 h 1371599"/>
              <a:gd name="connsiteX33" fmla="*/ 480358 w 1371600"/>
              <a:gd name="connsiteY33" fmla="*/ 1117669 h 1371599"/>
              <a:gd name="connsiteX34" fmla="*/ 582097 w 1371600"/>
              <a:gd name="connsiteY34" fmla="*/ 1015877 h 137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1600" h="1371599">
                <a:moveTo>
                  <a:pt x="0" y="924657"/>
                </a:moveTo>
                <a:lnTo>
                  <a:pt x="0" y="0"/>
                </a:lnTo>
                <a:lnTo>
                  <a:pt x="1371600" y="0"/>
                </a:lnTo>
                <a:lnTo>
                  <a:pt x="1371600" y="1371600"/>
                </a:lnTo>
                <a:lnTo>
                  <a:pt x="0" y="1371600"/>
                </a:lnTo>
                <a:close/>
                <a:moveTo>
                  <a:pt x="991672" y="396597"/>
                </a:moveTo>
                <a:cubicBezTo>
                  <a:pt x="991672" y="340417"/>
                  <a:pt x="946071" y="294805"/>
                  <a:pt x="889755" y="294805"/>
                </a:cubicBezTo>
                <a:cubicBezTo>
                  <a:pt x="833438" y="294805"/>
                  <a:pt x="788015" y="340417"/>
                  <a:pt x="788015" y="396597"/>
                </a:cubicBezTo>
                <a:cubicBezTo>
                  <a:pt x="788015" y="452783"/>
                  <a:pt x="833616" y="498550"/>
                  <a:pt x="889755" y="498550"/>
                </a:cubicBezTo>
                <a:cubicBezTo>
                  <a:pt x="945952" y="498550"/>
                  <a:pt x="991672" y="452937"/>
                  <a:pt x="991672" y="396597"/>
                </a:cubicBezTo>
                <a:close/>
                <a:moveTo>
                  <a:pt x="991672" y="706237"/>
                </a:moveTo>
                <a:cubicBezTo>
                  <a:pt x="991672" y="650057"/>
                  <a:pt x="946071" y="604445"/>
                  <a:pt x="889755" y="604445"/>
                </a:cubicBezTo>
                <a:cubicBezTo>
                  <a:pt x="833438" y="604445"/>
                  <a:pt x="788015" y="650057"/>
                  <a:pt x="788015" y="706237"/>
                </a:cubicBezTo>
                <a:cubicBezTo>
                  <a:pt x="788015" y="762423"/>
                  <a:pt x="833616" y="808030"/>
                  <a:pt x="889755" y="808030"/>
                </a:cubicBezTo>
                <a:cubicBezTo>
                  <a:pt x="945952" y="808030"/>
                  <a:pt x="991672" y="762423"/>
                  <a:pt x="991672" y="706237"/>
                </a:cubicBezTo>
                <a:close/>
                <a:moveTo>
                  <a:pt x="991672" y="1015877"/>
                </a:moveTo>
                <a:cubicBezTo>
                  <a:pt x="991672" y="959697"/>
                  <a:pt x="946071" y="914084"/>
                  <a:pt x="889755" y="914084"/>
                </a:cubicBezTo>
                <a:cubicBezTo>
                  <a:pt x="833438" y="914084"/>
                  <a:pt x="788015" y="959697"/>
                  <a:pt x="788015" y="1015877"/>
                </a:cubicBezTo>
                <a:cubicBezTo>
                  <a:pt x="788015" y="1072063"/>
                  <a:pt x="833616" y="1117669"/>
                  <a:pt x="889755" y="1117669"/>
                </a:cubicBezTo>
                <a:cubicBezTo>
                  <a:pt x="945952" y="1117669"/>
                  <a:pt x="991672" y="1072063"/>
                  <a:pt x="991672" y="1015877"/>
                </a:cubicBezTo>
                <a:close/>
                <a:moveTo>
                  <a:pt x="582097" y="396597"/>
                </a:moveTo>
                <a:cubicBezTo>
                  <a:pt x="582097" y="340417"/>
                  <a:pt x="536496" y="294805"/>
                  <a:pt x="480358" y="294805"/>
                </a:cubicBezTo>
                <a:cubicBezTo>
                  <a:pt x="424220" y="294805"/>
                  <a:pt x="378619" y="340417"/>
                  <a:pt x="378619" y="396597"/>
                </a:cubicBezTo>
                <a:cubicBezTo>
                  <a:pt x="378619" y="452783"/>
                  <a:pt x="424220" y="498550"/>
                  <a:pt x="480358" y="498550"/>
                </a:cubicBezTo>
                <a:cubicBezTo>
                  <a:pt x="536496" y="498550"/>
                  <a:pt x="582097" y="452937"/>
                  <a:pt x="582097" y="396597"/>
                </a:cubicBezTo>
                <a:close/>
                <a:moveTo>
                  <a:pt x="582097" y="706237"/>
                </a:moveTo>
                <a:cubicBezTo>
                  <a:pt x="582097" y="650057"/>
                  <a:pt x="536496" y="604445"/>
                  <a:pt x="480358" y="604445"/>
                </a:cubicBezTo>
                <a:cubicBezTo>
                  <a:pt x="424220" y="604445"/>
                  <a:pt x="378619" y="650057"/>
                  <a:pt x="378619" y="706237"/>
                </a:cubicBezTo>
                <a:cubicBezTo>
                  <a:pt x="378619" y="762423"/>
                  <a:pt x="424220" y="808030"/>
                  <a:pt x="480358" y="808030"/>
                </a:cubicBezTo>
                <a:cubicBezTo>
                  <a:pt x="536496" y="808030"/>
                  <a:pt x="582097" y="762423"/>
                  <a:pt x="582097" y="706237"/>
                </a:cubicBezTo>
                <a:close/>
                <a:moveTo>
                  <a:pt x="582097" y="1015877"/>
                </a:moveTo>
                <a:cubicBezTo>
                  <a:pt x="582097" y="959697"/>
                  <a:pt x="536496" y="914084"/>
                  <a:pt x="480358" y="914084"/>
                </a:cubicBezTo>
                <a:cubicBezTo>
                  <a:pt x="424220" y="914084"/>
                  <a:pt x="378619" y="959697"/>
                  <a:pt x="378619" y="1015877"/>
                </a:cubicBezTo>
                <a:cubicBezTo>
                  <a:pt x="378619" y="1072063"/>
                  <a:pt x="424220" y="1117669"/>
                  <a:pt x="480358" y="1117669"/>
                </a:cubicBezTo>
                <a:cubicBezTo>
                  <a:pt x="536496" y="1117669"/>
                  <a:pt x="582097" y="1072063"/>
                  <a:pt x="582097" y="1015877"/>
                </a:cubicBezTo>
                <a:close/>
              </a:path>
            </a:pathLst>
          </a:custGeom>
          <a:solidFill>
            <a:srgbClr val="FF8B9D"/>
          </a:solidFill>
          <a:ln w="5953" cap="flat">
            <a:noFill/>
            <a:prstDash val="solid"/>
            <a:miter/>
          </a:ln>
        </p:spPr>
        <p:txBody>
          <a:bodyPr rtlCol="0" anchor="ctr"/>
          <a:lstStyle/>
          <a:p>
            <a:endParaRPr lang="en-NL"/>
          </a:p>
        </p:txBody>
      </p:sp>
      <p:sp>
        <p:nvSpPr>
          <p:cNvPr id="50" name="Freeform 49">
            <a:extLst>
              <a:ext uri="{FF2B5EF4-FFF2-40B4-BE49-F238E27FC236}">
                <a16:creationId xmlns:a16="http://schemas.microsoft.com/office/drawing/2014/main" id="{C128759A-5F13-00A5-C071-8D9103353F34}"/>
              </a:ext>
            </a:extLst>
          </p:cNvPr>
          <p:cNvSpPr/>
          <p:nvPr/>
        </p:nvSpPr>
        <p:spPr>
          <a:xfrm>
            <a:off x="10820398" y="1371600"/>
            <a:ext cx="1371600" cy="1371600"/>
          </a:xfrm>
          <a:custGeom>
            <a:avLst/>
            <a:gdLst>
              <a:gd name="connsiteX0" fmla="*/ 0 w 1371600"/>
              <a:gd name="connsiteY0" fmla="*/ 0 h 1371600"/>
              <a:gd name="connsiteX1" fmla="*/ 1371600 w 1371600"/>
              <a:gd name="connsiteY1" fmla="*/ 0 h 1371600"/>
              <a:gd name="connsiteX2" fmla="*/ 1371600 w 1371600"/>
              <a:gd name="connsiteY2" fmla="*/ 1371600 h 1371600"/>
              <a:gd name="connsiteX3" fmla="*/ 0 w 13716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0" y="0"/>
                </a:moveTo>
                <a:lnTo>
                  <a:pt x="1371600" y="0"/>
                </a:lnTo>
                <a:lnTo>
                  <a:pt x="1371600" y="1371600"/>
                </a:lnTo>
                <a:lnTo>
                  <a:pt x="0" y="1371600"/>
                </a:lnTo>
                <a:close/>
              </a:path>
            </a:pathLst>
          </a:custGeom>
          <a:solidFill>
            <a:srgbClr val="0009E7"/>
          </a:solidFill>
          <a:ln w="5953" cap="flat">
            <a:noFill/>
            <a:prstDash val="solid"/>
            <a:miter/>
          </a:ln>
        </p:spPr>
        <p:txBody>
          <a:bodyPr rtlCol="0" anchor="ctr"/>
          <a:lstStyle/>
          <a:p>
            <a:endParaRPr lang="en-NL"/>
          </a:p>
        </p:txBody>
      </p:sp>
      <p:sp>
        <p:nvSpPr>
          <p:cNvPr id="51" name="Freeform 50">
            <a:extLst>
              <a:ext uri="{FF2B5EF4-FFF2-40B4-BE49-F238E27FC236}">
                <a16:creationId xmlns:a16="http://schemas.microsoft.com/office/drawing/2014/main" id="{300C56CC-F048-93B2-FB74-540490AFAE88}"/>
              </a:ext>
            </a:extLst>
          </p:cNvPr>
          <p:cNvSpPr/>
          <p:nvPr/>
        </p:nvSpPr>
        <p:spPr>
          <a:xfrm>
            <a:off x="10820398" y="1371599"/>
            <a:ext cx="1371600" cy="1371599"/>
          </a:xfrm>
          <a:custGeom>
            <a:avLst/>
            <a:gdLst>
              <a:gd name="connsiteX0" fmla="*/ 1371600 w 1371600"/>
              <a:gd name="connsiteY0" fmla="*/ 1371600 h 1371599"/>
              <a:gd name="connsiteX1" fmla="*/ 0 w 1371600"/>
              <a:gd name="connsiteY1" fmla="*/ 1371600 h 1371599"/>
              <a:gd name="connsiteX2" fmla="*/ 0 w 1371600"/>
              <a:gd name="connsiteY2" fmla="*/ 1149721 h 1371599"/>
              <a:gd name="connsiteX3" fmla="*/ 0 w 1371600"/>
              <a:gd name="connsiteY3" fmla="*/ 0 h 1371599"/>
            </a:gdLst>
            <a:ahLst/>
            <a:cxnLst>
              <a:cxn ang="0">
                <a:pos x="connsiteX0" y="connsiteY0"/>
              </a:cxn>
              <a:cxn ang="0">
                <a:pos x="connsiteX1" y="connsiteY1"/>
              </a:cxn>
              <a:cxn ang="0">
                <a:pos x="connsiteX2" y="connsiteY2"/>
              </a:cxn>
              <a:cxn ang="0">
                <a:pos x="connsiteX3" y="connsiteY3"/>
              </a:cxn>
            </a:cxnLst>
            <a:rect l="l" t="t" r="r" b="b"/>
            <a:pathLst>
              <a:path w="1371600" h="1371599">
                <a:moveTo>
                  <a:pt x="1371600" y="1371600"/>
                </a:moveTo>
                <a:lnTo>
                  <a:pt x="0" y="1371600"/>
                </a:lnTo>
                <a:lnTo>
                  <a:pt x="0" y="1149721"/>
                </a:lnTo>
                <a:lnTo>
                  <a:pt x="0" y="0"/>
                </a:lnTo>
                <a:close/>
              </a:path>
            </a:pathLst>
          </a:custGeom>
          <a:solidFill>
            <a:srgbClr val="FF0000"/>
          </a:solidFill>
          <a:ln w="5953" cap="flat">
            <a:noFill/>
            <a:prstDash val="solid"/>
            <a:miter/>
          </a:ln>
        </p:spPr>
        <p:txBody>
          <a:bodyPr rtlCol="0" anchor="ctr"/>
          <a:lstStyle/>
          <a:p>
            <a:endParaRPr lang="en-NL"/>
          </a:p>
        </p:txBody>
      </p:sp>
      <p:sp>
        <p:nvSpPr>
          <p:cNvPr id="52" name="Freeform 51">
            <a:extLst>
              <a:ext uri="{FF2B5EF4-FFF2-40B4-BE49-F238E27FC236}">
                <a16:creationId xmlns:a16="http://schemas.microsoft.com/office/drawing/2014/main" id="{D5360F35-1658-36CD-7F41-180F98D07442}"/>
              </a:ext>
            </a:extLst>
          </p:cNvPr>
          <p:cNvSpPr/>
          <p:nvPr/>
        </p:nvSpPr>
        <p:spPr>
          <a:xfrm>
            <a:off x="10820398" y="1371599"/>
            <a:ext cx="1371600" cy="617219"/>
          </a:xfrm>
          <a:custGeom>
            <a:avLst/>
            <a:gdLst>
              <a:gd name="connsiteX0" fmla="*/ 639127 w 1371600"/>
              <a:gd name="connsiteY0" fmla="*/ 362426 h 617219"/>
              <a:gd name="connsiteX1" fmla="*/ 426899 w 1371600"/>
              <a:gd name="connsiteY1" fmla="*/ 617220 h 617219"/>
              <a:gd name="connsiteX2" fmla="*/ 1786 w 1371600"/>
              <a:gd name="connsiteY2" fmla="*/ 617220 h 617219"/>
              <a:gd name="connsiteX3" fmla="*/ 0 w 1371600"/>
              <a:gd name="connsiteY3" fmla="*/ 606469 h 617219"/>
              <a:gd name="connsiteX4" fmla="*/ 398859 w 1371600"/>
              <a:gd name="connsiteY4" fmla="*/ 57073 h 617219"/>
              <a:gd name="connsiteX5" fmla="*/ 685801 w 1371600"/>
              <a:gd name="connsiteY5" fmla="*/ 0 h 617219"/>
              <a:gd name="connsiteX6" fmla="*/ 1371600 w 1371600"/>
              <a:gd name="connsiteY6" fmla="*/ 617220 h 617219"/>
              <a:gd name="connsiteX7" fmla="*/ 944702 w 1371600"/>
              <a:gd name="connsiteY7" fmla="*/ 617220 h 617219"/>
              <a:gd name="connsiteX8" fmla="*/ 685801 w 1371600"/>
              <a:gd name="connsiteY8" fmla="*/ 358039 h 617219"/>
              <a:gd name="connsiteX9" fmla="*/ 639127 w 1371600"/>
              <a:gd name="connsiteY9" fmla="*/ 362426 h 617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617219">
                <a:moveTo>
                  <a:pt x="639127" y="362426"/>
                </a:moveTo>
                <a:cubicBezTo>
                  <a:pt x="520482" y="384530"/>
                  <a:pt x="430173" y="489901"/>
                  <a:pt x="426899" y="617220"/>
                </a:cubicBezTo>
                <a:lnTo>
                  <a:pt x="1786" y="617220"/>
                </a:lnTo>
                <a:cubicBezTo>
                  <a:pt x="1072" y="613737"/>
                  <a:pt x="477" y="610106"/>
                  <a:pt x="0" y="606469"/>
                </a:cubicBezTo>
                <a:cubicBezTo>
                  <a:pt x="4644" y="365605"/>
                  <a:pt x="166331" y="154418"/>
                  <a:pt x="398859" y="57073"/>
                </a:cubicBezTo>
                <a:cubicBezTo>
                  <a:pt x="486132" y="20437"/>
                  <a:pt x="583228" y="0"/>
                  <a:pt x="685801" y="0"/>
                </a:cubicBezTo>
                <a:cubicBezTo>
                  <a:pt x="1065610" y="0"/>
                  <a:pt x="1371600" y="281130"/>
                  <a:pt x="1371600" y="617220"/>
                </a:cubicBezTo>
                <a:lnTo>
                  <a:pt x="944702" y="617220"/>
                </a:lnTo>
                <a:cubicBezTo>
                  <a:pt x="940773" y="473547"/>
                  <a:pt x="826056" y="358039"/>
                  <a:pt x="685801" y="358039"/>
                </a:cubicBezTo>
                <a:cubicBezTo>
                  <a:pt x="669905" y="358039"/>
                  <a:pt x="654308" y="359551"/>
                  <a:pt x="639127" y="362426"/>
                </a:cubicBezTo>
                <a:close/>
              </a:path>
            </a:pathLst>
          </a:custGeom>
          <a:solidFill>
            <a:srgbClr val="FFFFFF"/>
          </a:solidFill>
          <a:ln w="5953" cap="flat">
            <a:noFill/>
            <a:prstDash val="solid"/>
            <a:miter/>
          </a:ln>
        </p:spPr>
        <p:txBody>
          <a:bodyPr rtlCol="0" anchor="ctr"/>
          <a:lstStyle/>
          <a:p>
            <a:endParaRPr lang="en-NL"/>
          </a:p>
        </p:txBody>
      </p:sp>
      <p:sp>
        <p:nvSpPr>
          <p:cNvPr id="53" name="Freeform 52">
            <a:extLst>
              <a:ext uri="{FF2B5EF4-FFF2-40B4-BE49-F238E27FC236}">
                <a16:creationId xmlns:a16="http://schemas.microsoft.com/office/drawing/2014/main" id="{E4BB742E-CCD8-1285-F7EF-9F70AFBD33E8}"/>
              </a:ext>
            </a:extLst>
          </p:cNvPr>
          <p:cNvSpPr/>
          <p:nvPr/>
        </p:nvSpPr>
        <p:spPr>
          <a:xfrm>
            <a:off x="-2" y="5949315"/>
            <a:ext cx="1371600" cy="908684"/>
          </a:xfrm>
          <a:custGeom>
            <a:avLst/>
            <a:gdLst>
              <a:gd name="connsiteX0" fmla="*/ 0 w 1371600"/>
              <a:gd name="connsiteY0" fmla="*/ 0 h 908684"/>
              <a:gd name="connsiteX1" fmla="*/ 1371600 w 1371600"/>
              <a:gd name="connsiteY1" fmla="*/ 0 h 908684"/>
              <a:gd name="connsiteX2" fmla="*/ 1371600 w 1371600"/>
              <a:gd name="connsiteY2" fmla="*/ 908685 h 908684"/>
              <a:gd name="connsiteX3" fmla="*/ 0 w 1371600"/>
              <a:gd name="connsiteY3" fmla="*/ 908685 h 908684"/>
            </a:gdLst>
            <a:ahLst/>
            <a:cxnLst>
              <a:cxn ang="0">
                <a:pos x="connsiteX0" y="connsiteY0"/>
              </a:cxn>
              <a:cxn ang="0">
                <a:pos x="connsiteX1" y="connsiteY1"/>
              </a:cxn>
              <a:cxn ang="0">
                <a:pos x="connsiteX2" y="connsiteY2"/>
              </a:cxn>
              <a:cxn ang="0">
                <a:pos x="connsiteX3" y="connsiteY3"/>
              </a:cxn>
            </a:cxnLst>
            <a:rect l="l" t="t" r="r" b="b"/>
            <a:pathLst>
              <a:path w="1371600" h="908684">
                <a:moveTo>
                  <a:pt x="0" y="0"/>
                </a:moveTo>
                <a:lnTo>
                  <a:pt x="1371600" y="0"/>
                </a:lnTo>
                <a:lnTo>
                  <a:pt x="1371600" y="908685"/>
                </a:lnTo>
                <a:lnTo>
                  <a:pt x="0" y="908685"/>
                </a:lnTo>
                <a:close/>
              </a:path>
            </a:pathLst>
          </a:custGeom>
          <a:solidFill>
            <a:srgbClr val="FF0000"/>
          </a:solidFill>
          <a:ln w="5953" cap="flat">
            <a:noFill/>
            <a:prstDash val="solid"/>
            <a:miter/>
          </a:ln>
        </p:spPr>
        <p:txBody>
          <a:bodyPr rtlCol="0" anchor="ctr"/>
          <a:lstStyle/>
          <a:p>
            <a:endParaRPr lang="en-NL"/>
          </a:p>
        </p:txBody>
      </p:sp>
      <p:sp>
        <p:nvSpPr>
          <p:cNvPr id="54" name="Freeform 53">
            <a:extLst>
              <a:ext uri="{FF2B5EF4-FFF2-40B4-BE49-F238E27FC236}">
                <a16:creationId xmlns:a16="http://schemas.microsoft.com/office/drawing/2014/main" id="{D1831642-DF8C-7B9B-A620-A501ABFB85CD}"/>
              </a:ext>
            </a:extLst>
          </p:cNvPr>
          <p:cNvSpPr/>
          <p:nvPr/>
        </p:nvSpPr>
        <p:spPr>
          <a:xfrm>
            <a:off x="-2" y="5486400"/>
            <a:ext cx="1371600" cy="462914"/>
          </a:xfrm>
          <a:custGeom>
            <a:avLst/>
            <a:gdLst>
              <a:gd name="connsiteX0" fmla="*/ 0 w 1371600"/>
              <a:gd name="connsiteY0" fmla="*/ 0 h 462914"/>
              <a:gd name="connsiteX1" fmla="*/ 1371600 w 1371600"/>
              <a:gd name="connsiteY1" fmla="*/ 0 h 462914"/>
              <a:gd name="connsiteX2" fmla="*/ 1371600 w 1371600"/>
              <a:gd name="connsiteY2" fmla="*/ 462915 h 462914"/>
              <a:gd name="connsiteX3" fmla="*/ 0 w 1371600"/>
              <a:gd name="connsiteY3" fmla="*/ 462915 h 462914"/>
            </a:gdLst>
            <a:ahLst/>
            <a:cxnLst>
              <a:cxn ang="0">
                <a:pos x="connsiteX0" y="connsiteY0"/>
              </a:cxn>
              <a:cxn ang="0">
                <a:pos x="connsiteX1" y="connsiteY1"/>
              </a:cxn>
              <a:cxn ang="0">
                <a:pos x="connsiteX2" y="connsiteY2"/>
              </a:cxn>
              <a:cxn ang="0">
                <a:pos x="connsiteX3" y="connsiteY3"/>
              </a:cxn>
            </a:cxnLst>
            <a:rect l="l" t="t" r="r" b="b"/>
            <a:pathLst>
              <a:path w="1371600" h="462914">
                <a:moveTo>
                  <a:pt x="0" y="0"/>
                </a:moveTo>
                <a:lnTo>
                  <a:pt x="1371600" y="0"/>
                </a:lnTo>
                <a:lnTo>
                  <a:pt x="1371600" y="462915"/>
                </a:lnTo>
                <a:lnTo>
                  <a:pt x="0" y="462915"/>
                </a:lnTo>
                <a:close/>
              </a:path>
            </a:pathLst>
          </a:custGeom>
          <a:solidFill>
            <a:srgbClr val="0009E7"/>
          </a:solidFill>
          <a:ln w="5953" cap="flat">
            <a:noFill/>
            <a:prstDash val="solid"/>
            <a:miter/>
          </a:ln>
        </p:spPr>
        <p:txBody>
          <a:bodyPr rtlCol="0" anchor="ctr"/>
          <a:lstStyle/>
          <a:p>
            <a:endParaRPr lang="en-NL"/>
          </a:p>
        </p:txBody>
      </p:sp>
      <p:sp>
        <p:nvSpPr>
          <p:cNvPr id="55" name="Freeform 54">
            <a:extLst>
              <a:ext uri="{FF2B5EF4-FFF2-40B4-BE49-F238E27FC236}">
                <a16:creationId xmlns:a16="http://schemas.microsoft.com/office/drawing/2014/main" id="{A920E1E9-7BEB-9A1A-A837-A64795C923C2}"/>
              </a:ext>
            </a:extLst>
          </p:cNvPr>
          <p:cNvSpPr/>
          <p:nvPr/>
        </p:nvSpPr>
        <p:spPr>
          <a:xfrm>
            <a:off x="908683" y="5486399"/>
            <a:ext cx="462915" cy="462915"/>
          </a:xfrm>
          <a:custGeom>
            <a:avLst/>
            <a:gdLst>
              <a:gd name="connsiteX0" fmla="*/ 232452 w 462915"/>
              <a:gd name="connsiteY0" fmla="*/ 0 h 462915"/>
              <a:gd name="connsiteX1" fmla="*/ 462915 w 462915"/>
              <a:gd name="connsiteY1" fmla="*/ 462915 h 462915"/>
              <a:gd name="connsiteX2" fmla="*/ 0 w 462915"/>
              <a:gd name="connsiteY2" fmla="*/ 462915 h 462915"/>
              <a:gd name="connsiteX3" fmla="*/ 230463 w 462915"/>
              <a:gd name="connsiteY3" fmla="*/ 0 h 462915"/>
            </a:gdLst>
            <a:ahLst/>
            <a:cxnLst>
              <a:cxn ang="0">
                <a:pos x="connsiteX0" y="connsiteY0"/>
              </a:cxn>
              <a:cxn ang="0">
                <a:pos x="connsiteX1" y="connsiteY1"/>
              </a:cxn>
              <a:cxn ang="0">
                <a:pos x="connsiteX2" y="connsiteY2"/>
              </a:cxn>
              <a:cxn ang="0">
                <a:pos x="connsiteX3" y="connsiteY3"/>
              </a:cxn>
            </a:cxnLst>
            <a:rect l="l" t="t" r="r" b="b"/>
            <a:pathLst>
              <a:path w="462915" h="462915">
                <a:moveTo>
                  <a:pt x="232452" y="0"/>
                </a:moveTo>
                <a:lnTo>
                  <a:pt x="462915" y="462915"/>
                </a:lnTo>
                <a:lnTo>
                  <a:pt x="0" y="462915"/>
                </a:lnTo>
                <a:lnTo>
                  <a:pt x="230463" y="0"/>
                </a:lnTo>
                <a:close/>
              </a:path>
            </a:pathLst>
          </a:custGeom>
          <a:solidFill>
            <a:srgbClr val="FFFFFF"/>
          </a:solidFill>
          <a:ln w="5953" cap="flat">
            <a:noFill/>
            <a:prstDash val="solid"/>
            <a:miter/>
          </a:ln>
        </p:spPr>
        <p:txBody>
          <a:bodyPr rtlCol="0" anchor="ctr"/>
          <a:lstStyle/>
          <a:p>
            <a:endParaRPr lang="en-NL"/>
          </a:p>
        </p:txBody>
      </p:sp>
      <p:sp>
        <p:nvSpPr>
          <p:cNvPr id="56" name="Freeform 55">
            <a:extLst>
              <a:ext uri="{FF2B5EF4-FFF2-40B4-BE49-F238E27FC236}">
                <a16:creationId xmlns:a16="http://schemas.microsoft.com/office/drawing/2014/main" id="{B3309C7F-9242-EC16-662F-29823F5D89D8}"/>
              </a:ext>
            </a:extLst>
          </p:cNvPr>
          <p:cNvSpPr/>
          <p:nvPr/>
        </p:nvSpPr>
        <p:spPr>
          <a:xfrm>
            <a:off x="-2" y="5486399"/>
            <a:ext cx="1371600" cy="1371600"/>
          </a:xfrm>
          <a:custGeom>
            <a:avLst/>
            <a:gdLst>
              <a:gd name="connsiteX0" fmla="*/ 1010870 w 1371600"/>
              <a:gd name="connsiteY0" fmla="*/ 648653 h 1371600"/>
              <a:gd name="connsiteX1" fmla="*/ 1371600 w 1371600"/>
              <a:gd name="connsiteY1" fmla="*/ 1371600 h 1371600"/>
              <a:gd name="connsiteX2" fmla="*/ 780758 w 1371600"/>
              <a:gd name="connsiteY2" fmla="*/ 1371600 h 1371600"/>
              <a:gd name="connsiteX3" fmla="*/ 0 w 1371600"/>
              <a:gd name="connsiteY3" fmla="*/ 1371600 h 1371600"/>
              <a:gd name="connsiteX4" fmla="*/ 360727 w 1371600"/>
              <a:gd name="connsiteY4" fmla="*/ 648653 h 1371600"/>
              <a:gd name="connsiteX5" fmla="*/ 684473 w 1371600"/>
              <a:gd name="connsiteY5" fmla="*/ 0 h 1371600"/>
              <a:gd name="connsiteX6" fmla="*/ 687265 w 1371600"/>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00">
                <a:moveTo>
                  <a:pt x="1010870" y="648653"/>
                </a:moveTo>
                <a:lnTo>
                  <a:pt x="1371600" y="1371600"/>
                </a:lnTo>
                <a:lnTo>
                  <a:pt x="780758" y="1371600"/>
                </a:lnTo>
                <a:lnTo>
                  <a:pt x="0" y="1371600"/>
                </a:lnTo>
                <a:lnTo>
                  <a:pt x="360727" y="648653"/>
                </a:lnTo>
                <a:lnTo>
                  <a:pt x="684473" y="0"/>
                </a:lnTo>
                <a:lnTo>
                  <a:pt x="687265" y="0"/>
                </a:lnTo>
                <a:close/>
              </a:path>
            </a:pathLst>
          </a:custGeom>
          <a:solidFill>
            <a:srgbClr val="FFFFFF"/>
          </a:solidFill>
          <a:ln w="5953" cap="flat">
            <a:noFill/>
            <a:prstDash val="solid"/>
            <a:miter/>
          </a:ln>
        </p:spPr>
        <p:txBody>
          <a:bodyPr rtlCol="0" anchor="ctr"/>
          <a:lstStyle/>
          <a:p>
            <a:endParaRPr lang="en-NL"/>
          </a:p>
        </p:txBody>
      </p:sp>
      <p:sp>
        <p:nvSpPr>
          <p:cNvPr id="57" name="Freeform 56">
            <a:extLst>
              <a:ext uri="{FF2B5EF4-FFF2-40B4-BE49-F238E27FC236}">
                <a16:creationId xmlns:a16="http://schemas.microsoft.com/office/drawing/2014/main" id="{04D4F7E8-47D5-44E8-CB68-10483532D2C3}"/>
              </a:ext>
            </a:extLst>
          </p:cNvPr>
          <p:cNvSpPr/>
          <p:nvPr/>
        </p:nvSpPr>
        <p:spPr>
          <a:xfrm>
            <a:off x="-2" y="5486399"/>
            <a:ext cx="462915" cy="462915"/>
          </a:xfrm>
          <a:custGeom>
            <a:avLst/>
            <a:gdLst>
              <a:gd name="connsiteX0" fmla="*/ 232452 w 462915"/>
              <a:gd name="connsiteY0" fmla="*/ 0 h 462915"/>
              <a:gd name="connsiteX1" fmla="*/ 462915 w 462915"/>
              <a:gd name="connsiteY1" fmla="*/ 462915 h 462915"/>
              <a:gd name="connsiteX2" fmla="*/ 0 w 462915"/>
              <a:gd name="connsiteY2" fmla="*/ 462915 h 462915"/>
              <a:gd name="connsiteX3" fmla="*/ 230463 w 462915"/>
              <a:gd name="connsiteY3" fmla="*/ 0 h 462915"/>
            </a:gdLst>
            <a:ahLst/>
            <a:cxnLst>
              <a:cxn ang="0">
                <a:pos x="connsiteX0" y="connsiteY0"/>
              </a:cxn>
              <a:cxn ang="0">
                <a:pos x="connsiteX1" y="connsiteY1"/>
              </a:cxn>
              <a:cxn ang="0">
                <a:pos x="connsiteX2" y="connsiteY2"/>
              </a:cxn>
              <a:cxn ang="0">
                <a:pos x="connsiteX3" y="connsiteY3"/>
              </a:cxn>
            </a:cxnLst>
            <a:rect l="l" t="t" r="r" b="b"/>
            <a:pathLst>
              <a:path w="462915" h="462915">
                <a:moveTo>
                  <a:pt x="232452" y="0"/>
                </a:moveTo>
                <a:lnTo>
                  <a:pt x="462915" y="462915"/>
                </a:lnTo>
                <a:lnTo>
                  <a:pt x="0" y="462915"/>
                </a:lnTo>
                <a:lnTo>
                  <a:pt x="230463" y="0"/>
                </a:lnTo>
                <a:close/>
              </a:path>
            </a:pathLst>
          </a:custGeom>
          <a:solidFill>
            <a:srgbClr val="FFFFFF"/>
          </a:solidFill>
          <a:ln w="5953" cap="flat">
            <a:noFill/>
            <a:prstDash val="solid"/>
            <a:miter/>
          </a:ln>
        </p:spPr>
        <p:txBody>
          <a:bodyPr rtlCol="0" anchor="ctr"/>
          <a:lstStyle/>
          <a:p>
            <a:endParaRPr lang="en-NL"/>
          </a:p>
        </p:txBody>
      </p:sp>
      <p:sp>
        <p:nvSpPr>
          <p:cNvPr id="58" name="Freeform 57">
            <a:extLst>
              <a:ext uri="{FF2B5EF4-FFF2-40B4-BE49-F238E27FC236}">
                <a16:creationId xmlns:a16="http://schemas.microsoft.com/office/drawing/2014/main" id="{57099B36-4682-3B6E-2552-01FB396B9916}"/>
              </a:ext>
            </a:extLst>
          </p:cNvPr>
          <p:cNvSpPr/>
          <p:nvPr/>
        </p:nvSpPr>
        <p:spPr>
          <a:xfrm>
            <a:off x="10820398" y="5486400"/>
            <a:ext cx="1371600" cy="1371599"/>
          </a:xfrm>
          <a:custGeom>
            <a:avLst/>
            <a:gdLst>
              <a:gd name="connsiteX0" fmla="*/ 0 w 1371600"/>
              <a:gd name="connsiteY0" fmla="*/ 0 h 1371599"/>
              <a:gd name="connsiteX1" fmla="*/ 1371600 w 1371600"/>
              <a:gd name="connsiteY1" fmla="*/ 0 h 1371599"/>
              <a:gd name="connsiteX2" fmla="*/ 1371600 w 1371600"/>
              <a:gd name="connsiteY2" fmla="*/ 1371600 h 1371599"/>
              <a:gd name="connsiteX3" fmla="*/ 0 w 1371600"/>
              <a:gd name="connsiteY3" fmla="*/ 1371600 h 1371599"/>
            </a:gdLst>
            <a:ahLst/>
            <a:cxnLst>
              <a:cxn ang="0">
                <a:pos x="connsiteX0" y="connsiteY0"/>
              </a:cxn>
              <a:cxn ang="0">
                <a:pos x="connsiteX1" y="connsiteY1"/>
              </a:cxn>
              <a:cxn ang="0">
                <a:pos x="connsiteX2" y="connsiteY2"/>
              </a:cxn>
              <a:cxn ang="0">
                <a:pos x="connsiteX3" y="connsiteY3"/>
              </a:cxn>
            </a:cxnLst>
            <a:rect l="l" t="t" r="r" b="b"/>
            <a:pathLst>
              <a:path w="1371600" h="1371599">
                <a:moveTo>
                  <a:pt x="0" y="0"/>
                </a:moveTo>
                <a:lnTo>
                  <a:pt x="1371600" y="0"/>
                </a:lnTo>
                <a:lnTo>
                  <a:pt x="1371600" y="1371600"/>
                </a:lnTo>
                <a:lnTo>
                  <a:pt x="0" y="1371600"/>
                </a:lnTo>
                <a:close/>
              </a:path>
            </a:pathLst>
          </a:custGeom>
          <a:solidFill>
            <a:srgbClr val="FFB340"/>
          </a:solidFill>
          <a:ln w="5953" cap="flat">
            <a:noFill/>
            <a:prstDash val="solid"/>
            <a:miter/>
          </a:ln>
        </p:spPr>
        <p:txBody>
          <a:bodyPr rtlCol="0" anchor="ctr"/>
          <a:lstStyle/>
          <a:p>
            <a:endParaRPr lang="en-NL"/>
          </a:p>
        </p:txBody>
      </p:sp>
      <p:sp>
        <p:nvSpPr>
          <p:cNvPr id="59" name="Freeform 58">
            <a:extLst>
              <a:ext uri="{FF2B5EF4-FFF2-40B4-BE49-F238E27FC236}">
                <a16:creationId xmlns:a16="http://schemas.microsoft.com/office/drawing/2014/main" id="{1F7771C6-3CC2-3F69-E521-D5420D90FDC1}"/>
              </a:ext>
            </a:extLst>
          </p:cNvPr>
          <p:cNvSpPr/>
          <p:nvPr/>
        </p:nvSpPr>
        <p:spPr>
          <a:xfrm>
            <a:off x="10820398" y="5486399"/>
            <a:ext cx="1371600" cy="1371600"/>
          </a:xfrm>
          <a:custGeom>
            <a:avLst/>
            <a:gdLst>
              <a:gd name="connsiteX0" fmla="*/ 0 w 1371600"/>
              <a:gd name="connsiteY0" fmla="*/ 1371600 h 1371600"/>
              <a:gd name="connsiteX1" fmla="*/ 1371600 w 1371600"/>
              <a:gd name="connsiteY1" fmla="*/ 1371600 h 1371600"/>
              <a:gd name="connsiteX2" fmla="*/ 1371600 w 1371600"/>
              <a:gd name="connsiteY2" fmla="*/ 1149727 h 1371600"/>
              <a:gd name="connsiteX3" fmla="*/ 1371600 w 1371600"/>
              <a:gd name="connsiteY3" fmla="*/ 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0" y="1371600"/>
                </a:moveTo>
                <a:lnTo>
                  <a:pt x="1371600" y="1371600"/>
                </a:lnTo>
                <a:lnTo>
                  <a:pt x="1371600" y="1149727"/>
                </a:lnTo>
                <a:lnTo>
                  <a:pt x="1371600" y="0"/>
                </a:lnTo>
                <a:close/>
              </a:path>
            </a:pathLst>
          </a:custGeom>
          <a:solidFill>
            <a:srgbClr val="0009E7"/>
          </a:solidFill>
          <a:ln w="5953" cap="flat">
            <a:noFill/>
            <a:prstDash val="solid"/>
            <a:miter/>
          </a:ln>
        </p:spPr>
        <p:txBody>
          <a:bodyPr rtlCol="0" anchor="ctr"/>
          <a:lstStyle/>
          <a:p>
            <a:endParaRPr lang="en-NL"/>
          </a:p>
        </p:txBody>
      </p:sp>
      <p:sp>
        <p:nvSpPr>
          <p:cNvPr id="60" name="Freeform 59">
            <a:extLst>
              <a:ext uri="{FF2B5EF4-FFF2-40B4-BE49-F238E27FC236}">
                <a16:creationId xmlns:a16="http://schemas.microsoft.com/office/drawing/2014/main" id="{7BDE1679-7AB4-63D0-A5EE-8A26CE3E035A}"/>
              </a:ext>
            </a:extLst>
          </p:cNvPr>
          <p:cNvSpPr/>
          <p:nvPr/>
        </p:nvSpPr>
        <p:spPr>
          <a:xfrm>
            <a:off x="10820398" y="5486399"/>
            <a:ext cx="1371600" cy="617220"/>
          </a:xfrm>
          <a:custGeom>
            <a:avLst/>
            <a:gdLst>
              <a:gd name="connsiteX0" fmla="*/ 639127 w 1371600"/>
              <a:gd name="connsiteY0" fmla="*/ 362432 h 617220"/>
              <a:gd name="connsiteX1" fmla="*/ 426899 w 1371600"/>
              <a:gd name="connsiteY1" fmla="*/ 617220 h 617220"/>
              <a:gd name="connsiteX2" fmla="*/ 1786 w 1371600"/>
              <a:gd name="connsiteY2" fmla="*/ 617220 h 617220"/>
              <a:gd name="connsiteX3" fmla="*/ 0 w 1371600"/>
              <a:gd name="connsiteY3" fmla="*/ 606445 h 617220"/>
              <a:gd name="connsiteX4" fmla="*/ 398859 w 1371600"/>
              <a:gd name="connsiteY4" fmla="*/ 57073 h 617220"/>
              <a:gd name="connsiteX5" fmla="*/ 685801 w 1371600"/>
              <a:gd name="connsiteY5" fmla="*/ 0 h 617220"/>
              <a:gd name="connsiteX6" fmla="*/ 1371600 w 1371600"/>
              <a:gd name="connsiteY6" fmla="*/ 617220 h 617220"/>
              <a:gd name="connsiteX7" fmla="*/ 944702 w 1371600"/>
              <a:gd name="connsiteY7" fmla="*/ 617220 h 617220"/>
              <a:gd name="connsiteX8" fmla="*/ 685801 w 1371600"/>
              <a:gd name="connsiteY8" fmla="*/ 358039 h 617220"/>
              <a:gd name="connsiteX9" fmla="*/ 639127 w 1371600"/>
              <a:gd name="connsiteY9" fmla="*/ 362432 h 61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617220">
                <a:moveTo>
                  <a:pt x="639127" y="362432"/>
                </a:moveTo>
                <a:cubicBezTo>
                  <a:pt x="520482" y="384530"/>
                  <a:pt x="430173" y="489883"/>
                  <a:pt x="426899" y="617220"/>
                </a:cubicBezTo>
                <a:lnTo>
                  <a:pt x="1786" y="617220"/>
                </a:lnTo>
                <a:cubicBezTo>
                  <a:pt x="1072" y="613767"/>
                  <a:pt x="477" y="610076"/>
                  <a:pt x="0" y="606445"/>
                </a:cubicBezTo>
                <a:cubicBezTo>
                  <a:pt x="4644" y="365611"/>
                  <a:pt x="166331" y="154418"/>
                  <a:pt x="398859" y="57073"/>
                </a:cubicBezTo>
                <a:cubicBezTo>
                  <a:pt x="486132" y="20437"/>
                  <a:pt x="583228" y="0"/>
                  <a:pt x="685801" y="0"/>
                </a:cubicBezTo>
                <a:cubicBezTo>
                  <a:pt x="1065610" y="0"/>
                  <a:pt x="1371600" y="281130"/>
                  <a:pt x="1371600" y="617220"/>
                </a:cubicBezTo>
                <a:lnTo>
                  <a:pt x="944702" y="617220"/>
                </a:lnTo>
                <a:cubicBezTo>
                  <a:pt x="940773" y="473571"/>
                  <a:pt x="826056" y="358039"/>
                  <a:pt x="685801" y="358039"/>
                </a:cubicBezTo>
                <a:cubicBezTo>
                  <a:pt x="669905" y="358039"/>
                  <a:pt x="654308" y="359551"/>
                  <a:pt x="639127" y="362432"/>
                </a:cubicBezTo>
                <a:close/>
              </a:path>
            </a:pathLst>
          </a:custGeom>
          <a:solidFill>
            <a:srgbClr val="FF0000"/>
          </a:solidFill>
          <a:ln w="5953" cap="flat">
            <a:noFill/>
            <a:prstDash val="solid"/>
            <a:miter/>
          </a:ln>
        </p:spPr>
        <p:txBody>
          <a:bodyPr rtlCol="0" anchor="ctr"/>
          <a:lstStyle/>
          <a:p>
            <a:endParaRPr lang="en-NL"/>
          </a:p>
        </p:txBody>
      </p:sp>
      <p:grpSp>
        <p:nvGrpSpPr>
          <p:cNvPr id="61" name="Graphic 3">
            <a:extLst>
              <a:ext uri="{FF2B5EF4-FFF2-40B4-BE49-F238E27FC236}">
                <a16:creationId xmlns:a16="http://schemas.microsoft.com/office/drawing/2014/main" id="{1028685E-8CC7-E174-62F1-8EF72141E11C}"/>
              </a:ext>
            </a:extLst>
          </p:cNvPr>
          <p:cNvGrpSpPr/>
          <p:nvPr/>
        </p:nvGrpSpPr>
        <p:grpSpPr>
          <a:xfrm>
            <a:off x="1695743" y="5920153"/>
            <a:ext cx="3141847" cy="579568"/>
            <a:chOff x="2657034" y="2794621"/>
            <a:chExt cx="6877907" cy="1268749"/>
          </a:xfrm>
          <a:solidFill>
            <a:srgbClr val="FFFFFF"/>
          </a:solidFill>
        </p:grpSpPr>
        <p:sp>
          <p:nvSpPr>
            <p:cNvPr id="62" name="Freeform 61">
              <a:extLst>
                <a:ext uri="{FF2B5EF4-FFF2-40B4-BE49-F238E27FC236}">
                  <a16:creationId xmlns:a16="http://schemas.microsoft.com/office/drawing/2014/main" id="{78F284C6-7EB7-BCFD-69AE-03FD7882AB20}"/>
                </a:ext>
              </a:extLst>
            </p:cNvPr>
            <p:cNvSpPr/>
            <p:nvPr/>
          </p:nvSpPr>
          <p:spPr>
            <a:xfrm>
              <a:off x="2657034" y="2805540"/>
              <a:ext cx="427423" cy="557729"/>
            </a:xfrm>
            <a:custGeom>
              <a:avLst/>
              <a:gdLst>
                <a:gd name="connsiteX0" fmla="*/ 201 w 427423"/>
                <a:gd name="connsiteY0" fmla="*/ 373 h 557729"/>
                <a:gd name="connsiteX1" fmla="*/ 423004 w 427423"/>
                <a:gd name="connsiteY1" fmla="*/ 373 h 557729"/>
                <a:gd name="connsiteX2" fmla="*/ 423004 w 427423"/>
                <a:gd name="connsiteY2" fmla="*/ 114269 h 557729"/>
                <a:gd name="connsiteX3" fmla="*/ 138243 w 427423"/>
                <a:gd name="connsiteY3" fmla="*/ 114269 h 557729"/>
                <a:gd name="connsiteX4" fmla="*/ 138243 w 427423"/>
                <a:gd name="connsiteY4" fmla="*/ 214116 h 557729"/>
                <a:gd name="connsiteX5" fmla="*/ 382383 w 427423"/>
                <a:gd name="connsiteY5" fmla="*/ 214116 h 557729"/>
                <a:gd name="connsiteX6" fmla="*/ 382383 w 427423"/>
                <a:gd name="connsiteY6" fmla="*/ 321768 h 557729"/>
                <a:gd name="connsiteX7" fmla="*/ 138243 w 427423"/>
                <a:gd name="connsiteY7" fmla="*/ 321768 h 557729"/>
                <a:gd name="connsiteX8" fmla="*/ 138243 w 427423"/>
                <a:gd name="connsiteY8" fmla="*/ 441092 h 557729"/>
                <a:gd name="connsiteX9" fmla="*/ 427624 w 427423"/>
                <a:gd name="connsiteY9" fmla="*/ 441092 h 557729"/>
                <a:gd name="connsiteX10" fmla="*/ 427624 w 427423"/>
                <a:gd name="connsiteY10" fmla="*/ 558103 h 557729"/>
                <a:gd name="connsiteX11" fmla="*/ 201 w 427423"/>
                <a:gd name="connsiteY11" fmla="*/ 558103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423" h="557729">
                  <a:moveTo>
                    <a:pt x="201" y="373"/>
                  </a:moveTo>
                  <a:lnTo>
                    <a:pt x="423004" y="373"/>
                  </a:lnTo>
                  <a:lnTo>
                    <a:pt x="423004" y="114269"/>
                  </a:lnTo>
                  <a:lnTo>
                    <a:pt x="138243" y="114269"/>
                  </a:lnTo>
                  <a:lnTo>
                    <a:pt x="138243" y="214116"/>
                  </a:lnTo>
                  <a:lnTo>
                    <a:pt x="382383" y="214116"/>
                  </a:lnTo>
                  <a:lnTo>
                    <a:pt x="382383" y="321768"/>
                  </a:lnTo>
                  <a:lnTo>
                    <a:pt x="138243" y="321768"/>
                  </a:lnTo>
                  <a:lnTo>
                    <a:pt x="138243" y="441092"/>
                  </a:lnTo>
                  <a:lnTo>
                    <a:pt x="427624" y="441092"/>
                  </a:lnTo>
                  <a:lnTo>
                    <a:pt x="427624" y="558103"/>
                  </a:lnTo>
                  <a:lnTo>
                    <a:pt x="201" y="558103"/>
                  </a:lnTo>
                  <a:close/>
                </a:path>
              </a:pathLst>
            </a:custGeom>
            <a:solidFill>
              <a:srgbClr val="FFFFFF"/>
            </a:solidFill>
            <a:ln w="6219" cap="flat">
              <a:noFill/>
              <a:prstDash val="solid"/>
              <a:miter/>
            </a:ln>
          </p:spPr>
          <p:txBody>
            <a:bodyPr rtlCol="0" anchor="ctr"/>
            <a:lstStyle/>
            <a:p>
              <a:endParaRPr lang="en-NL"/>
            </a:p>
          </p:txBody>
        </p:sp>
        <p:sp>
          <p:nvSpPr>
            <p:cNvPr id="63" name="Freeform 62">
              <a:extLst>
                <a:ext uri="{FF2B5EF4-FFF2-40B4-BE49-F238E27FC236}">
                  <a16:creationId xmlns:a16="http://schemas.microsoft.com/office/drawing/2014/main" id="{530418C7-F1AA-DB06-D3F9-A9DA41FD26C3}"/>
                </a:ext>
              </a:extLst>
            </p:cNvPr>
            <p:cNvSpPr/>
            <p:nvPr/>
          </p:nvSpPr>
          <p:spPr>
            <a:xfrm>
              <a:off x="3142875" y="2805540"/>
              <a:ext cx="466489" cy="567841"/>
            </a:xfrm>
            <a:custGeom>
              <a:avLst/>
              <a:gdLst>
                <a:gd name="connsiteX0" fmla="*/ 322 w 466489"/>
                <a:gd name="connsiteY0" fmla="*/ 361524 h 567841"/>
                <a:gd name="connsiteX1" fmla="*/ 322 w 466489"/>
                <a:gd name="connsiteY1" fmla="*/ 373 h 567841"/>
                <a:gd name="connsiteX2" fmla="*/ 138365 w 466489"/>
                <a:gd name="connsiteY2" fmla="*/ 373 h 567841"/>
                <a:gd name="connsiteX3" fmla="*/ 138365 w 466489"/>
                <a:gd name="connsiteY3" fmla="*/ 366200 h 567841"/>
                <a:gd name="connsiteX4" fmla="*/ 234288 w 466489"/>
                <a:gd name="connsiteY4" fmla="*/ 457441 h 567841"/>
                <a:gd name="connsiteX5" fmla="*/ 328645 w 466489"/>
                <a:gd name="connsiteY5" fmla="*/ 363831 h 567841"/>
                <a:gd name="connsiteX6" fmla="*/ 328645 w 466489"/>
                <a:gd name="connsiteY6" fmla="*/ 373 h 567841"/>
                <a:gd name="connsiteX7" fmla="*/ 466694 w 466489"/>
                <a:gd name="connsiteY7" fmla="*/ 373 h 567841"/>
                <a:gd name="connsiteX8" fmla="*/ 466694 w 466489"/>
                <a:gd name="connsiteY8" fmla="*/ 361524 h 567841"/>
                <a:gd name="connsiteX9" fmla="*/ 234226 w 466489"/>
                <a:gd name="connsiteY9" fmla="*/ 568215 h 567841"/>
                <a:gd name="connsiteX10" fmla="*/ 204 w 466489"/>
                <a:gd name="connsiteY10" fmla="*/ 361524 h 56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489" h="567841">
                  <a:moveTo>
                    <a:pt x="322" y="361524"/>
                  </a:moveTo>
                  <a:lnTo>
                    <a:pt x="322" y="373"/>
                  </a:lnTo>
                  <a:lnTo>
                    <a:pt x="138365" y="373"/>
                  </a:lnTo>
                  <a:lnTo>
                    <a:pt x="138365" y="366200"/>
                  </a:lnTo>
                  <a:cubicBezTo>
                    <a:pt x="138365" y="420807"/>
                    <a:pt x="166449" y="457441"/>
                    <a:pt x="234288" y="457441"/>
                  </a:cubicBezTo>
                  <a:cubicBezTo>
                    <a:pt x="298254" y="457441"/>
                    <a:pt x="328645" y="418437"/>
                    <a:pt x="328645" y="363831"/>
                  </a:cubicBezTo>
                  <a:lnTo>
                    <a:pt x="328645" y="373"/>
                  </a:lnTo>
                  <a:lnTo>
                    <a:pt x="466694" y="373"/>
                  </a:lnTo>
                  <a:lnTo>
                    <a:pt x="466694" y="361524"/>
                  </a:lnTo>
                  <a:cubicBezTo>
                    <a:pt x="466694" y="490207"/>
                    <a:pt x="389495" y="568215"/>
                    <a:pt x="234226" y="568215"/>
                  </a:cubicBezTo>
                  <a:cubicBezTo>
                    <a:pt x="78964" y="568215"/>
                    <a:pt x="204" y="491768"/>
                    <a:pt x="204" y="361524"/>
                  </a:cubicBezTo>
                  <a:close/>
                </a:path>
              </a:pathLst>
            </a:custGeom>
            <a:solidFill>
              <a:srgbClr val="FFFFFF"/>
            </a:solidFill>
            <a:ln w="6219" cap="flat">
              <a:noFill/>
              <a:prstDash val="solid"/>
              <a:miter/>
            </a:ln>
          </p:spPr>
          <p:txBody>
            <a:bodyPr rtlCol="0" anchor="ctr"/>
            <a:lstStyle/>
            <a:p>
              <a:endParaRPr lang="en-NL"/>
            </a:p>
          </p:txBody>
        </p:sp>
        <p:sp>
          <p:nvSpPr>
            <p:cNvPr id="64" name="Freeform 63">
              <a:extLst>
                <a:ext uri="{FF2B5EF4-FFF2-40B4-BE49-F238E27FC236}">
                  <a16:creationId xmlns:a16="http://schemas.microsoft.com/office/drawing/2014/main" id="{1CAC5994-3E32-A2A8-B3AB-18ED8B43EF01}"/>
                </a:ext>
              </a:extLst>
            </p:cNvPr>
            <p:cNvSpPr/>
            <p:nvPr/>
          </p:nvSpPr>
          <p:spPr>
            <a:xfrm>
              <a:off x="3682055" y="2805540"/>
              <a:ext cx="469604" cy="557667"/>
            </a:xfrm>
            <a:custGeom>
              <a:avLst/>
              <a:gdLst>
                <a:gd name="connsiteX0" fmla="*/ 208 w 469604"/>
                <a:gd name="connsiteY0" fmla="*/ 373 h 557667"/>
                <a:gd name="connsiteX1" fmla="*/ 266990 w 469604"/>
                <a:gd name="connsiteY1" fmla="*/ 373 h 557667"/>
                <a:gd name="connsiteX2" fmla="*/ 462008 w 469604"/>
                <a:gd name="connsiteY2" fmla="*/ 161070 h 557667"/>
                <a:gd name="connsiteX3" fmla="*/ 365283 w 469604"/>
                <a:gd name="connsiteY3" fmla="*/ 295997 h 557667"/>
                <a:gd name="connsiteX4" fmla="*/ 365283 w 469604"/>
                <a:gd name="connsiteY4" fmla="*/ 298367 h 557667"/>
                <a:gd name="connsiteX5" fmla="*/ 446412 w 469604"/>
                <a:gd name="connsiteY5" fmla="*/ 400528 h 557667"/>
                <a:gd name="connsiteX6" fmla="*/ 469813 w 469604"/>
                <a:gd name="connsiteY6" fmla="*/ 551051 h 557667"/>
                <a:gd name="connsiteX7" fmla="*/ 469813 w 469604"/>
                <a:gd name="connsiteY7" fmla="*/ 558041 h 557667"/>
                <a:gd name="connsiteX8" fmla="*/ 335638 w 469604"/>
                <a:gd name="connsiteY8" fmla="*/ 558041 h 557667"/>
                <a:gd name="connsiteX9" fmla="*/ 314607 w 469604"/>
                <a:gd name="connsiteY9" fmla="*/ 428549 h 557667"/>
                <a:gd name="connsiteX10" fmla="*/ 221805 w 469604"/>
                <a:gd name="connsiteY10" fmla="*/ 348981 h 557667"/>
                <a:gd name="connsiteX11" fmla="*/ 138369 w 469604"/>
                <a:gd name="connsiteY11" fmla="*/ 348981 h 557667"/>
                <a:gd name="connsiteX12" fmla="*/ 138369 w 469604"/>
                <a:gd name="connsiteY12" fmla="*/ 558041 h 557667"/>
                <a:gd name="connsiteX13" fmla="*/ 320 w 469604"/>
                <a:gd name="connsiteY13" fmla="*/ 558041 h 557667"/>
                <a:gd name="connsiteX14" fmla="*/ 320 w 469604"/>
                <a:gd name="connsiteY14" fmla="*/ 373 h 557667"/>
                <a:gd name="connsiteX15" fmla="*/ 242028 w 469604"/>
                <a:gd name="connsiteY15" fmla="*/ 246882 h 557667"/>
                <a:gd name="connsiteX16" fmla="*/ 324718 w 469604"/>
                <a:gd name="connsiteY16" fmla="*/ 179043 h 557667"/>
                <a:gd name="connsiteX17" fmla="*/ 245150 w 469604"/>
                <a:gd name="connsiteY17" fmla="*/ 109642 h 557667"/>
                <a:gd name="connsiteX18" fmla="*/ 138307 w 469604"/>
                <a:gd name="connsiteY18" fmla="*/ 109642 h 557667"/>
                <a:gd name="connsiteX19" fmla="*/ 138307 w 469604"/>
                <a:gd name="connsiteY19" fmla="*/ 246938 h 557667"/>
                <a:gd name="connsiteX20" fmla="*/ 242028 w 469604"/>
                <a:gd name="connsiteY20" fmla="*/ 246938 h 55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604" h="557667">
                  <a:moveTo>
                    <a:pt x="208" y="373"/>
                  </a:moveTo>
                  <a:lnTo>
                    <a:pt x="266990" y="373"/>
                  </a:lnTo>
                  <a:cubicBezTo>
                    <a:pt x="377764" y="373"/>
                    <a:pt x="462008" y="57349"/>
                    <a:pt x="462008" y="161070"/>
                  </a:cubicBezTo>
                  <a:cubicBezTo>
                    <a:pt x="462008" y="225788"/>
                    <a:pt x="430057" y="273405"/>
                    <a:pt x="365283" y="295997"/>
                  </a:cubicBezTo>
                  <a:lnTo>
                    <a:pt x="365283" y="298367"/>
                  </a:lnTo>
                  <a:cubicBezTo>
                    <a:pt x="413646" y="314716"/>
                    <a:pt x="438607" y="345169"/>
                    <a:pt x="446412" y="400528"/>
                  </a:cubicBezTo>
                  <a:cubicBezTo>
                    <a:pt x="458084" y="473852"/>
                    <a:pt x="450280" y="544061"/>
                    <a:pt x="469813" y="551051"/>
                  </a:cubicBezTo>
                  <a:lnTo>
                    <a:pt x="469813" y="558041"/>
                  </a:lnTo>
                  <a:lnTo>
                    <a:pt x="335638" y="558041"/>
                  </a:lnTo>
                  <a:cubicBezTo>
                    <a:pt x="320844" y="549434"/>
                    <a:pt x="323157" y="483964"/>
                    <a:pt x="314607" y="428549"/>
                  </a:cubicBezTo>
                  <a:cubicBezTo>
                    <a:pt x="307611" y="377064"/>
                    <a:pt x="281088" y="348981"/>
                    <a:pt x="221805" y="348981"/>
                  </a:cubicBezTo>
                  <a:lnTo>
                    <a:pt x="138369" y="348981"/>
                  </a:lnTo>
                  <a:lnTo>
                    <a:pt x="138369" y="558041"/>
                  </a:lnTo>
                  <a:lnTo>
                    <a:pt x="320" y="558041"/>
                  </a:lnTo>
                  <a:lnTo>
                    <a:pt x="320" y="373"/>
                  </a:lnTo>
                  <a:close/>
                  <a:moveTo>
                    <a:pt x="242028" y="246882"/>
                  </a:moveTo>
                  <a:cubicBezTo>
                    <a:pt x="296635" y="246882"/>
                    <a:pt x="324718" y="221168"/>
                    <a:pt x="324718" y="179043"/>
                  </a:cubicBezTo>
                  <a:cubicBezTo>
                    <a:pt x="324718" y="136917"/>
                    <a:pt x="298196" y="109642"/>
                    <a:pt x="245150" y="109642"/>
                  </a:cubicBezTo>
                  <a:lnTo>
                    <a:pt x="138307" y="109642"/>
                  </a:lnTo>
                  <a:lnTo>
                    <a:pt x="138307" y="246938"/>
                  </a:lnTo>
                  <a:lnTo>
                    <a:pt x="242028" y="246938"/>
                  </a:lnTo>
                  <a:close/>
                </a:path>
              </a:pathLst>
            </a:custGeom>
            <a:solidFill>
              <a:srgbClr val="FFFFFF"/>
            </a:solidFill>
            <a:ln w="6219" cap="flat">
              <a:noFill/>
              <a:prstDash val="solid"/>
              <a:miter/>
            </a:ln>
          </p:spPr>
          <p:txBody>
            <a:bodyPr rtlCol="0" anchor="ctr"/>
            <a:lstStyle/>
            <a:p>
              <a:endParaRPr lang="en-NL"/>
            </a:p>
          </p:txBody>
        </p:sp>
        <p:sp>
          <p:nvSpPr>
            <p:cNvPr id="65" name="Freeform 64">
              <a:extLst>
                <a:ext uri="{FF2B5EF4-FFF2-40B4-BE49-F238E27FC236}">
                  <a16:creationId xmlns:a16="http://schemas.microsoft.com/office/drawing/2014/main" id="{9EDEF84E-AA18-400F-C123-A47DD557E611}"/>
                </a:ext>
              </a:extLst>
            </p:cNvPr>
            <p:cNvSpPr/>
            <p:nvPr/>
          </p:nvSpPr>
          <p:spPr>
            <a:xfrm>
              <a:off x="4182859" y="2794621"/>
              <a:ext cx="551486" cy="581876"/>
            </a:xfrm>
            <a:custGeom>
              <a:avLst/>
              <a:gdLst>
                <a:gd name="connsiteX0" fmla="*/ 212 w 551486"/>
                <a:gd name="connsiteY0" fmla="*/ 291314 h 581876"/>
                <a:gd name="connsiteX1" fmla="*/ 275551 w 551486"/>
                <a:gd name="connsiteY1" fmla="*/ 373 h 581876"/>
                <a:gd name="connsiteX2" fmla="*/ 551699 w 551486"/>
                <a:gd name="connsiteY2" fmla="*/ 291314 h 581876"/>
                <a:gd name="connsiteX3" fmla="*/ 275551 w 551486"/>
                <a:gd name="connsiteY3" fmla="*/ 582250 h 581876"/>
                <a:gd name="connsiteX4" fmla="*/ 212 w 551486"/>
                <a:gd name="connsiteY4" fmla="*/ 291314 h 581876"/>
                <a:gd name="connsiteX5" fmla="*/ 411286 w 551486"/>
                <a:gd name="connsiteY5" fmla="*/ 291314 h 581876"/>
                <a:gd name="connsiteX6" fmla="*/ 276360 w 551486"/>
                <a:gd name="connsiteY6" fmla="*/ 111892 h 581876"/>
                <a:gd name="connsiteX7" fmla="*/ 140630 w 551486"/>
                <a:gd name="connsiteY7" fmla="*/ 291314 h 581876"/>
                <a:gd name="connsiteX8" fmla="*/ 276360 w 551486"/>
                <a:gd name="connsiteY8" fmla="*/ 469921 h 581876"/>
                <a:gd name="connsiteX9" fmla="*/ 411286 w 551486"/>
                <a:gd name="connsiteY9" fmla="*/ 291314 h 58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1486" h="581876">
                  <a:moveTo>
                    <a:pt x="212" y="291314"/>
                  </a:moveTo>
                  <a:cubicBezTo>
                    <a:pt x="212" y="124373"/>
                    <a:pt x="107056" y="373"/>
                    <a:pt x="275551" y="373"/>
                  </a:cubicBezTo>
                  <a:cubicBezTo>
                    <a:pt x="444047" y="373"/>
                    <a:pt x="551699" y="124373"/>
                    <a:pt x="551699" y="291314"/>
                  </a:cubicBezTo>
                  <a:cubicBezTo>
                    <a:pt x="551699" y="458249"/>
                    <a:pt x="444855" y="582250"/>
                    <a:pt x="275551" y="582250"/>
                  </a:cubicBezTo>
                  <a:cubicBezTo>
                    <a:pt x="106247" y="582250"/>
                    <a:pt x="212" y="458249"/>
                    <a:pt x="212" y="291314"/>
                  </a:cubicBezTo>
                  <a:close/>
                  <a:moveTo>
                    <a:pt x="411286" y="291314"/>
                  </a:moveTo>
                  <a:cubicBezTo>
                    <a:pt x="411286" y="189900"/>
                    <a:pt x="366848" y="111892"/>
                    <a:pt x="276360" y="111892"/>
                  </a:cubicBezTo>
                  <a:cubicBezTo>
                    <a:pt x="185871" y="111892"/>
                    <a:pt x="140630" y="189900"/>
                    <a:pt x="140630" y="291314"/>
                  </a:cubicBezTo>
                  <a:cubicBezTo>
                    <a:pt x="140630" y="392722"/>
                    <a:pt x="186624" y="469921"/>
                    <a:pt x="276360" y="469921"/>
                  </a:cubicBezTo>
                  <a:cubicBezTo>
                    <a:pt x="366101" y="469921"/>
                    <a:pt x="411286" y="392722"/>
                    <a:pt x="411286" y="291314"/>
                  </a:cubicBezTo>
                  <a:close/>
                </a:path>
              </a:pathLst>
            </a:custGeom>
            <a:solidFill>
              <a:srgbClr val="FFFFFF"/>
            </a:solidFill>
            <a:ln w="6219" cap="flat">
              <a:noFill/>
              <a:prstDash val="solid"/>
              <a:miter/>
            </a:ln>
          </p:spPr>
          <p:txBody>
            <a:bodyPr rtlCol="0" anchor="ctr"/>
            <a:lstStyle/>
            <a:p>
              <a:endParaRPr lang="en-NL"/>
            </a:p>
          </p:txBody>
        </p:sp>
        <p:sp>
          <p:nvSpPr>
            <p:cNvPr id="66" name="Freeform 65">
              <a:extLst>
                <a:ext uri="{FF2B5EF4-FFF2-40B4-BE49-F238E27FC236}">
                  <a16:creationId xmlns:a16="http://schemas.microsoft.com/office/drawing/2014/main" id="{DD539654-D72D-1F02-54A8-44808CF4A3F9}"/>
                </a:ext>
              </a:extLst>
            </p:cNvPr>
            <p:cNvSpPr/>
            <p:nvPr/>
          </p:nvSpPr>
          <p:spPr>
            <a:xfrm>
              <a:off x="4792819" y="2805540"/>
              <a:ext cx="440718" cy="557667"/>
            </a:xfrm>
            <a:custGeom>
              <a:avLst/>
              <a:gdLst>
                <a:gd name="connsiteX0" fmla="*/ 216 w 440718"/>
                <a:gd name="connsiteY0" fmla="*/ 373 h 557667"/>
                <a:gd name="connsiteX1" fmla="*/ 245165 w 440718"/>
                <a:gd name="connsiteY1" fmla="*/ 373 h 557667"/>
                <a:gd name="connsiteX2" fmla="*/ 391005 w 440718"/>
                <a:gd name="connsiteY2" fmla="*/ 52610 h 557667"/>
                <a:gd name="connsiteX3" fmla="*/ 440935 w 440718"/>
                <a:gd name="connsiteY3" fmla="*/ 179733 h 557667"/>
                <a:gd name="connsiteX4" fmla="*/ 254524 w 440718"/>
                <a:gd name="connsiteY4" fmla="*/ 356033 h 557667"/>
                <a:gd name="connsiteX5" fmla="*/ 117233 w 440718"/>
                <a:gd name="connsiteY5" fmla="*/ 356033 h 557667"/>
                <a:gd name="connsiteX6" fmla="*/ 117233 w 440718"/>
                <a:gd name="connsiteY6" fmla="*/ 558041 h 557667"/>
                <a:gd name="connsiteX7" fmla="*/ 216 w 440718"/>
                <a:gd name="connsiteY7" fmla="*/ 558041 h 557667"/>
                <a:gd name="connsiteX8" fmla="*/ 117233 w 440718"/>
                <a:gd name="connsiteY8" fmla="*/ 264040 h 557667"/>
                <a:gd name="connsiteX9" fmla="*/ 234244 w 440718"/>
                <a:gd name="connsiteY9" fmla="*/ 264040 h 557667"/>
                <a:gd name="connsiteX10" fmla="*/ 324733 w 440718"/>
                <a:gd name="connsiteY10" fmla="*/ 180603 h 557667"/>
                <a:gd name="connsiteX11" fmla="*/ 235799 w 440718"/>
                <a:gd name="connsiteY11" fmla="*/ 98722 h 557667"/>
                <a:gd name="connsiteX12" fmla="*/ 117233 w 440718"/>
                <a:gd name="connsiteY12" fmla="*/ 98722 h 557667"/>
                <a:gd name="connsiteX13" fmla="*/ 117233 w 440718"/>
                <a:gd name="connsiteY13" fmla="*/ 264102 h 55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0718" h="557667">
                  <a:moveTo>
                    <a:pt x="216" y="373"/>
                  </a:moveTo>
                  <a:lnTo>
                    <a:pt x="245165" y="373"/>
                  </a:lnTo>
                  <a:cubicBezTo>
                    <a:pt x="309938" y="373"/>
                    <a:pt x="358245" y="19098"/>
                    <a:pt x="391005" y="52610"/>
                  </a:cubicBezTo>
                  <a:cubicBezTo>
                    <a:pt x="422211" y="84624"/>
                    <a:pt x="440935" y="128248"/>
                    <a:pt x="440935" y="179733"/>
                  </a:cubicBezTo>
                  <a:cubicBezTo>
                    <a:pt x="440935" y="285015"/>
                    <a:pt x="371534" y="356033"/>
                    <a:pt x="254524" y="356033"/>
                  </a:cubicBezTo>
                  <a:lnTo>
                    <a:pt x="117233" y="356033"/>
                  </a:lnTo>
                  <a:lnTo>
                    <a:pt x="117233" y="558041"/>
                  </a:lnTo>
                  <a:lnTo>
                    <a:pt x="216" y="558041"/>
                  </a:lnTo>
                  <a:close/>
                  <a:moveTo>
                    <a:pt x="117233" y="264040"/>
                  </a:moveTo>
                  <a:lnTo>
                    <a:pt x="234244" y="264040"/>
                  </a:lnTo>
                  <a:cubicBezTo>
                    <a:pt x="293527" y="264040"/>
                    <a:pt x="324733" y="231280"/>
                    <a:pt x="324733" y="180603"/>
                  </a:cubicBezTo>
                  <a:cubicBezTo>
                    <a:pt x="324733" y="129927"/>
                    <a:pt x="291966" y="98722"/>
                    <a:pt x="235799" y="98722"/>
                  </a:cubicBezTo>
                  <a:lnTo>
                    <a:pt x="117233" y="98722"/>
                  </a:lnTo>
                  <a:lnTo>
                    <a:pt x="117233" y="264102"/>
                  </a:lnTo>
                  <a:close/>
                </a:path>
              </a:pathLst>
            </a:custGeom>
            <a:solidFill>
              <a:srgbClr val="FFFFFF"/>
            </a:solidFill>
            <a:ln w="6219" cap="flat">
              <a:noFill/>
              <a:prstDash val="solid"/>
              <a:miter/>
            </a:ln>
          </p:spPr>
          <p:txBody>
            <a:bodyPr rtlCol="0" anchor="ctr"/>
            <a:lstStyle/>
            <a:p>
              <a:endParaRPr lang="en-NL"/>
            </a:p>
          </p:txBody>
        </p:sp>
        <p:sp>
          <p:nvSpPr>
            <p:cNvPr id="67" name="Freeform 66">
              <a:extLst>
                <a:ext uri="{FF2B5EF4-FFF2-40B4-BE49-F238E27FC236}">
                  <a16:creationId xmlns:a16="http://schemas.microsoft.com/office/drawing/2014/main" id="{0DE222F0-AD78-59AB-C303-BB12762B9DF7}"/>
                </a:ext>
              </a:extLst>
            </p:cNvPr>
            <p:cNvSpPr/>
            <p:nvPr/>
          </p:nvSpPr>
          <p:spPr>
            <a:xfrm>
              <a:off x="5238271" y="2805540"/>
              <a:ext cx="484398" cy="557729"/>
            </a:xfrm>
            <a:custGeom>
              <a:avLst/>
              <a:gdLst>
                <a:gd name="connsiteX0" fmla="*/ 185878 w 484398"/>
                <a:gd name="connsiteY0" fmla="*/ 342799 h 557729"/>
                <a:gd name="connsiteX1" fmla="*/ 219 w 484398"/>
                <a:gd name="connsiteY1" fmla="*/ 373 h 557729"/>
                <a:gd name="connsiteX2" fmla="*/ 123474 w 484398"/>
                <a:gd name="connsiteY2" fmla="*/ 373 h 557729"/>
                <a:gd name="connsiteX3" fmla="*/ 207725 w 484398"/>
                <a:gd name="connsiteY3" fmla="*/ 165753 h 557729"/>
                <a:gd name="connsiteX4" fmla="*/ 244359 w 484398"/>
                <a:gd name="connsiteY4" fmla="*/ 245321 h 557729"/>
                <a:gd name="connsiteX5" fmla="*/ 245914 w 484398"/>
                <a:gd name="connsiteY5" fmla="*/ 245321 h 557729"/>
                <a:gd name="connsiteX6" fmla="*/ 283363 w 484398"/>
                <a:gd name="connsiteY6" fmla="*/ 165753 h 557729"/>
                <a:gd name="connsiteX7" fmla="*/ 366046 w 484398"/>
                <a:gd name="connsiteY7" fmla="*/ 373 h 557729"/>
                <a:gd name="connsiteX8" fmla="*/ 484618 w 484398"/>
                <a:gd name="connsiteY8" fmla="*/ 373 h 557729"/>
                <a:gd name="connsiteX9" fmla="*/ 298959 w 484398"/>
                <a:gd name="connsiteY9" fmla="*/ 342799 h 557729"/>
                <a:gd name="connsiteX10" fmla="*/ 298959 w 484398"/>
                <a:gd name="connsiteY10" fmla="*/ 558103 h 557729"/>
                <a:gd name="connsiteX11" fmla="*/ 185878 w 484398"/>
                <a:gd name="connsiteY11" fmla="*/ 558103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98" h="557729">
                  <a:moveTo>
                    <a:pt x="185878" y="342799"/>
                  </a:moveTo>
                  <a:lnTo>
                    <a:pt x="219" y="373"/>
                  </a:lnTo>
                  <a:lnTo>
                    <a:pt x="123474" y="373"/>
                  </a:lnTo>
                  <a:lnTo>
                    <a:pt x="207725" y="165753"/>
                  </a:lnTo>
                  <a:cubicBezTo>
                    <a:pt x="224882" y="199266"/>
                    <a:pt x="244359" y="245321"/>
                    <a:pt x="244359" y="245321"/>
                  </a:cubicBezTo>
                  <a:lnTo>
                    <a:pt x="245914" y="245321"/>
                  </a:lnTo>
                  <a:cubicBezTo>
                    <a:pt x="245914" y="245321"/>
                    <a:pt x="266952" y="199322"/>
                    <a:pt x="283363" y="165753"/>
                  </a:cubicBezTo>
                  <a:lnTo>
                    <a:pt x="366046" y="373"/>
                  </a:lnTo>
                  <a:lnTo>
                    <a:pt x="484618" y="373"/>
                  </a:lnTo>
                  <a:lnTo>
                    <a:pt x="298959" y="342799"/>
                  </a:lnTo>
                  <a:lnTo>
                    <a:pt x="298959" y="558103"/>
                  </a:lnTo>
                  <a:lnTo>
                    <a:pt x="185878" y="558103"/>
                  </a:lnTo>
                  <a:close/>
                </a:path>
              </a:pathLst>
            </a:custGeom>
            <a:solidFill>
              <a:srgbClr val="FFFFFF"/>
            </a:solidFill>
            <a:ln w="6219" cap="flat">
              <a:noFill/>
              <a:prstDash val="solid"/>
              <a:miter/>
            </a:ln>
          </p:spPr>
          <p:txBody>
            <a:bodyPr rtlCol="0" anchor="ctr"/>
            <a:lstStyle/>
            <a:p>
              <a:endParaRPr lang="en-NL"/>
            </a:p>
          </p:txBody>
        </p:sp>
        <p:sp>
          <p:nvSpPr>
            <p:cNvPr id="68" name="Freeform 67">
              <a:extLst>
                <a:ext uri="{FF2B5EF4-FFF2-40B4-BE49-F238E27FC236}">
                  <a16:creationId xmlns:a16="http://schemas.microsoft.com/office/drawing/2014/main" id="{EB29EF35-2CB2-11CA-7E5C-3D82FFFA33AA}"/>
                </a:ext>
              </a:extLst>
            </p:cNvPr>
            <p:cNvSpPr/>
            <p:nvPr/>
          </p:nvSpPr>
          <p:spPr>
            <a:xfrm>
              <a:off x="5747631" y="2805540"/>
              <a:ext cx="448517" cy="557729"/>
            </a:xfrm>
            <a:custGeom>
              <a:avLst/>
              <a:gdLst>
                <a:gd name="connsiteX0" fmla="*/ 223 w 448517"/>
                <a:gd name="connsiteY0" fmla="*/ 373 h 557729"/>
                <a:gd name="connsiteX1" fmla="*/ 448740 w 448517"/>
                <a:gd name="connsiteY1" fmla="*/ 373 h 557729"/>
                <a:gd name="connsiteX2" fmla="*/ 448740 w 448517"/>
                <a:gd name="connsiteY2" fmla="*/ 95544 h 557729"/>
                <a:gd name="connsiteX3" fmla="*/ 281053 w 448517"/>
                <a:gd name="connsiteY3" fmla="*/ 95544 h 557729"/>
                <a:gd name="connsiteX4" fmla="*/ 281053 w 448517"/>
                <a:gd name="connsiteY4" fmla="*/ 558103 h 557729"/>
                <a:gd name="connsiteX5" fmla="*/ 167972 w 448517"/>
                <a:gd name="connsiteY5" fmla="*/ 558103 h 557729"/>
                <a:gd name="connsiteX6" fmla="*/ 167972 w 448517"/>
                <a:gd name="connsiteY6" fmla="*/ 95544 h 557729"/>
                <a:gd name="connsiteX7" fmla="*/ 285 w 448517"/>
                <a:gd name="connsiteY7" fmla="*/ 95544 h 557729"/>
                <a:gd name="connsiteX8" fmla="*/ 285 w 448517"/>
                <a:gd name="connsiteY8" fmla="*/ 373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517" h="557729">
                  <a:moveTo>
                    <a:pt x="223" y="373"/>
                  </a:moveTo>
                  <a:lnTo>
                    <a:pt x="448740" y="373"/>
                  </a:lnTo>
                  <a:lnTo>
                    <a:pt x="448740" y="95544"/>
                  </a:lnTo>
                  <a:lnTo>
                    <a:pt x="281053" y="95544"/>
                  </a:lnTo>
                  <a:lnTo>
                    <a:pt x="281053" y="558103"/>
                  </a:lnTo>
                  <a:lnTo>
                    <a:pt x="167972" y="558103"/>
                  </a:lnTo>
                  <a:lnTo>
                    <a:pt x="167972" y="95544"/>
                  </a:lnTo>
                  <a:lnTo>
                    <a:pt x="285" y="95544"/>
                  </a:lnTo>
                  <a:lnTo>
                    <a:pt x="285" y="373"/>
                  </a:lnTo>
                  <a:close/>
                </a:path>
              </a:pathLst>
            </a:custGeom>
            <a:solidFill>
              <a:srgbClr val="FFFFFF"/>
            </a:solidFill>
            <a:ln w="6219" cap="flat">
              <a:noFill/>
              <a:prstDash val="solid"/>
              <a:miter/>
            </a:ln>
          </p:spPr>
          <p:txBody>
            <a:bodyPr rtlCol="0" anchor="ctr"/>
            <a:lstStyle/>
            <a:p>
              <a:endParaRPr lang="en-NL" dirty="0"/>
            </a:p>
          </p:txBody>
        </p:sp>
        <p:sp>
          <p:nvSpPr>
            <p:cNvPr id="69" name="Freeform 68">
              <a:extLst>
                <a:ext uri="{FF2B5EF4-FFF2-40B4-BE49-F238E27FC236}">
                  <a16:creationId xmlns:a16="http://schemas.microsoft.com/office/drawing/2014/main" id="{4A4E2E8C-24A0-A1AB-7D43-0B5F49322421}"/>
                </a:ext>
              </a:extLst>
            </p:cNvPr>
            <p:cNvSpPr/>
            <p:nvPr/>
          </p:nvSpPr>
          <p:spPr>
            <a:xfrm>
              <a:off x="6253124" y="2805540"/>
              <a:ext cx="445333" cy="557729"/>
            </a:xfrm>
            <a:custGeom>
              <a:avLst/>
              <a:gdLst>
                <a:gd name="connsiteX0" fmla="*/ 227 w 445333"/>
                <a:gd name="connsiteY0" fmla="*/ 373 h 557729"/>
                <a:gd name="connsiteX1" fmla="*/ 113307 w 445333"/>
                <a:gd name="connsiteY1" fmla="*/ 373 h 557729"/>
                <a:gd name="connsiteX2" fmla="*/ 113307 w 445333"/>
                <a:gd name="connsiteY2" fmla="*/ 218799 h 557729"/>
                <a:gd name="connsiteX3" fmla="*/ 332479 w 445333"/>
                <a:gd name="connsiteY3" fmla="*/ 218799 h 557729"/>
                <a:gd name="connsiteX4" fmla="*/ 332479 w 445333"/>
                <a:gd name="connsiteY4" fmla="*/ 373 h 557729"/>
                <a:gd name="connsiteX5" fmla="*/ 445560 w 445333"/>
                <a:gd name="connsiteY5" fmla="*/ 373 h 557729"/>
                <a:gd name="connsiteX6" fmla="*/ 445560 w 445333"/>
                <a:gd name="connsiteY6" fmla="*/ 558103 h 557729"/>
                <a:gd name="connsiteX7" fmla="*/ 332479 w 445333"/>
                <a:gd name="connsiteY7" fmla="*/ 558103 h 557729"/>
                <a:gd name="connsiteX8" fmla="*/ 332479 w 445333"/>
                <a:gd name="connsiteY8" fmla="*/ 312409 h 557729"/>
                <a:gd name="connsiteX9" fmla="*/ 113307 w 445333"/>
                <a:gd name="connsiteY9" fmla="*/ 312409 h 557729"/>
                <a:gd name="connsiteX10" fmla="*/ 113307 w 445333"/>
                <a:gd name="connsiteY10" fmla="*/ 558103 h 557729"/>
                <a:gd name="connsiteX11" fmla="*/ 227 w 445333"/>
                <a:gd name="connsiteY11" fmla="*/ 558103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5333" h="557729">
                  <a:moveTo>
                    <a:pt x="227" y="373"/>
                  </a:moveTo>
                  <a:lnTo>
                    <a:pt x="113307" y="373"/>
                  </a:lnTo>
                  <a:lnTo>
                    <a:pt x="113307" y="218799"/>
                  </a:lnTo>
                  <a:lnTo>
                    <a:pt x="332479" y="218799"/>
                  </a:lnTo>
                  <a:lnTo>
                    <a:pt x="332479" y="373"/>
                  </a:lnTo>
                  <a:lnTo>
                    <a:pt x="445560" y="373"/>
                  </a:lnTo>
                  <a:lnTo>
                    <a:pt x="445560" y="558103"/>
                  </a:lnTo>
                  <a:lnTo>
                    <a:pt x="332479" y="558103"/>
                  </a:lnTo>
                  <a:lnTo>
                    <a:pt x="332479" y="312409"/>
                  </a:lnTo>
                  <a:lnTo>
                    <a:pt x="113307" y="312409"/>
                  </a:lnTo>
                  <a:lnTo>
                    <a:pt x="113307" y="558103"/>
                  </a:lnTo>
                  <a:lnTo>
                    <a:pt x="227" y="558103"/>
                  </a:lnTo>
                  <a:close/>
                </a:path>
              </a:pathLst>
            </a:custGeom>
            <a:solidFill>
              <a:srgbClr val="FFFFFF"/>
            </a:solidFill>
            <a:ln w="6219" cap="flat">
              <a:noFill/>
              <a:prstDash val="solid"/>
              <a:miter/>
            </a:ln>
          </p:spPr>
          <p:txBody>
            <a:bodyPr rtlCol="0" anchor="ctr"/>
            <a:lstStyle/>
            <a:p>
              <a:endParaRPr lang="en-NL"/>
            </a:p>
          </p:txBody>
        </p:sp>
        <p:sp>
          <p:nvSpPr>
            <p:cNvPr id="70" name="Freeform 69">
              <a:extLst>
                <a:ext uri="{FF2B5EF4-FFF2-40B4-BE49-F238E27FC236}">
                  <a16:creationId xmlns:a16="http://schemas.microsoft.com/office/drawing/2014/main" id="{663B4681-EBFB-1FD6-ECB0-DF69A297FC65}"/>
                </a:ext>
              </a:extLst>
            </p:cNvPr>
            <p:cNvSpPr/>
            <p:nvPr/>
          </p:nvSpPr>
          <p:spPr>
            <a:xfrm>
              <a:off x="6760172" y="2794621"/>
              <a:ext cx="537444" cy="581123"/>
            </a:xfrm>
            <a:custGeom>
              <a:avLst/>
              <a:gdLst>
                <a:gd name="connsiteX0" fmla="*/ 231 w 537444"/>
                <a:gd name="connsiteY0" fmla="*/ 291314 h 581123"/>
                <a:gd name="connsiteX1" fmla="*/ 269326 w 537444"/>
                <a:gd name="connsiteY1" fmla="*/ 373 h 581123"/>
                <a:gd name="connsiteX2" fmla="*/ 537675 w 537444"/>
                <a:gd name="connsiteY2" fmla="*/ 291314 h 581123"/>
                <a:gd name="connsiteX3" fmla="*/ 269326 w 537444"/>
                <a:gd name="connsiteY3" fmla="*/ 581497 h 581123"/>
                <a:gd name="connsiteX4" fmla="*/ 231 w 537444"/>
                <a:gd name="connsiteY4" fmla="*/ 291314 h 581123"/>
                <a:gd name="connsiteX5" fmla="*/ 422225 w 537444"/>
                <a:gd name="connsiteY5" fmla="*/ 291314 h 581123"/>
                <a:gd name="connsiteX6" fmla="*/ 270134 w 537444"/>
                <a:gd name="connsiteY6" fmla="*/ 93174 h 581123"/>
                <a:gd name="connsiteX7" fmla="*/ 115681 w 537444"/>
                <a:gd name="connsiteY7" fmla="*/ 291314 h 581123"/>
                <a:gd name="connsiteX8" fmla="*/ 270134 w 537444"/>
                <a:gd name="connsiteY8" fmla="*/ 488640 h 581123"/>
                <a:gd name="connsiteX9" fmla="*/ 422225 w 537444"/>
                <a:gd name="connsiteY9" fmla="*/ 291314 h 58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444" h="581123">
                  <a:moveTo>
                    <a:pt x="231" y="291314"/>
                  </a:moveTo>
                  <a:cubicBezTo>
                    <a:pt x="231" y="124373"/>
                    <a:pt x="104761" y="373"/>
                    <a:pt x="269326" y="373"/>
                  </a:cubicBezTo>
                  <a:cubicBezTo>
                    <a:pt x="433891" y="373"/>
                    <a:pt x="537675" y="124373"/>
                    <a:pt x="537675" y="291314"/>
                  </a:cubicBezTo>
                  <a:cubicBezTo>
                    <a:pt x="537675" y="458249"/>
                    <a:pt x="433953" y="581497"/>
                    <a:pt x="269326" y="581497"/>
                  </a:cubicBezTo>
                  <a:cubicBezTo>
                    <a:pt x="104705" y="581497"/>
                    <a:pt x="231" y="458249"/>
                    <a:pt x="231" y="291314"/>
                  </a:cubicBezTo>
                  <a:close/>
                  <a:moveTo>
                    <a:pt x="422225" y="291314"/>
                  </a:moveTo>
                  <a:cubicBezTo>
                    <a:pt x="422225" y="179788"/>
                    <a:pt x="372295" y="93174"/>
                    <a:pt x="270134" y="93174"/>
                  </a:cubicBezTo>
                  <a:cubicBezTo>
                    <a:pt x="167974" y="93174"/>
                    <a:pt x="115681" y="179732"/>
                    <a:pt x="115681" y="291314"/>
                  </a:cubicBezTo>
                  <a:cubicBezTo>
                    <a:pt x="115681" y="402890"/>
                    <a:pt x="167917" y="488640"/>
                    <a:pt x="270134" y="488640"/>
                  </a:cubicBezTo>
                  <a:cubicBezTo>
                    <a:pt x="372357" y="488640"/>
                    <a:pt x="422225" y="402082"/>
                    <a:pt x="422225" y="291314"/>
                  </a:cubicBezTo>
                  <a:close/>
                </a:path>
              </a:pathLst>
            </a:custGeom>
            <a:solidFill>
              <a:srgbClr val="FFFFFF"/>
            </a:solidFill>
            <a:ln w="6219" cap="flat">
              <a:noFill/>
              <a:prstDash val="solid"/>
              <a:miter/>
            </a:ln>
          </p:spPr>
          <p:txBody>
            <a:bodyPr rtlCol="0" anchor="ctr"/>
            <a:lstStyle/>
            <a:p>
              <a:endParaRPr lang="en-NL"/>
            </a:p>
          </p:txBody>
        </p:sp>
        <p:sp>
          <p:nvSpPr>
            <p:cNvPr id="71" name="Freeform 70">
              <a:extLst>
                <a:ext uri="{FF2B5EF4-FFF2-40B4-BE49-F238E27FC236}">
                  <a16:creationId xmlns:a16="http://schemas.microsoft.com/office/drawing/2014/main" id="{C34BC7FF-42BF-E3A2-0445-610405479DB8}"/>
                </a:ext>
              </a:extLst>
            </p:cNvPr>
            <p:cNvSpPr/>
            <p:nvPr/>
          </p:nvSpPr>
          <p:spPr>
            <a:xfrm>
              <a:off x="7359268" y="2805540"/>
              <a:ext cx="449238" cy="557785"/>
            </a:xfrm>
            <a:custGeom>
              <a:avLst/>
              <a:gdLst>
                <a:gd name="connsiteX0" fmla="*/ 235 w 449238"/>
                <a:gd name="connsiteY0" fmla="*/ 373 h 557785"/>
                <a:gd name="connsiteX1" fmla="*/ 114907 w 449238"/>
                <a:gd name="connsiteY1" fmla="*/ 373 h 557785"/>
                <a:gd name="connsiteX2" fmla="*/ 300536 w 449238"/>
                <a:gd name="connsiteY2" fmla="*/ 311594 h 557785"/>
                <a:gd name="connsiteX3" fmla="*/ 339526 w 449238"/>
                <a:gd name="connsiteY3" fmla="*/ 389608 h 557785"/>
                <a:gd name="connsiteX4" fmla="*/ 341081 w 449238"/>
                <a:gd name="connsiteY4" fmla="*/ 389608 h 557785"/>
                <a:gd name="connsiteX5" fmla="*/ 337971 w 449238"/>
                <a:gd name="connsiteY5" fmla="*/ 292876 h 557785"/>
                <a:gd name="connsiteX6" fmla="*/ 337971 w 449238"/>
                <a:gd name="connsiteY6" fmla="*/ 373 h 557785"/>
                <a:gd name="connsiteX7" fmla="*/ 449473 w 449238"/>
                <a:gd name="connsiteY7" fmla="*/ 373 h 557785"/>
                <a:gd name="connsiteX8" fmla="*/ 449473 w 449238"/>
                <a:gd name="connsiteY8" fmla="*/ 558103 h 557785"/>
                <a:gd name="connsiteX9" fmla="*/ 340272 w 449238"/>
                <a:gd name="connsiteY9" fmla="*/ 558103 h 557785"/>
                <a:gd name="connsiteX10" fmla="*/ 149980 w 449238"/>
                <a:gd name="connsiteY10" fmla="*/ 249998 h 557785"/>
                <a:gd name="connsiteX11" fmla="*/ 110181 w 449238"/>
                <a:gd name="connsiteY11" fmla="*/ 172799 h 557785"/>
                <a:gd name="connsiteX12" fmla="*/ 108626 w 449238"/>
                <a:gd name="connsiteY12" fmla="*/ 172799 h 557785"/>
                <a:gd name="connsiteX13" fmla="*/ 111736 w 449238"/>
                <a:gd name="connsiteY13" fmla="*/ 270339 h 557785"/>
                <a:gd name="connsiteX14" fmla="*/ 111736 w 449238"/>
                <a:gd name="connsiteY14" fmla="*/ 558159 h 557785"/>
                <a:gd name="connsiteX15" fmla="*/ 235 w 449238"/>
                <a:gd name="connsiteY15" fmla="*/ 558159 h 55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9238" h="557785">
                  <a:moveTo>
                    <a:pt x="235" y="373"/>
                  </a:moveTo>
                  <a:lnTo>
                    <a:pt x="114907" y="373"/>
                  </a:lnTo>
                  <a:lnTo>
                    <a:pt x="300536" y="311594"/>
                  </a:lnTo>
                  <a:cubicBezTo>
                    <a:pt x="318507" y="341991"/>
                    <a:pt x="339526" y="389608"/>
                    <a:pt x="339526" y="389608"/>
                  </a:cubicBezTo>
                  <a:lnTo>
                    <a:pt x="341081" y="389608"/>
                  </a:lnTo>
                  <a:cubicBezTo>
                    <a:pt x="341081" y="389608"/>
                    <a:pt x="337971" y="331879"/>
                    <a:pt x="337971" y="292876"/>
                  </a:cubicBezTo>
                  <a:lnTo>
                    <a:pt x="337971" y="373"/>
                  </a:lnTo>
                  <a:lnTo>
                    <a:pt x="449473" y="373"/>
                  </a:lnTo>
                  <a:lnTo>
                    <a:pt x="449473" y="558103"/>
                  </a:lnTo>
                  <a:lnTo>
                    <a:pt x="340272" y="558103"/>
                  </a:lnTo>
                  <a:lnTo>
                    <a:pt x="149980" y="249998"/>
                  </a:lnTo>
                  <a:cubicBezTo>
                    <a:pt x="132008" y="220360"/>
                    <a:pt x="110181" y="172799"/>
                    <a:pt x="110181" y="172799"/>
                  </a:cubicBezTo>
                  <a:lnTo>
                    <a:pt x="108626" y="172799"/>
                  </a:lnTo>
                  <a:cubicBezTo>
                    <a:pt x="108626" y="172799"/>
                    <a:pt x="111736" y="231280"/>
                    <a:pt x="111736" y="270339"/>
                  </a:cubicBezTo>
                  <a:lnTo>
                    <a:pt x="111736" y="558159"/>
                  </a:lnTo>
                  <a:lnTo>
                    <a:pt x="235" y="558159"/>
                  </a:lnTo>
                  <a:close/>
                </a:path>
              </a:pathLst>
            </a:custGeom>
            <a:solidFill>
              <a:srgbClr val="FFFFFF"/>
            </a:solidFill>
            <a:ln w="6219" cap="flat">
              <a:noFill/>
              <a:prstDash val="solid"/>
              <a:miter/>
            </a:ln>
          </p:spPr>
          <p:txBody>
            <a:bodyPr rtlCol="0" anchor="ctr"/>
            <a:lstStyle/>
            <a:p>
              <a:endParaRPr lang="en-NL"/>
            </a:p>
          </p:txBody>
        </p:sp>
        <p:sp>
          <p:nvSpPr>
            <p:cNvPr id="72" name="Freeform 71">
              <a:extLst>
                <a:ext uri="{FF2B5EF4-FFF2-40B4-BE49-F238E27FC236}">
                  <a16:creationId xmlns:a16="http://schemas.microsoft.com/office/drawing/2014/main" id="{184019FB-8347-9D5F-400E-26333922A6D9}"/>
                </a:ext>
              </a:extLst>
            </p:cNvPr>
            <p:cNvSpPr/>
            <p:nvPr/>
          </p:nvSpPr>
          <p:spPr>
            <a:xfrm>
              <a:off x="2661716" y="3493104"/>
              <a:ext cx="440712" cy="557729"/>
            </a:xfrm>
            <a:custGeom>
              <a:avLst/>
              <a:gdLst>
                <a:gd name="connsiteX0" fmla="*/ 201 w 440712"/>
                <a:gd name="connsiteY0" fmla="*/ 440 h 557729"/>
                <a:gd name="connsiteX1" fmla="*/ 245143 w 440712"/>
                <a:gd name="connsiteY1" fmla="*/ 440 h 557729"/>
                <a:gd name="connsiteX2" fmla="*/ 390990 w 440712"/>
                <a:gd name="connsiteY2" fmla="*/ 52677 h 557729"/>
                <a:gd name="connsiteX3" fmla="*/ 440914 w 440712"/>
                <a:gd name="connsiteY3" fmla="*/ 179800 h 557729"/>
                <a:gd name="connsiteX4" fmla="*/ 254502 w 440712"/>
                <a:gd name="connsiteY4" fmla="*/ 356094 h 557729"/>
                <a:gd name="connsiteX5" fmla="*/ 117212 w 440712"/>
                <a:gd name="connsiteY5" fmla="*/ 356094 h 557729"/>
                <a:gd name="connsiteX6" fmla="*/ 117212 w 440712"/>
                <a:gd name="connsiteY6" fmla="*/ 558108 h 557729"/>
                <a:gd name="connsiteX7" fmla="*/ 201 w 440712"/>
                <a:gd name="connsiteY7" fmla="*/ 558108 h 557729"/>
                <a:gd name="connsiteX8" fmla="*/ 201 w 440712"/>
                <a:gd name="connsiteY8" fmla="*/ 378 h 557729"/>
                <a:gd name="connsiteX9" fmla="*/ 117212 w 440712"/>
                <a:gd name="connsiteY9" fmla="*/ 264107 h 557729"/>
                <a:gd name="connsiteX10" fmla="*/ 234223 w 440712"/>
                <a:gd name="connsiteY10" fmla="*/ 264107 h 557729"/>
                <a:gd name="connsiteX11" fmla="*/ 324711 w 440712"/>
                <a:gd name="connsiteY11" fmla="*/ 180664 h 557729"/>
                <a:gd name="connsiteX12" fmla="*/ 235784 w 440712"/>
                <a:gd name="connsiteY12" fmla="*/ 98783 h 557729"/>
                <a:gd name="connsiteX13" fmla="*/ 117212 w 440712"/>
                <a:gd name="connsiteY13" fmla="*/ 98783 h 557729"/>
                <a:gd name="connsiteX14" fmla="*/ 117212 w 440712"/>
                <a:gd name="connsiteY14" fmla="*/ 264163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0712" h="557729">
                  <a:moveTo>
                    <a:pt x="201" y="440"/>
                  </a:moveTo>
                  <a:lnTo>
                    <a:pt x="245143" y="440"/>
                  </a:lnTo>
                  <a:cubicBezTo>
                    <a:pt x="309917" y="440"/>
                    <a:pt x="358224" y="19159"/>
                    <a:pt x="390990" y="52677"/>
                  </a:cubicBezTo>
                  <a:cubicBezTo>
                    <a:pt x="422189" y="84685"/>
                    <a:pt x="440914" y="128315"/>
                    <a:pt x="440914" y="179800"/>
                  </a:cubicBezTo>
                  <a:cubicBezTo>
                    <a:pt x="440914" y="285076"/>
                    <a:pt x="371513" y="356094"/>
                    <a:pt x="254502" y="356094"/>
                  </a:cubicBezTo>
                  <a:lnTo>
                    <a:pt x="117212" y="356094"/>
                  </a:lnTo>
                  <a:lnTo>
                    <a:pt x="117212" y="558108"/>
                  </a:lnTo>
                  <a:lnTo>
                    <a:pt x="201" y="558108"/>
                  </a:lnTo>
                  <a:lnTo>
                    <a:pt x="201" y="378"/>
                  </a:lnTo>
                  <a:close/>
                  <a:moveTo>
                    <a:pt x="117212" y="264107"/>
                  </a:moveTo>
                  <a:lnTo>
                    <a:pt x="234223" y="264107"/>
                  </a:lnTo>
                  <a:cubicBezTo>
                    <a:pt x="293506" y="264107"/>
                    <a:pt x="324711" y="231340"/>
                    <a:pt x="324711" y="180664"/>
                  </a:cubicBezTo>
                  <a:cubicBezTo>
                    <a:pt x="324711" y="129988"/>
                    <a:pt x="291945" y="98783"/>
                    <a:pt x="235784" y="98783"/>
                  </a:cubicBezTo>
                  <a:lnTo>
                    <a:pt x="117212" y="98783"/>
                  </a:lnTo>
                  <a:lnTo>
                    <a:pt x="117212" y="264163"/>
                  </a:lnTo>
                  <a:close/>
                </a:path>
              </a:pathLst>
            </a:custGeom>
            <a:solidFill>
              <a:srgbClr val="FFFFFF"/>
            </a:solidFill>
            <a:ln w="6219" cap="flat">
              <a:noFill/>
              <a:prstDash val="solid"/>
              <a:miter/>
            </a:ln>
          </p:spPr>
          <p:txBody>
            <a:bodyPr rtlCol="0" anchor="ctr"/>
            <a:lstStyle/>
            <a:p>
              <a:endParaRPr lang="en-NL"/>
            </a:p>
          </p:txBody>
        </p:sp>
        <p:sp>
          <p:nvSpPr>
            <p:cNvPr id="73" name="Freeform 72">
              <a:extLst>
                <a:ext uri="{FF2B5EF4-FFF2-40B4-BE49-F238E27FC236}">
                  <a16:creationId xmlns:a16="http://schemas.microsoft.com/office/drawing/2014/main" id="{0EE006DE-D628-3767-6866-0D439D434398}"/>
                </a:ext>
              </a:extLst>
            </p:cNvPr>
            <p:cNvSpPr/>
            <p:nvPr/>
          </p:nvSpPr>
          <p:spPr>
            <a:xfrm>
              <a:off x="3158596" y="3493104"/>
              <a:ext cx="442273" cy="557729"/>
            </a:xfrm>
            <a:custGeom>
              <a:avLst/>
              <a:gdLst>
                <a:gd name="connsiteX0" fmla="*/ 204 w 442273"/>
                <a:gd name="connsiteY0" fmla="*/ 440 h 557729"/>
                <a:gd name="connsiteX1" fmla="*/ 256066 w 442273"/>
                <a:gd name="connsiteY1" fmla="*/ 440 h 557729"/>
                <a:gd name="connsiteX2" fmla="*/ 435482 w 442273"/>
                <a:gd name="connsiteY2" fmla="*/ 155647 h 557729"/>
                <a:gd name="connsiteX3" fmla="*/ 333321 w 442273"/>
                <a:gd name="connsiteY3" fmla="*/ 290567 h 557729"/>
                <a:gd name="connsiteX4" fmla="*/ 333321 w 442273"/>
                <a:gd name="connsiteY4" fmla="*/ 292881 h 557729"/>
                <a:gd name="connsiteX5" fmla="*/ 418325 w 442273"/>
                <a:gd name="connsiteY5" fmla="*/ 405209 h 557729"/>
                <a:gd name="connsiteX6" fmla="*/ 442478 w 442273"/>
                <a:gd name="connsiteY6" fmla="*/ 552617 h 557729"/>
                <a:gd name="connsiteX7" fmla="*/ 442478 w 442273"/>
                <a:gd name="connsiteY7" fmla="*/ 558108 h 557729"/>
                <a:gd name="connsiteX8" fmla="*/ 334074 w 442273"/>
                <a:gd name="connsiteY8" fmla="*/ 558108 h 557729"/>
                <a:gd name="connsiteX9" fmla="*/ 313795 w 442273"/>
                <a:gd name="connsiteY9" fmla="*/ 429425 h 557729"/>
                <a:gd name="connsiteX10" fmla="*/ 204582 w 442273"/>
                <a:gd name="connsiteY10" fmla="*/ 334254 h 557729"/>
                <a:gd name="connsiteX11" fmla="*/ 113341 w 442273"/>
                <a:gd name="connsiteY11" fmla="*/ 334254 h 557729"/>
                <a:gd name="connsiteX12" fmla="*/ 113341 w 442273"/>
                <a:gd name="connsiteY12" fmla="*/ 558108 h 557729"/>
                <a:gd name="connsiteX13" fmla="*/ 260 w 442273"/>
                <a:gd name="connsiteY13" fmla="*/ 558108 h 557729"/>
                <a:gd name="connsiteX14" fmla="*/ 260 w 442273"/>
                <a:gd name="connsiteY14" fmla="*/ 378 h 557729"/>
                <a:gd name="connsiteX15" fmla="*/ 113285 w 442273"/>
                <a:gd name="connsiteY15" fmla="*/ 246943 h 557729"/>
                <a:gd name="connsiteX16" fmla="*/ 233418 w 442273"/>
                <a:gd name="connsiteY16" fmla="*/ 246943 h 557729"/>
                <a:gd name="connsiteX17" fmla="*/ 325467 w 442273"/>
                <a:gd name="connsiteY17" fmla="*/ 170497 h 557729"/>
                <a:gd name="connsiteX18" fmla="*/ 236534 w 442273"/>
                <a:gd name="connsiteY18" fmla="*/ 91737 h 557729"/>
                <a:gd name="connsiteX19" fmla="*/ 113285 w 442273"/>
                <a:gd name="connsiteY19" fmla="*/ 91737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2273" h="557729">
                  <a:moveTo>
                    <a:pt x="204" y="440"/>
                  </a:moveTo>
                  <a:lnTo>
                    <a:pt x="256066" y="440"/>
                  </a:lnTo>
                  <a:cubicBezTo>
                    <a:pt x="363718" y="440"/>
                    <a:pt x="435482" y="62845"/>
                    <a:pt x="435482" y="155647"/>
                  </a:cubicBezTo>
                  <a:cubicBezTo>
                    <a:pt x="435482" y="221173"/>
                    <a:pt x="405091" y="271097"/>
                    <a:pt x="333321" y="290567"/>
                  </a:cubicBezTo>
                  <a:lnTo>
                    <a:pt x="333321" y="292881"/>
                  </a:lnTo>
                  <a:cubicBezTo>
                    <a:pt x="384806" y="307731"/>
                    <a:pt x="411329" y="337375"/>
                    <a:pt x="418325" y="405209"/>
                  </a:cubicBezTo>
                  <a:cubicBezTo>
                    <a:pt x="426123" y="483969"/>
                    <a:pt x="423001" y="544066"/>
                    <a:pt x="442478" y="552617"/>
                  </a:cubicBezTo>
                  <a:lnTo>
                    <a:pt x="442478" y="558108"/>
                  </a:lnTo>
                  <a:lnTo>
                    <a:pt x="334074" y="558108"/>
                  </a:lnTo>
                  <a:cubicBezTo>
                    <a:pt x="320032" y="551864"/>
                    <a:pt x="318471" y="489460"/>
                    <a:pt x="313795" y="429425"/>
                  </a:cubicBezTo>
                  <a:cubicBezTo>
                    <a:pt x="309112" y="368575"/>
                    <a:pt x="274791" y="334254"/>
                    <a:pt x="204582" y="334254"/>
                  </a:cubicBezTo>
                  <a:lnTo>
                    <a:pt x="113341" y="334254"/>
                  </a:lnTo>
                  <a:lnTo>
                    <a:pt x="113341" y="558108"/>
                  </a:lnTo>
                  <a:lnTo>
                    <a:pt x="260" y="558108"/>
                  </a:lnTo>
                  <a:lnTo>
                    <a:pt x="260" y="378"/>
                  </a:lnTo>
                  <a:close/>
                  <a:moveTo>
                    <a:pt x="113285" y="246943"/>
                  </a:moveTo>
                  <a:lnTo>
                    <a:pt x="233418" y="246943"/>
                  </a:lnTo>
                  <a:cubicBezTo>
                    <a:pt x="295014" y="246943"/>
                    <a:pt x="325467" y="214985"/>
                    <a:pt x="325467" y="170497"/>
                  </a:cubicBezTo>
                  <a:cubicBezTo>
                    <a:pt x="325467" y="126002"/>
                    <a:pt x="296575" y="91737"/>
                    <a:pt x="236534" y="91737"/>
                  </a:cubicBezTo>
                  <a:lnTo>
                    <a:pt x="113285" y="91737"/>
                  </a:lnTo>
                  <a:close/>
                </a:path>
              </a:pathLst>
            </a:custGeom>
            <a:solidFill>
              <a:srgbClr val="FFFFFF"/>
            </a:solidFill>
            <a:ln w="6219" cap="flat">
              <a:noFill/>
              <a:prstDash val="solid"/>
              <a:miter/>
            </a:ln>
          </p:spPr>
          <p:txBody>
            <a:bodyPr rtlCol="0" anchor="ctr"/>
            <a:lstStyle/>
            <a:p>
              <a:endParaRPr lang="en-NL"/>
            </a:p>
          </p:txBody>
        </p:sp>
        <p:sp>
          <p:nvSpPr>
            <p:cNvPr id="74" name="Freeform 73">
              <a:extLst>
                <a:ext uri="{FF2B5EF4-FFF2-40B4-BE49-F238E27FC236}">
                  <a16:creationId xmlns:a16="http://schemas.microsoft.com/office/drawing/2014/main" id="{E71C12F5-6061-D4FD-FCD4-9381F5FCB687}"/>
                </a:ext>
              </a:extLst>
            </p:cNvPr>
            <p:cNvSpPr/>
            <p:nvPr/>
          </p:nvSpPr>
          <p:spPr>
            <a:xfrm>
              <a:off x="3629874" y="3493166"/>
              <a:ext cx="507744" cy="557723"/>
            </a:xfrm>
            <a:custGeom>
              <a:avLst/>
              <a:gdLst>
                <a:gd name="connsiteX0" fmla="*/ 194362 w 507744"/>
                <a:gd name="connsiteY0" fmla="*/ 378 h 557723"/>
                <a:gd name="connsiteX1" fmla="*/ 311373 w 507744"/>
                <a:gd name="connsiteY1" fmla="*/ 378 h 557723"/>
                <a:gd name="connsiteX2" fmla="*/ 507952 w 507744"/>
                <a:gd name="connsiteY2" fmla="*/ 558102 h 557723"/>
                <a:gd name="connsiteX3" fmla="*/ 390189 w 507744"/>
                <a:gd name="connsiteY3" fmla="*/ 558102 h 557723"/>
                <a:gd name="connsiteX4" fmla="*/ 352746 w 507744"/>
                <a:gd name="connsiteY4" fmla="*/ 439530 h 557723"/>
                <a:gd name="connsiteX5" fmla="*/ 151484 w 507744"/>
                <a:gd name="connsiteY5" fmla="*/ 439530 h 557723"/>
                <a:gd name="connsiteX6" fmla="*/ 114850 w 507744"/>
                <a:gd name="connsiteY6" fmla="*/ 558102 h 557723"/>
                <a:gd name="connsiteX7" fmla="*/ 208 w 507744"/>
                <a:gd name="connsiteY7" fmla="*/ 558102 h 557723"/>
                <a:gd name="connsiteX8" fmla="*/ 194418 w 507744"/>
                <a:gd name="connsiteY8" fmla="*/ 378 h 557723"/>
                <a:gd name="connsiteX9" fmla="*/ 178007 w 507744"/>
                <a:gd name="connsiteY9" fmla="*/ 352972 h 557723"/>
                <a:gd name="connsiteX10" fmla="*/ 325415 w 507744"/>
                <a:gd name="connsiteY10" fmla="*/ 352972 h 557723"/>
                <a:gd name="connsiteX11" fmla="*/ 275491 w 507744"/>
                <a:gd name="connsiteY11" fmla="*/ 192275 h 557723"/>
                <a:gd name="connsiteX12" fmla="*/ 252898 w 507744"/>
                <a:gd name="connsiteY12" fmla="*/ 106469 h 557723"/>
                <a:gd name="connsiteX13" fmla="*/ 251338 w 507744"/>
                <a:gd name="connsiteY13" fmla="*/ 106469 h 557723"/>
                <a:gd name="connsiteX14" fmla="*/ 227930 w 507744"/>
                <a:gd name="connsiteY14" fmla="*/ 192275 h 557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7744" h="557723">
                  <a:moveTo>
                    <a:pt x="194362" y="378"/>
                  </a:moveTo>
                  <a:lnTo>
                    <a:pt x="311373" y="378"/>
                  </a:lnTo>
                  <a:lnTo>
                    <a:pt x="507952" y="558102"/>
                  </a:lnTo>
                  <a:lnTo>
                    <a:pt x="390189" y="558102"/>
                  </a:lnTo>
                  <a:lnTo>
                    <a:pt x="352746" y="439530"/>
                  </a:lnTo>
                  <a:lnTo>
                    <a:pt x="151484" y="439530"/>
                  </a:lnTo>
                  <a:lnTo>
                    <a:pt x="114850" y="558102"/>
                  </a:lnTo>
                  <a:lnTo>
                    <a:pt x="208" y="558102"/>
                  </a:lnTo>
                  <a:lnTo>
                    <a:pt x="194418" y="378"/>
                  </a:lnTo>
                  <a:close/>
                  <a:moveTo>
                    <a:pt x="178007" y="352972"/>
                  </a:moveTo>
                  <a:lnTo>
                    <a:pt x="325415" y="352972"/>
                  </a:lnTo>
                  <a:lnTo>
                    <a:pt x="275491" y="192275"/>
                  </a:lnTo>
                  <a:cubicBezTo>
                    <a:pt x="266126" y="162630"/>
                    <a:pt x="252898" y="106469"/>
                    <a:pt x="252898" y="106469"/>
                  </a:cubicBezTo>
                  <a:lnTo>
                    <a:pt x="251338" y="106469"/>
                  </a:lnTo>
                  <a:cubicBezTo>
                    <a:pt x="251338" y="106469"/>
                    <a:pt x="237296" y="162630"/>
                    <a:pt x="227930" y="192275"/>
                  </a:cubicBezTo>
                  <a:close/>
                </a:path>
              </a:pathLst>
            </a:custGeom>
            <a:solidFill>
              <a:srgbClr val="FFFFFF"/>
            </a:solidFill>
            <a:ln w="6219" cap="flat">
              <a:noFill/>
              <a:prstDash val="solid"/>
              <a:miter/>
            </a:ln>
          </p:spPr>
          <p:txBody>
            <a:bodyPr rtlCol="0" anchor="ctr"/>
            <a:lstStyle/>
            <a:p>
              <a:endParaRPr lang="en-NL"/>
            </a:p>
          </p:txBody>
        </p:sp>
        <p:sp>
          <p:nvSpPr>
            <p:cNvPr id="75" name="Freeform 74">
              <a:extLst>
                <a:ext uri="{FF2B5EF4-FFF2-40B4-BE49-F238E27FC236}">
                  <a16:creationId xmlns:a16="http://schemas.microsoft.com/office/drawing/2014/main" id="{B2E5E880-1CCF-8470-507B-0D3335C2E90C}"/>
                </a:ext>
              </a:extLst>
            </p:cNvPr>
            <p:cNvSpPr/>
            <p:nvPr/>
          </p:nvSpPr>
          <p:spPr>
            <a:xfrm>
              <a:off x="4131436" y="3482240"/>
              <a:ext cx="515598" cy="580378"/>
            </a:xfrm>
            <a:custGeom>
              <a:avLst/>
              <a:gdLst>
                <a:gd name="connsiteX0" fmla="*/ 426826 w 515598"/>
                <a:gd name="connsiteY0" fmla="*/ 494136 h 580378"/>
                <a:gd name="connsiteX1" fmla="*/ 425266 w 515598"/>
                <a:gd name="connsiteY1" fmla="*/ 494136 h 580378"/>
                <a:gd name="connsiteX2" fmla="*/ 268499 w 515598"/>
                <a:gd name="connsiteY2" fmla="*/ 580756 h 580378"/>
                <a:gd name="connsiteX3" fmla="*/ 72728 w 515598"/>
                <a:gd name="connsiteY3" fmla="*/ 499627 h 580378"/>
                <a:gd name="connsiteX4" fmla="*/ 212 w 515598"/>
                <a:gd name="connsiteY4" fmla="*/ 292128 h 580378"/>
                <a:gd name="connsiteX5" fmla="*/ 91452 w 515598"/>
                <a:gd name="connsiteY5" fmla="*/ 64344 h 580378"/>
                <a:gd name="connsiteX6" fmla="*/ 270868 w 515598"/>
                <a:gd name="connsiteY6" fmla="*/ 378 h 580378"/>
                <a:gd name="connsiteX7" fmla="*/ 509572 w 515598"/>
                <a:gd name="connsiteY7" fmla="*/ 186790 h 580378"/>
                <a:gd name="connsiteX8" fmla="*/ 398799 w 515598"/>
                <a:gd name="connsiteY8" fmla="*/ 186790 h 580378"/>
                <a:gd name="connsiteX9" fmla="*/ 273237 w 515598"/>
                <a:gd name="connsiteY9" fmla="*/ 93988 h 580378"/>
                <a:gd name="connsiteX10" fmla="*/ 115662 w 515598"/>
                <a:gd name="connsiteY10" fmla="*/ 292128 h 580378"/>
                <a:gd name="connsiteX11" fmla="*/ 271676 w 515598"/>
                <a:gd name="connsiteY11" fmla="*/ 489460 h 580378"/>
                <a:gd name="connsiteX12" fmla="*/ 415210 w 515598"/>
                <a:gd name="connsiteY12" fmla="*/ 363083 h 580378"/>
                <a:gd name="connsiteX13" fmla="*/ 415210 w 515598"/>
                <a:gd name="connsiteY13" fmla="*/ 359968 h 580378"/>
                <a:gd name="connsiteX14" fmla="*/ 281035 w 515598"/>
                <a:gd name="connsiteY14" fmla="*/ 359968 h 580378"/>
                <a:gd name="connsiteX15" fmla="*/ 281035 w 515598"/>
                <a:gd name="connsiteY15" fmla="*/ 272595 h 580378"/>
                <a:gd name="connsiteX16" fmla="*/ 515810 w 515598"/>
                <a:gd name="connsiteY16" fmla="*/ 272595 h 580378"/>
                <a:gd name="connsiteX17" fmla="*/ 515810 w 515598"/>
                <a:gd name="connsiteY17" fmla="*/ 569028 h 580378"/>
                <a:gd name="connsiteX18" fmla="*/ 430813 w 515598"/>
                <a:gd name="connsiteY18" fmla="*/ 569028 h 580378"/>
                <a:gd name="connsiteX19" fmla="*/ 426938 w 515598"/>
                <a:gd name="connsiteY19" fmla="*/ 494136 h 58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5598" h="580378">
                  <a:moveTo>
                    <a:pt x="426826" y="494136"/>
                  </a:moveTo>
                  <a:lnTo>
                    <a:pt x="425266" y="494136"/>
                  </a:lnTo>
                  <a:cubicBezTo>
                    <a:pt x="387070" y="558108"/>
                    <a:pt x="334778" y="580756"/>
                    <a:pt x="268499" y="580756"/>
                  </a:cubicBezTo>
                  <a:cubicBezTo>
                    <a:pt x="184247" y="580756"/>
                    <a:pt x="118721" y="550303"/>
                    <a:pt x="72728" y="499627"/>
                  </a:cubicBezTo>
                  <a:cubicBezTo>
                    <a:pt x="26734" y="448143"/>
                    <a:pt x="212" y="376379"/>
                    <a:pt x="212" y="292128"/>
                  </a:cubicBezTo>
                  <a:cubicBezTo>
                    <a:pt x="212" y="199327"/>
                    <a:pt x="32972" y="118198"/>
                    <a:pt x="91452" y="64344"/>
                  </a:cubicBezTo>
                  <a:cubicBezTo>
                    <a:pt x="136693" y="23033"/>
                    <a:pt x="195982" y="378"/>
                    <a:pt x="270868" y="378"/>
                  </a:cubicBezTo>
                  <a:cubicBezTo>
                    <a:pt x="411280" y="378"/>
                    <a:pt x="491600" y="77577"/>
                    <a:pt x="509572" y="186790"/>
                  </a:cubicBezTo>
                  <a:lnTo>
                    <a:pt x="398799" y="186790"/>
                  </a:lnTo>
                  <a:cubicBezTo>
                    <a:pt x="386318" y="132992"/>
                    <a:pt x="345001" y="93988"/>
                    <a:pt x="273237" y="93988"/>
                  </a:cubicBezTo>
                  <a:cubicBezTo>
                    <a:pt x="167955" y="93988"/>
                    <a:pt x="115662" y="181355"/>
                    <a:pt x="115662" y="292128"/>
                  </a:cubicBezTo>
                  <a:cubicBezTo>
                    <a:pt x="115662" y="402902"/>
                    <a:pt x="175697" y="489460"/>
                    <a:pt x="271676" y="489460"/>
                  </a:cubicBezTo>
                  <a:cubicBezTo>
                    <a:pt x="358234" y="489460"/>
                    <a:pt x="415210" y="424742"/>
                    <a:pt x="415210" y="363083"/>
                  </a:cubicBezTo>
                  <a:lnTo>
                    <a:pt x="415210" y="359968"/>
                  </a:lnTo>
                  <a:lnTo>
                    <a:pt x="281035" y="359968"/>
                  </a:lnTo>
                  <a:lnTo>
                    <a:pt x="281035" y="272595"/>
                  </a:lnTo>
                  <a:lnTo>
                    <a:pt x="515810" y="272595"/>
                  </a:lnTo>
                  <a:lnTo>
                    <a:pt x="515810" y="569028"/>
                  </a:lnTo>
                  <a:lnTo>
                    <a:pt x="430813" y="569028"/>
                  </a:lnTo>
                  <a:lnTo>
                    <a:pt x="426938" y="494136"/>
                  </a:lnTo>
                  <a:close/>
                </a:path>
              </a:pathLst>
            </a:custGeom>
            <a:solidFill>
              <a:srgbClr val="FFFFFF"/>
            </a:solidFill>
            <a:ln w="6219" cap="flat">
              <a:noFill/>
              <a:prstDash val="solid"/>
              <a:miter/>
            </a:ln>
          </p:spPr>
          <p:txBody>
            <a:bodyPr rtlCol="0" anchor="ctr"/>
            <a:lstStyle/>
            <a:p>
              <a:endParaRPr lang="en-NL"/>
            </a:p>
          </p:txBody>
        </p:sp>
        <p:sp>
          <p:nvSpPr>
            <p:cNvPr id="76" name="Freeform 75">
              <a:extLst>
                <a:ext uri="{FF2B5EF4-FFF2-40B4-BE49-F238E27FC236}">
                  <a16:creationId xmlns:a16="http://schemas.microsoft.com/office/drawing/2014/main" id="{B3FD2595-EDBA-F5C9-B2E0-711B5ECEADEA}"/>
                </a:ext>
              </a:extLst>
            </p:cNvPr>
            <p:cNvSpPr/>
            <p:nvPr/>
          </p:nvSpPr>
          <p:spPr>
            <a:xfrm>
              <a:off x="4721056" y="3493166"/>
              <a:ext cx="436029" cy="567082"/>
            </a:xfrm>
            <a:custGeom>
              <a:avLst/>
              <a:gdLst>
                <a:gd name="connsiteX0" fmla="*/ 271 w 436029"/>
                <a:gd name="connsiteY0" fmla="*/ 378686 h 567082"/>
                <a:gd name="connsiteX1" fmla="*/ 271 w 436029"/>
                <a:gd name="connsiteY1" fmla="*/ 378 h 567082"/>
                <a:gd name="connsiteX2" fmla="*/ 113352 w 436029"/>
                <a:gd name="connsiteY2" fmla="*/ 378 h 567082"/>
                <a:gd name="connsiteX3" fmla="*/ 113352 w 436029"/>
                <a:gd name="connsiteY3" fmla="*/ 378686 h 567082"/>
                <a:gd name="connsiteX4" fmla="*/ 217882 w 436029"/>
                <a:gd name="connsiteY4" fmla="*/ 476973 h 567082"/>
                <a:gd name="connsiteX5" fmla="*/ 323165 w 436029"/>
                <a:gd name="connsiteY5" fmla="*/ 377125 h 567082"/>
                <a:gd name="connsiteX6" fmla="*/ 323165 w 436029"/>
                <a:gd name="connsiteY6" fmla="*/ 378 h 567082"/>
                <a:gd name="connsiteX7" fmla="*/ 436245 w 436029"/>
                <a:gd name="connsiteY7" fmla="*/ 378 h 567082"/>
                <a:gd name="connsiteX8" fmla="*/ 436245 w 436029"/>
                <a:gd name="connsiteY8" fmla="*/ 378686 h 567082"/>
                <a:gd name="connsiteX9" fmla="*/ 220196 w 436029"/>
                <a:gd name="connsiteY9" fmla="*/ 567461 h 567082"/>
                <a:gd name="connsiteX10" fmla="*/ 216 w 436029"/>
                <a:gd name="connsiteY10" fmla="*/ 378686 h 56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6029" h="567082">
                  <a:moveTo>
                    <a:pt x="271" y="378686"/>
                  </a:moveTo>
                  <a:lnTo>
                    <a:pt x="271" y="378"/>
                  </a:lnTo>
                  <a:lnTo>
                    <a:pt x="113352" y="378"/>
                  </a:lnTo>
                  <a:lnTo>
                    <a:pt x="113352" y="378686"/>
                  </a:lnTo>
                  <a:cubicBezTo>
                    <a:pt x="113352" y="436408"/>
                    <a:pt x="142244" y="476973"/>
                    <a:pt x="217882" y="476973"/>
                  </a:cubicBezTo>
                  <a:cubicBezTo>
                    <a:pt x="289652" y="476973"/>
                    <a:pt x="323165" y="434847"/>
                    <a:pt x="323165" y="377125"/>
                  </a:cubicBezTo>
                  <a:lnTo>
                    <a:pt x="323165" y="378"/>
                  </a:lnTo>
                  <a:lnTo>
                    <a:pt x="436245" y="378"/>
                  </a:lnTo>
                  <a:lnTo>
                    <a:pt x="436245" y="378686"/>
                  </a:lnTo>
                  <a:cubicBezTo>
                    <a:pt x="436245" y="498004"/>
                    <a:pt x="362921" y="567461"/>
                    <a:pt x="220196" y="567461"/>
                  </a:cubicBezTo>
                  <a:cubicBezTo>
                    <a:pt x="77470" y="567461"/>
                    <a:pt x="216" y="499565"/>
                    <a:pt x="216" y="378686"/>
                  </a:cubicBezTo>
                  <a:close/>
                </a:path>
              </a:pathLst>
            </a:custGeom>
            <a:solidFill>
              <a:srgbClr val="FFFFFF"/>
            </a:solidFill>
            <a:ln w="6219" cap="flat">
              <a:noFill/>
              <a:prstDash val="solid"/>
              <a:miter/>
            </a:ln>
          </p:spPr>
          <p:txBody>
            <a:bodyPr rtlCol="0" anchor="ctr"/>
            <a:lstStyle/>
            <a:p>
              <a:endParaRPr lang="en-NL"/>
            </a:p>
          </p:txBody>
        </p:sp>
        <p:sp>
          <p:nvSpPr>
            <p:cNvPr id="77" name="Freeform 76">
              <a:extLst>
                <a:ext uri="{FF2B5EF4-FFF2-40B4-BE49-F238E27FC236}">
                  <a16:creationId xmlns:a16="http://schemas.microsoft.com/office/drawing/2014/main" id="{E6B56769-4B50-81CA-83C7-6AC871E6106C}"/>
                </a:ext>
              </a:extLst>
            </p:cNvPr>
            <p:cNvSpPr/>
            <p:nvPr/>
          </p:nvSpPr>
          <p:spPr>
            <a:xfrm>
              <a:off x="5238271" y="3493104"/>
              <a:ext cx="412691" cy="557729"/>
            </a:xfrm>
            <a:custGeom>
              <a:avLst/>
              <a:gdLst>
                <a:gd name="connsiteX0" fmla="*/ 219 w 412691"/>
                <a:gd name="connsiteY0" fmla="*/ 440 h 557729"/>
                <a:gd name="connsiteX1" fmla="*/ 410541 w 412691"/>
                <a:gd name="connsiteY1" fmla="*/ 440 h 557729"/>
                <a:gd name="connsiteX2" fmla="*/ 410541 w 412691"/>
                <a:gd name="connsiteY2" fmla="*/ 95605 h 557729"/>
                <a:gd name="connsiteX3" fmla="*/ 113362 w 412691"/>
                <a:gd name="connsiteY3" fmla="*/ 95605 h 557729"/>
                <a:gd name="connsiteX4" fmla="*/ 113362 w 412691"/>
                <a:gd name="connsiteY4" fmla="*/ 220420 h 557729"/>
                <a:gd name="connsiteX5" fmla="*/ 373907 w 412691"/>
                <a:gd name="connsiteY5" fmla="*/ 220420 h 557729"/>
                <a:gd name="connsiteX6" fmla="*/ 373907 w 412691"/>
                <a:gd name="connsiteY6" fmla="*/ 313222 h 557729"/>
                <a:gd name="connsiteX7" fmla="*/ 113362 w 412691"/>
                <a:gd name="connsiteY7" fmla="*/ 313222 h 557729"/>
                <a:gd name="connsiteX8" fmla="*/ 113362 w 412691"/>
                <a:gd name="connsiteY8" fmla="*/ 463745 h 557729"/>
                <a:gd name="connsiteX9" fmla="*/ 412910 w 412691"/>
                <a:gd name="connsiteY9" fmla="*/ 463745 h 557729"/>
                <a:gd name="connsiteX10" fmla="*/ 412910 w 412691"/>
                <a:gd name="connsiteY10" fmla="*/ 558108 h 557729"/>
                <a:gd name="connsiteX11" fmla="*/ 281 w 412691"/>
                <a:gd name="connsiteY11" fmla="*/ 558108 h 557729"/>
                <a:gd name="connsiteX12" fmla="*/ 281 w 412691"/>
                <a:gd name="connsiteY12" fmla="*/ 378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691" h="557729">
                  <a:moveTo>
                    <a:pt x="219" y="440"/>
                  </a:moveTo>
                  <a:lnTo>
                    <a:pt x="410541" y="440"/>
                  </a:lnTo>
                  <a:lnTo>
                    <a:pt x="410541" y="95605"/>
                  </a:lnTo>
                  <a:lnTo>
                    <a:pt x="113362" y="95605"/>
                  </a:lnTo>
                  <a:lnTo>
                    <a:pt x="113362" y="220420"/>
                  </a:lnTo>
                  <a:lnTo>
                    <a:pt x="373907" y="220420"/>
                  </a:lnTo>
                  <a:lnTo>
                    <a:pt x="373907" y="313222"/>
                  </a:lnTo>
                  <a:lnTo>
                    <a:pt x="113362" y="313222"/>
                  </a:lnTo>
                  <a:lnTo>
                    <a:pt x="113362" y="463745"/>
                  </a:lnTo>
                  <a:lnTo>
                    <a:pt x="412910" y="463745"/>
                  </a:lnTo>
                  <a:lnTo>
                    <a:pt x="412910" y="558108"/>
                  </a:lnTo>
                  <a:lnTo>
                    <a:pt x="281" y="558108"/>
                  </a:lnTo>
                  <a:lnTo>
                    <a:pt x="281" y="378"/>
                  </a:lnTo>
                  <a:close/>
                </a:path>
              </a:pathLst>
            </a:custGeom>
            <a:solidFill>
              <a:srgbClr val="FFFFFF"/>
            </a:solidFill>
            <a:ln w="6219" cap="flat">
              <a:noFill/>
              <a:prstDash val="solid"/>
              <a:miter/>
            </a:ln>
          </p:spPr>
          <p:txBody>
            <a:bodyPr rtlCol="0" anchor="ctr"/>
            <a:lstStyle/>
            <a:p>
              <a:endParaRPr lang="en-NL"/>
            </a:p>
          </p:txBody>
        </p:sp>
        <p:sp>
          <p:nvSpPr>
            <p:cNvPr id="78" name="Freeform 77">
              <a:extLst>
                <a:ext uri="{FF2B5EF4-FFF2-40B4-BE49-F238E27FC236}">
                  <a16:creationId xmlns:a16="http://schemas.microsoft.com/office/drawing/2014/main" id="{6779B52E-E858-1134-F10D-8F01DD160EC1}"/>
                </a:ext>
              </a:extLst>
            </p:cNvPr>
            <p:cNvSpPr/>
            <p:nvPr/>
          </p:nvSpPr>
          <p:spPr>
            <a:xfrm>
              <a:off x="5824140" y="3535341"/>
              <a:ext cx="466426" cy="527276"/>
            </a:xfrm>
            <a:custGeom>
              <a:avLst/>
              <a:gdLst>
                <a:gd name="connsiteX0" fmla="*/ 327793 w 466426"/>
                <a:gd name="connsiteY0" fmla="*/ 515927 h 527276"/>
                <a:gd name="connsiteX1" fmla="*/ 270880 w 466426"/>
                <a:gd name="connsiteY1" fmla="*/ 449648 h 527276"/>
                <a:gd name="connsiteX2" fmla="*/ 139827 w 466426"/>
                <a:gd name="connsiteY2" fmla="*/ 527655 h 527276"/>
                <a:gd name="connsiteX3" fmla="*/ 224 w 466426"/>
                <a:gd name="connsiteY3" fmla="*/ 398163 h 527276"/>
                <a:gd name="connsiteX4" fmla="*/ 117987 w 466426"/>
                <a:gd name="connsiteY4" fmla="*/ 246073 h 527276"/>
                <a:gd name="connsiteX5" fmla="*/ 75109 w 466426"/>
                <a:gd name="connsiteY5" fmla="*/ 132184 h 527276"/>
                <a:gd name="connsiteX6" fmla="*/ 220956 w 466426"/>
                <a:gd name="connsiteY6" fmla="*/ 378 h 527276"/>
                <a:gd name="connsiteX7" fmla="*/ 350448 w 466426"/>
                <a:gd name="connsiteY7" fmla="*/ 100984 h 527276"/>
                <a:gd name="connsiteX8" fmla="*/ 227193 w 466426"/>
                <a:gd name="connsiteY8" fmla="*/ 226546 h 527276"/>
                <a:gd name="connsiteX9" fmla="*/ 289604 w 466426"/>
                <a:gd name="connsiteY9" fmla="*/ 309230 h 527276"/>
                <a:gd name="connsiteX10" fmla="*/ 306762 w 466426"/>
                <a:gd name="connsiteY10" fmla="*/ 331076 h 527276"/>
                <a:gd name="connsiteX11" fmla="*/ 319995 w 466426"/>
                <a:gd name="connsiteY11" fmla="*/ 289759 h 527276"/>
                <a:gd name="connsiteX12" fmla="*/ 422964 w 466426"/>
                <a:gd name="connsiteY12" fmla="*/ 147034 h 527276"/>
                <a:gd name="connsiteX13" fmla="*/ 455730 w 466426"/>
                <a:gd name="connsiteY13" fmla="*/ 147034 h 527276"/>
                <a:gd name="connsiteX14" fmla="*/ 444058 w 466426"/>
                <a:gd name="connsiteY14" fmla="*/ 267166 h 527276"/>
                <a:gd name="connsiteX15" fmla="*/ 397250 w 466426"/>
                <a:gd name="connsiteY15" fmla="*/ 251564 h 527276"/>
                <a:gd name="connsiteX16" fmla="*/ 327047 w 466426"/>
                <a:gd name="connsiteY16" fmla="*/ 356094 h 527276"/>
                <a:gd name="connsiteX17" fmla="*/ 466650 w 466426"/>
                <a:gd name="connsiteY17" fmla="*/ 515983 h 527276"/>
                <a:gd name="connsiteX18" fmla="*/ 327793 w 466426"/>
                <a:gd name="connsiteY18" fmla="*/ 515983 h 527276"/>
                <a:gd name="connsiteX19" fmla="*/ 250600 w 466426"/>
                <a:gd name="connsiteY19" fmla="*/ 425432 h 527276"/>
                <a:gd name="connsiteX20" fmla="*/ 174956 w 466426"/>
                <a:gd name="connsiteY20" fmla="*/ 327146 h 527276"/>
                <a:gd name="connsiteX21" fmla="*/ 135953 w 466426"/>
                <a:gd name="connsiteY21" fmla="*/ 272539 h 527276"/>
                <a:gd name="connsiteX22" fmla="*/ 104753 w 466426"/>
                <a:gd name="connsiteY22" fmla="*/ 348177 h 527276"/>
                <a:gd name="connsiteX23" fmla="*/ 192120 w 466426"/>
                <a:gd name="connsiteY23" fmla="*/ 440979 h 527276"/>
                <a:gd name="connsiteX24" fmla="*/ 250600 w 466426"/>
                <a:gd name="connsiteY24" fmla="*/ 425376 h 527276"/>
                <a:gd name="connsiteX25" fmla="*/ 173339 w 466426"/>
                <a:gd name="connsiteY25" fmla="*/ 105605 h 527276"/>
                <a:gd name="connsiteX26" fmla="*/ 213904 w 466426"/>
                <a:gd name="connsiteY26" fmla="*/ 207766 h 527276"/>
                <a:gd name="connsiteX27" fmla="*/ 258343 w 466426"/>
                <a:gd name="connsiteY27" fmla="*/ 108727 h 527276"/>
                <a:gd name="connsiteX28" fmla="*/ 217026 w 466426"/>
                <a:gd name="connsiteY28" fmla="*/ 37709 h 527276"/>
                <a:gd name="connsiteX29" fmla="*/ 173339 w 466426"/>
                <a:gd name="connsiteY29" fmla="*/ 105605 h 52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6426" h="527276">
                  <a:moveTo>
                    <a:pt x="327793" y="515927"/>
                  </a:moveTo>
                  <a:cubicBezTo>
                    <a:pt x="314566" y="501885"/>
                    <a:pt x="294280" y="478478"/>
                    <a:pt x="270880" y="449648"/>
                  </a:cubicBezTo>
                  <a:cubicBezTo>
                    <a:pt x="238113" y="497202"/>
                    <a:pt x="193681" y="527655"/>
                    <a:pt x="139827" y="527655"/>
                  </a:cubicBezTo>
                  <a:cubicBezTo>
                    <a:pt x="54830" y="527655"/>
                    <a:pt x="224" y="477732"/>
                    <a:pt x="224" y="398163"/>
                  </a:cubicBezTo>
                  <a:cubicBezTo>
                    <a:pt x="224" y="327146"/>
                    <a:pt x="49339" y="278031"/>
                    <a:pt x="117987" y="246073"/>
                  </a:cubicBezTo>
                  <a:cubicBezTo>
                    <a:pt x="84468" y="193842"/>
                    <a:pt x="75109" y="165758"/>
                    <a:pt x="75109" y="132184"/>
                  </a:cubicBezTo>
                  <a:cubicBezTo>
                    <a:pt x="75109" y="59667"/>
                    <a:pt x="135144" y="378"/>
                    <a:pt x="220956" y="378"/>
                  </a:cubicBezTo>
                  <a:cubicBezTo>
                    <a:pt x="300524" y="378"/>
                    <a:pt x="350448" y="33897"/>
                    <a:pt x="350448" y="100984"/>
                  </a:cubicBezTo>
                  <a:cubicBezTo>
                    <a:pt x="350448" y="160267"/>
                    <a:pt x="289604" y="202393"/>
                    <a:pt x="227193" y="226546"/>
                  </a:cubicBezTo>
                  <a:cubicBezTo>
                    <a:pt x="243549" y="248386"/>
                    <a:pt x="263828" y="275661"/>
                    <a:pt x="289604" y="309230"/>
                  </a:cubicBezTo>
                  <a:cubicBezTo>
                    <a:pt x="295089" y="317034"/>
                    <a:pt x="301333" y="324024"/>
                    <a:pt x="306762" y="331076"/>
                  </a:cubicBezTo>
                  <a:lnTo>
                    <a:pt x="319995" y="289759"/>
                  </a:lnTo>
                  <a:cubicBezTo>
                    <a:pt x="356629" y="178239"/>
                    <a:pt x="373793" y="147034"/>
                    <a:pt x="422964" y="147034"/>
                  </a:cubicBezTo>
                  <a:lnTo>
                    <a:pt x="455730" y="147034"/>
                  </a:lnTo>
                  <a:lnTo>
                    <a:pt x="444058" y="267166"/>
                  </a:lnTo>
                  <a:cubicBezTo>
                    <a:pt x="424525" y="256247"/>
                    <a:pt x="412044" y="251564"/>
                    <a:pt x="397250" y="251564"/>
                  </a:cubicBezTo>
                  <a:cubicBezTo>
                    <a:pt x="373849" y="251564"/>
                    <a:pt x="358999" y="267919"/>
                    <a:pt x="327047" y="356094"/>
                  </a:cubicBezTo>
                  <a:cubicBezTo>
                    <a:pt x="381647" y="424742"/>
                    <a:pt x="430768" y="480101"/>
                    <a:pt x="466650" y="515983"/>
                  </a:cubicBezTo>
                  <a:lnTo>
                    <a:pt x="327793" y="515983"/>
                  </a:lnTo>
                  <a:close/>
                  <a:moveTo>
                    <a:pt x="250600" y="425432"/>
                  </a:moveTo>
                  <a:cubicBezTo>
                    <a:pt x="227193" y="396540"/>
                    <a:pt x="201479" y="362275"/>
                    <a:pt x="174956" y="327146"/>
                  </a:cubicBezTo>
                  <a:cubicBezTo>
                    <a:pt x="160168" y="306860"/>
                    <a:pt x="146879" y="288142"/>
                    <a:pt x="135953" y="272539"/>
                  </a:cubicBezTo>
                  <a:cubicBezTo>
                    <a:pt x="113304" y="295194"/>
                    <a:pt x="104753" y="320902"/>
                    <a:pt x="104753" y="348177"/>
                  </a:cubicBezTo>
                  <a:cubicBezTo>
                    <a:pt x="104753" y="399662"/>
                    <a:pt x="134398" y="440979"/>
                    <a:pt x="192120" y="440979"/>
                  </a:cubicBezTo>
                  <a:cubicBezTo>
                    <a:pt x="215521" y="440979"/>
                    <a:pt x="234998" y="436296"/>
                    <a:pt x="250600" y="425376"/>
                  </a:cubicBezTo>
                  <a:close/>
                  <a:moveTo>
                    <a:pt x="173339" y="105605"/>
                  </a:moveTo>
                  <a:cubicBezTo>
                    <a:pt x="173339" y="136804"/>
                    <a:pt x="180392" y="158650"/>
                    <a:pt x="213904" y="207766"/>
                  </a:cubicBezTo>
                  <a:cubicBezTo>
                    <a:pt x="243549" y="182804"/>
                    <a:pt x="258343" y="151598"/>
                    <a:pt x="258343" y="108727"/>
                  </a:cubicBezTo>
                  <a:cubicBezTo>
                    <a:pt x="258343" y="70469"/>
                    <a:pt x="247417" y="37709"/>
                    <a:pt x="217026" y="37709"/>
                  </a:cubicBezTo>
                  <a:cubicBezTo>
                    <a:pt x="186629" y="37709"/>
                    <a:pt x="173339" y="63479"/>
                    <a:pt x="173339" y="105605"/>
                  </a:cubicBezTo>
                  <a:close/>
                </a:path>
              </a:pathLst>
            </a:custGeom>
            <a:solidFill>
              <a:srgbClr val="FFFFFF"/>
            </a:solidFill>
            <a:ln w="6219" cap="flat">
              <a:noFill/>
              <a:prstDash val="solid"/>
              <a:miter/>
            </a:ln>
          </p:spPr>
          <p:txBody>
            <a:bodyPr rtlCol="0" anchor="ctr"/>
            <a:lstStyle/>
            <a:p>
              <a:endParaRPr lang="en-NL"/>
            </a:p>
          </p:txBody>
        </p:sp>
        <p:sp>
          <p:nvSpPr>
            <p:cNvPr id="79" name="Freeform 78">
              <a:extLst>
                <a:ext uri="{FF2B5EF4-FFF2-40B4-BE49-F238E27FC236}">
                  <a16:creationId xmlns:a16="http://schemas.microsoft.com/office/drawing/2014/main" id="{675DD37F-33E0-664E-2CAF-09E22EE7EC13}"/>
                </a:ext>
              </a:extLst>
            </p:cNvPr>
            <p:cNvSpPr/>
            <p:nvPr/>
          </p:nvSpPr>
          <p:spPr>
            <a:xfrm>
              <a:off x="6472352" y="3493104"/>
              <a:ext cx="442273" cy="557729"/>
            </a:xfrm>
            <a:custGeom>
              <a:avLst/>
              <a:gdLst>
                <a:gd name="connsiteX0" fmla="*/ 228 w 442273"/>
                <a:gd name="connsiteY0" fmla="*/ 440 h 557729"/>
                <a:gd name="connsiteX1" fmla="*/ 256096 w 442273"/>
                <a:gd name="connsiteY1" fmla="*/ 440 h 557729"/>
                <a:gd name="connsiteX2" fmla="*/ 435512 w 442273"/>
                <a:gd name="connsiteY2" fmla="*/ 155647 h 557729"/>
                <a:gd name="connsiteX3" fmla="*/ 333351 w 442273"/>
                <a:gd name="connsiteY3" fmla="*/ 290567 h 557729"/>
                <a:gd name="connsiteX4" fmla="*/ 333351 w 442273"/>
                <a:gd name="connsiteY4" fmla="*/ 292881 h 557729"/>
                <a:gd name="connsiteX5" fmla="*/ 418348 w 442273"/>
                <a:gd name="connsiteY5" fmla="*/ 405209 h 557729"/>
                <a:gd name="connsiteX6" fmla="*/ 442502 w 442273"/>
                <a:gd name="connsiteY6" fmla="*/ 552617 h 557729"/>
                <a:gd name="connsiteX7" fmla="*/ 442502 w 442273"/>
                <a:gd name="connsiteY7" fmla="*/ 558108 h 557729"/>
                <a:gd name="connsiteX8" fmla="*/ 334104 w 442273"/>
                <a:gd name="connsiteY8" fmla="*/ 558108 h 557729"/>
                <a:gd name="connsiteX9" fmla="*/ 313818 w 442273"/>
                <a:gd name="connsiteY9" fmla="*/ 429425 h 557729"/>
                <a:gd name="connsiteX10" fmla="*/ 204612 w 442273"/>
                <a:gd name="connsiteY10" fmla="*/ 334254 h 557729"/>
                <a:gd name="connsiteX11" fmla="*/ 113371 w 442273"/>
                <a:gd name="connsiteY11" fmla="*/ 334254 h 557729"/>
                <a:gd name="connsiteX12" fmla="*/ 113371 w 442273"/>
                <a:gd name="connsiteY12" fmla="*/ 558108 h 557729"/>
                <a:gd name="connsiteX13" fmla="*/ 284 w 442273"/>
                <a:gd name="connsiteY13" fmla="*/ 558108 h 557729"/>
                <a:gd name="connsiteX14" fmla="*/ 284 w 442273"/>
                <a:gd name="connsiteY14" fmla="*/ 378 h 557729"/>
                <a:gd name="connsiteX15" fmla="*/ 113309 w 442273"/>
                <a:gd name="connsiteY15" fmla="*/ 246943 h 557729"/>
                <a:gd name="connsiteX16" fmla="*/ 233442 w 442273"/>
                <a:gd name="connsiteY16" fmla="*/ 246943 h 557729"/>
                <a:gd name="connsiteX17" fmla="*/ 325491 w 442273"/>
                <a:gd name="connsiteY17" fmla="*/ 170497 h 557729"/>
                <a:gd name="connsiteX18" fmla="*/ 236564 w 442273"/>
                <a:gd name="connsiteY18" fmla="*/ 91737 h 557729"/>
                <a:gd name="connsiteX19" fmla="*/ 113309 w 442273"/>
                <a:gd name="connsiteY19" fmla="*/ 91737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2273" h="557729">
                  <a:moveTo>
                    <a:pt x="228" y="440"/>
                  </a:moveTo>
                  <a:lnTo>
                    <a:pt x="256096" y="440"/>
                  </a:lnTo>
                  <a:cubicBezTo>
                    <a:pt x="363742" y="440"/>
                    <a:pt x="435512" y="62845"/>
                    <a:pt x="435512" y="155647"/>
                  </a:cubicBezTo>
                  <a:cubicBezTo>
                    <a:pt x="435512" y="221173"/>
                    <a:pt x="405115" y="271097"/>
                    <a:pt x="333351" y="290567"/>
                  </a:cubicBezTo>
                  <a:lnTo>
                    <a:pt x="333351" y="292881"/>
                  </a:lnTo>
                  <a:cubicBezTo>
                    <a:pt x="384836" y="307731"/>
                    <a:pt x="411358" y="337375"/>
                    <a:pt x="418348" y="405209"/>
                  </a:cubicBezTo>
                  <a:cubicBezTo>
                    <a:pt x="426153" y="483969"/>
                    <a:pt x="423031" y="544066"/>
                    <a:pt x="442502" y="552617"/>
                  </a:cubicBezTo>
                  <a:lnTo>
                    <a:pt x="442502" y="558108"/>
                  </a:lnTo>
                  <a:lnTo>
                    <a:pt x="334104" y="558108"/>
                  </a:lnTo>
                  <a:cubicBezTo>
                    <a:pt x="320062" y="551864"/>
                    <a:pt x="318501" y="489460"/>
                    <a:pt x="313818" y="429425"/>
                  </a:cubicBezTo>
                  <a:cubicBezTo>
                    <a:pt x="309142" y="368575"/>
                    <a:pt x="274815" y="334254"/>
                    <a:pt x="204612" y="334254"/>
                  </a:cubicBezTo>
                  <a:lnTo>
                    <a:pt x="113371" y="334254"/>
                  </a:lnTo>
                  <a:lnTo>
                    <a:pt x="113371" y="558108"/>
                  </a:lnTo>
                  <a:lnTo>
                    <a:pt x="284" y="558108"/>
                  </a:lnTo>
                  <a:lnTo>
                    <a:pt x="284" y="378"/>
                  </a:lnTo>
                  <a:close/>
                  <a:moveTo>
                    <a:pt x="113309" y="246943"/>
                  </a:moveTo>
                  <a:lnTo>
                    <a:pt x="233442" y="246943"/>
                  </a:lnTo>
                  <a:cubicBezTo>
                    <a:pt x="295038" y="246943"/>
                    <a:pt x="325491" y="214985"/>
                    <a:pt x="325491" y="170497"/>
                  </a:cubicBezTo>
                  <a:cubicBezTo>
                    <a:pt x="325491" y="126002"/>
                    <a:pt x="296599" y="91737"/>
                    <a:pt x="236564" y="91737"/>
                  </a:cubicBezTo>
                  <a:lnTo>
                    <a:pt x="113309" y="91737"/>
                  </a:lnTo>
                  <a:close/>
                </a:path>
              </a:pathLst>
            </a:custGeom>
            <a:solidFill>
              <a:srgbClr val="FFFFFF"/>
            </a:solidFill>
            <a:ln w="6219" cap="flat">
              <a:noFill/>
              <a:prstDash val="solid"/>
              <a:miter/>
            </a:ln>
          </p:spPr>
          <p:txBody>
            <a:bodyPr rtlCol="0" anchor="ctr"/>
            <a:lstStyle/>
            <a:p>
              <a:endParaRPr lang="en-NL"/>
            </a:p>
          </p:txBody>
        </p:sp>
        <p:sp>
          <p:nvSpPr>
            <p:cNvPr id="80" name="Freeform 79">
              <a:extLst>
                <a:ext uri="{FF2B5EF4-FFF2-40B4-BE49-F238E27FC236}">
                  <a16:creationId xmlns:a16="http://schemas.microsoft.com/office/drawing/2014/main" id="{A1B4D733-791D-FFB3-0CA5-A940ED651F9A}"/>
                </a:ext>
              </a:extLst>
            </p:cNvPr>
            <p:cNvSpPr/>
            <p:nvPr/>
          </p:nvSpPr>
          <p:spPr>
            <a:xfrm>
              <a:off x="6980152" y="3493104"/>
              <a:ext cx="412697" cy="557729"/>
            </a:xfrm>
            <a:custGeom>
              <a:avLst/>
              <a:gdLst>
                <a:gd name="connsiteX0" fmla="*/ 232 w 412697"/>
                <a:gd name="connsiteY0" fmla="*/ 440 h 557729"/>
                <a:gd name="connsiteX1" fmla="*/ 410566 w 412697"/>
                <a:gd name="connsiteY1" fmla="*/ 440 h 557729"/>
                <a:gd name="connsiteX2" fmla="*/ 410566 w 412697"/>
                <a:gd name="connsiteY2" fmla="*/ 95605 h 557729"/>
                <a:gd name="connsiteX3" fmla="*/ 113374 w 412697"/>
                <a:gd name="connsiteY3" fmla="*/ 95605 h 557729"/>
                <a:gd name="connsiteX4" fmla="*/ 113374 w 412697"/>
                <a:gd name="connsiteY4" fmla="*/ 220420 h 557729"/>
                <a:gd name="connsiteX5" fmla="*/ 373938 w 412697"/>
                <a:gd name="connsiteY5" fmla="*/ 220420 h 557729"/>
                <a:gd name="connsiteX6" fmla="*/ 373938 w 412697"/>
                <a:gd name="connsiteY6" fmla="*/ 313222 h 557729"/>
                <a:gd name="connsiteX7" fmla="*/ 113374 w 412697"/>
                <a:gd name="connsiteY7" fmla="*/ 313222 h 557729"/>
                <a:gd name="connsiteX8" fmla="*/ 113374 w 412697"/>
                <a:gd name="connsiteY8" fmla="*/ 463745 h 557729"/>
                <a:gd name="connsiteX9" fmla="*/ 412929 w 412697"/>
                <a:gd name="connsiteY9" fmla="*/ 463745 h 557729"/>
                <a:gd name="connsiteX10" fmla="*/ 412929 w 412697"/>
                <a:gd name="connsiteY10" fmla="*/ 558108 h 557729"/>
                <a:gd name="connsiteX11" fmla="*/ 287 w 412697"/>
                <a:gd name="connsiteY11" fmla="*/ 558108 h 557729"/>
                <a:gd name="connsiteX12" fmla="*/ 287 w 412697"/>
                <a:gd name="connsiteY12" fmla="*/ 378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697" h="557729">
                  <a:moveTo>
                    <a:pt x="232" y="440"/>
                  </a:moveTo>
                  <a:lnTo>
                    <a:pt x="410566" y="440"/>
                  </a:lnTo>
                  <a:lnTo>
                    <a:pt x="410566" y="95605"/>
                  </a:lnTo>
                  <a:lnTo>
                    <a:pt x="113374" y="95605"/>
                  </a:lnTo>
                  <a:lnTo>
                    <a:pt x="113374" y="220420"/>
                  </a:lnTo>
                  <a:lnTo>
                    <a:pt x="373938" y="220420"/>
                  </a:lnTo>
                  <a:lnTo>
                    <a:pt x="373938" y="313222"/>
                  </a:lnTo>
                  <a:lnTo>
                    <a:pt x="113374" y="313222"/>
                  </a:lnTo>
                  <a:lnTo>
                    <a:pt x="113374" y="463745"/>
                  </a:lnTo>
                  <a:lnTo>
                    <a:pt x="412929" y="463745"/>
                  </a:lnTo>
                  <a:lnTo>
                    <a:pt x="412929" y="558108"/>
                  </a:lnTo>
                  <a:lnTo>
                    <a:pt x="287" y="558108"/>
                  </a:lnTo>
                  <a:lnTo>
                    <a:pt x="287" y="378"/>
                  </a:lnTo>
                  <a:close/>
                </a:path>
              </a:pathLst>
            </a:custGeom>
            <a:solidFill>
              <a:srgbClr val="FFFFFF"/>
            </a:solidFill>
            <a:ln w="6219" cap="flat">
              <a:noFill/>
              <a:prstDash val="solid"/>
              <a:miter/>
            </a:ln>
          </p:spPr>
          <p:txBody>
            <a:bodyPr rtlCol="0" anchor="ctr"/>
            <a:lstStyle/>
            <a:p>
              <a:endParaRPr lang="en-NL"/>
            </a:p>
          </p:txBody>
        </p:sp>
        <p:sp>
          <p:nvSpPr>
            <p:cNvPr id="81" name="Freeform 80">
              <a:extLst>
                <a:ext uri="{FF2B5EF4-FFF2-40B4-BE49-F238E27FC236}">
                  <a16:creationId xmlns:a16="http://schemas.microsoft.com/office/drawing/2014/main" id="{A8AA5A50-8ADF-1364-083E-35FAEDC1DB41}"/>
                </a:ext>
              </a:extLst>
            </p:cNvPr>
            <p:cNvSpPr/>
            <p:nvPr/>
          </p:nvSpPr>
          <p:spPr>
            <a:xfrm>
              <a:off x="7462996" y="3493166"/>
              <a:ext cx="549110" cy="557723"/>
            </a:xfrm>
            <a:custGeom>
              <a:avLst/>
              <a:gdLst>
                <a:gd name="connsiteX0" fmla="*/ 236 w 549110"/>
                <a:gd name="connsiteY0" fmla="*/ 378 h 557723"/>
                <a:gd name="connsiteX1" fmla="*/ 159372 w 549110"/>
                <a:gd name="connsiteY1" fmla="*/ 378 h 557723"/>
                <a:gd name="connsiteX2" fmla="*/ 238100 w 549110"/>
                <a:gd name="connsiteY2" fmla="*/ 280394 h 557723"/>
                <a:gd name="connsiteX3" fmla="*/ 273236 w 549110"/>
                <a:gd name="connsiteY3" fmla="*/ 430917 h 557723"/>
                <a:gd name="connsiteX4" fmla="*/ 274791 w 549110"/>
                <a:gd name="connsiteY4" fmla="*/ 430917 h 557723"/>
                <a:gd name="connsiteX5" fmla="*/ 309118 w 549110"/>
                <a:gd name="connsiteY5" fmla="*/ 280394 h 557723"/>
                <a:gd name="connsiteX6" fmla="*/ 387909 w 549110"/>
                <a:gd name="connsiteY6" fmla="*/ 378 h 557723"/>
                <a:gd name="connsiteX7" fmla="*/ 549346 w 549110"/>
                <a:gd name="connsiteY7" fmla="*/ 378 h 557723"/>
                <a:gd name="connsiteX8" fmla="*/ 549346 w 549110"/>
                <a:gd name="connsiteY8" fmla="*/ 558102 h 557723"/>
                <a:gd name="connsiteX9" fmla="*/ 444063 w 549110"/>
                <a:gd name="connsiteY9" fmla="*/ 558102 h 557723"/>
                <a:gd name="connsiteX10" fmla="*/ 444063 w 549110"/>
                <a:gd name="connsiteY10" fmla="*/ 238268 h 557723"/>
                <a:gd name="connsiteX11" fmla="*/ 448727 w 549110"/>
                <a:gd name="connsiteY11" fmla="*/ 122818 h 557723"/>
                <a:gd name="connsiteX12" fmla="*/ 447173 w 549110"/>
                <a:gd name="connsiteY12" fmla="*/ 122818 h 557723"/>
                <a:gd name="connsiteX13" fmla="*/ 423044 w 549110"/>
                <a:gd name="connsiteY13" fmla="*/ 228909 h 557723"/>
                <a:gd name="connsiteX14" fmla="*/ 327090 w 549110"/>
                <a:gd name="connsiteY14" fmla="*/ 558102 h 557723"/>
                <a:gd name="connsiteX15" fmla="*/ 218698 w 549110"/>
                <a:gd name="connsiteY15" fmla="*/ 558102 h 557723"/>
                <a:gd name="connsiteX16" fmla="*/ 125107 w 549110"/>
                <a:gd name="connsiteY16" fmla="*/ 228909 h 557723"/>
                <a:gd name="connsiteX17" fmla="*/ 100916 w 549110"/>
                <a:gd name="connsiteY17" fmla="*/ 122818 h 557723"/>
                <a:gd name="connsiteX18" fmla="*/ 99362 w 549110"/>
                <a:gd name="connsiteY18" fmla="*/ 122818 h 557723"/>
                <a:gd name="connsiteX19" fmla="*/ 104088 w 549110"/>
                <a:gd name="connsiteY19" fmla="*/ 238268 h 557723"/>
                <a:gd name="connsiteX20" fmla="*/ 104088 w 549110"/>
                <a:gd name="connsiteY20" fmla="*/ 558102 h 557723"/>
                <a:gd name="connsiteX21" fmla="*/ 360 w 549110"/>
                <a:gd name="connsiteY21" fmla="*/ 558102 h 557723"/>
                <a:gd name="connsiteX22" fmla="*/ 360 w 549110"/>
                <a:gd name="connsiteY22" fmla="*/ 378 h 557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9110" h="557723">
                  <a:moveTo>
                    <a:pt x="236" y="378"/>
                  </a:moveTo>
                  <a:lnTo>
                    <a:pt x="159372" y="378"/>
                  </a:lnTo>
                  <a:lnTo>
                    <a:pt x="238100" y="280394"/>
                  </a:lnTo>
                  <a:cubicBezTo>
                    <a:pt x="257627" y="350603"/>
                    <a:pt x="273236" y="430917"/>
                    <a:pt x="273236" y="430917"/>
                  </a:cubicBezTo>
                  <a:lnTo>
                    <a:pt x="274791" y="430917"/>
                  </a:lnTo>
                  <a:cubicBezTo>
                    <a:pt x="274791" y="430917"/>
                    <a:pt x="289654" y="350603"/>
                    <a:pt x="309118" y="280394"/>
                  </a:cubicBezTo>
                  <a:lnTo>
                    <a:pt x="387909" y="378"/>
                  </a:lnTo>
                  <a:lnTo>
                    <a:pt x="549346" y="378"/>
                  </a:lnTo>
                  <a:lnTo>
                    <a:pt x="549346" y="558102"/>
                  </a:lnTo>
                  <a:lnTo>
                    <a:pt x="444063" y="558102"/>
                  </a:lnTo>
                  <a:lnTo>
                    <a:pt x="444063" y="238268"/>
                  </a:lnTo>
                  <a:cubicBezTo>
                    <a:pt x="444063" y="193027"/>
                    <a:pt x="448727" y="122818"/>
                    <a:pt x="448727" y="122818"/>
                  </a:cubicBezTo>
                  <a:lnTo>
                    <a:pt x="447173" y="122818"/>
                  </a:lnTo>
                  <a:cubicBezTo>
                    <a:pt x="447173" y="122818"/>
                    <a:pt x="434674" y="188344"/>
                    <a:pt x="423044" y="228909"/>
                  </a:cubicBezTo>
                  <a:lnTo>
                    <a:pt x="327090" y="558102"/>
                  </a:lnTo>
                  <a:lnTo>
                    <a:pt x="218698" y="558102"/>
                  </a:lnTo>
                  <a:lnTo>
                    <a:pt x="125107" y="228909"/>
                  </a:lnTo>
                  <a:cubicBezTo>
                    <a:pt x="113416" y="188344"/>
                    <a:pt x="100916" y="122818"/>
                    <a:pt x="100916" y="122818"/>
                  </a:cubicBezTo>
                  <a:lnTo>
                    <a:pt x="99362" y="122818"/>
                  </a:lnTo>
                  <a:cubicBezTo>
                    <a:pt x="99362" y="122818"/>
                    <a:pt x="104088" y="193027"/>
                    <a:pt x="104088" y="238268"/>
                  </a:cubicBezTo>
                  <a:lnTo>
                    <a:pt x="104088" y="558102"/>
                  </a:lnTo>
                  <a:lnTo>
                    <a:pt x="360" y="558102"/>
                  </a:lnTo>
                  <a:lnTo>
                    <a:pt x="360" y="378"/>
                  </a:lnTo>
                  <a:close/>
                </a:path>
              </a:pathLst>
            </a:custGeom>
            <a:solidFill>
              <a:srgbClr val="FFFFFF"/>
            </a:solidFill>
            <a:ln w="6219" cap="flat">
              <a:noFill/>
              <a:prstDash val="solid"/>
              <a:miter/>
            </a:ln>
          </p:spPr>
          <p:txBody>
            <a:bodyPr rtlCol="0" anchor="ctr"/>
            <a:lstStyle/>
            <a:p>
              <a:endParaRPr lang="en-NL"/>
            </a:p>
          </p:txBody>
        </p:sp>
        <p:sp>
          <p:nvSpPr>
            <p:cNvPr id="82" name="Freeform 81">
              <a:extLst>
                <a:ext uri="{FF2B5EF4-FFF2-40B4-BE49-F238E27FC236}">
                  <a16:creationId xmlns:a16="http://schemas.microsoft.com/office/drawing/2014/main" id="{C66C3FA6-D2F2-D486-D85E-8601326594BE}"/>
                </a:ext>
              </a:extLst>
            </p:cNvPr>
            <p:cNvSpPr/>
            <p:nvPr/>
          </p:nvSpPr>
          <p:spPr>
            <a:xfrm>
              <a:off x="8073797" y="3482240"/>
              <a:ext cx="537481" cy="581130"/>
            </a:xfrm>
            <a:custGeom>
              <a:avLst/>
              <a:gdLst>
                <a:gd name="connsiteX0" fmla="*/ 240 w 537481"/>
                <a:gd name="connsiteY0" fmla="*/ 291320 h 581130"/>
                <a:gd name="connsiteX1" fmla="*/ 269385 w 537481"/>
                <a:gd name="connsiteY1" fmla="*/ 378 h 581130"/>
                <a:gd name="connsiteX2" fmla="*/ 537721 w 537481"/>
                <a:gd name="connsiteY2" fmla="*/ 291320 h 581130"/>
                <a:gd name="connsiteX3" fmla="*/ 269385 w 537481"/>
                <a:gd name="connsiteY3" fmla="*/ 581509 h 581130"/>
                <a:gd name="connsiteX4" fmla="*/ 240 w 537481"/>
                <a:gd name="connsiteY4" fmla="*/ 291320 h 581130"/>
                <a:gd name="connsiteX5" fmla="*/ 422241 w 537481"/>
                <a:gd name="connsiteY5" fmla="*/ 291320 h 581130"/>
                <a:gd name="connsiteX6" fmla="*/ 270193 w 537481"/>
                <a:gd name="connsiteY6" fmla="*/ 93180 h 581130"/>
                <a:gd name="connsiteX7" fmla="*/ 115721 w 537481"/>
                <a:gd name="connsiteY7" fmla="*/ 291320 h 581130"/>
                <a:gd name="connsiteX8" fmla="*/ 270193 w 537481"/>
                <a:gd name="connsiteY8" fmla="*/ 488651 h 581130"/>
                <a:gd name="connsiteX9" fmla="*/ 422241 w 537481"/>
                <a:gd name="connsiteY9" fmla="*/ 291320 h 58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481" h="581130">
                  <a:moveTo>
                    <a:pt x="240" y="291320"/>
                  </a:moveTo>
                  <a:cubicBezTo>
                    <a:pt x="240" y="124385"/>
                    <a:pt x="104776" y="378"/>
                    <a:pt x="269385" y="378"/>
                  </a:cubicBezTo>
                  <a:cubicBezTo>
                    <a:pt x="433932" y="378"/>
                    <a:pt x="537721" y="124385"/>
                    <a:pt x="537721" y="291320"/>
                  </a:cubicBezTo>
                  <a:cubicBezTo>
                    <a:pt x="537721" y="458254"/>
                    <a:pt x="433994" y="581509"/>
                    <a:pt x="269385" y="581509"/>
                  </a:cubicBezTo>
                  <a:cubicBezTo>
                    <a:pt x="104714" y="581509"/>
                    <a:pt x="240" y="458254"/>
                    <a:pt x="240" y="291320"/>
                  </a:cubicBezTo>
                  <a:close/>
                  <a:moveTo>
                    <a:pt x="422241" y="291320"/>
                  </a:moveTo>
                  <a:cubicBezTo>
                    <a:pt x="422241" y="179800"/>
                    <a:pt x="372304" y="93180"/>
                    <a:pt x="270193" y="93180"/>
                  </a:cubicBezTo>
                  <a:cubicBezTo>
                    <a:pt x="168020" y="93180"/>
                    <a:pt x="115721" y="179738"/>
                    <a:pt x="115721" y="291320"/>
                  </a:cubicBezTo>
                  <a:cubicBezTo>
                    <a:pt x="115721" y="402902"/>
                    <a:pt x="167958" y="488651"/>
                    <a:pt x="270193" y="488651"/>
                  </a:cubicBezTo>
                  <a:cubicBezTo>
                    <a:pt x="372366" y="488651"/>
                    <a:pt x="422241" y="402087"/>
                    <a:pt x="422241" y="291320"/>
                  </a:cubicBezTo>
                  <a:close/>
                </a:path>
              </a:pathLst>
            </a:custGeom>
            <a:solidFill>
              <a:srgbClr val="FFFFFF"/>
            </a:solidFill>
            <a:ln w="6219" cap="flat">
              <a:noFill/>
              <a:prstDash val="solid"/>
              <a:miter/>
            </a:ln>
          </p:spPr>
          <p:txBody>
            <a:bodyPr rtlCol="0" anchor="ctr"/>
            <a:lstStyle/>
            <a:p>
              <a:endParaRPr lang="en-NL"/>
            </a:p>
          </p:txBody>
        </p:sp>
        <p:sp>
          <p:nvSpPr>
            <p:cNvPr id="83" name="Freeform 82">
              <a:extLst>
                <a:ext uri="{FF2B5EF4-FFF2-40B4-BE49-F238E27FC236}">
                  <a16:creationId xmlns:a16="http://schemas.microsoft.com/office/drawing/2014/main" id="{0E0FACE3-460E-6609-605C-148BD26F0801}"/>
                </a:ext>
              </a:extLst>
            </p:cNvPr>
            <p:cNvSpPr/>
            <p:nvPr/>
          </p:nvSpPr>
          <p:spPr>
            <a:xfrm>
              <a:off x="8616750" y="3493166"/>
              <a:ext cx="448492" cy="557723"/>
            </a:xfrm>
            <a:custGeom>
              <a:avLst/>
              <a:gdLst>
                <a:gd name="connsiteX0" fmla="*/ 244 w 448492"/>
                <a:gd name="connsiteY0" fmla="*/ 378 h 557723"/>
                <a:gd name="connsiteX1" fmla="*/ 448736 w 448492"/>
                <a:gd name="connsiteY1" fmla="*/ 378 h 557723"/>
                <a:gd name="connsiteX2" fmla="*/ 448736 w 448492"/>
                <a:gd name="connsiteY2" fmla="*/ 95543 h 557723"/>
                <a:gd name="connsiteX3" fmla="*/ 281080 w 448492"/>
                <a:gd name="connsiteY3" fmla="*/ 95543 h 557723"/>
                <a:gd name="connsiteX4" fmla="*/ 281080 w 448492"/>
                <a:gd name="connsiteY4" fmla="*/ 558102 h 557723"/>
                <a:gd name="connsiteX5" fmla="*/ 167962 w 448492"/>
                <a:gd name="connsiteY5" fmla="*/ 558102 h 557723"/>
                <a:gd name="connsiteX6" fmla="*/ 167962 w 448492"/>
                <a:gd name="connsiteY6" fmla="*/ 95543 h 557723"/>
                <a:gd name="connsiteX7" fmla="*/ 306 w 448492"/>
                <a:gd name="connsiteY7" fmla="*/ 95543 h 557723"/>
                <a:gd name="connsiteX8" fmla="*/ 306 w 448492"/>
                <a:gd name="connsiteY8" fmla="*/ 378 h 557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492" h="557723">
                  <a:moveTo>
                    <a:pt x="244" y="378"/>
                  </a:moveTo>
                  <a:lnTo>
                    <a:pt x="448736" y="378"/>
                  </a:lnTo>
                  <a:lnTo>
                    <a:pt x="448736" y="95543"/>
                  </a:lnTo>
                  <a:lnTo>
                    <a:pt x="281080" y="95543"/>
                  </a:lnTo>
                  <a:lnTo>
                    <a:pt x="281080" y="558102"/>
                  </a:lnTo>
                  <a:lnTo>
                    <a:pt x="167962" y="558102"/>
                  </a:lnTo>
                  <a:lnTo>
                    <a:pt x="167962" y="95543"/>
                  </a:lnTo>
                  <a:lnTo>
                    <a:pt x="306" y="95543"/>
                  </a:lnTo>
                  <a:lnTo>
                    <a:pt x="306" y="378"/>
                  </a:lnTo>
                  <a:close/>
                </a:path>
              </a:pathLst>
            </a:custGeom>
            <a:solidFill>
              <a:srgbClr val="FFFFFF"/>
            </a:solidFill>
            <a:ln w="6219" cap="flat">
              <a:noFill/>
              <a:prstDash val="solid"/>
              <a:miter/>
            </a:ln>
          </p:spPr>
          <p:txBody>
            <a:bodyPr rtlCol="0" anchor="ctr"/>
            <a:lstStyle/>
            <a:p>
              <a:endParaRPr lang="en-NL"/>
            </a:p>
          </p:txBody>
        </p:sp>
        <p:sp>
          <p:nvSpPr>
            <p:cNvPr id="84" name="Freeform 83">
              <a:extLst>
                <a:ext uri="{FF2B5EF4-FFF2-40B4-BE49-F238E27FC236}">
                  <a16:creationId xmlns:a16="http://schemas.microsoft.com/office/drawing/2014/main" id="{3F581002-8625-7600-047D-CC384583920F}"/>
                </a:ext>
              </a:extLst>
            </p:cNvPr>
            <p:cNvSpPr/>
            <p:nvPr/>
          </p:nvSpPr>
          <p:spPr>
            <a:xfrm>
              <a:off x="9122268" y="3493104"/>
              <a:ext cx="412672" cy="557729"/>
            </a:xfrm>
            <a:custGeom>
              <a:avLst/>
              <a:gdLst>
                <a:gd name="connsiteX0" fmla="*/ 247 w 412672"/>
                <a:gd name="connsiteY0" fmla="*/ 440 h 557729"/>
                <a:gd name="connsiteX1" fmla="*/ 410556 w 412672"/>
                <a:gd name="connsiteY1" fmla="*/ 440 h 557729"/>
                <a:gd name="connsiteX2" fmla="*/ 410556 w 412672"/>
                <a:gd name="connsiteY2" fmla="*/ 95605 h 557729"/>
                <a:gd name="connsiteX3" fmla="*/ 113365 w 412672"/>
                <a:gd name="connsiteY3" fmla="*/ 95605 h 557729"/>
                <a:gd name="connsiteX4" fmla="*/ 113365 w 412672"/>
                <a:gd name="connsiteY4" fmla="*/ 220420 h 557729"/>
                <a:gd name="connsiteX5" fmla="*/ 373928 w 412672"/>
                <a:gd name="connsiteY5" fmla="*/ 220420 h 557729"/>
                <a:gd name="connsiteX6" fmla="*/ 373928 w 412672"/>
                <a:gd name="connsiteY6" fmla="*/ 313222 h 557729"/>
                <a:gd name="connsiteX7" fmla="*/ 113365 w 412672"/>
                <a:gd name="connsiteY7" fmla="*/ 313222 h 557729"/>
                <a:gd name="connsiteX8" fmla="*/ 113365 w 412672"/>
                <a:gd name="connsiteY8" fmla="*/ 463745 h 557729"/>
                <a:gd name="connsiteX9" fmla="*/ 412920 w 412672"/>
                <a:gd name="connsiteY9" fmla="*/ 463745 h 557729"/>
                <a:gd name="connsiteX10" fmla="*/ 412920 w 412672"/>
                <a:gd name="connsiteY10" fmla="*/ 558108 h 557729"/>
                <a:gd name="connsiteX11" fmla="*/ 247 w 412672"/>
                <a:gd name="connsiteY11" fmla="*/ 558108 h 557729"/>
                <a:gd name="connsiteX12" fmla="*/ 247 w 412672"/>
                <a:gd name="connsiteY12" fmla="*/ 378 h 55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672" h="557729">
                  <a:moveTo>
                    <a:pt x="247" y="440"/>
                  </a:moveTo>
                  <a:lnTo>
                    <a:pt x="410556" y="440"/>
                  </a:lnTo>
                  <a:lnTo>
                    <a:pt x="410556" y="95605"/>
                  </a:lnTo>
                  <a:lnTo>
                    <a:pt x="113365" y="95605"/>
                  </a:lnTo>
                  <a:lnTo>
                    <a:pt x="113365" y="220420"/>
                  </a:lnTo>
                  <a:lnTo>
                    <a:pt x="373928" y="220420"/>
                  </a:lnTo>
                  <a:lnTo>
                    <a:pt x="373928" y="313222"/>
                  </a:lnTo>
                  <a:lnTo>
                    <a:pt x="113365" y="313222"/>
                  </a:lnTo>
                  <a:lnTo>
                    <a:pt x="113365" y="463745"/>
                  </a:lnTo>
                  <a:lnTo>
                    <a:pt x="412920" y="463745"/>
                  </a:lnTo>
                  <a:lnTo>
                    <a:pt x="412920" y="558108"/>
                  </a:lnTo>
                  <a:lnTo>
                    <a:pt x="247" y="558108"/>
                  </a:lnTo>
                  <a:lnTo>
                    <a:pt x="247" y="378"/>
                  </a:lnTo>
                  <a:close/>
                </a:path>
              </a:pathLst>
            </a:custGeom>
            <a:solidFill>
              <a:srgbClr val="FFFFFF"/>
            </a:solidFill>
            <a:ln w="6219" cap="flat">
              <a:noFill/>
              <a:prstDash val="solid"/>
              <a:miter/>
            </a:ln>
          </p:spPr>
          <p:txBody>
            <a:bodyPr rtlCol="0" anchor="ctr"/>
            <a:lstStyle/>
            <a:p>
              <a:endParaRPr lang="en-NL"/>
            </a:p>
          </p:txBody>
        </p:sp>
        <p:sp>
          <p:nvSpPr>
            <p:cNvPr id="85" name="Freeform 84">
              <a:extLst>
                <a:ext uri="{FF2B5EF4-FFF2-40B4-BE49-F238E27FC236}">
                  <a16:creationId xmlns:a16="http://schemas.microsoft.com/office/drawing/2014/main" id="{96B6B0CF-C5AB-E023-E4B2-888E5309A7F1}"/>
                </a:ext>
              </a:extLst>
            </p:cNvPr>
            <p:cNvSpPr/>
            <p:nvPr/>
          </p:nvSpPr>
          <p:spPr>
            <a:xfrm>
              <a:off x="7895880" y="3045513"/>
              <a:ext cx="1632220" cy="86676"/>
            </a:xfrm>
            <a:custGeom>
              <a:avLst/>
              <a:gdLst>
                <a:gd name="connsiteX0" fmla="*/ 1632463 w 1632220"/>
                <a:gd name="connsiteY0" fmla="*/ 373 h 86676"/>
                <a:gd name="connsiteX1" fmla="*/ 243 w 1632220"/>
                <a:gd name="connsiteY1" fmla="*/ 373 h 86676"/>
                <a:gd name="connsiteX2" fmla="*/ 243 w 1632220"/>
                <a:gd name="connsiteY2" fmla="*/ 87049 h 86676"/>
                <a:gd name="connsiteX3" fmla="*/ 1632463 w 1632220"/>
                <a:gd name="connsiteY3" fmla="*/ 87049 h 86676"/>
              </a:gdLst>
              <a:ahLst/>
              <a:cxnLst>
                <a:cxn ang="0">
                  <a:pos x="connsiteX0" y="connsiteY0"/>
                </a:cxn>
                <a:cxn ang="0">
                  <a:pos x="connsiteX1" y="connsiteY1"/>
                </a:cxn>
                <a:cxn ang="0">
                  <a:pos x="connsiteX2" y="connsiteY2"/>
                </a:cxn>
                <a:cxn ang="0">
                  <a:pos x="connsiteX3" y="connsiteY3"/>
                </a:cxn>
              </a:cxnLst>
              <a:rect l="l" t="t" r="r" b="b"/>
              <a:pathLst>
                <a:path w="1632220" h="86676">
                  <a:moveTo>
                    <a:pt x="1632463" y="373"/>
                  </a:moveTo>
                  <a:lnTo>
                    <a:pt x="243" y="373"/>
                  </a:lnTo>
                  <a:lnTo>
                    <a:pt x="243" y="87049"/>
                  </a:lnTo>
                  <a:lnTo>
                    <a:pt x="1632463" y="87049"/>
                  </a:lnTo>
                  <a:close/>
                </a:path>
              </a:pathLst>
            </a:custGeom>
            <a:solidFill>
              <a:srgbClr val="FFFFFF"/>
            </a:solidFill>
            <a:ln w="6219" cap="flat">
              <a:noFill/>
              <a:prstDash val="solid"/>
              <a:miter/>
            </a:ln>
          </p:spPr>
          <p:txBody>
            <a:bodyPr rtlCol="0" anchor="ctr"/>
            <a:lstStyle/>
            <a:p>
              <a:endParaRPr lang="en-NL"/>
            </a:p>
          </p:txBody>
        </p:sp>
        <p:sp>
          <p:nvSpPr>
            <p:cNvPr id="86" name="Freeform 85">
              <a:extLst>
                <a:ext uri="{FF2B5EF4-FFF2-40B4-BE49-F238E27FC236}">
                  <a16:creationId xmlns:a16="http://schemas.microsoft.com/office/drawing/2014/main" id="{F3454829-F6BE-DACA-AFF5-8DFD9F9C7CF1}"/>
                </a:ext>
              </a:extLst>
            </p:cNvPr>
            <p:cNvSpPr/>
            <p:nvPr/>
          </p:nvSpPr>
          <p:spPr>
            <a:xfrm>
              <a:off x="8493060" y="2805078"/>
              <a:ext cx="72634" cy="169884"/>
            </a:xfrm>
            <a:custGeom>
              <a:avLst/>
              <a:gdLst>
                <a:gd name="connsiteX0" fmla="*/ 38362 w 72634"/>
                <a:gd name="connsiteY0" fmla="*/ 51510 h 169884"/>
                <a:gd name="connsiteX1" fmla="*/ 241 w 72634"/>
                <a:gd name="connsiteY1" fmla="*/ 51510 h 169884"/>
                <a:gd name="connsiteX2" fmla="*/ 241 w 72634"/>
                <a:gd name="connsiteY2" fmla="*/ 29726 h 169884"/>
                <a:gd name="connsiteX3" fmla="*/ 42901 w 72634"/>
                <a:gd name="connsiteY3" fmla="*/ 372 h 169884"/>
                <a:gd name="connsiteX4" fmla="*/ 72876 w 72634"/>
                <a:gd name="connsiteY4" fmla="*/ 372 h 169884"/>
                <a:gd name="connsiteX5" fmla="*/ 72876 w 72634"/>
                <a:gd name="connsiteY5" fmla="*/ 170256 h 169884"/>
                <a:gd name="connsiteX6" fmla="*/ 38362 w 72634"/>
                <a:gd name="connsiteY6" fmla="*/ 170256 h 16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34" h="169884">
                  <a:moveTo>
                    <a:pt x="38362" y="51510"/>
                  </a:moveTo>
                  <a:lnTo>
                    <a:pt x="241" y="51510"/>
                  </a:lnTo>
                  <a:lnTo>
                    <a:pt x="241" y="29726"/>
                  </a:lnTo>
                  <a:cubicBezTo>
                    <a:pt x="20950" y="29029"/>
                    <a:pt x="39357" y="22158"/>
                    <a:pt x="42901" y="372"/>
                  </a:cubicBezTo>
                  <a:lnTo>
                    <a:pt x="72876" y="372"/>
                  </a:lnTo>
                  <a:lnTo>
                    <a:pt x="72876" y="170256"/>
                  </a:lnTo>
                  <a:lnTo>
                    <a:pt x="38362" y="170256"/>
                  </a:lnTo>
                  <a:close/>
                </a:path>
              </a:pathLst>
            </a:custGeom>
            <a:solidFill>
              <a:srgbClr val="FFFFFF"/>
            </a:solidFill>
            <a:ln w="6219" cap="flat">
              <a:noFill/>
              <a:prstDash val="solid"/>
              <a:miter/>
            </a:ln>
          </p:spPr>
          <p:txBody>
            <a:bodyPr rtlCol="0" anchor="ctr"/>
            <a:lstStyle/>
            <a:p>
              <a:endParaRPr lang="en-NL"/>
            </a:p>
          </p:txBody>
        </p:sp>
        <p:sp>
          <p:nvSpPr>
            <p:cNvPr id="87" name="Freeform 86">
              <a:extLst>
                <a:ext uri="{FF2B5EF4-FFF2-40B4-BE49-F238E27FC236}">
                  <a16:creationId xmlns:a16="http://schemas.microsoft.com/office/drawing/2014/main" id="{2717F91F-6A15-BB9A-456D-BF7E51B07A35}"/>
                </a:ext>
              </a:extLst>
            </p:cNvPr>
            <p:cNvSpPr/>
            <p:nvPr/>
          </p:nvSpPr>
          <p:spPr>
            <a:xfrm>
              <a:off x="8588891" y="2805540"/>
              <a:ext cx="122943" cy="169366"/>
            </a:xfrm>
            <a:custGeom>
              <a:avLst/>
              <a:gdLst>
                <a:gd name="connsiteX0" fmla="*/ 85936 w 122943"/>
                <a:gd name="connsiteY0" fmla="*/ 29264 h 169366"/>
                <a:gd name="connsiteX1" fmla="*/ 85936 w 122943"/>
                <a:gd name="connsiteY1" fmla="*/ 28804 h 169366"/>
                <a:gd name="connsiteX2" fmla="*/ 242 w 122943"/>
                <a:gd name="connsiteY2" fmla="*/ 28804 h 169366"/>
                <a:gd name="connsiteX3" fmla="*/ 242 w 122943"/>
                <a:gd name="connsiteY3" fmla="*/ 372 h 169366"/>
                <a:gd name="connsiteX4" fmla="*/ 123186 w 122943"/>
                <a:gd name="connsiteY4" fmla="*/ 372 h 169366"/>
                <a:gd name="connsiteX5" fmla="*/ 123186 w 122943"/>
                <a:gd name="connsiteY5" fmla="*/ 27591 h 169366"/>
                <a:gd name="connsiteX6" fmla="*/ 60625 w 122943"/>
                <a:gd name="connsiteY6" fmla="*/ 169738 h 169366"/>
                <a:gd name="connsiteX7" fmla="*/ 23687 w 122943"/>
                <a:gd name="connsiteY7" fmla="*/ 169738 h 169366"/>
                <a:gd name="connsiteX8" fmla="*/ 85998 w 122943"/>
                <a:gd name="connsiteY8" fmla="*/ 29264 h 16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943" h="169366">
                  <a:moveTo>
                    <a:pt x="85936" y="29264"/>
                  </a:moveTo>
                  <a:lnTo>
                    <a:pt x="85936" y="28804"/>
                  </a:lnTo>
                  <a:lnTo>
                    <a:pt x="242" y="28804"/>
                  </a:lnTo>
                  <a:lnTo>
                    <a:pt x="242" y="372"/>
                  </a:lnTo>
                  <a:lnTo>
                    <a:pt x="123186" y="372"/>
                  </a:lnTo>
                  <a:lnTo>
                    <a:pt x="123186" y="27591"/>
                  </a:lnTo>
                  <a:cubicBezTo>
                    <a:pt x="92217" y="58386"/>
                    <a:pt x="63300" y="108142"/>
                    <a:pt x="60625" y="169738"/>
                  </a:cubicBezTo>
                  <a:lnTo>
                    <a:pt x="23687" y="169738"/>
                  </a:lnTo>
                  <a:cubicBezTo>
                    <a:pt x="25925" y="107445"/>
                    <a:pt x="59631" y="55787"/>
                    <a:pt x="85998" y="29264"/>
                  </a:cubicBezTo>
                  <a:close/>
                </a:path>
              </a:pathLst>
            </a:custGeom>
            <a:solidFill>
              <a:srgbClr val="FFFFFF"/>
            </a:solidFill>
            <a:ln w="6219" cap="flat">
              <a:noFill/>
              <a:prstDash val="solid"/>
              <a:miter/>
            </a:ln>
          </p:spPr>
          <p:txBody>
            <a:bodyPr rtlCol="0" anchor="ctr"/>
            <a:lstStyle/>
            <a:p>
              <a:endParaRPr lang="en-NL"/>
            </a:p>
          </p:txBody>
        </p:sp>
        <p:sp>
          <p:nvSpPr>
            <p:cNvPr id="88" name="Freeform 87">
              <a:extLst>
                <a:ext uri="{FF2B5EF4-FFF2-40B4-BE49-F238E27FC236}">
                  <a16:creationId xmlns:a16="http://schemas.microsoft.com/office/drawing/2014/main" id="{BFB729CB-25DE-8597-4F4A-1AE8DD0C04B6}"/>
                </a:ext>
              </a:extLst>
            </p:cNvPr>
            <p:cNvSpPr/>
            <p:nvPr/>
          </p:nvSpPr>
          <p:spPr>
            <a:xfrm>
              <a:off x="8711026" y="2885170"/>
              <a:ext cx="69089" cy="30104"/>
            </a:xfrm>
            <a:custGeom>
              <a:avLst/>
              <a:gdLst>
                <a:gd name="connsiteX0" fmla="*/ 243 w 69089"/>
                <a:gd name="connsiteY0" fmla="*/ 372 h 30104"/>
                <a:gd name="connsiteX1" fmla="*/ 69332 w 69089"/>
                <a:gd name="connsiteY1" fmla="*/ 372 h 30104"/>
                <a:gd name="connsiteX2" fmla="*/ 69332 w 69089"/>
                <a:gd name="connsiteY2" fmla="*/ 30477 h 30104"/>
                <a:gd name="connsiteX3" fmla="*/ 243 w 69089"/>
                <a:gd name="connsiteY3" fmla="*/ 30477 h 30104"/>
              </a:gdLst>
              <a:ahLst/>
              <a:cxnLst>
                <a:cxn ang="0">
                  <a:pos x="connsiteX0" y="connsiteY0"/>
                </a:cxn>
                <a:cxn ang="0">
                  <a:pos x="connsiteX1" y="connsiteY1"/>
                </a:cxn>
                <a:cxn ang="0">
                  <a:pos x="connsiteX2" y="connsiteY2"/>
                </a:cxn>
                <a:cxn ang="0">
                  <a:pos x="connsiteX3" y="connsiteY3"/>
                </a:cxn>
              </a:cxnLst>
              <a:rect l="l" t="t" r="r" b="b"/>
              <a:pathLst>
                <a:path w="69089" h="30104">
                  <a:moveTo>
                    <a:pt x="243" y="372"/>
                  </a:moveTo>
                  <a:lnTo>
                    <a:pt x="69332" y="372"/>
                  </a:lnTo>
                  <a:lnTo>
                    <a:pt x="69332" y="30477"/>
                  </a:lnTo>
                  <a:lnTo>
                    <a:pt x="243" y="30477"/>
                  </a:lnTo>
                  <a:close/>
                </a:path>
              </a:pathLst>
            </a:custGeom>
            <a:solidFill>
              <a:srgbClr val="FFFFFF"/>
            </a:solidFill>
            <a:ln w="6219" cap="flat">
              <a:noFill/>
              <a:prstDash val="solid"/>
              <a:miter/>
            </a:ln>
          </p:spPr>
          <p:txBody>
            <a:bodyPr rtlCol="0" anchor="ctr"/>
            <a:lstStyle/>
            <a:p>
              <a:endParaRPr lang="en-NL"/>
            </a:p>
          </p:txBody>
        </p:sp>
        <p:sp>
          <p:nvSpPr>
            <p:cNvPr id="89" name="Freeform 88">
              <a:extLst>
                <a:ext uri="{FF2B5EF4-FFF2-40B4-BE49-F238E27FC236}">
                  <a16:creationId xmlns:a16="http://schemas.microsoft.com/office/drawing/2014/main" id="{922DDE24-9854-AEEF-336E-C28A8B010CCA}"/>
                </a:ext>
              </a:extLst>
            </p:cNvPr>
            <p:cNvSpPr/>
            <p:nvPr/>
          </p:nvSpPr>
          <p:spPr>
            <a:xfrm>
              <a:off x="8790439" y="2802536"/>
              <a:ext cx="123129" cy="172543"/>
            </a:xfrm>
            <a:custGeom>
              <a:avLst/>
              <a:gdLst>
                <a:gd name="connsiteX0" fmla="*/ 41846 w 123129"/>
                <a:gd name="connsiteY0" fmla="*/ 105480 h 172543"/>
                <a:gd name="connsiteX1" fmla="*/ 87243 w 123129"/>
                <a:gd name="connsiteY1" fmla="*/ 55034 h 172543"/>
                <a:gd name="connsiteX2" fmla="*/ 63301 w 123129"/>
                <a:gd name="connsiteY2" fmla="*/ 28281 h 172543"/>
                <a:gd name="connsiteX3" fmla="*/ 34571 w 123129"/>
                <a:gd name="connsiteY3" fmla="*/ 62895 h 172543"/>
                <a:gd name="connsiteX4" fmla="*/ 2669 w 123129"/>
                <a:gd name="connsiteY4" fmla="*/ 62895 h 172543"/>
                <a:gd name="connsiteX5" fmla="*/ 63985 w 123129"/>
                <a:gd name="connsiteY5" fmla="*/ 372 h 172543"/>
                <a:gd name="connsiteX6" fmla="*/ 122379 w 123129"/>
                <a:gd name="connsiteY6" fmla="*/ 54170 h 172543"/>
                <a:gd name="connsiteX7" fmla="*/ 78972 w 123129"/>
                <a:gd name="connsiteY7" fmla="*/ 114839 h 172543"/>
                <a:gd name="connsiteX8" fmla="*/ 43960 w 123129"/>
                <a:gd name="connsiteY8" fmla="*/ 145410 h 172543"/>
                <a:gd name="connsiteX9" fmla="*/ 123373 w 123129"/>
                <a:gd name="connsiteY9" fmla="*/ 145410 h 172543"/>
                <a:gd name="connsiteX10" fmla="*/ 123373 w 123129"/>
                <a:gd name="connsiteY10" fmla="*/ 172916 h 172543"/>
                <a:gd name="connsiteX11" fmla="*/ 244 w 123129"/>
                <a:gd name="connsiteY11" fmla="*/ 172916 h 172543"/>
                <a:gd name="connsiteX12" fmla="*/ 41784 w 123129"/>
                <a:gd name="connsiteY12" fmla="*/ 105654 h 17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129" h="172543">
                  <a:moveTo>
                    <a:pt x="41846" y="105480"/>
                  </a:moveTo>
                  <a:cubicBezTo>
                    <a:pt x="63612" y="88665"/>
                    <a:pt x="87243" y="76818"/>
                    <a:pt x="87243" y="55034"/>
                  </a:cubicBezTo>
                  <a:cubicBezTo>
                    <a:pt x="87243" y="39145"/>
                    <a:pt x="79034" y="28281"/>
                    <a:pt x="63301" y="28281"/>
                  </a:cubicBezTo>
                  <a:cubicBezTo>
                    <a:pt x="45640" y="28281"/>
                    <a:pt x="35068" y="40818"/>
                    <a:pt x="34571" y="62895"/>
                  </a:cubicBezTo>
                  <a:lnTo>
                    <a:pt x="2669" y="62895"/>
                  </a:lnTo>
                  <a:cubicBezTo>
                    <a:pt x="2669" y="24295"/>
                    <a:pt x="22942" y="372"/>
                    <a:pt x="63985" y="372"/>
                  </a:cubicBezTo>
                  <a:cubicBezTo>
                    <a:pt x="102106" y="372"/>
                    <a:pt x="122379" y="24985"/>
                    <a:pt x="122379" y="54170"/>
                  </a:cubicBezTo>
                  <a:cubicBezTo>
                    <a:pt x="122379" y="86177"/>
                    <a:pt x="100240" y="100860"/>
                    <a:pt x="78972" y="114839"/>
                  </a:cubicBezTo>
                  <a:cubicBezTo>
                    <a:pt x="65664" y="123104"/>
                    <a:pt x="49744" y="134484"/>
                    <a:pt x="43960" y="145410"/>
                  </a:cubicBezTo>
                  <a:lnTo>
                    <a:pt x="123373" y="145410"/>
                  </a:lnTo>
                  <a:lnTo>
                    <a:pt x="123373" y="172916"/>
                  </a:lnTo>
                  <a:lnTo>
                    <a:pt x="244" y="172916"/>
                  </a:lnTo>
                  <a:cubicBezTo>
                    <a:pt x="1487" y="140442"/>
                    <a:pt x="22195" y="120791"/>
                    <a:pt x="41784" y="105654"/>
                  </a:cubicBezTo>
                  <a:close/>
                </a:path>
              </a:pathLst>
            </a:custGeom>
            <a:solidFill>
              <a:srgbClr val="FFFFFF"/>
            </a:solidFill>
            <a:ln w="6219" cap="flat">
              <a:noFill/>
              <a:prstDash val="solid"/>
              <a:miter/>
            </a:ln>
          </p:spPr>
          <p:txBody>
            <a:bodyPr rtlCol="0" anchor="ctr"/>
            <a:lstStyle/>
            <a:p>
              <a:endParaRPr lang="en-NL"/>
            </a:p>
          </p:txBody>
        </p:sp>
        <p:sp>
          <p:nvSpPr>
            <p:cNvPr id="90" name="Freeform 89">
              <a:extLst>
                <a:ext uri="{FF2B5EF4-FFF2-40B4-BE49-F238E27FC236}">
                  <a16:creationId xmlns:a16="http://schemas.microsoft.com/office/drawing/2014/main" id="{48440509-8B7A-5967-F842-1B87AF3162D7}"/>
                </a:ext>
              </a:extLst>
            </p:cNvPr>
            <p:cNvSpPr/>
            <p:nvPr/>
          </p:nvSpPr>
          <p:spPr>
            <a:xfrm>
              <a:off x="8924638" y="2802133"/>
              <a:ext cx="132085" cy="175776"/>
            </a:xfrm>
            <a:custGeom>
              <a:avLst/>
              <a:gdLst>
                <a:gd name="connsiteX0" fmla="*/ 369 w 132085"/>
                <a:gd name="connsiteY0" fmla="*/ 116051 h 175776"/>
                <a:gd name="connsiteX1" fmla="*/ 32706 w 132085"/>
                <a:gd name="connsiteY1" fmla="*/ 116051 h 175776"/>
                <a:gd name="connsiteX2" fmla="*/ 66723 w 132085"/>
                <a:gd name="connsiteY2" fmla="*/ 149682 h 175776"/>
                <a:gd name="connsiteX3" fmla="*/ 96883 w 132085"/>
                <a:gd name="connsiteY3" fmla="*/ 121947 h 175776"/>
                <a:gd name="connsiteX4" fmla="*/ 65728 w 132085"/>
                <a:gd name="connsiteY4" fmla="*/ 96120 h 175776"/>
                <a:gd name="connsiteX5" fmla="*/ 55094 w 132085"/>
                <a:gd name="connsiteY5" fmla="*/ 96120 h 175776"/>
                <a:gd name="connsiteX6" fmla="*/ 55094 w 132085"/>
                <a:gd name="connsiteY6" fmla="*/ 70984 h 175776"/>
                <a:gd name="connsiteX7" fmla="*/ 64981 w 132085"/>
                <a:gd name="connsiteY7" fmla="*/ 70984 h 175776"/>
                <a:gd name="connsiteX8" fmla="*/ 92717 w 132085"/>
                <a:gd name="connsiteY8" fmla="*/ 48218 h 175776"/>
                <a:gd name="connsiteX9" fmla="*/ 68339 w 132085"/>
                <a:gd name="connsiteY9" fmla="*/ 25967 h 175776"/>
                <a:gd name="connsiteX10" fmla="*/ 38179 w 132085"/>
                <a:gd name="connsiteY10" fmla="*/ 56072 h 175776"/>
                <a:gd name="connsiteX11" fmla="*/ 5842 w 132085"/>
                <a:gd name="connsiteY11" fmla="*/ 56072 h 175776"/>
                <a:gd name="connsiteX12" fmla="*/ 68339 w 132085"/>
                <a:gd name="connsiteY12" fmla="*/ 372 h 175776"/>
                <a:gd name="connsiteX13" fmla="*/ 127231 w 132085"/>
                <a:gd name="connsiteY13" fmla="*/ 45849 h 175776"/>
                <a:gd name="connsiteX14" fmla="*/ 97505 w 132085"/>
                <a:gd name="connsiteY14" fmla="*/ 81612 h 175776"/>
                <a:gd name="connsiteX15" fmla="*/ 97505 w 132085"/>
                <a:gd name="connsiteY15" fmla="*/ 82079 h 175776"/>
                <a:gd name="connsiteX16" fmla="*/ 132330 w 132085"/>
                <a:gd name="connsiteY16" fmla="*/ 124030 h 175776"/>
                <a:gd name="connsiteX17" fmla="*/ 67842 w 132085"/>
                <a:gd name="connsiteY17" fmla="*/ 176149 h 175776"/>
                <a:gd name="connsiteX18" fmla="*/ 245 w 132085"/>
                <a:gd name="connsiteY18" fmla="*/ 115995 h 17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2085" h="175776">
                  <a:moveTo>
                    <a:pt x="369" y="116051"/>
                  </a:moveTo>
                  <a:lnTo>
                    <a:pt x="32706" y="116051"/>
                  </a:lnTo>
                  <a:cubicBezTo>
                    <a:pt x="34136" y="136915"/>
                    <a:pt x="43092" y="149682"/>
                    <a:pt x="66723" y="149682"/>
                  </a:cubicBezTo>
                  <a:cubicBezTo>
                    <a:pt x="86063" y="149682"/>
                    <a:pt x="96883" y="139284"/>
                    <a:pt x="96883" y="121947"/>
                  </a:cubicBezTo>
                  <a:cubicBezTo>
                    <a:pt x="96883" y="105598"/>
                    <a:pt x="86995" y="96120"/>
                    <a:pt x="65728" y="96120"/>
                  </a:cubicBezTo>
                  <a:lnTo>
                    <a:pt x="55094" y="96120"/>
                  </a:lnTo>
                  <a:lnTo>
                    <a:pt x="55094" y="70984"/>
                  </a:lnTo>
                  <a:lnTo>
                    <a:pt x="64981" y="70984"/>
                  </a:lnTo>
                  <a:cubicBezTo>
                    <a:pt x="81399" y="70984"/>
                    <a:pt x="92717" y="62434"/>
                    <a:pt x="92717" y="48218"/>
                  </a:cubicBezTo>
                  <a:cubicBezTo>
                    <a:pt x="92717" y="34928"/>
                    <a:pt x="83326" y="25967"/>
                    <a:pt x="68339" y="25967"/>
                  </a:cubicBezTo>
                  <a:cubicBezTo>
                    <a:pt x="48564" y="25967"/>
                    <a:pt x="38862" y="38510"/>
                    <a:pt x="38179" y="56072"/>
                  </a:cubicBezTo>
                  <a:lnTo>
                    <a:pt x="5842" y="56072"/>
                  </a:lnTo>
                  <a:cubicBezTo>
                    <a:pt x="7023" y="22678"/>
                    <a:pt x="28229" y="372"/>
                    <a:pt x="68339" y="372"/>
                  </a:cubicBezTo>
                  <a:cubicBezTo>
                    <a:pt x="104283" y="372"/>
                    <a:pt x="127231" y="17647"/>
                    <a:pt x="127231" y="45849"/>
                  </a:cubicBezTo>
                  <a:cubicBezTo>
                    <a:pt x="127231" y="65033"/>
                    <a:pt x="114669" y="76183"/>
                    <a:pt x="97505" y="81612"/>
                  </a:cubicBezTo>
                  <a:lnTo>
                    <a:pt x="97505" y="82079"/>
                  </a:lnTo>
                  <a:cubicBezTo>
                    <a:pt x="119520" y="87277"/>
                    <a:pt x="132330" y="100567"/>
                    <a:pt x="132330" y="124030"/>
                  </a:cubicBezTo>
                  <a:cubicBezTo>
                    <a:pt x="132330" y="159333"/>
                    <a:pt x="103599" y="176149"/>
                    <a:pt x="67842" y="176149"/>
                  </a:cubicBezTo>
                  <a:cubicBezTo>
                    <a:pt x="23378" y="176149"/>
                    <a:pt x="742" y="152922"/>
                    <a:pt x="245" y="115995"/>
                  </a:cubicBezTo>
                  <a:close/>
                </a:path>
              </a:pathLst>
            </a:custGeom>
            <a:solidFill>
              <a:srgbClr val="FFFFFF"/>
            </a:solidFill>
            <a:ln w="6219" cap="flat">
              <a:noFill/>
              <a:prstDash val="solid"/>
              <a:miter/>
            </a:ln>
          </p:spPr>
          <p:txBody>
            <a:bodyPr rtlCol="0" anchor="ctr"/>
            <a:lstStyle/>
            <a:p>
              <a:endParaRPr lang="en-NL"/>
            </a:p>
          </p:txBody>
        </p:sp>
        <p:sp>
          <p:nvSpPr>
            <p:cNvPr id="91" name="Freeform 90">
              <a:extLst>
                <a:ext uri="{FF2B5EF4-FFF2-40B4-BE49-F238E27FC236}">
                  <a16:creationId xmlns:a16="http://schemas.microsoft.com/office/drawing/2014/main" id="{71DA4D37-FCAB-B05A-72A1-65B56F467478}"/>
                </a:ext>
              </a:extLst>
            </p:cNvPr>
            <p:cNvSpPr/>
            <p:nvPr/>
          </p:nvSpPr>
          <p:spPr>
            <a:xfrm>
              <a:off x="9108214" y="2805540"/>
              <a:ext cx="109386" cy="172425"/>
            </a:xfrm>
            <a:custGeom>
              <a:avLst/>
              <a:gdLst>
                <a:gd name="connsiteX0" fmla="*/ 308 w 109386"/>
                <a:gd name="connsiteY0" fmla="*/ 123570 h 172425"/>
                <a:gd name="connsiteX1" fmla="*/ 308 w 109386"/>
                <a:gd name="connsiteY1" fmla="*/ 106755 h 172425"/>
                <a:gd name="connsiteX2" fmla="*/ 31651 w 109386"/>
                <a:gd name="connsiteY2" fmla="*/ 106755 h 172425"/>
                <a:gd name="connsiteX3" fmla="*/ 31651 w 109386"/>
                <a:gd name="connsiteY3" fmla="*/ 121431 h 172425"/>
                <a:gd name="connsiteX4" fmla="*/ 53851 w 109386"/>
                <a:gd name="connsiteY4" fmla="*/ 145124 h 172425"/>
                <a:gd name="connsiteX5" fmla="*/ 74621 w 109386"/>
                <a:gd name="connsiteY5" fmla="*/ 121891 h 172425"/>
                <a:gd name="connsiteX6" fmla="*/ 74621 w 109386"/>
                <a:gd name="connsiteY6" fmla="*/ 372 h 172425"/>
                <a:gd name="connsiteX7" fmla="*/ 109632 w 109386"/>
                <a:gd name="connsiteY7" fmla="*/ 372 h 172425"/>
                <a:gd name="connsiteX8" fmla="*/ 109632 w 109386"/>
                <a:gd name="connsiteY8" fmla="*/ 122121 h 172425"/>
                <a:gd name="connsiteX9" fmla="*/ 56711 w 109386"/>
                <a:gd name="connsiteY9" fmla="*/ 172798 h 172425"/>
                <a:gd name="connsiteX10" fmla="*/ 246 w 109386"/>
                <a:gd name="connsiteY10" fmla="*/ 123508 h 17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386" h="172425">
                  <a:moveTo>
                    <a:pt x="308" y="123570"/>
                  </a:moveTo>
                  <a:lnTo>
                    <a:pt x="308" y="106755"/>
                  </a:lnTo>
                  <a:lnTo>
                    <a:pt x="31651" y="106755"/>
                  </a:lnTo>
                  <a:lnTo>
                    <a:pt x="31651" y="121431"/>
                  </a:lnTo>
                  <a:cubicBezTo>
                    <a:pt x="31651" y="138477"/>
                    <a:pt x="39610" y="145124"/>
                    <a:pt x="53851" y="145124"/>
                  </a:cubicBezTo>
                  <a:cubicBezTo>
                    <a:pt x="68092" y="145124"/>
                    <a:pt x="74621" y="136804"/>
                    <a:pt x="74621" y="121891"/>
                  </a:cubicBezTo>
                  <a:lnTo>
                    <a:pt x="74621" y="372"/>
                  </a:lnTo>
                  <a:lnTo>
                    <a:pt x="109632" y="372"/>
                  </a:lnTo>
                  <a:lnTo>
                    <a:pt x="109632" y="122121"/>
                  </a:lnTo>
                  <a:cubicBezTo>
                    <a:pt x="109632" y="151013"/>
                    <a:pt x="92469" y="172798"/>
                    <a:pt x="56711" y="172798"/>
                  </a:cubicBezTo>
                  <a:cubicBezTo>
                    <a:pt x="21016" y="172798"/>
                    <a:pt x="246" y="156679"/>
                    <a:pt x="246" y="123508"/>
                  </a:cubicBezTo>
                  <a:close/>
                </a:path>
              </a:pathLst>
            </a:custGeom>
            <a:solidFill>
              <a:srgbClr val="FFFFFF"/>
            </a:solidFill>
            <a:ln w="6219" cap="flat">
              <a:noFill/>
              <a:prstDash val="solid"/>
              <a:miter/>
            </a:ln>
          </p:spPr>
          <p:txBody>
            <a:bodyPr rtlCol="0" anchor="ctr"/>
            <a:lstStyle/>
            <a:p>
              <a:endParaRPr lang="en-NL"/>
            </a:p>
          </p:txBody>
        </p:sp>
        <p:sp>
          <p:nvSpPr>
            <p:cNvPr id="92" name="Freeform 91">
              <a:extLst>
                <a:ext uri="{FF2B5EF4-FFF2-40B4-BE49-F238E27FC236}">
                  <a16:creationId xmlns:a16="http://schemas.microsoft.com/office/drawing/2014/main" id="{F61970A8-8B82-05E7-FB7A-B6EA5B6A9CCC}"/>
                </a:ext>
              </a:extLst>
            </p:cNvPr>
            <p:cNvSpPr/>
            <p:nvPr/>
          </p:nvSpPr>
          <p:spPr>
            <a:xfrm>
              <a:off x="9238371" y="2853331"/>
              <a:ext cx="110755" cy="124865"/>
            </a:xfrm>
            <a:custGeom>
              <a:avLst/>
              <a:gdLst>
                <a:gd name="connsiteX0" fmla="*/ 79411 w 110755"/>
                <a:gd name="connsiteY0" fmla="*/ 121947 h 124865"/>
                <a:gd name="connsiteX1" fmla="*/ 79411 w 110755"/>
                <a:gd name="connsiteY1" fmla="*/ 107732 h 124865"/>
                <a:gd name="connsiteX2" fmla="*/ 78727 w 110755"/>
                <a:gd name="connsiteY2" fmla="*/ 107732 h 124865"/>
                <a:gd name="connsiteX3" fmla="*/ 43280 w 110755"/>
                <a:gd name="connsiteY3" fmla="*/ 125237 h 124865"/>
                <a:gd name="connsiteX4" fmla="*/ 247 w 110755"/>
                <a:gd name="connsiteY4" fmla="*/ 81439 h 124865"/>
                <a:gd name="connsiteX5" fmla="*/ 247 w 110755"/>
                <a:gd name="connsiteY5" fmla="*/ 428 h 124865"/>
                <a:gd name="connsiteX6" fmla="*/ 32833 w 110755"/>
                <a:gd name="connsiteY6" fmla="*/ 428 h 124865"/>
                <a:gd name="connsiteX7" fmla="*/ 32833 w 110755"/>
                <a:gd name="connsiteY7" fmla="*/ 76010 h 124865"/>
                <a:gd name="connsiteX8" fmla="*/ 53355 w 110755"/>
                <a:gd name="connsiteY8" fmla="*/ 98024 h 124865"/>
                <a:gd name="connsiteX9" fmla="*/ 78229 w 110755"/>
                <a:gd name="connsiteY9" fmla="*/ 70519 h 124865"/>
                <a:gd name="connsiteX10" fmla="*/ 78229 w 110755"/>
                <a:gd name="connsiteY10" fmla="*/ 372 h 124865"/>
                <a:gd name="connsiteX11" fmla="*/ 111002 w 110755"/>
                <a:gd name="connsiteY11" fmla="*/ 372 h 124865"/>
                <a:gd name="connsiteX12" fmla="*/ 111002 w 110755"/>
                <a:gd name="connsiteY12" fmla="*/ 121885 h 124865"/>
                <a:gd name="connsiteX13" fmla="*/ 79411 w 110755"/>
                <a:gd name="connsiteY13" fmla="*/ 121885 h 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755" h="124865">
                  <a:moveTo>
                    <a:pt x="79411" y="121947"/>
                  </a:moveTo>
                  <a:lnTo>
                    <a:pt x="79411" y="107732"/>
                  </a:lnTo>
                  <a:lnTo>
                    <a:pt x="78727" y="107732"/>
                  </a:lnTo>
                  <a:cubicBezTo>
                    <a:pt x="70269" y="118882"/>
                    <a:pt x="60631" y="125237"/>
                    <a:pt x="43280" y="125237"/>
                  </a:cubicBezTo>
                  <a:cubicBezTo>
                    <a:pt x="15732" y="125237"/>
                    <a:pt x="247" y="107962"/>
                    <a:pt x="247" y="81439"/>
                  </a:cubicBezTo>
                  <a:lnTo>
                    <a:pt x="247" y="428"/>
                  </a:lnTo>
                  <a:lnTo>
                    <a:pt x="32833" y="428"/>
                  </a:lnTo>
                  <a:lnTo>
                    <a:pt x="32833" y="76010"/>
                  </a:lnTo>
                  <a:cubicBezTo>
                    <a:pt x="32833" y="90220"/>
                    <a:pt x="39363" y="98024"/>
                    <a:pt x="53355" y="98024"/>
                  </a:cubicBezTo>
                  <a:cubicBezTo>
                    <a:pt x="68777" y="98024"/>
                    <a:pt x="78229" y="86638"/>
                    <a:pt x="78229" y="70519"/>
                  </a:cubicBezTo>
                  <a:lnTo>
                    <a:pt x="78229" y="372"/>
                  </a:lnTo>
                  <a:lnTo>
                    <a:pt x="111002" y="372"/>
                  </a:lnTo>
                  <a:lnTo>
                    <a:pt x="111002" y="121885"/>
                  </a:lnTo>
                  <a:lnTo>
                    <a:pt x="79411" y="121885"/>
                  </a:lnTo>
                  <a:close/>
                </a:path>
              </a:pathLst>
            </a:custGeom>
            <a:solidFill>
              <a:srgbClr val="FFFFFF"/>
            </a:solidFill>
            <a:ln w="6219" cap="flat">
              <a:noFill/>
              <a:prstDash val="solid"/>
              <a:miter/>
            </a:ln>
          </p:spPr>
          <p:txBody>
            <a:bodyPr rtlCol="0" anchor="ctr"/>
            <a:lstStyle/>
            <a:p>
              <a:endParaRPr lang="en-NL"/>
            </a:p>
          </p:txBody>
        </p:sp>
        <p:sp>
          <p:nvSpPr>
            <p:cNvPr id="93" name="Freeform 92">
              <a:extLst>
                <a:ext uri="{FF2B5EF4-FFF2-40B4-BE49-F238E27FC236}">
                  <a16:creationId xmlns:a16="http://schemas.microsoft.com/office/drawing/2014/main" id="{303F33D6-519A-D416-6390-FD03E2322E4C}"/>
                </a:ext>
              </a:extLst>
            </p:cNvPr>
            <p:cNvSpPr/>
            <p:nvPr/>
          </p:nvSpPr>
          <p:spPr>
            <a:xfrm>
              <a:off x="9370954" y="2805540"/>
              <a:ext cx="32834" cy="169422"/>
            </a:xfrm>
            <a:custGeom>
              <a:avLst/>
              <a:gdLst>
                <a:gd name="connsiteX0" fmla="*/ 247 w 32834"/>
                <a:gd name="connsiteY0" fmla="*/ 372 h 169422"/>
                <a:gd name="connsiteX1" fmla="*/ 33082 w 32834"/>
                <a:gd name="connsiteY1" fmla="*/ 372 h 169422"/>
                <a:gd name="connsiteX2" fmla="*/ 33082 w 32834"/>
                <a:gd name="connsiteY2" fmla="*/ 169794 h 169422"/>
                <a:gd name="connsiteX3" fmla="*/ 247 w 32834"/>
                <a:gd name="connsiteY3" fmla="*/ 169794 h 169422"/>
              </a:gdLst>
              <a:ahLst/>
              <a:cxnLst>
                <a:cxn ang="0">
                  <a:pos x="connsiteX0" y="connsiteY0"/>
                </a:cxn>
                <a:cxn ang="0">
                  <a:pos x="connsiteX1" y="connsiteY1"/>
                </a:cxn>
                <a:cxn ang="0">
                  <a:pos x="connsiteX2" y="connsiteY2"/>
                </a:cxn>
                <a:cxn ang="0">
                  <a:pos x="connsiteX3" y="connsiteY3"/>
                </a:cxn>
              </a:cxnLst>
              <a:rect l="l" t="t" r="r" b="b"/>
              <a:pathLst>
                <a:path w="32834" h="169422">
                  <a:moveTo>
                    <a:pt x="247" y="372"/>
                  </a:moveTo>
                  <a:lnTo>
                    <a:pt x="33082" y="372"/>
                  </a:lnTo>
                  <a:lnTo>
                    <a:pt x="33082" y="169794"/>
                  </a:lnTo>
                  <a:lnTo>
                    <a:pt x="247" y="169794"/>
                  </a:lnTo>
                  <a:close/>
                </a:path>
              </a:pathLst>
            </a:custGeom>
            <a:solidFill>
              <a:srgbClr val="FFFFFF"/>
            </a:solidFill>
            <a:ln w="6219" cap="flat">
              <a:noFill/>
              <a:prstDash val="solid"/>
              <a:miter/>
            </a:ln>
          </p:spPr>
          <p:txBody>
            <a:bodyPr rtlCol="0" anchor="ctr"/>
            <a:lstStyle/>
            <a:p>
              <a:endParaRPr lang="en-NL"/>
            </a:p>
          </p:txBody>
        </p:sp>
        <p:sp>
          <p:nvSpPr>
            <p:cNvPr id="94" name="Freeform 93">
              <a:extLst>
                <a:ext uri="{FF2B5EF4-FFF2-40B4-BE49-F238E27FC236}">
                  <a16:creationId xmlns:a16="http://schemas.microsoft.com/office/drawing/2014/main" id="{D364D30C-DA23-AFFA-6ABA-DB9FBE68AEBF}"/>
                </a:ext>
              </a:extLst>
            </p:cNvPr>
            <p:cNvSpPr/>
            <p:nvPr/>
          </p:nvSpPr>
          <p:spPr>
            <a:xfrm>
              <a:off x="9415418" y="2853443"/>
              <a:ext cx="118963" cy="161331"/>
            </a:xfrm>
            <a:custGeom>
              <a:avLst/>
              <a:gdLst>
                <a:gd name="connsiteX0" fmla="*/ 12996 w 118963"/>
                <a:gd name="connsiteY0" fmla="*/ 136338 h 161331"/>
                <a:gd name="connsiteX1" fmla="*/ 24563 w 118963"/>
                <a:gd name="connsiteY1" fmla="*/ 136338 h 161331"/>
                <a:gd name="connsiteX2" fmla="*/ 42971 w 118963"/>
                <a:gd name="connsiteY2" fmla="*/ 119752 h 161331"/>
                <a:gd name="connsiteX3" fmla="*/ 33518 w 118963"/>
                <a:gd name="connsiteY3" fmla="*/ 86818 h 161331"/>
                <a:gd name="connsiteX4" fmla="*/ 248 w 118963"/>
                <a:gd name="connsiteY4" fmla="*/ 372 h 161331"/>
                <a:gd name="connsiteX5" fmla="*/ 34761 w 118963"/>
                <a:gd name="connsiteY5" fmla="*/ 372 h 161331"/>
                <a:gd name="connsiteX6" fmla="*/ 53107 w 118963"/>
                <a:gd name="connsiteY6" fmla="*/ 55090 h 161331"/>
                <a:gd name="connsiteX7" fmla="*/ 61129 w 118963"/>
                <a:gd name="connsiteY7" fmla="*/ 81613 h 161331"/>
                <a:gd name="connsiteX8" fmla="*/ 61564 w 118963"/>
                <a:gd name="connsiteY8" fmla="*/ 81613 h 161331"/>
                <a:gd name="connsiteX9" fmla="*/ 68778 w 118963"/>
                <a:gd name="connsiteY9" fmla="*/ 55090 h 161331"/>
                <a:gd name="connsiteX10" fmla="*/ 86190 w 118963"/>
                <a:gd name="connsiteY10" fmla="*/ 372 h 161331"/>
                <a:gd name="connsiteX11" fmla="*/ 119212 w 118963"/>
                <a:gd name="connsiteY11" fmla="*/ 372 h 161331"/>
                <a:gd name="connsiteX12" fmla="*/ 75991 w 118963"/>
                <a:gd name="connsiteY12" fmla="*/ 125013 h 161331"/>
                <a:gd name="connsiteX13" fmla="*/ 32336 w 118963"/>
                <a:gd name="connsiteY13" fmla="*/ 161704 h 161331"/>
                <a:gd name="connsiteX14" fmla="*/ 13058 w 118963"/>
                <a:gd name="connsiteY14" fmla="*/ 161704 h 161331"/>
                <a:gd name="connsiteX15" fmla="*/ 13058 w 118963"/>
                <a:gd name="connsiteY15" fmla="*/ 136338 h 1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963" h="161331">
                  <a:moveTo>
                    <a:pt x="12996" y="136338"/>
                  </a:moveTo>
                  <a:lnTo>
                    <a:pt x="24563" y="136338"/>
                  </a:lnTo>
                  <a:cubicBezTo>
                    <a:pt x="37623" y="136338"/>
                    <a:pt x="42971" y="129690"/>
                    <a:pt x="42971" y="119752"/>
                  </a:cubicBezTo>
                  <a:cubicBezTo>
                    <a:pt x="42971" y="113111"/>
                    <a:pt x="40545" y="105306"/>
                    <a:pt x="33518" y="86818"/>
                  </a:cubicBezTo>
                  <a:lnTo>
                    <a:pt x="248" y="372"/>
                  </a:lnTo>
                  <a:lnTo>
                    <a:pt x="34761" y="372"/>
                  </a:lnTo>
                  <a:lnTo>
                    <a:pt x="53107" y="55090"/>
                  </a:lnTo>
                  <a:cubicBezTo>
                    <a:pt x="57025" y="66247"/>
                    <a:pt x="61129" y="81613"/>
                    <a:pt x="61129" y="81613"/>
                  </a:cubicBezTo>
                  <a:lnTo>
                    <a:pt x="61564" y="81613"/>
                  </a:lnTo>
                  <a:cubicBezTo>
                    <a:pt x="61564" y="81613"/>
                    <a:pt x="64923" y="66191"/>
                    <a:pt x="68778" y="55090"/>
                  </a:cubicBezTo>
                  <a:lnTo>
                    <a:pt x="86190" y="372"/>
                  </a:lnTo>
                  <a:lnTo>
                    <a:pt x="119212" y="372"/>
                  </a:lnTo>
                  <a:lnTo>
                    <a:pt x="75991" y="125013"/>
                  </a:lnTo>
                  <a:cubicBezTo>
                    <a:pt x="66601" y="151996"/>
                    <a:pt x="57398" y="161704"/>
                    <a:pt x="32336" y="161704"/>
                  </a:cubicBezTo>
                  <a:lnTo>
                    <a:pt x="13058" y="161704"/>
                  </a:lnTo>
                  <a:lnTo>
                    <a:pt x="13058" y="136338"/>
                  </a:lnTo>
                  <a:close/>
                </a:path>
              </a:pathLst>
            </a:custGeom>
            <a:solidFill>
              <a:srgbClr val="FFFFFF"/>
            </a:solidFill>
            <a:ln w="6219" cap="flat">
              <a:noFill/>
              <a:prstDash val="solid"/>
              <a:miter/>
            </a:ln>
          </p:spPr>
          <p:txBody>
            <a:bodyPr rtlCol="0" anchor="ctr"/>
            <a:lstStyle/>
            <a:p>
              <a:endParaRPr lang="en-NL"/>
            </a:p>
          </p:txBody>
        </p:sp>
        <p:sp>
          <p:nvSpPr>
            <p:cNvPr id="95" name="Freeform 94">
              <a:extLst>
                <a:ext uri="{FF2B5EF4-FFF2-40B4-BE49-F238E27FC236}">
                  <a16:creationId xmlns:a16="http://schemas.microsoft.com/office/drawing/2014/main" id="{ED43F767-6188-62E6-8BDF-68B813A3AF4D}"/>
                </a:ext>
              </a:extLst>
            </p:cNvPr>
            <p:cNvSpPr/>
            <p:nvPr/>
          </p:nvSpPr>
          <p:spPr>
            <a:xfrm>
              <a:off x="8967982" y="3188182"/>
              <a:ext cx="123130" cy="172543"/>
            </a:xfrm>
            <a:custGeom>
              <a:avLst/>
              <a:gdLst>
                <a:gd name="connsiteX0" fmla="*/ 41786 w 123130"/>
                <a:gd name="connsiteY0" fmla="*/ 105483 h 172543"/>
                <a:gd name="connsiteX1" fmla="*/ 87182 w 123130"/>
                <a:gd name="connsiteY1" fmla="*/ 55037 h 172543"/>
                <a:gd name="connsiteX2" fmla="*/ 63240 w 123130"/>
                <a:gd name="connsiteY2" fmla="*/ 28284 h 172543"/>
                <a:gd name="connsiteX3" fmla="*/ 34572 w 123130"/>
                <a:gd name="connsiteY3" fmla="*/ 62897 h 172543"/>
                <a:gd name="connsiteX4" fmla="*/ 2733 w 123130"/>
                <a:gd name="connsiteY4" fmla="*/ 62897 h 172543"/>
                <a:gd name="connsiteX5" fmla="*/ 63987 w 123130"/>
                <a:gd name="connsiteY5" fmla="*/ 375 h 172543"/>
                <a:gd name="connsiteX6" fmla="*/ 122442 w 123130"/>
                <a:gd name="connsiteY6" fmla="*/ 54172 h 172543"/>
                <a:gd name="connsiteX7" fmla="*/ 78974 w 123130"/>
                <a:gd name="connsiteY7" fmla="*/ 114842 h 172543"/>
                <a:gd name="connsiteX8" fmla="*/ 43963 w 123130"/>
                <a:gd name="connsiteY8" fmla="*/ 145413 h 172543"/>
                <a:gd name="connsiteX9" fmla="*/ 123375 w 123130"/>
                <a:gd name="connsiteY9" fmla="*/ 145413 h 172543"/>
                <a:gd name="connsiteX10" fmla="*/ 123375 w 123130"/>
                <a:gd name="connsiteY10" fmla="*/ 172918 h 172543"/>
                <a:gd name="connsiteX11" fmla="*/ 245 w 123130"/>
                <a:gd name="connsiteY11" fmla="*/ 172918 h 172543"/>
                <a:gd name="connsiteX12" fmla="*/ 41786 w 123130"/>
                <a:gd name="connsiteY12" fmla="*/ 105657 h 17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130" h="172543">
                  <a:moveTo>
                    <a:pt x="41786" y="105483"/>
                  </a:moveTo>
                  <a:cubicBezTo>
                    <a:pt x="63489" y="88668"/>
                    <a:pt x="87182" y="76821"/>
                    <a:pt x="87182" y="55037"/>
                  </a:cubicBezTo>
                  <a:cubicBezTo>
                    <a:pt x="87182" y="39148"/>
                    <a:pt x="78974" y="28284"/>
                    <a:pt x="63240" y="28284"/>
                  </a:cubicBezTo>
                  <a:cubicBezTo>
                    <a:pt x="45642" y="28284"/>
                    <a:pt x="35008" y="40827"/>
                    <a:pt x="34572" y="62897"/>
                  </a:cubicBezTo>
                  <a:lnTo>
                    <a:pt x="2733" y="62897"/>
                  </a:lnTo>
                  <a:cubicBezTo>
                    <a:pt x="2733" y="24298"/>
                    <a:pt x="23006" y="375"/>
                    <a:pt x="63987" y="375"/>
                  </a:cubicBezTo>
                  <a:cubicBezTo>
                    <a:pt x="102169" y="375"/>
                    <a:pt x="122442" y="24994"/>
                    <a:pt x="122442" y="54172"/>
                  </a:cubicBezTo>
                  <a:cubicBezTo>
                    <a:pt x="122442" y="86186"/>
                    <a:pt x="100242" y="100863"/>
                    <a:pt x="78974" y="114842"/>
                  </a:cubicBezTo>
                  <a:cubicBezTo>
                    <a:pt x="65666" y="123107"/>
                    <a:pt x="49808" y="134493"/>
                    <a:pt x="43963" y="145413"/>
                  </a:cubicBezTo>
                  <a:lnTo>
                    <a:pt x="123375" y="145413"/>
                  </a:lnTo>
                  <a:lnTo>
                    <a:pt x="123375" y="172918"/>
                  </a:lnTo>
                  <a:lnTo>
                    <a:pt x="245" y="172918"/>
                  </a:lnTo>
                  <a:cubicBezTo>
                    <a:pt x="1427" y="140444"/>
                    <a:pt x="22197" y="120793"/>
                    <a:pt x="41786" y="105657"/>
                  </a:cubicBezTo>
                  <a:close/>
                </a:path>
              </a:pathLst>
            </a:custGeom>
            <a:solidFill>
              <a:srgbClr val="FFFFFF"/>
            </a:solidFill>
            <a:ln w="6219" cap="flat">
              <a:noFill/>
              <a:prstDash val="solid"/>
              <a:miter/>
            </a:ln>
          </p:spPr>
          <p:txBody>
            <a:bodyPr rtlCol="0" anchor="ctr"/>
            <a:lstStyle/>
            <a:p>
              <a:endParaRPr lang="en-NL"/>
            </a:p>
          </p:txBody>
        </p:sp>
        <p:sp>
          <p:nvSpPr>
            <p:cNvPr id="96" name="Freeform 95">
              <a:extLst>
                <a:ext uri="{FF2B5EF4-FFF2-40B4-BE49-F238E27FC236}">
                  <a16:creationId xmlns:a16="http://schemas.microsoft.com/office/drawing/2014/main" id="{E1EF5E22-E4C7-1EAE-8A56-DB8770E5802E}"/>
                </a:ext>
              </a:extLst>
            </p:cNvPr>
            <p:cNvSpPr/>
            <p:nvPr/>
          </p:nvSpPr>
          <p:spPr>
            <a:xfrm>
              <a:off x="9105602" y="3187890"/>
              <a:ext cx="144087" cy="176474"/>
            </a:xfrm>
            <a:custGeom>
              <a:avLst/>
              <a:gdLst>
                <a:gd name="connsiteX0" fmla="*/ 246 w 144087"/>
                <a:gd name="connsiteY0" fmla="*/ 88493 h 176474"/>
                <a:gd name="connsiteX1" fmla="*/ 72632 w 144087"/>
                <a:gd name="connsiteY1" fmla="*/ 375 h 176474"/>
                <a:gd name="connsiteX2" fmla="*/ 144333 w 144087"/>
                <a:gd name="connsiteY2" fmla="*/ 88493 h 176474"/>
                <a:gd name="connsiteX3" fmla="*/ 72383 w 144087"/>
                <a:gd name="connsiteY3" fmla="*/ 176849 h 176474"/>
                <a:gd name="connsiteX4" fmla="*/ 246 w 144087"/>
                <a:gd name="connsiteY4" fmla="*/ 88493 h 176474"/>
                <a:gd name="connsiteX5" fmla="*/ 108638 w 144087"/>
                <a:gd name="connsiteY5" fmla="*/ 88493 h 176474"/>
                <a:gd name="connsiteX6" fmla="*/ 72694 w 144087"/>
                <a:gd name="connsiteY6" fmla="*/ 28576 h 176474"/>
                <a:gd name="connsiteX7" fmla="*/ 36003 w 144087"/>
                <a:gd name="connsiteY7" fmla="*/ 88493 h 176474"/>
                <a:gd name="connsiteX8" fmla="*/ 72694 w 144087"/>
                <a:gd name="connsiteY8" fmla="*/ 148647 h 176474"/>
                <a:gd name="connsiteX9" fmla="*/ 108638 w 144087"/>
                <a:gd name="connsiteY9" fmla="*/ 88493 h 17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87" h="176474">
                  <a:moveTo>
                    <a:pt x="246" y="88493"/>
                  </a:moveTo>
                  <a:cubicBezTo>
                    <a:pt x="246" y="34235"/>
                    <a:pt x="28728" y="375"/>
                    <a:pt x="72632" y="375"/>
                  </a:cubicBezTo>
                  <a:cubicBezTo>
                    <a:pt x="116536" y="375"/>
                    <a:pt x="144333" y="34005"/>
                    <a:pt x="144333" y="88493"/>
                  </a:cubicBezTo>
                  <a:cubicBezTo>
                    <a:pt x="144333" y="142988"/>
                    <a:pt x="117282" y="176849"/>
                    <a:pt x="72383" y="176849"/>
                  </a:cubicBezTo>
                  <a:cubicBezTo>
                    <a:pt x="27546" y="176849"/>
                    <a:pt x="246" y="142466"/>
                    <a:pt x="246" y="88493"/>
                  </a:cubicBezTo>
                  <a:close/>
                  <a:moveTo>
                    <a:pt x="108638" y="88493"/>
                  </a:moveTo>
                  <a:cubicBezTo>
                    <a:pt x="108638" y="52730"/>
                    <a:pt x="98004" y="28576"/>
                    <a:pt x="72694" y="28576"/>
                  </a:cubicBezTo>
                  <a:cubicBezTo>
                    <a:pt x="47384" y="28576"/>
                    <a:pt x="36003" y="52500"/>
                    <a:pt x="36003" y="88493"/>
                  </a:cubicBezTo>
                  <a:cubicBezTo>
                    <a:pt x="36003" y="124493"/>
                    <a:pt x="46886" y="148647"/>
                    <a:pt x="72694" y="148647"/>
                  </a:cubicBezTo>
                  <a:cubicBezTo>
                    <a:pt x="98502" y="148647"/>
                    <a:pt x="108638" y="124724"/>
                    <a:pt x="108638" y="88493"/>
                  </a:cubicBezTo>
                  <a:close/>
                </a:path>
              </a:pathLst>
            </a:custGeom>
            <a:solidFill>
              <a:srgbClr val="FFFFFF"/>
            </a:solidFill>
            <a:ln w="6219" cap="flat">
              <a:noFill/>
              <a:prstDash val="solid"/>
              <a:miter/>
            </a:ln>
          </p:spPr>
          <p:txBody>
            <a:bodyPr rtlCol="0" anchor="ctr"/>
            <a:lstStyle/>
            <a:p>
              <a:endParaRPr lang="en-NL"/>
            </a:p>
          </p:txBody>
        </p:sp>
        <p:sp>
          <p:nvSpPr>
            <p:cNvPr id="97" name="Freeform 96">
              <a:extLst>
                <a:ext uri="{FF2B5EF4-FFF2-40B4-BE49-F238E27FC236}">
                  <a16:creationId xmlns:a16="http://schemas.microsoft.com/office/drawing/2014/main" id="{98DBB51F-F004-7E1F-C2AF-D5CDFC311B28}"/>
                </a:ext>
              </a:extLst>
            </p:cNvPr>
            <p:cNvSpPr/>
            <p:nvPr/>
          </p:nvSpPr>
          <p:spPr>
            <a:xfrm>
              <a:off x="9261815" y="3188182"/>
              <a:ext cx="123130" cy="172543"/>
            </a:xfrm>
            <a:custGeom>
              <a:avLst/>
              <a:gdLst>
                <a:gd name="connsiteX0" fmla="*/ 41788 w 123130"/>
                <a:gd name="connsiteY0" fmla="*/ 105483 h 172543"/>
                <a:gd name="connsiteX1" fmla="*/ 87184 w 123130"/>
                <a:gd name="connsiteY1" fmla="*/ 55037 h 172543"/>
                <a:gd name="connsiteX2" fmla="*/ 63242 w 123130"/>
                <a:gd name="connsiteY2" fmla="*/ 28284 h 172543"/>
                <a:gd name="connsiteX3" fmla="*/ 34512 w 123130"/>
                <a:gd name="connsiteY3" fmla="*/ 62897 h 172543"/>
                <a:gd name="connsiteX4" fmla="*/ 2672 w 123130"/>
                <a:gd name="connsiteY4" fmla="*/ 62897 h 172543"/>
                <a:gd name="connsiteX5" fmla="*/ 63989 w 123130"/>
                <a:gd name="connsiteY5" fmla="*/ 375 h 172543"/>
                <a:gd name="connsiteX6" fmla="*/ 122445 w 123130"/>
                <a:gd name="connsiteY6" fmla="*/ 54172 h 172543"/>
                <a:gd name="connsiteX7" fmla="*/ 78976 w 123130"/>
                <a:gd name="connsiteY7" fmla="*/ 114842 h 172543"/>
                <a:gd name="connsiteX8" fmla="*/ 43965 w 123130"/>
                <a:gd name="connsiteY8" fmla="*/ 145413 h 172543"/>
                <a:gd name="connsiteX9" fmla="*/ 123377 w 123130"/>
                <a:gd name="connsiteY9" fmla="*/ 145413 h 172543"/>
                <a:gd name="connsiteX10" fmla="*/ 123377 w 123130"/>
                <a:gd name="connsiteY10" fmla="*/ 172918 h 172543"/>
                <a:gd name="connsiteX11" fmla="*/ 247 w 123130"/>
                <a:gd name="connsiteY11" fmla="*/ 172918 h 172543"/>
                <a:gd name="connsiteX12" fmla="*/ 41788 w 123130"/>
                <a:gd name="connsiteY12" fmla="*/ 105657 h 17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130" h="172543">
                  <a:moveTo>
                    <a:pt x="41788" y="105483"/>
                  </a:moveTo>
                  <a:cubicBezTo>
                    <a:pt x="63491" y="88668"/>
                    <a:pt x="87184" y="76821"/>
                    <a:pt x="87184" y="55037"/>
                  </a:cubicBezTo>
                  <a:cubicBezTo>
                    <a:pt x="87184" y="39148"/>
                    <a:pt x="78976" y="28284"/>
                    <a:pt x="63242" y="28284"/>
                  </a:cubicBezTo>
                  <a:cubicBezTo>
                    <a:pt x="45644" y="28284"/>
                    <a:pt x="35010" y="40827"/>
                    <a:pt x="34512" y="62897"/>
                  </a:cubicBezTo>
                  <a:lnTo>
                    <a:pt x="2672" y="62897"/>
                  </a:lnTo>
                  <a:cubicBezTo>
                    <a:pt x="2672" y="24298"/>
                    <a:pt x="23008" y="375"/>
                    <a:pt x="63989" y="375"/>
                  </a:cubicBezTo>
                  <a:cubicBezTo>
                    <a:pt x="102172" y="375"/>
                    <a:pt x="122445" y="24994"/>
                    <a:pt x="122445" y="54172"/>
                  </a:cubicBezTo>
                  <a:cubicBezTo>
                    <a:pt x="122445" y="86186"/>
                    <a:pt x="100244" y="100863"/>
                    <a:pt x="78976" y="114842"/>
                  </a:cubicBezTo>
                  <a:cubicBezTo>
                    <a:pt x="65668" y="123107"/>
                    <a:pt x="49811" y="134493"/>
                    <a:pt x="43965" y="145413"/>
                  </a:cubicBezTo>
                  <a:lnTo>
                    <a:pt x="123377" y="145413"/>
                  </a:lnTo>
                  <a:lnTo>
                    <a:pt x="123377" y="172918"/>
                  </a:lnTo>
                  <a:lnTo>
                    <a:pt x="247" y="172918"/>
                  </a:lnTo>
                  <a:cubicBezTo>
                    <a:pt x="1429" y="140444"/>
                    <a:pt x="22199" y="120793"/>
                    <a:pt x="41788" y="105657"/>
                  </a:cubicBezTo>
                  <a:close/>
                </a:path>
              </a:pathLst>
            </a:custGeom>
            <a:solidFill>
              <a:srgbClr val="FFFFFF"/>
            </a:solidFill>
            <a:ln w="6219" cap="flat">
              <a:noFill/>
              <a:prstDash val="solid"/>
              <a:miter/>
            </a:ln>
          </p:spPr>
          <p:txBody>
            <a:bodyPr rtlCol="0" anchor="ctr"/>
            <a:lstStyle/>
            <a:p>
              <a:endParaRPr lang="en-NL"/>
            </a:p>
          </p:txBody>
        </p:sp>
        <p:sp>
          <p:nvSpPr>
            <p:cNvPr id="98" name="Freeform 97">
              <a:extLst>
                <a:ext uri="{FF2B5EF4-FFF2-40B4-BE49-F238E27FC236}">
                  <a16:creationId xmlns:a16="http://schemas.microsoft.com/office/drawing/2014/main" id="{34C0834A-75B1-F6CC-4CDC-EEE998A0CE58}"/>
                </a:ext>
              </a:extLst>
            </p:cNvPr>
            <p:cNvSpPr/>
            <p:nvPr/>
          </p:nvSpPr>
          <p:spPr>
            <a:xfrm>
              <a:off x="9395953" y="3187834"/>
              <a:ext cx="132022" cy="175777"/>
            </a:xfrm>
            <a:custGeom>
              <a:avLst/>
              <a:gdLst>
                <a:gd name="connsiteX0" fmla="*/ 310 w 132022"/>
                <a:gd name="connsiteY0" fmla="*/ 116055 h 175777"/>
                <a:gd name="connsiteX1" fmla="*/ 32647 w 132022"/>
                <a:gd name="connsiteY1" fmla="*/ 116055 h 175777"/>
                <a:gd name="connsiteX2" fmla="*/ 66725 w 132022"/>
                <a:gd name="connsiteY2" fmla="*/ 149685 h 175777"/>
                <a:gd name="connsiteX3" fmla="*/ 96886 w 132022"/>
                <a:gd name="connsiteY3" fmla="*/ 121950 h 175777"/>
                <a:gd name="connsiteX4" fmla="*/ 65731 w 132022"/>
                <a:gd name="connsiteY4" fmla="*/ 96124 h 175777"/>
                <a:gd name="connsiteX5" fmla="*/ 55097 w 132022"/>
                <a:gd name="connsiteY5" fmla="*/ 96124 h 175777"/>
                <a:gd name="connsiteX6" fmla="*/ 55097 w 132022"/>
                <a:gd name="connsiteY6" fmla="*/ 70988 h 175777"/>
                <a:gd name="connsiteX7" fmla="*/ 64984 w 132022"/>
                <a:gd name="connsiteY7" fmla="*/ 70988 h 175777"/>
                <a:gd name="connsiteX8" fmla="*/ 92720 w 132022"/>
                <a:gd name="connsiteY8" fmla="*/ 48221 h 175777"/>
                <a:gd name="connsiteX9" fmla="*/ 68342 w 132022"/>
                <a:gd name="connsiteY9" fmla="*/ 25971 h 175777"/>
                <a:gd name="connsiteX10" fmla="*/ 38182 w 132022"/>
                <a:gd name="connsiteY10" fmla="*/ 56075 h 175777"/>
                <a:gd name="connsiteX11" fmla="*/ 5783 w 132022"/>
                <a:gd name="connsiteY11" fmla="*/ 56075 h 175777"/>
                <a:gd name="connsiteX12" fmla="*/ 68342 w 132022"/>
                <a:gd name="connsiteY12" fmla="*/ 375 h 175777"/>
                <a:gd name="connsiteX13" fmla="*/ 127233 w 132022"/>
                <a:gd name="connsiteY13" fmla="*/ 45852 h 175777"/>
                <a:gd name="connsiteX14" fmla="*/ 97508 w 132022"/>
                <a:gd name="connsiteY14" fmla="*/ 81616 h 175777"/>
                <a:gd name="connsiteX15" fmla="*/ 97508 w 132022"/>
                <a:gd name="connsiteY15" fmla="*/ 82082 h 175777"/>
                <a:gd name="connsiteX16" fmla="*/ 132271 w 132022"/>
                <a:gd name="connsiteY16" fmla="*/ 124033 h 175777"/>
                <a:gd name="connsiteX17" fmla="*/ 67845 w 132022"/>
                <a:gd name="connsiteY17" fmla="*/ 176152 h 175777"/>
                <a:gd name="connsiteX18" fmla="*/ 248 w 132022"/>
                <a:gd name="connsiteY18" fmla="*/ 115999 h 17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2022" h="175777">
                  <a:moveTo>
                    <a:pt x="310" y="116055"/>
                  </a:moveTo>
                  <a:lnTo>
                    <a:pt x="32647" y="116055"/>
                  </a:lnTo>
                  <a:cubicBezTo>
                    <a:pt x="34140" y="136918"/>
                    <a:pt x="43095" y="149685"/>
                    <a:pt x="66725" y="149685"/>
                  </a:cubicBezTo>
                  <a:cubicBezTo>
                    <a:pt x="86003" y="149685"/>
                    <a:pt x="96886" y="139288"/>
                    <a:pt x="96886" y="121950"/>
                  </a:cubicBezTo>
                  <a:cubicBezTo>
                    <a:pt x="96886" y="105601"/>
                    <a:pt x="86999" y="96124"/>
                    <a:pt x="65731" y="96124"/>
                  </a:cubicBezTo>
                  <a:lnTo>
                    <a:pt x="55097" y="96124"/>
                  </a:lnTo>
                  <a:lnTo>
                    <a:pt x="55097" y="70988"/>
                  </a:lnTo>
                  <a:lnTo>
                    <a:pt x="64984" y="70988"/>
                  </a:lnTo>
                  <a:cubicBezTo>
                    <a:pt x="81402" y="70988"/>
                    <a:pt x="92720" y="62437"/>
                    <a:pt x="92720" y="48221"/>
                  </a:cubicBezTo>
                  <a:cubicBezTo>
                    <a:pt x="92720" y="34932"/>
                    <a:pt x="83267" y="25971"/>
                    <a:pt x="68342" y="25971"/>
                  </a:cubicBezTo>
                  <a:cubicBezTo>
                    <a:pt x="48505" y="25971"/>
                    <a:pt x="38866" y="38514"/>
                    <a:pt x="38182" y="56075"/>
                  </a:cubicBezTo>
                  <a:lnTo>
                    <a:pt x="5783" y="56075"/>
                  </a:lnTo>
                  <a:cubicBezTo>
                    <a:pt x="7026" y="22681"/>
                    <a:pt x="28294" y="375"/>
                    <a:pt x="68342" y="375"/>
                  </a:cubicBezTo>
                  <a:cubicBezTo>
                    <a:pt x="104287" y="375"/>
                    <a:pt x="127233" y="17650"/>
                    <a:pt x="127233" y="45852"/>
                  </a:cubicBezTo>
                  <a:cubicBezTo>
                    <a:pt x="127233" y="65037"/>
                    <a:pt x="114672" y="76187"/>
                    <a:pt x="97508" y="81616"/>
                  </a:cubicBezTo>
                  <a:lnTo>
                    <a:pt x="97508" y="82082"/>
                  </a:lnTo>
                  <a:cubicBezTo>
                    <a:pt x="119460" y="87281"/>
                    <a:pt x="132271" y="100570"/>
                    <a:pt x="132271" y="124033"/>
                  </a:cubicBezTo>
                  <a:cubicBezTo>
                    <a:pt x="132271" y="159337"/>
                    <a:pt x="103540" y="176152"/>
                    <a:pt x="67845" y="176152"/>
                  </a:cubicBezTo>
                  <a:cubicBezTo>
                    <a:pt x="23444" y="176152"/>
                    <a:pt x="745" y="152925"/>
                    <a:pt x="248" y="115999"/>
                  </a:cubicBezTo>
                  <a:close/>
                </a:path>
              </a:pathLst>
            </a:custGeom>
            <a:solidFill>
              <a:srgbClr val="FFFFFF"/>
            </a:solidFill>
            <a:ln w="6219" cap="flat">
              <a:noFill/>
              <a:prstDash val="solid"/>
              <a:miter/>
            </a:ln>
          </p:spPr>
          <p:txBody>
            <a:bodyPr rtlCol="0" anchor="ctr"/>
            <a:lstStyle/>
            <a:p>
              <a:endParaRPr lang="en-NL"/>
            </a:p>
          </p:txBody>
        </p:sp>
      </p:grpSp>
      <p:sp>
        <p:nvSpPr>
          <p:cNvPr id="103" name="TextBox 102">
            <a:extLst>
              <a:ext uri="{FF2B5EF4-FFF2-40B4-BE49-F238E27FC236}">
                <a16:creationId xmlns:a16="http://schemas.microsoft.com/office/drawing/2014/main" id="{D9DB56BE-A9DD-830C-8FBA-D30A6EFA432D}"/>
              </a:ext>
            </a:extLst>
          </p:cNvPr>
          <p:cNvSpPr txBox="1"/>
          <p:nvPr/>
        </p:nvSpPr>
        <p:spPr>
          <a:xfrm>
            <a:off x="2038640" y="1111234"/>
            <a:ext cx="8114721" cy="2062103"/>
          </a:xfrm>
          <a:prstGeom prst="rect">
            <a:avLst/>
          </a:prstGeom>
          <a:noFill/>
        </p:spPr>
        <p:txBody>
          <a:bodyPr wrap="none" rtlCol="0">
            <a:spAutoFit/>
          </a:bodyPr>
          <a:lstStyle/>
          <a:p>
            <a:pPr algn="ctr"/>
            <a:r>
              <a:rPr lang="en-NL" sz="8000" b="1" dirty="0">
                <a:solidFill>
                  <a:schemeClr val="bg1"/>
                </a:solidFill>
                <a:latin typeface="Roboto" panose="02000000000000000000" pitchFamily="2" charset="0"/>
                <a:ea typeface="Roboto" panose="02000000000000000000" pitchFamily="2" charset="0"/>
              </a:rPr>
              <a:t>Don’t Panic</a:t>
            </a:r>
          </a:p>
          <a:p>
            <a:pPr algn="ctr"/>
            <a:r>
              <a:rPr lang="en-NL" sz="4800" b="1" dirty="0">
                <a:solidFill>
                  <a:schemeClr val="bg1"/>
                </a:solidFill>
                <a:latin typeface="Roboto Condensed" panose="02000000000000000000" pitchFamily="2" charset="0"/>
                <a:ea typeface="Roboto Condensed" panose="02000000000000000000" pitchFamily="2" charset="0"/>
              </a:rPr>
              <a:t>A Developer’s Guide To Security</a:t>
            </a:r>
          </a:p>
        </p:txBody>
      </p:sp>
      <p:pic>
        <p:nvPicPr>
          <p:cNvPr id="105" name="Picture 104">
            <a:extLst>
              <a:ext uri="{FF2B5EF4-FFF2-40B4-BE49-F238E27FC236}">
                <a16:creationId xmlns:a16="http://schemas.microsoft.com/office/drawing/2014/main" id="{54EF7B93-6554-D444-5282-0F98AB3CF9C4}"/>
              </a:ext>
            </a:extLst>
          </p:cNvPr>
          <p:cNvPicPr>
            <a:picLocks noChangeAspect="1"/>
          </p:cNvPicPr>
          <p:nvPr/>
        </p:nvPicPr>
        <p:blipFill>
          <a:blip r:embed="rId2"/>
          <a:stretch>
            <a:fillRect/>
          </a:stretch>
        </p:blipFill>
        <p:spPr>
          <a:xfrm>
            <a:off x="7482499" y="5898685"/>
            <a:ext cx="2998552" cy="671318"/>
          </a:xfrm>
          <a:prstGeom prst="rect">
            <a:avLst/>
          </a:prstGeom>
        </p:spPr>
      </p:pic>
      <p:sp>
        <p:nvSpPr>
          <p:cNvPr id="106" name="TextBox 105">
            <a:extLst>
              <a:ext uri="{FF2B5EF4-FFF2-40B4-BE49-F238E27FC236}">
                <a16:creationId xmlns:a16="http://schemas.microsoft.com/office/drawing/2014/main" id="{C73262CD-4EC7-0262-9FED-9697727FCB0C}"/>
              </a:ext>
            </a:extLst>
          </p:cNvPr>
          <p:cNvSpPr txBox="1"/>
          <p:nvPr/>
        </p:nvSpPr>
        <p:spPr>
          <a:xfrm>
            <a:off x="3719388" y="3805703"/>
            <a:ext cx="4753224" cy="1261884"/>
          </a:xfrm>
          <a:prstGeom prst="rect">
            <a:avLst/>
          </a:prstGeom>
          <a:noFill/>
        </p:spPr>
        <p:txBody>
          <a:bodyPr wrap="none" rtlCol="0">
            <a:spAutoFit/>
          </a:bodyPr>
          <a:lstStyle/>
          <a:p>
            <a:pPr algn="ctr"/>
            <a:r>
              <a:rPr lang="en-NL" sz="4800" b="1" dirty="0">
                <a:solidFill>
                  <a:schemeClr val="bg1"/>
                </a:solidFill>
                <a:latin typeface="Roboto Light" panose="02000000000000000000" pitchFamily="2" charset="0"/>
                <a:ea typeface="Roboto Light" panose="02000000000000000000" pitchFamily="2" charset="0"/>
              </a:rPr>
              <a:t>Sebastiaan Zeeff</a:t>
            </a:r>
          </a:p>
          <a:p>
            <a:pPr algn="ctr"/>
            <a:r>
              <a:rPr lang="en-NL" sz="2800" b="1" dirty="0">
                <a:solidFill>
                  <a:schemeClr val="bg1"/>
                </a:solidFill>
                <a:latin typeface="Roboto Light" panose="02000000000000000000" pitchFamily="2" charset="0"/>
                <a:ea typeface="Roboto Light" panose="02000000000000000000" pitchFamily="2" charset="0"/>
              </a:rPr>
              <a:t>Ordina Pythoneers</a:t>
            </a:r>
          </a:p>
        </p:txBody>
      </p:sp>
    </p:spTree>
    <p:extLst>
      <p:ext uri="{BB962C8B-B14F-4D97-AF65-F5344CB8AC3E}">
        <p14:creationId xmlns:p14="http://schemas.microsoft.com/office/powerpoint/2010/main" val="211301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AFB0A-7768-BA7E-ACC8-AE39F7D0557B}"/>
              </a:ext>
            </a:extLst>
          </p:cNvPr>
          <p:cNvSpPr txBox="1"/>
          <p:nvPr/>
        </p:nvSpPr>
        <p:spPr>
          <a:xfrm>
            <a:off x="0" y="997565"/>
            <a:ext cx="12192000" cy="4862870"/>
          </a:xfrm>
          <a:prstGeom prst="rect">
            <a:avLst/>
          </a:prstGeom>
          <a:noFill/>
        </p:spPr>
        <p:txBody>
          <a:bodyPr wrap="square" rtlCol="0">
            <a:spAutoFit/>
          </a:bodyPr>
          <a:lstStyle/>
          <a:p>
            <a:pPr algn="ctr">
              <a:spcAft>
                <a:spcPts val="3600"/>
              </a:spcAft>
            </a:pPr>
            <a:r>
              <a:rPr lang="en-GB" sz="8000" dirty="0">
                <a:latin typeface="+mj-lt"/>
                <a:ea typeface="Roboto Condensed" panose="02000000000000000000" pitchFamily="2" charset="0"/>
              </a:rPr>
              <a:t>You </a:t>
            </a:r>
            <a:r>
              <a:rPr lang="en-GB" sz="8000" u="sng" dirty="0">
                <a:solidFill>
                  <a:schemeClr val="accent1">
                    <a:lumMod val="20000"/>
                    <a:lumOff val="80000"/>
                  </a:schemeClr>
                </a:solidFill>
                <a:latin typeface="+mj-lt"/>
                <a:ea typeface="Roboto" panose="02000000000000000000" pitchFamily="2" charset="0"/>
              </a:rPr>
              <a:t>don't</a:t>
            </a:r>
            <a:r>
              <a:rPr lang="en-GB" sz="8000" dirty="0">
                <a:latin typeface="+mj-lt"/>
                <a:ea typeface="Roboto Condensed" panose="02000000000000000000" pitchFamily="2" charset="0"/>
              </a:rPr>
              <a:t> have to be</a:t>
            </a:r>
          </a:p>
          <a:p>
            <a:pPr algn="ctr">
              <a:spcAft>
                <a:spcPts val="3600"/>
              </a:spcAft>
            </a:pPr>
            <a:r>
              <a:rPr lang="en-GB" sz="8000" dirty="0">
                <a:latin typeface="+mj-lt"/>
                <a:ea typeface="Roboto Condensed" panose="02000000000000000000" pitchFamily="2" charset="0"/>
              </a:rPr>
              <a:t>a </a:t>
            </a:r>
            <a:r>
              <a:rPr lang="en-GB" sz="8000" dirty="0">
                <a:solidFill>
                  <a:schemeClr val="accent2"/>
                </a:solidFill>
                <a:latin typeface="+mj-lt"/>
                <a:ea typeface="Roboto" panose="02000000000000000000" pitchFamily="2" charset="0"/>
              </a:rPr>
              <a:t>security expert</a:t>
            </a:r>
          </a:p>
          <a:p>
            <a:pPr algn="ctr">
              <a:spcAft>
                <a:spcPts val="3600"/>
              </a:spcAft>
            </a:pPr>
            <a:r>
              <a:rPr lang="en-GB" sz="8000" dirty="0">
                <a:latin typeface="+mj-lt"/>
                <a:ea typeface="Roboto Condensed" panose="02000000000000000000" pitchFamily="2" charset="0"/>
              </a:rPr>
              <a:t>to contribute to security</a:t>
            </a:r>
          </a:p>
        </p:txBody>
      </p:sp>
    </p:spTree>
    <p:extLst>
      <p:ext uri="{BB962C8B-B14F-4D97-AF65-F5344CB8AC3E}">
        <p14:creationId xmlns:p14="http://schemas.microsoft.com/office/powerpoint/2010/main" val="82218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092125D-7B9E-0EF8-3920-3CDF8BBA321D}"/>
              </a:ext>
            </a:extLst>
          </p:cNvPr>
          <p:cNvSpPr/>
          <p:nvPr/>
        </p:nvSpPr>
        <p:spPr>
          <a:xfrm>
            <a:off x="482906" y="262598"/>
            <a:ext cx="11226187" cy="5356005"/>
          </a:xfrm>
          <a:prstGeom prst="roundRect">
            <a:avLst>
              <a:gd name="adj" fmla="val 7377"/>
            </a:avLst>
          </a:prstGeom>
          <a:solidFill>
            <a:srgbClr val="E8EEF8"/>
          </a:solidFill>
          <a:ln w="3175">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Footer Placeholder 6">
            <a:extLst>
              <a:ext uri="{FF2B5EF4-FFF2-40B4-BE49-F238E27FC236}">
                <a16:creationId xmlns:a16="http://schemas.microsoft.com/office/drawing/2014/main" id="{FF0494BA-E070-A5AC-4D1C-A422F43E00BD}"/>
              </a:ext>
            </a:extLst>
          </p:cNvPr>
          <p:cNvSpPr>
            <a:spLocks noGrp="1"/>
          </p:cNvSpPr>
          <p:nvPr>
            <p:ph type="ftr" sz="quarter" idx="3"/>
          </p:nvPr>
        </p:nvSpPr>
        <p:spPr>
          <a:xfrm>
            <a:off x="-43598" y="6170218"/>
            <a:ext cx="9681316" cy="544512"/>
          </a:xfrm>
        </p:spPr>
        <p:txBody>
          <a:bodyPr/>
          <a:lstStyle/>
          <a:p>
            <a:r>
              <a:rPr lang="en-GB" dirty="0"/>
              <a:t>Source: </a:t>
            </a:r>
            <a:r>
              <a:rPr lang="en-GB" sz="1100" dirty="0">
                <a:hlinkClick r:id="rId3"/>
              </a:rPr>
              <a:t>https://twitter.com/kelseyhightower/status/1666131163877113858</a:t>
            </a:r>
            <a:endParaRPr lang="en-GB" sz="1100" dirty="0"/>
          </a:p>
        </p:txBody>
      </p:sp>
      <p:sp>
        <p:nvSpPr>
          <p:cNvPr id="8" name="TextBox 7">
            <a:extLst>
              <a:ext uri="{FF2B5EF4-FFF2-40B4-BE49-F238E27FC236}">
                <a16:creationId xmlns:a16="http://schemas.microsoft.com/office/drawing/2014/main" id="{817B8152-2B8C-C12F-69B6-688C8BFAA430}"/>
              </a:ext>
            </a:extLst>
          </p:cNvPr>
          <p:cNvSpPr txBox="1"/>
          <p:nvPr/>
        </p:nvSpPr>
        <p:spPr>
          <a:xfrm>
            <a:off x="855642" y="1973539"/>
            <a:ext cx="10480716" cy="2444259"/>
          </a:xfrm>
          <a:prstGeom prst="rect">
            <a:avLst/>
          </a:prstGeom>
          <a:noFill/>
        </p:spPr>
        <p:txBody>
          <a:bodyPr wrap="square">
            <a:spAutoFit/>
          </a:bodyPr>
          <a:lstStyle/>
          <a:p>
            <a:pPr>
              <a:lnSpc>
                <a:spcPct val="140000"/>
              </a:lnSpc>
            </a:pPr>
            <a:r>
              <a:rPr lang="en-GB" sz="2800" dirty="0">
                <a:ea typeface="Roboto Condensed Light" panose="02000000000000000000" pitchFamily="2" charset="0"/>
              </a:rPr>
              <a:t>I think we are asking developers to do too much by shifting everything left including security. While it should be a collaborative effort, </a:t>
            </a:r>
            <a:r>
              <a:rPr lang="en-GB" sz="2800" b="1" dirty="0">
                <a:latin typeface="Roboto" panose="02000000000000000000" pitchFamily="2" charset="0"/>
                <a:ea typeface="Roboto" panose="02000000000000000000" pitchFamily="2" charset="0"/>
              </a:rPr>
              <a:t>the idea that developers need to become security experts</a:t>
            </a:r>
            <a:r>
              <a:rPr lang="en-GB" sz="2800" dirty="0">
                <a:ea typeface="Roboto Condensed Light" panose="02000000000000000000" pitchFamily="2" charset="0"/>
              </a:rPr>
              <a:t>, in addition to everything else, </a:t>
            </a:r>
            <a:r>
              <a:rPr lang="en-GB" sz="2800" dirty="0">
                <a:ea typeface="Roboto" panose="02000000000000000000" pitchFamily="2" charset="0"/>
              </a:rPr>
              <a:t>just </a:t>
            </a:r>
            <a:r>
              <a:rPr lang="en-GB" sz="2800" b="1" dirty="0">
                <a:latin typeface="Roboto" panose="02000000000000000000" pitchFamily="2" charset="0"/>
                <a:ea typeface="Roboto" panose="02000000000000000000" pitchFamily="2" charset="0"/>
              </a:rPr>
              <a:t>isn't sustainable</a:t>
            </a:r>
            <a:r>
              <a:rPr lang="en-GB" sz="2800" dirty="0">
                <a:ea typeface="Roboto Condensed Light" panose="02000000000000000000" pitchFamily="2" charset="0"/>
              </a:rPr>
              <a:t>.</a:t>
            </a:r>
            <a:endParaRPr lang="en-NL" sz="2800" dirty="0">
              <a:ea typeface="Roboto Condensed Light" panose="02000000000000000000" pitchFamily="2" charset="0"/>
            </a:endParaRPr>
          </a:p>
        </p:txBody>
      </p:sp>
      <p:pic>
        <p:nvPicPr>
          <p:cNvPr id="12" name="Picture 11" descr="A person smiling at the camera&#10;&#10;Description automatically generated with low confidence">
            <a:extLst>
              <a:ext uri="{FF2B5EF4-FFF2-40B4-BE49-F238E27FC236}">
                <a16:creationId xmlns:a16="http://schemas.microsoft.com/office/drawing/2014/main" id="{6F15493F-5320-C369-F57A-22B93348A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642" y="638045"/>
            <a:ext cx="1073788" cy="1073788"/>
          </a:xfrm>
          <a:prstGeom prst="ellipse">
            <a:avLst/>
          </a:prstGeom>
          <a:effectLst>
            <a:softEdge rad="0"/>
          </a:effectLst>
        </p:spPr>
      </p:pic>
      <p:grpSp>
        <p:nvGrpSpPr>
          <p:cNvPr id="20" name="Group 19">
            <a:extLst>
              <a:ext uri="{FF2B5EF4-FFF2-40B4-BE49-F238E27FC236}">
                <a16:creationId xmlns:a16="http://schemas.microsoft.com/office/drawing/2014/main" id="{5EED07B6-8BD3-57A9-B745-A45EFFD6C703}"/>
              </a:ext>
            </a:extLst>
          </p:cNvPr>
          <p:cNvGrpSpPr/>
          <p:nvPr/>
        </p:nvGrpSpPr>
        <p:grpSpPr>
          <a:xfrm>
            <a:off x="2068268" y="750911"/>
            <a:ext cx="10258097" cy="954107"/>
            <a:chOff x="2341088" y="1123325"/>
            <a:chExt cx="10258097" cy="954107"/>
          </a:xfrm>
        </p:grpSpPr>
        <p:sp>
          <p:nvSpPr>
            <p:cNvPr id="13" name="TextBox 12">
              <a:extLst>
                <a:ext uri="{FF2B5EF4-FFF2-40B4-BE49-F238E27FC236}">
                  <a16:creationId xmlns:a16="http://schemas.microsoft.com/office/drawing/2014/main" id="{02451C6F-E576-DFAA-C6CA-6B358734929F}"/>
                </a:ext>
              </a:extLst>
            </p:cNvPr>
            <p:cNvSpPr txBox="1"/>
            <p:nvPr/>
          </p:nvSpPr>
          <p:spPr>
            <a:xfrm>
              <a:off x="2341088" y="1123325"/>
              <a:ext cx="10258097" cy="954107"/>
            </a:xfrm>
            <a:prstGeom prst="rect">
              <a:avLst/>
            </a:prstGeom>
            <a:noFill/>
          </p:spPr>
          <p:txBody>
            <a:bodyPr wrap="square">
              <a:spAutoFit/>
            </a:bodyPr>
            <a:lstStyle/>
            <a:p>
              <a:r>
                <a:rPr lang="en-GB" sz="3200" dirty="0">
                  <a:latin typeface="+mj-lt"/>
                  <a:ea typeface="Roboto Condensed Light" panose="02000000000000000000" pitchFamily="2" charset="0"/>
                </a:rPr>
                <a:t>Kelsey Hightower</a:t>
              </a:r>
            </a:p>
            <a:p>
              <a:r>
                <a:rPr lang="en-GB" sz="2400" dirty="0">
                  <a:latin typeface="Roboto Condensed Light" panose="02000000000000000000" pitchFamily="2" charset="0"/>
                  <a:ea typeface="Roboto Condensed Light" panose="02000000000000000000" pitchFamily="2" charset="0"/>
                </a:rPr>
                <a:t>@kelseyhightower</a:t>
              </a:r>
              <a:endParaRPr lang="en-NL" sz="2400" dirty="0">
                <a:latin typeface="Roboto Condensed Light" panose="02000000000000000000" pitchFamily="2" charset="0"/>
                <a:ea typeface="Roboto Condensed Light" panose="02000000000000000000" pitchFamily="2" charset="0"/>
              </a:endParaRPr>
            </a:p>
          </p:txBody>
        </p:sp>
        <p:pic>
          <p:nvPicPr>
            <p:cNvPr id="15" name="Picture 14" descr="A blue check mark in a flower shape&#10;&#10;Description automatically generated with medium confidence">
              <a:extLst>
                <a:ext uri="{FF2B5EF4-FFF2-40B4-BE49-F238E27FC236}">
                  <a16:creationId xmlns:a16="http://schemas.microsoft.com/office/drawing/2014/main" id="{1DFF95AF-E568-FDBC-7170-82ECDDE2A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5115" y="1222134"/>
              <a:ext cx="444347" cy="444347"/>
            </a:xfrm>
            <a:prstGeom prst="rect">
              <a:avLst/>
            </a:prstGeom>
          </p:spPr>
        </p:pic>
      </p:grpSp>
      <p:sp>
        <p:nvSpPr>
          <p:cNvPr id="19" name="TextBox 18">
            <a:extLst>
              <a:ext uri="{FF2B5EF4-FFF2-40B4-BE49-F238E27FC236}">
                <a16:creationId xmlns:a16="http://schemas.microsoft.com/office/drawing/2014/main" id="{4DF34BA0-89CB-82FC-5174-4CA869444607}"/>
              </a:ext>
            </a:extLst>
          </p:cNvPr>
          <p:cNvSpPr txBox="1"/>
          <p:nvPr/>
        </p:nvSpPr>
        <p:spPr>
          <a:xfrm>
            <a:off x="855642" y="4718062"/>
            <a:ext cx="10807547" cy="502702"/>
          </a:xfrm>
          <a:prstGeom prst="rect">
            <a:avLst/>
          </a:prstGeom>
          <a:noFill/>
        </p:spPr>
        <p:txBody>
          <a:bodyPr wrap="square">
            <a:spAutoFit/>
          </a:bodyPr>
          <a:lstStyle/>
          <a:p>
            <a:pPr>
              <a:lnSpc>
                <a:spcPct val="150000"/>
              </a:lnSpc>
            </a:pPr>
            <a:r>
              <a:rPr lang="en-GB" sz="2000" dirty="0">
                <a:solidFill>
                  <a:schemeClr val="tx1">
                    <a:lumMod val="85000"/>
                    <a:lumOff val="15000"/>
                  </a:schemeClr>
                </a:solidFill>
              </a:rPr>
              <a:t>7:13 PM · Jun 6, 2023 · </a:t>
            </a:r>
            <a:r>
              <a:rPr lang="en-GB" sz="2000" b="1" dirty="0">
                <a:latin typeface="Roboto" panose="02000000000000000000" pitchFamily="2" charset="0"/>
                <a:ea typeface="Roboto" panose="02000000000000000000" pitchFamily="2" charset="0"/>
              </a:rPr>
              <a:t>133.4K</a:t>
            </a:r>
            <a:r>
              <a:rPr lang="en-GB" sz="2000" dirty="0">
                <a:solidFill>
                  <a:schemeClr val="tx1">
                    <a:lumMod val="85000"/>
                    <a:lumOff val="15000"/>
                  </a:schemeClr>
                </a:solidFill>
              </a:rPr>
              <a:t> Views · </a:t>
            </a:r>
            <a:r>
              <a:rPr lang="en-GB" sz="2000" b="1" dirty="0">
                <a:latin typeface="Roboto" panose="02000000000000000000" pitchFamily="2" charset="0"/>
                <a:ea typeface="Roboto" panose="02000000000000000000" pitchFamily="2" charset="0"/>
              </a:rPr>
              <a:t>91</a:t>
            </a:r>
            <a:r>
              <a:rPr lang="en-GB" sz="2000" dirty="0">
                <a:solidFill>
                  <a:schemeClr val="tx1">
                    <a:lumMod val="85000"/>
                    <a:lumOff val="15000"/>
                  </a:schemeClr>
                </a:solidFill>
              </a:rPr>
              <a:t> Retweets · </a:t>
            </a:r>
            <a:r>
              <a:rPr lang="en-GB" sz="2000" b="1" dirty="0">
                <a:latin typeface="Roboto" panose="02000000000000000000" pitchFamily="2" charset="0"/>
                <a:ea typeface="Roboto" panose="02000000000000000000" pitchFamily="2" charset="0"/>
              </a:rPr>
              <a:t>16</a:t>
            </a:r>
            <a:r>
              <a:rPr lang="en-GB" sz="2000" dirty="0">
                <a:solidFill>
                  <a:schemeClr val="tx1">
                    <a:lumMod val="85000"/>
                    <a:lumOff val="15000"/>
                  </a:schemeClr>
                </a:solidFill>
              </a:rPr>
              <a:t> Quotes · </a:t>
            </a:r>
            <a:r>
              <a:rPr lang="en-GB" sz="2000" b="1" dirty="0">
                <a:latin typeface="Roboto" panose="02000000000000000000" pitchFamily="2" charset="0"/>
                <a:ea typeface="Roboto" panose="02000000000000000000" pitchFamily="2" charset="0"/>
              </a:rPr>
              <a:t>514</a:t>
            </a:r>
            <a:r>
              <a:rPr lang="en-GB" sz="2000" dirty="0">
                <a:solidFill>
                  <a:schemeClr val="tx1">
                    <a:lumMod val="85000"/>
                    <a:lumOff val="15000"/>
                  </a:schemeClr>
                </a:solidFill>
              </a:rPr>
              <a:t> Likes · </a:t>
            </a:r>
            <a:r>
              <a:rPr lang="en-GB" sz="2000" b="1" dirty="0">
                <a:latin typeface="Roboto" panose="02000000000000000000" pitchFamily="2" charset="0"/>
                <a:ea typeface="Roboto" panose="02000000000000000000" pitchFamily="2" charset="0"/>
              </a:rPr>
              <a:t>69</a:t>
            </a:r>
            <a:r>
              <a:rPr lang="en-GB" sz="2000" dirty="0">
                <a:solidFill>
                  <a:schemeClr val="tx1">
                    <a:lumMod val="85000"/>
                    <a:lumOff val="15000"/>
                  </a:schemeClr>
                </a:solidFill>
              </a:rPr>
              <a:t>  Bookmarks</a:t>
            </a:r>
            <a:endParaRPr lang="en-NL" sz="2000" dirty="0">
              <a:solidFill>
                <a:schemeClr val="tx1">
                  <a:lumMod val="85000"/>
                  <a:lumOff val="15000"/>
                </a:schemeClr>
              </a:solidFill>
            </a:endParaRPr>
          </a:p>
        </p:txBody>
      </p:sp>
    </p:spTree>
    <p:extLst>
      <p:ext uri="{BB962C8B-B14F-4D97-AF65-F5344CB8AC3E}">
        <p14:creationId xmlns:p14="http://schemas.microsoft.com/office/powerpoint/2010/main" val="203108418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AFB0A-7768-BA7E-ACC8-AE39F7D0557B}"/>
              </a:ext>
            </a:extLst>
          </p:cNvPr>
          <p:cNvSpPr txBox="1"/>
          <p:nvPr/>
        </p:nvSpPr>
        <p:spPr>
          <a:xfrm>
            <a:off x="0" y="997565"/>
            <a:ext cx="12192000" cy="4862870"/>
          </a:xfrm>
          <a:prstGeom prst="rect">
            <a:avLst/>
          </a:prstGeom>
          <a:noFill/>
        </p:spPr>
        <p:txBody>
          <a:bodyPr wrap="square" rtlCol="0">
            <a:spAutoFit/>
          </a:bodyPr>
          <a:lstStyle/>
          <a:p>
            <a:pPr algn="ctr">
              <a:spcAft>
                <a:spcPts val="3600"/>
              </a:spcAft>
            </a:pPr>
            <a:r>
              <a:rPr lang="en-GB" sz="8000" dirty="0">
                <a:latin typeface="+mj-lt"/>
                <a:ea typeface="Roboto Condensed" panose="02000000000000000000" pitchFamily="2" charset="0"/>
              </a:rPr>
              <a:t>You </a:t>
            </a:r>
            <a:r>
              <a:rPr lang="en-GB" sz="8000" u="sng" dirty="0">
                <a:solidFill>
                  <a:schemeClr val="accent1">
                    <a:lumMod val="20000"/>
                    <a:lumOff val="80000"/>
                  </a:schemeClr>
                </a:solidFill>
                <a:latin typeface="+mj-lt"/>
                <a:ea typeface="Roboto" panose="02000000000000000000" pitchFamily="2" charset="0"/>
              </a:rPr>
              <a:t>don't</a:t>
            </a:r>
            <a:r>
              <a:rPr lang="en-GB" sz="8000" dirty="0">
                <a:latin typeface="+mj-lt"/>
                <a:ea typeface="Roboto Condensed" panose="02000000000000000000" pitchFamily="2" charset="0"/>
              </a:rPr>
              <a:t> have to be</a:t>
            </a:r>
          </a:p>
          <a:p>
            <a:pPr algn="ctr">
              <a:spcAft>
                <a:spcPts val="3600"/>
              </a:spcAft>
            </a:pPr>
            <a:r>
              <a:rPr lang="en-GB" sz="8000" dirty="0">
                <a:latin typeface="+mj-lt"/>
                <a:ea typeface="Roboto Condensed" panose="02000000000000000000" pitchFamily="2" charset="0"/>
              </a:rPr>
              <a:t>a </a:t>
            </a:r>
            <a:r>
              <a:rPr lang="en-GB" sz="8000" dirty="0">
                <a:solidFill>
                  <a:schemeClr val="accent2"/>
                </a:solidFill>
                <a:latin typeface="+mj-lt"/>
                <a:ea typeface="Roboto" panose="02000000000000000000" pitchFamily="2" charset="0"/>
              </a:rPr>
              <a:t>security expert</a:t>
            </a:r>
          </a:p>
          <a:p>
            <a:pPr algn="ctr">
              <a:spcAft>
                <a:spcPts val="3600"/>
              </a:spcAft>
            </a:pPr>
            <a:r>
              <a:rPr lang="en-GB" sz="8000" dirty="0">
                <a:latin typeface="+mj-lt"/>
                <a:ea typeface="Roboto Condensed" panose="02000000000000000000" pitchFamily="2" charset="0"/>
              </a:rPr>
              <a:t>to contribute to security</a:t>
            </a:r>
          </a:p>
        </p:txBody>
      </p:sp>
    </p:spTree>
    <p:extLst>
      <p:ext uri="{BB962C8B-B14F-4D97-AF65-F5344CB8AC3E}">
        <p14:creationId xmlns:p14="http://schemas.microsoft.com/office/powerpoint/2010/main" val="333007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AFB0A-7768-BA7E-ACC8-AE39F7D0557B}"/>
              </a:ext>
            </a:extLst>
          </p:cNvPr>
          <p:cNvSpPr txBox="1"/>
          <p:nvPr/>
        </p:nvSpPr>
        <p:spPr>
          <a:xfrm>
            <a:off x="0" y="997565"/>
            <a:ext cx="12192000" cy="4862870"/>
          </a:xfrm>
          <a:prstGeom prst="rect">
            <a:avLst/>
          </a:prstGeom>
          <a:noFill/>
        </p:spPr>
        <p:txBody>
          <a:bodyPr wrap="square" rtlCol="0">
            <a:spAutoFit/>
          </a:bodyPr>
          <a:lstStyle/>
          <a:p>
            <a:pPr algn="ctr">
              <a:spcAft>
                <a:spcPts val="3600"/>
              </a:spcAft>
            </a:pPr>
            <a:r>
              <a:rPr lang="en-GB" sz="8000" dirty="0">
                <a:latin typeface="+mj-lt"/>
                <a:ea typeface="Roboto Condensed" panose="02000000000000000000" pitchFamily="2" charset="0"/>
              </a:rPr>
              <a:t>You </a:t>
            </a:r>
            <a:r>
              <a:rPr lang="en-GB" sz="8000" u="sng" dirty="0">
                <a:solidFill>
                  <a:schemeClr val="accent2"/>
                </a:solidFill>
                <a:latin typeface="+mj-lt"/>
                <a:ea typeface="Roboto" panose="02000000000000000000" pitchFamily="2" charset="0"/>
              </a:rPr>
              <a:t>don't</a:t>
            </a:r>
            <a:r>
              <a:rPr lang="en-GB" sz="8000" dirty="0">
                <a:latin typeface="+mj-lt"/>
                <a:ea typeface="Roboto Condensed" panose="02000000000000000000" pitchFamily="2" charset="0"/>
              </a:rPr>
              <a:t> have to be</a:t>
            </a:r>
          </a:p>
          <a:p>
            <a:pPr algn="ctr">
              <a:spcAft>
                <a:spcPts val="3600"/>
              </a:spcAft>
            </a:pPr>
            <a:r>
              <a:rPr lang="en-GB" sz="8000" dirty="0">
                <a:latin typeface="+mj-lt"/>
                <a:ea typeface="Roboto Condensed" panose="02000000000000000000" pitchFamily="2" charset="0"/>
              </a:rPr>
              <a:t>a </a:t>
            </a:r>
            <a:r>
              <a:rPr lang="en-GB" sz="8000" dirty="0">
                <a:solidFill>
                  <a:schemeClr val="accent2"/>
                </a:solidFill>
                <a:latin typeface="+mj-lt"/>
                <a:ea typeface="Roboto" panose="02000000000000000000" pitchFamily="2" charset="0"/>
              </a:rPr>
              <a:t>security expert</a:t>
            </a:r>
          </a:p>
          <a:p>
            <a:pPr algn="ctr">
              <a:spcAft>
                <a:spcPts val="3600"/>
              </a:spcAft>
            </a:pPr>
            <a:r>
              <a:rPr lang="en-GB" sz="8000" dirty="0">
                <a:latin typeface="+mj-lt"/>
                <a:ea typeface="Roboto Condensed" panose="02000000000000000000" pitchFamily="2" charset="0"/>
              </a:rPr>
              <a:t>to contribute to security</a:t>
            </a:r>
          </a:p>
        </p:txBody>
      </p:sp>
    </p:spTree>
    <p:extLst>
      <p:ext uri="{BB962C8B-B14F-4D97-AF65-F5344CB8AC3E}">
        <p14:creationId xmlns:p14="http://schemas.microsoft.com/office/powerpoint/2010/main" val="366972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E02127-2C88-27FB-9C65-9693EF71B1F2}"/>
              </a:ext>
            </a:extLst>
          </p:cNvPr>
          <p:cNvSpPr txBox="1"/>
          <p:nvPr/>
        </p:nvSpPr>
        <p:spPr>
          <a:xfrm>
            <a:off x="828675" y="1863805"/>
            <a:ext cx="10534650" cy="2215991"/>
          </a:xfrm>
          <a:prstGeom prst="rect">
            <a:avLst/>
          </a:prstGeom>
          <a:noFill/>
        </p:spPr>
        <p:txBody>
          <a:bodyPr wrap="square">
            <a:spAutoFit/>
          </a:bodyPr>
          <a:lstStyle/>
          <a:p>
            <a:pPr algn="ctr">
              <a:spcBef>
                <a:spcPts val="6600"/>
              </a:spcBef>
            </a:pPr>
            <a:r>
              <a:rPr lang="en-GB" sz="13800" spc="200" dirty="0">
                <a:latin typeface="Roboto" panose="02000000000000000000" pitchFamily="2" charset="0"/>
                <a:ea typeface="Roboto" panose="02000000000000000000" pitchFamily="2" charset="0"/>
              </a:rPr>
              <a:t>Shift Left</a:t>
            </a:r>
          </a:p>
        </p:txBody>
      </p:sp>
      <p:sp>
        <p:nvSpPr>
          <p:cNvPr id="11" name="Footer Placeholder 10">
            <a:extLst>
              <a:ext uri="{FF2B5EF4-FFF2-40B4-BE49-F238E27FC236}">
                <a16:creationId xmlns:a16="http://schemas.microsoft.com/office/drawing/2014/main" id="{1C3DB7A1-FE89-FB00-5D6B-F78F0513B77D}"/>
              </a:ext>
            </a:extLst>
          </p:cNvPr>
          <p:cNvSpPr>
            <a:spLocks noGrp="1"/>
          </p:cNvSpPr>
          <p:nvPr>
            <p:ph type="ftr" sz="quarter" idx="3"/>
          </p:nvPr>
        </p:nvSpPr>
        <p:spPr/>
        <p:txBody>
          <a:bodyPr/>
          <a:lstStyle/>
          <a:p>
            <a:r>
              <a:rPr lang="en-GB" dirty="0">
                <a:latin typeface="Roboto Condensed" panose="02000000000000000000" pitchFamily="2" charset="0"/>
                <a:ea typeface="Roboto Condensed" panose="02000000000000000000" pitchFamily="2" charset="0"/>
              </a:rPr>
              <a:t>OWASP </a:t>
            </a:r>
            <a:r>
              <a:rPr lang="en-GB" dirty="0" err="1">
                <a:latin typeface="Roboto Condensed" panose="02000000000000000000" pitchFamily="2" charset="0"/>
                <a:ea typeface="Roboto Condensed" panose="02000000000000000000" pitchFamily="2" charset="0"/>
              </a:rPr>
              <a:t>DevSecOps</a:t>
            </a:r>
            <a:r>
              <a:rPr lang="en-GB" dirty="0">
                <a:latin typeface="Roboto Condensed" panose="02000000000000000000" pitchFamily="2" charset="0"/>
                <a:ea typeface="Roboto Condensed" panose="02000000000000000000" pitchFamily="2" charset="0"/>
              </a:rPr>
              <a:t> Guideline: </a:t>
            </a:r>
            <a:r>
              <a:rPr lang="en-GB" dirty="0">
                <a:hlinkClick r:id="rId2"/>
              </a:rPr>
              <a:t>https://owasp.org/www-project-devsecops-guideline/</a:t>
            </a:r>
            <a:r>
              <a:rPr lang="en-GB" dirty="0"/>
              <a:t> </a:t>
            </a:r>
            <a:endParaRPr lang="en-NL" dirty="0"/>
          </a:p>
        </p:txBody>
      </p:sp>
    </p:spTree>
    <p:extLst>
      <p:ext uri="{BB962C8B-B14F-4D97-AF65-F5344CB8AC3E}">
        <p14:creationId xmlns:p14="http://schemas.microsoft.com/office/powerpoint/2010/main" val="58379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A34424-A434-6554-4813-E850A1F001A7}"/>
              </a:ext>
            </a:extLst>
          </p:cNvPr>
          <p:cNvSpPr txBox="1"/>
          <p:nvPr/>
        </p:nvSpPr>
        <p:spPr>
          <a:xfrm>
            <a:off x="828675" y="1863805"/>
            <a:ext cx="10534650" cy="2215991"/>
          </a:xfrm>
          <a:prstGeom prst="rect">
            <a:avLst/>
          </a:prstGeom>
          <a:noFill/>
        </p:spPr>
        <p:txBody>
          <a:bodyPr wrap="square">
            <a:spAutoFit/>
          </a:bodyPr>
          <a:lstStyle/>
          <a:p>
            <a:pPr algn="ctr">
              <a:spcBef>
                <a:spcPts val="6600"/>
              </a:spcBef>
            </a:pPr>
            <a:r>
              <a:rPr lang="en-GB" sz="13800" spc="200" dirty="0">
                <a:latin typeface="Roboto" panose="02000000000000000000" pitchFamily="2" charset="0"/>
                <a:ea typeface="Roboto" panose="02000000000000000000" pitchFamily="2" charset="0"/>
              </a:rPr>
              <a:t>Shift Left</a:t>
            </a:r>
          </a:p>
        </p:txBody>
      </p:sp>
      <p:sp>
        <p:nvSpPr>
          <p:cNvPr id="3" name="TextBox 2">
            <a:extLst>
              <a:ext uri="{FF2B5EF4-FFF2-40B4-BE49-F238E27FC236}">
                <a16:creationId xmlns:a16="http://schemas.microsoft.com/office/drawing/2014/main" id="{230B49F9-BCDF-0C9C-2FE4-9D79B4846408}"/>
              </a:ext>
            </a:extLst>
          </p:cNvPr>
          <p:cNvSpPr txBox="1"/>
          <p:nvPr/>
        </p:nvSpPr>
        <p:spPr>
          <a:xfrm rot="20280900">
            <a:off x="2163846" y="1470412"/>
            <a:ext cx="4200525" cy="2859734"/>
          </a:xfrm>
          <a:prstGeom prst="rect">
            <a:avLst/>
          </a:prstGeom>
          <a:solidFill>
            <a:srgbClr val="FFFFFF">
              <a:alpha val="89804"/>
            </a:srgbClr>
          </a:solidFill>
        </p:spPr>
        <p:txBody>
          <a:bodyPr wrap="square" anchor="ctr">
            <a:noAutofit/>
          </a:bodyPr>
          <a:lstStyle/>
          <a:p>
            <a:pPr algn="ctr">
              <a:spcBef>
                <a:spcPts val="6600"/>
              </a:spcBef>
            </a:pPr>
            <a:r>
              <a:rPr lang="en-GB" sz="13800" u="sng" spc="200" dirty="0">
                <a:solidFill>
                  <a:schemeClr val="accent2"/>
                </a:solidFill>
                <a:latin typeface="Roboto" panose="02000000000000000000" pitchFamily="2" charset="0"/>
                <a:ea typeface="Roboto" panose="02000000000000000000" pitchFamily="2" charset="0"/>
              </a:rPr>
              <a:t>Start</a:t>
            </a:r>
          </a:p>
        </p:txBody>
      </p:sp>
      <p:sp>
        <p:nvSpPr>
          <p:cNvPr id="8" name="Footer Placeholder 7">
            <a:extLst>
              <a:ext uri="{FF2B5EF4-FFF2-40B4-BE49-F238E27FC236}">
                <a16:creationId xmlns:a16="http://schemas.microsoft.com/office/drawing/2014/main" id="{8A9414C1-B14E-0DF2-0657-9566E3845308}"/>
              </a:ext>
            </a:extLst>
          </p:cNvPr>
          <p:cNvSpPr>
            <a:spLocks noGrp="1"/>
          </p:cNvSpPr>
          <p:nvPr>
            <p:ph type="ftr" sz="quarter" idx="3"/>
          </p:nvPr>
        </p:nvSpPr>
        <p:spPr/>
        <p:txBody>
          <a:bodyPr/>
          <a:lstStyle/>
          <a:p>
            <a:r>
              <a:rPr lang="en-GB" dirty="0">
                <a:latin typeface="Roboto Condensed" panose="02000000000000000000" pitchFamily="2" charset="0"/>
                <a:ea typeface="Roboto Condensed" panose="02000000000000000000" pitchFamily="2" charset="0"/>
              </a:rPr>
              <a:t>"Starting Left rather than Shifting Left?"</a:t>
            </a:r>
            <a:r>
              <a:rPr lang="en-GB" dirty="0"/>
              <a:t> by </a:t>
            </a:r>
            <a:r>
              <a:rPr lang="en-GB" dirty="0" err="1">
                <a:latin typeface="Roboto Condensed" panose="02000000000000000000" pitchFamily="2" charset="0"/>
                <a:ea typeface="Roboto Condensed" panose="02000000000000000000" pitchFamily="2" charset="0"/>
              </a:rPr>
              <a:t>Jérémy</a:t>
            </a:r>
            <a:r>
              <a:rPr lang="en-GB" dirty="0">
                <a:latin typeface="Roboto Condensed" panose="02000000000000000000" pitchFamily="2" charset="0"/>
                <a:ea typeface="Roboto Condensed" panose="02000000000000000000" pitchFamily="2" charset="0"/>
              </a:rPr>
              <a:t> Matos</a:t>
            </a:r>
            <a:r>
              <a:rPr lang="en-GB" dirty="0"/>
              <a:t> at OWASP Geneva Chapter meeting on 25 March 2021.</a:t>
            </a:r>
          </a:p>
          <a:p>
            <a:r>
              <a:rPr lang="en-GB" dirty="0"/>
              <a:t>Slides: </a:t>
            </a:r>
            <a:r>
              <a:rPr lang="en-GB" dirty="0">
                <a:hlinkClick r:id="rId2"/>
              </a:rPr>
              <a:t>https://owasp.org/www-chapter-geneva/assets/slides/OWASP_Geneva_Starting_Left.pdf</a:t>
            </a:r>
            <a:endParaRPr lang="en-NL" dirty="0"/>
          </a:p>
        </p:txBody>
      </p:sp>
    </p:spTree>
    <p:extLst>
      <p:ext uri="{BB962C8B-B14F-4D97-AF65-F5344CB8AC3E}">
        <p14:creationId xmlns:p14="http://schemas.microsoft.com/office/powerpoint/2010/main" val="155043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black, darkness&#10;&#10;Description automatically generated">
            <a:extLst>
              <a:ext uri="{FF2B5EF4-FFF2-40B4-BE49-F238E27FC236}">
                <a16:creationId xmlns:a16="http://schemas.microsoft.com/office/drawing/2014/main" id="{4D57C01E-F10C-0699-79D2-4527A1E05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696" y="-295766"/>
            <a:ext cx="6492608" cy="6490984"/>
          </a:xfrm>
          <a:prstGeom prst="rect">
            <a:avLst/>
          </a:prstGeom>
        </p:spPr>
      </p:pic>
      <p:sp>
        <p:nvSpPr>
          <p:cNvPr id="2" name="Title 1">
            <a:extLst>
              <a:ext uri="{FF2B5EF4-FFF2-40B4-BE49-F238E27FC236}">
                <a16:creationId xmlns:a16="http://schemas.microsoft.com/office/drawing/2014/main" id="{56784DEF-1559-D387-7BBD-CA2961307731}"/>
              </a:ext>
            </a:extLst>
          </p:cNvPr>
          <p:cNvSpPr>
            <a:spLocks noGrp="1"/>
          </p:cNvSpPr>
          <p:nvPr>
            <p:ph type="title"/>
          </p:nvPr>
        </p:nvSpPr>
        <p:spPr>
          <a:xfrm>
            <a:off x="838200" y="5532437"/>
            <a:ext cx="10515600" cy="1325563"/>
          </a:xfrm>
        </p:spPr>
        <p:txBody>
          <a:bodyPr>
            <a:normAutofit/>
          </a:bodyPr>
          <a:lstStyle/>
          <a:p>
            <a:pPr algn="ctr"/>
            <a:r>
              <a:rPr lang="en-GB" sz="6000" dirty="0"/>
              <a:t>Defence in depth</a:t>
            </a:r>
            <a:endParaRPr lang="en-NL" sz="6000" dirty="0"/>
          </a:p>
        </p:txBody>
      </p:sp>
    </p:spTree>
    <p:extLst>
      <p:ext uri="{BB962C8B-B14F-4D97-AF65-F5344CB8AC3E}">
        <p14:creationId xmlns:p14="http://schemas.microsoft.com/office/powerpoint/2010/main" val="4092153064"/>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xplosion: 8 Points 22">
            <a:extLst>
              <a:ext uri="{FF2B5EF4-FFF2-40B4-BE49-F238E27FC236}">
                <a16:creationId xmlns:a16="http://schemas.microsoft.com/office/drawing/2014/main" id="{301D50FB-8585-7DBA-0C4C-482E6135E6E6}"/>
              </a:ext>
            </a:extLst>
          </p:cNvPr>
          <p:cNvSpPr/>
          <p:nvPr/>
        </p:nvSpPr>
        <p:spPr>
          <a:xfrm rot="20474731">
            <a:off x="8552881" y="3389521"/>
            <a:ext cx="3557587" cy="2533924"/>
          </a:xfrm>
          <a:prstGeom prst="irregularSeal1">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mj-lt"/>
              </a:rPr>
              <a:t>Disaster</a:t>
            </a:r>
            <a:endParaRPr lang="en-NL" sz="3600" dirty="0">
              <a:latin typeface="+mj-lt"/>
            </a:endParaRPr>
          </a:p>
        </p:txBody>
      </p:sp>
      <p:sp>
        <p:nvSpPr>
          <p:cNvPr id="2" name="Title 1">
            <a:extLst>
              <a:ext uri="{FF2B5EF4-FFF2-40B4-BE49-F238E27FC236}">
                <a16:creationId xmlns:a16="http://schemas.microsoft.com/office/drawing/2014/main" id="{D94E484A-CFB2-CB8A-4924-C9FF4AA2FFC1}"/>
              </a:ext>
            </a:extLst>
          </p:cNvPr>
          <p:cNvSpPr>
            <a:spLocks noGrp="1"/>
          </p:cNvSpPr>
          <p:nvPr>
            <p:ph type="title"/>
          </p:nvPr>
        </p:nvSpPr>
        <p:spPr/>
        <p:txBody>
          <a:bodyPr>
            <a:normAutofit/>
          </a:bodyPr>
          <a:lstStyle/>
          <a:p>
            <a:r>
              <a:rPr lang="en-GB" sz="4000" dirty="0"/>
              <a:t>Swiss Cheese Model (James Reason, 1990)</a:t>
            </a:r>
            <a:endParaRPr lang="en-NL" sz="4000" dirty="0"/>
          </a:p>
        </p:txBody>
      </p:sp>
      <p:grpSp>
        <p:nvGrpSpPr>
          <p:cNvPr id="38" name="Group 37">
            <a:extLst>
              <a:ext uri="{FF2B5EF4-FFF2-40B4-BE49-F238E27FC236}">
                <a16:creationId xmlns:a16="http://schemas.microsoft.com/office/drawing/2014/main" id="{4EC60B74-8D1F-9548-C4B4-DCAE48C83FFB}"/>
              </a:ext>
            </a:extLst>
          </p:cNvPr>
          <p:cNvGrpSpPr/>
          <p:nvPr/>
        </p:nvGrpSpPr>
        <p:grpSpPr>
          <a:xfrm>
            <a:off x="1318948" y="1830956"/>
            <a:ext cx="8636265" cy="3703513"/>
            <a:chOff x="1339274" y="1837426"/>
            <a:chExt cx="8636265" cy="3703513"/>
          </a:xfrm>
        </p:grpSpPr>
        <p:cxnSp>
          <p:nvCxnSpPr>
            <p:cNvPr id="37" name="Straight Connector 36">
              <a:extLst>
                <a:ext uri="{FF2B5EF4-FFF2-40B4-BE49-F238E27FC236}">
                  <a16:creationId xmlns:a16="http://schemas.microsoft.com/office/drawing/2014/main" id="{D636159E-DDC2-4246-B87F-CEB3EBC36B61}"/>
                </a:ext>
              </a:extLst>
            </p:cNvPr>
            <p:cNvCxnSpPr>
              <a:cxnSpLocks/>
            </p:cNvCxnSpPr>
            <p:nvPr/>
          </p:nvCxnSpPr>
          <p:spPr>
            <a:xfrm>
              <a:off x="9075432" y="4262698"/>
              <a:ext cx="900107" cy="217016"/>
            </a:xfrm>
            <a:prstGeom prst="line">
              <a:avLst/>
            </a:prstGeom>
            <a:ln w="57150">
              <a:solidFill>
                <a:srgbClr val="FF0000"/>
              </a:solidFill>
              <a:tailEnd type="stealth" w="lg" len="lg"/>
            </a:ln>
          </p:spPr>
          <p:style>
            <a:lnRef idx="1">
              <a:schemeClr val="dk1"/>
            </a:lnRef>
            <a:fillRef idx="0">
              <a:schemeClr val="dk1"/>
            </a:fillRef>
            <a:effectRef idx="0">
              <a:schemeClr val="dk1"/>
            </a:effectRef>
            <a:fontRef idx="minor">
              <a:schemeClr val="tx1"/>
            </a:fontRef>
          </p:style>
        </p:cxnSp>
        <p:sp>
          <p:nvSpPr>
            <p:cNvPr id="7" name="Parallelogram 6">
              <a:extLst>
                <a:ext uri="{FF2B5EF4-FFF2-40B4-BE49-F238E27FC236}">
                  <a16:creationId xmlns:a16="http://schemas.microsoft.com/office/drawing/2014/main" id="{EE87CA9B-610C-A148-E18B-99D98D1BD9FC}"/>
                </a:ext>
              </a:extLst>
            </p:cNvPr>
            <p:cNvSpPr/>
            <p:nvPr/>
          </p:nvSpPr>
          <p:spPr>
            <a:xfrm rot="20599616">
              <a:off x="7055193" y="2912939"/>
              <a:ext cx="2376000" cy="2628000"/>
            </a:xfrm>
            <a:prstGeom prst="parallelogram">
              <a:avLst/>
            </a:prstGeom>
            <a:effectLst>
              <a:outerShdw blurRad="127000" dist="38100" dir="2700000" sx="103000" sy="103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15FB24AA-B929-812D-73EB-483DE913C61A}"/>
                </a:ext>
              </a:extLst>
            </p:cNvPr>
            <p:cNvSpPr/>
            <p:nvPr/>
          </p:nvSpPr>
          <p:spPr>
            <a:xfrm rot="900536">
              <a:off x="7839996" y="5029911"/>
              <a:ext cx="381291" cy="332119"/>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0EDAFE07-5B6C-2FB2-E986-78A05429F0EA}"/>
                </a:ext>
              </a:extLst>
            </p:cNvPr>
            <p:cNvSpPr/>
            <p:nvPr/>
          </p:nvSpPr>
          <p:spPr>
            <a:xfrm rot="21259030">
              <a:off x="8268249" y="4389177"/>
              <a:ext cx="381291" cy="468869"/>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2BE1448B-47C0-2E96-40A9-4B4477549DF0}"/>
                </a:ext>
              </a:extLst>
            </p:cNvPr>
            <p:cNvSpPr/>
            <p:nvPr/>
          </p:nvSpPr>
          <p:spPr>
            <a:xfrm rot="21259030">
              <a:off x="8428002" y="3933370"/>
              <a:ext cx="195934" cy="393528"/>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B3C33FA8-B3BE-E0C4-19C3-26D7861A2A8A}"/>
                </a:ext>
              </a:extLst>
            </p:cNvPr>
            <p:cNvSpPr/>
            <p:nvPr/>
          </p:nvSpPr>
          <p:spPr>
            <a:xfrm rot="21259030">
              <a:off x="7892643" y="3324262"/>
              <a:ext cx="381291" cy="468869"/>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36" name="Straight Connector 35">
              <a:extLst>
                <a:ext uri="{FF2B5EF4-FFF2-40B4-BE49-F238E27FC236}">
                  <a16:creationId xmlns:a16="http://schemas.microsoft.com/office/drawing/2014/main" id="{F01408BA-DD37-DA51-40CA-097C54FE1618}"/>
                </a:ext>
              </a:extLst>
            </p:cNvPr>
            <p:cNvCxnSpPr>
              <a:cxnSpLocks/>
            </p:cNvCxnSpPr>
            <p:nvPr/>
          </p:nvCxnSpPr>
          <p:spPr>
            <a:xfrm>
              <a:off x="7224539" y="3843309"/>
              <a:ext cx="1388656" cy="318042"/>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6" name="Parallelogram 5">
              <a:extLst>
                <a:ext uri="{FF2B5EF4-FFF2-40B4-BE49-F238E27FC236}">
                  <a16:creationId xmlns:a16="http://schemas.microsoft.com/office/drawing/2014/main" id="{F9C4FC97-F433-AF71-0978-FC384C0727A5}"/>
                </a:ext>
              </a:extLst>
            </p:cNvPr>
            <p:cNvSpPr/>
            <p:nvPr/>
          </p:nvSpPr>
          <p:spPr>
            <a:xfrm rot="20599616">
              <a:off x="5417927" y="2594843"/>
              <a:ext cx="2628000" cy="2916000"/>
            </a:xfrm>
            <a:prstGeom prst="parallelogram">
              <a:avLst/>
            </a:prstGeom>
            <a:effectLst>
              <a:outerShdw blurRad="127000" dist="38100" dir="2700000" sx="103000" sy="103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L"/>
            </a:p>
          </p:txBody>
        </p:sp>
        <p:sp>
          <p:nvSpPr>
            <p:cNvPr id="17" name="Oval 16">
              <a:extLst>
                <a:ext uri="{FF2B5EF4-FFF2-40B4-BE49-F238E27FC236}">
                  <a16:creationId xmlns:a16="http://schemas.microsoft.com/office/drawing/2014/main" id="{8D1166CE-347B-3606-FD53-5DE97EF01501}"/>
                </a:ext>
              </a:extLst>
            </p:cNvPr>
            <p:cNvSpPr/>
            <p:nvPr/>
          </p:nvSpPr>
          <p:spPr>
            <a:xfrm rot="21259030">
              <a:off x="6713720" y="3441128"/>
              <a:ext cx="475573" cy="562116"/>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34" name="Straight Connector 33">
              <a:extLst>
                <a:ext uri="{FF2B5EF4-FFF2-40B4-BE49-F238E27FC236}">
                  <a16:creationId xmlns:a16="http://schemas.microsoft.com/office/drawing/2014/main" id="{54456E2B-CC7F-CC24-E295-89864C9A28F4}"/>
                </a:ext>
              </a:extLst>
            </p:cNvPr>
            <p:cNvCxnSpPr>
              <a:cxnSpLocks/>
            </p:cNvCxnSpPr>
            <p:nvPr/>
          </p:nvCxnSpPr>
          <p:spPr>
            <a:xfrm>
              <a:off x="5734279" y="3478755"/>
              <a:ext cx="1427761" cy="343220"/>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5" name="Parallelogram 4">
              <a:extLst>
                <a:ext uri="{FF2B5EF4-FFF2-40B4-BE49-F238E27FC236}">
                  <a16:creationId xmlns:a16="http://schemas.microsoft.com/office/drawing/2014/main" id="{AD869B38-870E-335D-11C6-4B458B6EF237}"/>
                </a:ext>
              </a:extLst>
            </p:cNvPr>
            <p:cNvSpPr/>
            <p:nvPr/>
          </p:nvSpPr>
          <p:spPr>
            <a:xfrm rot="20599616">
              <a:off x="3739041" y="2236338"/>
              <a:ext cx="2916000" cy="3240000"/>
            </a:xfrm>
            <a:prstGeom prst="parallelogram">
              <a:avLst/>
            </a:prstGeom>
            <a:effectLst>
              <a:outerShdw blurRad="127000" dist="38100" dir="2700000" sx="103000" sy="103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7EC9592D-AF31-AA34-5272-74D0EB065075}"/>
                </a:ext>
              </a:extLst>
            </p:cNvPr>
            <p:cNvSpPr/>
            <p:nvPr/>
          </p:nvSpPr>
          <p:spPr>
            <a:xfrm rot="21259030">
              <a:off x="4467545" y="3846424"/>
              <a:ext cx="525914" cy="646710"/>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Oval 13">
              <a:extLst>
                <a:ext uri="{FF2B5EF4-FFF2-40B4-BE49-F238E27FC236}">
                  <a16:creationId xmlns:a16="http://schemas.microsoft.com/office/drawing/2014/main" id="{5F61DFCE-3467-9712-64F3-7163133722DC}"/>
                </a:ext>
              </a:extLst>
            </p:cNvPr>
            <p:cNvSpPr/>
            <p:nvPr/>
          </p:nvSpPr>
          <p:spPr>
            <a:xfrm rot="21259030">
              <a:off x="4810894" y="2411296"/>
              <a:ext cx="376169" cy="462570"/>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Oval 14">
              <a:extLst>
                <a:ext uri="{FF2B5EF4-FFF2-40B4-BE49-F238E27FC236}">
                  <a16:creationId xmlns:a16="http://schemas.microsoft.com/office/drawing/2014/main" id="{0A354457-3EC4-625F-5B0D-C5FC7B0CC1FF}"/>
                </a:ext>
              </a:extLst>
            </p:cNvPr>
            <p:cNvSpPr/>
            <p:nvPr/>
          </p:nvSpPr>
          <p:spPr>
            <a:xfrm rot="21259030">
              <a:off x="5280452" y="4534960"/>
              <a:ext cx="467587" cy="318444"/>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Oval 15">
              <a:extLst>
                <a:ext uri="{FF2B5EF4-FFF2-40B4-BE49-F238E27FC236}">
                  <a16:creationId xmlns:a16="http://schemas.microsoft.com/office/drawing/2014/main" id="{70E78E60-C46F-AEE0-7CBC-6524DA8D590E}"/>
                </a:ext>
              </a:extLst>
            </p:cNvPr>
            <p:cNvSpPr/>
            <p:nvPr/>
          </p:nvSpPr>
          <p:spPr>
            <a:xfrm rot="21259030">
              <a:off x="5314835" y="3178578"/>
              <a:ext cx="381291" cy="468869"/>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B72D2A33-E89E-6822-E489-AD776041E0EA}"/>
                </a:ext>
              </a:extLst>
            </p:cNvPr>
            <p:cNvSpPr/>
            <p:nvPr/>
          </p:nvSpPr>
          <p:spPr>
            <a:xfrm rot="21259030">
              <a:off x="6561167" y="4439823"/>
              <a:ext cx="381291" cy="468869"/>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8" name="Straight Connector 27">
              <a:extLst>
                <a:ext uri="{FF2B5EF4-FFF2-40B4-BE49-F238E27FC236}">
                  <a16:creationId xmlns:a16="http://schemas.microsoft.com/office/drawing/2014/main" id="{14A31CAE-932D-F59E-891D-A15822148DBC}"/>
                </a:ext>
              </a:extLst>
            </p:cNvPr>
            <p:cNvCxnSpPr>
              <a:cxnSpLocks/>
            </p:cNvCxnSpPr>
            <p:nvPr/>
          </p:nvCxnSpPr>
          <p:spPr>
            <a:xfrm>
              <a:off x="4095315" y="3119188"/>
              <a:ext cx="1593210" cy="346867"/>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09976A5C-6794-BC4B-AC5E-6161C4EDD8EB}"/>
                </a:ext>
              </a:extLst>
            </p:cNvPr>
            <p:cNvGrpSpPr/>
            <p:nvPr/>
          </p:nvGrpSpPr>
          <p:grpSpPr>
            <a:xfrm>
              <a:off x="1339274" y="1837426"/>
              <a:ext cx="3240000" cy="3600000"/>
              <a:chOff x="1339274" y="1837426"/>
              <a:chExt cx="3240000" cy="3600000"/>
            </a:xfrm>
          </p:grpSpPr>
          <p:sp>
            <p:nvSpPr>
              <p:cNvPr id="4" name="Parallelogram 3">
                <a:extLst>
                  <a:ext uri="{FF2B5EF4-FFF2-40B4-BE49-F238E27FC236}">
                    <a16:creationId xmlns:a16="http://schemas.microsoft.com/office/drawing/2014/main" id="{2BEF100A-ECDE-CC9F-BBB2-3621A7C3AEC3}"/>
                  </a:ext>
                </a:extLst>
              </p:cNvPr>
              <p:cNvSpPr/>
              <p:nvPr/>
            </p:nvSpPr>
            <p:spPr>
              <a:xfrm rot="20599616">
                <a:off x="1339274" y="1837426"/>
                <a:ext cx="3240000" cy="3600000"/>
              </a:xfrm>
              <a:prstGeom prst="parallelogram">
                <a:avLst/>
              </a:prstGeom>
              <a:effectLst>
                <a:outerShdw blurRad="127000" dist="38100" dir="2700000" sx="103000" sy="103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L"/>
              </a:p>
            </p:txBody>
          </p:sp>
          <p:sp>
            <p:nvSpPr>
              <p:cNvPr id="8" name="Oval 7">
                <a:extLst>
                  <a:ext uri="{FF2B5EF4-FFF2-40B4-BE49-F238E27FC236}">
                    <a16:creationId xmlns:a16="http://schemas.microsoft.com/office/drawing/2014/main" id="{7A8DC7EF-B806-AE70-5417-DCA5D96E3E11}"/>
                  </a:ext>
                </a:extLst>
              </p:cNvPr>
              <p:cNvSpPr/>
              <p:nvPr/>
            </p:nvSpPr>
            <p:spPr>
              <a:xfrm rot="21259030">
                <a:off x="2162568" y="4712987"/>
                <a:ext cx="381291" cy="468869"/>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Oval 8">
                <a:extLst>
                  <a:ext uri="{FF2B5EF4-FFF2-40B4-BE49-F238E27FC236}">
                    <a16:creationId xmlns:a16="http://schemas.microsoft.com/office/drawing/2014/main" id="{7140FE2A-070E-BC1A-DC92-15C4C3B59430}"/>
                  </a:ext>
                </a:extLst>
              </p:cNvPr>
              <p:cNvSpPr/>
              <p:nvPr/>
            </p:nvSpPr>
            <p:spPr>
              <a:xfrm rot="21259030">
                <a:off x="2486128" y="1990659"/>
                <a:ext cx="449637" cy="609329"/>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E3AC44C6-4827-3572-F8F0-D99AD3A80F5D}"/>
                  </a:ext>
                </a:extLst>
              </p:cNvPr>
              <p:cNvSpPr/>
              <p:nvPr/>
            </p:nvSpPr>
            <p:spPr>
              <a:xfrm rot="21259030">
                <a:off x="2135417" y="3664968"/>
                <a:ext cx="382943" cy="470900"/>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69E41D1-B037-E764-8596-3F579B9B6653}"/>
                  </a:ext>
                </a:extLst>
              </p:cNvPr>
              <p:cNvSpPr/>
              <p:nvPr/>
            </p:nvSpPr>
            <p:spPr>
              <a:xfrm rot="21259030">
                <a:off x="2852296" y="4132836"/>
                <a:ext cx="508168" cy="624888"/>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2967C77-D4E8-A4BD-20BE-994C5DB7098A}"/>
                  </a:ext>
                </a:extLst>
              </p:cNvPr>
              <p:cNvSpPr/>
              <p:nvPr/>
            </p:nvSpPr>
            <p:spPr>
              <a:xfrm rot="21259030">
                <a:off x="3327021" y="2823370"/>
                <a:ext cx="239307" cy="294273"/>
              </a:xfrm>
              <a:prstGeom prst="ellipse">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6" name="Straight Connector 25">
                <a:extLst>
                  <a:ext uri="{FF2B5EF4-FFF2-40B4-BE49-F238E27FC236}">
                    <a16:creationId xmlns:a16="http://schemas.microsoft.com/office/drawing/2014/main" id="{0EF5D4E4-BA6B-32B5-6F3C-DC24958ACECB}"/>
                  </a:ext>
                </a:extLst>
              </p:cNvPr>
              <p:cNvCxnSpPr>
                <a:cxnSpLocks/>
              </p:cNvCxnSpPr>
              <p:nvPr/>
            </p:nvCxnSpPr>
            <p:spPr>
              <a:xfrm>
                <a:off x="1352274" y="2521707"/>
                <a:ext cx="2203451" cy="469677"/>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grpSp>
      </p:grpSp>
      <p:sp>
        <p:nvSpPr>
          <p:cNvPr id="24" name="TextBox 23">
            <a:extLst>
              <a:ext uri="{FF2B5EF4-FFF2-40B4-BE49-F238E27FC236}">
                <a16:creationId xmlns:a16="http://schemas.microsoft.com/office/drawing/2014/main" id="{3F39FB57-487F-9044-8E01-0356CCF95520}"/>
              </a:ext>
            </a:extLst>
          </p:cNvPr>
          <p:cNvSpPr txBox="1"/>
          <p:nvPr/>
        </p:nvSpPr>
        <p:spPr>
          <a:xfrm>
            <a:off x="1185233" y="5378351"/>
            <a:ext cx="2364750" cy="46166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en-GB" sz="2400" dirty="0">
                <a:latin typeface="+mj-lt"/>
              </a:rPr>
              <a:t>Latent Conditions</a:t>
            </a:r>
            <a:endParaRPr lang="en-NL" sz="2400" dirty="0">
              <a:latin typeface="+mj-lt"/>
            </a:endParaRPr>
          </a:p>
        </p:txBody>
      </p:sp>
      <p:sp>
        <p:nvSpPr>
          <p:cNvPr id="25" name="TextBox 24">
            <a:extLst>
              <a:ext uri="{FF2B5EF4-FFF2-40B4-BE49-F238E27FC236}">
                <a16:creationId xmlns:a16="http://schemas.microsoft.com/office/drawing/2014/main" id="{D86E3493-9E25-986B-F1C2-F9D3D538FD02}"/>
              </a:ext>
            </a:extLst>
          </p:cNvPr>
          <p:cNvSpPr txBox="1"/>
          <p:nvPr/>
        </p:nvSpPr>
        <p:spPr>
          <a:xfrm>
            <a:off x="4417239" y="1767556"/>
            <a:ext cx="2023311" cy="46166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r>
              <a:rPr lang="en-GB" sz="2400" dirty="0">
                <a:latin typeface="+mj-lt"/>
              </a:rPr>
              <a:t>Active Failures</a:t>
            </a:r>
            <a:endParaRPr lang="en-NL" sz="2400" dirty="0">
              <a:latin typeface="+mj-lt"/>
            </a:endParaRPr>
          </a:p>
        </p:txBody>
      </p:sp>
    </p:spTree>
    <p:extLst>
      <p:ext uri="{BB962C8B-B14F-4D97-AF65-F5344CB8AC3E}">
        <p14:creationId xmlns:p14="http://schemas.microsoft.com/office/powerpoint/2010/main" val="13161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descr="A picture containing text, screenshot, font, poster&#10;&#10;Description automatically generated">
            <a:extLst>
              <a:ext uri="{FF2B5EF4-FFF2-40B4-BE49-F238E27FC236}">
                <a16:creationId xmlns:a16="http://schemas.microsoft.com/office/drawing/2014/main" id="{1AEF4A4A-F82C-E38D-8E40-937D40AB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240" y="1233896"/>
            <a:ext cx="2763520" cy="43902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888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575EA-3618-C47B-44E0-75BAAF930F26}"/>
              </a:ext>
            </a:extLst>
          </p:cNvPr>
          <p:cNvSpPr txBox="1"/>
          <p:nvPr/>
        </p:nvSpPr>
        <p:spPr>
          <a:xfrm>
            <a:off x="828675" y="1140813"/>
            <a:ext cx="10534650" cy="4401205"/>
          </a:xfrm>
          <a:prstGeom prst="rect">
            <a:avLst/>
          </a:prstGeom>
          <a:noFill/>
        </p:spPr>
        <p:txBody>
          <a:bodyPr wrap="square">
            <a:spAutoFit/>
          </a:bodyPr>
          <a:lstStyle/>
          <a:p>
            <a:pPr algn="ctr">
              <a:spcBef>
                <a:spcPts val="2400"/>
              </a:spcBef>
            </a:pPr>
            <a:r>
              <a:rPr lang="en-GB" sz="8000" spc="200" dirty="0">
                <a:latin typeface="Roboto" panose="02000000000000000000" pitchFamily="2" charset="0"/>
                <a:ea typeface="Roboto" panose="02000000000000000000" pitchFamily="2" charset="0"/>
              </a:rPr>
              <a:t>What can you</a:t>
            </a:r>
          </a:p>
          <a:p>
            <a:pPr algn="ctr">
              <a:spcBef>
                <a:spcPts val="2400"/>
              </a:spcBef>
            </a:pPr>
            <a:r>
              <a:rPr lang="en-GB" sz="8000" spc="200" dirty="0">
                <a:latin typeface="Roboto" panose="02000000000000000000" pitchFamily="2" charset="0"/>
                <a:ea typeface="Roboto" panose="02000000000000000000" pitchFamily="2" charset="0"/>
              </a:rPr>
              <a:t> do to </a:t>
            </a:r>
            <a:r>
              <a:rPr lang="en-GB" sz="8000" spc="200" dirty="0">
                <a:solidFill>
                  <a:schemeClr val="accent2"/>
                </a:solidFill>
                <a:latin typeface="Roboto" panose="02000000000000000000" pitchFamily="2" charset="0"/>
                <a:ea typeface="Roboto" panose="02000000000000000000" pitchFamily="2" charset="0"/>
              </a:rPr>
              <a:t>prevent holes</a:t>
            </a:r>
          </a:p>
          <a:p>
            <a:pPr algn="ctr">
              <a:spcBef>
                <a:spcPts val="2400"/>
              </a:spcBef>
            </a:pPr>
            <a:r>
              <a:rPr lang="en-GB" sz="8000" spc="200" dirty="0">
                <a:latin typeface="Roboto" panose="02000000000000000000" pitchFamily="2" charset="0"/>
                <a:ea typeface="Roboto" panose="02000000000000000000" pitchFamily="2" charset="0"/>
              </a:rPr>
              <a:t> in your projects?</a:t>
            </a:r>
          </a:p>
        </p:txBody>
      </p:sp>
    </p:spTree>
    <p:extLst>
      <p:ext uri="{BB962C8B-B14F-4D97-AF65-F5344CB8AC3E}">
        <p14:creationId xmlns:p14="http://schemas.microsoft.com/office/powerpoint/2010/main" val="306949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575EA-3618-C47B-44E0-75BAAF930F26}"/>
              </a:ext>
            </a:extLst>
          </p:cNvPr>
          <p:cNvSpPr txBox="1"/>
          <p:nvPr/>
        </p:nvSpPr>
        <p:spPr>
          <a:xfrm>
            <a:off x="828675" y="1139905"/>
            <a:ext cx="10534650" cy="3785652"/>
          </a:xfrm>
          <a:prstGeom prst="rect">
            <a:avLst/>
          </a:prstGeom>
          <a:noFill/>
        </p:spPr>
        <p:txBody>
          <a:bodyPr wrap="square">
            <a:spAutoFit/>
          </a:bodyPr>
          <a:lstStyle/>
          <a:p>
            <a:pPr algn="ctr">
              <a:spcBef>
                <a:spcPts val="6600"/>
              </a:spcBef>
            </a:pPr>
            <a:r>
              <a:rPr lang="en-GB" sz="8000" spc="200" dirty="0">
                <a:latin typeface="Roboto" panose="02000000000000000000" pitchFamily="2" charset="0"/>
                <a:ea typeface="Roboto" panose="02000000000000000000" pitchFamily="2" charset="0"/>
              </a:rPr>
              <a:t>Why are </a:t>
            </a:r>
            <a:r>
              <a:rPr lang="en-GB" sz="8000" spc="200" dirty="0">
                <a:solidFill>
                  <a:schemeClr val="accent2"/>
                </a:solidFill>
                <a:latin typeface="Roboto" panose="02000000000000000000" pitchFamily="2" charset="0"/>
                <a:ea typeface="Roboto" panose="02000000000000000000" pitchFamily="2" charset="0"/>
              </a:rPr>
              <a:t>developers</a:t>
            </a:r>
            <a:r>
              <a:rPr lang="en-GB" sz="8000" spc="200" dirty="0">
                <a:latin typeface="Roboto" panose="02000000000000000000" pitchFamily="2" charset="0"/>
                <a:ea typeface="Roboto" panose="02000000000000000000" pitchFamily="2" charset="0"/>
              </a:rPr>
              <a:t> so important for security?</a:t>
            </a:r>
          </a:p>
        </p:txBody>
      </p:sp>
    </p:spTree>
    <p:extLst>
      <p:ext uri="{BB962C8B-B14F-4D97-AF65-F5344CB8AC3E}">
        <p14:creationId xmlns:p14="http://schemas.microsoft.com/office/powerpoint/2010/main" val="725754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575EA-3618-C47B-44E0-75BAAF930F26}"/>
              </a:ext>
            </a:extLst>
          </p:cNvPr>
          <p:cNvSpPr txBox="1"/>
          <p:nvPr/>
        </p:nvSpPr>
        <p:spPr>
          <a:xfrm>
            <a:off x="828675" y="1709474"/>
            <a:ext cx="10534650" cy="646331"/>
          </a:xfrm>
          <a:prstGeom prst="rect">
            <a:avLst/>
          </a:prstGeom>
          <a:noFill/>
        </p:spPr>
        <p:txBody>
          <a:bodyPr wrap="square">
            <a:spAutoFit/>
          </a:bodyPr>
          <a:lstStyle/>
          <a:p>
            <a:pPr>
              <a:spcBef>
                <a:spcPts val="2400"/>
              </a:spcBef>
            </a:pPr>
            <a:r>
              <a:rPr lang="en-GB" sz="3600" spc="200" dirty="0">
                <a:latin typeface="Roboto" panose="02000000000000000000" pitchFamily="2" charset="0"/>
                <a:ea typeface="Roboto" panose="02000000000000000000" pitchFamily="2" charset="0"/>
              </a:rPr>
              <a:t>1. Learn secure design principles</a:t>
            </a:r>
          </a:p>
        </p:txBody>
      </p:sp>
      <p:sp>
        <p:nvSpPr>
          <p:cNvPr id="14" name="TextBox 13">
            <a:extLst>
              <a:ext uri="{FF2B5EF4-FFF2-40B4-BE49-F238E27FC236}">
                <a16:creationId xmlns:a16="http://schemas.microsoft.com/office/drawing/2014/main" id="{0332DB78-3C3C-BC10-ADC1-FCF680AFD86A}"/>
              </a:ext>
            </a:extLst>
          </p:cNvPr>
          <p:cNvSpPr txBox="1"/>
          <p:nvPr/>
        </p:nvSpPr>
        <p:spPr>
          <a:xfrm>
            <a:off x="828675" y="3146918"/>
            <a:ext cx="10710182" cy="584775"/>
          </a:xfrm>
          <a:prstGeom prst="rect">
            <a:avLst/>
          </a:prstGeom>
          <a:noFill/>
        </p:spPr>
        <p:txBody>
          <a:bodyPr wrap="square">
            <a:spAutoFit/>
          </a:bodyPr>
          <a:lstStyle/>
          <a:p>
            <a:pPr>
              <a:spcBef>
                <a:spcPts val="2400"/>
              </a:spcBef>
            </a:pPr>
            <a:r>
              <a:rPr lang="en-GB" sz="3200" spc="200" dirty="0">
                <a:latin typeface="Roboto" panose="02000000000000000000" pitchFamily="2" charset="0"/>
                <a:ea typeface="Roboto" panose="02000000000000000000" pitchFamily="2" charset="0"/>
              </a:rPr>
              <a:t>2. Adopt mature security practices</a:t>
            </a:r>
          </a:p>
        </p:txBody>
      </p:sp>
      <p:sp>
        <p:nvSpPr>
          <p:cNvPr id="3" name="TextBox 2">
            <a:extLst>
              <a:ext uri="{FF2B5EF4-FFF2-40B4-BE49-F238E27FC236}">
                <a16:creationId xmlns:a16="http://schemas.microsoft.com/office/drawing/2014/main" id="{546E52AF-AA0A-05C2-9C85-B70030AF6597}"/>
              </a:ext>
            </a:extLst>
          </p:cNvPr>
          <p:cNvSpPr txBox="1"/>
          <p:nvPr/>
        </p:nvSpPr>
        <p:spPr>
          <a:xfrm>
            <a:off x="828675" y="4522806"/>
            <a:ext cx="10710182" cy="584775"/>
          </a:xfrm>
          <a:prstGeom prst="rect">
            <a:avLst/>
          </a:prstGeom>
          <a:noFill/>
        </p:spPr>
        <p:txBody>
          <a:bodyPr wrap="square">
            <a:spAutoFit/>
          </a:bodyPr>
          <a:lstStyle/>
          <a:p>
            <a:pPr>
              <a:spcBef>
                <a:spcPts val="2400"/>
              </a:spcBef>
            </a:pPr>
            <a:r>
              <a:rPr lang="en-GB" sz="3200" spc="200" dirty="0">
                <a:latin typeface="Roboto" panose="02000000000000000000" pitchFamily="2" charset="0"/>
                <a:ea typeface="Roboto" panose="02000000000000000000" pitchFamily="2" charset="0"/>
              </a:rPr>
              <a:t>3. Know how to mitigate common vulnerabilities</a:t>
            </a:r>
          </a:p>
        </p:txBody>
      </p:sp>
    </p:spTree>
    <p:extLst>
      <p:ext uri="{BB962C8B-B14F-4D97-AF65-F5344CB8AC3E}">
        <p14:creationId xmlns:p14="http://schemas.microsoft.com/office/powerpoint/2010/main" val="318188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C64C0C-5D38-C4BE-6237-DF1C2930EFBB}"/>
              </a:ext>
            </a:extLst>
          </p:cNvPr>
          <p:cNvSpPr/>
          <p:nvPr/>
        </p:nvSpPr>
        <p:spPr>
          <a:xfrm>
            <a:off x="8470136" y="5549587"/>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j-lt"/>
            </a:endParaRPr>
          </a:p>
        </p:txBody>
      </p:sp>
      <p:sp>
        <p:nvSpPr>
          <p:cNvPr id="12" name="Rectangle 11">
            <a:extLst>
              <a:ext uri="{FF2B5EF4-FFF2-40B4-BE49-F238E27FC236}">
                <a16:creationId xmlns:a16="http://schemas.microsoft.com/office/drawing/2014/main" id="{D7F0732B-6668-B07A-6C67-6E5617D53907}"/>
              </a:ext>
            </a:extLst>
          </p:cNvPr>
          <p:cNvSpPr/>
          <p:nvPr/>
        </p:nvSpPr>
        <p:spPr>
          <a:xfrm>
            <a:off x="8359967" y="5362300"/>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j-lt"/>
            </a:endParaRPr>
          </a:p>
        </p:txBody>
      </p:sp>
      <p:sp>
        <p:nvSpPr>
          <p:cNvPr id="2" name="TextBox 1">
            <a:extLst>
              <a:ext uri="{FF2B5EF4-FFF2-40B4-BE49-F238E27FC236}">
                <a16:creationId xmlns:a16="http://schemas.microsoft.com/office/drawing/2014/main" id="{2F1575EA-3618-C47B-44E0-75BAAF930F26}"/>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1. Learn secure design principles</a:t>
            </a:r>
          </a:p>
        </p:txBody>
      </p:sp>
      <p:sp>
        <p:nvSpPr>
          <p:cNvPr id="3" name="Rectangle 2">
            <a:extLst>
              <a:ext uri="{FF2B5EF4-FFF2-40B4-BE49-F238E27FC236}">
                <a16:creationId xmlns:a16="http://schemas.microsoft.com/office/drawing/2014/main" id="{D69281D3-9C71-F6EA-FA9F-24D5F8115F72}"/>
              </a:ext>
            </a:extLst>
          </p:cNvPr>
          <p:cNvSpPr/>
          <p:nvPr/>
        </p:nvSpPr>
        <p:spPr>
          <a:xfrm>
            <a:off x="369983" y="3452899"/>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Secure data at rest</a:t>
            </a:r>
            <a:endParaRPr lang="en-NL" sz="2800" dirty="0">
              <a:solidFill>
                <a:schemeClr val="bg1"/>
              </a:solidFill>
              <a:latin typeface="+mj-lt"/>
            </a:endParaRPr>
          </a:p>
        </p:txBody>
      </p:sp>
      <p:sp>
        <p:nvSpPr>
          <p:cNvPr id="4" name="Rectangle 3">
            <a:extLst>
              <a:ext uri="{FF2B5EF4-FFF2-40B4-BE49-F238E27FC236}">
                <a16:creationId xmlns:a16="http://schemas.microsoft.com/office/drawing/2014/main" id="{AE6AD1E5-FE81-A07F-6C72-546255E94075}"/>
              </a:ext>
            </a:extLst>
          </p:cNvPr>
          <p:cNvSpPr/>
          <p:nvPr/>
        </p:nvSpPr>
        <p:spPr>
          <a:xfrm>
            <a:off x="4265364"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Minimize your </a:t>
            </a:r>
          </a:p>
          <a:p>
            <a:pPr algn="ctr"/>
            <a:r>
              <a:rPr lang="en-GB" sz="2800" dirty="0">
                <a:solidFill>
                  <a:schemeClr val="bg1"/>
                </a:solidFill>
                <a:latin typeface="+mj-lt"/>
              </a:rPr>
              <a:t>attack surface</a:t>
            </a:r>
            <a:endParaRPr lang="en-NL" sz="2800" dirty="0">
              <a:solidFill>
                <a:schemeClr val="bg1"/>
              </a:solidFill>
              <a:latin typeface="+mj-lt"/>
            </a:endParaRPr>
          </a:p>
        </p:txBody>
      </p:sp>
      <p:sp>
        <p:nvSpPr>
          <p:cNvPr id="5" name="Rectangle 4">
            <a:extLst>
              <a:ext uri="{FF2B5EF4-FFF2-40B4-BE49-F238E27FC236}">
                <a16:creationId xmlns:a16="http://schemas.microsoft.com/office/drawing/2014/main" id="{AA7DD85E-A9F6-74D2-F300-F3BCFF95E8A2}"/>
              </a:ext>
            </a:extLst>
          </p:cNvPr>
          <p:cNvSpPr/>
          <p:nvPr/>
        </p:nvSpPr>
        <p:spPr>
          <a:xfrm>
            <a:off x="369983" y="5175016"/>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No, unless...</a:t>
            </a:r>
            <a:endParaRPr lang="en-NL" sz="2800" dirty="0">
              <a:solidFill>
                <a:schemeClr val="bg1"/>
              </a:solidFill>
              <a:latin typeface="+mj-lt"/>
            </a:endParaRPr>
          </a:p>
        </p:txBody>
      </p:sp>
      <p:sp>
        <p:nvSpPr>
          <p:cNvPr id="6" name="Rectangle 5">
            <a:extLst>
              <a:ext uri="{FF2B5EF4-FFF2-40B4-BE49-F238E27FC236}">
                <a16:creationId xmlns:a16="http://schemas.microsoft.com/office/drawing/2014/main" id="{CC5D13FB-EB04-AB8D-1799-AC89D7169638}"/>
              </a:ext>
            </a:extLst>
          </p:cNvPr>
          <p:cNvSpPr/>
          <p:nvPr/>
        </p:nvSpPr>
        <p:spPr>
          <a:xfrm>
            <a:off x="4265364" y="3452898"/>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Avoid security</a:t>
            </a:r>
          </a:p>
          <a:p>
            <a:pPr algn="ctr"/>
            <a:r>
              <a:rPr lang="en-GB" sz="2800" dirty="0">
                <a:solidFill>
                  <a:schemeClr val="bg1"/>
                </a:solidFill>
                <a:latin typeface="+mj-lt"/>
              </a:rPr>
              <a:t>by obscurity</a:t>
            </a:r>
            <a:endParaRPr lang="en-NL" sz="2800" dirty="0">
              <a:solidFill>
                <a:schemeClr val="bg1"/>
              </a:solidFill>
              <a:latin typeface="+mj-lt"/>
            </a:endParaRPr>
          </a:p>
        </p:txBody>
      </p:sp>
      <p:sp>
        <p:nvSpPr>
          <p:cNvPr id="7" name="Rectangle 6">
            <a:extLst>
              <a:ext uri="{FF2B5EF4-FFF2-40B4-BE49-F238E27FC236}">
                <a16:creationId xmlns:a16="http://schemas.microsoft.com/office/drawing/2014/main" id="{4046FCD3-35A8-659D-8213-47E782CD028D}"/>
              </a:ext>
            </a:extLst>
          </p:cNvPr>
          <p:cNvSpPr/>
          <p:nvPr/>
        </p:nvSpPr>
        <p:spPr>
          <a:xfrm>
            <a:off x="4265364" y="517501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Fail Securely</a:t>
            </a:r>
          </a:p>
        </p:txBody>
      </p:sp>
      <p:sp>
        <p:nvSpPr>
          <p:cNvPr id="8" name="Rectangle 7">
            <a:extLst>
              <a:ext uri="{FF2B5EF4-FFF2-40B4-BE49-F238E27FC236}">
                <a16:creationId xmlns:a16="http://schemas.microsoft.com/office/drawing/2014/main" id="{D2727F90-F2A8-7755-DD54-97E777D2073B}"/>
              </a:ext>
            </a:extLst>
          </p:cNvPr>
          <p:cNvSpPr/>
          <p:nvPr/>
        </p:nvSpPr>
        <p:spPr>
          <a:xfrm>
            <a:off x="369983"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Defence in Depth</a:t>
            </a:r>
            <a:endParaRPr lang="en-NL" sz="2800" dirty="0">
              <a:solidFill>
                <a:schemeClr val="bg1"/>
              </a:solidFill>
              <a:latin typeface="+mj-lt"/>
            </a:endParaRPr>
          </a:p>
        </p:txBody>
      </p:sp>
      <p:sp>
        <p:nvSpPr>
          <p:cNvPr id="9" name="Rectangle 8">
            <a:extLst>
              <a:ext uri="{FF2B5EF4-FFF2-40B4-BE49-F238E27FC236}">
                <a16:creationId xmlns:a16="http://schemas.microsoft.com/office/drawing/2014/main" id="{C926B2BE-AF86-582D-7249-B307E2B21736}"/>
              </a:ext>
            </a:extLst>
          </p:cNvPr>
          <p:cNvSpPr/>
          <p:nvPr/>
        </p:nvSpPr>
        <p:spPr>
          <a:xfrm>
            <a:off x="8249798" y="3452897"/>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Least Privilege</a:t>
            </a:r>
          </a:p>
        </p:txBody>
      </p:sp>
      <p:sp>
        <p:nvSpPr>
          <p:cNvPr id="10" name="Rectangle 9">
            <a:extLst>
              <a:ext uri="{FF2B5EF4-FFF2-40B4-BE49-F238E27FC236}">
                <a16:creationId xmlns:a16="http://schemas.microsoft.com/office/drawing/2014/main" id="{35124CEA-BE0D-7F2B-F445-414CBDA16645}"/>
              </a:ext>
            </a:extLst>
          </p:cNvPr>
          <p:cNvSpPr/>
          <p:nvPr/>
        </p:nvSpPr>
        <p:spPr>
          <a:xfrm>
            <a:off x="8249798"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Keep it Simple,</a:t>
            </a:r>
          </a:p>
          <a:p>
            <a:pPr algn="ctr"/>
            <a:r>
              <a:rPr lang="en-GB" sz="2800" dirty="0">
                <a:solidFill>
                  <a:schemeClr val="bg1"/>
                </a:solidFill>
                <a:latin typeface="+mj-lt"/>
              </a:rPr>
              <a:t>Avoid Complexity</a:t>
            </a:r>
          </a:p>
        </p:txBody>
      </p:sp>
      <p:sp>
        <p:nvSpPr>
          <p:cNvPr id="11" name="Rectangle 10">
            <a:extLst>
              <a:ext uri="{FF2B5EF4-FFF2-40B4-BE49-F238E27FC236}">
                <a16:creationId xmlns:a16="http://schemas.microsoft.com/office/drawing/2014/main" id="{41308FB3-DD6D-6D19-8F71-CE97DBC191AB}"/>
              </a:ext>
            </a:extLst>
          </p:cNvPr>
          <p:cNvSpPr/>
          <p:nvPr/>
        </p:nvSpPr>
        <p:spPr>
          <a:xfrm>
            <a:off x="8249798" y="517501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Validate inputs</a:t>
            </a:r>
          </a:p>
        </p:txBody>
      </p:sp>
    </p:spTree>
    <p:extLst>
      <p:ext uri="{BB962C8B-B14F-4D97-AF65-F5344CB8AC3E}">
        <p14:creationId xmlns:p14="http://schemas.microsoft.com/office/powerpoint/2010/main" val="683698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9281D3-9C71-F6EA-FA9F-24D5F8115F72}"/>
              </a:ext>
            </a:extLst>
          </p:cNvPr>
          <p:cNvSpPr/>
          <p:nvPr/>
        </p:nvSpPr>
        <p:spPr>
          <a:xfrm>
            <a:off x="369983" y="3452899"/>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Secure data at rest</a:t>
            </a:r>
            <a:endParaRPr lang="en-NL" sz="2800" dirty="0">
              <a:solidFill>
                <a:schemeClr val="bg1"/>
              </a:solidFill>
              <a:latin typeface="+mj-lt"/>
            </a:endParaRPr>
          </a:p>
        </p:txBody>
      </p:sp>
      <p:sp>
        <p:nvSpPr>
          <p:cNvPr id="2" name="TextBox 1">
            <a:extLst>
              <a:ext uri="{FF2B5EF4-FFF2-40B4-BE49-F238E27FC236}">
                <a16:creationId xmlns:a16="http://schemas.microsoft.com/office/drawing/2014/main" id="{2F1575EA-3618-C47B-44E0-75BAAF930F26}"/>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1. Learn secure design principles</a:t>
            </a:r>
          </a:p>
        </p:txBody>
      </p:sp>
      <p:sp>
        <p:nvSpPr>
          <p:cNvPr id="4" name="Rectangle 3">
            <a:extLst>
              <a:ext uri="{FF2B5EF4-FFF2-40B4-BE49-F238E27FC236}">
                <a16:creationId xmlns:a16="http://schemas.microsoft.com/office/drawing/2014/main" id="{AE6AD1E5-FE81-A07F-6C72-546255E94075}"/>
              </a:ext>
            </a:extLst>
          </p:cNvPr>
          <p:cNvSpPr/>
          <p:nvPr/>
        </p:nvSpPr>
        <p:spPr>
          <a:xfrm>
            <a:off x="4265364"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Minimize your </a:t>
            </a:r>
          </a:p>
          <a:p>
            <a:pPr algn="ctr"/>
            <a:r>
              <a:rPr lang="en-GB" sz="2800" dirty="0">
                <a:solidFill>
                  <a:schemeClr val="bg1"/>
                </a:solidFill>
                <a:latin typeface="+mj-lt"/>
              </a:rPr>
              <a:t>attack surface</a:t>
            </a:r>
            <a:endParaRPr lang="en-NL" sz="2800" dirty="0">
              <a:solidFill>
                <a:schemeClr val="bg1"/>
              </a:solidFill>
              <a:latin typeface="+mj-lt"/>
            </a:endParaRPr>
          </a:p>
        </p:txBody>
      </p:sp>
      <p:sp>
        <p:nvSpPr>
          <p:cNvPr id="6" name="Rectangle 5">
            <a:extLst>
              <a:ext uri="{FF2B5EF4-FFF2-40B4-BE49-F238E27FC236}">
                <a16:creationId xmlns:a16="http://schemas.microsoft.com/office/drawing/2014/main" id="{CC5D13FB-EB04-AB8D-1799-AC89D7169638}"/>
              </a:ext>
            </a:extLst>
          </p:cNvPr>
          <p:cNvSpPr/>
          <p:nvPr/>
        </p:nvSpPr>
        <p:spPr>
          <a:xfrm>
            <a:off x="4265364" y="3452898"/>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Avoid security</a:t>
            </a:r>
          </a:p>
          <a:p>
            <a:pPr algn="ctr"/>
            <a:r>
              <a:rPr lang="en-GB" sz="2800" dirty="0">
                <a:solidFill>
                  <a:schemeClr val="bg1"/>
                </a:solidFill>
                <a:latin typeface="+mj-lt"/>
              </a:rPr>
              <a:t>by obscurity</a:t>
            </a:r>
            <a:endParaRPr lang="en-NL" sz="2800" dirty="0">
              <a:solidFill>
                <a:schemeClr val="bg1"/>
              </a:solidFill>
              <a:latin typeface="+mj-lt"/>
            </a:endParaRPr>
          </a:p>
        </p:txBody>
      </p:sp>
      <p:sp>
        <p:nvSpPr>
          <p:cNvPr id="7" name="Rectangle 6">
            <a:extLst>
              <a:ext uri="{FF2B5EF4-FFF2-40B4-BE49-F238E27FC236}">
                <a16:creationId xmlns:a16="http://schemas.microsoft.com/office/drawing/2014/main" id="{4046FCD3-35A8-659D-8213-47E782CD028D}"/>
              </a:ext>
            </a:extLst>
          </p:cNvPr>
          <p:cNvSpPr/>
          <p:nvPr/>
        </p:nvSpPr>
        <p:spPr>
          <a:xfrm>
            <a:off x="4265364" y="517501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Fail Securely</a:t>
            </a:r>
          </a:p>
        </p:txBody>
      </p:sp>
      <p:sp>
        <p:nvSpPr>
          <p:cNvPr id="8" name="Rectangle 7">
            <a:extLst>
              <a:ext uri="{FF2B5EF4-FFF2-40B4-BE49-F238E27FC236}">
                <a16:creationId xmlns:a16="http://schemas.microsoft.com/office/drawing/2014/main" id="{D2727F90-F2A8-7755-DD54-97E777D2073B}"/>
              </a:ext>
            </a:extLst>
          </p:cNvPr>
          <p:cNvSpPr/>
          <p:nvPr/>
        </p:nvSpPr>
        <p:spPr>
          <a:xfrm>
            <a:off x="369983"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Defence in Depth</a:t>
            </a:r>
            <a:endParaRPr lang="en-NL" sz="2800" dirty="0">
              <a:solidFill>
                <a:schemeClr val="bg1"/>
              </a:solidFill>
              <a:latin typeface="+mj-lt"/>
            </a:endParaRPr>
          </a:p>
        </p:txBody>
      </p:sp>
      <p:sp>
        <p:nvSpPr>
          <p:cNvPr id="9" name="Rectangle 8">
            <a:extLst>
              <a:ext uri="{FF2B5EF4-FFF2-40B4-BE49-F238E27FC236}">
                <a16:creationId xmlns:a16="http://schemas.microsoft.com/office/drawing/2014/main" id="{C926B2BE-AF86-582D-7249-B307E2B21736}"/>
              </a:ext>
            </a:extLst>
          </p:cNvPr>
          <p:cNvSpPr/>
          <p:nvPr/>
        </p:nvSpPr>
        <p:spPr>
          <a:xfrm>
            <a:off x="8249798" y="3452897"/>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Least Privilege</a:t>
            </a:r>
          </a:p>
        </p:txBody>
      </p:sp>
      <p:sp>
        <p:nvSpPr>
          <p:cNvPr id="10" name="Rectangle 9">
            <a:extLst>
              <a:ext uri="{FF2B5EF4-FFF2-40B4-BE49-F238E27FC236}">
                <a16:creationId xmlns:a16="http://schemas.microsoft.com/office/drawing/2014/main" id="{35124CEA-BE0D-7F2B-F445-414CBDA16645}"/>
              </a:ext>
            </a:extLst>
          </p:cNvPr>
          <p:cNvSpPr/>
          <p:nvPr/>
        </p:nvSpPr>
        <p:spPr>
          <a:xfrm>
            <a:off x="8249798"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Keep it Simple,</a:t>
            </a:r>
          </a:p>
          <a:p>
            <a:pPr algn="ctr"/>
            <a:r>
              <a:rPr lang="en-GB" sz="2800" dirty="0">
                <a:solidFill>
                  <a:schemeClr val="bg1"/>
                </a:solidFill>
                <a:latin typeface="+mj-lt"/>
              </a:rPr>
              <a:t>Avoid Complexity</a:t>
            </a:r>
          </a:p>
        </p:txBody>
      </p:sp>
      <p:grpSp>
        <p:nvGrpSpPr>
          <p:cNvPr id="16" name="Group 15">
            <a:extLst>
              <a:ext uri="{FF2B5EF4-FFF2-40B4-BE49-F238E27FC236}">
                <a16:creationId xmlns:a16="http://schemas.microsoft.com/office/drawing/2014/main" id="{7251C3B7-2084-E6C8-E761-3DBC3CC85D87}"/>
              </a:ext>
            </a:extLst>
          </p:cNvPr>
          <p:cNvGrpSpPr/>
          <p:nvPr/>
        </p:nvGrpSpPr>
        <p:grpSpPr>
          <a:xfrm>
            <a:off x="8249798" y="5175013"/>
            <a:ext cx="3789804" cy="1578167"/>
            <a:chOff x="8249798" y="5175013"/>
            <a:chExt cx="3789804" cy="1578167"/>
          </a:xfrm>
        </p:grpSpPr>
        <p:sp>
          <p:nvSpPr>
            <p:cNvPr id="13" name="Rectangle 12">
              <a:extLst>
                <a:ext uri="{FF2B5EF4-FFF2-40B4-BE49-F238E27FC236}">
                  <a16:creationId xmlns:a16="http://schemas.microsoft.com/office/drawing/2014/main" id="{09C64C0C-5D38-C4BE-6237-DF1C2930EFBB}"/>
                </a:ext>
              </a:extLst>
            </p:cNvPr>
            <p:cNvSpPr/>
            <p:nvPr/>
          </p:nvSpPr>
          <p:spPr>
            <a:xfrm>
              <a:off x="8470136" y="5549587"/>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j-lt"/>
              </a:endParaRPr>
            </a:p>
          </p:txBody>
        </p:sp>
        <p:sp>
          <p:nvSpPr>
            <p:cNvPr id="12" name="Rectangle 11">
              <a:extLst>
                <a:ext uri="{FF2B5EF4-FFF2-40B4-BE49-F238E27FC236}">
                  <a16:creationId xmlns:a16="http://schemas.microsoft.com/office/drawing/2014/main" id="{D7F0732B-6668-B07A-6C67-6E5617D53907}"/>
                </a:ext>
              </a:extLst>
            </p:cNvPr>
            <p:cNvSpPr/>
            <p:nvPr/>
          </p:nvSpPr>
          <p:spPr>
            <a:xfrm>
              <a:off x="8359967" y="5362300"/>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j-lt"/>
              </a:endParaRPr>
            </a:p>
          </p:txBody>
        </p:sp>
        <p:sp>
          <p:nvSpPr>
            <p:cNvPr id="11" name="Rectangle 10">
              <a:extLst>
                <a:ext uri="{FF2B5EF4-FFF2-40B4-BE49-F238E27FC236}">
                  <a16:creationId xmlns:a16="http://schemas.microsoft.com/office/drawing/2014/main" id="{41308FB3-DD6D-6D19-8F71-CE97DBC191AB}"/>
                </a:ext>
              </a:extLst>
            </p:cNvPr>
            <p:cNvSpPr/>
            <p:nvPr/>
          </p:nvSpPr>
          <p:spPr>
            <a:xfrm>
              <a:off x="8249798" y="517501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Validate inputs</a:t>
              </a:r>
            </a:p>
          </p:txBody>
        </p:sp>
      </p:grpSp>
      <p:sp>
        <p:nvSpPr>
          <p:cNvPr id="18" name="Rectangle 17">
            <a:extLst>
              <a:ext uri="{FF2B5EF4-FFF2-40B4-BE49-F238E27FC236}">
                <a16:creationId xmlns:a16="http://schemas.microsoft.com/office/drawing/2014/main" id="{BF8AC6BE-8681-0701-1292-36120CE21487}"/>
              </a:ext>
            </a:extLst>
          </p:cNvPr>
          <p:cNvSpPr/>
          <p:nvPr/>
        </p:nvSpPr>
        <p:spPr>
          <a:xfrm>
            <a:off x="-105102" y="1439917"/>
            <a:ext cx="12391696" cy="5665076"/>
          </a:xfrm>
          <a:prstGeom prst="rect">
            <a:avLst/>
          </a:prstGeom>
          <a:solidFill>
            <a:srgbClr val="FFFFFF">
              <a:alpha val="80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Rectangle 4">
            <a:extLst>
              <a:ext uri="{FF2B5EF4-FFF2-40B4-BE49-F238E27FC236}">
                <a16:creationId xmlns:a16="http://schemas.microsoft.com/office/drawing/2014/main" id="{AA7DD85E-A9F6-74D2-F300-F3BCFF95E8A2}"/>
              </a:ext>
            </a:extLst>
          </p:cNvPr>
          <p:cNvSpPr/>
          <p:nvPr/>
        </p:nvSpPr>
        <p:spPr>
          <a:xfrm>
            <a:off x="369983" y="5175016"/>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No, unless...</a:t>
            </a:r>
            <a:endParaRPr lang="en-NL" sz="2800" dirty="0">
              <a:solidFill>
                <a:schemeClr val="bg1"/>
              </a:solidFill>
              <a:latin typeface="+mj-lt"/>
            </a:endParaRPr>
          </a:p>
        </p:txBody>
      </p:sp>
    </p:spTree>
    <p:extLst>
      <p:ext uri="{BB962C8B-B14F-4D97-AF65-F5344CB8AC3E}">
        <p14:creationId xmlns:p14="http://schemas.microsoft.com/office/powerpoint/2010/main" val="92827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C64C0C-5D38-C4BE-6237-DF1C2930EFBB}"/>
              </a:ext>
            </a:extLst>
          </p:cNvPr>
          <p:cNvSpPr/>
          <p:nvPr/>
        </p:nvSpPr>
        <p:spPr>
          <a:xfrm>
            <a:off x="8470136" y="5549587"/>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j-lt"/>
            </a:endParaRPr>
          </a:p>
        </p:txBody>
      </p:sp>
      <p:sp>
        <p:nvSpPr>
          <p:cNvPr id="12" name="Rectangle 11">
            <a:extLst>
              <a:ext uri="{FF2B5EF4-FFF2-40B4-BE49-F238E27FC236}">
                <a16:creationId xmlns:a16="http://schemas.microsoft.com/office/drawing/2014/main" id="{D7F0732B-6668-B07A-6C67-6E5617D53907}"/>
              </a:ext>
            </a:extLst>
          </p:cNvPr>
          <p:cNvSpPr/>
          <p:nvPr/>
        </p:nvSpPr>
        <p:spPr>
          <a:xfrm>
            <a:off x="8359967" y="5362300"/>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bg1"/>
              </a:solidFill>
              <a:latin typeface="+mj-lt"/>
            </a:endParaRPr>
          </a:p>
        </p:txBody>
      </p:sp>
      <p:sp>
        <p:nvSpPr>
          <p:cNvPr id="2" name="TextBox 1">
            <a:extLst>
              <a:ext uri="{FF2B5EF4-FFF2-40B4-BE49-F238E27FC236}">
                <a16:creationId xmlns:a16="http://schemas.microsoft.com/office/drawing/2014/main" id="{2F1575EA-3618-C47B-44E0-75BAAF930F26}"/>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1. Learn secure design principles</a:t>
            </a:r>
          </a:p>
        </p:txBody>
      </p:sp>
      <p:sp>
        <p:nvSpPr>
          <p:cNvPr id="3" name="Rectangle 2">
            <a:extLst>
              <a:ext uri="{FF2B5EF4-FFF2-40B4-BE49-F238E27FC236}">
                <a16:creationId xmlns:a16="http://schemas.microsoft.com/office/drawing/2014/main" id="{D69281D3-9C71-F6EA-FA9F-24D5F8115F72}"/>
              </a:ext>
            </a:extLst>
          </p:cNvPr>
          <p:cNvSpPr/>
          <p:nvPr/>
        </p:nvSpPr>
        <p:spPr>
          <a:xfrm>
            <a:off x="369983" y="3452899"/>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Secure data at rest</a:t>
            </a:r>
            <a:endParaRPr lang="en-NL" sz="2800" dirty="0">
              <a:solidFill>
                <a:schemeClr val="bg1"/>
              </a:solidFill>
              <a:latin typeface="+mj-lt"/>
            </a:endParaRPr>
          </a:p>
        </p:txBody>
      </p:sp>
      <p:sp>
        <p:nvSpPr>
          <p:cNvPr id="4" name="Rectangle 3">
            <a:extLst>
              <a:ext uri="{FF2B5EF4-FFF2-40B4-BE49-F238E27FC236}">
                <a16:creationId xmlns:a16="http://schemas.microsoft.com/office/drawing/2014/main" id="{AE6AD1E5-FE81-A07F-6C72-546255E94075}"/>
              </a:ext>
            </a:extLst>
          </p:cNvPr>
          <p:cNvSpPr/>
          <p:nvPr/>
        </p:nvSpPr>
        <p:spPr>
          <a:xfrm>
            <a:off x="4265364"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Minimize your </a:t>
            </a:r>
          </a:p>
          <a:p>
            <a:pPr algn="ctr"/>
            <a:r>
              <a:rPr lang="en-GB" sz="2800" dirty="0">
                <a:solidFill>
                  <a:schemeClr val="bg1"/>
                </a:solidFill>
                <a:latin typeface="+mj-lt"/>
              </a:rPr>
              <a:t>attack surface</a:t>
            </a:r>
            <a:endParaRPr lang="en-NL" sz="2800" dirty="0">
              <a:solidFill>
                <a:schemeClr val="bg1"/>
              </a:solidFill>
              <a:latin typeface="+mj-lt"/>
            </a:endParaRPr>
          </a:p>
        </p:txBody>
      </p:sp>
      <p:sp>
        <p:nvSpPr>
          <p:cNvPr id="5" name="Rectangle 4">
            <a:extLst>
              <a:ext uri="{FF2B5EF4-FFF2-40B4-BE49-F238E27FC236}">
                <a16:creationId xmlns:a16="http://schemas.microsoft.com/office/drawing/2014/main" id="{AA7DD85E-A9F6-74D2-F300-F3BCFF95E8A2}"/>
              </a:ext>
            </a:extLst>
          </p:cNvPr>
          <p:cNvSpPr/>
          <p:nvPr/>
        </p:nvSpPr>
        <p:spPr>
          <a:xfrm>
            <a:off x="369983" y="5175016"/>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No, unless...</a:t>
            </a:r>
            <a:endParaRPr lang="en-NL" sz="2800" dirty="0">
              <a:solidFill>
                <a:schemeClr val="bg1"/>
              </a:solidFill>
              <a:latin typeface="+mj-lt"/>
            </a:endParaRPr>
          </a:p>
        </p:txBody>
      </p:sp>
      <p:sp>
        <p:nvSpPr>
          <p:cNvPr id="6" name="Rectangle 5">
            <a:extLst>
              <a:ext uri="{FF2B5EF4-FFF2-40B4-BE49-F238E27FC236}">
                <a16:creationId xmlns:a16="http://schemas.microsoft.com/office/drawing/2014/main" id="{CC5D13FB-EB04-AB8D-1799-AC89D7169638}"/>
              </a:ext>
            </a:extLst>
          </p:cNvPr>
          <p:cNvSpPr/>
          <p:nvPr/>
        </p:nvSpPr>
        <p:spPr>
          <a:xfrm>
            <a:off x="4265364" y="3452898"/>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Avoid security</a:t>
            </a:r>
          </a:p>
          <a:p>
            <a:pPr algn="ctr"/>
            <a:r>
              <a:rPr lang="en-GB" sz="2800" dirty="0">
                <a:solidFill>
                  <a:schemeClr val="bg1"/>
                </a:solidFill>
                <a:latin typeface="+mj-lt"/>
              </a:rPr>
              <a:t>by obscurity</a:t>
            </a:r>
            <a:endParaRPr lang="en-NL" sz="2800" dirty="0">
              <a:solidFill>
                <a:schemeClr val="bg1"/>
              </a:solidFill>
              <a:latin typeface="+mj-lt"/>
            </a:endParaRPr>
          </a:p>
        </p:txBody>
      </p:sp>
      <p:sp>
        <p:nvSpPr>
          <p:cNvPr id="7" name="Rectangle 6">
            <a:extLst>
              <a:ext uri="{FF2B5EF4-FFF2-40B4-BE49-F238E27FC236}">
                <a16:creationId xmlns:a16="http://schemas.microsoft.com/office/drawing/2014/main" id="{4046FCD3-35A8-659D-8213-47E782CD028D}"/>
              </a:ext>
            </a:extLst>
          </p:cNvPr>
          <p:cNvSpPr/>
          <p:nvPr/>
        </p:nvSpPr>
        <p:spPr>
          <a:xfrm>
            <a:off x="4265364" y="517501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Fail Securely</a:t>
            </a:r>
          </a:p>
        </p:txBody>
      </p:sp>
      <p:sp>
        <p:nvSpPr>
          <p:cNvPr id="8" name="Rectangle 7">
            <a:extLst>
              <a:ext uri="{FF2B5EF4-FFF2-40B4-BE49-F238E27FC236}">
                <a16:creationId xmlns:a16="http://schemas.microsoft.com/office/drawing/2014/main" id="{D2727F90-F2A8-7755-DD54-97E777D2073B}"/>
              </a:ext>
            </a:extLst>
          </p:cNvPr>
          <p:cNvSpPr/>
          <p:nvPr/>
        </p:nvSpPr>
        <p:spPr>
          <a:xfrm>
            <a:off x="369983"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Defence in Depth</a:t>
            </a:r>
            <a:endParaRPr lang="en-NL" sz="2800" dirty="0">
              <a:solidFill>
                <a:schemeClr val="bg1"/>
              </a:solidFill>
              <a:latin typeface="+mj-lt"/>
            </a:endParaRPr>
          </a:p>
        </p:txBody>
      </p:sp>
      <p:sp>
        <p:nvSpPr>
          <p:cNvPr id="9" name="Rectangle 8">
            <a:extLst>
              <a:ext uri="{FF2B5EF4-FFF2-40B4-BE49-F238E27FC236}">
                <a16:creationId xmlns:a16="http://schemas.microsoft.com/office/drawing/2014/main" id="{C926B2BE-AF86-582D-7249-B307E2B21736}"/>
              </a:ext>
            </a:extLst>
          </p:cNvPr>
          <p:cNvSpPr/>
          <p:nvPr/>
        </p:nvSpPr>
        <p:spPr>
          <a:xfrm>
            <a:off x="8249798" y="3452897"/>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Least Privilege</a:t>
            </a:r>
          </a:p>
        </p:txBody>
      </p:sp>
      <p:sp>
        <p:nvSpPr>
          <p:cNvPr id="10" name="Rectangle 9">
            <a:extLst>
              <a:ext uri="{FF2B5EF4-FFF2-40B4-BE49-F238E27FC236}">
                <a16:creationId xmlns:a16="http://schemas.microsoft.com/office/drawing/2014/main" id="{35124CEA-BE0D-7F2B-F445-414CBDA16645}"/>
              </a:ext>
            </a:extLst>
          </p:cNvPr>
          <p:cNvSpPr/>
          <p:nvPr/>
        </p:nvSpPr>
        <p:spPr>
          <a:xfrm>
            <a:off x="8249798" y="173078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Keep it Simple,</a:t>
            </a:r>
          </a:p>
          <a:p>
            <a:pPr algn="ctr"/>
            <a:r>
              <a:rPr lang="en-GB" sz="2800" dirty="0">
                <a:solidFill>
                  <a:schemeClr val="bg1"/>
                </a:solidFill>
                <a:latin typeface="+mj-lt"/>
              </a:rPr>
              <a:t>Avoid Complexity</a:t>
            </a:r>
          </a:p>
        </p:txBody>
      </p:sp>
      <p:sp>
        <p:nvSpPr>
          <p:cNvPr id="11" name="Rectangle 10">
            <a:extLst>
              <a:ext uri="{FF2B5EF4-FFF2-40B4-BE49-F238E27FC236}">
                <a16:creationId xmlns:a16="http://schemas.microsoft.com/office/drawing/2014/main" id="{41308FB3-DD6D-6D19-8F71-CE97DBC191AB}"/>
              </a:ext>
            </a:extLst>
          </p:cNvPr>
          <p:cNvSpPr/>
          <p:nvPr/>
        </p:nvSpPr>
        <p:spPr>
          <a:xfrm>
            <a:off x="8249798" y="5175013"/>
            <a:ext cx="3569466" cy="1203593"/>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latin typeface="+mj-lt"/>
              </a:rPr>
              <a:t>Validate inputs</a:t>
            </a:r>
          </a:p>
        </p:txBody>
      </p:sp>
    </p:spTree>
    <p:extLst>
      <p:ext uri="{BB962C8B-B14F-4D97-AF65-F5344CB8AC3E}">
        <p14:creationId xmlns:p14="http://schemas.microsoft.com/office/powerpoint/2010/main" val="39503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ED392220-4D31-0570-75C8-39679C6802E0}"/>
              </a:ext>
            </a:extLst>
          </p:cNvPr>
          <p:cNvGrpSpPr/>
          <p:nvPr/>
        </p:nvGrpSpPr>
        <p:grpSpPr>
          <a:xfrm>
            <a:off x="8616244" y="6088434"/>
            <a:ext cx="3476977" cy="648997"/>
            <a:chOff x="8489244" y="6088434"/>
            <a:chExt cx="3476977" cy="648997"/>
          </a:xfrm>
        </p:grpSpPr>
        <p:sp>
          <p:nvSpPr>
            <p:cNvPr id="17" name="TextBox 16">
              <a:extLst>
                <a:ext uri="{FF2B5EF4-FFF2-40B4-BE49-F238E27FC236}">
                  <a16:creationId xmlns:a16="http://schemas.microsoft.com/office/drawing/2014/main" id="{5DDE17F5-E0D8-7211-BB9D-0AB601978A41}"/>
                </a:ext>
              </a:extLst>
            </p:cNvPr>
            <p:cNvSpPr txBox="1"/>
            <p:nvPr/>
          </p:nvSpPr>
          <p:spPr>
            <a:xfrm>
              <a:off x="8489244" y="6088434"/>
              <a:ext cx="3476977" cy="648997"/>
            </a:xfrm>
            <a:prstGeom prst="rect">
              <a:avLst/>
            </a:prstGeom>
            <a:noFill/>
            <a:ln w="34925">
              <a:solidFill>
                <a:schemeClr val="tx1"/>
              </a:solidFill>
            </a:ln>
          </p:spPr>
          <p:txBody>
            <a:bodyPr wrap="square" lIns="648000" tIns="108000" rIns="108000" bIns="108000" rtlCol="0">
              <a:spAutoFit/>
            </a:bodyPr>
            <a:lstStyle/>
            <a:p>
              <a:r>
                <a:rPr lang="en-GB" sz="1400" dirty="0">
                  <a:latin typeface="Roboto Condensed Light" panose="02000000000000000000" pitchFamily="2" charset="0"/>
                  <a:ea typeface="Roboto Condensed Light" panose="02000000000000000000" pitchFamily="2" charset="0"/>
                </a:rPr>
                <a:t>Adapted with permission from a talk by </a:t>
              </a:r>
              <a:r>
                <a:rPr lang="en-GB" sz="1400" b="1" dirty="0">
                  <a:latin typeface="Roboto Condensed Light" panose="02000000000000000000" pitchFamily="2" charset="0"/>
                  <a:ea typeface="Roboto Condensed Light" panose="02000000000000000000" pitchFamily="2" charset="0"/>
                </a:rPr>
                <a:t>Timo </a:t>
              </a:r>
              <a:r>
                <a:rPr lang="en-GB" sz="1400" b="1" dirty="0" err="1">
                  <a:latin typeface="Roboto Condensed Light" panose="02000000000000000000" pitchFamily="2" charset="0"/>
                  <a:ea typeface="Roboto Condensed Light" panose="02000000000000000000" pitchFamily="2" charset="0"/>
                </a:rPr>
                <a:t>Pagel</a:t>
              </a:r>
              <a:r>
                <a:rPr lang="en-GB" sz="1400" dirty="0">
                  <a:latin typeface="Roboto Condensed Light" panose="02000000000000000000" pitchFamily="2" charset="0"/>
                  <a:ea typeface="Roboto Condensed Light" panose="02000000000000000000" pitchFamily="2" charset="0"/>
                </a:rPr>
                <a:t> (OWASP DSOMM Lead)</a:t>
              </a:r>
              <a:endParaRPr lang="en-NL" sz="1400" dirty="0">
                <a:latin typeface="Roboto Condensed Light" panose="02000000000000000000" pitchFamily="2" charset="0"/>
                <a:ea typeface="Roboto Condensed Light" panose="02000000000000000000" pitchFamily="2" charset="0"/>
              </a:endParaRPr>
            </a:p>
          </p:txBody>
        </p:sp>
        <p:pic>
          <p:nvPicPr>
            <p:cNvPr id="20" name="Picture 19" descr="A blue shield with white text&#10;&#10;Description automatically generated with medium confidence">
              <a:extLst>
                <a:ext uri="{FF2B5EF4-FFF2-40B4-BE49-F238E27FC236}">
                  <a16:creationId xmlns:a16="http://schemas.microsoft.com/office/drawing/2014/main" id="{6A28CC39-8693-CB58-7951-49649FF89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6426" y="6207377"/>
              <a:ext cx="411110" cy="411110"/>
            </a:xfrm>
            <a:prstGeom prst="rect">
              <a:avLst/>
            </a:prstGeom>
          </p:spPr>
        </p:pic>
      </p:grpSp>
      <p:sp>
        <p:nvSpPr>
          <p:cNvPr id="21" name="TextBox 20">
            <a:extLst>
              <a:ext uri="{FF2B5EF4-FFF2-40B4-BE49-F238E27FC236}">
                <a16:creationId xmlns:a16="http://schemas.microsoft.com/office/drawing/2014/main" id="{1B1B6241-9570-CB16-331C-6572BF1ABA69}"/>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2. Mature Security Practices</a:t>
            </a:r>
          </a:p>
        </p:txBody>
      </p:sp>
      <p:cxnSp>
        <p:nvCxnSpPr>
          <p:cNvPr id="23" name="Straight Arrow Connector 22">
            <a:extLst>
              <a:ext uri="{FF2B5EF4-FFF2-40B4-BE49-F238E27FC236}">
                <a16:creationId xmlns:a16="http://schemas.microsoft.com/office/drawing/2014/main" id="{EDF76202-774D-AFE8-9BC9-995A7B8141C1}"/>
              </a:ext>
            </a:extLst>
          </p:cNvPr>
          <p:cNvCxnSpPr/>
          <p:nvPr/>
        </p:nvCxnSpPr>
        <p:spPr>
          <a:xfrm>
            <a:off x="2032001" y="2088444"/>
            <a:ext cx="0" cy="401884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F0BE63-1EAF-E690-4E60-65175FAF6ADC}"/>
              </a:ext>
            </a:extLst>
          </p:cNvPr>
          <p:cNvSpPr txBox="1"/>
          <p:nvPr/>
        </p:nvSpPr>
        <p:spPr>
          <a:xfrm>
            <a:off x="548442" y="2102935"/>
            <a:ext cx="1159292" cy="369332"/>
          </a:xfrm>
          <a:prstGeom prst="rect">
            <a:avLst/>
          </a:prstGeom>
          <a:noFill/>
          <a:ln w="28575">
            <a:solidFill>
              <a:schemeClr val="tx1"/>
            </a:solidFill>
          </a:ln>
        </p:spPr>
        <p:txBody>
          <a:bodyPr wrap="none" rtlCol="0">
            <a:spAutoFit/>
          </a:bodyPr>
          <a:lstStyle/>
          <a:p>
            <a:pPr algn="ctr"/>
            <a:r>
              <a:rPr lang="en-GB" dirty="0">
                <a:latin typeface="+mj-lt"/>
              </a:rPr>
              <a:t>High Level</a:t>
            </a:r>
            <a:endParaRPr lang="en-NL" dirty="0">
              <a:latin typeface="+mj-lt"/>
            </a:endParaRPr>
          </a:p>
        </p:txBody>
      </p:sp>
      <p:sp>
        <p:nvSpPr>
          <p:cNvPr id="26" name="TextBox 25">
            <a:extLst>
              <a:ext uri="{FF2B5EF4-FFF2-40B4-BE49-F238E27FC236}">
                <a16:creationId xmlns:a16="http://schemas.microsoft.com/office/drawing/2014/main" id="{AE84F066-789A-EC4F-3607-0E6BF72B5027}"/>
              </a:ext>
            </a:extLst>
          </p:cNvPr>
          <p:cNvSpPr txBox="1"/>
          <p:nvPr/>
        </p:nvSpPr>
        <p:spPr>
          <a:xfrm>
            <a:off x="2356267" y="2088444"/>
            <a:ext cx="973343" cy="369332"/>
          </a:xfrm>
          <a:prstGeom prst="rect">
            <a:avLst/>
          </a:prstGeom>
          <a:noFill/>
          <a:ln w="28575">
            <a:solidFill>
              <a:schemeClr val="tx1"/>
            </a:solidFill>
          </a:ln>
        </p:spPr>
        <p:txBody>
          <a:bodyPr wrap="none" rtlCol="0">
            <a:spAutoFit/>
          </a:bodyPr>
          <a:lstStyle/>
          <a:p>
            <a:pPr algn="ctr"/>
            <a:r>
              <a:rPr lang="en-GB" dirty="0">
                <a:latin typeface="+mj-lt"/>
              </a:rPr>
              <a:t>Abstract</a:t>
            </a:r>
            <a:endParaRPr lang="en-NL" dirty="0">
              <a:latin typeface="+mj-lt"/>
            </a:endParaRPr>
          </a:p>
        </p:txBody>
      </p:sp>
      <p:sp>
        <p:nvSpPr>
          <p:cNvPr id="28" name="TextBox 27">
            <a:extLst>
              <a:ext uri="{FF2B5EF4-FFF2-40B4-BE49-F238E27FC236}">
                <a16:creationId xmlns:a16="http://schemas.microsoft.com/office/drawing/2014/main" id="{DB93EBC8-A272-1A14-799A-5C7E245DA626}"/>
              </a:ext>
            </a:extLst>
          </p:cNvPr>
          <p:cNvSpPr txBox="1"/>
          <p:nvPr/>
        </p:nvSpPr>
        <p:spPr>
          <a:xfrm>
            <a:off x="2356267" y="5742458"/>
            <a:ext cx="973343" cy="369332"/>
          </a:xfrm>
          <a:prstGeom prst="rect">
            <a:avLst/>
          </a:prstGeom>
          <a:noFill/>
          <a:ln w="28575">
            <a:solidFill>
              <a:schemeClr val="tx1"/>
            </a:solidFill>
          </a:ln>
        </p:spPr>
        <p:txBody>
          <a:bodyPr wrap="none" rtlCol="0">
            <a:noAutofit/>
          </a:bodyPr>
          <a:lstStyle/>
          <a:p>
            <a:pPr algn="ctr"/>
            <a:r>
              <a:rPr lang="en-GB" dirty="0">
                <a:latin typeface="+mj-lt"/>
              </a:rPr>
              <a:t>Doing</a:t>
            </a:r>
            <a:endParaRPr lang="en-NL" dirty="0">
              <a:latin typeface="+mj-lt"/>
            </a:endParaRPr>
          </a:p>
        </p:txBody>
      </p:sp>
      <p:sp>
        <p:nvSpPr>
          <p:cNvPr id="29" name="TextBox 28">
            <a:extLst>
              <a:ext uri="{FF2B5EF4-FFF2-40B4-BE49-F238E27FC236}">
                <a16:creationId xmlns:a16="http://schemas.microsoft.com/office/drawing/2014/main" id="{9A2FB3B1-215C-D7BD-0A0C-59EB9162D69E}"/>
              </a:ext>
            </a:extLst>
          </p:cNvPr>
          <p:cNvSpPr txBox="1"/>
          <p:nvPr/>
        </p:nvSpPr>
        <p:spPr>
          <a:xfrm>
            <a:off x="548442" y="5742458"/>
            <a:ext cx="1159292" cy="369332"/>
          </a:xfrm>
          <a:prstGeom prst="rect">
            <a:avLst/>
          </a:prstGeom>
          <a:noFill/>
          <a:ln w="28575">
            <a:solidFill>
              <a:schemeClr val="tx1"/>
            </a:solidFill>
          </a:ln>
        </p:spPr>
        <p:txBody>
          <a:bodyPr wrap="none" rtlCol="0">
            <a:noAutofit/>
          </a:bodyPr>
          <a:lstStyle/>
          <a:p>
            <a:pPr algn="ctr"/>
            <a:r>
              <a:rPr lang="en-GB" dirty="0">
                <a:latin typeface="+mj-lt"/>
              </a:rPr>
              <a:t>Low Level</a:t>
            </a:r>
            <a:endParaRPr lang="en-NL" dirty="0">
              <a:latin typeface="+mj-lt"/>
            </a:endParaRPr>
          </a:p>
        </p:txBody>
      </p:sp>
      <p:sp>
        <p:nvSpPr>
          <p:cNvPr id="34" name="Oval 33">
            <a:extLst>
              <a:ext uri="{FF2B5EF4-FFF2-40B4-BE49-F238E27FC236}">
                <a16:creationId xmlns:a16="http://schemas.microsoft.com/office/drawing/2014/main" id="{F73A4759-01F9-C0F3-4438-6706E3E2B7DB}"/>
              </a:ext>
            </a:extLst>
          </p:cNvPr>
          <p:cNvSpPr/>
          <p:nvPr/>
        </p:nvSpPr>
        <p:spPr>
          <a:xfrm>
            <a:off x="3007693" y="3642916"/>
            <a:ext cx="4459908" cy="864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OWASP Software Assurance Maturity Model (SAMM)</a:t>
            </a:r>
            <a:endParaRPr lang="en-NL" sz="2000" dirty="0">
              <a:latin typeface="+mj-lt"/>
            </a:endParaRPr>
          </a:p>
        </p:txBody>
      </p:sp>
      <p:sp>
        <p:nvSpPr>
          <p:cNvPr id="38" name="Oval 37">
            <a:extLst>
              <a:ext uri="{FF2B5EF4-FFF2-40B4-BE49-F238E27FC236}">
                <a16:creationId xmlns:a16="http://schemas.microsoft.com/office/drawing/2014/main" id="{D41F1183-4CAA-BD2E-724C-3FDBA41D6ACA}"/>
              </a:ext>
            </a:extLst>
          </p:cNvPr>
          <p:cNvSpPr/>
          <p:nvPr/>
        </p:nvSpPr>
        <p:spPr>
          <a:xfrm>
            <a:off x="3007694" y="4879888"/>
            <a:ext cx="4459906" cy="864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OWASP </a:t>
            </a:r>
            <a:r>
              <a:rPr lang="en-GB" sz="2000" dirty="0" err="1">
                <a:latin typeface="+mj-lt"/>
              </a:rPr>
              <a:t>DevSecOps</a:t>
            </a:r>
            <a:endParaRPr lang="en-GB" sz="2000" dirty="0">
              <a:latin typeface="+mj-lt"/>
            </a:endParaRPr>
          </a:p>
          <a:p>
            <a:pPr algn="ctr"/>
            <a:r>
              <a:rPr lang="en-GB" sz="2000" dirty="0">
                <a:latin typeface="+mj-lt"/>
              </a:rPr>
              <a:t>Maturity Model (DSOMM)</a:t>
            </a:r>
            <a:endParaRPr lang="en-NL" sz="2000" dirty="0">
              <a:latin typeface="+mj-lt"/>
            </a:endParaRPr>
          </a:p>
        </p:txBody>
      </p:sp>
      <p:sp>
        <p:nvSpPr>
          <p:cNvPr id="39" name="Oval 38">
            <a:extLst>
              <a:ext uri="{FF2B5EF4-FFF2-40B4-BE49-F238E27FC236}">
                <a16:creationId xmlns:a16="http://schemas.microsoft.com/office/drawing/2014/main" id="{EBF7EFB1-9937-920B-4465-8319D00C63E5}"/>
              </a:ext>
            </a:extLst>
          </p:cNvPr>
          <p:cNvSpPr/>
          <p:nvPr/>
        </p:nvSpPr>
        <p:spPr>
          <a:xfrm>
            <a:off x="3007692" y="2405944"/>
            <a:ext cx="4459907" cy="864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ISO 27001</a:t>
            </a:r>
            <a:endParaRPr lang="en-NL" sz="2000" dirty="0">
              <a:latin typeface="+mj-lt"/>
            </a:endParaRPr>
          </a:p>
        </p:txBody>
      </p:sp>
      <p:sp>
        <p:nvSpPr>
          <p:cNvPr id="41" name="TextBox 40">
            <a:extLst>
              <a:ext uri="{FF2B5EF4-FFF2-40B4-BE49-F238E27FC236}">
                <a16:creationId xmlns:a16="http://schemas.microsoft.com/office/drawing/2014/main" id="{7A5E8682-E12C-543A-A69E-EA8713701ABD}"/>
              </a:ext>
            </a:extLst>
          </p:cNvPr>
          <p:cNvSpPr txBox="1"/>
          <p:nvPr/>
        </p:nvSpPr>
        <p:spPr>
          <a:xfrm>
            <a:off x="7797801" y="3719860"/>
            <a:ext cx="4270019" cy="710552"/>
          </a:xfrm>
          <a:prstGeom prst="rect">
            <a:avLst/>
          </a:prstGeom>
          <a:noFill/>
          <a:ln w="34925">
            <a:solidFill>
              <a:schemeClr val="accent2"/>
            </a:solidFill>
          </a:ln>
        </p:spPr>
        <p:txBody>
          <a:bodyPr wrap="square" lIns="108000" tIns="108000" rIns="108000" bIns="108000" rtlCol="0">
            <a:spAutoFit/>
          </a:bodyPr>
          <a:lstStyle/>
          <a:p>
            <a:r>
              <a:rPr lang="en-GB" sz="1600" dirty="0"/>
              <a:t>Create a formal definition of the build process so that it becomes consistent and repeatable.</a:t>
            </a:r>
            <a:endParaRPr lang="en-NL" sz="1600" dirty="0"/>
          </a:p>
        </p:txBody>
      </p:sp>
      <p:sp>
        <p:nvSpPr>
          <p:cNvPr id="44" name="TextBox 43">
            <a:extLst>
              <a:ext uri="{FF2B5EF4-FFF2-40B4-BE49-F238E27FC236}">
                <a16:creationId xmlns:a16="http://schemas.microsoft.com/office/drawing/2014/main" id="{E4DB1638-8F01-31E1-BC9E-DD3E2C227604}"/>
              </a:ext>
            </a:extLst>
          </p:cNvPr>
          <p:cNvSpPr txBox="1"/>
          <p:nvPr/>
        </p:nvSpPr>
        <p:spPr>
          <a:xfrm>
            <a:off x="7797801" y="5079942"/>
            <a:ext cx="4270019" cy="464331"/>
          </a:xfrm>
          <a:prstGeom prst="rect">
            <a:avLst/>
          </a:prstGeom>
          <a:noFill/>
          <a:ln w="34925">
            <a:solidFill>
              <a:schemeClr val="accent2"/>
            </a:solidFill>
          </a:ln>
        </p:spPr>
        <p:txBody>
          <a:bodyPr wrap="square" lIns="108000" tIns="108000" rIns="108000" bIns="108000" rtlCol="0">
            <a:spAutoFit/>
          </a:bodyPr>
          <a:lstStyle/>
          <a:p>
            <a:r>
              <a:rPr lang="nl-NL" sz="1600" dirty="0" err="1"/>
              <a:t>Pinning</a:t>
            </a:r>
            <a:r>
              <a:rPr lang="nl-NL" sz="1600" dirty="0"/>
              <a:t> of </a:t>
            </a:r>
            <a:r>
              <a:rPr lang="nl-NL" sz="1600" dirty="0" err="1"/>
              <a:t>artifacts</a:t>
            </a:r>
            <a:endParaRPr lang="en-NL" sz="1600" dirty="0"/>
          </a:p>
        </p:txBody>
      </p:sp>
      <p:pic>
        <p:nvPicPr>
          <p:cNvPr id="3" name="Picture 2">
            <a:extLst>
              <a:ext uri="{FF2B5EF4-FFF2-40B4-BE49-F238E27FC236}">
                <a16:creationId xmlns:a16="http://schemas.microsoft.com/office/drawing/2014/main" id="{B03E5585-C18E-0DE8-1312-BCA290EB9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0872" y="1708252"/>
            <a:ext cx="4009722" cy="1395383"/>
          </a:xfrm>
          <a:prstGeom prst="rect">
            <a:avLst/>
          </a:prstGeom>
        </p:spPr>
      </p:pic>
    </p:spTree>
    <p:extLst>
      <p:ext uri="{BB962C8B-B14F-4D97-AF65-F5344CB8AC3E}">
        <p14:creationId xmlns:p14="http://schemas.microsoft.com/office/powerpoint/2010/main" val="48949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38"/>
                                        </p:tgtEl>
                                        <p:attrNameLst>
                                          <p:attrName>fillcolor</p:attrName>
                                        </p:attrNameLst>
                                      </p:cBhvr>
                                      <p:to>
                                        <a:schemeClr val="accent2"/>
                                      </p:to>
                                    </p:animClr>
                                    <p:set>
                                      <p:cBhvr>
                                        <p:cTn id="35" dur="2000" fill="hold"/>
                                        <p:tgtEl>
                                          <p:spTgt spid="38"/>
                                        </p:tgtEl>
                                        <p:attrNameLst>
                                          <p:attrName>fill.type</p:attrName>
                                        </p:attrNameLst>
                                      </p:cBhvr>
                                      <p:to>
                                        <p:strVal val="solid"/>
                                      </p:to>
                                    </p:set>
                                    <p:set>
                                      <p:cBhvr>
                                        <p:cTn id="36" dur="2000" fill="hold"/>
                                        <p:tgtEl>
                                          <p:spTgt spid="3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animBg="1"/>
      <p:bldP spid="39" grpId="0" animBg="1"/>
      <p:bldP spid="41" grpId="0" animBg="1"/>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77F2E0DB-164E-FD6A-36E1-002F683C93C7}"/>
              </a:ext>
            </a:extLst>
          </p:cNvPr>
          <p:cNvGrpSpPr/>
          <p:nvPr/>
        </p:nvGrpSpPr>
        <p:grpSpPr>
          <a:xfrm>
            <a:off x="431800" y="1522564"/>
            <a:ext cx="4457700" cy="801946"/>
            <a:chOff x="431800" y="551184"/>
            <a:chExt cx="4457700" cy="801946"/>
          </a:xfrm>
        </p:grpSpPr>
        <p:sp>
          <p:nvSpPr>
            <p:cNvPr id="5" name="Rectangle: Rounded Corners 4">
              <a:extLst>
                <a:ext uri="{FF2B5EF4-FFF2-40B4-BE49-F238E27FC236}">
                  <a16:creationId xmlns:a16="http://schemas.microsoft.com/office/drawing/2014/main" id="{5C8D8330-2362-A012-1953-A298B4073A60}"/>
                </a:ext>
              </a:extLst>
            </p:cNvPr>
            <p:cNvSpPr/>
            <p:nvPr/>
          </p:nvSpPr>
          <p:spPr>
            <a:xfrm>
              <a:off x="431800" y="551184"/>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8" name="Group 27">
              <a:extLst>
                <a:ext uri="{FF2B5EF4-FFF2-40B4-BE49-F238E27FC236}">
                  <a16:creationId xmlns:a16="http://schemas.microsoft.com/office/drawing/2014/main" id="{B83F4225-892B-E7D8-7B68-0A8E534DCF6B}"/>
                </a:ext>
              </a:extLst>
            </p:cNvPr>
            <p:cNvGrpSpPr/>
            <p:nvPr/>
          </p:nvGrpSpPr>
          <p:grpSpPr>
            <a:xfrm>
              <a:off x="656913" y="629962"/>
              <a:ext cx="3214966" cy="644391"/>
              <a:chOff x="656913" y="873561"/>
              <a:chExt cx="3214966" cy="644391"/>
            </a:xfrm>
          </p:grpSpPr>
          <p:pic>
            <p:nvPicPr>
              <p:cNvPr id="3" name="Picture 2" descr="A picture containing rectangle, art, screenshot, square&#10;&#10;Description automatically generated">
                <a:extLst>
                  <a:ext uri="{FF2B5EF4-FFF2-40B4-BE49-F238E27FC236}">
                    <a16:creationId xmlns:a16="http://schemas.microsoft.com/office/drawing/2014/main" id="{3739FB40-4D62-2163-6C3E-E7D67971F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4" name="TextBox 3">
                <a:extLst>
                  <a:ext uri="{FF2B5EF4-FFF2-40B4-BE49-F238E27FC236}">
                    <a16:creationId xmlns:a16="http://schemas.microsoft.com/office/drawing/2014/main" id="{1ACB039C-1823-A26E-376D-FD7826C75F30}"/>
                  </a:ext>
                </a:extLst>
              </p:cNvPr>
              <p:cNvSpPr txBox="1"/>
              <p:nvPr/>
            </p:nvSpPr>
            <p:spPr>
              <a:xfrm>
                <a:off x="1449421" y="995701"/>
                <a:ext cx="2422458" cy="400110"/>
              </a:xfrm>
              <a:prstGeom prst="rect">
                <a:avLst/>
              </a:prstGeom>
              <a:noFill/>
            </p:spPr>
            <p:txBody>
              <a:bodyPr wrap="none" rtlCol="0">
                <a:spAutoFit/>
              </a:bodyPr>
              <a:lstStyle/>
              <a:p>
                <a:r>
                  <a:rPr lang="en-GB" sz="2000" dirty="0">
                    <a:latin typeface="+mj-lt"/>
                  </a:rPr>
                  <a:t>Build and Deployment</a:t>
                </a:r>
                <a:endParaRPr lang="en-NL" sz="2000" dirty="0">
                  <a:latin typeface="+mj-lt"/>
                </a:endParaRPr>
              </a:p>
            </p:txBody>
          </p:sp>
        </p:grpSp>
      </p:grpSp>
      <p:grpSp>
        <p:nvGrpSpPr>
          <p:cNvPr id="64" name="Group 63">
            <a:extLst>
              <a:ext uri="{FF2B5EF4-FFF2-40B4-BE49-F238E27FC236}">
                <a16:creationId xmlns:a16="http://schemas.microsoft.com/office/drawing/2014/main" id="{DD55487F-D714-199A-F099-964D1F34BFCC}"/>
              </a:ext>
            </a:extLst>
          </p:cNvPr>
          <p:cNvGrpSpPr/>
          <p:nvPr/>
        </p:nvGrpSpPr>
        <p:grpSpPr>
          <a:xfrm>
            <a:off x="431800" y="2555040"/>
            <a:ext cx="4457700" cy="801946"/>
            <a:chOff x="431800" y="1782733"/>
            <a:chExt cx="4457700" cy="801946"/>
          </a:xfrm>
        </p:grpSpPr>
        <p:grpSp>
          <p:nvGrpSpPr>
            <p:cNvPr id="43" name="Group 42">
              <a:extLst>
                <a:ext uri="{FF2B5EF4-FFF2-40B4-BE49-F238E27FC236}">
                  <a16:creationId xmlns:a16="http://schemas.microsoft.com/office/drawing/2014/main" id="{B822E85B-3191-3F00-2E2D-B2F10690805E}"/>
                </a:ext>
              </a:extLst>
            </p:cNvPr>
            <p:cNvGrpSpPr/>
            <p:nvPr/>
          </p:nvGrpSpPr>
          <p:grpSpPr>
            <a:xfrm>
              <a:off x="656913" y="1861712"/>
              <a:ext cx="3307940" cy="643988"/>
              <a:chOff x="656913" y="873762"/>
              <a:chExt cx="3307940" cy="643988"/>
            </a:xfrm>
          </p:grpSpPr>
          <p:pic>
            <p:nvPicPr>
              <p:cNvPr id="44" name="Picture 43">
                <a:extLst>
                  <a:ext uri="{FF2B5EF4-FFF2-40B4-BE49-F238E27FC236}">
                    <a16:creationId xmlns:a16="http://schemas.microsoft.com/office/drawing/2014/main" id="{84AF56E7-5D4C-1482-DC45-B935CB40B8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H="1">
                <a:off x="656913" y="873762"/>
                <a:ext cx="672081" cy="643988"/>
              </a:xfrm>
              <a:prstGeom prst="rect">
                <a:avLst/>
              </a:prstGeom>
            </p:spPr>
          </p:pic>
          <p:sp>
            <p:nvSpPr>
              <p:cNvPr id="45" name="TextBox 44">
                <a:extLst>
                  <a:ext uri="{FF2B5EF4-FFF2-40B4-BE49-F238E27FC236}">
                    <a16:creationId xmlns:a16="http://schemas.microsoft.com/office/drawing/2014/main" id="{FD381C55-E9D9-A0E8-92DE-6C3406A0897D}"/>
                  </a:ext>
                </a:extLst>
              </p:cNvPr>
              <p:cNvSpPr txBox="1"/>
              <p:nvPr/>
            </p:nvSpPr>
            <p:spPr>
              <a:xfrm>
                <a:off x="1449421" y="995701"/>
                <a:ext cx="2515432" cy="400110"/>
              </a:xfrm>
              <a:prstGeom prst="rect">
                <a:avLst/>
              </a:prstGeom>
              <a:noFill/>
            </p:spPr>
            <p:txBody>
              <a:bodyPr wrap="none" rtlCol="0">
                <a:spAutoFit/>
              </a:bodyPr>
              <a:lstStyle/>
              <a:p>
                <a:r>
                  <a:rPr lang="en-GB" sz="2000" dirty="0">
                    <a:latin typeface="+mj-lt"/>
                  </a:rPr>
                  <a:t>Culture &amp; Organization</a:t>
                </a:r>
                <a:endParaRPr lang="en-NL" sz="2000" dirty="0">
                  <a:latin typeface="+mj-lt"/>
                </a:endParaRPr>
              </a:p>
            </p:txBody>
          </p:sp>
        </p:grpSp>
        <p:sp>
          <p:nvSpPr>
            <p:cNvPr id="58" name="Rectangle: Rounded Corners 57">
              <a:extLst>
                <a:ext uri="{FF2B5EF4-FFF2-40B4-BE49-F238E27FC236}">
                  <a16:creationId xmlns:a16="http://schemas.microsoft.com/office/drawing/2014/main" id="{D301DEF7-8E5F-75FD-A525-E95CDF6519E9}"/>
                </a:ext>
              </a:extLst>
            </p:cNvPr>
            <p:cNvSpPr/>
            <p:nvPr/>
          </p:nvSpPr>
          <p:spPr>
            <a:xfrm>
              <a:off x="431800" y="1782733"/>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65" name="Group 64">
            <a:extLst>
              <a:ext uri="{FF2B5EF4-FFF2-40B4-BE49-F238E27FC236}">
                <a16:creationId xmlns:a16="http://schemas.microsoft.com/office/drawing/2014/main" id="{3D307E49-A3D1-DA60-03E3-5F9A5BF61854}"/>
              </a:ext>
            </a:extLst>
          </p:cNvPr>
          <p:cNvGrpSpPr/>
          <p:nvPr/>
        </p:nvGrpSpPr>
        <p:grpSpPr>
          <a:xfrm>
            <a:off x="431800" y="3587516"/>
            <a:ext cx="4457700" cy="801946"/>
            <a:chOff x="431800" y="3059750"/>
            <a:chExt cx="4457700" cy="801946"/>
          </a:xfrm>
        </p:grpSpPr>
        <p:grpSp>
          <p:nvGrpSpPr>
            <p:cNvPr id="47" name="Group 46">
              <a:extLst>
                <a:ext uri="{FF2B5EF4-FFF2-40B4-BE49-F238E27FC236}">
                  <a16:creationId xmlns:a16="http://schemas.microsoft.com/office/drawing/2014/main" id="{C3610EEF-5F0E-A58B-C8CC-4554E98B2FA9}"/>
                </a:ext>
              </a:extLst>
            </p:cNvPr>
            <p:cNvGrpSpPr/>
            <p:nvPr/>
          </p:nvGrpSpPr>
          <p:grpSpPr>
            <a:xfrm>
              <a:off x="656913" y="3138729"/>
              <a:ext cx="2588192" cy="643988"/>
              <a:chOff x="656913" y="873762"/>
              <a:chExt cx="2588192" cy="643988"/>
            </a:xfrm>
          </p:grpSpPr>
          <p:pic>
            <p:nvPicPr>
              <p:cNvPr id="48" name="Picture 47">
                <a:extLst>
                  <a:ext uri="{FF2B5EF4-FFF2-40B4-BE49-F238E27FC236}">
                    <a16:creationId xmlns:a16="http://schemas.microsoft.com/office/drawing/2014/main" id="{BBE18DD5-0C47-616E-3FB0-90E9458D46E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flipH="1">
                <a:off x="656913" y="873762"/>
                <a:ext cx="672081" cy="643988"/>
              </a:xfrm>
              <a:prstGeom prst="rect">
                <a:avLst/>
              </a:prstGeom>
            </p:spPr>
          </p:pic>
          <p:sp>
            <p:nvSpPr>
              <p:cNvPr id="49" name="TextBox 48">
                <a:extLst>
                  <a:ext uri="{FF2B5EF4-FFF2-40B4-BE49-F238E27FC236}">
                    <a16:creationId xmlns:a16="http://schemas.microsoft.com/office/drawing/2014/main" id="{95D10D4A-038E-AD6F-28D0-20F61FC1F25D}"/>
                  </a:ext>
                </a:extLst>
              </p:cNvPr>
              <p:cNvSpPr txBox="1"/>
              <p:nvPr/>
            </p:nvSpPr>
            <p:spPr>
              <a:xfrm>
                <a:off x="1449421" y="995701"/>
                <a:ext cx="1795684" cy="400110"/>
              </a:xfrm>
              <a:prstGeom prst="rect">
                <a:avLst/>
              </a:prstGeom>
              <a:noFill/>
            </p:spPr>
            <p:txBody>
              <a:bodyPr wrap="none" rtlCol="0">
                <a:spAutoFit/>
              </a:bodyPr>
              <a:lstStyle/>
              <a:p>
                <a:r>
                  <a:rPr lang="en-GB" sz="2000" dirty="0">
                    <a:latin typeface="+mj-lt"/>
                  </a:rPr>
                  <a:t>Implementation</a:t>
                </a:r>
                <a:endParaRPr lang="en-NL" sz="2000" dirty="0">
                  <a:latin typeface="+mj-lt"/>
                </a:endParaRPr>
              </a:p>
            </p:txBody>
          </p:sp>
        </p:grpSp>
        <p:sp>
          <p:nvSpPr>
            <p:cNvPr id="59" name="Rectangle: Rounded Corners 58">
              <a:extLst>
                <a:ext uri="{FF2B5EF4-FFF2-40B4-BE49-F238E27FC236}">
                  <a16:creationId xmlns:a16="http://schemas.microsoft.com/office/drawing/2014/main" id="{AF0DA840-6FD9-22ED-BAD7-92E5D7B58E65}"/>
                </a:ext>
              </a:extLst>
            </p:cNvPr>
            <p:cNvSpPr/>
            <p:nvPr/>
          </p:nvSpPr>
          <p:spPr>
            <a:xfrm>
              <a:off x="431800" y="3059750"/>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66" name="Group 65">
            <a:extLst>
              <a:ext uri="{FF2B5EF4-FFF2-40B4-BE49-F238E27FC236}">
                <a16:creationId xmlns:a16="http://schemas.microsoft.com/office/drawing/2014/main" id="{A1CE6E22-1629-835E-6C6B-030D778FE1D8}"/>
              </a:ext>
            </a:extLst>
          </p:cNvPr>
          <p:cNvGrpSpPr/>
          <p:nvPr/>
        </p:nvGrpSpPr>
        <p:grpSpPr>
          <a:xfrm>
            <a:off x="431800" y="4619992"/>
            <a:ext cx="4457700" cy="801946"/>
            <a:chOff x="431800" y="4297332"/>
            <a:chExt cx="4457700" cy="801946"/>
          </a:xfrm>
        </p:grpSpPr>
        <p:grpSp>
          <p:nvGrpSpPr>
            <p:cNvPr id="62" name="Group 61">
              <a:extLst>
                <a:ext uri="{FF2B5EF4-FFF2-40B4-BE49-F238E27FC236}">
                  <a16:creationId xmlns:a16="http://schemas.microsoft.com/office/drawing/2014/main" id="{CC858F29-30D1-BA25-FDE9-2167F4D3DD4E}"/>
                </a:ext>
              </a:extLst>
            </p:cNvPr>
            <p:cNvGrpSpPr/>
            <p:nvPr/>
          </p:nvGrpSpPr>
          <p:grpSpPr>
            <a:xfrm>
              <a:off x="656913" y="4376110"/>
              <a:ext cx="3240614" cy="644391"/>
              <a:chOff x="656913" y="4376110"/>
              <a:chExt cx="3240614" cy="644391"/>
            </a:xfrm>
          </p:grpSpPr>
          <p:sp>
            <p:nvSpPr>
              <p:cNvPr id="53" name="TextBox 52">
                <a:extLst>
                  <a:ext uri="{FF2B5EF4-FFF2-40B4-BE49-F238E27FC236}">
                    <a16:creationId xmlns:a16="http://schemas.microsoft.com/office/drawing/2014/main" id="{39DD9AFF-B072-CACE-4752-BA921F3A9904}"/>
                  </a:ext>
                </a:extLst>
              </p:cNvPr>
              <p:cNvSpPr txBox="1"/>
              <p:nvPr/>
            </p:nvSpPr>
            <p:spPr>
              <a:xfrm>
                <a:off x="1449421" y="4498250"/>
                <a:ext cx="2448106" cy="400110"/>
              </a:xfrm>
              <a:prstGeom prst="rect">
                <a:avLst/>
              </a:prstGeom>
              <a:noFill/>
            </p:spPr>
            <p:txBody>
              <a:bodyPr wrap="none" rtlCol="0">
                <a:spAutoFit/>
              </a:bodyPr>
              <a:lstStyle/>
              <a:p>
                <a:r>
                  <a:rPr lang="en-GB" sz="2000" dirty="0">
                    <a:latin typeface="+mj-lt"/>
                  </a:rPr>
                  <a:t>Information Gathering</a:t>
                </a:r>
                <a:endParaRPr lang="en-NL" sz="2000" dirty="0">
                  <a:latin typeface="+mj-lt"/>
                </a:endParaRPr>
              </a:p>
            </p:txBody>
          </p:sp>
          <p:pic>
            <p:nvPicPr>
              <p:cNvPr id="22" name="Picture 21" descr="A picture containing screenshot, circle, graphics, design&#10;&#10;Description automatically generated">
                <a:extLst>
                  <a:ext uri="{FF2B5EF4-FFF2-40B4-BE49-F238E27FC236}">
                    <a16:creationId xmlns:a16="http://schemas.microsoft.com/office/drawing/2014/main" id="{8846E3B2-EE66-4108-2F58-955C860310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913" y="4376110"/>
                <a:ext cx="672081" cy="644391"/>
              </a:xfrm>
              <a:prstGeom prst="rect">
                <a:avLst/>
              </a:prstGeom>
            </p:spPr>
          </p:pic>
        </p:grpSp>
        <p:sp>
          <p:nvSpPr>
            <p:cNvPr id="60" name="Rectangle: Rounded Corners 59">
              <a:extLst>
                <a:ext uri="{FF2B5EF4-FFF2-40B4-BE49-F238E27FC236}">
                  <a16:creationId xmlns:a16="http://schemas.microsoft.com/office/drawing/2014/main" id="{F41F045F-27BA-59CF-6663-65BE2362003B}"/>
                </a:ext>
              </a:extLst>
            </p:cNvPr>
            <p:cNvSpPr/>
            <p:nvPr/>
          </p:nvSpPr>
          <p:spPr>
            <a:xfrm>
              <a:off x="431800" y="4297332"/>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67" name="Group 66">
            <a:extLst>
              <a:ext uri="{FF2B5EF4-FFF2-40B4-BE49-F238E27FC236}">
                <a16:creationId xmlns:a16="http://schemas.microsoft.com/office/drawing/2014/main" id="{62C21A40-12C0-BBE2-56F9-235E8FF878FA}"/>
              </a:ext>
            </a:extLst>
          </p:cNvPr>
          <p:cNvGrpSpPr/>
          <p:nvPr/>
        </p:nvGrpSpPr>
        <p:grpSpPr>
          <a:xfrm>
            <a:off x="431800" y="5652466"/>
            <a:ext cx="4457700" cy="801946"/>
            <a:chOff x="431800" y="5652466"/>
            <a:chExt cx="4457700" cy="801946"/>
          </a:xfrm>
        </p:grpSpPr>
        <p:grpSp>
          <p:nvGrpSpPr>
            <p:cNvPr id="55" name="Group 54">
              <a:extLst>
                <a:ext uri="{FF2B5EF4-FFF2-40B4-BE49-F238E27FC236}">
                  <a16:creationId xmlns:a16="http://schemas.microsoft.com/office/drawing/2014/main" id="{B1CBCBF6-2ECA-2B84-F321-1465EB1E9EB4}"/>
                </a:ext>
              </a:extLst>
            </p:cNvPr>
            <p:cNvGrpSpPr/>
            <p:nvPr/>
          </p:nvGrpSpPr>
          <p:grpSpPr>
            <a:xfrm>
              <a:off x="656913" y="5731244"/>
              <a:ext cx="3452210" cy="644391"/>
              <a:chOff x="656913" y="873561"/>
              <a:chExt cx="3452210" cy="644391"/>
            </a:xfrm>
          </p:grpSpPr>
          <p:pic>
            <p:nvPicPr>
              <p:cNvPr id="56" name="Picture 55">
                <a:extLst>
                  <a:ext uri="{FF2B5EF4-FFF2-40B4-BE49-F238E27FC236}">
                    <a16:creationId xmlns:a16="http://schemas.microsoft.com/office/drawing/2014/main" id="{1D888170-9976-D2AE-85BE-9BB1D63BC7A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flipH="1">
                <a:off x="656913" y="873561"/>
                <a:ext cx="672080" cy="644391"/>
              </a:xfrm>
              <a:prstGeom prst="rect">
                <a:avLst/>
              </a:prstGeom>
            </p:spPr>
          </p:pic>
          <p:sp>
            <p:nvSpPr>
              <p:cNvPr id="57" name="TextBox 56">
                <a:extLst>
                  <a:ext uri="{FF2B5EF4-FFF2-40B4-BE49-F238E27FC236}">
                    <a16:creationId xmlns:a16="http://schemas.microsoft.com/office/drawing/2014/main" id="{17D90D07-FEDF-2644-DF1B-20201B0A7F69}"/>
                  </a:ext>
                </a:extLst>
              </p:cNvPr>
              <p:cNvSpPr txBox="1"/>
              <p:nvPr/>
            </p:nvSpPr>
            <p:spPr>
              <a:xfrm>
                <a:off x="1449421" y="995701"/>
                <a:ext cx="2659702" cy="400110"/>
              </a:xfrm>
              <a:prstGeom prst="rect">
                <a:avLst/>
              </a:prstGeom>
              <a:noFill/>
            </p:spPr>
            <p:txBody>
              <a:bodyPr wrap="none" rtlCol="0">
                <a:spAutoFit/>
              </a:bodyPr>
              <a:lstStyle/>
              <a:p>
                <a:r>
                  <a:rPr lang="en-GB" sz="2000" dirty="0">
                    <a:latin typeface="+mj-lt"/>
                  </a:rPr>
                  <a:t>Testing and Verification</a:t>
                </a:r>
                <a:endParaRPr lang="en-NL" sz="2000" dirty="0">
                  <a:latin typeface="+mj-lt"/>
                </a:endParaRPr>
              </a:p>
            </p:txBody>
          </p:sp>
        </p:grpSp>
        <p:sp>
          <p:nvSpPr>
            <p:cNvPr id="61" name="Rectangle: Rounded Corners 60">
              <a:extLst>
                <a:ext uri="{FF2B5EF4-FFF2-40B4-BE49-F238E27FC236}">
                  <a16:creationId xmlns:a16="http://schemas.microsoft.com/office/drawing/2014/main" id="{5DEA0211-8811-68E3-150E-4E0939397FD3}"/>
                </a:ext>
              </a:extLst>
            </p:cNvPr>
            <p:cNvSpPr/>
            <p:nvPr/>
          </p:nvSpPr>
          <p:spPr>
            <a:xfrm>
              <a:off x="431800" y="5652466"/>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
        <p:nvSpPr>
          <p:cNvPr id="68" name="TextBox 67">
            <a:extLst>
              <a:ext uri="{FF2B5EF4-FFF2-40B4-BE49-F238E27FC236}">
                <a16:creationId xmlns:a16="http://schemas.microsoft.com/office/drawing/2014/main" id="{D5FECF41-A53E-F68B-4F36-FBDDD389D629}"/>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OWASP DSOMM Dimensions</a:t>
            </a:r>
          </a:p>
        </p:txBody>
      </p:sp>
      <p:grpSp>
        <p:nvGrpSpPr>
          <p:cNvPr id="2" name="Group 1">
            <a:extLst>
              <a:ext uri="{FF2B5EF4-FFF2-40B4-BE49-F238E27FC236}">
                <a16:creationId xmlns:a16="http://schemas.microsoft.com/office/drawing/2014/main" id="{4B54D874-1737-1C48-6B95-76B0356D9B9F}"/>
              </a:ext>
            </a:extLst>
          </p:cNvPr>
          <p:cNvGrpSpPr/>
          <p:nvPr/>
        </p:nvGrpSpPr>
        <p:grpSpPr>
          <a:xfrm>
            <a:off x="5009926" y="1522564"/>
            <a:ext cx="6746504" cy="2866898"/>
            <a:chOff x="5009926" y="1522564"/>
            <a:chExt cx="6746504" cy="2866898"/>
          </a:xfrm>
        </p:grpSpPr>
        <p:cxnSp>
          <p:nvCxnSpPr>
            <p:cNvPr id="6" name="Straight Arrow Connector 5">
              <a:extLst>
                <a:ext uri="{FF2B5EF4-FFF2-40B4-BE49-F238E27FC236}">
                  <a16:creationId xmlns:a16="http://schemas.microsoft.com/office/drawing/2014/main" id="{FC6AC236-C154-6D19-3D07-FFFDC21798FB}"/>
                </a:ext>
              </a:extLst>
            </p:cNvPr>
            <p:cNvCxnSpPr>
              <a:cxnSpLocks/>
            </p:cNvCxnSpPr>
            <p:nvPr/>
          </p:nvCxnSpPr>
          <p:spPr>
            <a:xfrm>
              <a:off x="5009927" y="1911607"/>
              <a:ext cx="2073044" cy="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A5992591-D86B-CC52-0D25-0072F5DA6A4D}"/>
                </a:ext>
              </a:extLst>
            </p:cNvPr>
            <p:cNvGrpSpPr/>
            <p:nvPr/>
          </p:nvGrpSpPr>
          <p:grpSpPr>
            <a:xfrm>
              <a:off x="7298730" y="1522564"/>
              <a:ext cx="4457700" cy="801946"/>
              <a:chOff x="431800" y="551184"/>
              <a:chExt cx="4457700" cy="801946"/>
            </a:xfrm>
          </p:grpSpPr>
          <p:sp>
            <p:nvSpPr>
              <p:cNvPr id="9" name="Rectangle: Rounded Corners 8">
                <a:extLst>
                  <a:ext uri="{FF2B5EF4-FFF2-40B4-BE49-F238E27FC236}">
                    <a16:creationId xmlns:a16="http://schemas.microsoft.com/office/drawing/2014/main" id="{6D829D66-9CD2-68EC-2BC7-AAA593BB4A3D}"/>
                  </a:ext>
                </a:extLst>
              </p:cNvPr>
              <p:cNvSpPr/>
              <p:nvPr/>
            </p:nvSpPr>
            <p:spPr>
              <a:xfrm>
                <a:off x="431800" y="551184"/>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0" name="Group 9">
                <a:extLst>
                  <a:ext uri="{FF2B5EF4-FFF2-40B4-BE49-F238E27FC236}">
                    <a16:creationId xmlns:a16="http://schemas.microsoft.com/office/drawing/2014/main" id="{7E006AA9-6CF4-DAEF-A3CE-DC9E7A2BE0EC}"/>
                  </a:ext>
                </a:extLst>
              </p:cNvPr>
              <p:cNvGrpSpPr/>
              <p:nvPr/>
            </p:nvGrpSpPr>
            <p:grpSpPr>
              <a:xfrm>
                <a:off x="656913" y="629962"/>
                <a:ext cx="1502959" cy="644391"/>
                <a:chOff x="656913" y="873561"/>
                <a:chExt cx="1502959" cy="644391"/>
              </a:xfrm>
            </p:grpSpPr>
            <p:pic>
              <p:nvPicPr>
                <p:cNvPr id="11" name="Picture 10" descr="A picture containing rectangle, art, screenshot, square&#10;&#10;Description automatically generated">
                  <a:extLst>
                    <a:ext uri="{FF2B5EF4-FFF2-40B4-BE49-F238E27FC236}">
                      <a16:creationId xmlns:a16="http://schemas.microsoft.com/office/drawing/2014/main" id="{D6EB1462-02FE-9078-3AF1-35AE51EAF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12" name="TextBox 11">
                  <a:extLst>
                    <a:ext uri="{FF2B5EF4-FFF2-40B4-BE49-F238E27FC236}">
                      <a16:creationId xmlns:a16="http://schemas.microsoft.com/office/drawing/2014/main" id="{50950009-76AA-55AC-8F9D-C0686168FA4D}"/>
                    </a:ext>
                  </a:extLst>
                </p:cNvPr>
                <p:cNvSpPr txBox="1"/>
                <p:nvPr/>
              </p:nvSpPr>
              <p:spPr>
                <a:xfrm>
                  <a:off x="1449421" y="995701"/>
                  <a:ext cx="710451" cy="400110"/>
                </a:xfrm>
                <a:prstGeom prst="rect">
                  <a:avLst/>
                </a:prstGeom>
                <a:noFill/>
              </p:spPr>
              <p:txBody>
                <a:bodyPr wrap="none" rtlCol="0">
                  <a:spAutoFit/>
                </a:bodyPr>
                <a:lstStyle/>
                <a:p>
                  <a:r>
                    <a:rPr lang="en-GB" sz="2000" dirty="0">
                      <a:latin typeface="+mj-lt"/>
                    </a:rPr>
                    <a:t>Build</a:t>
                  </a:r>
                  <a:endParaRPr lang="en-NL" sz="2000" dirty="0">
                    <a:latin typeface="+mj-lt"/>
                  </a:endParaRPr>
                </a:p>
              </p:txBody>
            </p:sp>
          </p:grpSp>
        </p:grpSp>
        <p:grpSp>
          <p:nvGrpSpPr>
            <p:cNvPr id="13" name="Group 12">
              <a:extLst>
                <a:ext uri="{FF2B5EF4-FFF2-40B4-BE49-F238E27FC236}">
                  <a16:creationId xmlns:a16="http://schemas.microsoft.com/office/drawing/2014/main" id="{76F310AA-3726-1B36-766F-78B58CC42293}"/>
                </a:ext>
              </a:extLst>
            </p:cNvPr>
            <p:cNvGrpSpPr/>
            <p:nvPr/>
          </p:nvGrpSpPr>
          <p:grpSpPr>
            <a:xfrm>
              <a:off x="7298730" y="2555450"/>
              <a:ext cx="4457700" cy="801946"/>
              <a:chOff x="431800" y="551184"/>
              <a:chExt cx="4457700" cy="801946"/>
            </a:xfrm>
          </p:grpSpPr>
          <p:sp>
            <p:nvSpPr>
              <p:cNvPr id="14" name="Rectangle: Rounded Corners 13">
                <a:extLst>
                  <a:ext uri="{FF2B5EF4-FFF2-40B4-BE49-F238E27FC236}">
                    <a16:creationId xmlns:a16="http://schemas.microsoft.com/office/drawing/2014/main" id="{11B49066-D996-A443-CFAE-E3B8B7460FCA}"/>
                  </a:ext>
                </a:extLst>
              </p:cNvPr>
              <p:cNvSpPr/>
              <p:nvPr/>
            </p:nvSpPr>
            <p:spPr>
              <a:xfrm>
                <a:off x="431800" y="551184"/>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5" name="Group 14">
                <a:extLst>
                  <a:ext uri="{FF2B5EF4-FFF2-40B4-BE49-F238E27FC236}">
                    <a16:creationId xmlns:a16="http://schemas.microsoft.com/office/drawing/2014/main" id="{2B68225A-2A1F-60B7-E58F-9596D23283D9}"/>
                  </a:ext>
                </a:extLst>
              </p:cNvPr>
              <p:cNvGrpSpPr/>
              <p:nvPr/>
            </p:nvGrpSpPr>
            <p:grpSpPr>
              <a:xfrm>
                <a:off x="656913" y="629962"/>
                <a:ext cx="2197060" cy="644391"/>
                <a:chOff x="656913" y="873561"/>
                <a:chExt cx="2197060" cy="644391"/>
              </a:xfrm>
            </p:grpSpPr>
            <p:pic>
              <p:nvPicPr>
                <p:cNvPr id="16" name="Picture 15" descr="A picture containing rectangle, art, screenshot, square&#10;&#10;Description automatically generated">
                  <a:extLst>
                    <a:ext uri="{FF2B5EF4-FFF2-40B4-BE49-F238E27FC236}">
                      <a16:creationId xmlns:a16="http://schemas.microsoft.com/office/drawing/2014/main" id="{F23CF01E-B46B-3AE4-FEB1-BDFDCD5E4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17" name="TextBox 16">
                  <a:extLst>
                    <a:ext uri="{FF2B5EF4-FFF2-40B4-BE49-F238E27FC236}">
                      <a16:creationId xmlns:a16="http://schemas.microsoft.com/office/drawing/2014/main" id="{599E236F-E2C6-4F01-9D94-0C86C985FACE}"/>
                    </a:ext>
                  </a:extLst>
                </p:cNvPr>
                <p:cNvSpPr txBox="1"/>
                <p:nvPr/>
              </p:nvSpPr>
              <p:spPr>
                <a:xfrm>
                  <a:off x="1449421" y="995701"/>
                  <a:ext cx="1404552" cy="400110"/>
                </a:xfrm>
                <a:prstGeom prst="rect">
                  <a:avLst/>
                </a:prstGeom>
                <a:noFill/>
              </p:spPr>
              <p:txBody>
                <a:bodyPr wrap="none" rtlCol="0">
                  <a:spAutoFit/>
                </a:bodyPr>
                <a:lstStyle/>
                <a:p>
                  <a:r>
                    <a:rPr lang="en-GB" sz="2000" dirty="0">
                      <a:latin typeface="+mj-lt"/>
                    </a:rPr>
                    <a:t>Deployment</a:t>
                  </a:r>
                  <a:endParaRPr lang="en-NL" sz="2000" dirty="0">
                    <a:latin typeface="+mj-lt"/>
                  </a:endParaRPr>
                </a:p>
              </p:txBody>
            </p:sp>
          </p:grpSp>
        </p:grpSp>
        <p:grpSp>
          <p:nvGrpSpPr>
            <p:cNvPr id="18" name="Group 17">
              <a:extLst>
                <a:ext uri="{FF2B5EF4-FFF2-40B4-BE49-F238E27FC236}">
                  <a16:creationId xmlns:a16="http://schemas.microsoft.com/office/drawing/2014/main" id="{DAA6C495-7B55-D66E-EEA0-F4E971C1BC54}"/>
                </a:ext>
              </a:extLst>
            </p:cNvPr>
            <p:cNvGrpSpPr/>
            <p:nvPr/>
          </p:nvGrpSpPr>
          <p:grpSpPr>
            <a:xfrm>
              <a:off x="7298730" y="3587516"/>
              <a:ext cx="4457700" cy="801946"/>
              <a:chOff x="431800" y="551184"/>
              <a:chExt cx="4457700" cy="801946"/>
            </a:xfrm>
          </p:grpSpPr>
          <p:sp>
            <p:nvSpPr>
              <p:cNvPr id="19" name="Rectangle: Rounded Corners 18">
                <a:extLst>
                  <a:ext uri="{FF2B5EF4-FFF2-40B4-BE49-F238E27FC236}">
                    <a16:creationId xmlns:a16="http://schemas.microsoft.com/office/drawing/2014/main" id="{A31A43D7-E806-460D-CEC6-F8D5290C5B1A}"/>
                  </a:ext>
                </a:extLst>
              </p:cNvPr>
              <p:cNvSpPr/>
              <p:nvPr/>
            </p:nvSpPr>
            <p:spPr>
              <a:xfrm>
                <a:off x="431800" y="551184"/>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0" name="Group 19">
                <a:extLst>
                  <a:ext uri="{FF2B5EF4-FFF2-40B4-BE49-F238E27FC236}">
                    <a16:creationId xmlns:a16="http://schemas.microsoft.com/office/drawing/2014/main" id="{BBA82B24-0836-617F-D129-D836A7BA3159}"/>
                  </a:ext>
                </a:extLst>
              </p:cNvPr>
              <p:cNvGrpSpPr/>
              <p:nvPr/>
            </p:nvGrpSpPr>
            <p:grpSpPr>
              <a:xfrm>
                <a:off x="656913" y="629962"/>
                <a:ext cx="2958486" cy="644391"/>
                <a:chOff x="656913" y="873561"/>
                <a:chExt cx="2958486" cy="644391"/>
              </a:xfrm>
            </p:grpSpPr>
            <p:pic>
              <p:nvPicPr>
                <p:cNvPr id="21" name="Picture 20" descr="A picture containing rectangle, art, screenshot, square&#10;&#10;Description automatically generated">
                  <a:extLst>
                    <a:ext uri="{FF2B5EF4-FFF2-40B4-BE49-F238E27FC236}">
                      <a16:creationId xmlns:a16="http://schemas.microsoft.com/office/drawing/2014/main" id="{646DE049-500B-5C13-4375-7980847A7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23" name="TextBox 22">
                  <a:extLst>
                    <a:ext uri="{FF2B5EF4-FFF2-40B4-BE49-F238E27FC236}">
                      <a16:creationId xmlns:a16="http://schemas.microsoft.com/office/drawing/2014/main" id="{C7687A19-B0FA-FEAF-025B-54101B28C19E}"/>
                    </a:ext>
                  </a:extLst>
                </p:cNvPr>
                <p:cNvSpPr txBox="1"/>
                <p:nvPr/>
              </p:nvSpPr>
              <p:spPr>
                <a:xfrm>
                  <a:off x="1449421" y="995701"/>
                  <a:ext cx="2165978" cy="400110"/>
                </a:xfrm>
                <a:prstGeom prst="rect">
                  <a:avLst/>
                </a:prstGeom>
                <a:noFill/>
              </p:spPr>
              <p:txBody>
                <a:bodyPr wrap="none" rtlCol="0">
                  <a:spAutoFit/>
                </a:bodyPr>
                <a:lstStyle/>
                <a:p>
                  <a:r>
                    <a:rPr lang="en-GB" sz="2000" dirty="0">
                      <a:latin typeface="+mj-lt"/>
                    </a:rPr>
                    <a:t>Patch Management</a:t>
                  </a:r>
                  <a:endParaRPr lang="en-NL" sz="2000" dirty="0">
                    <a:latin typeface="+mj-lt"/>
                  </a:endParaRPr>
                </a:p>
              </p:txBody>
            </p:sp>
          </p:grpSp>
        </p:grpSp>
        <p:cxnSp>
          <p:nvCxnSpPr>
            <p:cNvPr id="24" name="Straight Arrow Connector 23">
              <a:extLst>
                <a:ext uri="{FF2B5EF4-FFF2-40B4-BE49-F238E27FC236}">
                  <a16:creationId xmlns:a16="http://schemas.microsoft.com/office/drawing/2014/main" id="{FD5616EA-D0F7-F78E-2A91-8C1927A07402}"/>
                </a:ext>
              </a:extLst>
            </p:cNvPr>
            <p:cNvCxnSpPr>
              <a:cxnSpLocks/>
            </p:cNvCxnSpPr>
            <p:nvPr/>
          </p:nvCxnSpPr>
          <p:spPr>
            <a:xfrm>
              <a:off x="5009926" y="1911607"/>
              <a:ext cx="2005237" cy="879218"/>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A51F17-4AFC-677C-B0B1-776FE92220A3}"/>
                </a:ext>
              </a:extLst>
            </p:cNvPr>
            <p:cNvCxnSpPr>
              <a:cxnSpLocks/>
            </p:cNvCxnSpPr>
            <p:nvPr/>
          </p:nvCxnSpPr>
          <p:spPr>
            <a:xfrm>
              <a:off x="5009927" y="1923537"/>
              <a:ext cx="1957611" cy="1742757"/>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07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77F2E0DB-164E-FD6A-36E1-002F683C93C7}"/>
              </a:ext>
            </a:extLst>
          </p:cNvPr>
          <p:cNvGrpSpPr/>
          <p:nvPr/>
        </p:nvGrpSpPr>
        <p:grpSpPr>
          <a:xfrm>
            <a:off x="431800" y="1522564"/>
            <a:ext cx="4457700" cy="801946"/>
            <a:chOff x="431800" y="551184"/>
            <a:chExt cx="4457700" cy="801946"/>
          </a:xfrm>
        </p:grpSpPr>
        <p:sp>
          <p:nvSpPr>
            <p:cNvPr id="5" name="Rectangle: Rounded Corners 4">
              <a:extLst>
                <a:ext uri="{FF2B5EF4-FFF2-40B4-BE49-F238E27FC236}">
                  <a16:creationId xmlns:a16="http://schemas.microsoft.com/office/drawing/2014/main" id="{5C8D8330-2362-A012-1953-A298B4073A60}"/>
                </a:ext>
              </a:extLst>
            </p:cNvPr>
            <p:cNvSpPr/>
            <p:nvPr/>
          </p:nvSpPr>
          <p:spPr>
            <a:xfrm>
              <a:off x="431800" y="551184"/>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8" name="Group 27">
              <a:extLst>
                <a:ext uri="{FF2B5EF4-FFF2-40B4-BE49-F238E27FC236}">
                  <a16:creationId xmlns:a16="http://schemas.microsoft.com/office/drawing/2014/main" id="{B83F4225-892B-E7D8-7B68-0A8E534DCF6B}"/>
                </a:ext>
              </a:extLst>
            </p:cNvPr>
            <p:cNvGrpSpPr/>
            <p:nvPr/>
          </p:nvGrpSpPr>
          <p:grpSpPr>
            <a:xfrm>
              <a:off x="656913" y="629962"/>
              <a:ext cx="3214966" cy="644391"/>
              <a:chOff x="656913" y="873561"/>
              <a:chExt cx="3214966" cy="644391"/>
            </a:xfrm>
          </p:grpSpPr>
          <p:pic>
            <p:nvPicPr>
              <p:cNvPr id="3" name="Picture 2" descr="A picture containing rectangle, art, screenshot, square&#10;&#10;Description automatically generated">
                <a:extLst>
                  <a:ext uri="{FF2B5EF4-FFF2-40B4-BE49-F238E27FC236}">
                    <a16:creationId xmlns:a16="http://schemas.microsoft.com/office/drawing/2014/main" id="{3739FB40-4D62-2163-6C3E-E7D67971F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4" name="TextBox 3">
                <a:extLst>
                  <a:ext uri="{FF2B5EF4-FFF2-40B4-BE49-F238E27FC236}">
                    <a16:creationId xmlns:a16="http://schemas.microsoft.com/office/drawing/2014/main" id="{1ACB039C-1823-A26E-376D-FD7826C75F30}"/>
                  </a:ext>
                </a:extLst>
              </p:cNvPr>
              <p:cNvSpPr txBox="1"/>
              <p:nvPr/>
            </p:nvSpPr>
            <p:spPr>
              <a:xfrm>
                <a:off x="1449421" y="995701"/>
                <a:ext cx="2422458" cy="400110"/>
              </a:xfrm>
              <a:prstGeom prst="rect">
                <a:avLst/>
              </a:prstGeom>
              <a:noFill/>
            </p:spPr>
            <p:txBody>
              <a:bodyPr wrap="none" rtlCol="0">
                <a:spAutoFit/>
              </a:bodyPr>
              <a:lstStyle/>
              <a:p>
                <a:r>
                  <a:rPr lang="en-GB" sz="2000" dirty="0">
                    <a:latin typeface="+mj-lt"/>
                  </a:rPr>
                  <a:t>Build and Deployment</a:t>
                </a:r>
                <a:endParaRPr lang="en-NL" sz="2000" dirty="0">
                  <a:latin typeface="+mj-lt"/>
                </a:endParaRPr>
              </a:p>
            </p:txBody>
          </p:sp>
        </p:grpSp>
      </p:grpSp>
      <p:grpSp>
        <p:nvGrpSpPr>
          <p:cNvPr id="64" name="Group 63">
            <a:extLst>
              <a:ext uri="{FF2B5EF4-FFF2-40B4-BE49-F238E27FC236}">
                <a16:creationId xmlns:a16="http://schemas.microsoft.com/office/drawing/2014/main" id="{DD55487F-D714-199A-F099-964D1F34BFCC}"/>
              </a:ext>
            </a:extLst>
          </p:cNvPr>
          <p:cNvGrpSpPr/>
          <p:nvPr/>
        </p:nvGrpSpPr>
        <p:grpSpPr>
          <a:xfrm>
            <a:off x="431800" y="2555040"/>
            <a:ext cx="4457700" cy="801946"/>
            <a:chOff x="431800" y="1782733"/>
            <a:chExt cx="4457700" cy="801946"/>
          </a:xfrm>
        </p:grpSpPr>
        <p:grpSp>
          <p:nvGrpSpPr>
            <p:cNvPr id="43" name="Group 42">
              <a:extLst>
                <a:ext uri="{FF2B5EF4-FFF2-40B4-BE49-F238E27FC236}">
                  <a16:creationId xmlns:a16="http://schemas.microsoft.com/office/drawing/2014/main" id="{B822E85B-3191-3F00-2E2D-B2F10690805E}"/>
                </a:ext>
              </a:extLst>
            </p:cNvPr>
            <p:cNvGrpSpPr/>
            <p:nvPr/>
          </p:nvGrpSpPr>
          <p:grpSpPr>
            <a:xfrm>
              <a:off x="656913" y="1861712"/>
              <a:ext cx="3307940" cy="643988"/>
              <a:chOff x="656913" y="873762"/>
              <a:chExt cx="3307940" cy="643988"/>
            </a:xfrm>
          </p:grpSpPr>
          <p:pic>
            <p:nvPicPr>
              <p:cNvPr id="44" name="Picture 43">
                <a:extLst>
                  <a:ext uri="{FF2B5EF4-FFF2-40B4-BE49-F238E27FC236}">
                    <a16:creationId xmlns:a16="http://schemas.microsoft.com/office/drawing/2014/main" id="{84AF56E7-5D4C-1482-DC45-B935CB40B8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H="1">
                <a:off x="656913" y="873762"/>
                <a:ext cx="672081" cy="643988"/>
              </a:xfrm>
              <a:prstGeom prst="rect">
                <a:avLst/>
              </a:prstGeom>
            </p:spPr>
          </p:pic>
          <p:sp>
            <p:nvSpPr>
              <p:cNvPr id="45" name="TextBox 44">
                <a:extLst>
                  <a:ext uri="{FF2B5EF4-FFF2-40B4-BE49-F238E27FC236}">
                    <a16:creationId xmlns:a16="http://schemas.microsoft.com/office/drawing/2014/main" id="{FD381C55-E9D9-A0E8-92DE-6C3406A0897D}"/>
                  </a:ext>
                </a:extLst>
              </p:cNvPr>
              <p:cNvSpPr txBox="1"/>
              <p:nvPr/>
            </p:nvSpPr>
            <p:spPr>
              <a:xfrm>
                <a:off x="1449421" y="995701"/>
                <a:ext cx="2515432" cy="400110"/>
              </a:xfrm>
              <a:prstGeom prst="rect">
                <a:avLst/>
              </a:prstGeom>
              <a:noFill/>
            </p:spPr>
            <p:txBody>
              <a:bodyPr wrap="none" rtlCol="0">
                <a:spAutoFit/>
              </a:bodyPr>
              <a:lstStyle/>
              <a:p>
                <a:r>
                  <a:rPr lang="en-GB" sz="2000" dirty="0">
                    <a:latin typeface="+mj-lt"/>
                  </a:rPr>
                  <a:t>Culture &amp; Organization</a:t>
                </a:r>
                <a:endParaRPr lang="en-NL" sz="2000" dirty="0">
                  <a:latin typeface="+mj-lt"/>
                </a:endParaRPr>
              </a:p>
            </p:txBody>
          </p:sp>
        </p:grpSp>
        <p:sp>
          <p:nvSpPr>
            <p:cNvPr id="58" name="Rectangle: Rounded Corners 57">
              <a:extLst>
                <a:ext uri="{FF2B5EF4-FFF2-40B4-BE49-F238E27FC236}">
                  <a16:creationId xmlns:a16="http://schemas.microsoft.com/office/drawing/2014/main" id="{D301DEF7-8E5F-75FD-A525-E95CDF6519E9}"/>
                </a:ext>
              </a:extLst>
            </p:cNvPr>
            <p:cNvSpPr/>
            <p:nvPr/>
          </p:nvSpPr>
          <p:spPr>
            <a:xfrm>
              <a:off x="431800" y="1782733"/>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65" name="Group 64">
            <a:extLst>
              <a:ext uri="{FF2B5EF4-FFF2-40B4-BE49-F238E27FC236}">
                <a16:creationId xmlns:a16="http://schemas.microsoft.com/office/drawing/2014/main" id="{3D307E49-A3D1-DA60-03E3-5F9A5BF61854}"/>
              </a:ext>
            </a:extLst>
          </p:cNvPr>
          <p:cNvGrpSpPr/>
          <p:nvPr/>
        </p:nvGrpSpPr>
        <p:grpSpPr>
          <a:xfrm>
            <a:off x="431800" y="3587516"/>
            <a:ext cx="4457700" cy="801946"/>
            <a:chOff x="431800" y="3059750"/>
            <a:chExt cx="4457700" cy="801946"/>
          </a:xfrm>
        </p:grpSpPr>
        <p:grpSp>
          <p:nvGrpSpPr>
            <p:cNvPr id="47" name="Group 46">
              <a:extLst>
                <a:ext uri="{FF2B5EF4-FFF2-40B4-BE49-F238E27FC236}">
                  <a16:creationId xmlns:a16="http://schemas.microsoft.com/office/drawing/2014/main" id="{C3610EEF-5F0E-A58B-C8CC-4554E98B2FA9}"/>
                </a:ext>
              </a:extLst>
            </p:cNvPr>
            <p:cNvGrpSpPr/>
            <p:nvPr/>
          </p:nvGrpSpPr>
          <p:grpSpPr>
            <a:xfrm>
              <a:off x="656913" y="3138729"/>
              <a:ext cx="2588192" cy="643988"/>
              <a:chOff x="656913" y="873762"/>
              <a:chExt cx="2588192" cy="643988"/>
            </a:xfrm>
          </p:grpSpPr>
          <p:pic>
            <p:nvPicPr>
              <p:cNvPr id="48" name="Picture 47">
                <a:extLst>
                  <a:ext uri="{FF2B5EF4-FFF2-40B4-BE49-F238E27FC236}">
                    <a16:creationId xmlns:a16="http://schemas.microsoft.com/office/drawing/2014/main" id="{BBE18DD5-0C47-616E-3FB0-90E9458D46E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flipH="1">
                <a:off x="656913" y="873762"/>
                <a:ext cx="672081" cy="643988"/>
              </a:xfrm>
              <a:prstGeom prst="rect">
                <a:avLst/>
              </a:prstGeom>
            </p:spPr>
          </p:pic>
          <p:sp>
            <p:nvSpPr>
              <p:cNvPr id="49" name="TextBox 48">
                <a:extLst>
                  <a:ext uri="{FF2B5EF4-FFF2-40B4-BE49-F238E27FC236}">
                    <a16:creationId xmlns:a16="http://schemas.microsoft.com/office/drawing/2014/main" id="{95D10D4A-038E-AD6F-28D0-20F61FC1F25D}"/>
                  </a:ext>
                </a:extLst>
              </p:cNvPr>
              <p:cNvSpPr txBox="1"/>
              <p:nvPr/>
            </p:nvSpPr>
            <p:spPr>
              <a:xfrm>
                <a:off x="1449421" y="995701"/>
                <a:ext cx="1795684" cy="400110"/>
              </a:xfrm>
              <a:prstGeom prst="rect">
                <a:avLst/>
              </a:prstGeom>
              <a:noFill/>
            </p:spPr>
            <p:txBody>
              <a:bodyPr wrap="none" rtlCol="0">
                <a:spAutoFit/>
              </a:bodyPr>
              <a:lstStyle/>
              <a:p>
                <a:r>
                  <a:rPr lang="en-GB" sz="2000" dirty="0">
                    <a:latin typeface="+mj-lt"/>
                  </a:rPr>
                  <a:t>Implementation</a:t>
                </a:r>
                <a:endParaRPr lang="en-NL" sz="2000" dirty="0">
                  <a:latin typeface="+mj-lt"/>
                </a:endParaRPr>
              </a:p>
            </p:txBody>
          </p:sp>
        </p:grpSp>
        <p:sp>
          <p:nvSpPr>
            <p:cNvPr id="59" name="Rectangle: Rounded Corners 58">
              <a:extLst>
                <a:ext uri="{FF2B5EF4-FFF2-40B4-BE49-F238E27FC236}">
                  <a16:creationId xmlns:a16="http://schemas.microsoft.com/office/drawing/2014/main" id="{AF0DA840-6FD9-22ED-BAD7-92E5D7B58E65}"/>
                </a:ext>
              </a:extLst>
            </p:cNvPr>
            <p:cNvSpPr/>
            <p:nvPr/>
          </p:nvSpPr>
          <p:spPr>
            <a:xfrm>
              <a:off x="431800" y="3059750"/>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66" name="Group 65">
            <a:extLst>
              <a:ext uri="{FF2B5EF4-FFF2-40B4-BE49-F238E27FC236}">
                <a16:creationId xmlns:a16="http://schemas.microsoft.com/office/drawing/2014/main" id="{A1CE6E22-1629-835E-6C6B-030D778FE1D8}"/>
              </a:ext>
            </a:extLst>
          </p:cNvPr>
          <p:cNvGrpSpPr/>
          <p:nvPr/>
        </p:nvGrpSpPr>
        <p:grpSpPr>
          <a:xfrm>
            <a:off x="431800" y="4619992"/>
            <a:ext cx="4457700" cy="801946"/>
            <a:chOff x="431800" y="4297332"/>
            <a:chExt cx="4457700" cy="801946"/>
          </a:xfrm>
        </p:grpSpPr>
        <p:grpSp>
          <p:nvGrpSpPr>
            <p:cNvPr id="62" name="Group 61">
              <a:extLst>
                <a:ext uri="{FF2B5EF4-FFF2-40B4-BE49-F238E27FC236}">
                  <a16:creationId xmlns:a16="http://schemas.microsoft.com/office/drawing/2014/main" id="{CC858F29-30D1-BA25-FDE9-2167F4D3DD4E}"/>
                </a:ext>
              </a:extLst>
            </p:cNvPr>
            <p:cNvGrpSpPr/>
            <p:nvPr/>
          </p:nvGrpSpPr>
          <p:grpSpPr>
            <a:xfrm>
              <a:off x="656913" y="4376110"/>
              <a:ext cx="3240614" cy="644391"/>
              <a:chOff x="656913" y="4376110"/>
              <a:chExt cx="3240614" cy="644391"/>
            </a:xfrm>
          </p:grpSpPr>
          <p:sp>
            <p:nvSpPr>
              <p:cNvPr id="53" name="TextBox 52">
                <a:extLst>
                  <a:ext uri="{FF2B5EF4-FFF2-40B4-BE49-F238E27FC236}">
                    <a16:creationId xmlns:a16="http://schemas.microsoft.com/office/drawing/2014/main" id="{39DD9AFF-B072-CACE-4752-BA921F3A9904}"/>
                  </a:ext>
                </a:extLst>
              </p:cNvPr>
              <p:cNvSpPr txBox="1"/>
              <p:nvPr/>
            </p:nvSpPr>
            <p:spPr>
              <a:xfrm>
                <a:off x="1449421" y="4498250"/>
                <a:ext cx="2448106" cy="400110"/>
              </a:xfrm>
              <a:prstGeom prst="rect">
                <a:avLst/>
              </a:prstGeom>
              <a:noFill/>
            </p:spPr>
            <p:txBody>
              <a:bodyPr wrap="none" rtlCol="0">
                <a:spAutoFit/>
              </a:bodyPr>
              <a:lstStyle/>
              <a:p>
                <a:r>
                  <a:rPr lang="en-GB" sz="2000" dirty="0">
                    <a:latin typeface="+mj-lt"/>
                  </a:rPr>
                  <a:t>Information Gathering</a:t>
                </a:r>
                <a:endParaRPr lang="en-NL" sz="2000" dirty="0">
                  <a:latin typeface="+mj-lt"/>
                </a:endParaRPr>
              </a:p>
            </p:txBody>
          </p:sp>
          <p:pic>
            <p:nvPicPr>
              <p:cNvPr id="22" name="Picture 21" descr="A picture containing screenshot, circle, graphics, design&#10;&#10;Description automatically generated">
                <a:extLst>
                  <a:ext uri="{FF2B5EF4-FFF2-40B4-BE49-F238E27FC236}">
                    <a16:creationId xmlns:a16="http://schemas.microsoft.com/office/drawing/2014/main" id="{8846E3B2-EE66-4108-2F58-955C860310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913" y="4376110"/>
                <a:ext cx="672081" cy="644391"/>
              </a:xfrm>
              <a:prstGeom prst="rect">
                <a:avLst/>
              </a:prstGeom>
            </p:spPr>
          </p:pic>
        </p:grpSp>
        <p:sp>
          <p:nvSpPr>
            <p:cNvPr id="60" name="Rectangle: Rounded Corners 59">
              <a:extLst>
                <a:ext uri="{FF2B5EF4-FFF2-40B4-BE49-F238E27FC236}">
                  <a16:creationId xmlns:a16="http://schemas.microsoft.com/office/drawing/2014/main" id="{F41F045F-27BA-59CF-6663-65BE2362003B}"/>
                </a:ext>
              </a:extLst>
            </p:cNvPr>
            <p:cNvSpPr/>
            <p:nvPr/>
          </p:nvSpPr>
          <p:spPr>
            <a:xfrm>
              <a:off x="431800" y="4297332"/>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67" name="Group 66">
            <a:extLst>
              <a:ext uri="{FF2B5EF4-FFF2-40B4-BE49-F238E27FC236}">
                <a16:creationId xmlns:a16="http://schemas.microsoft.com/office/drawing/2014/main" id="{62C21A40-12C0-BBE2-56F9-235E8FF878FA}"/>
              </a:ext>
            </a:extLst>
          </p:cNvPr>
          <p:cNvGrpSpPr/>
          <p:nvPr/>
        </p:nvGrpSpPr>
        <p:grpSpPr>
          <a:xfrm>
            <a:off x="431800" y="5652466"/>
            <a:ext cx="4457700" cy="801946"/>
            <a:chOff x="431800" y="5652466"/>
            <a:chExt cx="4457700" cy="801946"/>
          </a:xfrm>
        </p:grpSpPr>
        <p:grpSp>
          <p:nvGrpSpPr>
            <p:cNvPr id="55" name="Group 54">
              <a:extLst>
                <a:ext uri="{FF2B5EF4-FFF2-40B4-BE49-F238E27FC236}">
                  <a16:creationId xmlns:a16="http://schemas.microsoft.com/office/drawing/2014/main" id="{B1CBCBF6-2ECA-2B84-F321-1465EB1E9EB4}"/>
                </a:ext>
              </a:extLst>
            </p:cNvPr>
            <p:cNvGrpSpPr/>
            <p:nvPr/>
          </p:nvGrpSpPr>
          <p:grpSpPr>
            <a:xfrm>
              <a:off x="656913" y="5731244"/>
              <a:ext cx="3452210" cy="644391"/>
              <a:chOff x="656913" y="873561"/>
              <a:chExt cx="3452210" cy="644391"/>
            </a:xfrm>
          </p:grpSpPr>
          <p:pic>
            <p:nvPicPr>
              <p:cNvPr id="56" name="Picture 55">
                <a:extLst>
                  <a:ext uri="{FF2B5EF4-FFF2-40B4-BE49-F238E27FC236}">
                    <a16:creationId xmlns:a16="http://schemas.microsoft.com/office/drawing/2014/main" id="{1D888170-9976-D2AE-85BE-9BB1D63BC7A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flipH="1">
                <a:off x="656913" y="873561"/>
                <a:ext cx="672080" cy="644391"/>
              </a:xfrm>
              <a:prstGeom prst="rect">
                <a:avLst/>
              </a:prstGeom>
            </p:spPr>
          </p:pic>
          <p:sp>
            <p:nvSpPr>
              <p:cNvPr id="57" name="TextBox 56">
                <a:extLst>
                  <a:ext uri="{FF2B5EF4-FFF2-40B4-BE49-F238E27FC236}">
                    <a16:creationId xmlns:a16="http://schemas.microsoft.com/office/drawing/2014/main" id="{17D90D07-FEDF-2644-DF1B-20201B0A7F69}"/>
                  </a:ext>
                </a:extLst>
              </p:cNvPr>
              <p:cNvSpPr txBox="1"/>
              <p:nvPr/>
            </p:nvSpPr>
            <p:spPr>
              <a:xfrm>
                <a:off x="1449421" y="995701"/>
                <a:ext cx="2659702" cy="400110"/>
              </a:xfrm>
              <a:prstGeom prst="rect">
                <a:avLst/>
              </a:prstGeom>
              <a:noFill/>
            </p:spPr>
            <p:txBody>
              <a:bodyPr wrap="none" rtlCol="0">
                <a:spAutoFit/>
              </a:bodyPr>
              <a:lstStyle/>
              <a:p>
                <a:r>
                  <a:rPr lang="en-GB" sz="2000" dirty="0">
                    <a:latin typeface="+mj-lt"/>
                  </a:rPr>
                  <a:t>Testing and Verification</a:t>
                </a:r>
                <a:endParaRPr lang="en-NL" sz="2000" dirty="0">
                  <a:latin typeface="+mj-lt"/>
                </a:endParaRPr>
              </a:p>
            </p:txBody>
          </p:sp>
        </p:grpSp>
        <p:sp>
          <p:nvSpPr>
            <p:cNvPr id="61" name="Rectangle: Rounded Corners 60">
              <a:extLst>
                <a:ext uri="{FF2B5EF4-FFF2-40B4-BE49-F238E27FC236}">
                  <a16:creationId xmlns:a16="http://schemas.microsoft.com/office/drawing/2014/main" id="{5DEA0211-8811-68E3-150E-4E0939397FD3}"/>
                </a:ext>
              </a:extLst>
            </p:cNvPr>
            <p:cNvSpPr/>
            <p:nvPr/>
          </p:nvSpPr>
          <p:spPr>
            <a:xfrm>
              <a:off x="431800" y="5652466"/>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
        <p:nvSpPr>
          <p:cNvPr id="68" name="TextBox 67">
            <a:extLst>
              <a:ext uri="{FF2B5EF4-FFF2-40B4-BE49-F238E27FC236}">
                <a16:creationId xmlns:a16="http://schemas.microsoft.com/office/drawing/2014/main" id="{D5FECF41-A53E-F68B-4F36-FBDDD389D629}"/>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OWASP DSOMM Dimensions</a:t>
            </a:r>
          </a:p>
        </p:txBody>
      </p:sp>
      <p:cxnSp>
        <p:nvCxnSpPr>
          <p:cNvPr id="6" name="Straight Arrow Connector 5">
            <a:extLst>
              <a:ext uri="{FF2B5EF4-FFF2-40B4-BE49-F238E27FC236}">
                <a16:creationId xmlns:a16="http://schemas.microsoft.com/office/drawing/2014/main" id="{FC6AC236-C154-6D19-3D07-FFFDC21798FB}"/>
              </a:ext>
            </a:extLst>
          </p:cNvPr>
          <p:cNvCxnSpPr>
            <a:cxnSpLocks/>
          </p:cNvCxnSpPr>
          <p:nvPr/>
        </p:nvCxnSpPr>
        <p:spPr>
          <a:xfrm>
            <a:off x="5009927" y="1911607"/>
            <a:ext cx="2073044" cy="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A5992591-D86B-CC52-0D25-0072F5DA6A4D}"/>
              </a:ext>
            </a:extLst>
          </p:cNvPr>
          <p:cNvGrpSpPr/>
          <p:nvPr/>
        </p:nvGrpSpPr>
        <p:grpSpPr>
          <a:xfrm>
            <a:off x="7298730" y="1522564"/>
            <a:ext cx="4457700" cy="801946"/>
            <a:chOff x="431800" y="551184"/>
            <a:chExt cx="4457700" cy="801946"/>
          </a:xfrm>
        </p:grpSpPr>
        <p:sp>
          <p:nvSpPr>
            <p:cNvPr id="9" name="Rectangle: Rounded Corners 8">
              <a:extLst>
                <a:ext uri="{FF2B5EF4-FFF2-40B4-BE49-F238E27FC236}">
                  <a16:creationId xmlns:a16="http://schemas.microsoft.com/office/drawing/2014/main" id="{6D829D66-9CD2-68EC-2BC7-AAA593BB4A3D}"/>
                </a:ext>
              </a:extLst>
            </p:cNvPr>
            <p:cNvSpPr/>
            <p:nvPr/>
          </p:nvSpPr>
          <p:spPr>
            <a:xfrm>
              <a:off x="431800" y="551184"/>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0" name="Group 9">
              <a:extLst>
                <a:ext uri="{FF2B5EF4-FFF2-40B4-BE49-F238E27FC236}">
                  <a16:creationId xmlns:a16="http://schemas.microsoft.com/office/drawing/2014/main" id="{7E006AA9-6CF4-DAEF-A3CE-DC9E7A2BE0EC}"/>
                </a:ext>
              </a:extLst>
            </p:cNvPr>
            <p:cNvGrpSpPr/>
            <p:nvPr/>
          </p:nvGrpSpPr>
          <p:grpSpPr>
            <a:xfrm>
              <a:off x="656913" y="629962"/>
              <a:ext cx="1502959" cy="644391"/>
              <a:chOff x="656913" y="873561"/>
              <a:chExt cx="1502959" cy="644391"/>
            </a:xfrm>
          </p:grpSpPr>
          <p:pic>
            <p:nvPicPr>
              <p:cNvPr id="11" name="Picture 10" descr="A picture containing rectangle, art, screenshot, square&#10;&#10;Description automatically generated">
                <a:extLst>
                  <a:ext uri="{FF2B5EF4-FFF2-40B4-BE49-F238E27FC236}">
                    <a16:creationId xmlns:a16="http://schemas.microsoft.com/office/drawing/2014/main" id="{D6EB1462-02FE-9078-3AF1-35AE51EAF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12" name="TextBox 11">
                <a:extLst>
                  <a:ext uri="{FF2B5EF4-FFF2-40B4-BE49-F238E27FC236}">
                    <a16:creationId xmlns:a16="http://schemas.microsoft.com/office/drawing/2014/main" id="{50950009-76AA-55AC-8F9D-C0686168FA4D}"/>
                  </a:ext>
                </a:extLst>
              </p:cNvPr>
              <p:cNvSpPr txBox="1"/>
              <p:nvPr/>
            </p:nvSpPr>
            <p:spPr>
              <a:xfrm>
                <a:off x="1449421" y="995701"/>
                <a:ext cx="710451" cy="400110"/>
              </a:xfrm>
              <a:prstGeom prst="rect">
                <a:avLst/>
              </a:prstGeom>
              <a:noFill/>
            </p:spPr>
            <p:txBody>
              <a:bodyPr wrap="none" rtlCol="0">
                <a:spAutoFit/>
              </a:bodyPr>
              <a:lstStyle/>
              <a:p>
                <a:r>
                  <a:rPr lang="en-GB" sz="2000" dirty="0">
                    <a:latin typeface="+mj-lt"/>
                  </a:rPr>
                  <a:t>Build</a:t>
                </a:r>
                <a:endParaRPr lang="en-NL" sz="2000" dirty="0">
                  <a:latin typeface="+mj-lt"/>
                </a:endParaRPr>
              </a:p>
            </p:txBody>
          </p:sp>
        </p:grpSp>
      </p:grpSp>
      <p:grpSp>
        <p:nvGrpSpPr>
          <p:cNvPr id="13" name="Group 12">
            <a:extLst>
              <a:ext uri="{FF2B5EF4-FFF2-40B4-BE49-F238E27FC236}">
                <a16:creationId xmlns:a16="http://schemas.microsoft.com/office/drawing/2014/main" id="{76F310AA-3726-1B36-766F-78B58CC42293}"/>
              </a:ext>
            </a:extLst>
          </p:cNvPr>
          <p:cNvGrpSpPr/>
          <p:nvPr/>
        </p:nvGrpSpPr>
        <p:grpSpPr>
          <a:xfrm>
            <a:off x="7298730" y="2555450"/>
            <a:ext cx="4457700" cy="801946"/>
            <a:chOff x="431800" y="551184"/>
            <a:chExt cx="4457700" cy="801946"/>
          </a:xfrm>
        </p:grpSpPr>
        <p:sp>
          <p:nvSpPr>
            <p:cNvPr id="14" name="Rectangle: Rounded Corners 13">
              <a:extLst>
                <a:ext uri="{FF2B5EF4-FFF2-40B4-BE49-F238E27FC236}">
                  <a16:creationId xmlns:a16="http://schemas.microsoft.com/office/drawing/2014/main" id="{11B49066-D996-A443-CFAE-E3B8B7460FCA}"/>
                </a:ext>
              </a:extLst>
            </p:cNvPr>
            <p:cNvSpPr/>
            <p:nvPr/>
          </p:nvSpPr>
          <p:spPr>
            <a:xfrm>
              <a:off x="431800" y="551184"/>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5" name="Group 14">
              <a:extLst>
                <a:ext uri="{FF2B5EF4-FFF2-40B4-BE49-F238E27FC236}">
                  <a16:creationId xmlns:a16="http://schemas.microsoft.com/office/drawing/2014/main" id="{2B68225A-2A1F-60B7-E58F-9596D23283D9}"/>
                </a:ext>
              </a:extLst>
            </p:cNvPr>
            <p:cNvGrpSpPr/>
            <p:nvPr/>
          </p:nvGrpSpPr>
          <p:grpSpPr>
            <a:xfrm>
              <a:off x="656913" y="629962"/>
              <a:ext cx="2197060" cy="644391"/>
              <a:chOff x="656913" y="873561"/>
              <a:chExt cx="2197060" cy="644391"/>
            </a:xfrm>
          </p:grpSpPr>
          <p:pic>
            <p:nvPicPr>
              <p:cNvPr id="16" name="Picture 15" descr="A picture containing rectangle, art, screenshot, square&#10;&#10;Description automatically generated">
                <a:extLst>
                  <a:ext uri="{FF2B5EF4-FFF2-40B4-BE49-F238E27FC236}">
                    <a16:creationId xmlns:a16="http://schemas.microsoft.com/office/drawing/2014/main" id="{F23CF01E-B46B-3AE4-FEB1-BDFDCD5E4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17" name="TextBox 16">
                <a:extLst>
                  <a:ext uri="{FF2B5EF4-FFF2-40B4-BE49-F238E27FC236}">
                    <a16:creationId xmlns:a16="http://schemas.microsoft.com/office/drawing/2014/main" id="{599E236F-E2C6-4F01-9D94-0C86C985FACE}"/>
                  </a:ext>
                </a:extLst>
              </p:cNvPr>
              <p:cNvSpPr txBox="1"/>
              <p:nvPr/>
            </p:nvSpPr>
            <p:spPr>
              <a:xfrm>
                <a:off x="1449421" y="995701"/>
                <a:ext cx="1404552" cy="400110"/>
              </a:xfrm>
              <a:prstGeom prst="rect">
                <a:avLst/>
              </a:prstGeom>
              <a:noFill/>
            </p:spPr>
            <p:txBody>
              <a:bodyPr wrap="none" rtlCol="0">
                <a:spAutoFit/>
              </a:bodyPr>
              <a:lstStyle/>
              <a:p>
                <a:r>
                  <a:rPr lang="en-GB" sz="2000" dirty="0">
                    <a:latin typeface="+mj-lt"/>
                  </a:rPr>
                  <a:t>Deployment</a:t>
                </a:r>
                <a:endParaRPr lang="en-NL" sz="2000" dirty="0">
                  <a:latin typeface="+mj-lt"/>
                </a:endParaRPr>
              </a:p>
            </p:txBody>
          </p:sp>
        </p:grpSp>
      </p:grpSp>
      <p:sp>
        <p:nvSpPr>
          <p:cNvPr id="19" name="Rectangle: Rounded Corners 18">
            <a:extLst>
              <a:ext uri="{FF2B5EF4-FFF2-40B4-BE49-F238E27FC236}">
                <a16:creationId xmlns:a16="http://schemas.microsoft.com/office/drawing/2014/main" id="{A31A43D7-E806-460D-CEC6-F8D5290C5B1A}"/>
              </a:ext>
            </a:extLst>
          </p:cNvPr>
          <p:cNvSpPr/>
          <p:nvPr/>
        </p:nvSpPr>
        <p:spPr>
          <a:xfrm>
            <a:off x="7298730" y="3587516"/>
            <a:ext cx="4457700" cy="801946"/>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0" name="Group 19">
            <a:extLst>
              <a:ext uri="{FF2B5EF4-FFF2-40B4-BE49-F238E27FC236}">
                <a16:creationId xmlns:a16="http://schemas.microsoft.com/office/drawing/2014/main" id="{BBA82B24-0836-617F-D129-D836A7BA3159}"/>
              </a:ext>
            </a:extLst>
          </p:cNvPr>
          <p:cNvGrpSpPr/>
          <p:nvPr/>
        </p:nvGrpSpPr>
        <p:grpSpPr>
          <a:xfrm>
            <a:off x="7523843" y="3666294"/>
            <a:ext cx="2958486" cy="644391"/>
            <a:chOff x="656913" y="873561"/>
            <a:chExt cx="2958486" cy="644391"/>
          </a:xfrm>
        </p:grpSpPr>
        <p:pic>
          <p:nvPicPr>
            <p:cNvPr id="21" name="Picture 20" descr="A picture containing rectangle, art, screenshot, square&#10;&#10;Description automatically generated">
              <a:extLst>
                <a:ext uri="{FF2B5EF4-FFF2-40B4-BE49-F238E27FC236}">
                  <a16:creationId xmlns:a16="http://schemas.microsoft.com/office/drawing/2014/main" id="{646DE049-500B-5C13-4375-7980847A7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6913" y="873561"/>
              <a:ext cx="672081" cy="644391"/>
            </a:xfrm>
            <a:prstGeom prst="rect">
              <a:avLst/>
            </a:prstGeom>
          </p:spPr>
        </p:pic>
        <p:sp>
          <p:nvSpPr>
            <p:cNvPr id="23" name="TextBox 22">
              <a:extLst>
                <a:ext uri="{FF2B5EF4-FFF2-40B4-BE49-F238E27FC236}">
                  <a16:creationId xmlns:a16="http://schemas.microsoft.com/office/drawing/2014/main" id="{C7687A19-B0FA-FEAF-025B-54101B28C19E}"/>
                </a:ext>
              </a:extLst>
            </p:cNvPr>
            <p:cNvSpPr txBox="1"/>
            <p:nvPr/>
          </p:nvSpPr>
          <p:spPr>
            <a:xfrm>
              <a:off x="1449421" y="995701"/>
              <a:ext cx="2165978" cy="400110"/>
            </a:xfrm>
            <a:prstGeom prst="rect">
              <a:avLst/>
            </a:prstGeom>
            <a:noFill/>
          </p:spPr>
          <p:txBody>
            <a:bodyPr wrap="none" rtlCol="0">
              <a:spAutoFit/>
            </a:bodyPr>
            <a:lstStyle/>
            <a:p>
              <a:r>
                <a:rPr lang="en-GB" sz="2000" dirty="0">
                  <a:latin typeface="+mj-lt"/>
                </a:rPr>
                <a:t>Patch Management</a:t>
              </a:r>
              <a:endParaRPr lang="en-NL" sz="2000" dirty="0">
                <a:latin typeface="+mj-lt"/>
              </a:endParaRPr>
            </a:p>
          </p:txBody>
        </p:sp>
      </p:grpSp>
      <p:cxnSp>
        <p:nvCxnSpPr>
          <p:cNvPr id="24" name="Straight Arrow Connector 23">
            <a:extLst>
              <a:ext uri="{FF2B5EF4-FFF2-40B4-BE49-F238E27FC236}">
                <a16:creationId xmlns:a16="http://schemas.microsoft.com/office/drawing/2014/main" id="{FD5616EA-D0F7-F78E-2A91-8C1927A07402}"/>
              </a:ext>
            </a:extLst>
          </p:cNvPr>
          <p:cNvCxnSpPr>
            <a:cxnSpLocks/>
          </p:cNvCxnSpPr>
          <p:nvPr/>
        </p:nvCxnSpPr>
        <p:spPr>
          <a:xfrm>
            <a:off x="5009926" y="1911607"/>
            <a:ext cx="2005237" cy="879218"/>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A51F17-4AFC-677C-B0B1-776FE92220A3}"/>
              </a:ext>
            </a:extLst>
          </p:cNvPr>
          <p:cNvCxnSpPr>
            <a:cxnSpLocks/>
          </p:cNvCxnSpPr>
          <p:nvPr/>
        </p:nvCxnSpPr>
        <p:spPr>
          <a:xfrm>
            <a:off x="5009927" y="1923537"/>
            <a:ext cx="1957611" cy="1742757"/>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76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19"/>
                                        </p:tgtEl>
                                        <p:attrNameLst>
                                          <p:attrName>fillcolor</p:attrName>
                                        </p:attrNameLst>
                                      </p:cBhvr>
                                      <p:to>
                                        <a:srgbClr val="F09456"/>
                                      </p:to>
                                    </p:animClr>
                                    <p:set>
                                      <p:cBhvr>
                                        <p:cTn id="7" dur="500" fill="hold"/>
                                        <p:tgtEl>
                                          <p:spTgt spid="19"/>
                                        </p:tgtEl>
                                        <p:attrNameLst>
                                          <p:attrName>fill.type</p:attrName>
                                        </p:attrNameLst>
                                      </p:cBhvr>
                                      <p:to>
                                        <p:strVal val="solid"/>
                                      </p:to>
                                    </p:set>
                                    <p:set>
                                      <p:cBhvr>
                                        <p:cTn id="8" dur="5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a:extLst>
              <a:ext uri="{FF2B5EF4-FFF2-40B4-BE49-F238E27FC236}">
                <a16:creationId xmlns:a16="http://schemas.microsoft.com/office/drawing/2014/main" id="{D5FECF41-A53E-F68B-4F36-FBDDD389D629}"/>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Maturity Levels with Activities</a:t>
            </a:r>
          </a:p>
        </p:txBody>
      </p:sp>
      <p:sp>
        <p:nvSpPr>
          <p:cNvPr id="19" name="Rectangle: Rounded Corners 18">
            <a:extLst>
              <a:ext uri="{FF2B5EF4-FFF2-40B4-BE49-F238E27FC236}">
                <a16:creationId xmlns:a16="http://schemas.microsoft.com/office/drawing/2014/main" id="{A31A43D7-E806-460D-CEC6-F8D5290C5B1A}"/>
              </a:ext>
            </a:extLst>
          </p:cNvPr>
          <p:cNvSpPr/>
          <p:nvPr/>
        </p:nvSpPr>
        <p:spPr>
          <a:xfrm>
            <a:off x="3657600" y="5824372"/>
            <a:ext cx="7866743" cy="690058"/>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0" name="Group 39">
            <a:extLst>
              <a:ext uri="{FF2B5EF4-FFF2-40B4-BE49-F238E27FC236}">
                <a16:creationId xmlns:a16="http://schemas.microsoft.com/office/drawing/2014/main" id="{90929AC0-CC21-E383-CB6E-576E75829A3C}"/>
              </a:ext>
            </a:extLst>
          </p:cNvPr>
          <p:cNvGrpSpPr/>
          <p:nvPr/>
        </p:nvGrpSpPr>
        <p:grpSpPr>
          <a:xfrm>
            <a:off x="4131383" y="5938568"/>
            <a:ext cx="7231942" cy="461665"/>
            <a:chOff x="4851907" y="5506269"/>
            <a:chExt cx="7231942" cy="461665"/>
          </a:xfrm>
        </p:grpSpPr>
        <p:pic>
          <p:nvPicPr>
            <p:cNvPr id="21" name="Picture 20" descr="A picture containing rectangle, art, screenshot, square&#10;&#10;Description automatically generated">
              <a:extLst>
                <a:ext uri="{FF2B5EF4-FFF2-40B4-BE49-F238E27FC236}">
                  <a16:creationId xmlns:a16="http://schemas.microsoft.com/office/drawing/2014/main" id="{646DE049-500B-5C13-4375-7980847A7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51907" y="5522102"/>
              <a:ext cx="448476" cy="430000"/>
            </a:xfrm>
            <a:prstGeom prst="rect">
              <a:avLst/>
            </a:prstGeom>
          </p:spPr>
        </p:pic>
        <p:sp>
          <p:nvSpPr>
            <p:cNvPr id="23" name="TextBox 22">
              <a:extLst>
                <a:ext uri="{FF2B5EF4-FFF2-40B4-BE49-F238E27FC236}">
                  <a16:creationId xmlns:a16="http://schemas.microsoft.com/office/drawing/2014/main" id="{C7687A19-B0FA-FEAF-025B-54101B28C19E}"/>
                </a:ext>
              </a:extLst>
            </p:cNvPr>
            <p:cNvSpPr txBox="1"/>
            <p:nvPr/>
          </p:nvSpPr>
          <p:spPr>
            <a:xfrm>
              <a:off x="5547127" y="5506269"/>
              <a:ext cx="6536722" cy="461665"/>
            </a:xfrm>
            <a:prstGeom prst="rect">
              <a:avLst/>
            </a:prstGeom>
            <a:noFill/>
          </p:spPr>
          <p:txBody>
            <a:bodyPr wrap="square" rtlCol="0">
              <a:spAutoFit/>
            </a:bodyPr>
            <a:lstStyle/>
            <a:p>
              <a:r>
                <a:rPr lang="en-GB" sz="2400" dirty="0">
                  <a:latin typeface="+mj-lt"/>
                </a:rPr>
                <a:t>Build and Deployment: Patch Management</a:t>
              </a:r>
              <a:endParaRPr lang="en-NL" sz="2400" dirty="0">
                <a:latin typeface="+mj-lt"/>
              </a:endParaRPr>
            </a:p>
          </p:txBody>
        </p:sp>
      </p:grpSp>
      <p:sp>
        <p:nvSpPr>
          <p:cNvPr id="32" name="Rectangle: Rounded Corners 31">
            <a:extLst>
              <a:ext uri="{FF2B5EF4-FFF2-40B4-BE49-F238E27FC236}">
                <a16:creationId xmlns:a16="http://schemas.microsoft.com/office/drawing/2014/main" id="{AC6F237F-7016-0A03-020A-069F6F6F31BB}"/>
              </a:ext>
            </a:extLst>
          </p:cNvPr>
          <p:cNvSpPr/>
          <p:nvPr/>
        </p:nvSpPr>
        <p:spPr>
          <a:xfrm>
            <a:off x="828675" y="4939001"/>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1</a:t>
            </a:r>
            <a:endParaRPr lang="en-NL" sz="3200" dirty="0">
              <a:latin typeface="+mj-lt"/>
            </a:endParaRPr>
          </a:p>
        </p:txBody>
      </p:sp>
      <p:sp>
        <p:nvSpPr>
          <p:cNvPr id="36" name="Rectangle: Rounded Corners 35">
            <a:extLst>
              <a:ext uri="{FF2B5EF4-FFF2-40B4-BE49-F238E27FC236}">
                <a16:creationId xmlns:a16="http://schemas.microsoft.com/office/drawing/2014/main" id="{D84C188D-2AF8-E7B8-894B-5A234F815889}"/>
              </a:ext>
            </a:extLst>
          </p:cNvPr>
          <p:cNvSpPr/>
          <p:nvPr/>
        </p:nvSpPr>
        <p:spPr>
          <a:xfrm>
            <a:off x="828675" y="4053630"/>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2</a:t>
            </a:r>
            <a:endParaRPr lang="en-NL" sz="3200" dirty="0">
              <a:latin typeface="+mj-lt"/>
            </a:endParaRPr>
          </a:p>
        </p:txBody>
      </p:sp>
      <p:sp>
        <p:nvSpPr>
          <p:cNvPr id="37" name="Rectangle: Rounded Corners 36">
            <a:extLst>
              <a:ext uri="{FF2B5EF4-FFF2-40B4-BE49-F238E27FC236}">
                <a16:creationId xmlns:a16="http://schemas.microsoft.com/office/drawing/2014/main" id="{EE6F9A5F-91D3-8D6A-F234-6D85B78A7757}"/>
              </a:ext>
            </a:extLst>
          </p:cNvPr>
          <p:cNvSpPr/>
          <p:nvPr/>
        </p:nvSpPr>
        <p:spPr>
          <a:xfrm>
            <a:off x="828675" y="3131553"/>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3</a:t>
            </a:r>
            <a:endParaRPr lang="en-NL" sz="3200" dirty="0">
              <a:latin typeface="+mj-lt"/>
            </a:endParaRPr>
          </a:p>
        </p:txBody>
      </p:sp>
      <p:sp>
        <p:nvSpPr>
          <p:cNvPr id="38" name="Rectangle: Rounded Corners 37">
            <a:extLst>
              <a:ext uri="{FF2B5EF4-FFF2-40B4-BE49-F238E27FC236}">
                <a16:creationId xmlns:a16="http://schemas.microsoft.com/office/drawing/2014/main" id="{5D974EA4-4F43-89D7-BCC3-56537A6A7946}"/>
              </a:ext>
            </a:extLst>
          </p:cNvPr>
          <p:cNvSpPr/>
          <p:nvPr/>
        </p:nvSpPr>
        <p:spPr>
          <a:xfrm>
            <a:off x="828675" y="2246182"/>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4</a:t>
            </a:r>
            <a:endParaRPr lang="en-NL" sz="3200" dirty="0">
              <a:latin typeface="+mj-lt"/>
            </a:endParaRPr>
          </a:p>
        </p:txBody>
      </p:sp>
      <p:sp>
        <p:nvSpPr>
          <p:cNvPr id="39" name="Rectangle: Rounded Corners 38">
            <a:extLst>
              <a:ext uri="{FF2B5EF4-FFF2-40B4-BE49-F238E27FC236}">
                <a16:creationId xmlns:a16="http://schemas.microsoft.com/office/drawing/2014/main" id="{A07BAF64-180D-645C-0254-DF9F89E302AA}"/>
              </a:ext>
            </a:extLst>
          </p:cNvPr>
          <p:cNvSpPr/>
          <p:nvPr/>
        </p:nvSpPr>
        <p:spPr>
          <a:xfrm>
            <a:off x="828675" y="5824372"/>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Subdimension</a:t>
            </a:r>
            <a:endParaRPr lang="en-NL" sz="3200" dirty="0">
              <a:latin typeface="+mj-lt"/>
            </a:endParaRPr>
          </a:p>
        </p:txBody>
      </p:sp>
      <p:sp>
        <p:nvSpPr>
          <p:cNvPr id="42" name="Rectangle: Rounded Corners 41">
            <a:extLst>
              <a:ext uri="{FF2B5EF4-FFF2-40B4-BE49-F238E27FC236}">
                <a16:creationId xmlns:a16="http://schemas.microsoft.com/office/drawing/2014/main" id="{F433B6E1-EDD8-627C-A25C-ACC55E05257D}"/>
              </a:ext>
            </a:extLst>
          </p:cNvPr>
          <p:cNvSpPr/>
          <p:nvPr/>
        </p:nvSpPr>
        <p:spPr>
          <a:xfrm>
            <a:off x="3657601" y="4939001"/>
            <a:ext cx="3744685"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mj-lt"/>
              </a:rPr>
              <a:t>Patch Policy</a:t>
            </a:r>
            <a:endParaRPr lang="en-NL" sz="2400" dirty="0">
              <a:latin typeface="+mj-lt"/>
            </a:endParaRPr>
          </a:p>
        </p:txBody>
      </p:sp>
      <p:sp>
        <p:nvSpPr>
          <p:cNvPr id="50" name="Rectangle: Rounded Corners 49">
            <a:extLst>
              <a:ext uri="{FF2B5EF4-FFF2-40B4-BE49-F238E27FC236}">
                <a16:creationId xmlns:a16="http://schemas.microsoft.com/office/drawing/2014/main" id="{FD6CEBE5-B2D1-7282-8283-28443DC8272F}"/>
              </a:ext>
            </a:extLst>
          </p:cNvPr>
          <p:cNvSpPr/>
          <p:nvPr/>
        </p:nvSpPr>
        <p:spPr>
          <a:xfrm>
            <a:off x="7620001" y="4939001"/>
            <a:ext cx="3904342"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mj-lt"/>
              </a:rPr>
              <a:t>Automated Patch PRs</a:t>
            </a:r>
            <a:endParaRPr lang="en-NL" sz="2400" dirty="0">
              <a:latin typeface="+mj-lt"/>
            </a:endParaRPr>
          </a:p>
        </p:txBody>
      </p:sp>
      <p:sp>
        <p:nvSpPr>
          <p:cNvPr id="52" name="Rectangle: Rounded Corners 51">
            <a:extLst>
              <a:ext uri="{FF2B5EF4-FFF2-40B4-BE49-F238E27FC236}">
                <a16:creationId xmlns:a16="http://schemas.microsoft.com/office/drawing/2014/main" id="{F31975A7-B695-2F47-5F43-71D928B2C06F}"/>
              </a:ext>
            </a:extLst>
          </p:cNvPr>
          <p:cNvSpPr/>
          <p:nvPr/>
        </p:nvSpPr>
        <p:spPr>
          <a:xfrm>
            <a:off x="3657602" y="4056308"/>
            <a:ext cx="1930398"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Nightly Builds</a:t>
            </a:r>
            <a:endParaRPr lang="en-NL" sz="2000" dirty="0">
              <a:latin typeface="+mj-lt"/>
            </a:endParaRPr>
          </a:p>
        </p:txBody>
      </p:sp>
      <p:sp>
        <p:nvSpPr>
          <p:cNvPr id="54" name="Rectangle: Rounded Corners 53">
            <a:extLst>
              <a:ext uri="{FF2B5EF4-FFF2-40B4-BE49-F238E27FC236}">
                <a16:creationId xmlns:a16="http://schemas.microsoft.com/office/drawing/2014/main" id="{FFFD691C-0987-46AF-6479-637774B04ECE}"/>
              </a:ext>
            </a:extLst>
          </p:cNvPr>
          <p:cNvSpPr/>
          <p:nvPr/>
        </p:nvSpPr>
        <p:spPr>
          <a:xfrm>
            <a:off x="5805716" y="4056308"/>
            <a:ext cx="3222174"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Reduction of Attack Surface</a:t>
            </a:r>
            <a:endParaRPr lang="en-NL" sz="2000" dirty="0">
              <a:latin typeface="+mj-lt"/>
            </a:endParaRPr>
          </a:p>
        </p:txBody>
      </p:sp>
      <p:sp>
        <p:nvSpPr>
          <p:cNvPr id="69" name="Rectangle: Rounded Corners 68">
            <a:extLst>
              <a:ext uri="{FF2B5EF4-FFF2-40B4-BE49-F238E27FC236}">
                <a16:creationId xmlns:a16="http://schemas.microsoft.com/office/drawing/2014/main" id="{8F2338E6-975B-267D-4BF5-59A08E19AC76}"/>
              </a:ext>
            </a:extLst>
          </p:cNvPr>
          <p:cNvSpPr/>
          <p:nvPr/>
        </p:nvSpPr>
        <p:spPr>
          <a:xfrm>
            <a:off x="9245606" y="4056308"/>
            <a:ext cx="2278737"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Maximum Image Lifetime</a:t>
            </a:r>
            <a:endParaRPr lang="en-NL" sz="2000" dirty="0">
              <a:latin typeface="+mj-lt"/>
            </a:endParaRPr>
          </a:p>
        </p:txBody>
      </p:sp>
      <p:sp>
        <p:nvSpPr>
          <p:cNvPr id="70" name="Rectangle: Rounded Corners 69">
            <a:extLst>
              <a:ext uri="{FF2B5EF4-FFF2-40B4-BE49-F238E27FC236}">
                <a16:creationId xmlns:a16="http://schemas.microsoft.com/office/drawing/2014/main" id="{5BAE814D-747E-951A-A551-B8CCC55EC40F}"/>
              </a:ext>
            </a:extLst>
          </p:cNvPr>
          <p:cNvSpPr/>
          <p:nvPr/>
        </p:nvSpPr>
        <p:spPr>
          <a:xfrm>
            <a:off x="3657600" y="2246182"/>
            <a:ext cx="7866743"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mj-lt"/>
              </a:rPr>
              <a:t>Usage of short maximum image lifetimes</a:t>
            </a:r>
            <a:endParaRPr lang="en-NL" sz="2400" dirty="0">
              <a:latin typeface="+mj-lt"/>
            </a:endParaRPr>
          </a:p>
        </p:txBody>
      </p:sp>
      <p:sp>
        <p:nvSpPr>
          <p:cNvPr id="71" name="Rectangle: Rounded Corners 70">
            <a:extLst>
              <a:ext uri="{FF2B5EF4-FFF2-40B4-BE49-F238E27FC236}">
                <a16:creationId xmlns:a16="http://schemas.microsoft.com/office/drawing/2014/main" id="{69CB828B-AECF-BB04-9A93-ECFECDDA200B}"/>
              </a:ext>
            </a:extLst>
          </p:cNvPr>
          <p:cNvSpPr/>
          <p:nvPr/>
        </p:nvSpPr>
        <p:spPr>
          <a:xfrm>
            <a:off x="828675" y="1360811"/>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5</a:t>
            </a:r>
            <a:endParaRPr lang="en-NL" sz="3200" dirty="0">
              <a:latin typeface="+mj-lt"/>
            </a:endParaRPr>
          </a:p>
        </p:txBody>
      </p:sp>
    </p:spTree>
    <p:extLst>
      <p:ext uri="{BB962C8B-B14F-4D97-AF65-F5344CB8AC3E}">
        <p14:creationId xmlns:p14="http://schemas.microsoft.com/office/powerpoint/2010/main" val="362453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2"/>
                                        </p:tgtEl>
                                        <p:attrNameLst>
                                          <p:attrName>fillcolor</p:attrName>
                                        </p:attrNameLst>
                                      </p:cBhvr>
                                      <p:to>
                                        <a:schemeClr val="accent2"/>
                                      </p:to>
                                    </p:animClr>
                                    <p:set>
                                      <p:cBhvr>
                                        <p:cTn id="7" dur="500" fill="hold"/>
                                        <p:tgtEl>
                                          <p:spTgt spid="52"/>
                                        </p:tgtEl>
                                        <p:attrNameLst>
                                          <p:attrName>fill.type</p:attrName>
                                        </p:attrNameLst>
                                      </p:cBhvr>
                                      <p:to>
                                        <p:strVal val="solid"/>
                                      </p:to>
                                    </p:set>
                                    <p:set>
                                      <p:cBhvr>
                                        <p:cTn id="8" dur="500" fill="hold"/>
                                        <p:tgtEl>
                                          <p:spTgt spid="5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a:extLst>
              <a:ext uri="{FF2B5EF4-FFF2-40B4-BE49-F238E27FC236}">
                <a16:creationId xmlns:a16="http://schemas.microsoft.com/office/drawing/2014/main" id="{D5FECF41-A53E-F68B-4F36-FBDDD389D629}"/>
              </a:ext>
            </a:extLst>
          </p:cNvPr>
          <p:cNvSpPr txBox="1"/>
          <p:nvPr/>
        </p:nvSpPr>
        <p:spPr>
          <a:xfrm>
            <a:off x="828675" y="457767"/>
            <a:ext cx="10534650" cy="830997"/>
          </a:xfrm>
          <a:prstGeom prst="rect">
            <a:avLst/>
          </a:prstGeom>
          <a:noFill/>
        </p:spPr>
        <p:txBody>
          <a:bodyPr wrap="square">
            <a:spAutoFit/>
          </a:bodyPr>
          <a:lstStyle/>
          <a:p>
            <a:pPr algn="ctr">
              <a:spcBef>
                <a:spcPts val="2400"/>
              </a:spcBef>
            </a:pPr>
            <a:r>
              <a:rPr lang="en-GB" sz="4800" spc="200" dirty="0">
                <a:latin typeface="Roboto" panose="02000000000000000000" pitchFamily="2" charset="0"/>
                <a:ea typeface="Roboto" panose="02000000000000000000" pitchFamily="2" charset="0"/>
              </a:rPr>
              <a:t>Maturity Levels with Activities</a:t>
            </a:r>
          </a:p>
        </p:txBody>
      </p:sp>
      <p:sp>
        <p:nvSpPr>
          <p:cNvPr id="19" name="Rectangle: Rounded Corners 18">
            <a:extLst>
              <a:ext uri="{FF2B5EF4-FFF2-40B4-BE49-F238E27FC236}">
                <a16:creationId xmlns:a16="http://schemas.microsoft.com/office/drawing/2014/main" id="{A31A43D7-E806-460D-CEC6-F8D5290C5B1A}"/>
              </a:ext>
            </a:extLst>
          </p:cNvPr>
          <p:cNvSpPr/>
          <p:nvPr/>
        </p:nvSpPr>
        <p:spPr>
          <a:xfrm>
            <a:off x="3657600" y="5824372"/>
            <a:ext cx="7866743" cy="690058"/>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40" name="Group 39">
            <a:extLst>
              <a:ext uri="{FF2B5EF4-FFF2-40B4-BE49-F238E27FC236}">
                <a16:creationId xmlns:a16="http://schemas.microsoft.com/office/drawing/2014/main" id="{90929AC0-CC21-E383-CB6E-576E75829A3C}"/>
              </a:ext>
            </a:extLst>
          </p:cNvPr>
          <p:cNvGrpSpPr/>
          <p:nvPr/>
        </p:nvGrpSpPr>
        <p:grpSpPr>
          <a:xfrm>
            <a:off x="4131383" y="5938568"/>
            <a:ext cx="7231942" cy="461665"/>
            <a:chOff x="4851907" y="5506269"/>
            <a:chExt cx="7231942" cy="461665"/>
          </a:xfrm>
        </p:grpSpPr>
        <p:pic>
          <p:nvPicPr>
            <p:cNvPr id="21" name="Picture 20">
              <a:extLst>
                <a:ext uri="{FF2B5EF4-FFF2-40B4-BE49-F238E27FC236}">
                  <a16:creationId xmlns:a16="http://schemas.microsoft.com/office/drawing/2014/main" id="{646DE049-500B-5C13-4375-7980847A7A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flipH="1">
              <a:off x="4851907" y="5522237"/>
              <a:ext cx="448476" cy="429729"/>
            </a:xfrm>
            <a:prstGeom prst="rect">
              <a:avLst/>
            </a:prstGeom>
          </p:spPr>
        </p:pic>
        <p:sp>
          <p:nvSpPr>
            <p:cNvPr id="23" name="TextBox 22">
              <a:extLst>
                <a:ext uri="{FF2B5EF4-FFF2-40B4-BE49-F238E27FC236}">
                  <a16:creationId xmlns:a16="http://schemas.microsoft.com/office/drawing/2014/main" id="{C7687A19-B0FA-FEAF-025B-54101B28C19E}"/>
                </a:ext>
              </a:extLst>
            </p:cNvPr>
            <p:cNvSpPr txBox="1"/>
            <p:nvPr/>
          </p:nvSpPr>
          <p:spPr>
            <a:xfrm>
              <a:off x="5547127" y="5506269"/>
              <a:ext cx="6536722" cy="461665"/>
            </a:xfrm>
            <a:prstGeom prst="rect">
              <a:avLst/>
            </a:prstGeom>
            <a:noFill/>
          </p:spPr>
          <p:txBody>
            <a:bodyPr wrap="square" rtlCol="0">
              <a:spAutoFit/>
            </a:bodyPr>
            <a:lstStyle/>
            <a:p>
              <a:r>
                <a:rPr lang="en-GB" sz="2400" dirty="0">
                  <a:latin typeface="+mj-lt"/>
                </a:rPr>
                <a:t>Culture and Organization: Design</a:t>
              </a:r>
              <a:endParaRPr lang="en-NL" sz="2400" dirty="0">
                <a:latin typeface="+mj-lt"/>
              </a:endParaRPr>
            </a:p>
          </p:txBody>
        </p:sp>
      </p:grpSp>
      <p:sp>
        <p:nvSpPr>
          <p:cNvPr id="32" name="Rectangle: Rounded Corners 31">
            <a:extLst>
              <a:ext uri="{FF2B5EF4-FFF2-40B4-BE49-F238E27FC236}">
                <a16:creationId xmlns:a16="http://schemas.microsoft.com/office/drawing/2014/main" id="{AC6F237F-7016-0A03-020A-069F6F6F31BB}"/>
              </a:ext>
            </a:extLst>
          </p:cNvPr>
          <p:cNvSpPr/>
          <p:nvPr/>
        </p:nvSpPr>
        <p:spPr>
          <a:xfrm>
            <a:off x="828675" y="4939001"/>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1</a:t>
            </a:r>
            <a:endParaRPr lang="en-NL" sz="3200" dirty="0">
              <a:latin typeface="+mj-lt"/>
            </a:endParaRPr>
          </a:p>
        </p:txBody>
      </p:sp>
      <p:sp>
        <p:nvSpPr>
          <p:cNvPr id="36" name="Rectangle: Rounded Corners 35">
            <a:extLst>
              <a:ext uri="{FF2B5EF4-FFF2-40B4-BE49-F238E27FC236}">
                <a16:creationId xmlns:a16="http://schemas.microsoft.com/office/drawing/2014/main" id="{D84C188D-2AF8-E7B8-894B-5A234F815889}"/>
              </a:ext>
            </a:extLst>
          </p:cNvPr>
          <p:cNvSpPr/>
          <p:nvPr/>
        </p:nvSpPr>
        <p:spPr>
          <a:xfrm>
            <a:off x="828675" y="4053630"/>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2</a:t>
            </a:r>
            <a:endParaRPr lang="en-NL" sz="3200" dirty="0">
              <a:latin typeface="+mj-lt"/>
            </a:endParaRPr>
          </a:p>
        </p:txBody>
      </p:sp>
      <p:sp>
        <p:nvSpPr>
          <p:cNvPr id="37" name="Rectangle: Rounded Corners 36">
            <a:extLst>
              <a:ext uri="{FF2B5EF4-FFF2-40B4-BE49-F238E27FC236}">
                <a16:creationId xmlns:a16="http://schemas.microsoft.com/office/drawing/2014/main" id="{EE6F9A5F-91D3-8D6A-F234-6D85B78A7757}"/>
              </a:ext>
            </a:extLst>
          </p:cNvPr>
          <p:cNvSpPr/>
          <p:nvPr/>
        </p:nvSpPr>
        <p:spPr>
          <a:xfrm>
            <a:off x="828675" y="3131553"/>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3</a:t>
            </a:r>
            <a:endParaRPr lang="en-NL" sz="3200" dirty="0">
              <a:latin typeface="+mj-lt"/>
            </a:endParaRPr>
          </a:p>
        </p:txBody>
      </p:sp>
      <p:sp>
        <p:nvSpPr>
          <p:cNvPr id="38" name="Rectangle: Rounded Corners 37">
            <a:extLst>
              <a:ext uri="{FF2B5EF4-FFF2-40B4-BE49-F238E27FC236}">
                <a16:creationId xmlns:a16="http://schemas.microsoft.com/office/drawing/2014/main" id="{5D974EA4-4F43-89D7-BCC3-56537A6A7946}"/>
              </a:ext>
            </a:extLst>
          </p:cNvPr>
          <p:cNvSpPr/>
          <p:nvPr/>
        </p:nvSpPr>
        <p:spPr>
          <a:xfrm>
            <a:off x="828675" y="2246182"/>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4</a:t>
            </a:r>
            <a:endParaRPr lang="en-NL" sz="3200" dirty="0">
              <a:latin typeface="+mj-lt"/>
            </a:endParaRPr>
          </a:p>
        </p:txBody>
      </p:sp>
      <p:sp>
        <p:nvSpPr>
          <p:cNvPr id="39" name="Rectangle: Rounded Corners 38">
            <a:extLst>
              <a:ext uri="{FF2B5EF4-FFF2-40B4-BE49-F238E27FC236}">
                <a16:creationId xmlns:a16="http://schemas.microsoft.com/office/drawing/2014/main" id="{A07BAF64-180D-645C-0254-DF9F89E302AA}"/>
              </a:ext>
            </a:extLst>
          </p:cNvPr>
          <p:cNvSpPr/>
          <p:nvPr/>
        </p:nvSpPr>
        <p:spPr>
          <a:xfrm>
            <a:off x="828675" y="5824372"/>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Subdimension</a:t>
            </a:r>
            <a:endParaRPr lang="en-NL" sz="3200" dirty="0">
              <a:latin typeface="+mj-lt"/>
            </a:endParaRPr>
          </a:p>
        </p:txBody>
      </p:sp>
      <p:sp>
        <p:nvSpPr>
          <p:cNvPr id="42" name="Rectangle: Rounded Corners 41">
            <a:extLst>
              <a:ext uri="{FF2B5EF4-FFF2-40B4-BE49-F238E27FC236}">
                <a16:creationId xmlns:a16="http://schemas.microsoft.com/office/drawing/2014/main" id="{F433B6E1-EDD8-627C-A25C-ACC55E05257D}"/>
              </a:ext>
            </a:extLst>
          </p:cNvPr>
          <p:cNvSpPr/>
          <p:nvPr/>
        </p:nvSpPr>
        <p:spPr>
          <a:xfrm>
            <a:off x="3657601" y="4922714"/>
            <a:ext cx="7866742"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mj-lt"/>
              </a:rPr>
              <a:t>Simple Threat Modelling</a:t>
            </a:r>
            <a:endParaRPr lang="en-NL" sz="2400" dirty="0">
              <a:latin typeface="+mj-lt"/>
            </a:endParaRPr>
          </a:p>
        </p:txBody>
      </p:sp>
      <p:sp>
        <p:nvSpPr>
          <p:cNvPr id="50" name="Rectangle: Rounded Corners 49">
            <a:extLst>
              <a:ext uri="{FF2B5EF4-FFF2-40B4-BE49-F238E27FC236}">
                <a16:creationId xmlns:a16="http://schemas.microsoft.com/office/drawing/2014/main" id="{FD6CEBE5-B2D1-7282-8283-28443DC8272F}"/>
              </a:ext>
            </a:extLst>
          </p:cNvPr>
          <p:cNvSpPr/>
          <p:nvPr/>
        </p:nvSpPr>
        <p:spPr>
          <a:xfrm>
            <a:off x="3657600" y="4053630"/>
            <a:ext cx="7866743"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mj-lt"/>
              </a:rPr>
              <a:t>Security Targets are communicated</a:t>
            </a:r>
          </a:p>
        </p:txBody>
      </p:sp>
      <p:sp>
        <p:nvSpPr>
          <p:cNvPr id="52" name="Rectangle: Rounded Corners 51">
            <a:extLst>
              <a:ext uri="{FF2B5EF4-FFF2-40B4-BE49-F238E27FC236}">
                <a16:creationId xmlns:a16="http://schemas.microsoft.com/office/drawing/2014/main" id="{F31975A7-B695-2F47-5F43-71D928B2C06F}"/>
              </a:ext>
            </a:extLst>
          </p:cNvPr>
          <p:cNvSpPr/>
          <p:nvPr/>
        </p:nvSpPr>
        <p:spPr>
          <a:xfrm>
            <a:off x="3657601" y="3131553"/>
            <a:ext cx="2293255"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Threat Modelling (business level)</a:t>
            </a:r>
            <a:endParaRPr lang="en-NL" sz="2000" dirty="0">
              <a:latin typeface="+mj-lt"/>
            </a:endParaRPr>
          </a:p>
        </p:txBody>
      </p:sp>
      <p:sp>
        <p:nvSpPr>
          <p:cNvPr id="54" name="Rectangle: Rounded Corners 53">
            <a:extLst>
              <a:ext uri="{FF2B5EF4-FFF2-40B4-BE49-F238E27FC236}">
                <a16:creationId xmlns:a16="http://schemas.microsoft.com/office/drawing/2014/main" id="{FFFD691C-0987-46AF-6479-637774B04ECE}"/>
              </a:ext>
            </a:extLst>
          </p:cNvPr>
          <p:cNvSpPr/>
          <p:nvPr/>
        </p:nvSpPr>
        <p:spPr>
          <a:xfrm>
            <a:off x="6081495" y="3131553"/>
            <a:ext cx="2611210"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Simple Abuse Stories</a:t>
            </a:r>
            <a:endParaRPr lang="en-NL" sz="2000" dirty="0">
              <a:latin typeface="+mj-lt"/>
            </a:endParaRPr>
          </a:p>
        </p:txBody>
      </p:sp>
      <p:sp>
        <p:nvSpPr>
          <p:cNvPr id="69" name="Rectangle: Rounded Corners 68">
            <a:extLst>
              <a:ext uri="{FF2B5EF4-FFF2-40B4-BE49-F238E27FC236}">
                <a16:creationId xmlns:a16="http://schemas.microsoft.com/office/drawing/2014/main" id="{8F2338E6-975B-267D-4BF5-59A08E19AC76}"/>
              </a:ext>
            </a:extLst>
          </p:cNvPr>
          <p:cNvSpPr/>
          <p:nvPr/>
        </p:nvSpPr>
        <p:spPr>
          <a:xfrm>
            <a:off x="8823344" y="3131553"/>
            <a:ext cx="2700999"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mj-lt"/>
              </a:rPr>
              <a:t>Treat Modelling Processes + Standards</a:t>
            </a:r>
            <a:endParaRPr lang="en-NL" sz="2000" dirty="0">
              <a:latin typeface="+mj-lt"/>
            </a:endParaRPr>
          </a:p>
        </p:txBody>
      </p:sp>
      <p:sp>
        <p:nvSpPr>
          <p:cNvPr id="70" name="Rectangle: Rounded Corners 69">
            <a:extLst>
              <a:ext uri="{FF2B5EF4-FFF2-40B4-BE49-F238E27FC236}">
                <a16:creationId xmlns:a16="http://schemas.microsoft.com/office/drawing/2014/main" id="{5BAE814D-747E-951A-A551-B8CCC55EC40F}"/>
              </a:ext>
            </a:extLst>
          </p:cNvPr>
          <p:cNvSpPr/>
          <p:nvPr/>
        </p:nvSpPr>
        <p:spPr>
          <a:xfrm>
            <a:off x="3657600" y="2246182"/>
            <a:ext cx="7866743"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mj-lt"/>
              </a:rPr>
              <a:t>Advanced Threat Modelling</a:t>
            </a:r>
            <a:endParaRPr lang="en-NL" sz="2400" dirty="0">
              <a:latin typeface="+mj-lt"/>
            </a:endParaRPr>
          </a:p>
        </p:txBody>
      </p:sp>
      <p:sp>
        <p:nvSpPr>
          <p:cNvPr id="71" name="Rectangle: Rounded Corners 70">
            <a:extLst>
              <a:ext uri="{FF2B5EF4-FFF2-40B4-BE49-F238E27FC236}">
                <a16:creationId xmlns:a16="http://schemas.microsoft.com/office/drawing/2014/main" id="{69CB828B-AECF-BB04-9A93-ECFECDDA200B}"/>
              </a:ext>
            </a:extLst>
          </p:cNvPr>
          <p:cNvSpPr/>
          <p:nvPr/>
        </p:nvSpPr>
        <p:spPr>
          <a:xfrm>
            <a:off x="828675" y="1360811"/>
            <a:ext cx="2611211"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mj-lt"/>
              </a:rPr>
              <a:t>Level 5</a:t>
            </a:r>
            <a:endParaRPr lang="en-NL" sz="3200" dirty="0">
              <a:latin typeface="+mj-lt"/>
            </a:endParaRPr>
          </a:p>
        </p:txBody>
      </p:sp>
      <p:sp>
        <p:nvSpPr>
          <p:cNvPr id="6" name="Rectangle: Rounded Corners 5">
            <a:extLst>
              <a:ext uri="{FF2B5EF4-FFF2-40B4-BE49-F238E27FC236}">
                <a16:creationId xmlns:a16="http://schemas.microsoft.com/office/drawing/2014/main" id="{74D3B8F4-6C4C-09E9-AD26-878B6746D997}"/>
              </a:ext>
            </a:extLst>
          </p:cNvPr>
          <p:cNvSpPr/>
          <p:nvPr/>
        </p:nvSpPr>
        <p:spPr>
          <a:xfrm>
            <a:off x="3657600" y="1358112"/>
            <a:ext cx="7866743" cy="690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mj-lt"/>
              </a:rPr>
              <a:t>Advanced Abuse Stories</a:t>
            </a:r>
            <a:endParaRPr lang="en-NL" sz="2400" dirty="0">
              <a:latin typeface="+mj-lt"/>
            </a:endParaRPr>
          </a:p>
        </p:txBody>
      </p:sp>
    </p:spTree>
    <p:extLst>
      <p:ext uri="{BB962C8B-B14F-4D97-AF65-F5344CB8AC3E}">
        <p14:creationId xmlns:p14="http://schemas.microsoft.com/office/powerpoint/2010/main" val="77284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2"/>
                                        </p:tgtEl>
                                        <p:attrNameLst>
                                          <p:attrName>fillcolor</p:attrName>
                                        </p:attrNameLst>
                                      </p:cBhvr>
                                      <p:to>
                                        <a:schemeClr val="accent2"/>
                                      </p:to>
                                    </p:animClr>
                                    <p:set>
                                      <p:cBhvr>
                                        <p:cTn id="7" dur="500" fill="hold"/>
                                        <p:tgtEl>
                                          <p:spTgt spid="42"/>
                                        </p:tgtEl>
                                        <p:attrNameLst>
                                          <p:attrName>fill.type</p:attrName>
                                        </p:attrNameLst>
                                      </p:cBhvr>
                                      <p:to>
                                        <p:strVal val="solid"/>
                                      </p:to>
                                    </p:set>
                                    <p:set>
                                      <p:cBhvr>
                                        <p:cTn id="8" dur="5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2D817F-A865-A774-81A0-E6832C39B9FC}"/>
              </a:ext>
            </a:extLst>
          </p:cNvPr>
          <p:cNvPicPr>
            <a:picLocks noChangeAspect="1"/>
          </p:cNvPicPr>
          <p:nvPr/>
        </p:nvPicPr>
        <p:blipFill>
          <a:blip r:embed="rId2"/>
          <a:stretch>
            <a:fillRect/>
          </a:stretch>
        </p:blipFill>
        <p:spPr>
          <a:xfrm>
            <a:off x="2527777" y="200608"/>
            <a:ext cx="7136446" cy="64567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9865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11A7C4-B89D-1416-DE14-23F5206F71E1}"/>
              </a:ext>
            </a:extLst>
          </p:cNvPr>
          <p:cNvSpPr txBox="1"/>
          <p:nvPr/>
        </p:nvSpPr>
        <p:spPr>
          <a:xfrm>
            <a:off x="672611" y="958634"/>
            <a:ext cx="10846777" cy="3879011"/>
          </a:xfrm>
          <a:prstGeom prst="rect">
            <a:avLst/>
          </a:prstGeom>
          <a:noFill/>
        </p:spPr>
        <p:txBody>
          <a:bodyPr wrap="square">
            <a:spAutoFit/>
          </a:bodyPr>
          <a:lstStyle/>
          <a:p>
            <a:pPr>
              <a:lnSpc>
                <a:spcPct val="200000"/>
              </a:lnSpc>
            </a:pPr>
            <a:r>
              <a:rPr lang="en-GB" sz="3200" i="1" dirty="0">
                <a:latin typeface="Cambria" panose="02040503050406030204" pitchFamily="18" charset="0"/>
                <a:ea typeface="Cambria" panose="02040503050406030204" pitchFamily="18" charset="0"/>
                <a:cs typeface="AkayaKanadaka" panose="02010502080401010103" pitchFamily="2" charset="77"/>
              </a:rPr>
              <a:t>"You know how it goes: mention 'security' to </a:t>
            </a:r>
            <a:r>
              <a:rPr lang="en-GB" sz="3200" b="1" i="1" u="sng" dirty="0">
                <a:latin typeface="Cambria" panose="02040503050406030204" pitchFamily="18" charset="0"/>
                <a:ea typeface="Cambria" panose="02040503050406030204" pitchFamily="18" charset="0"/>
                <a:cs typeface="AkayaKanadaka" panose="02010502080401010103" pitchFamily="2" charset="77"/>
              </a:rPr>
              <a:t>your typical developer</a:t>
            </a:r>
            <a:r>
              <a:rPr lang="en-GB" sz="3200" i="1" dirty="0">
                <a:latin typeface="Cambria" panose="02040503050406030204" pitchFamily="18" charset="0"/>
                <a:ea typeface="Cambria" panose="02040503050406030204" pitchFamily="18" charset="0"/>
                <a:cs typeface="AkayaKanadaka" panose="02010502080401010103" pitchFamily="2" charset="77"/>
              </a:rPr>
              <a:t>, and you're likely to be </a:t>
            </a:r>
            <a:r>
              <a:rPr lang="en-GB" sz="3200" b="1" i="1" u="sng" dirty="0">
                <a:latin typeface="Cambria" panose="02040503050406030204" pitchFamily="18" charset="0"/>
                <a:ea typeface="Cambria" panose="02040503050406030204" pitchFamily="18" charset="0"/>
                <a:cs typeface="AkayaKanadaka" panose="02010502080401010103" pitchFamily="2" charset="77"/>
              </a:rPr>
              <a:t>met with an eye-roll </a:t>
            </a:r>
            <a:r>
              <a:rPr lang="en-GB" sz="3200" i="1" dirty="0">
                <a:latin typeface="Cambria" panose="02040503050406030204" pitchFamily="18" charset="0"/>
                <a:ea typeface="Cambria" panose="02040503050406030204" pitchFamily="18" charset="0"/>
                <a:cs typeface="AkayaKanadaka" panose="02010502080401010103" pitchFamily="2" charset="77"/>
              </a:rPr>
              <a:t>at best, or </a:t>
            </a:r>
            <a:r>
              <a:rPr lang="en-GB" sz="3200" b="1" i="1" u="sng" dirty="0">
                <a:latin typeface="Cambria" panose="02040503050406030204" pitchFamily="18" charset="0"/>
                <a:ea typeface="Cambria" panose="02040503050406030204" pitchFamily="18" charset="0"/>
                <a:cs typeface="AkayaKanadaka" panose="02010502080401010103" pitchFamily="2" charset="77"/>
              </a:rPr>
              <a:t>puzzlement at worst</a:t>
            </a:r>
            <a:r>
              <a:rPr lang="en-GB" sz="3200" i="1" dirty="0">
                <a:latin typeface="Cambria" panose="02040503050406030204" pitchFamily="18" charset="0"/>
                <a:ea typeface="Cambria" panose="02040503050406030204" pitchFamily="18" charset="0"/>
                <a:cs typeface="AkayaKanadaka" panose="02010502080401010103" pitchFamily="2" charset="77"/>
              </a:rPr>
              <a:t>. Generally, the whole security thing is </a:t>
            </a:r>
            <a:r>
              <a:rPr lang="en-GB" sz="3200" b="1" i="1" u="sng" dirty="0">
                <a:latin typeface="Cambria" panose="02040503050406030204" pitchFamily="18" charset="0"/>
                <a:ea typeface="Cambria" panose="02040503050406030204" pitchFamily="18" charset="0"/>
                <a:cs typeface="AkayaKanadaka" panose="02010502080401010103" pitchFamily="2" charset="77"/>
              </a:rPr>
              <a:t>seen as someone else's problem</a:t>
            </a:r>
            <a:r>
              <a:rPr lang="en-GB" sz="3200" i="1" dirty="0">
                <a:latin typeface="Cambria" panose="02040503050406030204" pitchFamily="18" charset="0"/>
                <a:ea typeface="Cambria" panose="02040503050406030204" pitchFamily="18" charset="0"/>
                <a:cs typeface="AkayaKanadaka" panose="02010502080401010103" pitchFamily="2" charset="77"/>
              </a:rPr>
              <a:t>."</a:t>
            </a:r>
          </a:p>
        </p:txBody>
      </p:sp>
      <p:sp>
        <p:nvSpPr>
          <p:cNvPr id="7" name="Footer Placeholder 6">
            <a:extLst>
              <a:ext uri="{FF2B5EF4-FFF2-40B4-BE49-F238E27FC236}">
                <a16:creationId xmlns:a16="http://schemas.microsoft.com/office/drawing/2014/main" id="{E17D11FD-CA02-40E9-441B-087C784CB78A}"/>
              </a:ext>
            </a:extLst>
          </p:cNvPr>
          <p:cNvSpPr>
            <a:spLocks noGrp="1"/>
          </p:cNvSpPr>
          <p:nvPr>
            <p:ph type="ftr" sz="quarter" idx="3"/>
          </p:nvPr>
        </p:nvSpPr>
        <p:spPr/>
        <p:txBody>
          <a:bodyPr/>
          <a:lstStyle/>
          <a:p>
            <a:r>
              <a:rPr lang="en-GB" dirty="0"/>
              <a:t>"</a:t>
            </a:r>
            <a:r>
              <a:rPr lang="en-GB" b="1" dirty="0"/>
              <a:t>Shifting left is not enough: Why starting left is your key to software security excellence</a:t>
            </a:r>
            <a:r>
              <a:rPr lang="en-GB" dirty="0"/>
              <a:t>" by </a:t>
            </a:r>
            <a:r>
              <a:rPr lang="en-GB" b="1" dirty="0"/>
              <a:t>Pieter </a:t>
            </a:r>
            <a:r>
              <a:rPr lang="en-GB" b="1" dirty="0" err="1"/>
              <a:t>Danhieux</a:t>
            </a:r>
            <a:r>
              <a:rPr lang="en-GB" b="1" dirty="0"/>
              <a:t>  </a:t>
            </a:r>
            <a:r>
              <a:rPr lang="en-GB" dirty="0"/>
              <a:t>on </a:t>
            </a:r>
            <a:r>
              <a:rPr lang="en-GB" b="1" dirty="0"/>
              <a:t>25 March 2020</a:t>
            </a:r>
          </a:p>
          <a:p>
            <a:r>
              <a:rPr lang="en-GB" dirty="0"/>
              <a:t>Source: </a:t>
            </a:r>
            <a:r>
              <a:rPr lang="en-GB" sz="1100" dirty="0">
                <a:hlinkClick r:id="rId3"/>
              </a:rPr>
              <a:t>https://www.securecodewarrior.com/article/shifting-left-is-not-enough-why-starting-left-is-your-key-to-software-security-excellence</a:t>
            </a:r>
            <a:r>
              <a:rPr lang="en-GB" sz="1100" dirty="0"/>
              <a:t> </a:t>
            </a:r>
            <a:endParaRPr lang="en-NL" dirty="0"/>
          </a:p>
        </p:txBody>
      </p:sp>
    </p:spTree>
    <p:extLst>
      <p:ext uri="{BB962C8B-B14F-4D97-AF65-F5344CB8AC3E}">
        <p14:creationId xmlns:p14="http://schemas.microsoft.com/office/powerpoint/2010/main" val="3940796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242E-B503-1DBA-E137-D8069155E1D6}"/>
              </a:ext>
            </a:extLst>
          </p:cNvPr>
          <p:cNvSpPr>
            <a:spLocks noGrp="1"/>
          </p:cNvSpPr>
          <p:nvPr>
            <p:ph type="title"/>
          </p:nvPr>
        </p:nvSpPr>
        <p:spPr/>
        <p:txBody>
          <a:bodyPr>
            <a:normAutofit/>
          </a:bodyPr>
          <a:lstStyle/>
          <a:p>
            <a:pPr>
              <a:spcBef>
                <a:spcPts val="2400"/>
              </a:spcBef>
            </a:pPr>
            <a:r>
              <a:rPr lang="en-GB" spc="200" dirty="0">
                <a:latin typeface="Roboto" panose="02000000000000000000" pitchFamily="2" charset="0"/>
                <a:ea typeface="Roboto" panose="02000000000000000000" pitchFamily="2" charset="0"/>
              </a:rPr>
              <a:t>3. Know common vulnerabilities</a:t>
            </a:r>
          </a:p>
        </p:txBody>
      </p:sp>
      <p:sp>
        <p:nvSpPr>
          <p:cNvPr id="3" name="Content Placeholder 2">
            <a:extLst>
              <a:ext uri="{FF2B5EF4-FFF2-40B4-BE49-F238E27FC236}">
                <a16:creationId xmlns:a16="http://schemas.microsoft.com/office/drawing/2014/main" id="{BBE9C12E-8AD3-F0A8-AE29-A6B0AEBF591B}"/>
              </a:ext>
            </a:extLst>
          </p:cNvPr>
          <p:cNvSpPr>
            <a:spLocks noGrp="1"/>
          </p:cNvSpPr>
          <p:nvPr>
            <p:ph idx="1"/>
          </p:nvPr>
        </p:nvSpPr>
        <p:spPr>
          <a:xfrm>
            <a:off x="838200" y="1993577"/>
            <a:ext cx="10515600" cy="4351338"/>
          </a:xfrm>
        </p:spPr>
        <p:txBody>
          <a:bodyPr>
            <a:normAutofit/>
          </a:bodyPr>
          <a:lstStyle/>
          <a:p>
            <a:pPr>
              <a:spcBef>
                <a:spcPts val="0"/>
              </a:spcBef>
              <a:spcAft>
                <a:spcPts val="4800"/>
              </a:spcAft>
            </a:pPr>
            <a:r>
              <a:rPr lang="en-GB" sz="3200" b="1" dirty="0">
                <a:latin typeface="+mj-lt"/>
              </a:rPr>
              <a:t>Look at popular "top 10" lists </a:t>
            </a:r>
            <a:r>
              <a:rPr lang="en-GB" sz="3200" dirty="0">
                <a:latin typeface="Roboto Condensed Light" panose="02000000000000000000" pitchFamily="2" charset="0"/>
                <a:ea typeface="Roboto Condensed Light" panose="02000000000000000000" pitchFamily="2" charset="0"/>
              </a:rPr>
              <a:t>(but don't forget to dive deeper)</a:t>
            </a:r>
          </a:p>
          <a:p>
            <a:pPr>
              <a:spcBef>
                <a:spcPts val="0"/>
              </a:spcBef>
              <a:spcAft>
                <a:spcPts val="4800"/>
              </a:spcAft>
            </a:pPr>
            <a:r>
              <a:rPr lang="en-GB" sz="3200" b="1" dirty="0">
                <a:latin typeface="+mj-lt"/>
                <a:ea typeface="Roboto Condensed" panose="02000000000000000000" pitchFamily="2" charset="0"/>
              </a:rPr>
              <a:t>Don't stay passive</a:t>
            </a:r>
            <a:r>
              <a:rPr lang="en-GB" sz="3200" dirty="0">
                <a:latin typeface="Roboto Condensed" panose="02000000000000000000" pitchFamily="2" charset="0"/>
                <a:ea typeface="Roboto Condensed" panose="02000000000000000000" pitchFamily="2" charset="0"/>
              </a:rPr>
              <a:t>: </a:t>
            </a:r>
            <a:r>
              <a:rPr lang="en-GB" sz="3200" dirty="0">
                <a:latin typeface="Roboto Condensed Light" panose="02000000000000000000" pitchFamily="2" charset="0"/>
                <a:ea typeface="Roboto Condensed Light" panose="02000000000000000000" pitchFamily="2" charset="0"/>
              </a:rPr>
              <a:t>Practice with exploitation challenges</a:t>
            </a:r>
          </a:p>
          <a:p>
            <a:pPr>
              <a:spcBef>
                <a:spcPts val="0"/>
              </a:spcBef>
              <a:spcAft>
                <a:spcPts val="4800"/>
              </a:spcAft>
            </a:pPr>
            <a:r>
              <a:rPr lang="en-GB" sz="3200" b="1" dirty="0">
                <a:latin typeface="+mj-lt"/>
                <a:ea typeface="Roboto Condensed" panose="02000000000000000000" pitchFamily="2" charset="0"/>
              </a:rPr>
              <a:t>Don't reinvent the wheel</a:t>
            </a:r>
            <a:r>
              <a:rPr lang="en-GB" sz="3200" dirty="0">
                <a:latin typeface="Roboto Condensed" panose="02000000000000000000" pitchFamily="2" charset="0"/>
                <a:ea typeface="Roboto Condensed" panose="02000000000000000000" pitchFamily="2" charset="0"/>
              </a:rPr>
              <a:t>: </a:t>
            </a:r>
            <a:r>
              <a:rPr lang="en-GB" sz="3200" dirty="0">
                <a:latin typeface="Roboto Condensed Light" panose="02000000000000000000" pitchFamily="2" charset="0"/>
                <a:ea typeface="Roboto Condensed Light" panose="02000000000000000000" pitchFamily="2" charset="0"/>
              </a:rPr>
              <a:t>Look up standard tools/techniques</a:t>
            </a:r>
          </a:p>
          <a:p>
            <a:pPr>
              <a:spcBef>
                <a:spcPts val="0"/>
              </a:spcBef>
              <a:spcAft>
                <a:spcPts val="4800"/>
              </a:spcAft>
            </a:pPr>
            <a:r>
              <a:rPr lang="en-GB" sz="3200" b="1" dirty="0">
                <a:latin typeface="+mj-lt"/>
                <a:ea typeface="Roboto Condensed Light" panose="02000000000000000000" pitchFamily="2" charset="0"/>
              </a:rPr>
              <a:t>Share</a:t>
            </a:r>
            <a:r>
              <a:rPr lang="en-GB" sz="3200" dirty="0">
                <a:latin typeface="Roboto Condensed Light" panose="02000000000000000000" pitchFamily="2" charset="0"/>
                <a:ea typeface="Roboto Condensed Light" panose="02000000000000000000" pitchFamily="2" charset="0"/>
              </a:rPr>
              <a:t> identified vulnerabilities with your colleagues</a:t>
            </a:r>
            <a:endParaRPr lang="en-NL" sz="32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053824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C324-E964-7894-F1D5-343505EEEAC7}"/>
              </a:ext>
            </a:extLst>
          </p:cNvPr>
          <p:cNvSpPr>
            <a:spLocks noGrp="1"/>
          </p:cNvSpPr>
          <p:nvPr>
            <p:ph type="title"/>
          </p:nvPr>
        </p:nvSpPr>
        <p:spPr/>
        <p:txBody>
          <a:bodyPr/>
          <a:lstStyle/>
          <a:p>
            <a:r>
              <a:rPr lang="en-GB" dirty="0"/>
              <a:t>Closing remarks</a:t>
            </a:r>
            <a:endParaRPr lang="en-NL" dirty="0"/>
          </a:p>
        </p:txBody>
      </p:sp>
      <p:sp>
        <p:nvSpPr>
          <p:cNvPr id="3" name="Content Placeholder 2">
            <a:extLst>
              <a:ext uri="{FF2B5EF4-FFF2-40B4-BE49-F238E27FC236}">
                <a16:creationId xmlns:a16="http://schemas.microsoft.com/office/drawing/2014/main" id="{3E03F873-3404-D583-DD82-7242F5233B71}"/>
              </a:ext>
            </a:extLst>
          </p:cNvPr>
          <p:cNvSpPr>
            <a:spLocks noGrp="1"/>
          </p:cNvSpPr>
          <p:nvPr>
            <p:ph idx="1"/>
          </p:nvPr>
        </p:nvSpPr>
        <p:spPr>
          <a:xfrm>
            <a:off x="838200" y="2104574"/>
            <a:ext cx="10515600" cy="4281712"/>
          </a:xfrm>
        </p:spPr>
        <p:txBody>
          <a:bodyPr>
            <a:normAutofit/>
          </a:bodyPr>
          <a:lstStyle/>
          <a:p>
            <a:pPr>
              <a:spcBef>
                <a:spcPts val="600"/>
              </a:spcBef>
              <a:spcAft>
                <a:spcPts val="6000"/>
              </a:spcAft>
            </a:pPr>
            <a:r>
              <a:rPr lang="en-GB" sz="3200" b="1" dirty="0">
                <a:latin typeface="+mj-lt"/>
              </a:rPr>
              <a:t>Take it slow:</a:t>
            </a:r>
            <a:r>
              <a:rPr lang="en-GB" sz="3200" dirty="0">
                <a:latin typeface="+mj-lt"/>
              </a:rPr>
              <a:t> </a:t>
            </a:r>
            <a:r>
              <a:rPr lang="en-GB" sz="3200" b="1" dirty="0"/>
              <a:t>Don't try to do everything at once</a:t>
            </a:r>
          </a:p>
          <a:p>
            <a:pPr>
              <a:spcAft>
                <a:spcPts val="6000"/>
              </a:spcAft>
            </a:pPr>
            <a:r>
              <a:rPr lang="en-GB" sz="3200" b="1" dirty="0">
                <a:latin typeface="+mj-lt"/>
              </a:rPr>
              <a:t>Be pragmatic</a:t>
            </a:r>
            <a:r>
              <a:rPr lang="en-GB" sz="3200" dirty="0">
                <a:latin typeface="+mj-lt"/>
              </a:rPr>
              <a:t>: </a:t>
            </a:r>
            <a:r>
              <a:rPr lang="en-GB" sz="3200" b="1" dirty="0"/>
              <a:t>Don't strive for perfection</a:t>
            </a:r>
          </a:p>
          <a:p>
            <a:pPr>
              <a:spcAft>
                <a:spcPts val="6000"/>
              </a:spcAft>
            </a:pPr>
            <a:r>
              <a:rPr lang="en-GB" sz="3200" b="1" dirty="0">
                <a:latin typeface="+mj-lt"/>
              </a:rPr>
              <a:t>Be vocal: </a:t>
            </a:r>
            <a:r>
              <a:rPr lang="en-GB" sz="3200" b="1" dirty="0"/>
              <a:t>We can only build a security culture together</a:t>
            </a:r>
          </a:p>
        </p:txBody>
      </p:sp>
    </p:spTree>
    <p:extLst>
      <p:ext uri="{BB962C8B-B14F-4D97-AF65-F5344CB8AC3E}">
        <p14:creationId xmlns:p14="http://schemas.microsoft.com/office/powerpoint/2010/main" val="162913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D81F-3A85-790F-AE1E-8066D304C095}"/>
              </a:ext>
            </a:extLst>
          </p:cNvPr>
          <p:cNvSpPr>
            <a:spLocks noGrp="1"/>
          </p:cNvSpPr>
          <p:nvPr>
            <p:ph type="ctrTitle"/>
          </p:nvPr>
        </p:nvSpPr>
        <p:spPr>
          <a:xfrm>
            <a:off x="364684" y="1855905"/>
            <a:ext cx="11462632" cy="3551364"/>
          </a:xfrm>
        </p:spPr>
        <p:txBody>
          <a:bodyPr anchor="t">
            <a:noAutofit/>
          </a:bodyPr>
          <a:lstStyle/>
          <a:p>
            <a:pPr>
              <a:spcBef>
                <a:spcPts val="1800"/>
              </a:spcBef>
            </a:pPr>
            <a:r>
              <a:rPr lang="en-GB" sz="4400" b="1" dirty="0">
                <a:latin typeface="Roboto Condensed" panose="02000000000000000000" pitchFamily="2" charset="0"/>
                <a:ea typeface="Roboto Condensed" panose="02000000000000000000" pitchFamily="2" charset="0"/>
              </a:rPr>
              <a:t>Don't Panic! A Developer's Guide To Security</a:t>
            </a:r>
            <a:br>
              <a:rPr lang="en-GB" sz="6000" dirty="0">
                <a:latin typeface="Roboto Condensed Light" panose="02000000000000000000" pitchFamily="2" charset="0"/>
                <a:ea typeface="Roboto Condensed Light" panose="02000000000000000000" pitchFamily="2" charset="0"/>
              </a:rPr>
            </a:br>
            <a:br>
              <a:rPr lang="en-GB" sz="3200" dirty="0">
                <a:latin typeface="Roboto Condensed Light" panose="02000000000000000000" pitchFamily="2" charset="0"/>
                <a:ea typeface="Roboto Condensed Light" panose="02000000000000000000" pitchFamily="2" charset="0"/>
              </a:rPr>
            </a:br>
            <a:r>
              <a:rPr lang="en-GB" sz="3600" b="1" dirty="0" err="1">
                <a:latin typeface="Roboto Condensed" panose="02000000000000000000" pitchFamily="2" charset="0"/>
                <a:ea typeface="Roboto Condensed" panose="02000000000000000000" pitchFamily="2" charset="0"/>
              </a:rPr>
              <a:t>Sebastiaan</a:t>
            </a:r>
            <a:r>
              <a:rPr lang="en-GB" sz="3600" b="1" dirty="0">
                <a:latin typeface="Roboto Condensed" panose="02000000000000000000" pitchFamily="2" charset="0"/>
                <a:ea typeface="Roboto Condensed" panose="02000000000000000000" pitchFamily="2" charset="0"/>
              </a:rPr>
              <a:t> </a:t>
            </a:r>
            <a:r>
              <a:rPr lang="en-GB" sz="3600" b="1" dirty="0" err="1">
                <a:latin typeface="Roboto Condensed" panose="02000000000000000000" pitchFamily="2" charset="0"/>
                <a:ea typeface="Roboto Condensed" panose="02000000000000000000" pitchFamily="2" charset="0"/>
              </a:rPr>
              <a:t>Zeeff</a:t>
            </a:r>
            <a:br>
              <a:rPr lang="en-GB" sz="1100" b="1" dirty="0">
                <a:latin typeface="Roboto Condensed" panose="02000000000000000000" pitchFamily="2" charset="0"/>
                <a:ea typeface="Roboto Condensed" panose="02000000000000000000" pitchFamily="2" charset="0"/>
              </a:rPr>
            </a:br>
            <a:br>
              <a:rPr lang="en-GB" sz="1100" b="1" dirty="0">
                <a:latin typeface="Roboto Condensed Light" panose="02000000000000000000" pitchFamily="2" charset="0"/>
                <a:ea typeface="Roboto Condensed Light" panose="02000000000000000000" pitchFamily="2" charset="0"/>
              </a:rPr>
            </a:br>
            <a:r>
              <a:rPr lang="en-GB" sz="3200" b="1" dirty="0">
                <a:latin typeface="Roboto Condensed Light" panose="02000000000000000000" pitchFamily="2" charset="0"/>
                <a:ea typeface="Roboto Condensed Light" panose="02000000000000000000" pitchFamily="2" charset="0"/>
              </a:rPr>
              <a:t>https://</a:t>
            </a:r>
            <a:r>
              <a:rPr lang="en-GB" sz="3200" b="1" dirty="0" err="1">
                <a:latin typeface="Roboto Condensed Light" panose="02000000000000000000" pitchFamily="2" charset="0"/>
                <a:ea typeface="Roboto Condensed Light" panose="02000000000000000000" pitchFamily="2" charset="0"/>
              </a:rPr>
              <a:t>sebastiaanzeeff.nl</a:t>
            </a:r>
            <a:br>
              <a:rPr lang="en-GB" sz="3200" b="1" dirty="0">
                <a:latin typeface="Roboto Condensed Light" panose="02000000000000000000" pitchFamily="2" charset="0"/>
                <a:ea typeface="Roboto Condensed Light" panose="02000000000000000000" pitchFamily="2" charset="0"/>
              </a:rPr>
            </a:br>
            <a:r>
              <a:rPr lang="en-GB" sz="3200" b="1" dirty="0">
                <a:latin typeface="Roboto Condensed Light" panose="02000000000000000000" pitchFamily="2" charset="0"/>
                <a:ea typeface="Roboto Condensed Light" panose="02000000000000000000" pitchFamily="2" charset="0"/>
              </a:rPr>
              <a:t>https://</a:t>
            </a:r>
            <a:r>
              <a:rPr lang="en-GB" sz="3200" b="1" dirty="0" err="1">
                <a:latin typeface="Roboto Condensed Light" panose="02000000000000000000" pitchFamily="2" charset="0"/>
                <a:ea typeface="Roboto Condensed Light" panose="02000000000000000000" pitchFamily="2" charset="0"/>
              </a:rPr>
              <a:t>linkedin.com</a:t>
            </a:r>
            <a:r>
              <a:rPr lang="en-GB" sz="3200" b="1" dirty="0">
                <a:latin typeface="Roboto Condensed Light" panose="02000000000000000000" pitchFamily="2" charset="0"/>
                <a:ea typeface="Roboto Condensed Light" panose="02000000000000000000" pitchFamily="2" charset="0"/>
              </a:rPr>
              <a:t>/in/</a:t>
            </a:r>
            <a:r>
              <a:rPr lang="en-GB" sz="3200" b="1" dirty="0" err="1">
                <a:latin typeface="Roboto Condensed Light" panose="02000000000000000000" pitchFamily="2" charset="0"/>
                <a:ea typeface="Roboto Condensed Light" panose="02000000000000000000" pitchFamily="2" charset="0"/>
              </a:rPr>
              <a:t>sebastiaanzeeff</a:t>
            </a:r>
            <a:br>
              <a:rPr lang="en-GB" sz="2000" b="1" dirty="0">
                <a:latin typeface="Roboto Condensed Light" panose="02000000000000000000" pitchFamily="2" charset="0"/>
                <a:ea typeface="Roboto Condensed Light" panose="02000000000000000000" pitchFamily="2" charset="0"/>
              </a:rPr>
            </a:br>
            <a:br>
              <a:rPr lang="en-GB" sz="1400" b="1" dirty="0">
                <a:latin typeface="Roboto Condensed Light" panose="02000000000000000000" pitchFamily="2" charset="0"/>
                <a:ea typeface="Roboto Condensed Light" panose="02000000000000000000" pitchFamily="2" charset="0"/>
              </a:rPr>
            </a:br>
            <a:r>
              <a:rPr lang="en-GB" sz="3200" b="1" dirty="0">
                <a:latin typeface="Roboto Condensed Light" panose="02000000000000000000" pitchFamily="2" charset="0"/>
                <a:ea typeface="Roboto Condensed Light" panose="02000000000000000000" pitchFamily="2" charset="0"/>
              </a:rPr>
              <a:t>Slides are available on Discord in the ”Talk Slides &amp; Artifacts”</a:t>
            </a:r>
            <a:br>
              <a:rPr lang="en-GB" b="1" dirty="0"/>
            </a:br>
            <a:br>
              <a:rPr lang="en-GB" b="1" dirty="0"/>
            </a:br>
            <a:endParaRPr lang="en-NL" dirty="0">
              <a:latin typeface="+mn-lt"/>
            </a:endParaRPr>
          </a:p>
        </p:txBody>
      </p:sp>
      <p:sp>
        <p:nvSpPr>
          <p:cNvPr id="6" name="Subtitle 2">
            <a:extLst>
              <a:ext uri="{FF2B5EF4-FFF2-40B4-BE49-F238E27FC236}">
                <a16:creationId xmlns:a16="http://schemas.microsoft.com/office/drawing/2014/main" id="{EB08C6E2-EABD-57D0-B80F-ED9B64AAEFCB}"/>
              </a:ext>
            </a:extLst>
          </p:cNvPr>
          <p:cNvSpPr txBox="1">
            <a:spLocks/>
          </p:cNvSpPr>
          <p:nvPr/>
        </p:nvSpPr>
        <p:spPr>
          <a:xfrm>
            <a:off x="1051781" y="-1468041"/>
            <a:ext cx="9752013" cy="1102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Roboto Light" panose="02000000000000000000" pitchFamily="2" charset="0"/>
                <a:ea typeface="Roboto Light" panose="02000000000000000000"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Light" panose="02000000000000000000" pitchFamily="2" charset="0"/>
                <a:ea typeface="Roboto Light" panose="02000000000000000000"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Light" panose="02000000000000000000" pitchFamily="2" charset="0"/>
                <a:ea typeface="Roboto Light" panose="02000000000000000000"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Light" panose="02000000000000000000" pitchFamily="2" charset="0"/>
                <a:ea typeface="Roboto Light" panose="02000000000000000000"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Light" panose="02000000000000000000" pitchFamily="2" charset="0"/>
                <a:ea typeface="Roboto Light" panose="02000000000000000000"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800" dirty="0">
                <a:solidFill>
                  <a:schemeClr val="accent1"/>
                </a:solidFill>
                <a:latin typeface="Roboto Condensed" panose="02000000000000000000" pitchFamily="2" charset="0"/>
                <a:ea typeface="Roboto Condensed" panose="02000000000000000000" pitchFamily="2" charset="0"/>
                <a:hlinkClick r:id="rId3">
                  <a:extLst>
                    <a:ext uri="{A12FA001-AC4F-418D-AE19-62706E023703}">
                      <ahyp:hlinkClr xmlns:ahyp="http://schemas.microsoft.com/office/drawing/2018/hyperlinkcolor" val="tx"/>
                    </a:ext>
                  </a:extLst>
                </a:hlinkClick>
              </a:rPr>
              <a:t>https://sebastiaanzeeff.nl/</a:t>
            </a:r>
            <a:r>
              <a:rPr lang="en-GB" sz="2800" dirty="0">
                <a:solidFill>
                  <a:schemeClr val="accent1"/>
                </a:solidFill>
                <a:latin typeface="Roboto Condensed" panose="02000000000000000000" pitchFamily="2" charset="0"/>
                <a:ea typeface="Roboto Condensed" panose="02000000000000000000" pitchFamily="2" charset="0"/>
              </a:rPr>
              <a:t>  </a:t>
            </a:r>
            <a:endParaRPr lang="en-GB" sz="2800" dirty="0">
              <a:solidFill>
                <a:schemeClr val="accent1"/>
              </a:solidFill>
              <a:latin typeface="Roboto Condensed" panose="02000000000000000000" pitchFamily="2" charset="0"/>
              <a:ea typeface="Roboto Condensed" panose="02000000000000000000" pitchFamily="2" charset="0"/>
              <a:hlinkClick r:id="rId4">
                <a:extLst>
                  <a:ext uri="{A12FA001-AC4F-418D-AE19-62706E023703}">
                    <ahyp:hlinkClr xmlns:ahyp="http://schemas.microsoft.com/office/drawing/2018/hyperlinkcolor" val="tx"/>
                  </a:ext>
                </a:extLst>
              </a:hlinkClick>
            </a:endParaRPr>
          </a:p>
          <a:p>
            <a:pPr algn="l"/>
            <a:r>
              <a:rPr lang="en-GB" sz="2800" dirty="0">
                <a:solidFill>
                  <a:schemeClr val="accent1"/>
                </a:solidFill>
                <a:latin typeface="Roboto Condensed" panose="02000000000000000000" pitchFamily="2" charset="0"/>
                <a:ea typeface="Roboto Condensed" panose="02000000000000000000" pitchFamily="2" charset="0"/>
                <a:hlinkClick r:id="rId4">
                  <a:extLst>
                    <a:ext uri="{A12FA001-AC4F-418D-AE19-62706E023703}">
                      <ahyp:hlinkClr xmlns:ahyp="http://schemas.microsoft.com/office/drawing/2018/hyperlinkcolor" val="tx"/>
                    </a:ext>
                  </a:extLst>
                </a:hlinkClick>
              </a:rPr>
              <a:t>https://www.linkedin.com/in/sebastiaanzeeff/</a:t>
            </a:r>
            <a:endParaRPr lang="en-GB" sz="2800" dirty="0">
              <a:solidFill>
                <a:schemeClr val="accent1"/>
              </a:solidFill>
              <a:latin typeface="Roboto Condensed" panose="02000000000000000000" pitchFamily="2" charset="0"/>
              <a:ea typeface="Roboto Condensed" panose="02000000000000000000" pitchFamily="2" charset="0"/>
            </a:endParaRPr>
          </a:p>
          <a:p>
            <a:pPr algn="l"/>
            <a:endParaRPr lang="en-GB" sz="2800" dirty="0">
              <a:solidFill>
                <a:schemeClr val="accent1"/>
              </a:solidFill>
              <a:latin typeface="Roboto Condensed" panose="02000000000000000000" pitchFamily="2" charset="0"/>
              <a:ea typeface="Roboto Condensed" panose="02000000000000000000" pitchFamily="2" charset="0"/>
            </a:endParaRPr>
          </a:p>
        </p:txBody>
      </p:sp>
      <p:grpSp>
        <p:nvGrpSpPr>
          <p:cNvPr id="291" name="Group 290">
            <a:extLst>
              <a:ext uri="{FF2B5EF4-FFF2-40B4-BE49-F238E27FC236}">
                <a16:creationId xmlns:a16="http://schemas.microsoft.com/office/drawing/2014/main" id="{A461D3DE-9175-E41F-5134-E584042ED3DE}"/>
              </a:ext>
            </a:extLst>
          </p:cNvPr>
          <p:cNvGrpSpPr/>
          <p:nvPr/>
        </p:nvGrpSpPr>
        <p:grpSpPr>
          <a:xfrm>
            <a:off x="0" y="0"/>
            <a:ext cx="12192000" cy="1313774"/>
            <a:chOff x="0" y="5544226"/>
            <a:chExt cx="12192000" cy="1313774"/>
          </a:xfrm>
        </p:grpSpPr>
        <p:sp>
          <p:nvSpPr>
            <p:cNvPr id="16" name="Freeform 15">
              <a:extLst>
                <a:ext uri="{FF2B5EF4-FFF2-40B4-BE49-F238E27FC236}">
                  <a16:creationId xmlns:a16="http://schemas.microsoft.com/office/drawing/2014/main" id="{A5578AB6-6A23-3940-6628-0F14DFFFD855}"/>
                </a:ext>
              </a:extLst>
            </p:cNvPr>
            <p:cNvSpPr/>
            <p:nvPr/>
          </p:nvSpPr>
          <p:spPr>
            <a:xfrm>
              <a:off x="0" y="5544226"/>
              <a:ext cx="12192000" cy="1313774"/>
            </a:xfrm>
            <a:custGeom>
              <a:avLst/>
              <a:gdLst>
                <a:gd name="connsiteX0" fmla="*/ 0 w 7772400"/>
                <a:gd name="connsiteY0" fmla="*/ 0 h 1313774"/>
                <a:gd name="connsiteX1" fmla="*/ 7772400 w 7772400"/>
                <a:gd name="connsiteY1" fmla="*/ 0 h 1313774"/>
                <a:gd name="connsiteX2" fmla="*/ 7772400 w 7772400"/>
                <a:gd name="connsiteY2" fmla="*/ 1313774 h 1313774"/>
                <a:gd name="connsiteX3" fmla="*/ 0 w 7772400"/>
                <a:gd name="connsiteY3" fmla="*/ 1313774 h 1313774"/>
              </a:gdLst>
              <a:ahLst/>
              <a:cxnLst>
                <a:cxn ang="0">
                  <a:pos x="connsiteX0" y="connsiteY0"/>
                </a:cxn>
                <a:cxn ang="0">
                  <a:pos x="connsiteX1" y="connsiteY1"/>
                </a:cxn>
                <a:cxn ang="0">
                  <a:pos x="connsiteX2" y="connsiteY2"/>
                </a:cxn>
                <a:cxn ang="0">
                  <a:pos x="connsiteX3" y="connsiteY3"/>
                </a:cxn>
              </a:cxnLst>
              <a:rect l="l" t="t" r="r" b="b"/>
              <a:pathLst>
                <a:path w="7772400" h="1313774">
                  <a:moveTo>
                    <a:pt x="0" y="0"/>
                  </a:moveTo>
                  <a:lnTo>
                    <a:pt x="7772400" y="0"/>
                  </a:lnTo>
                  <a:lnTo>
                    <a:pt x="7772400" y="1313774"/>
                  </a:lnTo>
                  <a:lnTo>
                    <a:pt x="0" y="1313774"/>
                  </a:lnTo>
                  <a:close/>
                </a:path>
              </a:pathLst>
            </a:custGeom>
            <a:solidFill>
              <a:srgbClr val="0009E7"/>
            </a:solidFill>
            <a:ln w="6890" cap="flat">
              <a:noFill/>
              <a:prstDash val="solid"/>
              <a:miter/>
            </a:ln>
          </p:spPr>
          <p:txBody>
            <a:bodyPr rtlCol="0" anchor="ctr"/>
            <a:lstStyle/>
            <a:p>
              <a:endParaRPr lang="en-NL"/>
            </a:p>
          </p:txBody>
        </p:sp>
        <p:grpSp>
          <p:nvGrpSpPr>
            <p:cNvPr id="289" name="Group 288">
              <a:extLst>
                <a:ext uri="{FF2B5EF4-FFF2-40B4-BE49-F238E27FC236}">
                  <a16:creationId xmlns:a16="http://schemas.microsoft.com/office/drawing/2014/main" id="{F8721A0F-4234-38CF-1069-C3F3D665980E}"/>
                </a:ext>
              </a:extLst>
            </p:cNvPr>
            <p:cNvGrpSpPr/>
            <p:nvPr/>
          </p:nvGrpSpPr>
          <p:grpSpPr>
            <a:xfrm>
              <a:off x="243613" y="5781261"/>
              <a:ext cx="4542788" cy="836538"/>
              <a:chOff x="2276757" y="5781261"/>
              <a:chExt cx="4542788" cy="836538"/>
            </a:xfrm>
          </p:grpSpPr>
          <p:sp>
            <p:nvSpPr>
              <p:cNvPr id="17" name="Freeform 16">
                <a:extLst>
                  <a:ext uri="{FF2B5EF4-FFF2-40B4-BE49-F238E27FC236}">
                    <a16:creationId xmlns:a16="http://schemas.microsoft.com/office/drawing/2014/main" id="{D2C89B8E-9E96-64D0-6F86-8F086F27FE15}"/>
                  </a:ext>
                </a:extLst>
              </p:cNvPr>
              <p:cNvSpPr/>
              <p:nvPr/>
            </p:nvSpPr>
            <p:spPr>
              <a:xfrm>
                <a:off x="2276757" y="5788462"/>
                <a:ext cx="282307" cy="367729"/>
              </a:xfrm>
              <a:custGeom>
                <a:avLst/>
                <a:gdLst>
                  <a:gd name="connsiteX0" fmla="*/ 0 w 282307"/>
                  <a:gd name="connsiteY0" fmla="*/ 0 h 367729"/>
                  <a:gd name="connsiteX1" fmla="*/ 279255 w 282307"/>
                  <a:gd name="connsiteY1" fmla="*/ 0 h 367729"/>
                  <a:gd name="connsiteX2" fmla="*/ 279255 w 282307"/>
                  <a:gd name="connsiteY2" fmla="*/ 75093 h 367729"/>
                  <a:gd name="connsiteX3" fmla="*/ 91174 w 282307"/>
                  <a:gd name="connsiteY3" fmla="*/ 75093 h 367729"/>
                  <a:gd name="connsiteX4" fmla="*/ 91174 w 282307"/>
                  <a:gd name="connsiteY4" fmla="*/ 140927 h 367729"/>
                  <a:gd name="connsiteX5" fmla="*/ 252424 w 282307"/>
                  <a:gd name="connsiteY5" fmla="*/ 140927 h 367729"/>
                  <a:gd name="connsiteX6" fmla="*/ 252424 w 282307"/>
                  <a:gd name="connsiteY6" fmla="*/ 211906 h 367729"/>
                  <a:gd name="connsiteX7" fmla="*/ 91174 w 282307"/>
                  <a:gd name="connsiteY7" fmla="*/ 211906 h 367729"/>
                  <a:gd name="connsiteX8" fmla="*/ 91174 w 282307"/>
                  <a:gd name="connsiteY8" fmla="*/ 290579 h 367729"/>
                  <a:gd name="connsiteX9" fmla="*/ 282308 w 282307"/>
                  <a:gd name="connsiteY9" fmla="*/ 290579 h 367729"/>
                  <a:gd name="connsiteX10" fmla="*/ 282308 w 282307"/>
                  <a:gd name="connsiteY10" fmla="*/ 367729 h 367729"/>
                  <a:gd name="connsiteX11" fmla="*/ 0 w 282307"/>
                  <a:gd name="connsiteY11" fmla="*/ 367729 h 36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307" h="367729">
                    <a:moveTo>
                      <a:pt x="0" y="0"/>
                    </a:moveTo>
                    <a:lnTo>
                      <a:pt x="279255" y="0"/>
                    </a:lnTo>
                    <a:lnTo>
                      <a:pt x="279255" y="75093"/>
                    </a:lnTo>
                    <a:lnTo>
                      <a:pt x="91174" y="75093"/>
                    </a:lnTo>
                    <a:lnTo>
                      <a:pt x="91174" y="140927"/>
                    </a:lnTo>
                    <a:lnTo>
                      <a:pt x="252424" y="140927"/>
                    </a:lnTo>
                    <a:lnTo>
                      <a:pt x="252424" y="211906"/>
                    </a:lnTo>
                    <a:lnTo>
                      <a:pt x="91174" y="211906"/>
                    </a:lnTo>
                    <a:lnTo>
                      <a:pt x="91174" y="290579"/>
                    </a:lnTo>
                    <a:lnTo>
                      <a:pt x="282308" y="290579"/>
                    </a:lnTo>
                    <a:lnTo>
                      <a:pt x="282308" y="367729"/>
                    </a:lnTo>
                    <a:lnTo>
                      <a:pt x="0" y="367729"/>
                    </a:lnTo>
                    <a:close/>
                  </a:path>
                </a:pathLst>
              </a:custGeom>
              <a:solidFill>
                <a:srgbClr val="FFFFFF"/>
              </a:solidFill>
              <a:ln w="6890" cap="flat">
                <a:noFill/>
                <a:prstDash val="solid"/>
                <a:miter/>
              </a:ln>
            </p:spPr>
            <p:txBody>
              <a:bodyPr rtlCol="0" anchor="ctr"/>
              <a:lstStyle/>
              <a:p>
                <a:endParaRPr lang="en-NL"/>
              </a:p>
            </p:txBody>
          </p:sp>
          <p:sp>
            <p:nvSpPr>
              <p:cNvPr id="18" name="Freeform 17">
                <a:extLst>
                  <a:ext uri="{FF2B5EF4-FFF2-40B4-BE49-F238E27FC236}">
                    <a16:creationId xmlns:a16="http://schemas.microsoft.com/office/drawing/2014/main" id="{F7937E9B-5431-3756-D78F-5224FE68D62F}"/>
                  </a:ext>
                </a:extLst>
              </p:cNvPr>
              <p:cNvSpPr/>
              <p:nvPr/>
            </p:nvSpPr>
            <p:spPr>
              <a:xfrm>
                <a:off x="2597651" y="5788462"/>
                <a:ext cx="308112" cy="374396"/>
              </a:xfrm>
              <a:custGeom>
                <a:avLst/>
                <a:gdLst>
                  <a:gd name="connsiteX0" fmla="*/ 76 w 308112"/>
                  <a:gd name="connsiteY0" fmla="*/ 238117 h 374396"/>
                  <a:gd name="connsiteX1" fmla="*/ 76 w 308112"/>
                  <a:gd name="connsiteY1" fmla="*/ 0 h 374396"/>
                  <a:gd name="connsiteX2" fmla="*/ 91257 w 308112"/>
                  <a:gd name="connsiteY2" fmla="*/ 0 h 374396"/>
                  <a:gd name="connsiteX3" fmla="*/ 91257 w 308112"/>
                  <a:gd name="connsiteY3" fmla="*/ 241203 h 374396"/>
                  <a:gd name="connsiteX4" fmla="*/ 154607 w 308112"/>
                  <a:gd name="connsiteY4" fmla="*/ 301361 h 374396"/>
                  <a:gd name="connsiteX5" fmla="*/ 216931 w 308112"/>
                  <a:gd name="connsiteY5" fmla="*/ 239641 h 374396"/>
                  <a:gd name="connsiteX6" fmla="*/ 216931 w 308112"/>
                  <a:gd name="connsiteY6" fmla="*/ 0 h 374396"/>
                  <a:gd name="connsiteX7" fmla="*/ 308112 w 308112"/>
                  <a:gd name="connsiteY7" fmla="*/ 0 h 374396"/>
                  <a:gd name="connsiteX8" fmla="*/ 308112 w 308112"/>
                  <a:gd name="connsiteY8" fmla="*/ 238117 h 374396"/>
                  <a:gd name="connsiteX9" fmla="*/ 154573 w 308112"/>
                  <a:gd name="connsiteY9" fmla="*/ 374397 h 374396"/>
                  <a:gd name="connsiteX10" fmla="*/ 0 w 308112"/>
                  <a:gd name="connsiteY10" fmla="*/ 238117 h 37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112" h="374396">
                    <a:moveTo>
                      <a:pt x="76" y="238117"/>
                    </a:moveTo>
                    <a:lnTo>
                      <a:pt x="76" y="0"/>
                    </a:lnTo>
                    <a:lnTo>
                      <a:pt x="91257" y="0"/>
                    </a:lnTo>
                    <a:lnTo>
                      <a:pt x="91257" y="241203"/>
                    </a:lnTo>
                    <a:cubicBezTo>
                      <a:pt x="91257" y="277207"/>
                      <a:pt x="109806" y="301361"/>
                      <a:pt x="154607" y="301361"/>
                    </a:cubicBezTo>
                    <a:cubicBezTo>
                      <a:pt x="196860" y="301361"/>
                      <a:pt x="216931" y="275645"/>
                      <a:pt x="216931" y="239641"/>
                    </a:cubicBezTo>
                    <a:lnTo>
                      <a:pt x="216931" y="0"/>
                    </a:lnTo>
                    <a:lnTo>
                      <a:pt x="308112" y="0"/>
                    </a:lnTo>
                    <a:lnTo>
                      <a:pt x="308112" y="238117"/>
                    </a:lnTo>
                    <a:cubicBezTo>
                      <a:pt x="308112" y="322963"/>
                      <a:pt x="257123" y="374397"/>
                      <a:pt x="154573" y="374397"/>
                    </a:cubicBezTo>
                    <a:cubicBezTo>
                      <a:pt x="52023" y="374397"/>
                      <a:pt x="0" y="323992"/>
                      <a:pt x="0" y="238117"/>
                    </a:cubicBezTo>
                    <a:close/>
                  </a:path>
                </a:pathLst>
              </a:custGeom>
              <a:solidFill>
                <a:srgbClr val="FFFFFF"/>
              </a:solidFill>
              <a:ln w="6890" cap="flat">
                <a:noFill/>
                <a:prstDash val="solid"/>
                <a:miter/>
              </a:ln>
            </p:spPr>
            <p:txBody>
              <a:bodyPr rtlCol="0" anchor="ctr"/>
              <a:lstStyle/>
              <a:p>
                <a:endParaRPr lang="en-NL"/>
              </a:p>
            </p:txBody>
          </p:sp>
          <p:sp>
            <p:nvSpPr>
              <p:cNvPr id="19" name="Freeform 18">
                <a:extLst>
                  <a:ext uri="{FF2B5EF4-FFF2-40B4-BE49-F238E27FC236}">
                    <a16:creationId xmlns:a16="http://schemas.microsoft.com/office/drawing/2014/main" id="{BAB3F0EA-0D37-6473-AA4C-360B7426A98D}"/>
                  </a:ext>
                </a:extLst>
              </p:cNvPr>
              <p:cNvSpPr/>
              <p:nvPr/>
            </p:nvSpPr>
            <p:spPr>
              <a:xfrm>
                <a:off x="2953776" y="5788462"/>
                <a:ext cx="310165" cy="367691"/>
              </a:xfrm>
              <a:custGeom>
                <a:avLst/>
                <a:gdLst>
                  <a:gd name="connsiteX0" fmla="*/ 0 w 310165"/>
                  <a:gd name="connsiteY0" fmla="*/ 0 h 367691"/>
                  <a:gd name="connsiteX1" fmla="*/ 176209 w 310165"/>
                  <a:gd name="connsiteY1" fmla="*/ 0 h 367691"/>
                  <a:gd name="connsiteX2" fmla="*/ 305012 w 310165"/>
                  <a:gd name="connsiteY2" fmla="*/ 105953 h 367691"/>
                  <a:gd name="connsiteX3" fmla="*/ 241124 w 310165"/>
                  <a:gd name="connsiteY3" fmla="*/ 194913 h 367691"/>
                  <a:gd name="connsiteX4" fmla="*/ 241124 w 310165"/>
                  <a:gd name="connsiteY4" fmla="*/ 196475 h 367691"/>
                  <a:gd name="connsiteX5" fmla="*/ 294710 w 310165"/>
                  <a:gd name="connsiteY5" fmla="*/ 263834 h 367691"/>
                  <a:gd name="connsiteX6" fmla="*/ 310166 w 310165"/>
                  <a:gd name="connsiteY6" fmla="*/ 363081 h 367691"/>
                  <a:gd name="connsiteX7" fmla="*/ 310166 w 310165"/>
                  <a:gd name="connsiteY7" fmla="*/ 367692 h 367691"/>
                  <a:gd name="connsiteX8" fmla="*/ 221548 w 310165"/>
                  <a:gd name="connsiteY8" fmla="*/ 367692 h 367691"/>
                  <a:gd name="connsiteX9" fmla="*/ 207657 w 310165"/>
                  <a:gd name="connsiteY9" fmla="*/ 282312 h 367691"/>
                  <a:gd name="connsiteX10" fmla="*/ 146360 w 310165"/>
                  <a:gd name="connsiteY10" fmla="*/ 229850 h 367691"/>
                  <a:gd name="connsiteX11" fmla="*/ 91250 w 310165"/>
                  <a:gd name="connsiteY11" fmla="*/ 229850 h 367691"/>
                  <a:gd name="connsiteX12" fmla="*/ 91250 w 310165"/>
                  <a:gd name="connsiteY12" fmla="*/ 367692 h 367691"/>
                  <a:gd name="connsiteX13" fmla="*/ 76 w 310165"/>
                  <a:gd name="connsiteY13" fmla="*/ 367692 h 367691"/>
                  <a:gd name="connsiteX14" fmla="*/ 76 w 310165"/>
                  <a:gd name="connsiteY14" fmla="*/ 0 h 367691"/>
                  <a:gd name="connsiteX15" fmla="*/ 159720 w 310165"/>
                  <a:gd name="connsiteY15" fmla="*/ 162530 h 367691"/>
                  <a:gd name="connsiteX16" fmla="*/ 214334 w 310165"/>
                  <a:gd name="connsiteY16" fmla="*/ 117802 h 367691"/>
                  <a:gd name="connsiteX17" fmla="*/ 161780 w 310165"/>
                  <a:gd name="connsiteY17" fmla="*/ 72045 h 367691"/>
                  <a:gd name="connsiteX18" fmla="*/ 91216 w 310165"/>
                  <a:gd name="connsiteY18" fmla="*/ 72045 h 367691"/>
                  <a:gd name="connsiteX19" fmla="*/ 91216 w 310165"/>
                  <a:gd name="connsiteY19" fmla="*/ 162567 h 367691"/>
                  <a:gd name="connsiteX20" fmla="*/ 159720 w 310165"/>
                  <a:gd name="connsiteY20" fmla="*/ 162567 h 36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0165" h="367691">
                    <a:moveTo>
                      <a:pt x="0" y="0"/>
                    </a:moveTo>
                    <a:lnTo>
                      <a:pt x="176209" y="0"/>
                    </a:lnTo>
                    <a:cubicBezTo>
                      <a:pt x="249371" y="0"/>
                      <a:pt x="305012" y="37566"/>
                      <a:pt x="305012" y="105953"/>
                    </a:cubicBezTo>
                    <a:cubicBezTo>
                      <a:pt x="305012" y="148624"/>
                      <a:pt x="283906" y="180017"/>
                      <a:pt x="241124" y="194913"/>
                    </a:cubicBezTo>
                    <a:lnTo>
                      <a:pt x="241124" y="196475"/>
                    </a:lnTo>
                    <a:cubicBezTo>
                      <a:pt x="273068" y="207257"/>
                      <a:pt x="289556" y="227335"/>
                      <a:pt x="294710" y="263834"/>
                    </a:cubicBezTo>
                    <a:cubicBezTo>
                      <a:pt x="302421" y="312182"/>
                      <a:pt x="297267" y="358471"/>
                      <a:pt x="310166" y="363081"/>
                    </a:cubicBezTo>
                    <a:lnTo>
                      <a:pt x="310166" y="367692"/>
                    </a:lnTo>
                    <a:lnTo>
                      <a:pt x="221548" y="367692"/>
                    </a:lnTo>
                    <a:cubicBezTo>
                      <a:pt x="211777" y="362015"/>
                      <a:pt x="213307" y="318849"/>
                      <a:pt x="207657" y="282312"/>
                    </a:cubicBezTo>
                    <a:cubicBezTo>
                      <a:pt x="203040" y="248366"/>
                      <a:pt x="185518" y="229850"/>
                      <a:pt x="146360" y="229850"/>
                    </a:cubicBezTo>
                    <a:lnTo>
                      <a:pt x="91250" y="229850"/>
                    </a:lnTo>
                    <a:lnTo>
                      <a:pt x="91250" y="367692"/>
                    </a:lnTo>
                    <a:lnTo>
                      <a:pt x="76" y="367692"/>
                    </a:lnTo>
                    <a:lnTo>
                      <a:pt x="76" y="0"/>
                    </a:lnTo>
                    <a:close/>
                    <a:moveTo>
                      <a:pt x="159720" y="162530"/>
                    </a:moveTo>
                    <a:cubicBezTo>
                      <a:pt x="195785" y="162530"/>
                      <a:pt x="214334" y="145576"/>
                      <a:pt x="214334" y="117802"/>
                    </a:cubicBezTo>
                    <a:cubicBezTo>
                      <a:pt x="214334" y="90027"/>
                      <a:pt x="196818" y="72045"/>
                      <a:pt x="161780" y="72045"/>
                    </a:cubicBezTo>
                    <a:lnTo>
                      <a:pt x="91216" y="72045"/>
                    </a:lnTo>
                    <a:lnTo>
                      <a:pt x="91216" y="162567"/>
                    </a:lnTo>
                    <a:lnTo>
                      <a:pt x="159720" y="162567"/>
                    </a:lnTo>
                    <a:close/>
                  </a:path>
                </a:pathLst>
              </a:custGeom>
              <a:solidFill>
                <a:srgbClr val="FFFFFF"/>
              </a:solidFill>
              <a:ln w="6890" cap="flat">
                <a:noFill/>
                <a:prstDash val="solid"/>
                <a:miter/>
              </a:ln>
            </p:spPr>
            <p:txBody>
              <a:bodyPr rtlCol="0" anchor="ctr"/>
              <a:lstStyle/>
              <a:p>
                <a:endParaRPr lang="en-NL"/>
              </a:p>
            </p:txBody>
          </p:sp>
          <p:sp>
            <p:nvSpPr>
              <p:cNvPr id="20" name="Freeform 19">
                <a:extLst>
                  <a:ext uri="{FF2B5EF4-FFF2-40B4-BE49-F238E27FC236}">
                    <a16:creationId xmlns:a16="http://schemas.microsoft.com/office/drawing/2014/main" id="{36A95BAB-EEDE-285C-8B05-5F31CDB79BBA}"/>
                  </a:ext>
                </a:extLst>
              </p:cNvPr>
              <p:cNvSpPr/>
              <p:nvPr/>
            </p:nvSpPr>
            <p:spPr>
              <a:xfrm>
                <a:off x="3284551" y="5781261"/>
                <a:ext cx="364248" cy="383655"/>
              </a:xfrm>
              <a:custGeom>
                <a:avLst/>
                <a:gdLst>
                  <a:gd name="connsiteX0" fmla="*/ 0 w 364248"/>
                  <a:gd name="connsiteY0" fmla="*/ 191828 h 383655"/>
                  <a:gd name="connsiteX1" fmla="*/ 181859 w 364248"/>
                  <a:gd name="connsiteY1" fmla="*/ 0 h 383655"/>
                  <a:gd name="connsiteX2" fmla="*/ 364249 w 364248"/>
                  <a:gd name="connsiteY2" fmla="*/ 191828 h 383655"/>
                  <a:gd name="connsiteX3" fmla="*/ 181859 w 364248"/>
                  <a:gd name="connsiteY3" fmla="*/ 383655 h 383655"/>
                  <a:gd name="connsiteX4" fmla="*/ 0 w 364248"/>
                  <a:gd name="connsiteY4" fmla="*/ 191828 h 383655"/>
                  <a:gd name="connsiteX5" fmla="*/ 271510 w 364248"/>
                  <a:gd name="connsiteY5" fmla="*/ 191828 h 383655"/>
                  <a:gd name="connsiteX6" fmla="*/ 182397 w 364248"/>
                  <a:gd name="connsiteY6" fmla="*/ 73531 h 383655"/>
                  <a:gd name="connsiteX7" fmla="*/ 92745 w 364248"/>
                  <a:gd name="connsiteY7" fmla="*/ 191828 h 383655"/>
                  <a:gd name="connsiteX8" fmla="*/ 182397 w 364248"/>
                  <a:gd name="connsiteY8" fmla="*/ 309591 h 383655"/>
                  <a:gd name="connsiteX9" fmla="*/ 271510 w 364248"/>
                  <a:gd name="connsiteY9" fmla="*/ 191828 h 383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248" h="383655">
                    <a:moveTo>
                      <a:pt x="0" y="191828"/>
                    </a:moveTo>
                    <a:cubicBezTo>
                      <a:pt x="0" y="81760"/>
                      <a:pt x="70572" y="0"/>
                      <a:pt x="181859" y="0"/>
                    </a:cubicBezTo>
                    <a:cubicBezTo>
                      <a:pt x="293153" y="0"/>
                      <a:pt x="364249" y="81760"/>
                      <a:pt x="364249" y="191828"/>
                    </a:cubicBezTo>
                    <a:cubicBezTo>
                      <a:pt x="364249" y="301895"/>
                      <a:pt x="293684" y="383655"/>
                      <a:pt x="181859" y="383655"/>
                    </a:cubicBezTo>
                    <a:cubicBezTo>
                      <a:pt x="70034" y="383655"/>
                      <a:pt x="0" y="301895"/>
                      <a:pt x="0" y="191828"/>
                    </a:cubicBezTo>
                    <a:close/>
                    <a:moveTo>
                      <a:pt x="271510" y="191828"/>
                    </a:moveTo>
                    <a:cubicBezTo>
                      <a:pt x="271510" y="124964"/>
                      <a:pt x="242164" y="73531"/>
                      <a:pt x="182397" y="73531"/>
                    </a:cubicBezTo>
                    <a:cubicBezTo>
                      <a:pt x="122629" y="73531"/>
                      <a:pt x="92745" y="124964"/>
                      <a:pt x="92745" y="191828"/>
                    </a:cubicBezTo>
                    <a:cubicBezTo>
                      <a:pt x="92745" y="258691"/>
                      <a:pt x="123125" y="309591"/>
                      <a:pt x="182397" y="309591"/>
                    </a:cubicBezTo>
                    <a:cubicBezTo>
                      <a:pt x="241668" y="309591"/>
                      <a:pt x="271510" y="258691"/>
                      <a:pt x="271510" y="191828"/>
                    </a:cubicBezTo>
                    <a:close/>
                  </a:path>
                </a:pathLst>
              </a:custGeom>
              <a:solidFill>
                <a:srgbClr val="FFFFFF"/>
              </a:solidFill>
              <a:ln w="6890" cap="flat">
                <a:noFill/>
                <a:prstDash val="solid"/>
                <a:miter/>
              </a:ln>
            </p:spPr>
            <p:txBody>
              <a:bodyPr rtlCol="0" anchor="ctr"/>
              <a:lstStyle/>
              <a:p>
                <a:endParaRPr lang="en-NL"/>
              </a:p>
            </p:txBody>
          </p:sp>
          <p:sp>
            <p:nvSpPr>
              <p:cNvPr id="21" name="Freeform 20">
                <a:extLst>
                  <a:ext uri="{FF2B5EF4-FFF2-40B4-BE49-F238E27FC236}">
                    <a16:creationId xmlns:a16="http://schemas.microsoft.com/office/drawing/2014/main" id="{06B158A5-6F23-9F57-CB8B-ADE7C1C0C3A0}"/>
                  </a:ext>
                </a:extLst>
              </p:cNvPr>
              <p:cNvSpPr/>
              <p:nvPr/>
            </p:nvSpPr>
            <p:spPr>
              <a:xfrm>
                <a:off x="3687427" y="5788462"/>
                <a:ext cx="291085" cy="367691"/>
              </a:xfrm>
              <a:custGeom>
                <a:avLst/>
                <a:gdLst>
                  <a:gd name="connsiteX0" fmla="*/ 0 w 291085"/>
                  <a:gd name="connsiteY0" fmla="*/ 0 h 367691"/>
                  <a:gd name="connsiteX1" fmla="*/ 161780 w 291085"/>
                  <a:gd name="connsiteY1" fmla="*/ 0 h 367691"/>
                  <a:gd name="connsiteX2" fmla="*/ 258115 w 291085"/>
                  <a:gd name="connsiteY2" fmla="*/ 34442 h 367691"/>
                  <a:gd name="connsiteX3" fmla="*/ 291086 w 291085"/>
                  <a:gd name="connsiteY3" fmla="*/ 118259 h 367691"/>
                  <a:gd name="connsiteX4" fmla="*/ 167968 w 291085"/>
                  <a:gd name="connsiteY4" fmla="*/ 234498 h 367691"/>
                  <a:gd name="connsiteX5" fmla="*/ 77283 w 291085"/>
                  <a:gd name="connsiteY5" fmla="*/ 234498 h 367691"/>
                  <a:gd name="connsiteX6" fmla="*/ 77283 w 291085"/>
                  <a:gd name="connsiteY6" fmla="*/ 367692 h 367691"/>
                  <a:gd name="connsiteX7" fmla="*/ 0 w 291085"/>
                  <a:gd name="connsiteY7" fmla="*/ 367692 h 367691"/>
                  <a:gd name="connsiteX8" fmla="*/ 77283 w 291085"/>
                  <a:gd name="connsiteY8" fmla="*/ 173845 h 367691"/>
                  <a:gd name="connsiteX9" fmla="*/ 154573 w 291085"/>
                  <a:gd name="connsiteY9" fmla="*/ 173845 h 367691"/>
                  <a:gd name="connsiteX10" fmla="*/ 214334 w 291085"/>
                  <a:gd name="connsiteY10" fmla="*/ 118830 h 367691"/>
                  <a:gd name="connsiteX11" fmla="*/ 155600 w 291085"/>
                  <a:gd name="connsiteY11" fmla="*/ 64844 h 367691"/>
                  <a:gd name="connsiteX12" fmla="*/ 77283 w 291085"/>
                  <a:gd name="connsiteY12" fmla="*/ 64844 h 367691"/>
                  <a:gd name="connsiteX13" fmla="*/ 77283 w 291085"/>
                  <a:gd name="connsiteY13" fmla="*/ 173883 h 36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1085" h="367691">
                    <a:moveTo>
                      <a:pt x="0" y="0"/>
                    </a:moveTo>
                    <a:lnTo>
                      <a:pt x="161780" y="0"/>
                    </a:lnTo>
                    <a:cubicBezTo>
                      <a:pt x="204563" y="0"/>
                      <a:pt x="236473" y="12344"/>
                      <a:pt x="258115" y="34442"/>
                    </a:cubicBezTo>
                    <a:cubicBezTo>
                      <a:pt x="278725" y="55548"/>
                      <a:pt x="291086" y="84313"/>
                      <a:pt x="291086" y="118259"/>
                    </a:cubicBezTo>
                    <a:cubicBezTo>
                      <a:pt x="291086" y="187674"/>
                      <a:pt x="245251" y="234498"/>
                      <a:pt x="167968" y="234498"/>
                    </a:cubicBezTo>
                    <a:lnTo>
                      <a:pt x="77283" y="234498"/>
                    </a:lnTo>
                    <a:lnTo>
                      <a:pt x="77283" y="367692"/>
                    </a:lnTo>
                    <a:lnTo>
                      <a:pt x="0" y="367692"/>
                    </a:lnTo>
                    <a:close/>
                    <a:moveTo>
                      <a:pt x="77283" y="173845"/>
                    </a:moveTo>
                    <a:lnTo>
                      <a:pt x="154573" y="173845"/>
                    </a:lnTo>
                    <a:cubicBezTo>
                      <a:pt x="193724" y="173845"/>
                      <a:pt x="214334" y="152243"/>
                      <a:pt x="214334" y="118830"/>
                    </a:cubicBezTo>
                    <a:cubicBezTo>
                      <a:pt x="214334" y="85417"/>
                      <a:pt x="192698" y="64844"/>
                      <a:pt x="155600" y="64844"/>
                    </a:cubicBezTo>
                    <a:lnTo>
                      <a:pt x="77283" y="64844"/>
                    </a:lnTo>
                    <a:lnTo>
                      <a:pt x="77283" y="173883"/>
                    </a:lnTo>
                    <a:close/>
                  </a:path>
                </a:pathLst>
              </a:custGeom>
              <a:solidFill>
                <a:srgbClr val="FFFFFF"/>
              </a:solidFill>
              <a:ln w="6890" cap="flat">
                <a:noFill/>
                <a:prstDash val="solid"/>
                <a:miter/>
              </a:ln>
            </p:spPr>
            <p:txBody>
              <a:bodyPr rtlCol="0" anchor="ctr"/>
              <a:lstStyle/>
              <a:p>
                <a:endParaRPr lang="en-NL"/>
              </a:p>
            </p:txBody>
          </p:sp>
          <p:sp>
            <p:nvSpPr>
              <p:cNvPr id="22" name="Freeform 21">
                <a:extLst>
                  <a:ext uri="{FF2B5EF4-FFF2-40B4-BE49-F238E27FC236}">
                    <a16:creationId xmlns:a16="http://schemas.microsoft.com/office/drawing/2014/main" id="{1C600041-B872-8640-0B82-0B58E64D47D9}"/>
                  </a:ext>
                </a:extLst>
              </p:cNvPr>
              <p:cNvSpPr/>
              <p:nvPr/>
            </p:nvSpPr>
            <p:spPr>
              <a:xfrm>
                <a:off x="3981641" y="5788462"/>
                <a:ext cx="319943" cy="367729"/>
              </a:xfrm>
              <a:custGeom>
                <a:avLst/>
                <a:gdLst>
                  <a:gd name="connsiteX0" fmla="*/ 122629 w 319943"/>
                  <a:gd name="connsiteY0" fmla="*/ 225773 h 367729"/>
                  <a:gd name="connsiteX1" fmla="*/ 0 w 319943"/>
                  <a:gd name="connsiteY1" fmla="*/ 0 h 367729"/>
                  <a:gd name="connsiteX2" fmla="*/ 81410 w 319943"/>
                  <a:gd name="connsiteY2" fmla="*/ 0 h 367729"/>
                  <a:gd name="connsiteX3" fmla="*/ 137051 w 319943"/>
                  <a:gd name="connsiteY3" fmla="*/ 109038 h 367729"/>
                  <a:gd name="connsiteX4" fmla="*/ 161250 w 319943"/>
                  <a:gd name="connsiteY4" fmla="*/ 161501 h 367729"/>
                  <a:gd name="connsiteX5" fmla="*/ 162283 w 319943"/>
                  <a:gd name="connsiteY5" fmla="*/ 161501 h 367729"/>
                  <a:gd name="connsiteX6" fmla="*/ 187013 w 319943"/>
                  <a:gd name="connsiteY6" fmla="*/ 109038 h 367729"/>
                  <a:gd name="connsiteX7" fmla="*/ 241627 w 319943"/>
                  <a:gd name="connsiteY7" fmla="*/ 0 h 367729"/>
                  <a:gd name="connsiteX8" fmla="*/ 319943 w 319943"/>
                  <a:gd name="connsiteY8" fmla="*/ 0 h 367729"/>
                  <a:gd name="connsiteX9" fmla="*/ 197314 w 319943"/>
                  <a:gd name="connsiteY9" fmla="*/ 225773 h 367729"/>
                  <a:gd name="connsiteX10" fmla="*/ 197314 w 319943"/>
                  <a:gd name="connsiteY10" fmla="*/ 367729 h 367729"/>
                  <a:gd name="connsiteX11" fmla="*/ 122629 w 319943"/>
                  <a:gd name="connsiteY11" fmla="*/ 367729 h 36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943" h="367729">
                    <a:moveTo>
                      <a:pt x="122629" y="225773"/>
                    </a:moveTo>
                    <a:lnTo>
                      <a:pt x="0" y="0"/>
                    </a:lnTo>
                    <a:lnTo>
                      <a:pt x="81410" y="0"/>
                    </a:lnTo>
                    <a:lnTo>
                      <a:pt x="137051" y="109038"/>
                    </a:lnTo>
                    <a:cubicBezTo>
                      <a:pt x="148385" y="131136"/>
                      <a:pt x="161250" y="161501"/>
                      <a:pt x="161250" y="161501"/>
                    </a:cubicBezTo>
                    <a:lnTo>
                      <a:pt x="162283" y="161501"/>
                    </a:lnTo>
                    <a:cubicBezTo>
                      <a:pt x="162283" y="161501"/>
                      <a:pt x="176174" y="131174"/>
                      <a:pt x="187013" y="109038"/>
                    </a:cubicBezTo>
                    <a:lnTo>
                      <a:pt x="241627" y="0"/>
                    </a:lnTo>
                    <a:lnTo>
                      <a:pt x="319943" y="0"/>
                    </a:lnTo>
                    <a:lnTo>
                      <a:pt x="197314" y="225773"/>
                    </a:lnTo>
                    <a:lnTo>
                      <a:pt x="197314" y="367729"/>
                    </a:lnTo>
                    <a:lnTo>
                      <a:pt x="122629" y="367729"/>
                    </a:lnTo>
                    <a:close/>
                  </a:path>
                </a:pathLst>
              </a:custGeom>
              <a:solidFill>
                <a:srgbClr val="FFFFFF"/>
              </a:solidFill>
              <a:ln w="6890" cap="flat">
                <a:noFill/>
                <a:prstDash val="solid"/>
                <a:miter/>
              </a:ln>
            </p:spPr>
            <p:txBody>
              <a:bodyPr rtlCol="0" anchor="ctr"/>
              <a:lstStyle/>
              <a:p>
                <a:endParaRPr lang="en-NL"/>
              </a:p>
            </p:txBody>
          </p:sp>
          <p:sp>
            <p:nvSpPr>
              <p:cNvPr id="23" name="Freeform 22">
                <a:extLst>
                  <a:ext uri="{FF2B5EF4-FFF2-40B4-BE49-F238E27FC236}">
                    <a16:creationId xmlns:a16="http://schemas.microsoft.com/office/drawing/2014/main" id="{E3AAA96F-3166-4369-B31D-E8253B2C299E}"/>
                  </a:ext>
                </a:extLst>
              </p:cNvPr>
              <p:cNvSpPr/>
              <p:nvPr/>
            </p:nvSpPr>
            <p:spPr>
              <a:xfrm>
                <a:off x="4318073" y="5788462"/>
                <a:ext cx="296239" cy="367729"/>
              </a:xfrm>
              <a:custGeom>
                <a:avLst/>
                <a:gdLst>
                  <a:gd name="connsiteX0" fmla="*/ 0 w 296239"/>
                  <a:gd name="connsiteY0" fmla="*/ 0 h 367729"/>
                  <a:gd name="connsiteX1" fmla="*/ 296240 w 296239"/>
                  <a:gd name="connsiteY1" fmla="*/ 0 h 367729"/>
                  <a:gd name="connsiteX2" fmla="*/ 296240 w 296239"/>
                  <a:gd name="connsiteY2" fmla="*/ 62749 h 367729"/>
                  <a:gd name="connsiteX3" fmla="*/ 185483 w 296239"/>
                  <a:gd name="connsiteY3" fmla="*/ 62749 h 367729"/>
                  <a:gd name="connsiteX4" fmla="*/ 185483 w 296239"/>
                  <a:gd name="connsiteY4" fmla="*/ 367729 h 367729"/>
                  <a:gd name="connsiteX5" fmla="*/ 110791 w 296239"/>
                  <a:gd name="connsiteY5" fmla="*/ 367729 h 367729"/>
                  <a:gd name="connsiteX6" fmla="*/ 110791 w 296239"/>
                  <a:gd name="connsiteY6" fmla="*/ 62749 h 367729"/>
                  <a:gd name="connsiteX7" fmla="*/ 34 w 296239"/>
                  <a:gd name="connsiteY7" fmla="*/ 62749 h 367729"/>
                  <a:gd name="connsiteX8" fmla="*/ 34 w 296239"/>
                  <a:gd name="connsiteY8" fmla="*/ 0 h 36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239" h="367729">
                    <a:moveTo>
                      <a:pt x="0" y="0"/>
                    </a:moveTo>
                    <a:lnTo>
                      <a:pt x="296240" y="0"/>
                    </a:lnTo>
                    <a:lnTo>
                      <a:pt x="296240" y="62749"/>
                    </a:lnTo>
                    <a:lnTo>
                      <a:pt x="185483" y="62749"/>
                    </a:lnTo>
                    <a:lnTo>
                      <a:pt x="185483" y="367729"/>
                    </a:lnTo>
                    <a:lnTo>
                      <a:pt x="110791" y="367729"/>
                    </a:lnTo>
                    <a:lnTo>
                      <a:pt x="110791" y="62749"/>
                    </a:lnTo>
                    <a:lnTo>
                      <a:pt x="34" y="62749"/>
                    </a:lnTo>
                    <a:lnTo>
                      <a:pt x="34" y="0"/>
                    </a:lnTo>
                    <a:close/>
                  </a:path>
                </a:pathLst>
              </a:custGeom>
              <a:solidFill>
                <a:srgbClr val="FFFFFF"/>
              </a:solidFill>
              <a:ln w="6890" cap="flat">
                <a:noFill/>
                <a:prstDash val="solid"/>
                <a:miter/>
              </a:ln>
            </p:spPr>
            <p:txBody>
              <a:bodyPr rtlCol="0" anchor="ctr"/>
              <a:lstStyle/>
              <a:p>
                <a:endParaRPr lang="en-NL"/>
              </a:p>
            </p:txBody>
          </p:sp>
          <p:sp>
            <p:nvSpPr>
              <p:cNvPr id="24" name="Freeform 23">
                <a:extLst>
                  <a:ext uri="{FF2B5EF4-FFF2-40B4-BE49-F238E27FC236}">
                    <a16:creationId xmlns:a16="http://schemas.microsoft.com/office/drawing/2014/main" id="{E803029F-3710-5AB1-5AF1-6E460F06B3F2}"/>
                  </a:ext>
                </a:extLst>
              </p:cNvPr>
              <p:cNvSpPr/>
              <p:nvPr/>
            </p:nvSpPr>
            <p:spPr>
              <a:xfrm>
                <a:off x="4651942" y="5788462"/>
                <a:ext cx="294138" cy="367729"/>
              </a:xfrm>
              <a:custGeom>
                <a:avLst/>
                <a:gdLst>
                  <a:gd name="connsiteX0" fmla="*/ 0 w 294138"/>
                  <a:gd name="connsiteY0" fmla="*/ 0 h 367729"/>
                  <a:gd name="connsiteX1" fmla="*/ 74692 w 294138"/>
                  <a:gd name="connsiteY1" fmla="*/ 0 h 367729"/>
                  <a:gd name="connsiteX2" fmla="*/ 74692 w 294138"/>
                  <a:gd name="connsiteY2" fmla="*/ 144014 h 367729"/>
                  <a:gd name="connsiteX3" fmla="*/ 219453 w 294138"/>
                  <a:gd name="connsiteY3" fmla="*/ 144014 h 367729"/>
                  <a:gd name="connsiteX4" fmla="*/ 219453 w 294138"/>
                  <a:gd name="connsiteY4" fmla="*/ 0 h 367729"/>
                  <a:gd name="connsiteX5" fmla="*/ 294138 w 294138"/>
                  <a:gd name="connsiteY5" fmla="*/ 0 h 367729"/>
                  <a:gd name="connsiteX6" fmla="*/ 294138 w 294138"/>
                  <a:gd name="connsiteY6" fmla="*/ 367729 h 367729"/>
                  <a:gd name="connsiteX7" fmla="*/ 219453 w 294138"/>
                  <a:gd name="connsiteY7" fmla="*/ 367729 h 367729"/>
                  <a:gd name="connsiteX8" fmla="*/ 219453 w 294138"/>
                  <a:gd name="connsiteY8" fmla="*/ 205734 h 367729"/>
                  <a:gd name="connsiteX9" fmla="*/ 74692 w 294138"/>
                  <a:gd name="connsiteY9" fmla="*/ 205734 h 367729"/>
                  <a:gd name="connsiteX10" fmla="*/ 74692 w 294138"/>
                  <a:gd name="connsiteY10" fmla="*/ 367729 h 367729"/>
                  <a:gd name="connsiteX11" fmla="*/ 0 w 294138"/>
                  <a:gd name="connsiteY11" fmla="*/ 367729 h 36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4138" h="367729">
                    <a:moveTo>
                      <a:pt x="0" y="0"/>
                    </a:moveTo>
                    <a:lnTo>
                      <a:pt x="74692" y="0"/>
                    </a:lnTo>
                    <a:lnTo>
                      <a:pt x="74692" y="144014"/>
                    </a:lnTo>
                    <a:lnTo>
                      <a:pt x="219453" y="144014"/>
                    </a:lnTo>
                    <a:lnTo>
                      <a:pt x="219453" y="0"/>
                    </a:lnTo>
                    <a:lnTo>
                      <a:pt x="294138" y="0"/>
                    </a:lnTo>
                    <a:lnTo>
                      <a:pt x="294138" y="367729"/>
                    </a:lnTo>
                    <a:lnTo>
                      <a:pt x="219453" y="367729"/>
                    </a:lnTo>
                    <a:lnTo>
                      <a:pt x="219453" y="205734"/>
                    </a:lnTo>
                    <a:lnTo>
                      <a:pt x="74692" y="205734"/>
                    </a:lnTo>
                    <a:lnTo>
                      <a:pt x="74692" y="367729"/>
                    </a:lnTo>
                    <a:lnTo>
                      <a:pt x="0" y="367729"/>
                    </a:lnTo>
                    <a:close/>
                  </a:path>
                </a:pathLst>
              </a:custGeom>
              <a:solidFill>
                <a:srgbClr val="FFFFFF"/>
              </a:solidFill>
              <a:ln w="6890" cap="flat">
                <a:noFill/>
                <a:prstDash val="solid"/>
                <a:miter/>
              </a:ln>
            </p:spPr>
            <p:txBody>
              <a:bodyPr rtlCol="0" anchor="ctr"/>
              <a:lstStyle/>
              <a:p>
                <a:endParaRPr lang="en-NL"/>
              </a:p>
            </p:txBody>
          </p:sp>
          <p:sp>
            <p:nvSpPr>
              <p:cNvPr id="25" name="Freeform 24">
                <a:extLst>
                  <a:ext uri="{FF2B5EF4-FFF2-40B4-BE49-F238E27FC236}">
                    <a16:creationId xmlns:a16="http://schemas.microsoft.com/office/drawing/2014/main" id="{A2A57049-CAE0-D391-2B54-431D297ABA51}"/>
                  </a:ext>
                </a:extLst>
              </p:cNvPr>
              <p:cNvSpPr/>
              <p:nvPr/>
            </p:nvSpPr>
            <p:spPr>
              <a:xfrm>
                <a:off x="4986844" y="5781261"/>
                <a:ext cx="354974" cy="383159"/>
              </a:xfrm>
              <a:custGeom>
                <a:avLst/>
                <a:gdLst>
                  <a:gd name="connsiteX0" fmla="*/ 0 w 354974"/>
                  <a:gd name="connsiteY0" fmla="*/ 191828 h 383159"/>
                  <a:gd name="connsiteX1" fmla="*/ 177739 w 354974"/>
                  <a:gd name="connsiteY1" fmla="*/ 0 h 383159"/>
                  <a:gd name="connsiteX2" fmla="*/ 354974 w 354974"/>
                  <a:gd name="connsiteY2" fmla="*/ 191828 h 383159"/>
                  <a:gd name="connsiteX3" fmla="*/ 177739 w 354974"/>
                  <a:gd name="connsiteY3" fmla="*/ 383160 h 383159"/>
                  <a:gd name="connsiteX4" fmla="*/ 0 w 354974"/>
                  <a:gd name="connsiteY4" fmla="*/ 191828 h 383159"/>
                  <a:gd name="connsiteX5" fmla="*/ 278718 w 354974"/>
                  <a:gd name="connsiteY5" fmla="*/ 191828 h 383159"/>
                  <a:gd name="connsiteX6" fmla="*/ 178269 w 354974"/>
                  <a:gd name="connsiteY6" fmla="*/ 61187 h 383159"/>
                  <a:gd name="connsiteX7" fmla="*/ 76256 w 354974"/>
                  <a:gd name="connsiteY7" fmla="*/ 191828 h 383159"/>
                  <a:gd name="connsiteX8" fmla="*/ 178269 w 354974"/>
                  <a:gd name="connsiteY8" fmla="*/ 321935 h 383159"/>
                  <a:gd name="connsiteX9" fmla="*/ 278718 w 354974"/>
                  <a:gd name="connsiteY9" fmla="*/ 191828 h 383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974" h="383159">
                    <a:moveTo>
                      <a:pt x="0" y="191828"/>
                    </a:moveTo>
                    <a:cubicBezTo>
                      <a:pt x="0" y="81760"/>
                      <a:pt x="69042" y="0"/>
                      <a:pt x="177739" y="0"/>
                    </a:cubicBezTo>
                    <a:cubicBezTo>
                      <a:pt x="286428" y="0"/>
                      <a:pt x="354974" y="81760"/>
                      <a:pt x="354974" y="191828"/>
                    </a:cubicBezTo>
                    <a:cubicBezTo>
                      <a:pt x="354974" y="301895"/>
                      <a:pt x="286470" y="383160"/>
                      <a:pt x="177739" y="383160"/>
                    </a:cubicBezTo>
                    <a:cubicBezTo>
                      <a:pt x="69001" y="383160"/>
                      <a:pt x="0" y="301895"/>
                      <a:pt x="0" y="191828"/>
                    </a:cubicBezTo>
                    <a:close/>
                    <a:moveTo>
                      <a:pt x="278718" y="191828"/>
                    </a:moveTo>
                    <a:cubicBezTo>
                      <a:pt x="278718" y="118297"/>
                      <a:pt x="245747" y="61187"/>
                      <a:pt x="178269" y="61187"/>
                    </a:cubicBezTo>
                    <a:cubicBezTo>
                      <a:pt x="110791" y="61187"/>
                      <a:pt x="76256" y="118259"/>
                      <a:pt x="76256" y="191828"/>
                    </a:cubicBezTo>
                    <a:cubicBezTo>
                      <a:pt x="76256" y="265396"/>
                      <a:pt x="110757" y="321935"/>
                      <a:pt x="178269" y="321935"/>
                    </a:cubicBezTo>
                    <a:cubicBezTo>
                      <a:pt x="245782" y="321935"/>
                      <a:pt x="278718" y="264863"/>
                      <a:pt x="278718" y="191828"/>
                    </a:cubicBezTo>
                    <a:close/>
                  </a:path>
                </a:pathLst>
              </a:custGeom>
              <a:solidFill>
                <a:srgbClr val="FFFFFF"/>
              </a:solidFill>
              <a:ln w="6890" cap="flat">
                <a:noFill/>
                <a:prstDash val="solid"/>
                <a:miter/>
              </a:ln>
            </p:spPr>
            <p:txBody>
              <a:bodyPr rtlCol="0" anchor="ctr"/>
              <a:lstStyle/>
              <a:p>
                <a:endParaRPr lang="en-NL"/>
              </a:p>
            </p:txBody>
          </p:sp>
          <p:sp>
            <p:nvSpPr>
              <p:cNvPr id="26" name="Freeform 25">
                <a:extLst>
                  <a:ext uri="{FF2B5EF4-FFF2-40B4-BE49-F238E27FC236}">
                    <a16:creationId xmlns:a16="http://schemas.microsoft.com/office/drawing/2014/main" id="{3549A060-3A14-20FE-EB10-A44B1F7ADD6A}"/>
                  </a:ext>
                </a:extLst>
              </p:cNvPr>
              <p:cNvSpPr/>
              <p:nvPr/>
            </p:nvSpPr>
            <p:spPr>
              <a:xfrm>
                <a:off x="5382541" y="5788462"/>
                <a:ext cx="296736" cy="367767"/>
              </a:xfrm>
              <a:custGeom>
                <a:avLst/>
                <a:gdLst>
                  <a:gd name="connsiteX0" fmla="*/ 0 w 296736"/>
                  <a:gd name="connsiteY0" fmla="*/ 0 h 367767"/>
                  <a:gd name="connsiteX1" fmla="*/ 75719 w 296736"/>
                  <a:gd name="connsiteY1" fmla="*/ 0 h 367767"/>
                  <a:gd name="connsiteX2" fmla="*/ 198348 w 296736"/>
                  <a:gd name="connsiteY2" fmla="*/ 205200 h 367767"/>
                  <a:gd name="connsiteX3" fmla="*/ 224111 w 296736"/>
                  <a:gd name="connsiteY3" fmla="*/ 256634 h 367767"/>
                  <a:gd name="connsiteX4" fmla="*/ 225138 w 296736"/>
                  <a:gd name="connsiteY4" fmla="*/ 256634 h 367767"/>
                  <a:gd name="connsiteX5" fmla="*/ 223078 w 296736"/>
                  <a:gd name="connsiteY5" fmla="*/ 192856 h 367767"/>
                  <a:gd name="connsiteX6" fmla="*/ 223078 w 296736"/>
                  <a:gd name="connsiteY6" fmla="*/ 0 h 367767"/>
                  <a:gd name="connsiteX7" fmla="*/ 296736 w 296736"/>
                  <a:gd name="connsiteY7" fmla="*/ 0 h 367767"/>
                  <a:gd name="connsiteX8" fmla="*/ 296736 w 296736"/>
                  <a:gd name="connsiteY8" fmla="*/ 367729 h 367767"/>
                  <a:gd name="connsiteX9" fmla="*/ 224608 w 296736"/>
                  <a:gd name="connsiteY9" fmla="*/ 367729 h 367767"/>
                  <a:gd name="connsiteX10" fmla="*/ 98885 w 296736"/>
                  <a:gd name="connsiteY10" fmla="*/ 164587 h 367767"/>
                  <a:gd name="connsiteX11" fmla="*/ 72632 w 296736"/>
                  <a:gd name="connsiteY11" fmla="*/ 113687 h 367767"/>
                  <a:gd name="connsiteX12" fmla="*/ 71599 w 296736"/>
                  <a:gd name="connsiteY12" fmla="*/ 113687 h 367767"/>
                  <a:gd name="connsiteX13" fmla="*/ 73659 w 296736"/>
                  <a:gd name="connsiteY13" fmla="*/ 177998 h 367767"/>
                  <a:gd name="connsiteX14" fmla="*/ 73659 w 296736"/>
                  <a:gd name="connsiteY14" fmla="*/ 367767 h 367767"/>
                  <a:gd name="connsiteX15" fmla="*/ 0 w 296736"/>
                  <a:gd name="connsiteY15" fmla="*/ 367767 h 367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6736" h="367767">
                    <a:moveTo>
                      <a:pt x="0" y="0"/>
                    </a:moveTo>
                    <a:lnTo>
                      <a:pt x="75719" y="0"/>
                    </a:lnTo>
                    <a:lnTo>
                      <a:pt x="198348" y="205200"/>
                    </a:lnTo>
                    <a:cubicBezTo>
                      <a:pt x="210213" y="225240"/>
                      <a:pt x="224111" y="256634"/>
                      <a:pt x="224111" y="256634"/>
                    </a:cubicBezTo>
                    <a:lnTo>
                      <a:pt x="225138" y="256634"/>
                    </a:lnTo>
                    <a:cubicBezTo>
                      <a:pt x="225138" y="256634"/>
                      <a:pt x="223078" y="218573"/>
                      <a:pt x="223078" y="192856"/>
                    </a:cubicBezTo>
                    <a:lnTo>
                      <a:pt x="223078" y="0"/>
                    </a:lnTo>
                    <a:lnTo>
                      <a:pt x="296736" y="0"/>
                    </a:lnTo>
                    <a:lnTo>
                      <a:pt x="296736" y="367729"/>
                    </a:lnTo>
                    <a:lnTo>
                      <a:pt x="224608" y="367729"/>
                    </a:lnTo>
                    <a:lnTo>
                      <a:pt x="98885" y="164587"/>
                    </a:lnTo>
                    <a:cubicBezTo>
                      <a:pt x="87019" y="145042"/>
                      <a:pt x="72632" y="113687"/>
                      <a:pt x="72632" y="113687"/>
                    </a:cubicBezTo>
                    <a:lnTo>
                      <a:pt x="71599" y="113687"/>
                    </a:lnTo>
                    <a:cubicBezTo>
                      <a:pt x="71599" y="113687"/>
                      <a:pt x="73659" y="152243"/>
                      <a:pt x="73659" y="177998"/>
                    </a:cubicBezTo>
                    <a:lnTo>
                      <a:pt x="73659" y="367767"/>
                    </a:lnTo>
                    <a:lnTo>
                      <a:pt x="0" y="367767"/>
                    </a:lnTo>
                    <a:close/>
                  </a:path>
                </a:pathLst>
              </a:custGeom>
              <a:solidFill>
                <a:srgbClr val="FFFFFF"/>
              </a:solidFill>
              <a:ln w="6890" cap="flat">
                <a:noFill/>
                <a:prstDash val="solid"/>
                <a:miter/>
              </a:ln>
            </p:spPr>
            <p:txBody>
              <a:bodyPr rtlCol="0" anchor="ctr"/>
              <a:lstStyle/>
              <a:p>
                <a:endParaRPr lang="en-NL"/>
              </a:p>
            </p:txBody>
          </p:sp>
          <p:sp>
            <p:nvSpPr>
              <p:cNvPr id="27" name="Freeform 26">
                <a:extLst>
                  <a:ext uri="{FF2B5EF4-FFF2-40B4-BE49-F238E27FC236}">
                    <a16:creationId xmlns:a16="http://schemas.microsoft.com/office/drawing/2014/main" id="{AE7A6E0B-1197-C381-C776-A4CA446F459B}"/>
                  </a:ext>
                </a:extLst>
              </p:cNvPr>
              <p:cNvSpPr/>
              <p:nvPr/>
            </p:nvSpPr>
            <p:spPr>
              <a:xfrm>
                <a:off x="2279851" y="6241798"/>
                <a:ext cx="291085" cy="367732"/>
              </a:xfrm>
              <a:custGeom>
                <a:avLst/>
                <a:gdLst>
                  <a:gd name="connsiteX0" fmla="*/ 0 w 291085"/>
                  <a:gd name="connsiteY0" fmla="*/ 41 h 367732"/>
                  <a:gd name="connsiteX1" fmla="*/ 161780 w 291085"/>
                  <a:gd name="connsiteY1" fmla="*/ 41 h 367732"/>
                  <a:gd name="connsiteX2" fmla="*/ 258109 w 291085"/>
                  <a:gd name="connsiteY2" fmla="*/ 34481 h 367732"/>
                  <a:gd name="connsiteX3" fmla="*/ 291086 w 291085"/>
                  <a:gd name="connsiteY3" fmla="*/ 118295 h 367732"/>
                  <a:gd name="connsiteX4" fmla="*/ 167961 w 291085"/>
                  <a:gd name="connsiteY4" fmla="*/ 234540 h 367732"/>
                  <a:gd name="connsiteX5" fmla="*/ 77283 w 291085"/>
                  <a:gd name="connsiteY5" fmla="*/ 234540 h 367732"/>
                  <a:gd name="connsiteX6" fmla="*/ 77283 w 291085"/>
                  <a:gd name="connsiteY6" fmla="*/ 367733 h 367732"/>
                  <a:gd name="connsiteX7" fmla="*/ 0 w 291085"/>
                  <a:gd name="connsiteY7" fmla="*/ 367733 h 367732"/>
                  <a:gd name="connsiteX8" fmla="*/ 0 w 291085"/>
                  <a:gd name="connsiteY8" fmla="*/ 0 h 367732"/>
                  <a:gd name="connsiteX9" fmla="*/ 77283 w 291085"/>
                  <a:gd name="connsiteY9" fmla="*/ 173886 h 367732"/>
                  <a:gd name="connsiteX10" fmla="*/ 154566 w 291085"/>
                  <a:gd name="connsiteY10" fmla="*/ 173886 h 367732"/>
                  <a:gd name="connsiteX11" fmla="*/ 214334 w 291085"/>
                  <a:gd name="connsiteY11" fmla="*/ 118872 h 367732"/>
                  <a:gd name="connsiteX12" fmla="*/ 155600 w 291085"/>
                  <a:gd name="connsiteY12" fmla="*/ 64884 h 367732"/>
                  <a:gd name="connsiteX13" fmla="*/ 77283 w 291085"/>
                  <a:gd name="connsiteY13" fmla="*/ 64884 h 367732"/>
                  <a:gd name="connsiteX14" fmla="*/ 77283 w 291085"/>
                  <a:gd name="connsiteY14" fmla="*/ 173920 h 36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085" h="367732">
                    <a:moveTo>
                      <a:pt x="0" y="41"/>
                    </a:moveTo>
                    <a:lnTo>
                      <a:pt x="161780" y="41"/>
                    </a:lnTo>
                    <a:cubicBezTo>
                      <a:pt x="204563" y="41"/>
                      <a:pt x="236473" y="12381"/>
                      <a:pt x="258109" y="34481"/>
                    </a:cubicBezTo>
                    <a:cubicBezTo>
                      <a:pt x="278718" y="55584"/>
                      <a:pt x="291086" y="84350"/>
                      <a:pt x="291086" y="118295"/>
                    </a:cubicBezTo>
                    <a:cubicBezTo>
                      <a:pt x="291086" y="187711"/>
                      <a:pt x="245251" y="234540"/>
                      <a:pt x="167961" y="234540"/>
                    </a:cubicBezTo>
                    <a:lnTo>
                      <a:pt x="77283" y="234540"/>
                    </a:lnTo>
                    <a:lnTo>
                      <a:pt x="77283" y="367733"/>
                    </a:lnTo>
                    <a:lnTo>
                      <a:pt x="0" y="367733"/>
                    </a:lnTo>
                    <a:lnTo>
                      <a:pt x="0" y="0"/>
                    </a:lnTo>
                    <a:close/>
                    <a:moveTo>
                      <a:pt x="77283" y="173886"/>
                    </a:moveTo>
                    <a:lnTo>
                      <a:pt x="154566" y="173886"/>
                    </a:lnTo>
                    <a:cubicBezTo>
                      <a:pt x="193724" y="173886"/>
                      <a:pt x="214334" y="152281"/>
                      <a:pt x="214334" y="118872"/>
                    </a:cubicBezTo>
                    <a:cubicBezTo>
                      <a:pt x="214334" y="85457"/>
                      <a:pt x="192698" y="64884"/>
                      <a:pt x="155600" y="64884"/>
                    </a:cubicBezTo>
                    <a:lnTo>
                      <a:pt x="77283" y="64884"/>
                    </a:lnTo>
                    <a:lnTo>
                      <a:pt x="77283" y="173920"/>
                    </a:lnTo>
                    <a:close/>
                  </a:path>
                </a:pathLst>
              </a:custGeom>
              <a:solidFill>
                <a:srgbClr val="FFFFFF"/>
              </a:solidFill>
              <a:ln w="6890" cap="flat">
                <a:noFill/>
                <a:prstDash val="solid"/>
                <a:miter/>
              </a:ln>
            </p:spPr>
            <p:txBody>
              <a:bodyPr rtlCol="0" anchor="ctr"/>
              <a:lstStyle/>
              <a:p>
                <a:endParaRPr lang="en-NL"/>
              </a:p>
            </p:txBody>
          </p:sp>
          <p:sp>
            <p:nvSpPr>
              <p:cNvPr id="28" name="Freeform 27">
                <a:extLst>
                  <a:ext uri="{FF2B5EF4-FFF2-40B4-BE49-F238E27FC236}">
                    <a16:creationId xmlns:a16="http://schemas.microsoft.com/office/drawing/2014/main" id="{0AAA5471-CECA-872D-88A3-C3E5F9BCD0A7}"/>
                  </a:ext>
                </a:extLst>
              </p:cNvPr>
              <p:cNvSpPr/>
              <p:nvPr/>
            </p:nvSpPr>
            <p:spPr>
              <a:xfrm>
                <a:off x="2608035" y="6241798"/>
                <a:ext cx="292112" cy="367732"/>
              </a:xfrm>
              <a:custGeom>
                <a:avLst/>
                <a:gdLst>
                  <a:gd name="connsiteX0" fmla="*/ 0 w 292112"/>
                  <a:gd name="connsiteY0" fmla="*/ 41 h 367732"/>
                  <a:gd name="connsiteX1" fmla="*/ 168995 w 292112"/>
                  <a:gd name="connsiteY1" fmla="*/ 41 h 367732"/>
                  <a:gd name="connsiteX2" fmla="*/ 287496 w 292112"/>
                  <a:gd name="connsiteY2" fmla="*/ 102371 h 367732"/>
                  <a:gd name="connsiteX3" fmla="*/ 220018 w 292112"/>
                  <a:gd name="connsiteY3" fmla="*/ 191336 h 367732"/>
                  <a:gd name="connsiteX4" fmla="*/ 220018 w 292112"/>
                  <a:gd name="connsiteY4" fmla="*/ 192857 h 367732"/>
                  <a:gd name="connsiteX5" fmla="*/ 276161 w 292112"/>
                  <a:gd name="connsiteY5" fmla="*/ 266923 h 367732"/>
                  <a:gd name="connsiteX6" fmla="*/ 292113 w 292112"/>
                  <a:gd name="connsiteY6" fmla="*/ 364108 h 367732"/>
                  <a:gd name="connsiteX7" fmla="*/ 292113 w 292112"/>
                  <a:gd name="connsiteY7" fmla="*/ 367733 h 367732"/>
                  <a:gd name="connsiteX8" fmla="*/ 220514 w 292112"/>
                  <a:gd name="connsiteY8" fmla="*/ 367733 h 367732"/>
                  <a:gd name="connsiteX9" fmla="*/ 207119 w 292112"/>
                  <a:gd name="connsiteY9" fmla="*/ 282888 h 367732"/>
                  <a:gd name="connsiteX10" fmla="*/ 134990 w 292112"/>
                  <a:gd name="connsiteY10" fmla="*/ 220136 h 367732"/>
                  <a:gd name="connsiteX11" fmla="*/ 74727 w 292112"/>
                  <a:gd name="connsiteY11" fmla="*/ 220136 h 367732"/>
                  <a:gd name="connsiteX12" fmla="*/ 74727 w 292112"/>
                  <a:gd name="connsiteY12" fmla="*/ 367733 h 367732"/>
                  <a:gd name="connsiteX13" fmla="*/ 34 w 292112"/>
                  <a:gd name="connsiteY13" fmla="*/ 367733 h 367732"/>
                  <a:gd name="connsiteX14" fmla="*/ 34 w 292112"/>
                  <a:gd name="connsiteY14" fmla="*/ 0 h 367732"/>
                  <a:gd name="connsiteX15" fmla="*/ 74685 w 292112"/>
                  <a:gd name="connsiteY15" fmla="*/ 162571 h 367732"/>
                  <a:gd name="connsiteX16" fmla="*/ 154036 w 292112"/>
                  <a:gd name="connsiteY16" fmla="*/ 162571 h 367732"/>
                  <a:gd name="connsiteX17" fmla="*/ 214830 w 292112"/>
                  <a:gd name="connsiteY17" fmla="*/ 112166 h 367732"/>
                  <a:gd name="connsiteX18" fmla="*/ 156096 w 292112"/>
                  <a:gd name="connsiteY18" fmla="*/ 60234 h 367732"/>
                  <a:gd name="connsiteX19" fmla="*/ 74685 w 292112"/>
                  <a:gd name="connsiteY19" fmla="*/ 60234 h 36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2112" h="367732">
                    <a:moveTo>
                      <a:pt x="0" y="41"/>
                    </a:moveTo>
                    <a:lnTo>
                      <a:pt x="168995" y="41"/>
                    </a:lnTo>
                    <a:cubicBezTo>
                      <a:pt x="240097" y="41"/>
                      <a:pt x="287496" y="41188"/>
                      <a:pt x="287496" y="102371"/>
                    </a:cubicBezTo>
                    <a:cubicBezTo>
                      <a:pt x="287496" y="145574"/>
                      <a:pt x="267424" y="178494"/>
                      <a:pt x="220018" y="191336"/>
                    </a:cubicBezTo>
                    <a:lnTo>
                      <a:pt x="220018" y="192857"/>
                    </a:lnTo>
                    <a:cubicBezTo>
                      <a:pt x="254029" y="202651"/>
                      <a:pt x="271545" y="222193"/>
                      <a:pt x="276161" y="266923"/>
                    </a:cubicBezTo>
                    <a:cubicBezTo>
                      <a:pt x="281315" y="318848"/>
                      <a:pt x="279255" y="358475"/>
                      <a:pt x="292113" y="364108"/>
                    </a:cubicBezTo>
                    <a:lnTo>
                      <a:pt x="292113" y="367733"/>
                    </a:lnTo>
                    <a:lnTo>
                      <a:pt x="220514" y="367733"/>
                    </a:lnTo>
                    <a:cubicBezTo>
                      <a:pt x="211240" y="363613"/>
                      <a:pt x="210213" y="322466"/>
                      <a:pt x="207119" y="282888"/>
                    </a:cubicBezTo>
                    <a:cubicBezTo>
                      <a:pt x="204032" y="242766"/>
                      <a:pt x="181363" y="220136"/>
                      <a:pt x="134990" y="220136"/>
                    </a:cubicBezTo>
                    <a:lnTo>
                      <a:pt x="74727" y="220136"/>
                    </a:lnTo>
                    <a:lnTo>
                      <a:pt x="74727" y="367733"/>
                    </a:lnTo>
                    <a:lnTo>
                      <a:pt x="34" y="367733"/>
                    </a:lnTo>
                    <a:lnTo>
                      <a:pt x="34" y="0"/>
                    </a:lnTo>
                    <a:close/>
                    <a:moveTo>
                      <a:pt x="74685" y="162571"/>
                    </a:moveTo>
                    <a:lnTo>
                      <a:pt x="154036" y="162571"/>
                    </a:lnTo>
                    <a:cubicBezTo>
                      <a:pt x="194717" y="162571"/>
                      <a:pt x="214830" y="141502"/>
                      <a:pt x="214830" y="112166"/>
                    </a:cubicBezTo>
                    <a:cubicBezTo>
                      <a:pt x="214830" y="82830"/>
                      <a:pt x="195750" y="60234"/>
                      <a:pt x="156096" y="60234"/>
                    </a:cubicBezTo>
                    <a:lnTo>
                      <a:pt x="74685" y="60234"/>
                    </a:lnTo>
                    <a:close/>
                  </a:path>
                </a:pathLst>
              </a:custGeom>
              <a:solidFill>
                <a:srgbClr val="FFFFFF"/>
              </a:solidFill>
              <a:ln w="6890" cap="flat">
                <a:noFill/>
                <a:prstDash val="solid"/>
                <a:miter/>
              </a:ln>
            </p:spPr>
            <p:txBody>
              <a:bodyPr rtlCol="0" anchor="ctr"/>
              <a:lstStyle/>
              <a:p>
                <a:endParaRPr lang="en-NL"/>
              </a:p>
            </p:txBody>
          </p:sp>
          <p:sp>
            <p:nvSpPr>
              <p:cNvPr id="29" name="Freeform 28">
                <a:extLst>
                  <a:ext uri="{FF2B5EF4-FFF2-40B4-BE49-F238E27FC236}">
                    <a16:creationId xmlns:a16="http://schemas.microsoft.com/office/drawing/2014/main" id="{0B68DCAC-A75A-6472-8092-EA1786E3C9FC}"/>
                  </a:ext>
                </a:extLst>
              </p:cNvPr>
              <p:cNvSpPr/>
              <p:nvPr/>
            </p:nvSpPr>
            <p:spPr>
              <a:xfrm>
                <a:off x="2919310" y="6241839"/>
                <a:ext cx="335356" cy="367726"/>
              </a:xfrm>
              <a:custGeom>
                <a:avLst/>
                <a:gdLst>
                  <a:gd name="connsiteX0" fmla="*/ 128238 w 335356"/>
                  <a:gd name="connsiteY0" fmla="*/ 0 h 367726"/>
                  <a:gd name="connsiteX1" fmla="*/ 205521 w 335356"/>
                  <a:gd name="connsiteY1" fmla="*/ 0 h 367726"/>
                  <a:gd name="connsiteX2" fmla="*/ 335357 w 335356"/>
                  <a:gd name="connsiteY2" fmla="*/ 367726 h 367726"/>
                  <a:gd name="connsiteX3" fmla="*/ 257578 w 335356"/>
                  <a:gd name="connsiteY3" fmla="*/ 367726 h 367726"/>
                  <a:gd name="connsiteX4" fmla="*/ 232848 w 335356"/>
                  <a:gd name="connsiteY4" fmla="*/ 289546 h 367726"/>
                  <a:gd name="connsiteX5" fmla="*/ 99918 w 335356"/>
                  <a:gd name="connsiteY5" fmla="*/ 289546 h 367726"/>
                  <a:gd name="connsiteX6" fmla="*/ 75719 w 335356"/>
                  <a:gd name="connsiteY6" fmla="*/ 367726 h 367726"/>
                  <a:gd name="connsiteX7" fmla="*/ 0 w 335356"/>
                  <a:gd name="connsiteY7" fmla="*/ 367726 h 367726"/>
                  <a:gd name="connsiteX8" fmla="*/ 128272 w 335356"/>
                  <a:gd name="connsiteY8" fmla="*/ 0 h 367726"/>
                  <a:gd name="connsiteX9" fmla="*/ 117434 w 335356"/>
                  <a:gd name="connsiteY9" fmla="*/ 232476 h 367726"/>
                  <a:gd name="connsiteX10" fmla="*/ 214795 w 335356"/>
                  <a:gd name="connsiteY10" fmla="*/ 232476 h 367726"/>
                  <a:gd name="connsiteX11" fmla="*/ 181818 w 335356"/>
                  <a:gd name="connsiteY11" fmla="*/ 126521 h 367726"/>
                  <a:gd name="connsiteX12" fmla="*/ 166900 w 335356"/>
                  <a:gd name="connsiteY12" fmla="*/ 69946 h 367726"/>
                  <a:gd name="connsiteX13" fmla="*/ 165866 w 335356"/>
                  <a:gd name="connsiteY13" fmla="*/ 69946 h 367726"/>
                  <a:gd name="connsiteX14" fmla="*/ 150411 w 335356"/>
                  <a:gd name="connsiteY14" fmla="*/ 126521 h 3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5356" h="367726">
                    <a:moveTo>
                      <a:pt x="128238" y="0"/>
                    </a:moveTo>
                    <a:lnTo>
                      <a:pt x="205521" y="0"/>
                    </a:lnTo>
                    <a:lnTo>
                      <a:pt x="335357" y="367726"/>
                    </a:lnTo>
                    <a:lnTo>
                      <a:pt x="257578" y="367726"/>
                    </a:lnTo>
                    <a:lnTo>
                      <a:pt x="232848" y="289546"/>
                    </a:lnTo>
                    <a:lnTo>
                      <a:pt x="99918" y="289546"/>
                    </a:lnTo>
                    <a:lnTo>
                      <a:pt x="75719" y="367726"/>
                    </a:lnTo>
                    <a:lnTo>
                      <a:pt x="0" y="367726"/>
                    </a:lnTo>
                    <a:lnTo>
                      <a:pt x="128272" y="0"/>
                    </a:lnTo>
                    <a:close/>
                    <a:moveTo>
                      <a:pt x="117434" y="232476"/>
                    </a:moveTo>
                    <a:lnTo>
                      <a:pt x="214795" y="232476"/>
                    </a:lnTo>
                    <a:lnTo>
                      <a:pt x="181818" y="126521"/>
                    </a:lnTo>
                    <a:cubicBezTo>
                      <a:pt x="175637" y="106980"/>
                      <a:pt x="166900" y="69946"/>
                      <a:pt x="166900" y="69946"/>
                    </a:cubicBezTo>
                    <a:lnTo>
                      <a:pt x="165866" y="69946"/>
                    </a:lnTo>
                    <a:cubicBezTo>
                      <a:pt x="165866" y="69946"/>
                      <a:pt x="156592" y="106980"/>
                      <a:pt x="150411" y="126521"/>
                    </a:cubicBezTo>
                    <a:close/>
                  </a:path>
                </a:pathLst>
              </a:custGeom>
              <a:solidFill>
                <a:srgbClr val="FFFFFF"/>
              </a:solidFill>
              <a:ln w="6890" cap="flat">
                <a:noFill/>
                <a:prstDash val="solid"/>
                <a:miter/>
              </a:ln>
            </p:spPr>
            <p:txBody>
              <a:bodyPr rtlCol="0" anchor="ctr"/>
              <a:lstStyle/>
              <a:p>
                <a:endParaRPr lang="en-NL"/>
              </a:p>
            </p:txBody>
          </p:sp>
          <p:sp>
            <p:nvSpPr>
              <p:cNvPr id="30" name="Freeform 29">
                <a:extLst>
                  <a:ext uri="{FF2B5EF4-FFF2-40B4-BE49-F238E27FC236}">
                    <a16:creationId xmlns:a16="http://schemas.microsoft.com/office/drawing/2014/main" id="{BAD0616A-B92A-59E3-C3EA-BD413CDA59F9}"/>
                  </a:ext>
                </a:extLst>
              </p:cNvPr>
              <p:cNvSpPr/>
              <p:nvPr/>
            </p:nvSpPr>
            <p:spPr>
              <a:xfrm>
                <a:off x="3250588" y="6234638"/>
                <a:ext cx="340545" cy="382665"/>
              </a:xfrm>
              <a:custGeom>
                <a:avLst/>
                <a:gdLst>
                  <a:gd name="connsiteX0" fmla="*/ 281770 w 340545"/>
                  <a:gd name="connsiteY0" fmla="*/ 325555 h 382665"/>
                  <a:gd name="connsiteX1" fmla="*/ 280744 w 340545"/>
                  <a:gd name="connsiteY1" fmla="*/ 325555 h 382665"/>
                  <a:gd name="connsiteX2" fmla="*/ 177201 w 340545"/>
                  <a:gd name="connsiteY2" fmla="*/ 382666 h 382665"/>
                  <a:gd name="connsiteX3" fmla="*/ 47895 w 340545"/>
                  <a:gd name="connsiteY3" fmla="*/ 329173 h 382665"/>
                  <a:gd name="connsiteX4" fmla="*/ 0 w 340545"/>
                  <a:gd name="connsiteY4" fmla="*/ 192361 h 382665"/>
                  <a:gd name="connsiteX5" fmla="*/ 60264 w 340545"/>
                  <a:gd name="connsiteY5" fmla="*/ 42171 h 382665"/>
                  <a:gd name="connsiteX6" fmla="*/ 178765 w 340545"/>
                  <a:gd name="connsiteY6" fmla="*/ 0 h 382665"/>
                  <a:gd name="connsiteX7" fmla="*/ 336425 w 340545"/>
                  <a:gd name="connsiteY7" fmla="*/ 122903 h 382665"/>
                  <a:gd name="connsiteX8" fmla="*/ 263263 w 340545"/>
                  <a:gd name="connsiteY8" fmla="*/ 122903 h 382665"/>
                  <a:gd name="connsiteX9" fmla="*/ 180329 w 340545"/>
                  <a:gd name="connsiteY9" fmla="*/ 61720 h 382665"/>
                  <a:gd name="connsiteX10" fmla="*/ 76250 w 340545"/>
                  <a:gd name="connsiteY10" fmla="*/ 192361 h 382665"/>
                  <a:gd name="connsiteX11" fmla="*/ 179296 w 340545"/>
                  <a:gd name="connsiteY11" fmla="*/ 322466 h 382665"/>
                  <a:gd name="connsiteX12" fmla="*/ 274101 w 340545"/>
                  <a:gd name="connsiteY12" fmla="*/ 239148 h 382665"/>
                  <a:gd name="connsiteX13" fmla="*/ 274101 w 340545"/>
                  <a:gd name="connsiteY13" fmla="*/ 237085 h 382665"/>
                  <a:gd name="connsiteX14" fmla="*/ 185483 w 340545"/>
                  <a:gd name="connsiteY14" fmla="*/ 237085 h 382665"/>
                  <a:gd name="connsiteX15" fmla="*/ 185483 w 340545"/>
                  <a:gd name="connsiteY15" fmla="*/ 179485 h 382665"/>
                  <a:gd name="connsiteX16" fmla="*/ 340546 w 340545"/>
                  <a:gd name="connsiteY16" fmla="*/ 179485 h 382665"/>
                  <a:gd name="connsiteX17" fmla="*/ 340546 w 340545"/>
                  <a:gd name="connsiteY17" fmla="*/ 374928 h 382665"/>
                  <a:gd name="connsiteX18" fmla="*/ 284409 w 340545"/>
                  <a:gd name="connsiteY18" fmla="*/ 374928 h 382665"/>
                  <a:gd name="connsiteX19" fmla="*/ 281846 w 340545"/>
                  <a:gd name="connsiteY19" fmla="*/ 325555 h 38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0545" h="382665">
                    <a:moveTo>
                      <a:pt x="281770" y="325555"/>
                    </a:moveTo>
                    <a:lnTo>
                      <a:pt x="280744" y="325555"/>
                    </a:lnTo>
                    <a:cubicBezTo>
                      <a:pt x="255518" y="367726"/>
                      <a:pt x="220976" y="382666"/>
                      <a:pt x="177201" y="382666"/>
                    </a:cubicBezTo>
                    <a:cubicBezTo>
                      <a:pt x="121554" y="382666"/>
                      <a:pt x="78275" y="362588"/>
                      <a:pt x="47895" y="329173"/>
                    </a:cubicBezTo>
                    <a:cubicBezTo>
                      <a:pt x="17516" y="295228"/>
                      <a:pt x="0" y="247911"/>
                      <a:pt x="0" y="192361"/>
                    </a:cubicBezTo>
                    <a:cubicBezTo>
                      <a:pt x="0" y="131171"/>
                      <a:pt x="21636" y="77685"/>
                      <a:pt x="60264" y="42171"/>
                    </a:cubicBezTo>
                    <a:cubicBezTo>
                      <a:pt x="90147" y="14933"/>
                      <a:pt x="129299" y="0"/>
                      <a:pt x="178765" y="0"/>
                    </a:cubicBezTo>
                    <a:cubicBezTo>
                      <a:pt x="271504" y="0"/>
                      <a:pt x="324553" y="50900"/>
                      <a:pt x="336425" y="122903"/>
                    </a:cubicBezTo>
                    <a:lnTo>
                      <a:pt x="263263" y="122903"/>
                    </a:lnTo>
                    <a:cubicBezTo>
                      <a:pt x="255022" y="87438"/>
                      <a:pt x="227729" y="61720"/>
                      <a:pt x="180329" y="61720"/>
                    </a:cubicBezTo>
                    <a:cubicBezTo>
                      <a:pt x="110791" y="61720"/>
                      <a:pt x="76250" y="119326"/>
                      <a:pt x="76250" y="192361"/>
                    </a:cubicBezTo>
                    <a:cubicBezTo>
                      <a:pt x="76250" y="265396"/>
                      <a:pt x="115904" y="322466"/>
                      <a:pt x="179296" y="322466"/>
                    </a:cubicBezTo>
                    <a:cubicBezTo>
                      <a:pt x="236473" y="322466"/>
                      <a:pt x="274101" y="279799"/>
                      <a:pt x="274101" y="239148"/>
                    </a:cubicBezTo>
                    <a:lnTo>
                      <a:pt x="274101" y="237085"/>
                    </a:lnTo>
                    <a:lnTo>
                      <a:pt x="185483" y="237085"/>
                    </a:lnTo>
                    <a:lnTo>
                      <a:pt x="185483" y="179485"/>
                    </a:lnTo>
                    <a:lnTo>
                      <a:pt x="340546" y="179485"/>
                    </a:lnTo>
                    <a:lnTo>
                      <a:pt x="340546" y="374928"/>
                    </a:lnTo>
                    <a:lnTo>
                      <a:pt x="284409" y="374928"/>
                    </a:lnTo>
                    <a:lnTo>
                      <a:pt x="281846" y="325555"/>
                    </a:lnTo>
                    <a:close/>
                  </a:path>
                </a:pathLst>
              </a:custGeom>
              <a:solidFill>
                <a:srgbClr val="FFFFFF"/>
              </a:solidFill>
              <a:ln w="6890" cap="flat">
                <a:noFill/>
                <a:prstDash val="solid"/>
                <a:miter/>
              </a:ln>
            </p:spPr>
            <p:txBody>
              <a:bodyPr rtlCol="0" anchor="ctr"/>
              <a:lstStyle/>
              <a:p>
                <a:endParaRPr lang="en-NL"/>
              </a:p>
            </p:txBody>
          </p:sp>
          <p:sp>
            <p:nvSpPr>
              <p:cNvPr id="31" name="Freeform 30">
                <a:extLst>
                  <a:ext uri="{FF2B5EF4-FFF2-40B4-BE49-F238E27FC236}">
                    <a16:creationId xmlns:a16="http://schemas.microsoft.com/office/drawing/2014/main" id="{F8334EB8-4751-868E-F0EA-6D842CC77978}"/>
                  </a:ext>
                </a:extLst>
              </p:cNvPr>
              <p:cNvSpPr/>
              <p:nvPr/>
            </p:nvSpPr>
            <p:spPr>
              <a:xfrm>
                <a:off x="3640028" y="6241839"/>
                <a:ext cx="287992" cy="373896"/>
              </a:xfrm>
              <a:custGeom>
                <a:avLst/>
                <a:gdLst>
                  <a:gd name="connsiteX0" fmla="*/ 34 w 287992"/>
                  <a:gd name="connsiteY0" fmla="*/ 249431 h 373896"/>
                  <a:gd name="connsiteX1" fmla="*/ 34 w 287992"/>
                  <a:gd name="connsiteY1" fmla="*/ 0 h 373896"/>
                  <a:gd name="connsiteX2" fmla="*/ 74727 w 287992"/>
                  <a:gd name="connsiteY2" fmla="*/ 0 h 373896"/>
                  <a:gd name="connsiteX3" fmla="*/ 74727 w 287992"/>
                  <a:gd name="connsiteY3" fmla="*/ 249431 h 373896"/>
                  <a:gd name="connsiteX4" fmla="*/ 143769 w 287992"/>
                  <a:gd name="connsiteY4" fmla="*/ 314240 h 373896"/>
                  <a:gd name="connsiteX5" fmla="*/ 213300 w 287992"/>
                  <a:gd name="connsiteY5" fmla="*/ 248400 h 373896"/>
                  <a:gd name="connsiteX6" fmla="*/ 213300 w 287992"/>
                  <a:gd name="connsiteY6" fmla="*/ 0 h 373896"/>
                  <a:gd name="connsiteX7" fmla="*/ 287992 w 287992"/>
                  <a:gd name="connsiteY7" fmla="*/ 0 h 373896"/>
                  <a:gd name="connsiteX8" fmla="*/ 287992 w 287992"/>
                  <a:gd name="connsiteY8" fmla="*/ 249431 h 373896"/>
                  <a:gd name="connsiteX9" fmla="*/ 145292 w 287992"/>
                  <a:gd name="connsiteY9" fmla="*/ 373896 h 373896"/>
                  <a:gd name="connsiteX10" fmla="*/ 0 w 287992"/>
                  <a:gd name="connsiteY10" fmla="*/ 249431 h 37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7992" h="373896">
                    <a:moveTo>
                      <a:pt x="34" y="249431"/>
                    </a:moveTo>
                    <a:lnTo>
                      <a:pt x="34" y="0"/>
                    </a:lnTo>
                    <a:lnTo>
                      <a:pt x="74727" y="0"/>
                    </a:lnTo>
                    <a:lnTo>
                      <a:pt x="74727" y="249431"/>
                    </a:lnTo>
                    <a:cubicBezTo>
                      <a:pt x="74727" y="287490"/>
                      <a:pt x="93806" y="314240"/>
                      <a:pt x="143769" y="314240"/>
                    </a:cubicBezTo>
                    <a:cubicBezTo>
                      <a:pt x="191168" y="314240"/>
                      <a:pt x="213300" y="286465"/>
                      <a:pt x="213300" y="248400"/>
                    </a:cubicBezTo>
                    <a:lnTo>
                      <a:pt x="213300" y="0"/>
                    </a:lnTo>
                    <a:lnTo>
                      <a:pt x="287992" y="0"/>
                    </a:lnTo>
                    <a:lnTo>
                      <a:pt x="287992" y="249431"/>
                    </a:lnTo>
                    <a:cubicBezTo>
                      <a:pt x="287992" y="328106"/>
                      <a:pt x="239559" y="373896"/>
                      <a:pt x="145292" y="373896"/>
                    </a:cubicBezTo>
                    <a:cubicBezTo>
                      <a:pt x="51024" y="373896"/>
                      <a:pt x="0" y="329131"/>
                      <a:pt x="0" y="249431"/>
                    </a:cubicBezTo>
                    <a:close/>
                  </a:path>
                </a:pathLst>
              </a:custGeom>
              <a:solidFill>
                <a:srgbClr val="FFFFFF"/>
              </a:solidFill>
              <a:ln w="6890" cap="flat">
                <a:noFill/>
                <a:prstDash val="solid"/>
                <a:miter/>
              </a:ln>
            </p:spPr>
            <p:txBody>
              <a:bodyPr rtlCol="0" anchor="ctr"/>
              <a:lstStyle/>
              <a:p>
                <a:endParaRPr lang="en-NL"/>
              </a:p>
            </p:txBody>
          </p:sp>
          <p:sp>
            <p:nvSpPr>
              <p:cNvPr id="32" name="Freeform 31">
                <a:extLst>
                  <a:ext uri="{FF2B5EF4-FFF2-40B4-BE49-F238E27FC236}">
                    <a16:creationId xmlns:a16="http://schemas.microsoft.com/office/drawing/2014/main" id="{46CD517F-CA97-BB4C-F11C-ED3037D41CEC}"/>
                  </a:ext>
                </a:extLst>
              </p:cNvPr>
              <p:cNvSpPr/>
              <p:nvPr/>
            </p:nvSpPr>
            <p:spPr>
              <a:xfrm>
                <a:off x="3981641" y="6241798"/>
                <a:ext cx="272578" cy="367732"/>
              </a:xfrm>
              <a:custGeom>
                <a:avLst/>
                <a:gdLst>
                  <a:gd name="connsiteX0" fmla="*/ 0 w 272578"/>
                  <a:gd name="connsiteY0" fmla="*/ 41 h 367732"/>
                  <a:gd name="connsiteX1" fmla="*/ 271014 w 272578"/>
                  <a:gd name="connsiteY1" fmla="*/ 41 h 367732"/>
                  <a:gd name="connsiteX2" fmla="*/ 271014 w 272578"/>
                  <a:gd name="connsiteY2" fmla="*/ 62786 h 367732"/>
                  <a:gd name="connsiteX3" fmla="*/ 74727 w 272578"/>
                  <a:gd name="connsiteY3" fmla="*/ 62786 h 367732"/>
                  <a:gd name="connsiteX4" fmla="*/ 74727 w 272578"/>
                  <a:gd name="connsiteY4" fmla="*/ 145079 h 367732"/>
                  <a:gd name="connsiteX5" fmla="*/ 246815 w 272578"/>
                  <a:gd name="connsiteY5" fmla="*/ 145079 h 367732"/>
                  <a:gd name="connsiteX6" fmla="*/ 246815 w 272578"/>
                  <a:gd name="connsiteY6" fmla="*/ 206269 h 367732"/>
                  <a:gd name="connsiteX7" fmla="*/ 74727 w 272578"/>
                  <a:gd name="connsiteY7" fmla="*/ 206269 h 367732"/>
                  <a:gd name="connsiteX8" fmla="*/ 74727 w 272578"/>
                  <a:gd name="connsiteY8" fmla="*/ 305518 h 367732"/>
                  <a:gd name="connsiteX9" fmla="*/ 272579 w 272578"/>
                  <a:gd name="connsiteY9" fmla="*/ 305518 h 367732"/>
                  <a:gd name="connsiteX10" fmla="*/ 272579 w 272578"/>
                  <a:gd name="connsiteY10" fmla="*/ 367733 h 367732"/>
                  <a:gd name="connsiteX11" fmla="*/ 41 w 272578"/>
                  <a:gd name="connsiteY11" fmla="*/ 367733 h 367732"/>
                  <a:gd name="connsiteX12" fmla="*/ 41 w 272578"/>
                  <a:gd name="connsiteY12" fmla="*/ 0 h 36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78" h="367732">
                    <a:moveTo>
                      <a:pt x="0" y="41"/>
                    </a:moveTo>
                    <a:lnTo>
                      <a:pt x="271014" y="41"/>
                    </a:lnTo>
                    <a:lnTo>
                      <a:pt x="271014" y="62786"/>
                    </a:lnTo>
                    <a:lnTo>
                      <a:pt x="74727" y="62786"/>
                    </a:lnTo>
                    <a:lnTo>
                      <a:pt x="74727" y="145079"/>
                    </a:lnTo>
                    <a:lnTo>
                      <a:pt x="246815" y="145079"/>
                    </a:lnTo>
                    <a:lnTo>
                      <a:pt x="246815" y="206269"/>
                    </a:lnTo>
                    <a:lnTo>
                      <a:pt x="74727" y="206269"/>
                    </a:lnTo>
                    <a:lnTo>
                      <a:pt x="74727" y="305518"/>
                    </a:lnTo>
                    <a:lnTo>
                      <a:pt x="272579" y="305518"/>
                    </a:lnTo>
                    <a:lnTo>
                      <a:pt x="272579" y="367733"/>
                    </a:lnTo>
                    <a:lnTo>
                      <a:pt x="41" y="367733"/>
                    </a:lnTo>
                    <a:lnTo>
                      <a:pt x="41" y="0"/>
                    </a:lnTo>
                    <a:close/>
                  </a:path>
                </a:pathLst>
              </a:custGeom>
              <a:solidFill>
                <a:srgbClr val="FFFFFF"/>
              </a:solidFill>
              <a:ln w="6890" cap="flat">
                <a:noFill/>
                <a:prstDash val="solid"/>
                <a:miter/>
              </a:ln>
            </p:spPr>
            <p:txBody>
              <a:bodyPr rtlCol="0" anchor="ctr"/>
              <a:lstStyle/>
              <a:p>
                <a:endParaRPr lang="en-NL"/>
              </a:p>
            </p:txBody>
          </p:sp>
          <p:sp>
            <p:nvSpPr>
              <p:cNvPr id="33" name="Freeform 32">
                <a:extLst>
                  <a:ext uri="{FF2B5EF4-FFF2-40B4-BE49-F238E27FC236}">
                    <a16:creationId xmlns:a16="http://schemas.microsoft.com/office/drawing/2014/main" id="{08CEE1DE-1349-9465-F2BF-5BF65E835959}"/>
                  </a:ext>
                </a:extLst>
              </p:cNvPr>
              <p:cNvSpPr/>
              <p:nvPr/>
            </p:nvSpPr>
            <p:spPr>
              <a:xfrm>
                <a:off x="4368601" y="6269649"/>
                <a:ext cx="308071" cy="347654"/>
              </a:xfrm>
              <a:custGeom>
                <a:avLst/>
                <a:gdLst>
                  <a:gd name="connsiteX0" fmla="*/ 216360 w 308071"/>
                  <a:gd name="connsiteY0" fmla="*/ 339917 h 347654"/>
                  <a:gd name="connsiteX1" fmla="*/ 178765 w 308071"/>
                  <a:gd name="connsiteY1" fmla="*/ 296218 h 347654"/>
                  <a:gd name="connsiteX2" fmla="*/ 92208 w 308071"/>
                  <a:gd name="connsiteY2" fmla="*/ 347655 h 347654"/>
                  <a:gd name="connsiteX3" fmla="*/ 0 w 308071"/>
                  <a:gd name="connsiteY3" fmla="*/ 262273 h 347654"/>
                  <a:gd name="connsiteX4" fmla="*/ 77779 w 308071"/>
                  <a:gd name="connsiteY4" fmla="*/ 162000 h 347654"/>
                  <a:gd name="connsiteX5" fmla="*/ 49466 w 308071"/>
                  <a:gd name="connsiteY5" fmla="*/ 86902 h 347654"/>
                  <a:gd name="connsiteX6" fmla="*/ 145794 w 308071"/>
                  <a:gd name="connsiteY6" fmla="*/ 0 h 347654"/>
                  <a:gd name="connsiteX7" fmla="*/ 231318 w 308071"/>
                  <a:gd name="connsiteY7" fmla="*/ 66328 h 347654"/>
                  <a:gd name="connsiteX8" fmla="*/ 149915 w 308071"/>
                  <a:gd name="connsiteY8" fmla="*/ 149117 h 347654"/>
                  <a:gd name="connsiteX9" fmla="*/ 191134 w 308071"/>
                  <a:gd name="connsiteY9" fmla="*/ 203642 h 347654"/>
                  <a:gd name="connsiteX10" fmla="*/ 202469 w 308071"/>
                  <a:gd name="connsiteY10" fmla="*/ 218038 h 347654"/>
                  <a:gd name="connsiteX11" fmla="*/ 211205 w 308071"/>
                  <a:gd name="connsiteY11" fmla="*/ 190800 h 347654"/>
                  <a:gd name="connsiteX12" fmla="*/ 279221 w 308071"/>
                  <a:gd name="connsiteY12" fmla="*/ 96697 h 347654"/>
                  <a:gd name="connsiteX13" fmla="*/ 300857 w 308071"/>
                  <a:gd name="connsiteY13" fmla="*/ 96697 h 347654"/>
                  <a:gd name="connsiteX14" fmla="*/ 293146 w 308071"/>
                  <a:gd name="connsiteY14" fmla="*/ 175901 h 347654"/>
                  <a:gd name="connsiteX15" fmla="*/ 262236 w 308071"/>
                  <a:gd name="connsiteY15" fmla="*/ 165618 h 347654"/>
                  <a:gd name="connsiteX16" fmla="*/ 215863 w 308071"/>
                  <a:gd name="connsiteY16" fmla="*/ 234540 h 347654"/>
                  <a:gd name="connsiteX17" fmla="*/ 308071 w 308071"/>
                  <a:gd name="connsiteY17" fmla="*/ 339958 h 347654"/>
                  <a:gd name="connsiteX18" fmla="*/ 216360 w 308071"/>
                  <a:gd name="connsiteY18" fmla="*/ 339958 h 347654"/>
                  <a:gd name="connsiteX19" fmla="*/ 165370 w 308071"/>
                  <a:gd name="connsiteY19" fmla="*/ 280253 h 347654"/>
                  <a:gd name="connsiteX20" fmla="*/ 115415 w 308071"/>
                  <a:gd name="connsiteY20" fmla="*/ 215452 h 347654"/>
                  <a:gd name="connsiteX21" fmla="*/ 89651 w 308071"/>
                  <a:gd name="connsiteY21" fmla="*/ 179444 h 347654"/>
                  <a:gd name="connsiteX22" fmla="*/ 69042 w 308071"/>
                  <a:gd name="connsiteY22" fmla="*/ 229319 h 347654"/>
                  <a:gd name="connsiteX23" fmla="*/ 126750 w 308071"/>
                  <a:gd name="connsiteY23" fmla="*/ 290502 h 347654"/>
                  <a:gd name="connsiteX24" fmla="*/ 165370 w 308071"/>
                  <a:gd name="connsiteY24" fmla="*/ 280219 h 347654"/>
                  <a:gd name="connsiteX25" fmla="*/ 114347 w 308071"/>
                  <a:gd name="connsiteY25" fmla="*/ 69376 h 347654"/>
                  <a:gd name="connsiteX26" fmla="*/ 141137 w 308071"/>
                  <a:gd name="connsiteY26" fmla="*/ 136736 h 347654"/>
                  <a:gd name="connsiteX27" fmla="*/ 170483 w 308071"/>
                  <a:gd name="connsiteY27" fmla="*/ 71439 h 347654"/>
                  <a:gd name="connsiteX28" fmla="*/ 143197 w 308071"/>
                  <a:gd name="connsiteY28" fmla="*/ 24611 h 347654"/>
                  <a:gd name="connsiteX29" fmla="*/ 114347 w 308071"/>
                  <a:gd name="connsiteY29" fmla="*/ 69376 h 3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8071" h="347654">
                    <a:moveTo>
                      <a:pt x="216360" y="339917"/>
                    </a:moveTo>
                    <a:cubicBezTo>
                      <a:pt x="207622" y="330658"/>
                      <a:pt x="194227" y="315230"/>
                      <a:pt x="178765" y="296218"/>
                    </a:cubicBezTo>
                    <a:cubicBezTo>
                      <a:pt x="157129" y="327577"/>
                      <a:pt x="127776" y="347655"/>
                      <a:pt x="92208" y="347655"/>
                    </a:cubicBezTo>
                    <a:cubicBezTo>
                      <a:pt x="36065" y="347655"/>
                      <a:pt x="0" y="314735"/>
                      <a:pt x="0" y="262273"/>
                    </a:cubicBezTo>
                    <a:cubicBezTo>
                      <a:pt x="0" y="215452"/>
                      <a:pt x="32440" y="183069"/>
                      <a:pt x="77779" y="162000"/>
                    </a:cubicBezTo>
                    <a:cubicBezTo>
                      <a:pt x="55647" y="127553"/>
                      <a:pt x="49466" y="109036"/>
                      <a:pt x="49466" y="86902"/>
                    </a:cubicBezTo>
                    <a:cubicBezTo>
                      <a:pt x="49466" y="39090"/>
                      <a:pt x="89114" y="0"/>
                      <a:pt x="145794" y="0"/>
                    </a:cubicBezTo>
                    <a:cubicBezTo>
                      <a:pt x="198348" y="0"/>
                      <a:pt x="231318" y="22100"/>
                      <a:pt x="231318" y="66328"/>
                    </a:cubicBezTo>
                    <a:cubicBezTo>
                      <a:pt x="231318" y="105418"/>
                      <a:pt x="191134" y="133193"/>
                      <a:pt x="149915" y="149117"/>
                    </a:cubicBezTo>
                    <a:cubicBezTo>
                      <a:pt x="160712" y="163520"/>
                      <a:pt x="174114" y="181500"/>
                      <a:pt x="191134" y="203642"/>
                    </a:cubicBezTo>
                    <a:cubicBezTo>
                      <a:pt x="194758" y="208780"/>
                      <a:pt x="198878" y="213389"/>
                      <a:pt x="202469" y="218038"/>
                    </a:cubicBezTo>
                    <a:lnTo>
                      <a:pt x="211205" y="190800"/>
                    </a:lnTo>
                    <a:cubicBezTo>
                      <a:pt x="235405" y="117270"/>
                      <a:pt x="246739" y="96697"/>
                      <a:pt x="279221" y="96697"/>
                    </a:cubicBezTo>
                    <a:lnTo>
                      <a:pt x="300857" y="96697"/>
                    </a:lnTo>
                    <a:lnTo>
                      <a:pt x="293146" y="175901"/>
                    </a:lnTo>
                    <a:cubicBezTo>
                      <a:pt x="280247" y="168700"/>
                      <a:pt x="272007" y="165618"/>
                      <a:pt x="262236" y="165618"/>
                    </a:cubicBezTo>
                    <a:cubicBezTo>
                      <a:pt x="246781" y="165618"/>
                      <a:pt x="236969" y="176396"/>
                      <a:pt x="215863" y="234540"/>
                    </a:cubicBezTo>
                    <a:cubicBezTo>
                      <a:pt x="251928" y="279799"/>
                      <a:pt x="284368" y="316296"/>
                      <a:pt x="308071" y="339958"/>
                    </a:cubicBezTo>
                    <a:lnTo>
                      <a:pt x="216360" y="339958"/>
                    </a:lnTo>
                    <a:close/>
                    <a:moveTo>
                      <a:pt x="165370" y="280253"/>
                    </a:moveTo>
                    <a:cubicBezTo>
                      <a:pt x="149915" y="261207"/>
                      <a:pt x="132930" y="238612"/>
                      <a:pt x="115415" y="215452"/>
                    </a:cubicBezTo>
                    <a:cubicBezTo>
                      <a:pt x="105644" y="202074"/>
                      <a:pt x="96865" y="189734"/>
                      <a:pt x="89651" y="179444"/>
                    </a:cubicBezTo>
                    <a:cubicBezTo>
                      <a:pt x="74692" y="194384"/>
                      <a:pt x="69042" y="211332"/>
                      <a:pt x="69042" y="229319"/>
                    </a:cubicBezTo>
                    <a:cubicBezTo>
                      <a:pt x="69042" y="263264"/>
                      <a:pt x="88618" y="290502"/>
                      <a:pt x="126750" y="290502"/>
                    </a:cubicBezTo>
                    <a:cubicBezTo>
                      <a:pt x="142205" y="290502"/>
                      <a:pt x="155069" y="287421"/>
                      <a:pt x="165370" y="280219"/>
                    </a:cubicBezTo>
                    <a:close/>
                    <a:moveTo>
                      <a:pt x="114347" y="69376"/>
                    </a:moveTo>
                    <a:cubicBezTo>
                      <a:pt x="114347" y="89949"/>
                      <a:pt x="118998" y="104352"/>
                      <a:pt x="141137" y="136736"/>
                    </a:cubicBezTo>
                    <a:cubicBezTo>
                      <a:pt x="160712" y="120276"/>
                      <a:pt x="170483" y="99702"/>
                      <a:pt x="170483" y="71439"/>
                    </a:cubicBezTo>
                    <a:cubicBezTo>
                      <a:pt x="170483" y="46216"/>
                      <a:pt x="163275" y="24611"/>
                      <a:pt x="143197" y="24611"/>
                    </a:cubicBezTo>
                    <a:cubicBezTo>
                      <a:pt x="123125" y="24611"/>
                      <a:pt x="114347" y="41607"/>
                      <a:pt x="114347" y="69376"/>
                    </a:cubicBezTo>
                    <a:close/>
                  </a:path>
                </a:pathLst>
              </a:custGeom>
              <a:solidFill>
                <a:srgbClr val="FFFFFF"/>
              </a:solidFill>
              <a:ln w="6890" cap="flat">
                <a:noFill/>
                <a:prstDash val="solid"/>
                <a:miter/>
              </a:ln>
            </p:spPr>
            <p:txBody>
              <a:bodyPr rtlCol="0" anchor="ctr"/>
              <a:lstStyle/>
              <a:p>
                <a:endParaRPr lang="en-NL"/>
              </a:p>
            </p:txBody>
          </p:sp>
          <p:sp>
            <p:nvSpPr>
              <p:cNvPr id="34" name="Freeform 33">
                <a:extLst>
                  <a:ext uri="{FF2B5EF4-FFF2-40B4-BE49-F238E27FC236}">
                    <a16:creationId xmlns:a16="http://schemas.microsoft.com/office/drawing/2014/main" id="{D8D36CB1-4060-EFF0-2C1C-CDB2F31B777B}"/>
                  </a:ext>
                </a:extLst>
              </p:cNvPr>
              <p:cNvSpPr/>
              <p:nvPr/>
            </p:nvSpPr>
            <p:spPr>
              <a:xfrm>
                <a:off x="4796744" y="6241798"/>
                <a:ext cx="292112" cy="367732"/>
              </a:xfrm>
              <a:custGeom>
                <a:avLst/>
                <a:gdLst>
                  <a:gd name="connsiteX0" fmla="*/ 0 w 292112"/>
                  <a:gd name="connsiteY0" fmla="*/ 41 h 367732"/>
                  <a:gd name="connsiteX1" fmla="*/ 168995 w 292112"/>
                  <a:gd name="connsiteY1" fmla="*/ 41 h 367732"/>
                  <a:gd name="connsiteX2" fmla="*/ 287496 w 292112"/>
                  <a:gd name="connsiteY2" fmla="*/ 102371 h 367732"/>
                  <a:gd name="connsiteX3" fmla="*/ 220018 w 292112"/>
                  <a:gd name="connsiteY3" fmla="*/ 191336 h 367732"/>
                  <a:gd name="connsiteX4" fmla="*/ 220018 w 292112"/>
                  <a:gd name="connsiteY4" fmla="*/ 192857 h 367732"/>
                  <a:gd name="connsiteX5" fmla="*/ 276162 w 292112"/>
                  <a:gd name="connsiteY5" fmla="*/ 266923 h 367732"/>
                  <a:gd name="connsiteX6" fmla="*/ 292113 w 292112"/>
                  <a:gd name="connsiteY6" fmla="*/ 364108 h 367732"/>
                  <a:gd name="connsiteX7" fmla="*/ 292113 w 292112"/>
                  <a:gd name="connsiteY7" fmla="*/ 367733 h 367732"/>
                  <a:gd name="connsiteX8" fmla="*/ 220514 w 292112"/>
                  <a:gd name="connsiteY8" fmla="*/ 367733 h 367732"/>
                  <a:gd name="connsiteX9" fmla="*/ 207119 w 292112"/>
                  <a:gd name="connsiteY9" fmla="*/ 282888 h 367732"/>
                  <a:gd name="connsiteX10" fmla="*/ 134990 w 292112"/>
                  <a:gd name="connsiteY10" fmla="*/ 220136 h 367732"/>
                  <a:gd name="connsiteX11" fmla="*/ 74727 w 292112"/>
                  <a:gd name="connsiteY11" fmla="*/ 220136 h 367732"/>
                  <a:gd name="connsiteX12" fmla="*/ 74727 w 292112"/>
                  <a:gd name="connsiteY12" fmla="*/ 367733 h 367732"/>
                  <a:gd name="connsiteX13" fmla="*/ 34 w 292112"/>
                  <a:gd name="connsiteY13" fmla="*/ 367733 h 367732"/>
                  <a:gd name="connsiteX14" fmla="*/ 34 w 292112"/>
                  <a:gd name="connsiteY14" fmla="*/ 0 h 367732"/>
                  <a:gd name="connsiteX15" fmla="*/ 74685 w 292112"/>
                  <a:gd name="connsiteY15" fmla="*/ 162571 h 367732"/>
                  <a:gd name="connsiteX16" fmla="*/ 154036 w 292112"/>
                  <a:gd name="connsiteY16" fmla="*/ 162571 h 367732"/>
                  <a:gd name="connsiteX17" fmla="*/ 214830 w 292112"/>
                  <a:gd name="connsiteY17" fmla="*/ 112166 h 367732"/>
                  <a:gd name="connsiteX18" fmla="*/ 156096 w 292112"/>
                  <a:gd name="connsiteY18" fmla="*/ 60234 h 367732"/>
                  <a:gd name="connsiteX19" fmla="*/ 74685 w 292112"/>
                  <a:gd name="connsiteY19" fmla="*/ 60234 h 36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2112" h="367732">
                    <a:moveTo>
                      <a:pt x="0" y="41"/>
                    </a:moveTo>
                    <a:lnTo>
                      <a:pt x="168995" y="41"/>
                    </a:lnTo>
                    <a:cubicBezTo>
                      <a:pt x="240097" y="41"/>
                      <a:pt x="287496" y="41188"/>
                      <a:pt x="287496" y="102371"/>
                    </a:cubicBezTo>
                    <a:cubicBezTo>
                      <a:pt x="287496" y="145574"/>
                      <a:pt x="267425" y="178494"/>
                      <a:pt x="220018" y="191336"/>
                    </a:cubicBezTo>
                    <a:lnTo>
                      <a:pt x="220018" y="192857"/>
                    </a:lnTo>
                    <a:cubicBezTo>
                      <a:pt x="254029" y="202651"/>
                      <a:pt x="271545" y="222193"/>
                      <a:pt x="276162" y="266923"/>
                    </a:cubicBezTo>
                    <a:cubicBezTo>
                      <a:pt x="281316" y="318848"/>
                      <a:pt x="279255" y="358475"/>
                      <a:pt x="292113" y="364108"/>
                    </a:cubicBezTo>
                    <a:lnTo>
                      <a:pt x="292113" y="367733"/>
                    </a:lnTo>
                    <a:lnTo>
                      <a:pt x="220514" y="367733"/>
                    </a:lnTo>
                    <a:cubicBezTo>
                      <a:pt x="211240" y="363613"/>
                      <a:pt x="210213" y="322466"/>
                      <a:pt x="207119" y="282888"/>
                    </a:cubicBezTo>
                    <a:cubicBezTo>
                      <a:pt x="204033" y="242766"/>
                      <a:pt x="181356" y="220136"/>
                      <a:pt x="134990" y="220136"/>
                    </a:cubicBezTo>
                    <a:lnTo>
                      <a:pt x="74727" y="220136"/>
                    </a:lnTo>
                    <a:lnTo>
                      <a:pt x="74727" y="367733"/>
                    </a:lnTo>
                    <a:lnTo>
                      <a:pt x="34" y="367733"/>
                    </a:lnTo>
                    <a:lnTo>
                      <a:pt x="34" y="0"/>
                    </a:lnTo>
                    <a:close/>
                    <a:moveTo>
                      <a:pt x="74685" y="162571"/>
                    </a:moveTo>
                    <a:lnTo>
                      <a:pt x="154036" y="162571"/>
                    </a:lnTo>
                    <a:cubicBezTo>
                      <a:pt x="194717" y="162571"/>
                      <a:pt x="214830" y="141502"/>
                      <a:pt x="214830" y="112166"/>
                    </a:cubicBezTo>
                    <a:cubicBezTo>
                      <a:pt x="214830" y="82830"/>
                      <a:pt x="195750" y="60234"/>
                      <a:pt x="156096" y="60234"/>
                    </a:cubicBezTo>
                    <a:lnTo>
                      <a:pt x="74685" y="60234"/>
                    </a:lnTo>
                    <a:close/>
                  </a:path>
                </a:pathLst>
              </a:custGeom>
              <a:solidFill>
                <a:srgbClr val="FFFFFF"/>
              </a:solidFill>
              <a:ln w="6890" cap="flat">
                <a:noFill/>
                <a:prstDash val="solid"/>
                <a:miter/>
              </a:ln>
            </p:spPr>
            <p:txBody>
              <a:bodyPr rtlCol="0" anchor="ctr"/>
              <a:lstStyle/>
              <a:p>
                <a:endParaRPr lang="en-NL"/>
              </a:p>
            </p:txBody>
          </p:sp>
          <p:sp>
            <p:nvSpPr>
              <p:cNvPr id="35" name="Freeform 34">
                <a:extLst>
                  <a:ext uri="{FF2B5EF4-FFF2-40B4-BE49-F238E27FC236}">
                    <a16:creationId xmlns:a16="http://schemas.microsoft.com/office/drawing/2014/main" id="{797D9B57-EF0B-152E-ED4C-A2961A5E03BA}"/>
                  </a:ext>
                </a:extLst>
              </p:cNvPr>
              <p:cNvSpPr/>
              <p:nvPr/>
            </p:nvSpPr>
            <p:spPr>
              <a:xfrm>
                <a:off x="5132136" y="6241798"/>
                <a:ext cx="272578" cy="367732"/>
              </a:xfrm>
              <a:custGeom>
                <a:avLst/>
                <a:gdLst>
                  <a:gd name="connsiteX0" fmla="*/ 0 w 272578"/>
                  <a:gd name="connsiteY0" fmla="*/ 41 h 367732"/>
                  <a:gd name="connsiteX1" fmla="*/ 271014 w 272578"/>
                  <a:gd name="connsiteY1" fmla="*/ 41 h 367732"/>
                  <a:gd name="connsiteX2" fmla="*/ 271014 w 272578"/>
                  <a:gd name="connsiteY2" fmla="*/ 62786 h 367732"/>
                  <a:gd name="connsiteX3" fmla="*/ 74734 w 272578"/>
                  <a:gd name="connsiteY3" fmla="*/ 62786 h 367732"/>
                  <a:gd name="connsiteX4" fmla="*/ 74734 w 272578"/>
                  <a:gd name="connsiteY4" fmla="*/ 145079 h 367732"/>
                  <a:gd name="connsiteX5" fmla="*/ 246822 w 272578"/>
                  <a:gd name="connsiteY5" fmla="*/ 145079 h 367732"/>
                  <a:gd name="connsiteX6" fmla="*/ 246822 w 272578"/>
                  <a:gd name="connsiteY6" fmla="*/ 206269 h 367732"/>
                  <a:gd name="connsiteX7" fmla="*/ 74734 w 272578"/>
                  <a:gd name="connsiteY7" fmla="*/ 206269 h 367732"/>
                  <a:gd name="connsiteX8" fmla="*/ 74734 w 272578"/>
                  <a:gd name="connsiteY8" fmla="*/ 305518 h 367732"/>
                  <a:gd name="connsiteX9" fmla="*/ 272579 w 272578"/>
                  <a:gd name="connsiteY9" fmla="*/ 305518 h 367732"/>
                  <a:gd name="connsiteX10" fmla="*/ 272579 w 272578"/>
                  <a:gd name="connsiteY10" fmla="*/ 367733 h 367732"/>
                  <a:gd name="connsiteX11" fmla="*/ 42 w 272578"/>
                  <a:gd name="connsiteY11" fmla="*/ 367733 h 367732"/>
                  <a:gd name="connsiteX12" fmla="*/ 42 w 272578"/>
                  <a:gd name="connsiteY12" fmla="*/ 0 h 36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78" h="367732">
                    <a:moveTo>
                      <a:pt x="0" y="41"/>
                    </a:moveTo>
                    <a:lnTo>
                      <a:pt x="271014" y="41"/>
                    </a:lnTo>
                    <a:lnTo>
                      <a:pt x="271014" y="62786"/>
                    </a:lnTo>
                    <a:lnTo>
                      <a:pt x="74734" y="62786"/>
                    </a:lnTo>
                    <a:lnTo>
                      <a:pt x="74734" y="145079"/>
                    </a:lnTo>
                    <a:lnTo>
                      <a:pt x="246822" y="145079"/>
                    </a:lnTo>
                    <a:lnTo>
                      <a:pt x="246822" y="206269"/>
                    </a:lnTo>
                    <a:lnTo>
                      <a:pt x="74734" y="206269"/>
                    </a:lnTo>
                    <a:lnTo>
                      <a:pt x="74734" y="305518"/>
                    </a:lnTo>
                    <a:lnTo>
                      <a:pt x="272579" y="305518"/>
                    </a:lnTo>
                    <a:lnTo>
                      <a:pt x="272579" y="367733"/>
                    </a:lnTo>
                    <a:lnTo>
                      <a:pt x="42" y="367733"/>
                    </a:lnTo>
                    <a:lnTo>
                      <a:pt x="42" y="0"/>
                    </a:lnTo>
                    <a:close/>
                  </a:path>
                </a:pathLst>
              </a:custGeom>
              <a:solidFill>
                <a:srgbClr val="FFFFFF"/>
              </a:solidFill>
              <a:ln w="6890" cap="flat">
                <a:noFill/>
                <a:prstDash val="solid"/>
                <a:miter/>
              </a:ln>
            </p:spPr>
            <p:txBody>
              <a:bodyPr rtlCol="0" anchor="ctr"/>
              <a:lstStyle/>
              <a:p>
                <a:endParaRPr lang="en-NL"/>
              </a:p>
            </p:txBody>
          </p:sp>
          <p:sp>
            <p:nvSpPr>
              <p:cNvPr id="36" name="Freeform 35">
                <a:extLst>
                  <a:ext uri="{FF2B5EF4-FFF2-40B4-BE49-F238E27FC236}">
                    <a16:creationId xmlns:a16="http://schemas.microsoft.com/office/drawing/2014/main" id="{8AC3C828-CC00-71BF-46A8-6B5ED4A72C84}"/>
                  </a:ext>
                </a:extLst>
              </p:cNvPr>
              <p:cNvSpPr/>
              <p:nvPr/>
            </p:nvSpPr>
            <p:spPr>
              <a:xfrm>
                <a:off x="5451045" y="6241839"/>
                <a:ext cx="362691" cy="367726"/>
              </a:xfrm>
              <a:custGeom>
                <a:avLst/>
                <a:gdLst>
                  <a:gd name="connsiteX0" fmla="*/ 0 w 362691"/>
                  <a:gd name="connsiteY0" fmla="*/ 0 h 367726"/>
                  <a:gd name="connsiteX1" fmla="*/ 105113 w 362691"/>
                  <a:gd name="connsiteY1" fmla="*/ 0 h 367726"/>
                  <a:gd name="connsiteX2" fmla="*/ 157129 w 362691"/>
                  <a:gd name="connsiteY2" fmla="*/ 184623 h 367726"/>
                  <a:gd name="connsiteX3" fmla="*/ 180336 w 362691"/>
                  <a:gd name="connsiteY3" fmla="*/ 283871 h 367726"/>
                  <a:gd name="connsiteX4" fmla="*/ 181363 w 362691"/>
                  <a:gd name="connsiteY4" fmla="*/ 283871 h 367726"/>
                  <a:gd name="connsiteX5" fmla="*/ 204033 w 362691"/>
                  <a:gd name="connsiteY5" fmla="*/ 184623 h 367726"/>
                  <a:gd name="connsiteX6" fmla="*/ 256055 w 362691"/>
                  <a:gd name="connsiteY6" fmla="*/ 0 h 367726"/>
                  <a:gd name="connsiteX7" fmla="*/ 362692 w 362691"/>
                  <a:gd name="connsiteY7" fmla="*/ 0 h 367726"/>
                  <a:gd name="connsiteX8" fmla="*/ 362692 w 362691"/>
                  <a:gd name="connsiteY8" fmla="*/ 367726 h 367726"/>
                  <a:gd name="connsiteX9" fmla="*/ 293153 w 362691"/>
                  <a:gd name="connsiteY9" fmla="*/ 367726 h 367726"/>
                  <a:gd name="connsiteX10" fmla="*/ 293153 w 362691"/>
                  <a:gd name="connsiteY10" fmla="*/ 156848 h 367726"/>
                  <a:gd name="connsiteX11" fmla="*/ 296240 w 362691"/>
                  <a:gd name="connsiteY11" fmla="*/ 80732 h 367726"/>
                  <a:gd name="connsiteX12" fmla="*/ 295213 w 362691"/>
                  <a:gd name="connsiteY12" fmla="*/ 80732 h 367726"/>
                  <a:gd name="connsiteX13" fmla="*/ 279262 w 362691"/>
                  <a:gd name="connsiteY13" fmla="*/ 150678 h 367726"/>
                  <a:gd name="connsiteX14" fmla="*/ 215904 w 362691"/>
                  <a:gd name="connsiteY14" fmla="*/ 367726 h 367726"/>
                  <a:gd name="connsiteX15" fmla="*/ 144306 w 362691"/>
                  <a:gd name="connsiteY15" fmla="*/ 367726 h 367726"/>
                  <a:gd name="connsiteX16" fmla="*/ 82479 w 362691"/>
                  <a:gd name="connsiteY16" fmla="*/ 150678 h 367726"/>
                  <a:gd name="connsiteX17" fmla="*/ 66527 w 362691"/>
                  <a:gd name="connsiteY17" fmla="*/ 80732 h 367726"/>
                  <a:gd name="connsiteX18" fmla="*/ 65494 w 362691"/>
                  <a:gd name="connsiteY18" fmla="*/ 80732 h 367726"/>
                  <a:gd name="connsiteX19" fmla="*/ 68587 w 362691"/>
                  <a:gd name="connsiteY19" fmla="*/ 156848 h 367726"/>
                  <a:gd name="connsiteX20" fmla="*/ 68587 w 362691"/>
                  <a:gd name="connsiteY20" fmla="*/ 367726 h 367726"/>
                  <a:gd name="connsiteX21" fmla="*/ 83 w 362691"/>
                  <a:gd name="connsiteY21" fmla="*/ 367726 h 367726"/>
                  <a:gd name="connsiteX22" fmla="*/ 83 w 362691"/>
                  <a:gd name="connsiteY22" fmla="*/ 0 h 3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2691" h="367726">
                    <a:moveTo>
                      <a:pt x="0" y="0"/>
                    </a:moveTo>
                    <a:lnTo>
                      <a:pt x="105113" y="0"/>
                    </a:lnTo>
                    <a:lnTo>
                      <a:pt x="157129" y="184623"/>
                    </a:lnTo>
                    <a:cubicBezTo>
                      <a:pt x="170028" y="230915"/>
                      <a:pt x="180336" y="283871"/>
                      <a:pt x="180336" y="283871"/>
                    </a:cubicBezTo>
                    <a:lnTo>
                      <a:pt x="181363" y="283871"/>
                    </a:lnTo>
                    <a:cubicBezTo>
                      <a:pt x="181363" y="283871"/>
                      <a:pt x="191175" y="230915"/>
                      <a:pt x="204033" y="184623"/>
                    </a:cubicBezTo>
                    <a:lnTo>
                      <a:pt x="256055" y="0"/>
                    </a:lnTo>
                    <a:lnTo>
                      <a:pt x="362692" y="0"/>
                    </a:lnTo>
                    <a:lnTo>
                      <a:pt x="362692" y="367726"/>
                    </a:lnTo>
                    <a:lnTo>
                      <a:pt x="293153" y="367726"/>
                    </a:lnTo>
                    <a:lnTo>
                      <a:pt x="293153" y="156848"/>
                    </a:lnTo>
                    <a:cubicBezTo>
                      <a:pt x="293153" y="127017"/>
                      <a:pt x="296240" y="80732"/>
                      <a:pt x="296240" y="80732"/>
                    </a:cubicBezTo>
                    <a:lnTo>
                      <a:pt x="295213" y="80732"/>
                    </a:lnTo>
                    <a:cubicBezTo>
                      <a:pt x="295213" y="80732"/>
                      <a:pt x="286973" y="123935"/>
                      <a:pt x="279262" y="150678"/>
                    </a:cubicBezTo>
                    <a:lnTo>
                      <a:pt x="215904" y="367726"/>
                    </a:lnTo>
                    <a:lnTo>
                      <a:pt x="144306" y="367726"/>
                    </a:lnTo>
                    <a:lnTo>
                      <a:pt x="82479" y="150678"/>
                    </a:lnTo>
                    <a:cubicBezTo>
                      <a:pt x="74768" y="123935"/>
                      <a:pt x="66527" y="80732"/>
                      <a:pt x="66527" y="80732"/>
                    </a:cubicBezTo>
                    <a:lnTo>
                      <a:pt x="65494" y="80732"/>
                    </a:lnTo>
                    <a:cubicBezTo>
                      <a:pt x="65494" y="80732"/>
                      <a:pt x="68587" y="127017"/>
                      <a:pt x="68587" y="156848"/>
                    </a:cubicBezTo>
                    <a:lnTo>
                      <a:pt x="68587" y="367726"/>
                    </a:lnTo>
                    <a:lnTo>
                      <a:pt x="83" y="367726"/>
                    </a:lnTo>
                    <a:lnTo>
                      <a:pt x="83" y="0"/>
                    </a:lnTo>
                    <a:close/>
                  </a:path>
                </a:pathLst>
              </a:custGeom>
              <a:solidFill>
                <a:srgbClr val="FFFFFF"/>
              </a:solidFill>
              <a:ln w="6890" cap="flat">
                <a:noFill/>
                <a:prstDash val="solid"/>
                <a:miter/>
              </a:ln>
            </p:spPr>
            <p:txBody>
              <a:bodyPr rtlCol="0" anchor="ctr"/>
              <a:lstStyle/>
              <a:p>
                <a:endParaRPr lang="en-NL"/>
              </a:p>
            </p:txBody>
          </p:sp>
          <p:sp>
            <p:nvSpPr>
              <p:cNvPr id="37" name="Freeform 36">
                <a:extLst>
                  <a:ext uri="{FF2B5EF4-FFF2-40B4-BE49-F238E27FC236}">
                    <a16:creationId xmlns:a16="http://schemas.microsoft.com/office/drawing/2014/main" id="{641CB9C9-DE88-0E72-5FF3-EDEA313E3E75}"/>
                  </a:ext>
                </a:extLst>
              </p:cNvPr>
              <p:cNvSpPr/>
              <p:nvPr/>
            </p:nvSpPr>
            <p:spPr>
              <a:xfrm>
                <a:off x="5854494" y="6234638"/>
                <a:ext cx="354980" cy="383161"/>
              </a:xfrm>
              <a:custGeom>
                <a:avLst/>
                <a:gdLst>
                  <a:gd name="connsiteX0" fmla="*/ 0 w 354980"/>
                  <a:gd name="connsiteY0" fmla="*/ 191825 h 383161"/>
                  <a:gd name="connsiteX1" fmla="*/ 177738 w 354980"/>
                  <a:gd name="connsiteY1" fmla="*/ 0 h 383161"/>
                  <a:gd name="connsiteX2" fmla="*/ 354981 w 354980"/>
                  <a:gd name="connsiteY2" fmla="*/ 191825 h 383161"/>
                  <a:gd name="connsiteX3" fmla="*/ 177738 w 354980"/>
                  <a:gd name="connsiteY3" fmla="*/ 383161 h 383161"/>
                  <a:gd name="connsiteX4" fmla="*/ 0 w 354980"/>
                  <a:gd name="connsiteY4" fmla="*/ 191825 h 383161"/>
                  <a:gd name="connsiteX5" fmla="*/ 278725 w 354980"/>
                  <a:gd name="connsiteY5" fmla="*/ 191825 h 383161"/>
                  <a:gd name="connsiteX6" fmla="*/ 178269 w 354980"/>
                  <a:gd name="connsiteY6" fmla="*/ 61183 h 383161"/>
                  <a:gd name="connsiteX7" fmla="*/ 76256 w 354980"/>
                  <a:gd name="connsiteY7" fmla="*/ 191825 h 383161"/>
                  <a:gd name="connsiteX8" fmla="*/ 178269 w 354980"/>
                  <a:gd name="connsiteY8" fmla="*/ 321937 h 383161"/>
                  <a:gd name="connsiteX9" fmla="*/ 278725 w 354980"/>
                  <a:gd name="connsiteY9" fmla="*/ 191825 h 383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980" h="383161">
                    <a:moveTo>
                      <a:pt x="0" y="191825"/>
                    </a:moveTo>
                    <a:cubicBezTo>
                      <a:pt x="0" y="81757"/>
                      <a:pt x="69042" y="0"/>
                      <a:pt x="177738" y="0"/>
                    </a:cubicBezTo>
                    <a:cubicBezTo>
                      <a:pt x="286435" y="0"/>
                      <a:pt x="354981" y="81757"/>
                      <a:pt x="354981" y="191825"/>
                    </a:cubicBezTo>
                    <a:cubicBezTo>
                      <a:pt x="354981" y="301893"/>
                      <a:pt x="286470" y="383161"/>
                      <a:pt x="177738" y="383161"/>
                    </a:cubicBezTo>
                    <a:cubicBezTo>
                      <a:pt x="69008" y="383161"/>
                      <a:pt x="0" y="301893"/>
                      <a:pt x="0" y="191825"/>
                    </a:cubicBezTo>
                    <a:close/>
                    <a:moveTo>
                      <a:pt x="278725" y="191825"/>
                    </a:moveTo>
                    <a:cubicBezTo>
                      <a:pt x="278725" y="118295"/>
                      <a:pt x="245747" y="61183"/>
                      <a:pt x="178269" y="61183"/>
                    </a:cubicBezTo>
                    <a:cubicBezTo>
                      <a:pt x="110798" y="61183"/>
                      <a:pt x="76256" y="118260"/>
                      <a:pt x="76256" y="191825"/>
                    </a:cubicBezTo>
                    <a:cubicBezTo>
                      <a:pt x="76256" y="265396"/>
                      <a:pt x="110757" y="321937"/>
                      <a:pt x="178269" y="321937"/>
                    </a:cubicBezTo>
                    <a:cubicBezTo>
                      <a:pt x="245789" y="321937"/>
                      <a:pt x="278725" y="264860"/>
                      <a:pt x="278725" y="191825"/>
                    </a:cubicBezTo>
                    <a:close/>
                  </a:path>
                </a:pathLst>
              </a:custGeom>
              <a:solidFill>
                <a:srgbClr val="FFFFFF"/>
              </a:solidFill>
              <a:ln w="6890" cap="flat">
                <a:noFill/>
                <a:prstDash val="solid"/>
                <a:miter/>
              </a:ln>
            </p:spPr>
            <p:txBody>
              <a:bodyPr rtlCol="0" anchor="ctr"/>
              <a:lstStyle/>
              <a:p>
                <a:endParaRPr lang="en-NL"/>
              </a:p>
            </p:txBody>
          </p:sp>
          <p:sp>
            <p:nvSpPr>
              <p:cNvPr id="38" name="Freeform 37">
                <a:extLst>
                  <a:ext uri="{FF2B5EF4-FFF2-40B4-BE49-F238E27FC236}">
                    <a16:creationId xmlns:a16="http://schemas.microsoft.com/office/drawing/2014/main" id="{6D9F2978-E9E5-0952-DA89-70817BF02ED4}"/>
                  </a:ext>
                </a:extLst>
              </p:cNvPr>
              <p:cNvSpPr/>
              <p:nvPr/>
            </p:nvSpPr>
            <p:spPr>
              <a:xfrm>
                <a:off x="6213099" y="6241839"/>
                <a:ext cx="296239" cy="367726"/>
              </a:xfrm>
              <a:custGeom>
                <a:avLst/>
                <a:gdLst>
                  <a:gd name="connsiteX0" fmla="*/ 0 w 296239"/>
                  <a:gd name="connsiteY0" fmla="*/ 0 h 367726"/>
                  <a:gd name="connsiteX1" fmla="*/ 296240 w 296239"/>
                  <a:gd name="connsiteY1" fmla="*/ 0 h 367726"/>
                  <a:gd name="connsiteX2" fmla="*/ 296240 w 296239"/>
                  <a:gd name="connsiteY2" fmla="*/ 62745 h 367726"/>
                  <a:gd name="connsiteX3" fmla="*/ 185483 w 296239"/>
                  <a:gd name="connsiteY3" fmla="*/ 62745 h 367726"/>
                  <a:gd name="connsiteX4" fmla="*/ 185483 w 296239"/>
                  <a:gd name="connsiteY4" fmla="*/ 367726 h 367726"/>
                  <a:gd name="connsiteX5" fmla="*/ 110791 w 296239"/>
                  <a:gd name="connsiteY5" fmla="*/ 367726 h 367726"/>
                  <a:gd name="connsiteX6" fmla="*/ 110791 w 296239"/>
                  <a:gd name="connsiteY6" fmla="*/ 62745 h 367726"/>
                  <a:gd name="connsiteX7" fmla="*/ 34 w 296239"/>
                  <a:gd name="connsiteY7" fmla="*/ 62745 h 367726"/>
                  <a:gd name="connsiteX8" fmla="*/ 34 w 296239"/>
                  <a:gd name="connsiteY8" fmla="*/ 0 h 3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239" h="367726">
                    <a:moveTo>
                      <a:pt x="0" y="0"/>
                    </a:moveTo>
                    <a:lnTo>
                      <a:pt x="296240" y="0"/>
                    </a:lnTo>
                    <a:lnTo>
                      <a:pt x="296240" y="62745"/>
                    </a:lnTo>
                    <a:lnTo>
                      <a:pt x="185483" y="62745"/>
                    </a:lnTo>
                    <a:lnTo>
                      <a:pt x="185483" y="367726"/>
                    </a:lnTo>
                    <a:lnTo>
                      <a:pt x="110791" y="367726"/>
                    </a:lnTo>
                    <a:lnTo>
                      <a:pt x="110791" y="62745"/>
                    </a:lnTo>
                    <a:lnTo>
                      <a:pt x="34" y="62745"/>
                    </a:lnTo>
                    <a:lnTo>
                      <a:pt x="34" y="0"/>
                    </a:lnTo>
                    <a:close/>
                  </a:path>
                </a:pathLst>
              </a:custGeom>
              <a:solidFill>
                <a:srgbClr val="FFFFFF"/>
              </a:solidFill>
              <a:ln w="6890" cap="flat">
                <a:noFill/>
                <a:prstDash val="solid"/>
                <a:miter/>
              </a:ln>
            </p:spPr>
            <p:txBody>
              <a:bodyPr rtlCol="0" anchor="ctr"/>
              <a:lstStyle/>
              <a:p>
                <a:endParaRPr lang="en-NL"/>
              </a:p>
            </p:txBody>
          </p:sp>
          <p:sp>
            <p:nvSpPr>
              <p:cNvPr id="39" name="Freeform 38">
                <a:extLst>
                  <a:ext uri="{FF2B5EF4-FFF2-40B4-BE49-F238E27FC236}">
                    <a16:creationId xmlns:a16="http://schemas.microsoft.com/office/drawing/2014/main" id="{8B8EB609-D40D-4569-3F81-398DAC801E5A}"/>
                  </a:ext>
                </a:extLst>
              </p:cNvPr>
              <p:cNvSpPr/>
              <p:nvPr/>
            </p:nvSpPr>
            <p:spPr>
              <a:xfrm>
                <a:off x="6546967" y="6241798"/>
                <a:ext cx="272578" cy="367732"/>
              </a:xfrm>
              <a:custGeom>
                <a:avLst/>
                <a:gdLst>
                  <a:gd name="connsiteX0" fmla="*/ 0 w 272578"/>
                  <a:gd name="connsiteY0" fmla="*/ 41 h 367732"/>
                  <a:gd name="connsiteX1" fmla="*/ 271014 w 272578"/>
                  <a:gd name="connsiteY1" fmla="*/ 41 h 367732"/>
                  <a:gd name="connsiteX2" fmla="*/ 271014 w 272578"/>
                  <a:gd name="connsiteY2" fmla="*/ 62786 h 367732"/>
                  <a:gd name="connsiteX3" fmla="*/ 74727 w 272578"/>
                  <a:gd name="connsiteY3" fmla="*/ 62786 h 367732"/>
                  <a:gd name="connsiteX4" fmla="*/ 74727 w 272578"/>
                  <a:gd name="connsiteY4" fmla="*/ 145079 h 367732"/>
                  <a:gd name="connsiteX5" fmla="*/ 246815 w 272578"/>
                  <a:gd name="connsiteY5" fmla="*/ 145079 h 367732"/>
                  <a:gd name="connsiteX6" fmla="*/ 246815 w 272578"/>
                  <a:gd name="connsiteY6" fmla="*/ 206269 h 367732"/>
                  <a:gd name="connsiteX7" fmla="*/ 74727 w 272578"/>
                  <a:gd name="connsiteY7" fmla="*/ 206269 h 367732"/>
                  <a:gd name="connsiteX8" fmla="*/ 74727 w 272578"/>
                  <a:gd name="connsiteY8" fmla="*/ 305518 h 367732"/>
                  <a:gd name="connsiteX9" fmla="*/ 272579 w 272578"/>
                  <a:gd name="connsiteY9" fmla="*/ 305518 h 367732"/>
                  <a:gd name="connsiteX10" fmla="*/ 272579 w 272578"/>
                  <a:gd name="connsiteY10" fmla="*/ 367733 h 367732"/>
                  <a:gd name="connsiteX11" fmla="*/ 42 w 272578"/>
                  <a:gd name="connsiteY11" fmla="*/ 367733 h 367732"/>
                  <a:gd name="connsiteX12" fmla="*/ 42 w 272578"/>
                  <a:gd name="connsiteY12" fmla="*/ 0 h 36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78" h="367732">
                    <a:moveTo>
                      <a:pt x="0" y="41"/>
                    </a:moveTo>
                    <a:lnTo>
                      <a:pt x="271014" y="41"/>
                    </a:lnTo>
                    <a:lnTo>
                      <a:pt x="271014" y="62786"/>
                    </a:lnTo>
                    <a:lnTo>
                      <a:pt x="74727" y="62786"/>
                    </a:lnTo>
                    <a:lnTo>
                      <a:pt x="74727" y="145079"/>
                    </a:lnTo>
                    <a:lnTo>
                      <a:pt x="246815" y="145079"/>
                    </a:lnTo>
                    <a:lnTo>
                      <a:pt x="246815" y="206269"/>
                    </a:lnTo>
                    <a:lnTo>
                      <a:pt x="74727" y="206269"/>
                    </a:lnTo>
                    <a:lnTo>
                      <a:pt x="74727" y="305518"/>
                    </a:lnTo>
                    <a:lnTo>
                      <a:pt x="272579" y="305518"/>
                    </a:lnTo>
                    <a:lnTo>
                      <a:pt x="272579" y="367733"/>
                    </a:lnTo>
                    <a:lnTo>
                      <a:pt x="42" y="367733"/>
                    </a:lnTo>
                    <a:lnTo>
                      <a:pt x="42" y="0"/>
                    </a:lnTo>
                    <a:close/>
                  </a:path>
                </a:pathLst>
              </a:custGeom>
              <a:solidFill>
                <a:srgbClr val="FFFFFF"/>
              </a:solidFill>
              <a:ln w="6890" cap="flat">
                <a:noFill/>
                <a:prstDash val="solid"/>
                <a:miter/>
              </a:ln>
            </p:spPr>
            <p:txBody>
              <a:bodyPr rtlCol="0" anchor="ctr"/>
              <a:lstStyle/>
              <a:p>
                <a:endParaRPr lang="en-NL"/>
              </a:p>
            </p:txBody>
          </p:sp>
          <p:sp>
            <p:nvSpPr>
              <p:cNvPr id="40" name="Freeform 39">
                <a:extLst>
                  <a:ext uri="{FF2B5EF4-FFF2-40B4-BE49-F238E27FC236}">
                    <a16:creationId xmlns:a16="http://schemas.microsoft.com/office/drawing/2014/main" id="{D0C20080-E01C-5AE4-F372-40A88B666163}"/>
                  </a:ext>
                </a:extLst>
              </p:cNvPr>
              <p:cNvSpPr/>
              <p:nvPr/>
            </p:nvSpPr>
            <p:spPr>
              <a:xfrm>
                <a:off x="5736984" y="5946687"/>
                <a:ext cx="1078055" cy="57147"/>
              </a:xfrm>
              <a:custGeom>
                <a:avLst/>
                <a:gdLst>
                  <a:gd name="connsiteX0" fmla="*/ 1078056 w 1078055"/>
                  <a:gd name="connsiteY0" fmla="*/ 0 h 57147"/>
                  <a:gd name="connsiteX1" fmla="*/ 0 w 1078055"/>
                  <a:gd name="connsiteY1" fmla="*/ 0 h 57147"/>
                  <a:gd name="connsiteX2" fmla="*/ 0 w 1078055"/>
                  <a:gd name="connsiteY2" fmla="*/ 57148 h 57147"/>
                  <a:gd name="connsiteX3" fmla="*/ 1078056 w 1078055"/>
                  <a:gd name="connsiteY3" fmla="*/ 57148 h 57147"/>
                </a:gdLst>
                <a:ahLst/>
                <a:cxnLst>
                  <a:cxn ang="0">
                    <a:pos x="connsiteX0" y="connsiteY0"/>
                  </a:cxn>
                  <a:cxn ang="0">
                    <a:pos x="connsiteX1" y="connsiteY1"/>
                  </a:cxn>
                  <a:cxn ang="0">
                    <a:pos x="connsiteX2" y="connsiteY2"/>
                  </a:cxn>
                  <a:cxn ang="0">
                    <a:pos x="connsiteX3" y="connsiteY3"/>
                  </a:cxn>
                </a:cxnLst>
                <a:rect l="l" t="t" r="r" b="b"/>
                <a:pathLst>
                  <a:path w="1078055" h="57147">
                    <a:moveTo>
                      <a:pt x="1078056" y="0"/>
                    </a:moveTo>
                    <a:lnTo>
                      <a:pt x="0" y="0"/>
                    </a:lnTo>
                    <a:lnTo>
                      <a:pt x="0" y="57148"/>
                    </a:lnTo>
                    <a:lnTo>
                      <a:pt x="1078056" y="57148"/>
                    </a:lnTo>
                    <a:close/>
                  </a:path>
                </a:pathLst>
              </a:custGeom>
              <a:solidFill>
                <a:srgbClr val="FFFFFF"/>
              </a:solidFill>
              <a:ln w="6890" cap="flat">
                <a:noFill/>
                <a:prstDash val="solid"/>
                <a:miter/>
              </a:ln>
            </p:spPr>
            <p:txBody>
              <a:bodyPr rtlCol="0" anchor="ctr"/>
              <a:lstStyle/>
              <a:p>
                <a:endParaRPr lang="en-NL"/>
              </a:p>
            </p:txBody>
          </p:sp>
          <p:sp>
            <p:nvSpPr>
              <p:cNvPr id="41" name="Freeform 40">
                <a:extLst>
                  <a:ext uri="{FF2B5EF4-FFF2-40B4-BE49-F238E27FC236}">
                    <a16:creationId xmlns:a16="http://schemas.microsoft.com/office/drawing/2014/main" id="{97E6A6BD-5594-0E65-7514-1A857714574A}"/>
                  </a:ext>
                </a:extLst>
              </p:cNvPr>
              <p:cNvSpPr/>
              <p:nvPr/>
            </p:nvSpPr>
            <p:spPr>
              <a:xfrm>
                <a:off x="6131385" y="5788158"/>
                <a:ext cx="47971" cy="112010"/>
              </a:xfrm>
              <a:custGeom>
                <a:avLst/>
                <a:gdLst>
                  <a:gd name="connsiteX0" fmla="*/ 25191 w 47971"/>
                  <a:gd name="connsiteY0" fmla="*/ 33717 h 112010"/>
                  <a:gd name="connsiteX1" fmla="*/ 0 w 47971"/>
                  <a:gd name="connsiteY1" fmla="*/ 33717 h 112010"/>
                  <a:gd name="connsiteX2" fmla="*/ 0 w 47971"/>
                  <a:gd name="connsiteY2" fmla="*/ 19354 h 112010"/>
                  <a:gd name="connsiteX3" fmla="*/ 28203 w 47971"/>
                  <a:gd name="connsiteY3" fmla="*/ 0 h 112010"/>
                  <a:gd name="connsiteX4" fmla="*/ 47971 w 47971"/>
                  <a:gd name="connsiteY4" fmla="*/ 0 h 112010"/>
                  <a:gd name="connsiteX5" fmla="*/ 47971 w 47971"/>
                  <a:gd name="connsiteY5" fmla="*/ 112011 h 112010"/>
                  <a:gd name="connsiteX6" fmla="*/ 25191 w 47971"/>
                  <a:gd name="connsiteY6" fmla="*/ 112011 h 11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71" h="112010">
                    <a:moveTo>
                      <a:pt x="25191" y="33717"/>
                    </a:moveTo>
                    <a:lnTo>
                      <a:pt x="0" y="33717"/>
                    </a:lnTo>
                    <a:lnTo>
                      <a:pt x="0" y="19354"/>
                    </a:lnTo>
                    <a:cubicBezTo>
                      <a:pt x="13698" y="18897"/>
                      <a:pt x="25839" y="14363"/>
                      <a:pt x="28203" y="0"/>
                    </a:cubicBezTo>
                    <a:lnTo>
                      <a:pt x="47971" y="0"/>
                    </a:lnTo>
                    <a:lnTo>
                      <a:pt x="47971" y="112011"/>
                    </a:lnTo>
                    <a:lnTo>
                      <a:pt x="25191" y="112011"/>
                    </a:lnTo>
                    <a:close/>
                  </a:path>
                </a:pathLst>
              </a:custGeom>
              <a:solidFill>
                <a:srgbClr val="FFFFFF"/>
              </a:solidFill>
              <a:ln w="6890" cap="flat">
                <a:noFill/>
                <a:prstDash val="solid"/>
                <a:miter/>
              </a:ln>
            </p:spPr>
            <p:txBody>
              <a:bodyPr rtlCol="0" anchor="ctr"/>
              <a:lstStyle/>
              <a:p>
                <a:endParaRPr lang="en-NL"/>
              </a:p>
            </p:txBody>
          </p:sp>
          <p:sp>
            <p:nvSpPr>
              <p:cNvPr id="42" name="Freeform 41">
                <a:extLst>
                  <a:ext uri="{FF2B5EF4-FFF2-40B4-BE49-F238E27FC236}">
                    <a16:creationId xmlns:a16="http://schemas.microsoft.com/office/drawing/2014/main" id="{8C50AE62-2457-D443-31A5-A777C78EDD00}"/>
                  </a:ext>
                </a:extLst>
              </p:cNvPr>
              <p:cNvSpPr/>
              <p:nvPr/>
            </p:nvSpPr>
            <p:spPr>
              <a:xfrm>
                <a:off x="6194702" y="5788462"/>
                <a:ext cx="81176" cy="111667"/>
              </a:xfrm>
              <a:custGeom>
                <a:avLst/>
                <a:gdLst>
                  <a:gd name="connsiteX0" fmla="*/ 56598 w 81176"/>
                  <a:gd name="connsiteY0" fmla="*/ 19050 h 111667"/>
                  <a:gd name="connsiteX1" fmla="*/ 56598 w 81176"/>
                  <a:gd name="connsiteY1" fmla="*/ 18745 h 111667"/>
                  <a:gd name="connsiteX2" fmla="*/ 0 w 81176"/>
                  <a:gd name="connsiteY2" fmla="*/ 18745 h 111667"/>
                  <a:gd name="connsiteX3" fmla="*/ 0 w 81176"/>
                  <a:gd name="connsiteY3" fmla="*/ 0 h 111667"/>
                  <a:gd name="connsiteX4" fmla="*/ 81176 w 81176"/>
                  <a:gd name="connsiteY4" fmla="*/ 0 h 111667"/>
                  <a:gd name="connsiteX5" fmla="*/ 81176 w 81176"/>
                  <a:gd name="connsiteY5" fmla="*/ 17944 h 111667"/>
                  <a:gd name="connsiteX6" fmla="*/ 39882 w 81176"/>
                  <a:gd name="connsiteY6" fmla="*/ 111667 h 111667"/>
                  <a:gd name="connsiteX7" fmla="*/ 15496 w 81176"/>
                  <a:gd name="connsiteY7" fmla="*/ 111667 h 111667"/>
                  <a:gd name="connsiteX8" fmla="*/ 56639 w 81176"/>
                  <a:gd name="connsiteY8" fmla="*/ 19050 h 11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76" h="111667">
                    <a:moveTo>
                      <a:pt x="56598" y="19050"/>
                    </a:moveTo>
                    <a:lnTo>
                      <a:pt x="56598" y="18745"/>
                    </a:lnTo>
                    <a:lnTo>
                      <a:pt x="0" y="18745"/>
                    </a:lnTo>
                    <a:lnTo>
                      <a:pt x="0" y="0"/>
                    </a:lnTo>
                    <a:lnTo>
                      <a:pt x="81176" y="0"/>
                    </a:lnTo>
                    <a:lnTo>
                      <a:pt x="81176" y="17944"/>
                    </a:lnTo>
                    <a:cubicBezTo>
                      <a:pt x="60760" y="38251"/>
                      <a:pt x="41639" y="71055"/>
                      <a:pt x="39882" y="111667"/>
                    </a:cubicBezTo>
                    <a:lnTo>
                      <a:pt x="15496" y="111667"/>
                    </a:lnTo>
                    <a:cubicBezTo>
                      <a:pt x="16943" y="70597"/>
                      <a:pt x="39234" y="36537"/>
                      <a:pt x="56639" y="19050"/>
                    </a:cubicBezTo>
                    <a:close/>
                  </a:path>
                </a:pathLst>
              </a:custGeom>
              <a:solidFill>
                <a:srgbClr val="FFFFFF"/>
              </a:solidFill>
              <a:ln w="6890" cap="flat">
                <a:noFill/>
                <a:prstDash val="solid"/>
                <a:miter/>
              </a:ln>
            </p:spPr>
            <p:txBody>
              <a:bodyPr rtlCol="0" anchor="ctr"/>
              <a:lstStyle/>
              <a:p>
                <a:endParaRPr lang="en-NL"/>
              </a:p>
            </p:txBody>
          </p:sp>
          <p:sp>
            <p:nvSpPr>
              <p:cNvPr id="43" name="Freeform 42">
                <a:extLst>
                  <a:ext uri="{FF2B5EF4-FFF2-40B4-BE49-F238E27FC236}">
                    <a16:creationId xmlns:a16="http://schemas.microsoft.com/office/drawing/2014/main" id="{33B33308-A17A-C3A0-CFC8-19D54BF042E4}"/>
                  </a:ext>
                </a:extLst>
              </p:cNvPr>
              <p:cNvSpPr/>
              <p:nvPr/>
            </p:nvSpPr>
            <p:spPr>
              <a:xfrm>
                <a:off x="6275381" y="5840962"/>
                <a:ext cx="45607" cy="19848"/>
              </a:xfrm>
              <a:custGeom>
                <a:avLst/>
                <a:gdLst>
                  <a:gd name="connsiteX0" fmla="*/ 0 w 45607"/>
                  <a:gd name="connsiteY0" fmla="*/ 0 h 19848"/>
                  <a:gd name="connsiteX1" fmla="*/ 45608 w 45607"/>
                  <a:gd name="connsiteY1" fmla="*/ 0 h 19848"/>
                  <a:gd name="connsiteX2" fmla="*/ 45608 w 45607"/>
                  <a:gd name="connsiteY2" fmla="*/ 19849 h 19848"/>
                  <a:gd name="connsiteX3" fmla="*/ 0 w 45607"/>
                  <a:gd name="connsiteY3" fmla="*/ 19849 h 19848"/>
                </a:gdLst>
                <a:ahLst/>
                <a:cxnLst>
                  <a:cxn ang="0">
                    <a:pos x="connsiteX0" y="connsiteY0"/>
                  </a:cxn>
                  <a:cxn ang="0">
                    <a:pos x="connsiteX1" y="connsiteY1"/>
                  </a:cxn>
                  <a:cxn ang="0">
                    <a:pos x="connsiteX2" y="connsiteY2"/>
                  </a:cxn>
                  <a:cxn ang="0">
                    <a:pos x="connsiteX3" y="connsiteY3"/>
                  </a:cxn>
                </a:cxnLst>
                <a:rect l="l" t="t" r="r" b="b"/>
                <a:pathLst>
                  <a:path w="45607" h="19848">
                    <a:moveTo>
                      <a:pt x="0" y="0"/>
                    </a:moveTo>
                    <a:lnTo>
                      <a:pt x="45608" y="0"/>
                    </a:lnTo>
                    <a:lnTo>
                      <a:pt x="45608" y="19849"/>
                    </a:lnTo>
                    <a:lnTo>
                      <a:pt x="0" y="19849"/>
                    </a:lnTo>
                    <a:close/>
                  </a:path>
                </a:pathLst>
              </a:custGeom>
              <a:solidFill>
                <a:srgbClr val="FFFFFF"/>
              </a:solidFill>
              <a:ln w="6890" cap="flat">
                <a:noFill/>
                <a:prstDash val="solid"/>
                <a:miter/>
              </a:ln>
            </p:spPr>
            <p:txBody>
              <a:bodyPr rtlCol="0" anchor="ctr"/>
              <a:lstStyle/>
              <a:p>
                <a:endParaRPr lang="en-NL"/>
              </a:p>
            </p:txBody>
          </p:sp>
          <p:sp>
            <p:nvSpPr>
              <p:cNvPr id="44" name="Freeform 43">
                <a:extLst>
                  <a:ext uri="{FF2B5EF4-FFF2-40B4-BE49-F238E27FC236}">
                    <a16:creationId xmlns:a16="http://schemas.microsoft.com/office/drawing/2014/main" id="{7B90B5DF-BECB-A811-A1F4-368D2C5F543B}"/>
                  </a:ext>
                </a:extLst>
              </p:cNvPr>
              <p:cNvSpPr/>
              <p:nvPr/>
            </p:nvSpPr>
            <p:spPr>
              <a:xfrm>
                <a:off x="6327825" y="5786481"/>
                <a:ext cx="81327" cy="113763"/>
              </a:xfrm>
              <a:custGeom>
                <a:avLst/>
                <a:gdLst>
                  <a:gd name="connsiteX0" fmla="*/ 27479 w 81327"/>
                  <a:gd name="connsiteY0" fmla="*/ 69302 h 113763"/>
                  <a:gd name="connsiteX1" fmla="*/ 57439 w 81327"/>
                  <a:gd name="connsiteY1" fmla="*/ 36041 h 113763"/>
                  <a:gd name="connsiteX2" fmla="*/ 41639 w 81327"/>
                  <a:gd name="connsiteY2" fmla="*/ 18402 h 113763"/>
                  <a:gd name="connsiteX3" fmla="*/ 22669 w 81327"/>
                  <a:gd name="connsiteY3" fmla="*/ 41223 h 113763"/>
                  <a:gd name="connsiteX4" fmla="*/ 1599 w 81327"/>
                  <a:gd name="connsiteY4" fmla="*/ 41223 h 113763"/>
                  <a:gd name="connsiteX5" fmla="*/ 42093 w 81327"/>
                  <a:gd name="connsiteY5" fmla="*/ 0 h 113763"/>
                  <a:gd name="connsiteX6" fmla="*/ 80680 w 81327"/>
                  <a:gd name="connsiteY6" fmla="*/ 35470 h 113763"/>
                  <a:gd name="connsiteX7" fmla="*/ 51981 w 81327"/>
                  <a:gd name="connsiteY7" fmla="*/ 75474 h 113763"/>
                  <a:gd name="connsiteX8" fmla="*/ 28850 w 81327"/>
                  <a:gd name="connsiteY8" fmla="*/ 95628 h 113763"/>
                  <a:gd name="connsiteX9" fmla="*/ 81328 w 81327"/>
                  <a:gd name="connsiteY9" fmla="*/ 95628 h 113763"/>
                  <a:gd name="connsiteX10" fmla="*/ 81328 w 81327"/>
                  <a:gd name="connsiteY10" fmla="*/ 113763 h 113763"/>
                  <a:gd name="connsiteX11" fmla="*/ 0 w 81327"/>
                  <a:gd name="connsiteY11" fmla="*/ 113763 h 113763"/>
                  <a:gd name="connsiteX12" fmla="*/ 27438 w 81327"/>
                  <a:gd name="connsiteY12" fmla="*/ 69416 h 11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327" h="113763">
                    <a:moveTo>
                      <a:pt x="27479" y="69302"/>
                    </a:moveTo>
                    <a:cubicBezTo>
                      <a:pt x="41825" y="58215"/>
                      <a:pt x="57439" y="50405"/>
                      <a:pt x="57439" y="36041"/>
                    </a:cubicBezTo>
                    <a:cubicBezTo>
                      <a:pt x="57439" y="25564"/>
                      <a:pt x="52015" y="18402"/>
                      <a:pt x="41639" y="18402"/>
                    </a:cubicBezTo>
                    <a:cubicBezTo>
                      <a:pt x="29994" y="18402"/>
                      <a:pt x="22973" y="26670"/>
                      <a:pt x="22669" y="41223"/>
                    </a:cubicBezTo>
                    <a:lnTo>
                      <a:pt x="1599" y="41223"/>
                    </a:lnTo>
                    <a:cubicBezTo>
                      <a:pt x="1599" y="15773"/>
                      <a:pt x="15000" y="0"/>
                      <a:pt x="42093" y="0"/>
                    </a:cubicBezTo>
                    <a:cubicBezTo>
                      <a:pt x="67285" y="0"/>
                      <a:pt x="80680" y="16230"/>
                      <a:pt x="80680" y="35470"/>
                    </a:cubicBezTo>
                    <a:cubicBezTo>
                      <a:pt x="80680" y="56577"/>
                      <a:pt x="66024" y="66254"/>
                      <a:pt x="51981" y="75474"/>
                    </a:cubicBezTo>
                    <a:cubicBezTo>
                      <a:pt x="43203" y="80922"/>
                      <a:pt x="32708" y="88427"/>
                      <a:pt x="28850" y="95628"/>
                    </a:cubicBezTo>
                    <a:lnTo>
                      <a:pt x="81328" y="95628"/>
                    </a:lnTo>
                    <a:lnTo>
                      <a:pt x="81328" y="113763"/>
                    </a:lnTo>
                    <a:lnTo>
                      <a:pt x="0" y="113763"/>
                    </a:lnTo>
                    <a:cubicBezTo>
                      <a:pt x="799" y="92351"/>
                      <a:pt x="14504" y="79398"/>
                      <a:pt x="27438" y="69416"/>
                    </a:cubicBezTo>
                    <a:close/>
                  </a:path>
                </a:pathLst>
              </a:custGeom>
              <a:solidFill>
                <a:srgbClr val="FFFFFF"/>
              </a:solidFill>
              <a:ln w="6890" cap="flat">
                <a:noFill/>
                <a:prstDash val="solid"/>
                <a:miter/>
              </a:ln>
            </p:spPr>
            <p:txBody>
              <a:bodyPr rtlCol="0" anchor="ctr"/>
              <a:lstStyle/>
              <a:p>
                <a:endParaRPr lang="en-NL"/>
              </a:p>
            </p:txBody>
          </p:sp>
          <p:sp>
            <p:nvSpPr>
              <p:cNvPr id="45" name="Freeform 44">
                <a:extLst>
                  <a:ext uri="{FF2B5EF4-FFF2-40B4-BE49-F238E27FC236}">
                    <a16:creationId xmlns:a16="http://schemas.microsoft.com/office/drawing/2014/main" id="{C254A601-D06D-D487-5375-44F98CB5725F}"/>
                  </a:ext>
                </a:extLst>
              </p:cNvPr>
              <p:cNvSpPr/>
              <p:nvPr/>
            </p:nvSpPr>
            <p:spPr>
              <a:xfrm>
                <a:off x="6416442" y="5786214"/>
                <a:ext cx="87246" cy="115896"/>
              </a:xfrm>
              <a:custGeom>
                <a:avLst/>
                <a:gdLst>
                  <a:gd name="connsiteX0" fmla="*/ 76 w 87246"/>
                  <a:gd name="connsiteY0" fmla="*/ 76274 h 115896"/>
                  <a:gd name="connsiteX1" fmla="*/ 21450 w 87246"/>
                  <a:gd name="connsiteY1" fmla="*/ 76274 h 115896"/>
                  <a:gd name="connsiteX2" fmla="*/ 43926 w 87246"/>
                  <a:gd name="connsiteY2" fmla="*/ 98447 h 115896"/>
                  <a:gd name="connsiteX3" fmla="*/ 63854 w 87246"/>
                  <a:gd name="connsiteY3" fmla="*/ 80160 h 115896"/>
                  <a:gd name="connsiteX4" fmla="*/ 43279 w 87246"/>
                  <a:gd name="connsiteY4" fmla="*/ 63130 h 115896"/>
                  <a:gd name="connsiteX5" fmla="*/ 36258 w 87246"/>
                  <a:gd name="connsiteY5" fmla="*/ 63130 h 115896"/>
                  <a:gd name="connsiteX6" fmla="*/ 36258 w 87246"/>
                  <a:gd name="connsiteY6" fmla="*/ 46556 h 115896"/>
                  <a:gd name="connsiteX7" fmla="*/ 42783 w 87246"/>
                  <a:gd name="connsiteY7" fmla="*/ 46556 h 115896"/>
                  <a:gd name="connsiteX8" fmla="*/ 61105 w 87246"/>
                  <a:gd name="connsiteY8" fmla="*/ 31546 h 115896"/>
                  <a:gd name="connsiteX9" fmla="*/ 44995 w 87246"/>
                  <a:gd name="connsiteY9" fmla="*/ 16878 h 115896"/>
                  <a:gd name="connsiteX10" fmla="*/ 25075 w 87246"/>
                  <a:gd name="connsiteY10" fmla="*/ 36727 h 115896"/>
                  <a:gd name="connsiteX11" fmla="*/ 3700 w 87246"/>
                  <a:gd name="connsiteY11" fmla="*/ 36727 h 115896"/>
                  <a:gd name="connsiteX12" fmla="*/ 44995 w 87246"/>
                  <a:gd name="connsiteY12" fmla="*/ 0 h 115896"/>
                  <a:gd name="connsiteX13" fmla="*/ 83891 w 87246"/>
                  <a:gd name="connsiteY13" fmla="*/ 29984 h 115896"/>
                  <a:gd name="connsiteX14" fmla="*/ 64274 w 87246"/>
                  <a:gd name="connsiteY14" fmla="*/ 53567 h 115896"/>
                  <a:gd name="connsiteX15" fmla="*/ 64274 w 87246"/>
                  <a:gd name="connsiteY15" fmla="*/ 53872 h 115896"/>
                  <a:gd name="connsiteX16" fmla="*/ 87246 w 87246"/>
                  <a:gd name="connsiteY16" fmla="*/ 81532 h 115896"/>
                  <a:gd name="connsiteX17" fmla="*/ 44657 w 87246"/>
                  <a:gd name="connsiteY17" fmla="*/ 115896 h 115896"/>
                  <a:gd name="connsiteX18" fmla="*/ 0 w 87246"/>
                  <a:gd name="connsiteY18" fmla="*/ 76236 h 11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246" h="115896">
                    <a:moveTo>
                      <a:pt x="76" y="76274"/>
                    </a:moveTo>
                    <a:lnTo>
                      <a:pt x="21450" y="76274"/>
                    </a:lnTo>
                    <a:cubicBezTo>
                      <a:pt x="22401" y="90027"/>
                      <a:pt x="28320" y="98447"/>
                      <a:pt x="43926" y="98447"/>
                    </a:cubicBezTo>
                    <a:cubicBezTo>
                      <a:pt x="56674" y="98447"/>
                      <a:pt x="63854" y="91589"/>
                      <a:pt x="63854" y="80160"/>
                    </a:cubicBezTo>
                    <a:cubicBezTo>
                      <a:pt x="63854" y="69378"/>
                      <a:pt x="57328" y="63130"/>
                      <a:pt x="43279" y="63130"/>
                    </a:cubicBezTo>
                    <a:lnTo>
                      <a:pt x="36258" y="63130"/>
                    </a:lnTo>
                    <a:lnTo>
                      <a:pt x="36258" y="46556"/>
                    </a:lnTo>
                    <a:lnTo>
                      <a:pt x="42783" y="46556"/>
                    </a:lnTo>
                    <a:cubicBezTo>
                      <a:pt x="53622" y="46556"/>
                      <a:pt x="61105" y="40918"/>
                      <a:pt x="61105" y="31546"/>
                    </a:cubicBezTo>
                    <a:cubicBezTo>
                      <a:pt x="61105" y="22783"/>
                      <a:pt x="54882" y="16878"/>
                      <a:pt x="44995" y="16878"/>
                    </a:cubicBezTo>
                    <a:cubicBezTo>
                      <a:pt x="31910" y="16878"/>
                      <a:pt x="25536" y="25145"/>
                      <a:pt x="25075" y="36727"/>
                    </a:cubicBezTo>
                    <a:lnTo>
                      <a:pt x="3700" y="36727"/>
                    </a:lnTo>
                    <a:cubicBezTo>
                      <a:pt x="4506" y="14706"/>
                      <a:pt x="18508" y="0"/>
                      <a:pt x="44995" y="0"/>
                    </a:cubicBezTo>
                    <a:cubicBezTo>
                      <a:pt x="68739" y="0"/>
                      <a:pt x="83891" y="11391"/>
                      <a:pt x="83891" y="29984"/>
                    </a:cubicBezTo>
                    <a:cubicBezTo>
                      <a:pt x="83891" y="42632"/>
                      <a:pt x="75609" y="49985"/>
                      <a:pt x="64274" y="53567"/>
                    </a:cubicBezTo>
                    <a:lnTo>
                      <a:pt x="64274" y="53872"/>
                    </a:lnTo>
                    <a:cubicBezTo>
                      <a:pt x="78771" y="57300"/>
                      <a:pt x="87246" y="66064"/>
                      <a:pt x="87246" y="81532"/>
                    </a:cubicBezTo>
                    <a:cubicBezTo>
                      <a:pt x="87246" y="104810"/>
                      <a:pt x="68277" y="115896"/>
                      <a:pt x="44657" y="115896"/>
                    </a:cubicBezTo>
                    <a:cubicBezTo>
                      <a:pt x="15304" y="115896"/>
                      <a:pt x="344" y="100581"/>
                      <a:pt x="0" y="76236"/>
                    </a:cubicBezTo>
                    <a:close/>
                  </a:path>
                </a:pathLst>
              </a:custGeom>
              <a:solidFill>
                <a:srgbClr val="FFFFFF"/>
              </a:solidFill>
              <a:ln w="6890" cap="flat">
                <a:noFill/>
                <a:prstDash val="solid"/>
                <a:miter/>
              </a:ln>
            </p:spPr>
            <p:txBody>
              <a:bodyPr rtlCol="0" anchor="ctr"/>
              <a:lstStyle/>
              <a:p>
                <a:endParaRPr lang="en-NL"/>
              </a:p>
            </p:txBody>
          </p:sp>
          <p:sp>
            <p:nvSpPr>
              <p:cNvPr id="46" name="Freeform 45">
                <a:extLst>
                  <a:ext uri="{FF2B5EF4-FFF2-40B4-BE49-F238E27FC236}">
                    <a16:creationId xmlns:a16="http://schemas.microsoft.com/office/drawing/2014/main" id="{ABC66F48-07C6-C947-2907-8172E5487258}"/>
                  </a:ext>
                </a:extLst>
              </p:cNvPr>
              <p:cNvSpPr/>
              <p:nvPr/>
            </p:nvSpPr>
            <p:spPr>
              <a:xfrm>
                <a:off x="6537693" y="5788462"/>
                <a:ext cx="72246" cy="113686"/>
              </a:xfrm>
              <a:custGeom>
                <a:avLst/>
                <a:gdLst>
                  <a:gd name="connsiteX0" fmla="*/ 42 w 72246"/>
                  <a:gd name="connsiteY0" fmla="*/ 81227 h 113686"/>
                  <a:gd name="connsiteX1" fmla="*/ 42 w 72246"/>
                  <a:gd name="connsiteY1" fmla="*/ 70140 h 113686"/>
                  <a:gd name="connsiteX2" fmla="*/ 20761 w 72246"/>
                  <a:gd name="connsiteY2" fmla="*/ 70140 h 113686"/>
                  <a:gd name="connsiteX3" fmla="*/ 20761 w 72246"/>
                  <a:gd name="connsiteY3" fmla="*/ 79817 h 113686"/>
                  <a:gd name="connsiteX4" fmla="*/ 35417 w 72246"/>
                  <a:gd name="connsiteY4" fmla="*/ 95438 h 113686"/>
                  <a:gd name="connsiteX5" fmla="*/ 49122 w 72246"/>
                  <a:gd name="connsiteY5" fmla="*/ 80122 h 113686"/>
                  <a:gd name="connsiteX6" fmla="*/ 49122 w 72246"/>
                  <a:gd name="connsiteY6" fmla="*/ 0 h 113686"/>
                  <a:gd name="connsiteX7" fmla="*/ 72246 w 72246"/>
                  <a:gd name="connsiteY7" fmla="*/ 0 h 113686"/>
                  <a:gd name="connsiteX8" fmla="*/ 72246 w 72246"/>
                  <a:gd name="connsiteY8" fmla="*/ 80274 h 113686"/>
                  <a:gd name="connsiteX9" fmla="*/ 37326 w 72246"/>
                  <a:gd name="connsiteY9" fmla="*/ 113687 h 113686"/>
                  <a:gd name="connsiteX10" fmla="*/ 0 w 72246"/>
                  <a:gd name="connsiteY10" fmla="*/ 81188 h 11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246" h="113686">
                    <a:moveTo>
                      <a:pt x="42" y="81227"/>
                    </a:moveTo>
                    <a:lnTo>
                      <a:pt x="42" y="70140"/>
                    </a:lnTo>
                    <a:lnTo>
                      <a:pt x="20761" y="70140"/>
                    </a:lnTo>
                    <a:lnTo>
                      <a:pt x="20761" y="79817"/>
                    </a:lnTo>
                    <a:cubicBezTo>
                      <a:pt x="20761" y="91056"/>
                      <a:pt x="26032" y="95438"/>
                      <a:pt x="35417" y="95438"/>
                    </a:cubicBezTo>
                    <a:cubicBezTo>
                      <a:pt x="44809" y="95438"/>
                      <a:pt x="49122" y="89952"/>
                      <a:pt x="49122" y="80122"/>
                    </a:cubicBezTo>
                    <a:lnTo>
                      <a:pt x="49122" y="0"/>
                    </a:lnTo>
                    <a:lnTo>
                      <a:pt x="72246" y="0"/>
                    </a:lnTo>
                    <a:lnTo>
                      <a:pt x="72246" y="80274"/>
                    </a:lnTo>
                    <a:cubicBezTo>
                      <a:pt x="72246" y="99323"/>
                      <a:pt x="60912" y="113687"/>
                      <a:pt x="37326" y="113687"/>
                    </a:cubicBezTo>
                    <a:cubicBezTo>
                      <a:pt x="13740" y="113687"/>
                      <a:pt x="0" y="103057"/>
                      <a:pt x="0" y="81188"/>
                    </a:cubicBezTo>
                    <a:close/>
                  </a:path>
                </a:pathLst>
              </a:custGeom>
              <a:solidFill>
                <a:srgbClr val="FFFFFF"/>
              </a:solidFill>
              <a:ln w="6890" cap="flat">
                <a:noFill/>
                <a:prstDash val="solid"/>
                <a:miter/>
              </a:ln>
            </p:spPr>
            <p:txBody>
              <a:bodyPr rtlCol="0" anchor="ctr"/>
              <a:lstStyle/>
              <a:p>
                <a:endParaRPr lang="en-NL"/>
              </a:p>
            </p:txBody>
          </p:sp>
          <p:sp>
            <p:nvSpPr>
              <p:cNvPr id="47" name="Freeform 46">
                <a:extLst>
                  <a:ext uri="{FF2B5EF4-FFF2-40B4-BE49-F238E27FC236}">
                    <a16:creationId xmlns:a16="http://schemas.microsoft.com/office/drawing/2014/main" id="{E5F59C7F-C1BA-8585-06CD-DB62F4E76239}"/>
                  </a:ext>
                </a:extLst>
              </p:cNvPr>
              <p:cNvSpPr/>
              <p:nvPr/>
            </p:nvSpPr>
            <p:spPr>
              <a:xfrm>
                <a:off x="6623679" y="5819970"/>
                <a:ext cx="73162" cy="82331"/>
              </a:xfrm>
              <a:custGeom>
                <a:avLst/>
                <a:gdLst>
                  <a:gd name="connsiteX0" fmla="*/ 52292 w 73162"/>
                  <a:gd name="connsiteY0" fmla="*/ 80160 h 82331"/>
                  <a:gd name="connsiteX1" fmla="*/ 52292 w 73162"/>
                  <a:gd name="connsiteY1" fmla="*/ 70788 h 82331"/>
                  <a:gd name="connsiteX2" fmla="*/ 51830 w 73162"/>
                  <a:gd name="connsiteY2" fmla="*/ 70788 h 82331"/>
                  <a:gd name="connsiteX3" fmla="*/ 28396 w 73162"/>
                  <a:gd name="connsiteY3" fmla="*/ 82332 h 82331"/>
                  <a:gd name="connsiteX4" fmla="*/ 0 w 73162"/>
                  <a:gd name="connsiteY4" fmla="*/ 53453 h 82331"/>
                  <a:gd name="connsiteX5" fmla="*/ 0 w 73162"/>
                  <a:gd name="connsiteY5" fmla="*/ 38 h 82331"/>
                  <a:gd name="connsiteX6" fmla="*/ 21526 w 73162"/>
                  <a:gd name="connsiteY6" fmla="*/ 38 h 82331"/>
                  <a:gd name="connsiteX7" fmla="*/ 21526 w 73162"/>
                  <a:gd name="connsiteY7" fmla="*/ 49871 h 82331"/>
                  <a:gd name="connsiteX8" fmla="*/ 35079 w 73162"/>
                  <a:gd name="connsiteY8" fmla="*/ 64387 h 82331"/>
                  <a:gd name="connsiteX9" fmla="*/ 51486 w 73162"/>
                  <a:gd name="connsiteY9" fmla="*/ 46252 h 82331"/>
                  <a:gd name="connsiteX10" fmla="*/ 51486 w 73162"/>
                  <a:gd name="connsiteY10" fmla="*/ 0 h 82331"/>
                  <a:gd name="connsiteX11" fmla="*/ 73163 w 73162"/>
                  <a:gd name="connsiteY11" fmla="*/ 0 h 82331"/>
                  <a:gd name="connsiteX12" fmla="*/ 73163 w 73162"/>
                  <a:gd name="connsiteY12" fmla="*/ 80122 h 82331"/>
                  <a:gd name="connsiteX13" fmla="*/ 52292 w 73162"/>
                  <a:gd name="connsiteY13" fmla="*/ 80122 h 8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162" h="82331">
                    <a:moveTo>
                      <a:pt x="52292" y="80160"/>
                    </a:moveTo>
                    <a:lnTo>
                      <a:pt x="52292" y="70788"/>
                    </a:lnTo>
                    <a:lnTo>
                      <a:pt x="51830" y="70788"/>
                    </a:lnTo>
                    <a:cubicBezTo>
                      <a:pt x="46256" y="78141"/>
                      <a:pt x="39882" y="82332"/>
                      <a:pt x="28396" y="82332"/>
                    </a:cubicBezTo>
                    <a:cubicBezTo>
                      <a:pt x="10233" y="82332"/>
                      <a:pt x="0" y="70940"/>
                      <a:pt x="0" y="53453"/>
                    </a:cubicBezTo>
                    <a:lnTo>
                      <a:pt x="0" y="38"/>
                    </a:lnTo>
                    <a:lnTo>
                      <a:pt x="21526" y="38"/>
                    </a:lnTo>
                    <a:lnTo>
                      <a:pt x="21526" y="49871"/>
                    </a:lnTo>
                    <a:cubicBezTo>
                      <a:pt x="21526" y="59244"/>
                      <a:pt x="25839" y="64387"/>
                      <a:pt x="35079" y="64387"/>
                    </a:cubicBezTo>
                    <a:cubicBezTo>
                      <a:pt x="45263" y="64387"/>
                      <a:pt x="51486" y="56882"/>
                      <a:pt x="51486" y="46252"/>
                    </a:cubicBezTo>
                    <a:lnTo>
                      <a:pt x="51486" y="0"/>
                    </a:lnTo>
                    <a:lnTo>
                      <a:pt x="73163" y="0"/>
                    </a:lnTo>
                    <a:lnTo>
                      <a:pt x="73163" y="80122"/>
                    </a:lnTo>
                    <a:lnTo>
                      <a:pt x="52292" y="80122"/>
                    </a:lnTo>
                    <a:close/>
                  </a:path>
                </a:pathLst>
              </a:custGeom>
              <a:solidFill>
                <a:srgbClr val="FFFFFF"/>
              </a:solidFill>
              <a:ln w="6890" cap="flat">
                <a:noFill/>
                <a:prstDash val="solid"/>
                <a:miter/>
              </a:ln>
            </p:spPr>
            <p:txBody>
              <a:bodyPr rtlCol="0" anchor="ctr"/>
              <a:lstStyle/>
              <a:p>
                <a:endParaRPr lang="en-NL"/>
              </a:p>
            </p:txBody>
          </p:sp>
          <p:sp>
            <p:nvSpPr>
              <p:cNvPr id="48" name="Freeform 47">
                <a:extLst>
                  <a:ext uri="{FF2B5EF4-FFF2-40B4-BE49-F238E27FC236}">
                    <a16:creationId xmlns:a16="http://schemas.microsoft.com/office/drawing/2014/main" id="{BEEEA9EE-A4E0-2FBA-E22E-7CB5A9AD4B04}"/>
                  </a:ext>
                </a:extLst>
              </p:cNvPr>
              <p:cNvSpPr/>
              <p:nvPr/>
            </p:nvSpPr>
            <p:spPr>
              <a:xfrm>
                <a:off x="6711235" y="5788462"/>
                <a:ext cx="21677" cy="111705"/>
              </a:xfrm>
              <a:custGeom>
                <a:avLst/>
                <a:gdLst>
                  <a:gd name="connsiteX0" fmla="*/ 0 w 21677"/>
                  <a:gd name="connsiteY0" fmla="*/ 0 h 111705"/>
                  <a:gd name="connsiteX1" fmla="*/ 21677 w 21677"/>
                  <a:gd name="connsiteY1" fmla="*/ 0 h 111705"/>
                  <a:gd name="connsiteX2" fmla="*/ 21677 w 21677"/>
                  <a:gd name="connsiteY2" fmla="*/ 111706 h 111705"/>
                  <a:gd name="connsiteX3" fmla="*/ 0 w 21677"/>
                  <a:gd name="connsiteY3" fmla="*/ 111706 h 111705"/>
                </a:gdLst>
                <a:ahLst/>
                <a:cxnLst>
                  <a:cxn ang="0">
                    <a:pos x="connsiteX0" y="connsiteY0"/>
                  </a:cxn>
                  <a:cxn ang="0">
                    <a:pos x="connsiteX1" y="connsiteY1"/>
                  </a:cxn>
                  <a:cxn ang="0">
                    <a:pos x="connsiteX2" y="connsiteY2"/>
                  </a:cxn>
                  <a:cxn ang="0">
                    <a:pos x="connsiteX3" y="connsiteY3"/>
                  </a:cxn>
                </a:cxnLst>
                <a:rect l="l" t="t" r="r" b="b"/>
                <a:pathLst>
                  <a:path w="21677" h="111705">
                    <a:moveTo>
                      <a:pt x="0" y="0"/>
                    </a:moveTo>
                    <a:lnTo>
                      <a:pt x="21677" y="0"/>
                    </a:lnTo>
                    <a:lnTo>
                      <a:pt x="21677" y="111706"/>
                    </a:lnTo>
                    <a:lnTo>
                      <a:pt x="0" y="111706"/>
                    </a:lnTo>
                    <a:close/>
                  </a:path>
                </a:pathLst>
              </a:custGeom>
              <a:solidFill>
                <a:srgbClr val="FFFFFF"/>
              </a:solidFill>
              <a:ln w="6890" cap="flat">
                <a:noFill/>
                <a:prstDash val="solid"/>
                <a:miter/>
              </a:ln>
            </p:spPr>
            <p:txBody>
              <a:bodyPr rtlCol="0" anchor="ctr"/>
              <a:lstStyle/>
              <a:p>
                <a:endParaRPr lang="en-NL"/>
              </a:p>
            </p:txBody>
          </p:sp>
          <p:sp>
            <p:nvSpPr>
              <p:cNvPr id="49" name="Freeform 48">
                <a:extLst>
                  <a:ext uri="{FF2B5EF4-FFF2-40B4-BE49-F238E27FC236}">
                    <a16:creationId xmlns:a16="http://schemas.microsoft.com/office/drawing/2014/main" id="{C0EC234A-F6C9-6396-C53F-2D885CB2EEF5}"/>
                  </a:ext>
                </a:extLst>
              </p:cNvPr>
              <p:cNvSpPr/>
              <p:nvPr/>
            </p:nvSpPr>
            <p:spPr>
              <a:xfrm>
                <a:off x="6740616" y="5820047"/>
                <a:ext cx="78585" cy="106371"/>
              </a:xfrm>
              <a:custGeom>
                <a:avLst/>
                <a:gdLst>
                  <a:gd name="connsiteX0" fmla="*/ 8399 w 78585"/>
                  <a:gd name="connsiteY0" fmla="*/ 89646 h 106371"/>
                  <a:gd name="connsiteX1" fmla="*/ 16069 w 78585"/>
                  <a:gd name="connsiteY1" fmla="*/ 89646 h 106371"/>
                  <a:gd name="connsiteX2" fmla="*/ 28209 w 78585"/>
                  <a:gd name="connsiteY2" fmla="*/ 78712 h 106371"/>
                  <a:gd name="connsiteX3" fmla="*/ 21988 w 78585"/>
                  <a:gd name="connsiteY3" fmla="*/ 56996 h 106371"/>
                  <a:gd name="connsiteX4" fmla="*/ 0 w 78585"/>
                  <a:gd name="connsiteY4" fmla="*/ 0 h 106371"/>
                  <a:gd name="connsiteX5" fmla="*/ 22787 w 78585"/>
                  <a:gd name="connsiteY5" fmla="*/ 0 h 106371"/>
                  <a:gd name="connsiteX6" fmla="*/ 34928 w 78585"/>
                  <a:gd name="connsiteY6" fmla="*/ 36079 h 106371"/>
                  <a:gd name="connsiteX7" fmla="*/ 40192 w 78585"/>
                  <a:gd name="connsiteY7" fmla="*/ 53567 h 106371"/>
                  <a:gd name="connsiteX8" fmla="*/ 40495 w 78585"/>
                  <a:gd name="connsiteY8" fmla="*/ 53567 h 106371"/>
                  <a:gd name="connsiteX9" fmla="*/ 45270 w 78585"/>
                  <a:gd name="connsiteY9" fmla="*/ 36079 h 106371"/>
                  <a:gd name="connsiteX10" fmla="*/ 56756 w 78585"/>
                  <a:gd name="connsiteY10" fmla="*/ 0 h 106371"/>
                  <a:gd name="connsiteX11" fmla="*/ 78586 w 78585"/>
                  <a:gd name="connsiteY11" fmla="*/ 0 h 106371"/>
                  <a:gd name="connsiteX12" fmla="*/ 50038 w 78585"/>
                  <a:gd name="connsiteY12" fmla="*/ 82179 h 106371"/>
                  <a:gd name="connsiteX13" fmla="*/ 21188 w 78585"/>
                  <a:gd name="connsiteY13" fmla="*/ 106372 h 106371"/>
                  <a:gd name="connsiteX14" fmla="*/ 8441 w 78585"/>
                  <a:gd name="connsiteY14" fmla="*/ 106372 h 106371"/>
                  <a:gd name="connsiteX15" fmla="*/ 8441 w 78585"/>
                  <a:gd name="connsiteY15" fmla="*/ 89646 h 10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8585" h="106371">
                    <a:moveTo>
                      <a:pt x="8399" y="89646"/>
                    </a:moveTo>
                    <a:lnTo>
                      <a:pt x="16069" y="89646"/>
                    </a:lnTo>
                    <a:cubicBezTo>
                      <a:pt x="24696" y="89646"/>
                      <a:pt x="28209" y="85265"/>
                      <a:pt x="28209" y="78712"/>
                    </a:cubicBezTo>
                    <a:cubicBezTo>
                      <a:pt x="28209" y="74331"/>
                      <a:pt x="26604" y="69188"/>
                      <a:pt x="21988" y="56996"/>
                    </a:cubicBezTo>
                    <a:lnTo>
                      <a:pt x="0" y="0"/>
                    </a:lnTo>
                    <a:lnTo>
                      <a:pt x="22787" y="0"/>
                    </a:lnTo>
                    <a:lnTo>
                      <a:pt x="34928" y="36079"/>
                    </a:lnTo>
                    <a:cubicBezTo>
                      <a:pt x="37484" y="43433"/>
                      <a:pt x="40192" y="53567"/>
                      <a:pt x="40192" y="53567"/>
                    </a:cubicBezTo>
                    <a:lnTo>
                      <a:pt x="40495" y="53567"/>
                    </a:lnTo>
                    <a:cubicBezTo>
                      <a:pt x="40495" y="53567"/>
                      <a:pt x="42707" y="43394"/>
                      <a:pt x="45270" y="36079"/>
                    </a:cubicBezTo>
                    <a:lnTo>
                      <a:pt x="56756" y="0"/>
                    </a:lnTo>
                    <a:lnTo>
                      <a:pt x="78586" y="0"/>
                    </a:lnTo>
                    <a:lnTo>
                      <a:pt x="50038" y="82179"/>
                    </a:lnTo>
                    <a:cubicBezTo>
                      <a:pt x="43816" y="99971"/>
                      <a:pt x="37746" y="106372"/>
                      <a:pt x="21188" y="106372"/>
                    </a:cubicBezTo>
                    <a:lnTo>
                      <a:pt x="8441" y="106372"/>
                    </a:lnTo>
                    <a:lnTo>
                      <a:pt x="8441" y="89646"/>
                    </a:lnTo>
                    <a:close/>
                  </a:path>
                </a:pathLst>
              </a:custGeom>
              <a:solidFill>
                <a:srgbClr val="FFFFFF"/>
              </a:solidFill>
              <a:ln w="6890" cap="flat">
                <a:noFill/>
                <a:prstDash val="solid"/>
                <a:miter/>
              </a:ln>
            </p:spPr>
            <p:txBody>
              <a:bodyPr rtlCol="0" anchor="ctr"/>
              <a:lstStyle/>
              <a:p>
                <a:endParaRPr lang="en-NL"/>
              </a:p>
            </p:txBody>
          </p:sp>
          <p:sp>
            <p:nvSpPr>
              <p:cNvPr id="50" name="Freeform 49">
                <a:extLst>
                  <a:ext uri="{FF2B5EF4-FFF2-40B4-BE49-F238E27FC236}">
                    <a16:creationId xmlns:a16="http://schemas.microsoft.com/office/drawing/2014/main" id="{91E1D6C7-1C92-A329-B2AE-EC38A8EEE9BD}"/>
                  </a:ext>
                </a:extLst>
              </p:cNvPr>
              <p:cNvSpPr/>
              <p:nvPr/>
            </p:nvSpPr>
            <p:spPr>
              <a:xfrm>
                <a:off x="6445065" y="6040752"/>
                <a:ext cx="81334" cy="113762"/>
              </a:xfrm>
              <a:custGeom>
                <a:avLst/>
                <a:gdLst>
                  <a:gd name="connsiteX0" fmla="*/ 27445 w 81334"/>
                  <a:gd name="connsiteY0" fmla="*/ 69301 h 113762"/>
                  <a:gd name="connsiteX1" fmla="*/ 57439 w 81334"/>
                  <a:gd name="connsiteY1" fmla="*/ 36041 h 113762"/>
                  <a:gd name="connsiteX2" fmla="*/ 41639 w 81334"/>
                  <a:gd name="connsiteY2" fmla="*/ 18402 h 113762"/>
                  <a:gd name="connsiteX3" fmla="*/ 22670 w 81334"/>
                  <a:gd name="connsiteY3" fmla="*/ 41223 h 113762"/>
                  <a:gd name="connsiteX4" fmla="*/ 1640 w 81334"/>
                  <a:gd name="connsiteY4" fmla="*/ 41223 h 113762"/>
                  <a:gd name="connsiteX5" fmla="*/ 42135 w 81334"/>
                  <a:gd name="connsiteY5" fmla="*/ 0 h 113762"/>
                  <a:gd name="connsiteX6" fmla="*/ 80722 w 81334"/>
                  <a:gd name="connsiteY6" fmla="*/ 35470 h 113762"/>
                  <a:gd name="connsiteX7" fmla="*/ 52023 w 81334"/>
                  <a:gd name="connsiteY7" fmla="*/ 75473 h 113762"/>
                  <a:gd name="connsiteX8" fmla="*/ 28892 w 81334"/>
                  <a:gd name="connsiteY8" fmla="*/ 95628 h 113762"/>
                  <a:gd name="connsiteX9" fmla="*/ 81335 w 81334"/>
                  <a:gd name="connsiteY9" fmla="*/ 95628 h 113762"/>
                  <a:gd name="connsiteX10" fmla="*/ 81335 w 81334"/>
                  <a:gd name="connsiteY10" fmla="*/ 113763 h 113762"/>
                  <a:gd name="connsiteX11" fmla="*/ 0 w 81334"/>
                  <a:gd name="connsiteY11" fmla="*/ 113763 h 113762"/>
                  <a:gd name="connsiteX12" fmla="*/ 27445 w 81334"/>
                  <a:gd name="connsiteY12" fmla="*/ 69416 h 11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334" h="113762">
                    <a:moveTo>
                      <a:pt x="27445" y="69301"/>
                    </a:moveTo>
                    <a:cubicBezTo>
                      <a:pt x="41790" y="58215"/>
                      <a:pt x="57439" y="50404"/>
                      <a:pt x="57439" y="36041"/>
                    </a:cubicBezTo>
                    <a:cubicBezTo>
                      <a:pt x="57439" y="25564"/>
                      <a:pt x="52023" y="18402"/>
                      <a:pt x="41639" y="18402"/>
                    </a:cubicBezTo>
                    <a:cubicBezTo>
                      <a:pt x="30001" y="18402"/>
                      <a:pt x="22980" y="26669"/>
                      <a:pt x="22670" y="41223"/>
                    </a:cubicBezTo>
                    <a:lnTo>
                      <a:pt x="1640" y="41223"/>
                    </a:lnTo>
                    <a:cubicBezTo>
                      <a:pt x="1640" y="15773"/>
                      <a:pt x="15042" y="0"/>
                      <a:pt x="42135" y="0"/>
                    </a:cubicBezTo>
                    <a:cubicBezTo>
                      <a:pt x="67326" y="0"/>
                      <a:pt x="80722" y="16230"/>
                      <a:pt x="80722" y="35470"/>
                    </a:cubicBezTo>
                    <a:cubicBezTo>
                      <a:pt x="80722" y="56576"/>
                      <a:pt x="66065" y="66253"/>
                      <a:pt x="52023" y="75473"/>
                    </a:cubicBezTo>
                    <a:cubicBezTo>
                      <a:pt x="43244" y="80922"/>
                      <a:pt x="32751" y="88427"/>
                      <a:pt x="28892" y="95628"/>
                    </a:cubicBezTo>
                    <a:lnTo>
                      <a:pt x="81335" y="95628"/>
                    </a:lnTo>
                    <a:lnTo>
                      <a:pt x="81335" y="113763"/>
                    </a:lnTo>
                    <a:lnTo>
                      <a:pt x="0" y="113763"/>
                    </a:lnTo>
                    <a:cubicBezTo>
                      <a:pt x="806" y="92351"/>
                      <a:pt x="14505" y="79398"/>
                      <a:pt x="27445" y="69416"/>
                    </a:cubicBezTo>
                    <a:close/>
                  </a:path>
                </a:pathLst>
              </a:custGeom>
              <a:solidFill>
                <a:srgbClr val="FFFFFF"/>
              </a:solidFill>
              <a:ln w="6890" cap="flat">
                <a:noFill/>
                <a:prstDash val="solid"/>
                <a:miter/>
              </a:ln>
            </p:spPr>
            <p:txBody>
              <a:bodyPr rtlCol="0" anchor="ctr"/>
              <a:lstStyle/>
              <a:p>
                <a:endParaRPr lang="en-NL"/>
              </a:p>
            </p:txBody>
          </p:sp>
          <p:sp>
            <p:nvSpPr>
              <p:cNvPr id="51" name="Freeform 50">
                <a:extLst>
                  <a:ext uri="{FF2B5EF4-FFF2-40B4-BE49-F238E27FC236}">
                    <a16:creationId xmlns:a16="http://schemas.microsoft.com/office/drawing/2014/main" id="{AEF125B1-05C6-C516-3743-513B7F3F851D}"/>
                  </a:ext>
                </a:extLst>
              </p:cNvPr>
              <p:cNvSpPr/>
              <p:nvPr/>
            </p:nvSpPr>
            <p:spPr>
              <a:xfrm>
                <a:off x="6535977" y="6040562"/>
                <a:ext cx="95184" cy="116353"/>
              </a:xfrm>
              <a:custGeom>
                <a:avLst/>
                <a:gdLst>
                  <a:gd name="connsiteX0" fmla="*/ 0 w 95184"/>
                  <a:gd name="connsiteY0" fmla="*/ 58100 h 116353"/>
                  <a:gd name="connsiteX1" fmla="*/ 47820 w 95184"/>
                  <a:gd name="connsiteY1" fmla="*/ 0 h 116353"/>
                  <a:gd name="connsiteX2" fmla="*/ 95184 w 95184"/>
                  <a:gd name="connsiteY2" fmla="*/ 58100 h 116353"/>
                  <a:gd name="connsiteX3" fmla="*/ 47668 w 95184"/>
                  <a:gd name="connsiteY3" fmla="*/ 116354 h 116353"/>
                  <a:gd name="connsiteX4" fmla="*/ 0 w 95184"/>
                  <a:gd name="connsiteY4" fmla="*/ 58100 h 116353"/>
                  <a:gd name="connsiteX5" fmla="*/ 71598 w 95184"/>
                  <a:gd name="connsiteY5" fmla="*/ 58100 h 116353"/>
                  <a:gd name="connsiteX6" fmla="*/ 47861 w 95184"/>
                  <a:gd name="connsiteY6" fmla="*/ 18592 h 116353"/>
                  <a:gd name="connsiteX7" fmla="*/ 23627 w 95184"/>
                  <a:gd name="connsiteY7" fmla="*/ 58100 h 116353"/>
                  <a:gd name="connsiteX8" fmla="*/ 47861 w 95184"/>
                  <a:gd name="connsiteY8" fmla="*/ 97761 h 116353"/>
                  <a:gd name="connsiteX9" fmla="*/ 71598 w 95184"/>
                  <a:gd name="connsiteY9" fmla="*/ 58100 h 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184" h="116353">
                    <a:moveTo>
                      <a:pt x="0" y="58100"/>
                    </a:moveTo>
                    <a:cubicBezTo>
                      <a:pt x="0" y="22326"/>
                      <a:pt x="18818" y="0"/>
                      <a:pt x="47820" y="0"/>
                    </a:cubicBezTo>
                    <a:cubicBezTo>
                      <a:pt x="76828" y="0"/>
                      <a:pt x="95184" y="22173"/>
                      <a:pt x="95184" y="58100"/>
                    </a:cubicBezTo>
                    <a:cubicBezTo>
                      <a:pt x="95184" y="94028"/>
                      <a:pt x="77324" y="116354"/>
                      <a:pt x="47668" y="116354"/>
                    </a:cubicBezTo>
                    <a:cubicBezTo>
                      <a:pt x="18012" y="116354"/>
                      <a:pt x="0" y="93685"/>
                      <a:pt x="0" y="58100"/>
                    </a:cubicBezTo>
                    <a:close/>
                    <a:moveTo>
                      <a:pt x="71598" y="58100"/>
                    </a:moveTo>
                    <a:cubicBezTo>
                      <a:pt x="71598" y="34517"/>
                      <a:pt x="64577" y="18592"/>
                      <a:pt x="47861" y="18592"/>
                    </a:cubicBezTo>
                    <a:cubicBezTo>
                      <a:pt x="31145" y="18592"/>
                      <a:pt x="23627" y="34365"/>
                      <a:pt x="23627" y="58100"/>
                    </a:cubicBezTo>
                    <a:cubicBezTo>
                      <a:pt x="23627" y="81836"/>
                      <a:pt x="30800" y="97761"/>
                      <a:pt x="47861" y="97761"/>
                    </a:cubicBezTo>
                    <a:cubicBezTo>
                      <a:pt x="64922" y="97761"/>
                      <a:pt x="71598" y="81988"/>
                      <a:pt x="71598" y="58100"/>
                    </a:cubicBezTo>
                    <a:close/>
                  </a:path>
                </a:pathLst>
              </a:custGeom>
              <a:solidFill>
                <a:srgbClr val="FFFFFF"/>
              </a:solidFill>
              <a:ln w="6890" cap="flat">
                <a:noFill/>
                <a:prstDash val="solid"/>
                <a:miter/>
              </a:ln>
            </p:spPr>
            <p:txBody>
              <a:bodyPr rtlCol="0" anchor="ctr"/>
              <a:lstStyle/>
              <a:p>
                <a:endParaRPr lang="en-NL"/>
              </a:p>
            </p:txBody>
          </p:sp>
          <p:sp>
            <p:nvSpPr>
              <p:cNvPr id="52" name="Freeform 51">
                <a:extLst>
                  <a:ext uri="{FF2B5EF4-FFF2-40B4-BE49-F238E27FC236}">
                    <a16:creationId xmlns:a16="http://schemas.microsoft.com/office/drawing/2014/main" id="{5327D397-FD75-EEA8-EF4F-DD7A1BC1BE20}"/>
                  </a:ext>
                </a:extLst>
              </p:cNvPr>
              <p:cNvSpPr/>
              <p:nvPr/>
            </p:nvSpPr>
            <p:spPr>
              <a:xfrm>
                <a:off x="6639141" y="6040752"/>
                <a:ext cx="81327" cy="113762"/>
              </a:xfrm>
              <a:custGeom>
                <a:avLst/>
                <a:gdLst>
                  <a:gd name="connsiteX0" fmla="*/ 27438 w 81327"/>
                  <a:gd name="connsiteY0" fmla="*/ 69301 h 113762"/>
                  <a:gd name="connsiteX1" fmla="*/ 57439 w 81327"/>
                  <a:gd name="connsiteY1" fmla="*/ 36041 h 113762"/>
                  <a:gd name="connsiteX2" fmla="*/ 41639 w 81327"/>
                  <a:gd name="connsiteY2" fmla="*/ 18402 h 113762"/>
                  <a:gd name="connsiteX3" fmla="*/ 22669 w 81327"/>
                  <a:gd name="connsiteY3" fmla="*/ 41223 h 113762"/>
                  <a:gd name="connsiteX4" fmla="*/ 1640 w 81327"/>
                  <a:gd name="connsiteY4" fmla="*/ 41223 h 113762"/>
                  <a:gd name="connsiteX5" fmla="*/ 42135 w 81327"/>
                  <a:gd name="connsiteY5" fmla="*/ 0 h 113762"/>
                  <a:gd name="connsiteX6" fmla="*/ 80714 w 81327"/>
                  <a:gd name="connsiteY6" fmla="*/ 35470 h 113762"/>
                  <a:gd name="connsiteX7" fmla="*/ 52016 w 81327"/>
                  <a:gd name="connsiteY7" fmla="*/ 75473 h 113762"/>
                  <a:gd name="connsiteX8" fmla="*/ 28892 w 81327"/>
                  <a:gd name="connsiteY8" fmla="*/ 95628 h 113762"/>
                  <a:gd name="connsiteX9" fmla="*/ 81328 w 81327"/>
                  <a:gd name="connsiteY9" fmla="*/ 95628 h 113762"/>
                  <a:gd name="connsiteX10" fmla="*/ 81328 w 81327"/>
                  <a:gd name="connsiteY10" fmla="*/ 113763 h 113762"/>
                  <a:gd name="connsiteX11" fmla="*/ 0 w 81327"/>
                  <a:gd name="connsiteY11" fmla="*/ 113763 h 113762"/>
                  <a:gd name="connsiteX12" fmla="*/ 27438 w 81327"/>
                  <a:gd name="connsiteY12" fmla="*/ 69416 h 11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327" h="113762">
                    <a:moveTo>
                      <a:pt x="27438" y="69301"/>
                    </a:moveTo>
                    <a:cubicBezTo>
                      <a:pt x="41790" y="58215"/>
                      <a:pt x="57439" y="50404"/>
                      <a:pt x="57439" y="36041"/>
                    </a:cubicBezTo>
                    <a:cubicBezTo>
                      <a:pt x="57439" y="25564"/>
                      <a:pt x="52016" y="18402"/>
                      <a:pt x="41639" y="18402"/>
                    </a:cubicBezTo>
                    <a:cubicBezTo>
                      <a:pt x="29994" y="18402"/>
                      <a:pt x="22973" y="26669"/>
                      <a:pt x="22669" y="41223"/>
                    </a:cubicBezTo>
                    <a:lnTo>
                      <a:pt x="1640" y="41223"/>
                    </a:lnTo>
                    <a:cubicBezTo>
                      <a:pt x="1640" y="15773"/>
                      <a:pt x="15035" y="0"/>
                      <a:pt x="42135" y="0"/>
                    </a:cubicBezTo>
                    <a:cubicBezTo>
                      <a:pt x="67320" y="0"/>
                      <a:pt x="80714" y="16230"/>
                      <a:pt x="80714" y="35470"/>
                    </a:cubicBezTo>
                    <a:cubicBezTo>
                      <a:pt x="80714" y="56576"/>
                      <a:pt x="66059" y="66253"/>
                      <a:pt x="52016" y="75473"/>
                    </a:cubicBezTo>
                    <a:cubicBezTo>
                      <a:pt x="43238" y="80922"/>
                      <a:pt x="32743" y="88427"/>
                      <a:pt x="28892" y="95628"/>
                    </a:cubicBezTo>
                    <a:lnTo>
                      <a:pt x="81328" y="95628"/>
                    </a:lnTo>
                    <a:lnTo>
                      <a:pt x="81328" y="113763"/>
                    </a:lnTo>
                    <a:lnTo>
                      <a:pt x="0" y="113763"/>
                    </a:lnTo>
                    <a:cubicBezTo>
                      <a:pt x="799" y="92351"/>
                      <a:pt x="14497" y="79398"/>
                      <a:pt x="27438" y="69416"/>
                    </a:cubicBezTo>
                    <a:close/>
                  </a:path>
                </a:pathLst>
              </a:custGeom>
              <a:solidFill>
                <a:srgbClr val="FFFFFF"/>
              </a:solidFill>
              <a:ln w="6890" cap="flat">
                <a:noFill/>
                <a:prstDash val="solid"/>
                <a:miter/>
              </a:ln>
            </p:spPr>
            <p:txBody>
              <a:bodyPr rtlCol="0" anchor="ctr"/>
              <a:lstStyle/>
              <a:p>
                <a:endParaRPr lang="en-NL"/>
              </a:p>
            </p:txBody>
          </p:sp>
          <p:sp>
            <p:nvSpPr>
              <p:cNvPr id="53" name="Freeform 52">
                <a:extLst>
                  <a:ext uri="{FF2B5EF4-FFF2-40B4-BE49-F238E27FC236}">
                    <a16:creationId xmlns:a16="http://schemas.microsoft.com/office/drawing/2014/main" id="{6819A9B2-9D7D-B346-6A89-295F35A1A3FF}"/>
                  </a:ext>
                </a:extLst>
              </p:cNvPr>
              <p:cNvSpPr/>
              <p:nvPr/>
            </p:nvSpPr>
            <p:spPr>
              <a:xfrm>
                <a:off x="6727759" y="6040523"/>
                <a:ext cx="87205" cy="115896"/>
              </a:xfrm>
              <a:custGeom>
                <a:avLst/>
                <a:gdLst>
                  <a:gd name="connsiteX0" fmla="*/ 34 w 87205"/>
                  <a:gd name="connsiteY0" fmla="*/ 76274 h 115896"/>
                  <a:gd name="connsiteX1" fmla="*/ 21409 w 87205"/>
                  <a:gd name="connsiteY1" fmla="*/ 76274 h 115896"/>
                  <a:gd name="connsiteX2" fmla="*/ 43892 w 87205"/>
                  <a:gd name="connsiteY2" fmla="*/ 98447 h 115896"/>
                  <a:gd name="connsiteX3" fmla="*/ 63812 w 87205"/>
                  <a:gd name="connsiteY3" fmla="*/ 80159 h 115896"/>
                  <a:gd name="connsiteX4" fmla="*/ 43237 w 87205"/>
                  <a:gd name="connsiteY4" fmla="*/ 63129 h 115896"/>
                  <a:gd name="connsiteX5" fmla="*/ 36216 w 87205"/>
                  <a:gd name="connsiteY5" fmla="*/ 63129 h 115896"/>
                  <a:gd name="connsiteX6" fmla="*/ 36216 w 87205"/>
                  <a:gd name="connsiteY6" fmla="*/ 46556 h 115896"/>
                  <a:gd name="connsiteX7" fmla="*/ 42741 w 87205"/>
                  <a:gd name="connsiteY7" fmla="*/ 46556 h 115896"/>
                  <a:gd name="connsiteX8" fmla="*/ 61063 w 87205"/>
                  <a:gd name="connsiteY8" fmla="*/ 31546 h 115896"/>
                  <a:gd name="connsiteX9" fmla="*/ 44960 w 87205"/>
                  <a:gd name="connsiteY9" fmla="*/ 16878 h 115896"/>
                  <a:gd name="connsiteX10" fmla="*/ 25033 w 87205"/>
                  <a:gd name="connsiteY10" fmla="*/ 36727 h 115896"/>
                  <a:gd name="connsiteX11" fmla="*/ 3666 w 87205"/>
                  <a:gd name="connsiteY11" fmla="*/ 36727 h 115896"/>
                  <a:gd name="connsiteX12" fmla="*/ 44960 w 87205"/>
                  <a:gd name="connsiteY12" fmla="*/ 0 h 115896"/>
                  <a:gd name="connsiteX13" fmla="*/ 83850 w 87205"/>
                  <a:gd name="connsiteY13" fmla="*/ 29984 h 115896"/>
                  <a:gd name="connsiteX14" fmla="*/ 64232 w 87205"/>
                  <a:gd name="connsiteY14" fmla="*/ 53567 h 115896"/>
                  <a:gd name="connsiteX15" fmla="*/ 64232 w 87205"/>
                  <a:gd name="connsiteY15" fmla="*/ 53872 h 115896"/>
                  <a:gd name="connsiteX16" fmla="*/ 87205 w 87205"/>
                  <a:gd name="connsiteY16" fmla="*/ 81531 h 115896"/>
                  <a:gd name="connsiteX17" fmla="*/ 44650 w 87205"/>
                  <a:gd name="connsiteY17" fmla="*/ 115896 h 115896"/>
                  <a:gd name="connsiteX18" fmla="*/ 0 w 87205"/>
                  <a:gd name="connsiteY18" fmla="*/ 76235 h 11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205" h="115896">
                    <a:moveTo>
                      <a:pt x="34" y="76274"/>
                    </a:moveTo>
                    <a:lnTo>
                      <a:pt x="21409" y="76274"/>
                    </a:lnTo>
                    <a:cubicBezTo>
                      <a:pt x="22366" y="90027"/>
                      <a:pt x="28278" y="98447"/>
                      <a:pt x="43892" y="98447"/>
                    </a:cubicBezTo>
                    <a:cubicBezTo>
                      <a:pt x="56639" y="98447"/>
                      <a:pt x="63812" y="91589"/>
                      <a:pt x="63812" y="80159"/>
                    </a:cubicBezTo>
                    <a:cubicBezTo>
                      <a:pt x="63812" y="69378"/>
                      <a:pt x="57287" y="63129"/>
                      <a:pt x="43237" y="63129"/>
                    </a:cubicBezTo>
                    <a:lnTo>
                      <a:pt x="36216" y="63129"/>
                    </a:lnTo>
                    <a:lnTo>
                      <a:pt x="36216" y="46556"/>
                    </a:lnTo>
                    <a:lnTo>
                      <a:pt x="42741" y="46556"/>
                    </a:lnTo>
                    <a:cubicBezTo>
                      <a:pt x="53580" y="46556"/>
                      <a:pt x="61063" y="40918"/>
                      <a:pt x="61063" y="31546"/>
                    </a:cubicBezTo>
                    <a:cubicBezTo>
                      <a:pt x="61063" y="22783"/>
                      <a:pt x="54841" y="16878"/>
                      <a:pt x="44960" y="16878"/>
                    </a:cubicBezTo>
                    <a:cubicBezTo>
                      <a:pt x="31868" y="16878"/>
                      <a:pt x="25495" y="25145"/>
                      <a:pt x="25033" y="36727"/>
                    </a:cubicBezTo>
                    <a:lnTo>
                      <a:pt x="3666" y="36727"/>
                    </a:lnTo>
                    <a:cubicBezTo>
                      <a:pt x="4465" y="14706"/>
                      <a:pt x="18508" y="0"/>
                      <a:pt x="44960" y="0"/>
                    </a:cubicBezTo>
                    <a:cubicBezTo>
                      <a:pt x="68697" y="0"/>
                      <a:pt x="83850" y="11391"/>
                      <a:pt x="83850" y="29984"/>
                    </a:cubicBezTo>
                    <a:cubicBezTo>
                      <a:pt x="83850" y="42632"/>
                      <a:pt x="75567" y="49985"/>
                      <a:pt x="64232" y="53567"/>
                    </a:cubicBezTo>
                    <a:lnTo>
                      <a:pt x="64232" y="53872"/>
                    </a:lnTo>
                    <a:cubicBezTo>
                      <a:pt x="78737" y="57300"/>
                      <a:pt x="87205" y="66063"/>
                      <a:pt x="87205" y="81531"/>
                    </a:cubicBezTo>
                    <a:cubicBezTo>
                      <a:pt x="87205" y="104810"/>
                      <a:pt x="68236" y="115896"/>
                      <a:pt x="44650" y="115896"/>
                    </a:cubicBezTo>
                    <a:cubicBezTo>
                      <a:pt x="15304" y="115896"/>
                      <a:pt x="303" y="100581"/>
                      <a:pt x="0" y="76235"/>
                    </a:cubicBezTo>
                    <a:close/>
                  </a:path>
                </a:pathLst>
              </a:custGeom>
              <a:solidFill>
                <a:srgbClr val="FFFFFF"/>
              </a:solidFill>
              <a:ln w="6890" cap="flat">
                <a:noFill/>
                <a:prstDash val="solid"/>
                <a:miter/>
              </a:ln>
            </p:spPr>
            <p:txBody>
              <a:bodyPr rtlCol="0" anchor="ctr"/>
              <a:lstStyle/>
              <a:p>
                <a:endParaRPr lang="en-NL"/>
              </a:p>
            </p:txBody>
          </p:sp>
        </p:grpSp>
        <p:sp>
          <p:nvSpPr>
            <p:cNvPr id="62" name="Freeform 61">
              <a:extLst>
                <a:ext uri="{FF2B5EF4-FFF2-40B4-BE49-F238E27FC236}">
                  <a16:creationId xmlns:a16="http://schemas.microsoft.com/office/drawing/2014/main" id="{1177D23D-DB55-7265-8ACD-0DB032D67384}"/>
                </a:ext>
              </a:extLst>
            </p:cNvPr>
            <p:cNvSpPr/>
            <p:nvPr/>
          </p:nvSpPr>
          <p:spPr>
            <a:xfrm>
              <a:off x="11528892" y="5544226"/>
              <a:ext cx="658035" cy="656887"/>
            </a:xfrm>
            <a:custGeom>
              <a:avLst/>
              <a:gdLst>
                <a:gd name="connsiteX0" fmla="*/ 0 w 658035"/>
                <a:gd name="connsiteY0" fmla="*/ 0 h 656887"/>
                <a:gd name="connsiteX1" fmla="*/ 658036 w 658035"/>
                <a:gd name="connsiteY1" fmla="*/ 0 h 656887"/>
                <a:gd name="connsiteX2" fmla="*/ 658036 w 658035"/>
                <a:gd name="connsiteY2" fmla="*/ 656887 h 656887"/>
                <a:gd name="connsiteX3" fmla="*/ 0 w 658035"/>
                <a:gd name="connsiteY3" fmla="*/ 656887 h 656887"/>
              </a:gdLst>
              <a:ahLst/>
              <a:cxnLst>
                <a:cxn ang="0">
                  <a:pos x="connsiteX0" y="connsiteY0"/>
                </a:cxn>
                <a:cxn ang="0">
                  <a:pos x="connsiteX1" y="connsiteY1"/>
                </a:cxn>
                <a:cxn ang="0">
                  <a:pos x="connsiteX2" y="connsiteY2"/>
                </a:cxn>
                <a:cxn ang="0">
                  <a:pos x="connsiteX3" y="connsiteY3"/>
                </a:cxn>
              </a:cxnLst>
              <a:rect l="l" t="t" r="r" b="b"/>
              <a:pathLst>
                <a:path w="658035" h="656887">
                  <a:moveTo>
                    <a:pt x="0" y="0"/>
                  </a:moveTo>
                  <a:lnTo>
                    <a:pt x="658036" y="0"/>
                  </a:lnTo>
                  <a:lnTo>
                    <a:pt x="658036" y="656887"/>
                  </a:lnTo>
                  <a:lnTo>
                    <a:pt x="0" y="656887"/>
                  </a:lnTo>
                  <a:close/>
                </a:path>
              </a:pathLst>
            </a:custGeom>
            <a:solidFill>
              <a:srgbClr val="0009E7"/>
            </a:solidFill>
            <a:ln w="6890" cap="flat">
              <a:noFill/>
              <a:prstDash val="solid"/>
              <a:miter/>
            </a:ln>
          </p:spPr>
          <p:txBody>
            <a:bodyPr rtlCol="0" anchor="ctr"/>
            <a:lstStyle/>
            <a:p>
              <a:endParaRPr lang="en-NL"/>
            </a:p>
          </p:txBody>
        </p:sp>
        <p:sp>
          <p:nvSpPr>
            <p:cNvPr id="63" name="Freeform 62">
              <a:extLst>
                <a:ext uri="{FF2B5EF4-FFF2-40B4-BE49-F238E27FC236}">
                  <a16:creationId xmlns:a16="http://schemas.microsoft.com/office/drawing/2014/main" id="{DEF2D011-DF07-D436-7219-C23990CF05E0}"/>
                </a:ext>
              </a:extLst>
            </p:cNvPr>
            <p:cNvSpPr/>
            <p:nvPr/>
          </p:nvSpPr>
          <p:spPr>
            <a:xfrm>
              <a:off x="11528892" y="5544226"/>
              <a:ext cx="658035" cy="656887"/>
            </a:xfrm>
            <a:custGeom>
              <a:avLst/>
              <a:gdLst>
                <a:gd name="connsiteX0" fmla="*/ 658036 w 658035"/>
                <a:gd name="connsiteY0" fmla="*/ 656887 h 656887"/>
                <a:gd name="connsiteX1" fmla="*/ 0 w 658035"/>
                <a:gd name="connsiteY1" fmla="*/ 656887 h 656887"/>
                <a:gd name="connsiteX2" fmla="*/ 0 w 658035"/>
                <a:gd name="connsiteY2" fmla="*/ 550624 h 656887"/>
                <a:gd name="connsiteX3" fmla="*/ 0 w 658035"/>
                <a:gd name="connsiteY3" fmla="*/ 0 h 656887"/>
              </a:gdLst>
              <a:ahLst/>
              <a:cxnLst>
                <a:cxn ang="0">
                  <a:pos x="connsiteX0" y="connsiteY0"/>
                </a:cxn>
                <a:cxn ang="0">
                  <a:pos x="connsiteX1" y="connsiteY1"/>
                </a:cxn>
                <a:cxn ang="0">
                  <a:pos x="connsiteX2" y="connsiteY2"/>
                </a:cxn>
                <a:cxn ang="0">
                  <a:pos x="connsiteX3" y="connsiteY3"/>
                </a:cxn>
              </a:cxnLst>
              <a:rect l="l" t="t" r="r" b="b"/>
              <a:pathLst>
                <a:path w="658035" h="656887">
                  <a:moveTo>
                    <a:pt x="658036" y="656887"/>
                  </a:moveTo>
                  <a:lnTo>
                    <a:pt x="0" y="656887"/>
                  </a:lnTo>
                  <a:lnTo>
                    <a:pt x="0" y="550624"/>
                  </a:lnTo>
                  <a:lnTo>
                    <a:pt x="0" y="0"/>
                  </a:lnTo>
                  <a:close/>
                </a:path>
              </a:pathLst>
            </a:custGeom>
            <a:solidFill>
              <a:srgbClr val="FF0000"/>
            </a:solidFill>
            <a:ln w="6890" cap="flat">
              <a:noFill/>
              <a:prstDash val="solid"/>
              <a:miter/>
            </a:ln>
          </p:spPr>
          <p:txBody>
            <a:bodyPr rtlCol="0" anchor="ctr"/>
            <a:lstStyle/>
            <a:p>
              <a:endParaRPr lang="en-NL"/>
            </a:p>
          </p:txBody>
        </p:sp>
        <p:sp>
          <p:nvSpPr>
            <p:cNvPr id="64" name="Freeform 63">
              <a:extLst>
                <a:ext uri="{FF2B5EF4-FFF2-40B4-BE49-F238E27FC236}">
                  <a16:creationId xmlns:a16="http://schemas.microsoft.com/office/drawing/2014/main" id="{3CB7F1BA-6947-8E43-8D76-01B28E9318AB}"/>
                </a:ext>
              </a:extLst>
            </p:cNvPr>
            <p:cNvSpPr/>
            <p:nvPr/>
          </p:nvSpPr>
          <p:spPr>
            <a:xfrm>
              <a:off x="11528892" y="5544226"/>
              <a:ext cx="658035" cy="295599"/>
            </a:xfrm>
            <a:custGeom>
              <a:avLst/>
              <a:gdLst>
                <a:gd name="connsiteX0" fmla="*/ 306624 w 658035"/>
                <a:gd name="connsiteY0" fmla="*/ 173575 h 295599"/>
                <a:gd name="connsiteX1" fmla="*/ 204783 w 658035"/>
                <a:gd name="connsiteY1" fmla="*/ 295599 h 295599"/>
                <a:gd name="connsiteX2" fmla="*/ 896 w 658035"/>
                <a:gd name="connsiteY2" fmla="*/ 295599 h 295599"/>
                <a:gd name="connsiteX3" fmla="*/ 0 w 658035"/>
                <a:gd name="connsiteY3" fmla="*/ 290451 h 295599"/>
                <a:gd name="connsiteX4" fmla="*/ 191347 w 658035"/>
                <a:gd name="connsiteY4" fmla="*/ 27334 h 295599"/>
                <a:gd name="connsiteX5" fmla="*/ 329018 w 658035"/>
                <a:gd name="connsiteY5" fmla="*/ 0 h 295599"/>
                <a:gd name="connsiteX6" fmla="*/ 658036 w 658035"/>
                <a:gd name="connsiteY6" fmla="*/ 295599 h 295599"/>
                <a:gd name="connsiteX7" fmla="*/ 453252 w 658035"/>
                <a:gd name="connsiteY7" fmla="*/ 295599 h 295599"/>
                <a:gd name="connsiteX8" fmla="*/ 329018 w 658035"/>
                <a:gd name="connsiteY8" fmla="*/ 171472 h 295599"/>
                <a:gd name="connsiteX9" fmla="*/ 306624 w 658035"/>
                <a:gd name="connsiteY9" fmla="*/ 173575 h 29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8035" h="295599">
                  <a:moveTo>
                    <a:pt x="306624" y="173575"/>
                  </a:moveTo>
                  <a:cubicBezTo>
                    <a:pt x="249709" y="184160"/>
                    <a:pt x="206368" y="234624"/>
                    <a:pt x="204783" y="295599"/>
                  </a:cubicBezTo>
                  <a:lnTo>
                    <a:pt x="896" y="295599"/>
                  </a:lnTo>
                  <a:cubicBezTo>
                    <a:pt x="482" y="293932"/>
                    <a:pt x="207" y="292192"/>
                    <a:pt x="0" y="290451"/>
                  </a:cubicBezTo>
                  <a:cubicBezTo>
                    <a:pt x="2205" y="175097"/>
                    <a:pt x="79791" y="73954"/>
                    <a:pt x="191347" y="27334"/>
                  </a:cubicBezTo>
                  <a:cubicBezTo>
                    <a:pt x="233241" y="9788"/>
                    <a:pt x="279820" y="0"/>
                    <a:pt x="329018" y="0"/>
                  </a:cubicBezTo>
                  <a:cubicBezTo>
                    <a:pt x="511200" y="0"/>
                    <a:pt x="658036" y="134640"/>
                    <a:pt x="658036" y="295599"/>
                  </a:cubicBezTo>
                  <a:lnTo>
                    <a:pt x="453252" y="295599"/>
                  </a:lnTo>
                  <a:cubicBezTo>
                    <a:pt x="451323" y="226792"/>
                    <a:pt x="396337" y="171472"/>
                    <a:pt x="329018" y="171472"/>
                  </a:cubicBezTo>
                  <a:cubicBezTo>
                    <a:pt x="321370" y="171472"/>
                    <a:pt x="313928" y="172197"/>
                    <a:pt x="306624" y="173575"/>
                  </a:cubicBezTo>
                  <a:close/>
                </a:path>
              </a:pathLst>
            </a:custGeom>
            <a:solidFill>
              <a:srgbClr val="FFFFFF"/>
            </a:solidFill>
            <a:ln w="6890" cap="flat">
              <a:noFill/>
              <a:prstDash val="solid"/>
              <a:miter/>
            </a:ln>
          </p:spPr>
          <p:txBody>
            <a:bodyPr rtlCol="0" anchor="ctr"/>
            <a:lstStyle/>
            <a:p>
              <a:endParaRPr lang="en-NL"/>
            </a:p>
          </p:txBody>
        </p:sp>
        <p:grpSp>
          <p:nvGrpSpPr>
            <p:cNvPr id="65" name="Graphic 13">
              <a:extLst>
                <a:ext uri="{FF2B5EF4-FFF2-40B4-BE49-F238E27FC236}">
                  <a16:creationId xmlns:a16="http://schemas.microsoft.com/office/drawing/2014/main" id="{064CDF1D-DEDE-6CC4-C23B-006D9A7B0110}"/>
                </a:ext>
              </a:extLst>
            </p:cNvPr>
            <p:cNvGrpSpPr/>
            <p:nvPr/>
          </p:nvGrpSpPr>
          <p:grpSpPr>
            <a:xfrm>
              <a:off x="11528892" y="6201113"/>
              <a:ext cx="658035" cy="656887"/>
              <a:chOff x="7770425" y="6201113"/>
              <a:chExt cx="658035" cy="656887"/>
            </a:xfrm>
          </p:grpSpPr>
          <p:sp>
            <p:nvSpPr>
              <p:cNvPr id="66" name="Freeform 65">
                <a:extLst>
                  <a:ext uri="{FF2B5EF4-FFF2-40B4-BE49-F238E27FC236}">
                    <a16:creationId xmlns:a16="http://schemas.microsoft.com/office/drawing/2014/main" id="{D6AC6721-34B1-EC92-B8E2-FF2EAE595347}"/>
                  </a:ext>
                </a:extLst>
              </p:cNvPr>
              <p:cNvSpPr/>
              <p:nvPr/>
            </p:nvSpPr>
            <p:spPr>
              <a:xfrm>
                <a:off x="7770425" y="6529556"/>
                <a:ext cx="658035" cy="328443"/>
              </a:xfrm>
              <a:custGeom>
                <a:avLst/>
                <a:gdLst>
                  <a:gd name="connsiteX0" fmla="*/ 937 w 658035"/>
                  <a:gd name="connsiteY0" fmla="*/ 0 h 328443"/>
                  <a:gd name="connsiteX1" fmla="*/ 658972 w 658035"/>
                  <a:gd name="connsiteY1" fmla="*/ 0 h 328443"/>
                  <a:gd name="connsiteX2" fmla="*/ 658972 w 658035"/>
                  <a:gd name="connsiteY2" fmla="*/ 328444 h 328443"/>
                  <a:gd name="connsiteX3" fmla="*/ 937 w 658035"/>
                  <a:gd name="connsiteY3" fmla="*/ 328444 h 328443"/>
                </a:gdLst>
                <a:ahLst/>
                <a:cxnLst>
                  <a:cxn ang="0">
                    <a:pos x="connsiteX0" y="connsiteY0"/>
                  </a:cxn>
                  <a:cxn ang="0">
                    <a:pos x="connsiteX1" y="connsiteY1"/>
                  </a:cxn>
                  <a:cxn ang="0">
                    <a:pos x="connsiteX2" y="connsiteY2"/>
                  </a:cxn>
                  <a:cxn ang="0">
                    <a:pos x="connsiteX3" y="connsiteY3"/>
                  </a:cxn>
                </a:cxnLst>
                <a:rect l="l" t="t" r="r" b="b"/>
                <a:pathLst>
                  <a:path w="658035" h="328443">
                    <a:moveTo>
                      <a:pt x="937" y="0"/>
                    </a:moveTo>
                    <a:lnTo>
                      <a:pt x="658972" y="0"/>
                    </a:lnTo>
                    <a:lnTo>
                      <a:pt x="658972" y="328444"/>
                    </a:lnTo>
                    <a:lnTo>
                      <a:pt x="937" y="328444"/>
                    </a:lnTo>
                    <a:close/>
                  </a:path>
                </a:pathLst>
              </a:custGeom>
              <a:solidFill>
                <a:srgbClr val="FFB340"/>
              </a:solidFill>
              <a:ln w="6890" cap="flat">
                <a:noFill/>
                <a:prstDash val="solid"/>
                <a:miter/>
              </a:ln>
            </p:spPr>
            <p:txBody>
              <a:bodyPr rtlCol="0" anchor="ctr"/>
              <a:lstStyle/>
              <a:p>
                <a:endParaRPr lang="en-NL"/>
              </a:p>
            </p:txBody>
          </p:sp>
          <p:sp>
            <p:nvSpPr>
              <p:cNvPr id="67" name="Freeform 66">
                <a:extLst>
                  <a:ext uri="{FF2B5EF4-FFF2-40B4-BE49-F238E27FC236}">
                    <a16:creationId xmlns:a16="http://schemas.microsoft.com/office/drawing/2014/main" id="{5D6157BB-65CF-3583-4425-C7E1149E68D7}"/>
                  </a:ext>
                </a:extLst>
              </p:cNvPr>
              <p:cNvSpPr/>
              <p:nvPr/>
            </p:nvSpPr>
            <p:spPr>
              <a:xfrm>
                <a:off x="7770425" y="6201113"/>
                <a:ext cx="658035" cy="328443"/>
              </a:xfrm>
              <a:custGeom>
                <a:avLst/>
                <a:gdLst>
                  <a:gd name="connsiteX0" fmla="*/ 937 w 658035"/>
                  <a:gd name="connsiteY0" fmla="*/ 0 h 328443"/>
                  <a:gd name="connsiteX1" fmla="*/ 658972 w 658035"/>
                  <a:gd name="connsiteY1" fmla="*/ 0 h 328443"/>
                  <a:gd name="connsiteX2" fmla="*/ 658972 w 658035"/>
                  <a:gd name="connsiteY2" fmla="*/ 328444 h 328443"/>
                  <a:gd name="connsiteX3" fmla="*/ 937 w 658035"/>
                  <a:gd name="connsiteY3" fmla="*/ 328444 h 328443"/>
                </a:gdLst>
                <a:ahLst/>
                <a:cxnLst>
                  <a:cxn ang="0">
                    <a:pos x="connsiteX0" y="connsiteY0"/>
                  </a:cxn>
                  <a:cxn ang="0">
                    <a:pos x="connsiteX1" y="connsiteY1"/>
                  </a:cxn>
                  <a:cxn ang="0">
                    <a:pos x="connsiteX2" y="connsiteY2"/>
                  </a:cxn>
                  <a:cxn ang="0">
                    <a:pos x="connsiteX3" y="connsiteY3"/>
                  </a:cxn>
                </a:cxnLst>
                <a:rect l="l" t="t" r="r" b="b"/>
                <a:pathLst>
                  <a:path w="658035" h="328443">
                    <a:moveTo>
                      <a:pt x="937" y="0"/>
                    </a:moveTo>
                    <a:lnTo>
                      <a:pt x="658972" y="0"/>
                    </a:lnTo>
                    <a:lnTo>
                      <a:pt x="658972" y="328444"/>
                    </a:lnTo>
                    <a:lnTo>
                      <a:pt x="937" y="328444"/>
                    </a:lnTo>
                    <a:close/>
                  </a:path>
                </a:pathLst>
              </a:custGeom>
              <a:solidFill>
                <a:srgbClr val="FF0000"/>
              </a:solidFill>
              <a:ln w="6890" cap="flat">
                <a:noFill/>
                <a:prstDash val="solid"/>
                <a:miter/>
              </a:ln>
            </p:spPr>
            <p:txBody>
              <a:bodyPr rtlCol="0" anchor="ctr"/>
              <a:lstStyle/>
              <a:p>
                <a:endParaRPr lang="en-NL"/>
              </a:p>
            </p:txBody>
          </p:sp>
          <p:sp>
            <p:nvSpPr>
              <p:cNvPr id="68" name="Freeform 67">
                <a:extLst>
                  <a:ext uri="{FF2B5EF4-FFF2-40B4-BE49-F238E27FC236}">
                    <a16:creationId xmlns:a16="http://schemas.microsoft.com/office/drawing/2014/main" id="{5B67B577-DFD3-0365-D1BF-1B7966750EE1}"/>
                  </a:ext>
                </a:extLst>
              </p:cNvPr>
              <p:cNvSpPr/>
              <p:nvPr/>
            </p:nvSpPr>
            <p:spPr>
              <a:xfrm>
                <a:off x="7787742" y="6221856"/>
                <a:ext cx="623402" cy="622311"/>
              </a:xfrm>
              <a:custGeom>
                <a:avLst/>
                <a:gdLst>
                  <a:gd name="connsiteX0" fmla="*/ 312672 w 623402"/>
                  <a:gd name="connsiteY0" fmla="*/ 0 h 622311"/>
                  <a:gd name="connsiteX1" fmla="*/ 624340 w 623402"/>
                  <a:gd name="connsiteY1" fmla="*/ 306098 h 622311"/>
                  <a:gd name="connsiteX2" fmla="*/ 312672 w 623402"/>
                  <a:gd name="connsiteY2" fmla="*/ 622311 h 622311"/>
                  <a:gd name="connsiteX3" fmla="*/ 310970 w 623402"/>
                  <a:gd name="connsiteY3" fmla="*/ 622311 h 622311"/>
                  <a:gd name="connsiteX4" fmla="*/ 937 w 623402"/>
                  <a:gd name="connsiteY4" fmla="*/ 311195 h 622311"/>
                  <a:gd name="connsiteX5" fmla="*/ 312672 w 623402"/>
                  <a:gd name="connsiteY5" fmla="*/ 0 h 62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402" h="622311">
                    <a:moveTo>
                      <a:pt x="312672" y="0"/>
                    </a:moveTo>
                    <a:cubicBezTo>
                      <a:pt x="483134" y="0"/>
                      <a:pt x="621618" y="136511"/>
                      <a:pt x="624340" y="306098"/>
                    </a:cubicBezTo>
                    <a:cubicBezTo>
                      <a:pt x="622975" y="480169"/>
                      <a:pt x="483885" y="621362"/>
                      <a:pt x="312672" y="622311"/>
                    </a:cubicBezTo>
                    <a:lnTo>
                      <a:pt x="310970" y="622311"/>
                    </a:lnTo>
                    <a:cubicBezTo>
                      <a:pt x="139557" y="621362"/>
                      <a:pt x="937" y="482474"/>
                      <a:pt x="937" y="311195"/>
                    </a:cubicBezTo>
                    <a:cubicBezTo>
                      <a:pt x="937" y="139909"/>
                      <a:pt x="140508" y="0"/>
                      <a:pt x="312672" y="0"/>
                    </a:cubicBezTo>
                    <a:close/>
                  </a:path>
                </a:pathLst>
              </a:custGeom>
              <a:solidFill>
                <a:srgbClr val="0009E7"/>
              </a:solidFill>
              <a:ln w="6890" cap="flat">
                <a:noFill/>
                <a:prstDash val="solid"/>
                <a:miter/>
              </a:ln>
            </p:spPr>
            <p:txBody>
              <a:bodyPr rtlCol="0" anchor="ctr"/>
              <a:lstStyle/>
              <a:p>
                <a:endParaRPr lang="en-NL"/>
              </a:p>
            </p:txBody>
          </p:sp>
          <p:sp>
            <p:nvSpPr>
              <p:cNvPr id="69" name="Freeform 68">
                <a:extLst>
                  <a:ext uri="{FF2B5EF4-FFF2-40B4-BE49-F238E27FC236}">
                    <a16:creationId xmlns:a16="http://schemas.microsoft.com/office/drawing/2014/main" id="{19826C1B-BA25-D5A6-BCC2-CC67E7B4E125}"/>
                  </a:ext>
                </a:extLst>
              </p:cNvPr>
              <p:cNvSpPr/>
              <p:nvPr/>
            </p:nvSpPr>
            <p:spPr>
              <a:xfrm>
                <a:off x="8008964" y="6283227"/>
                <a:ext cx="345465" cy="344862"/>
              </a:xfrm>
              <a:custGeom>
                <a:avLst/>
                <a:gdLst>
                  <a:gd name="connsiteX0" fmla="*/ 173673 w 345465"/>
                  <a:gd name="connsiteY0" fmla="*/ 0 h 344862"/>
                  <a:gd name="connsiteX1" fmla="*/ 346402 w 345465"/>
                  <a:gd name="connsiteY1" fmla="*/ 172538 h 344862"/>
                  <a:gd name="connsiteX2" fmla="*/ 182995 w 345465"/>
                  <a:gd name="connsiteY2" fmla="*/ 344862 h 344862"/>
                  <a:gd name="connsiteX3" fmla="*/ 226825 w 345465"/>
                  <a:gd name="connsiteY3" fmla="*/ 249067 h 344862"/>
                  <a:gd name="connsiteX4" fmla="*/ 99924 w 345465"/>
                  <a:gd name="connsiteY4" fmla="*/ 122277 h 344862"/>
                  <a:gd name="connsiteX5" fmla="*/ 937 w 345465"/>
                  <a:gd name="connsiteY5" fmla="*/ 169814 h 344862"/>
                  <a:gd name="connsiteX6" fmla="*/ 173673 w 345465"/>
                  <a:gd name="connsiteY6" fmla="*/ 0 h 34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65" h="344862">
                    <a:moveTo>
                      <a:pt x="173673" y="0"/>
                    </a:moveTo>
                    <a:cubicBezTo>
                      <a:pt x="269360" y="0"/>
                      <a:pt x="346402" y="77533"/>
                      <a:pt x="346402" y="172538"/>
                    </a:cubicBezTo>
                    <a:cubicBezTo>
                      <a:pt x="346402" y="267542"/>
                      <a:pt x="274314" y="339992"/>
                      <a:pt x="182995" y="344862"/>
                    </a:cubicBezTo>
                    <a:cubicBezTo>
                      <a:pt x="209896" y="321524"/>
                      <a:pt x="226825" y="287228"/>
                      <a:pt x="226825" y="249067"/>
                    </a:cubicBezTo>
                    <a:cubicBezTo>
                      <a:pt x="226825" y="179265"/>
                      <a:pt x="170227" y="122277"/>
                      <a:pt x="99924" y="122277"/>
                    </a:cubicBezTo>
                    <a:cubicBezTo>
                      <a:pt x="59829" y="122277"/>
                      <a:pt x="24102" y="140821"/>
                      <a:pt x="937" y="169814"/>
                    </a:cubicBezTo>
                    <a:cubicBezTo>
                      <a:pt x="2370" y="76027"/>
                      <a:pt x="78840" y="0"/>
                      <a:pt x="173673" y="0"/>
                    </a:cubicBezTo>
                    <a:close/>
                  </a:path>
                </a:pathLst>
              </a:custGeom>
              <a:solidFill>
                <a:srgbClr val="FFFFFF"/>
              </a:solidFill>
              <a:ln w="6890" cap="flat">
                <a:noFill/>
                <a:prstDash val="solid"/>
                <a:miter/>
              </a:ln>
            </p:spPr>
            <p:txBody>
              <a:bodyPr rtlCol="0" anchor="ctr"/>
              <a:lstStyle/>
              <a:p>
                <a:endParaRPr lang="en-NL"/>
              </a:p>
            </p:txBody>
          </p:sp>
          <p:sp>
            <p:nvSpPr>
              <p:cNvPr id="70" name="Freeform 69">
                <a:extLst>
                  <a:ext uri="{FF2B5EF4-FFF2-40B4-BE49-F238E27FC236}">
                    <a16:creationId xmlns:a16="http://schemas.microsoft.com/office/drawing/2014/main" id="{C8A752B9-FC68-5E6C-859F-12C61C107B72}"/>
                  </a:ext>
                </a:extLst>
              </p:cNvPr>
              <p:cNvSpPr/>
              <p:nvPr/>
            </p:nvSpPr>
            <p:spPr>
              <a:xfrm>
                <a:off x="7984283" y="6447442"/>
                <a:ext cx="205637" cy="205278"/>
              </a:xfrm>
              <a:custGeom>
                <a:avLst/>
                <a:gdLst>
                  <a:gd name="connsiteX0" fmla="*/ 197445 w 205637"/>
                  <a:gd name="connsiteY0" fmla="*/ 174670 h 205278"/>
                  <a:gd name="connsiteX1" fmla="*/ 206574 w 205637"/>
                  <a:gd name="connsiteY1" fmla="*/ 174457 h 205278"/>
                  <a:gd name="connsiteX2" fmla="*/ 125219 w 205637"/>
                  <a:gd name="connsiteY2" fmla="*/ 205279 h 205278"/>
                  <a:gd name="connsiteX3" fmla="*/ 937 w 205637"/>
                  <a:gd name="connsiteY3" fmla="*/ 78992 h 205278"/>
                  <a:gd name="connsiteX4" fmla="*/ 28271 w 205637"/>
                  <a:gd name="connsiteY4" fmla="*/ 0 h 205278"/>
                  <a:gd name="connsiteX5" fmla="*/ 28202 w 205637"/>
                  <a:gd name="connsiteY5" fmla="*/ 2717 h 205278"/>
                  <a:gd name="connsiteX6" fmla="*/ 197445 w 205637"/>
                  <a:gd name="connsiteY6" fmla="*/ 174670 h 20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637" h="205278">
                    <a:moveTo>
                      <a:pt x="197445" y="174670"/>
                    </a:moveTo>
                    <a:cubicBezTo>
                      <a:pt x="200531" y="174670"/>
                      <a:pt x="203556" y="174601"/>
                      <a:pt x="206574" y="174457"/>
                    </a:cubicBezTo>
                    <a:cubicBezTo>
                      <a:pt x="184794" y="193648"/>
                      <a:pt x="156412" y="205279"/>
                      <a:pt x="125219" y="205279"/>
                    </a:cubicBezTo>
                    <a:cubicBezTo>
                      <a:pt x="56370" y="205279"/>
                      <a:pt x="937" y="148484"/>
                      <a:pt x="937" y="78992"/>
                    </a:cubicBezTo>
                    <a:cubicBezTo>
                      <a:pt x="937" y="49091"/>
                      <a:pt x="11127" y="21626"/>
                      <a:pt x="28271" y="0"/>
                    </a:cubicBezTo>
                    <a:cubicBezTo>
                      <a:pt x="28202" y="929"/>
                      <a:pt x="28202" y="1788"/>
                      <a:pt x="28202" y="2717"/>
                    </a:cubicBezTo>
                    <a:cubicBezTo>
                      <a:pt x="28202" y="97398"/>
                      <a:pt x="103652" y="174670"/>
                      <a:pt x="197445" y="174670"/>
                    </a:cubicBezTo>
                    <a:close/>
                  </a:path>
                </a:pathLst>
              </a:custGeom>
              <a:solidFill>
                <a:srgbClr val="FFFFFF"/>
              </a:solidFill>
              <a:ln w="6890" cap="flat">
                <a:noFill/>
                <a:prstDash val="solid"/>
                <a:miter/>
              </a:ln>
            </p:spPr>
            <p:txBody>
              <a:bodyPr rtlCol="0" anchor="ctr"/>
              <a:lstStyle/>
              <a:p>
                <a:endParaRPr lang="en-NL"/>
              </a:p>
            </p:txBody>
          </p:sp>
          <p:sp>
            <p:nvSpPr>
              <p:cNvPr id="71" name="Freeform 70">
                <a:extLst>
                  <a:ext uri="{FF2B5EF4-FFF2-40B4-BE49-F238E27FC236}">
                    <a16:creationId xmlns:a16="http://schemas.microsoft.com/office/drawing/2014/main" id="{4F63399C-C90B-109E-DC66-D501EF4F2FBD}"/>
                  </a:ext>
                </a:extLst>
              </p:cNvPr>
              <p:cNvSpPr/>
              <p:nvPr/>
            </p:nvSpPr>
            <p:spPr>
              <a:xfrm>
                <a:off x="8008966" y="6283221"/>
                <a:ext cx="345469" cy="344866"/>
              </a:xfrm>
              <a:custGeom>
                <a:avLst/>
                <a:gdLst>
                  <a:gd name="connsiteX0" fmla="*/ 346406 w 345469"/>
                  <a:gd name="connsiteY0" fmla="*/ 172433 h 344866"/>
                  <a:gd name="connsiteX1" fmla="*/ 173671 w 345469"/>
                  <a:gd name="connsiteY1" fmla="*/ 344866 h 344866"/>
                  <a:gd name="connsiteX2" fmla="*/ 937 w 345469"/>
                  <a:gd name="connsiteY2" fmla="*/ 172433 h 344866"/>
                  <a:gd name="connsiteX3" fmla="*/ 173671 w 345469"/>
                  <a:gd name="connsiteY3" fmla="*/ 0 h 344866"/>
                  <a:gd name="connsiteX4" fmla="*/ 346406 w 345469"/>
                  <a:gd name="connsiteY4" fmla="*/ 172433 h 344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69" h="344866">
                    <a:moveTo>
                      <a:pt x="346406" y="172433"/>
                    </a:moveTo>
                    <a:cubicBezTo>
                      <a:pt x="346406" y="267665"/>
                      <a:pt x="269070" y="344866"/>
                      <a:pt x="173671" y="344866"/>
                    </a:cubicBezTo>
                    <a:cubicBezTo>
                      <a:pt x="78272" y="344866"/>
                      <a:pt x="937" y="267665"/>
                      <a:pt x="937" y="172433"/>
                    </a:cubicBezTo>
                    <a:cubicBezTo>
                      <a:pt x="937" y="77201"/>
                      <a:pt x="78272" y="0"/>
                      <a:pt x="173671" y="0"/>
                    </a:cubicBezTo>
                    <a:cubicBezTo>
                      <a:pt x="269070" y="0"/>
                      <a:pt x="346406" y="77201"/>
                      <a:pt x="346406" y="172433"/>
                    </a:cubicBezTo>
                    <a:close/>
                  </a:path>
                </a:pathLst>
              </a:custGeom>
              <a:solidFill>
                <a:srgbClr val="FFFFFF"/>
              </a:solidFill>
              <a:ln w="6890" cap="flat">
                <a:noFill/>
                <a:prstDash val="solid"/>
                <a:miter/>
              </a:ln>
            </p:spPr>
            <p:txBody>
              <a:bodyPr rtlCol="0" anchor="ctr"/>
              <a:lstStyle/>
              <a:p>
                <a:endParaRPr lang="en-NL"/>
              </a:p>
            </p:txBody>
          </p:sp>
          <p:sp>
            <p:nvSpPr>
              <p:cNvPr id="72" name="Freeform 71">
                <a:extLst>
                  <a:ext uri="{FF2B5EF4-FFF2-40B4-BE49-F238E27FC236}">
                    <a16:creationId xmlns:a16="http://schemas.microsoft.com/office/drawing/2014/main" id="{D3F0AD00-E87E-C682-3280-D8BC50FF768D}"/>
                  </a:ext>
                </a:extLst>
              </p:cNvPr>
              <p:cNvSpPr/>
              <p:nvPr/>
            </p:nvSpPr>
            <p:spPr>
              <a:xfrm>
                <a:off x="7976063" y="6398179"/>
                <a:ext cx="263214" cy="262754"/>
              </a:xfrm>
              <a:custGeom>
                <a:avLst/>
                <a:gdLst>
                  <a:gd name="connsiteX0" fmla="*/ 264151 w 263214"/>
                  <a:gd name="connsiteY0" fmla="*/ 131377 h 262754"/>
                  <a:gd name="connsiteX1" fmla="*/ 132544 w 263214"/>
                  <a:gd name="connsiteY1" fmla="*/ 262755 h 262754"/>
                  <a:gd name="connsiteX2" fmla="*/ 937 w 263214"/>
                  <a:gd name="connsiteY2" fmla="*/ 131377 h 262754"/>
                  <a:gd name="connsiteX3" fmla="*/ 132544 w 263214"/>
                  <a:gd name="connsiteY3" fmla="*/ 0 h 262754"/>
                  <a:gd name="connsiteX4" fmla="*/ 264151 w 263214"/>
                  <a:gd name="connsiteY4" fmla="*/ 131377 h 26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214" h="262754">
                    <a:moveTo>
                      <a:pt x="264151" y="131377"/>
                    </a:moveTo>
                    <a:cubicBezTo>
                      <a:pt x="264151" y="203935"/>
                      <a:pt x="205228" y="262755"/>
                      <a:pt x="132544" y="262755"/>
                    </a:cubicBezTo>
                    <a:cubicBezTo>
                      <a:pt x="59859" y="262755"/>
                      <a:pt x="937" y="203935"/>
                      <a:pt x="937" y="131377"/>
                    </a:cubicBezTo>
                    <a:cubicBezTo>
                      <a:pt x="937" y="58820"/>
                      <a:pt x="59859" y="0"/>
                      <a:pt x="132544" y="0"/>
                    </a:cubicBezTo>
                    <a:cubicBezTo>
                      <a:pt x="205228" y="0"/>
                      <a:pt x="264151" y="58820"/>
                      <a:pt x="264151" y="131377"/>
                    </a:cubicBezTo>
                    <a:close/>
                  </a:path>
                </a:pathLst>
              </a:custGeom>
              <a:solidFill>
                <a:srgbClr val="FFFFFF"/>
              </a:solidFill>
              <a:ln w="6890" cap="flat">
                <a:noFill/>
                <a:prstDash val="solid"/>
                <a:miter/>
              </a:ln>
            </p:spPr>
            <p:txBody>
              <a:bodyPr rtlCol="0" anchor="ctr"/>
              <a:lstStyle/>
              <a:p>
                <a:endParaRPr lang="en-NL"/>
              </a:p>
            </p:txBody>
          </p:sp>
          <p:sp>
            <p:nvSpPr>
              <p:cNvPr id="73" name="Freeform 72">
                <a:extLst>
                  <a:ext uri="{FF2B5EF4-FFF2-40B4-BE49-F238E27FC236}">
                    <a16:creationId xmlns:a16="http://schemas.microsoft.com/office/drawing/2014/main" id="{26719C7B-882A-BA89-8F3E-7323621D8760}"/>
                  </a:ext>
                </a:extLst>
              </p:cNvPr>
              <p:cNvSpPr/>
              <p:nvPr/>
            </p:nvSpPr>
            <p:spPr>
              <a:xfrm>
                <a:off x="8008964" y="6398179"/>
                <a:ext cx="230312" cy="229910"/>
              </a:xfrm>
              <a:custGeom>
                <a:avLst/>
                <a:gdLst>
                  <a:gd name="connsiteX0" fmla="*/ 1467 w 230312"/>
                  <a:gd name="connsiteY0" fmla="*/ 43884 h 229910"/>
                  <a:gd name="connsiteX1" fmla="*/ 99642 w 230312"/>
                  <a:gd name="connsiteY1" fmla="*/ 0 h 229910"/>
                  <a:gd name="connsiteX2" fmla="*/ 231249 w 230312"/>
                  <a:gd name="connsiteY2" fmla="*/ 131377 h 229910"/>
                  <a:gd name="connsiteX3" fmla="*/ 187288 w 230312"/>
                  <a:gd name="connsiteY3" fmla="*/ 229381 h 229910"/>
                  <a:gd name="connsiteX4" fmla="*/ 173673 w 230312"/>
                  <a:gd name="connsiteY4" fmla="*/ 229910 h 229910"/>
                  <a:gd name="connsiteX5" fmla="*/ 937 w 230312"/>
                  <a:gd name="connsiteY5" fmla="*/ 57476 h 229910"/>
                  <a:gd name="connsiteX6" fmla="*/ 1467 w 230312"/>
                  <a:gd name="connsiteY6" fmla="*/ 43884 h 22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12" h="229910">
                    <a:moveTo>
                      <a:pt x="1467" y="43884"/>
                    </a:moveTo>
                    <a:cubicBezTo>
                      <a:pt x="25563" y="16955"/>
                      <a:pt x="60621" y="0"/>
                      <a:pt x="99642" y="0"/>
                    </a:cubicBezTo>
                    <a:cubicBezTo>
                      <a:pt x="172322" y="0"/>
                      <a:pt x="231249" y="58817"/>
                      <a:pt x="231249" y="131377"/>
                    </a:cubicBezTo>
                    <a:cubicBezTo>
                      <a:pt x="231249" y="170330"/>
                      <a:pt x="214264" y="205327"/>
                      <a:pt x="187288" y="229381"/>
                    </a:cubicBezTo>
                    <a:cubicBezTo>
                      <a:pt x="182795" y="229732"/>
                      <a:pt x="178255" y="229910"/>
                      <a:pt x="173673" y="229910"/>
                    </a:cubicBezTo>
                    <a:cubicBezTo>
                      <a:pt x="78268" y="229910"/>
                      <a:pt x="937" y="152707"/>
                      <a:pt x="937" y="57476"/>
                    </a:cubicBezTo>
                    <a:cubicBezTo>
                      <a:pt x="937" y="52902"/>
                      <a:pt x="1116" y="48369"/>
                      <a:pt x="1467" y="43884"/>
                    </a:cubicBezTo>
                    <a:close/>
                  </a:path>
                </a:pathLst>
              </a:custGeom>
              <a:solidFill>
                <a:srgbClr val="FFB340"/>
              </a:solidFill>
              <a:ln w="6890" cap="flat">
                <a:noFill/>
                <a:prstDash val="solid"/>
                <a:miter/>
              </a:ln>
            </p:spPr>
            <p:txBody>
              <a:bodyPr rtlCol="0" anchor="ctr"/>
              <a:lstStyle/>
              <a:p>
                <a:endParaRPr lang="en-NL"/>
              </a:p>
            </p:txBody>
          </p:sp>
        </p:grpSp>
        <p:sp>
          <p:nvSpPr>
            <p:cNvPr id="74" name="Freeform 73">
              <a:extLst>
                <a:ext uri="{FF2B5EF4-FFF2-40B4-BE49-F238E27FC236}">
                  <a16:creationId xmlns:a16="http://schemas.microsoft.com/office/drawing/2014/main" id="{EBF1A81F-42A4-1B96-209E-EF36C04CC23A}"/>
                </a:ext>
              </a:extLst>
            </p:cNvPr>
            <p:cNvSpPr/>
            <p:nvPr/>
          </p:nvSpPr>
          <p:spPr>
            <a:xfrm>
              <a:off x="10867411" y="6204552"/>
              <a:ext cx="330740" cy="653447"/>
            </a:xfrm>
            <a:custGeom>
              <a:avLst/>
              <a:gdLst>
                <a:gd name="connsiteX0" fmla="*/ 0 w 330740"/>
                <a:gd name="connsiteY0" fmla="*/ 0 h 653447"/>
                <a:gd name="connsiteX1" fmla="*/ 330740 w 330740"/>
                <a:gd name="connsiteY1" fmla="*/ 0 h 653447"/>
                <a:gd name="connsiteX2" fmla="*/ 330740 w 330740"/>
                <a:gd name="connsiteY2" fmla="*/ 653448 h 653447"/>
                <a:gd name="connsiteX3" fmla="*/ 0 w 330740"/>
                <a:gd name="connsiteY3" fmla="*/ 653448 h 653447"/>
              </a:gdLst>
              <a:ahLst/>
              <a:cxnLst>
                <a:cxn ang="0">
                  <a:pos x="connsiteX0" y="connsiteY0"/>
                </a:cxn>
                <a:cxn ang="0">
                  <a:pos x="connsiteX1" y="connsiteY1"/>
                </a:cxn>
                <a:cxn ang="0">
                  <a:pos x="connsiteX2" y="connsiteY2"/>
                </a:cxn>
                <a:cxn ang="0">
                  <a:pos x="connsiteX3" y="connsiteY3"/>
                </a:cxn>
              </a:cxnLst>
              <a:rect l="l" t="t" r="r" b="b"/>
              <a:pathLst>
                <a:path w="330740" h="653447">
                  <a:moveTo>
                    <a:pt x="0" y="0"/>
                  </a:moveTo>
                  <a:lnTo>
                    <a:pt x="330740" y="0"/>
                  </a:lnTo>
                  <a:lnTo>
                    <a:pt x="330740" y="653448"/>
                  </a:lnTo>
                  <a:lnTo>
                    <a:pt x="0" y="653448"/>
                  </a:lnTo>
                  <a:close/>
                </a:path>
              </a:pathLst>
            </a:custGeom>
            <a:solidFill>
              <a:srgbClr val="FF8B9D"/>
            </a:solidFill>
            <a:ln w="6890" cap="flat">
              <a:noFill/>
              <a:prstDash val="solid"/>
              <a:miter/>
            </a:ln>
          </p:spPr>
          <p:txBody>
            <a:bodyPr rtlCol="0" anchor="ctr"/>
            <a:lstStyle/>
            <a:p>
              <a:endParaRPr lang="en-NL"/>
            </a:p>
          </p:txBody>
        </p:sp>
        <p:sp>
          <p:nvSpPr>
            <p:cNvPr id="75" name="Freeform 74">
              <a:extLst>
                <a:ext uri="{FF2B5EF4-FFF2-40B4-BE49-F238E27FC236}">
                  <a16:creationId xmlns:a16="http://schemas.microsoft.com/office/drawing/2014/main" id="{3AFE639A-4C32-B035-0B8A-DFF3A7229A06}"/>
                </a:ext>
              </a:extLst>
            </p:cNvPr>
            <p:cNvSpPr/>
            <p:nvPr/>
          </p:nvSpPr>
          <p:spPr>
            <a:xfrm>
              <a:off x="10870856" y="6529556"/>
              <a:ext cx="329017" cy="328443"/>
            </a:xfrm>
            <a:custGeom>
              <a:avLst/>
              <a:gdLst>
                <a:gd name="connsiteX0" fmla="*/ 0 w 329017"/>
                <a:gd name="connsiteY0" fmla="*/ 0 h 328443"/>
                <a:gd name="connsiteX1" fmla="*/ 329018 w 329017"/>
                <a:gd name="connsiteY1" fmla="*/ 0 h 328443"/>
                <a:gd name="connsiteX2" fmla="*/ 329018 w 329017"/>
                <a:gd name="connsiteY2" fmla="*/ 328444 h 328443"/>
                <a:gd name="connsiteX3" fmla="*/ 0 w 329017"/>
                <a:gd name="connsiteY3" fmla="*/ 328444 h 328443"/>
              </a:gdLst>
              <a:ahLst/>
              <a:cxnLst>
                <a:cxn ang="0">
                  <a:pos x="connsiteX0" y="connsiteY0"/>
                </a:cxn>
                <a:cxn ang="0">
                  <a:pos x="connsiteX1" y="connsiteY1"/>
                </a:cxn>
                <a:cxn ang="0">
                  <a:pos x="connsiteX2" y="connsiteY2"/>
                </a:cxn>
                <a:cxn ang="0">
                  <a:pos x="connsiteX3" y="connsiteY3"/>
                </a:cxn>
              </a:cxnLst>
              <a:rect l="l" t="t" r="r" b="b"/>
              <a:pathLst>
                <a:path w="329017" h="328443">
                  <a:moveTo>
                    <a:pt x="0" y="0"/>
                  </a:moveTo>
                  <a:lnTo>
                    <a:pt x="329018" y="0"/>
                  </a:lnTo>
                  <a:lnTo>
                    <a:pt x="329018" y="328444"/>
                  </a:lnTo>
                  <a:lnTo>
                    <a:pt x="0" y="328444"/>
                  </a:lnTo>
                  <a:close/>
                </a:path>
              </a:pathLst>
            </a:custGeom>
            <a:solidFill>
              <a:srgbClr val="FF8B9D"/>
            </a:solidFill>
            <a:ln w="6890" cap="flat">
              <a:noFill/>
              <a:prstDash val="solid"/>
              <a:miter/>
            </a:ln>
          </p:spPr>
          <p:txBody>
            <a:bodyPr rtlCol="0" anchor="ctr"/>
            <a:lstStyle/>
            <a:p>
              <a:endParaRPr lang="en-NL"/>
            </a:p>
          </p:txBody>
        </p:sp>
        <p:sp>
          <p:nvSpPr>
            <p:cNvPr id="76" name="Freeform 75">
              <a:extLst>
                <a:ext uri="{FF2B5EF4-FFF2-40B4-BE49-F238E27FC236}">
                  <a16:creationId xmlns:a16="http://schemas.microsoft.com/office/drawing/2014/main" id="{2BAB5ED0-258D-5D65-90D1-AC924C68AC2B}"/>
                </a:ext>
              </a:extLst>
            </p:cNvPr>
            <p:cNvSpPr/>
            <p:nvPr/>
          </p:nvSpPr>
          <p:spPr>
            <a:xfrm>
              <a:off x="11205042" y="6197673"/>
              <a:ext cx="323850" cy="660326"/>
            </a:xfrm>
            <a:custGeom>
              <a:avLst/>
              <a:gdLst>
                <a:gd name="connsiteX0" fmla="*/ 0 w 323850"/>
                <a:gd name="connsiteY0" fmla="*/ 0 h 660326"/>
                <a:gd name="connsiteX1" fmla="*/ 323850 w 323850"/>
                <a:gd name="connsiteY1" fmla="*/ 0 h 660326"/>
                <a:gd name="connsiteX2" fmla="*/ 323850 w 323850"/>
                <a:gd name="connsiteY2" fmla="*/ 660326 h 660326"/>
                <a:gd name="connsiteX3" fmla="*/ 0 w 323850"/>
                <a:gd name="connsiteY3" fmla="*/ 660326 h 660326"/>
              </a:gdLst>
              <a:ahLst/>
              <a:cxnLst>
                <a:cxn ang="0">
                  <a:pos x="connsiteX0" y="connsiteY0"/>
                </a:cxn>
                <a:cxn ang="0">
                  <a:pos x="connsiteX1" y="connsiteY1"/>
                </a:cxn>
                <a:cxn ang="0">
                  <a:pos x="connsiteX2" y="connsiteY2"/>
                </a:cxn>
                <a:cxn ang="0">
                  <a:pos x="connsiteX3" y="connsiteY3"/>
                </a:cxn>
              </a:cxnLst>
              <a:rect l="l" t="t" r="r" b="b"/>
              <a:pathLst>
                <a:path w="323850" h="660326">
                  <a:moveTo>
                    <a:pt x="0" y="0"/>
                  </a:moveTo>
                  <a:lnTo>
                    <a:pt x="323850" y="0"/>
                  </a:lnTo>
                  <a:lnTo>
                    <a:pt x="323850" y="660326"/>
                  </a:lnTo>
                  <a:lnTo>
                    <a:pt x="0" y="660326"/>
                  </a:lnTo>
                  <a:close/>
                </a:path>
              </a:pathLst>
            </a:custGeom>
            <a:solidFill>
              <a:srgbClr val="FFFFFF"/>
            </a:solidFill>
            <a:ln w="6890" cap="flat">
              <a:noFill/>
              <a:prstDash val="solid"/>
              <a:miter/>
            </a:ln>
          </p:spPr>
          <p:txBody>
            <a:bodyPr rtlCol="0" anchor="ctr"/>
            <a:lstStyle/>
            <a:p>
              <a:endParaRPr lang="en-NL"/>
            </a:p>
          </p:txBody>
        </p:sp>
        <p:sp>
          <p:nvSpPr>
            <p:cNvPr id="77" name="Freeform 76">
              <a:extLst>
                <a:ext uri="{FF2B5EF4-FFF2-40B4-BE49-F238E27FC236}">
                  <a16:creationId xmlns:a16="http://schemas.microsoft.com/office/drawing/2014/main" id="{99C7BF9D-6B76-3532-3810-24CEFA07C9B7}"/>
                </a:ext>
              </a:extLst>
            </p:cNvPr>
            <p:cNvSpPr/>
            <p:nvPr/>
          </p:nvSpPr>
          <p:spPr>
            <a:xfrm>
              <a:off x="10870856" y="6201113"/>
              <a:ext cx="329017" cy="656887"/>
            </a:xfrm>
            <a:custGeom>
              <a:avLst/>
              <a:gdLst>
                <a:gd name="connsiteX0" fmla="*/ 0 w 329017"/>
                <a:gd name="connsiteY0" fmla="*/ 328444 h 656887"/>
                <a:gd name="connsiteX1" fmla="*/ 329018 w 329017"/>
                <a:gd name="connsiteY1" fmla="*/ 656887 h 656887"/>
                <a:gd name="connsiteX2" fmla="*/ 329018 w 329017"/>
                <a:gd name="connsiteY2" fmla="*/ 0 h 656887"/>
                <a:gd name="connsiteX3" fmla="*/ 0 w 329017"/>
                <a:gd name="connsiteY3" fmla="*/ 328444 h 656887"/>
              </a:gdLst>
              <a:ahLst/>
              <a:cxnLst>
                <a:cxn ang="0">
                  <a:pos x="connsiteX0" y="connsiteY0"/>
                </a:cxn>
                <a:cxn ang="0">
                  <a:pos x="connsiteX1" y="connsiteY1"/>
                </a:cxn>
                <a:cxn ang="0">
                  <a:pos x="connsiteX2" y="connsiteY2"/>
                </a:cxn>
                <a:cxn ang="0">
                  <a:pos x="connsiteX3" y="connsiteY3"/>
                </a:cxn>
              </a:cxnLst>
              <a:rect l="l" t="t" r="r" b="b"/>
              <a:pathLst>
                <a:path w="329017" h="656887">
                  <a:moveTo>
                    <a:pt x="0" y="328444"/>
                  </a:moveTo>
                  <a:cubicBezTo>
                    <a:pt x="0" y="509841"/>
                    <a:pt x="147303" y="656887"/>
                    <a:pt x="329018" y="656887"/>
                  </a:cubicBezTo>
                  <a:lnTo>
                    <a:pt x="329018" y="0"/>
                  </a:lnTo>
                  <a:cubicBezTo>
                    <a:pt x="147303" y="0"/>
                    <a:pt x="0" y="147046"/>
                    <a:pt x="0" y="328444"/>
                  </a:cubicBezTo>
                  <a:close/>
                </a:path>
              </a:pathLst>
            </a:custGeom>
            <a:solidFill>
              <a:srgbClr val="FF0000"/>
            </a:solidFill>
            <a:ln w="6890" cap="flat">
              <a:noFill/>
              <a:prstDash val="solid"/>
              <a:miter/>
            </a:ln>
          </p:spPr>
          <p:txBody>
            <a:bodyPr rtlCol="0" anchor="ctr"/>
            <a:lstStyle/>
            <a:p>
              <a:endParaRPr lang="en-NL"/>
            </a:p>
          </p:txBody>
        </p:sp>
        <p:sp>
          <p:nvSpPr>
            <p:cNvPr id="78" name="Freeform 77">
              <a:extLst>
                <a:ext uri="{FF2B5EF4-FFF2-40B4-BE49-F238E27FC236}">
                  <a16:creationId xmlns:a16="http://schemas.microsoft.com/office/drawing/2014/main" id="{E415B1D5-5059-D727-3EB6-AD64A1A40368}"/>
                </a:ext>
              </a:extLst>
            </p:cNvPr>
            <p:cNvSpPr/>
            <p:nvPr/>
          </p:nvSpPr>
          <p:spPr>
            <a:xfrm>
              <a:off x="11199874" y="6201113"/>
              <a:ext cx="329017" cy="656887"/>
            </a:xfrm>
            <a:custGeom>
              <a:avLst/>
              <a:gdLst>
                <a:gd name="connsiteX0" fmla="*/ 329018 w 329017"/>
                <a:gd name="connsiteY0" fmla="*/ 328444 h 656887"/>
                <a:gd name="connsiteX1" fmla="*/ 0 w 329017"/>
                <a:gd name="connsiteY1" fmla="*/ 0 h 656887"/>
                <a:gd name="connsiteX2" fmla="*/ 0 w 329017"/>
                <a:gd name="connsiteY2" fmla="*/ 656887 h 656887"/>
                <a:gd name="connsiteX3" fmla="*/ 329018 w 329017"/>
                <a:gd name="connsiteY3" fmla="*/ 328444 h 656887"/>
              </a:gdLst>
              <a:ahLst/>
              <a:cxnLst>
                <a:cxn ang="0">
                  <a:pos x="connsiteX0" y="connsiteY0"/>
                </a:cxn>
                <a:cxn ang="0">
                  <a:pos x="connsiteX1" y="connsiteY1"/>
                </a:cxn>
                <a:cxn ang="0">
                  <a:pos x="connsiteX2" y="connsiteY2"/>
                </a:cxn>
                <a:cxn ang="0">
                  <a:pos x="connsiteX3" y="connsiteY3"/>
                </a:cxn>
              </a:cxnLst>
              <a:rect l="l" t="t" r="r" b="b"/>
              <a:pathLst>
                <a:path w="329017" h="656887">
                  <a:moveTo>
                    <a:pt x="329018" y="328444"/>
                  </a:moveTo>
                  <a:cubicBezTo>
                    <a:pt x="329018" y="147046"/>
                    <a:pt x="181700" y="0"/>
                    <a:pt x="0" y="0"/>
                  </a:cubicBezTo>
                  <a:lnTo>
                    <a:pt x="0" y="656887"/>
                  </a:lnTo>
                  <a:cubicBezTo>
                    <a:pt x="181700" y="656887"/>
                    <a:pt x="329018" y="509841"/>
                    <a:pt x="329018" y="328444"/>
                  </a:cubicBezTo>
                  <a:close/>
                </a:path>
              </a:pathLst>
            </a:custGeom>
            <a:solidFill>
              <a:srgbClr val="FFB340"/>
            </a:solidFill>
            <a:ln w="6890" cap="flat">
              <a:noFill/>
              <a:prstDash val="solid"/>
              <a:miter/>
            </a:ln>
          </p:spPr>
          <p:txBody>
            <a:bodyPr rtlCol="0" anchor="ctr"/>
            <a:lstStyle/>
            <a:p>
              <a:endParaRPr lang="en-NL"/>
            </a:p>
          </p:txBody>
        </p:sp>
      </p:grpSp>
      <p:grpSp>
        <p:nvGrpSpPr>
          <p:cNvPr id="292" name="Group 291">
            <a:extLst>
              <a:ext uri="{FF2B5EF4-FFF2-40B4-BE49-F238E27FC236}">
                <a16:creationId xmlns:a16="http://schemas.microsoft.com/office/drawing/2014/main" id="{0B56B471-964C-42E0-E8CC-8727B3CB2A5A}"/>
              </a:ext>
            </a:extLst>
          </p:cNvPr>
          <p:cNvGrpSpPr/>
          <p:nvPr/>
        </p:nvGrpSpPr>
        <p:grpSpPr>
          <a:xfrm>
            <a:off x="1319866" y="4743197"/>
            <a:ext cx="9552269" cy="2375041"/>
            <a:chOff x="1318561" y="4731933"/>
            <a:chExt cx="9552269" cy="2375041"/>
          </a:xfrm>
        </p:grpSpPr>
        <p:pic>
          <p:nvPicPr>
            <p:cNvPr id="5" name="Afbeelding 5">
              <a:extLst>
                <a:ext uri="{FF2B5EF4-FFF2-40B4-BE49-F238E27FC236}">
                  <a16:creationId xmlns:a16="http://schemas.microsoft.com/office/drawing/2014/main" id="{6C4569A6-BAE2-0176-DE2B-5A5B4DFC01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561" y="5383368"/>
              <a:ext cx="3632318" cy="1072170"/>
            </a:xfrm>
            <a:prstGeom prst="rect">
              <a:avLst/>
            </a:prstGeom>
          </p:spPr>
        </p:pic>
        <p:pic>
          <p:nvPicPr>
            <p:cNvPr id="290" name="Picture 289" descr="A picture containing logo, screenshot, graphics, text&#10;&#10;Description automatically generated">
              <a:extLst>
                <a:ext uri="{FF2B5EF4-FFF2-40B4-BE49-F238E27FC236}">
                  <a16:creationId xmlns:a16="http://schemas.microsoft.com/office/drawing/2014/main" id="{2B9EAED0-0A76-FECA-DFCA-75ADABF47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2644" y="4731933"/>
              <a:ext cx="4748186" cy="2375041"/>
            </a:xfrm>
            <a:prstGeom prst="rect">
              <a:avLst/>
            </a:prstGeom>
          </p:spPr>
        </p:pic>
      </p:grpSp>
    </p:spTree>
    <p:extLst>
      <p:ext uri="{BB962C8B-B14F-4D97-AF65-F5344CB8AC3E}">
        <p14:creationId xmlns:p14="http://schemas.microsoft.com/office/powerpoint/2010/main" val="136920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17D11FD-CA02-40E9-441B-087C784CB78A}"/>
              </a:ext>
            </a:extLst>
          </p:cNvPr>
          <p:cNvSpPr>
            <a:spLocks noGrp="1"/>
          </p:cNvSpPr>
          <p:nvPr>
            <p:ph type="ftr" sz="quarter" idx="3"/>
          </p:nvPr>
        </p:nvSpPr>
        <p:spPr/>
        <p:txBody>
          <a:bodyPr/>
          <a:lstStyle/>
          <a:p>
            <a:r>
              <a:rPr lang="en-GB" dirty="0"/>
              <a:t>"</a:t>
            </a:r>
            <a:r>
              <a:rPr lang="en-GB" b="1" dirty="0"/>
              <a:t>Shifting left is not enough: Why starting left is your key to software security excellence</a:t>
            </a:r>
            <a:r>
              <a:rPr lang="en-GB" dirty="0"/>
              <a:t>" by </a:t>
            </a:r>
            <a:r>
              <a:rPr lang="en-GB" b="1" dirty="0"/>
              <a:t>Pieter </a:t>
            </a:r>
            <a:r>
              <a:rPr lang="en-GB" b="1" dirty="0" err="1"/>
              <a:t>Danhieux</a:t>
            </a:r>
            <a:r>
              <a:rPr lang="en-GB" b="1" dirty="0"/>
              <a:t>  </a:t>
            </a:r>
            <a:r>
              <a:rPr lang="en-GB" dirty="0"/>
              <a:t>on </a:t>
            </a:r>
            <a:r>
              <a:rPr lang="en-GB" b="1" dirty="0"/>
              <a:t>25 March 2020</a:t>
            </a:r>
          </a:p>
          <a:p>
            <a:r>
              <a:rPr lang="en-GB" dirty="0"/>
              <a:t>Source: </a:t>
            </a:r>
            <a:r>
              <a:rPr lang="en-GB" sz="1100" dirty="0">
                <a:hlinkClick r:id="rId3"/>
              </a:rPr>
              <a:t>https://www.securecodewarrior.com/article/shifting-left-is-not-enough-why-starting-left-is-your-key-to-software-security-excellence</a:t>
            </a:r>
            <a:r>
              <a:rPr lang="en-GB" sz="1100" dirty="0"/>
              <a:t> </a:t>
            </a:r>
            <a:endParaRPr lang="en-NL" dirty="0"/>
          </a:p>
        </p:txBody>
      </p:sp>
      <p:sp>
        <p:nvSpPr>
          <p:cNvPr id="2" name="TextBox 1">
            <a:extLst>
              <a:ext uri="{FF2B5EF4-FFF2-40B4-BE49-F238E27FC236}">
                <a16:creationId xmlns:a16="http://schemas.microsoft.com/office/drawing/2014/main" id="{CC352C92-0C4A-5BDE-351E-B13D9EF899E4}"/>
              </a:ext>
            </a:extLst>
          </p:cNvPr>
          <p:cNvSpPr txBox="1"/>
          <p:nvPr/>
        </p:nvSpPr>
        <p:spPr>
          <a:xfrm>
            <a:off x="828675" y="844070"/>
            <a:ext cx="10534650" cy="4284186"/>
          </a:xfrm>
          <a:prstGeom prst="rect">
            <a:avLst/>
          </a:prstGeom>
          <a:noFill/>
        </p:spPr>
        <p:txBody>
          <a:bodyPr wrap="square">
            <a:spAutoFit/>
          </a:bodyPr>
          <a:lstStyle/>
          <a:p>
            <a:pPr algn="ctr">
              <a:lnSpc>
                <a:spcPct val="130000"/>
              </a:lnSpc>
              <a:spcBef>
                <a:spcPts val="2400"/>
              </a:spcBef>
            </a:pPr>
            <a:r>
              <a:rPr lang="en-GB" sz="7200" spc="200" dirty="0">
                <a:latin typeface="Roboto" panose="02000000000000000000" pitchFamily="2" charset="0"/>
                <a:ea typeface="Roboto" panose="02000000000000000000" pitchFamily="2" charset="0"/>
              </a:rPr>
              <a:t>Why do developers behave </a:t>
            </a:r>
            <a:r>
              <a:rPr lang="en-GB" sz="7200" b="1" u="sng" spc="200" dirty="0">
                <a:solidFill>
                  <a:schemeClr val="accent2"/>
                </a:solidFill>
                <a:latin typeface="Roboto" panose="02000000000000000000" pitchFamily="2" charset="0"/>
                <a:ea typeface="Roboto" panose="02000000000000000000" pitchFamily="2" charset="0"/>
              </a:rPr>
              <a:t>as if</a:t>
            </a:r>
            <a:r>
              <a:rPr lang="en-GB" sz="7200" spc="200" dirty="0">
                <a:latin typeface="Roboto" panose="02000000000000000000" pitchFamily="2" charset="0"/>
                <a:ea typeface="Roboto" panose="02000000000000000000" pitchFamily="2" charset="0"/>
              </a:rPr>
              <a:t> they don't care about security?</a:t>
            </a:r>
          </a:p>
        </p:txBody>
      </p:sp>
    </p:spTree>
    <p:extLst>
      <p:ext uri="{BB962C8B-B14F-4D97-AF65-F5344CB8AC3E}">
        <p14:creationId xmlns:p14="http://schemas.microsoft.com/office/powerpoint/2010/main" val="292960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AFB0A-7768-BA7E-ACC8-AE39F7D0557B}"/>
              </a:ext>
            </a:extLst>
          </p:cNvPr>
          <p:cNvSpPr txBox="1"/>
          <p:nvPr/>
        </p:nvSpPr>
        <p:spPr>
          <a:xfrm>
            <a:off x="0" y="1604848"/>
            <a:ext cx="12192000" cy="1323439"/>
          </a:xfrm>
          <a:prstGeom prst="rect">
            <a:avLst/>
          </a:prstGeom>
          <a:noFill/>
        </p:spPr>
        <p:txBody>
          <a:bodyPr wrap="square" rtlCol="0">
            <a:spAutoFit/>
          </a:bodyPr>
          <a:lstStyle/>
          <a:p>
            <a:pPr algn="ctr">
              <a:spcAft>
                <a:spcPts val="3600"/>
              </a:spcAft>
            </a:pPr>
            <a:r>
              <a:rPr lang="en-GB" sz="8000" dirty="0">
                <a:latin typeface="+mj-lt"/>
                <a:ea typeface="Roboto Condensed" panose="02000000000000000000" pitchFamily="2" charset="0"/>
              </a:rPr>
              <a:t>Safety Culture</a:t>
            </a:r>
          </a:p>
        </p:txBody>
      </p:sp>
    </p:spTree>
    <p:extLst>
      <p:ext uri="{BB962C8B-B14F-4D97-AF65-F5344CB8AC3E}">
        <p14:creationId xmlns:p14="http://schemas.microsoft.com/office/powerpoint/2010/main" val="392866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descr="A picture containing fire, outdoor, pollution, explosion&#10;&#10;Description automatically generated">
            <a:extLst>
              <a:ext uri="{FF2B5EF4-FFF2-40B4-BE49-F238E27FC236}">
                <a16:creationId xmlns:a16="http://schemas.microsoft.com/office/drawing/2014/main" id="{06AB1A7F-BB49-5564-F2A7-E00F6B094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61" y="412180"/>
            <a:ext cx="7286322" cy="4859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picture containing text, screenshot, cloud, billboard&#10;&#10;Description automatically generated">
            <a:extLst>
              <a:ext uri="{FF2B5EF4-FFF2-40B4-BE49-F238E27FC236}">
                <a16:creationId xmlns:a16="http://schemas.microsoft.com/office/drawing/2014/main" id="{468ADE0D-7925-72E2-B493-2B4EC3736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920" y="3706164"/>
            <a:ext cx="4470395" cy="2515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089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AFB0A-7768-BA7E-ACC8-AE39F7D0557B}"/>
              </a:ext>
            </a:extLst>
          </p:cNvPr>
          <p:cNvSpPr txBox="1"/>
          <p:nvPr/>
        </p:nvSpPr>
        <p:spPr>
          <a:xfrm>
            <a:off x="0" y="1616123"/>
            <a:ext cx="12192000" cy="1323439"/>
          </a:xfrm>
          <a:prstGeom prst="rect">
            <a:avLst/>
          </a:prstGeom>
          <a:noFill/>
        </p:spPr>
        <p:txBody>
          <a:bodyPr wrap="square" rtlCol="0">
            <a:spAutoFit/>
          </a:bodyPr>
          <a:lstStyle/>
          <a:p>
            <a:pPr algn="ctr">
              <a:spcAft>
                <a:spcPts val="3600"/>
              </a:spcAft>
            </a:pPr>
            <a:r>
              <a:rPr lang="en-GB" sz="8000" dirty="0">
                <a:solidFill>
                  <a:schemeClr val="tx1">
                    <a:lumMod val="65000"/>
                    <a:lumOff val="35000"/>
                  </a:schemeClr>
                </a:solidFill>
                <a:latin typeface="+mj-lt"/>
                <a:ea typeface="Roboto Condensed" panose="02000000000000000000" pitchFamily="2" charset="0"/>
              </a:rPr>
              <a:t>Safety Culture</a:t>
            </a:r>
          </a:p>
        </p:txBody>
      </p:sp>
      <p:sp>
        <p:nvSpPr>
          <p:cNvPr id="3" name="TextBox 2">
            <a:extLst>
              <a:ext uri="{FF2B5EF4-FFF2-40B4-BE49-F238E27FC236}">
                <a16:creationId xmlns:a16="http://schemas.microsoft.com/office/drawing/2014/main" id="{BF036700-A852-30C7-1068-DAA123824A40}"/>
              </a:ext>
            </a:extLst>
          </p:cNvPr>
          <p:cNvSpPr txBox="1"/>
          <p:nvPr/>
        </p:nvSpPr>
        <p:spPr>
          <a:xfrm>
            <a:off x="0" y="3918434"/>
            <a:ext cx="12192000" cy="1323439"/>
          </a:xfrm>
          <a:prstGeom prst="rect">
            <a:avLst/>
          </a:prstGeom>
          <a:noFill/>
        </p:spPr>
        <p:txBody>
          <a:bodyPr wrap="square" rtlCol="0">
            <a:spAutoFit/>
          </a:bodyPr>
          <a:lstStyle/>
          <a:p>
            <a:pPr algn="ctr">
              <a:spcAft>
                <a:spcPts val="3600"/>
              </a:spcAft>
            </a:pPr>
            <a:r>
              <a:rPr lang="en-GB" sz="8000" dirty="0">
                <a:latin typeface="+mj-lt"/>
                <a:ea typeface="Roboto Condensed" panose="02000000000000000000" pitchFamily="2" charset="0"/>
              </a:rPr>
              <a:t>Security Culture</a:t>
            </a:r>
          </a:p>
        </p:txBody>
      </p:sp>
    </p:spTree>
    <p:extLst>
      <p:ext uri="{BB962C8B-B14F-4D97-AF65-F5344CB8AC3E}">
        <p14:creationId xmlns:p14="http://schemas.microsoft.com/office/powerpoint/2010/main" val="253817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795B5E-8AE1-5956-6253-1590297B3E3F}"/>
              </a:ext>
            </a:extLst>
          </p:cNvPr>
          <p:cNvPicPr>
            <a:picLocks noChangeAspect="1"/>
          </p:cNvPicPr>
          <p:nvPr/>
        </p:nvPicPr>
        <p:blipFill>
          <a:blip r:embed="rId2"/>
          <a:stretch>
            <a:fillRect/>
          </a:stretch>
        </p:blipFill>
        <p:spPr>
          <a:xfrm>
            <a:off x="3308596" y="280448"/>
            <a:ext cx="5574809" cy="6297105"/>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096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575EA-3618-C47B-44E0-75BAAF930F26}"/>
              </a:ext>
            </a:extLst>
          </p:cNvPr>
          <p:cNvSpPr txBox="1"/>
          <p:nvPr/>
        </p:nvSpPr>
        <p:spPr>
          <a:xfrm>
            <a:off x="828675" y="1526404"/>
            <a:ext cx="10534650" cy="3785652"/>
          </a:xfrm>
          <a:prstGeom prst="rect">
            <a:avLst/>
          </a:prstGeom>
          <a:noFill/>
        </p:spPr>
        <p:txBody>
          <a:bodyPr wrap="square">
            <a:spAutoFit/>
          </a:bodyPr>
          <a:lstStyle/>
          <a:p>
            <a:pPr algn="ctr">
              <a:spcBef>
                <a:spcPts val="6600"/>
              </a:spcBef>
            </a:pPr>
            <a:r>
              <a:rPr lang="en-GB" sz="8000" spc="200" dirty="0">
                <a:latin typeface="Roboto" panose="02000000000000000000" pitchFamily="2" charset="0"/>
                <a:ea typeface="Roboto" panose="02000000000000000000" pitchFamily="2" charset="0"/>
              </a:rPr>
              <a:t>Why are </a:t>
            </a:r>
            <a:r>
              <a:rPr lang="en-GB" sz="8000" spc="200" dirty="0">
                <a:solidFill>
                  <a:schemeClr val="accent2"/>
                </a:solidFill>
                <a:latin typeface="Roboto" panose="02000000000000000000" pitchFamily="2" charset="0"/>
                <a:ea typeface="Roboto" panose="02000000000000000000" pitchFamily="2" charset="0"/>
              </a:rPr>
              <a:t>developers</a:t>
            </a:r>
            <a:r>
              <a:rPr lang="en-GB" sz="8000" spc="200" dirty="0">
                <a:latin typeface="Roboto" panose="02000000000000000000" pitchFamily="2" charset="0"/>
                <a:ea typeface="Roboto" panose="02000000000000000000" pitchFamily="2" charset="0"/>
              </a:rPr>
              <a:t> so important for security?</a:t>
            </a:r>
          </a:p>
        </p:txBody>
      </p:sp>
    </p:spTree>
    <p:extLst>
      <p:ext uri="{BB962C8B-B14F-4D97-AF65-F5344CB8AC3E}">
        <p14:creationId xmlns:p14="http://schemas.microsoft.com/office/powerpoint/2010/main" val="1161791317"/>
      </p:ext>
    </p:extLst>
  </p:cSld>
  <p:clrMapOvr>
    <a:masterClrMapping/>
  </p:clrMapOvr>
</p:sld>
</file>

<file path=ppt/theme/theme1.xml><?xml version="1.0" encoding="utf-8"?>
<a:theme xmlns:a="http://schemas.openxmlformats.org/drawingml/2006/main" name="With Pythoneers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oboto">
      <a:majorFont>
        <a:latin typeface="Roboto Condensed"/>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Pythoneers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oboto">
      <a:majorFont>
        <a:latin typeface="Roboto Condensed"/>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044f82-8f2e-47a2-b31a-18e84af71a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69463F72C5054CBD10DED8F2ED542D" ma:contentTypeVersion="15" ma:contentTypeDescription="Een nieuw document maken." ma:contentTypeScope="" ma:versionID="2506e806bdf53ad4b82e279dae9932f3">
  <xsd:schema xmlns:xsd="http://www.w3.org/2001/XMLSchema" xmlns:xs="http://www.w3.org/2001/XMLSchema" xmlns:p="http://schemas.microsoft.com/office/2006/metadata/properties" xmlns:ns3="de044f82-8f2e-47a2-b31a-18e84af71aed" xmlns:ns4="7757e051-20f0-419c-b69d-a296245d5856" targetNamespace="http://schemas.microsoft.com/office/2006/metadata/properties" ma:root="true" ma:fieldsID="284cde31b8a4fcdc96c33bcaf1e944e0" ns3:_="" ns4:_="">
    <xsd:import namespace="de044f82-8f2e-47a2-b31a-18e84af71aed"/>
    <xsd:import namespace="7757e051-20f0-419c-b69d-a296245d58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044f82-8f2e-47a2-b31a-18e84af71a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57e051-20f0-419c-b69d-a296245d5856"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SharingHintHash" ma:index="17"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256FCF-57A0-4102-A322-6AC832193E76}">
  <ds:schemaRefs>
    <ds:schemaRef ds:uri="http://schemas.microsoft.com/office/2006/documentManagement/types"/>
    <ds:schemaRef ds:uri="7757e051-20f0-419c-b69d-a296245d5856"/>
    <ds:schemaRef ds:uri="http://schemas.microsoft.com/office/2006/metadata/properties"/>
    <ds:schemaRef ds:uri="http://purl.org/dc/dcmitype/"/>
    <ds:schemaRef ds:uri="http://schemas.microsoft.com/office/infopath/2007/PartnerControls"/>
    <ds:schemaRef ds:uri="http://purl.org/dc/elements/1.1/"/>
    <ds:schemaRef ds:uri="http://purl.org/dc/terms/"/>
    <ds:schemaRef ds:uri="http://schemas.openxmlformats.org/package/2006/metadata/core-properties"/>
    <ds:schemaRef ds:uri="de044f82-8f2e-47a2-b31a-18e84af71aed"/>
    <ds:schemaRef ds:uri="http://www.w3.org/XML/1998/namespace"/>
  </ds:schemaRefs>
</ds:datastoreItem>
</file>

<file path=customXml/itemProps2.xml><?xml version="1.0" encoding="utf-8"?>
<ds:datastoreItem xmlns:ds="http://schemas.openxmlformats.org/officeDocument/2006/customXml" ds:itemID="{44F7451F-A539-4901-81EC-C05AB5B26CE2}">
  <ds:schemaRefs>
    <ds:schemaRef ds:uri="http://schemas.microsoft.com/sharepoint/v3/contenttype/forms"/>
  </ds:schemaRefs>
</ds:datastoreItem>
</file>

<file path=customXml/itemProps3.xml><?xml version="1.0" encoding="utf-8"?>
<ds:datastoreItem xmlns:ds="http://schemas.openxmlformats.org/officeDocument/2006/customXml" ds:itemID="{61405C63-7F89-40DB-8963-6FAE3F5885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044f82-8f2e-47a2-b31a-18e84af71aed"/>
    <ds:schemaRef ds:uri="7757e051-20f0-419c-b69d-a296245d58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1951</TotalTime>
  <Words>2996</Words>
  <Application>Microsoft Macintosh PowerPoint</Application>
  <PresentationFormat>Widescreen</PresentationFormat>
  <Paragraphs>351</Paragraphs>
  <Slides>32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Cambria</vt:lpstr>
      <vt:lpstr>Roboto</vt:lpstr>
      <vt:lpstr>Roboto Condensed</vt:lpstr>
      <vt:lpstr>Roboto Condensed Light</vt:lpstr>
      <vt:lpstr>Roboto Light</vt:lpstr>
      <vt:lpstr>With Pythoneers Logo</vt:lpstr>
      <vt:lpstr>Without Pythoneers Logo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Defence in depth</vt:lpstr>
      <vt:lpstr>Swiss Cheese Model (James Reason, 1990)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Know common vulnerabilities</vt:lpstr>
      <vt:lpstr>Closing remarks</vt:lpstr>
      <vt:lpstr>Don't Panic! A Developer's Guide To Security  Sebastiaan Zeeff  https://sebastiaanzeeff.nl https://linkedin.com/in/sebastiaanzeeff  Slides are available on Discord in the ”Talk Slides &amp; Artifacts”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Zeeff, Sebastiaan</dc:creator>
  <cp:lastModifiedBy>Zeeff, Sebastiaan</cp:lastModifiedBy>
  <cp:revision>15</cp:revision>
  <dcterms:created xsi:type="dcterms:W3CDTF">2023-05-19T12:32:26Z</dcterms:created>
  <dcterms:modified xsi:type="dcterms:W3CDTF">2023-07-20T12:56:51Z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0x0101009769463F72C5054CBD10DED8F2ED542D</vt:lpwstr>
  </property>
</Properties>
</file>