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44" y="-1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5AEAD19-7F23-4BE9-B00E-3AB567E4DA39}" type="datetimeFigureOut">
              <a:rPr lang="en-US" smtClean="0"/>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8042FA2-1567-4057-8BA7-AF32D849616D}" type="slidenum">
              <a:rPr lang="en-US" smtClean="0"/>
              <a:t>‹#›</a:t>
            </a:fld>
            <a:endParaRPr lang="en-US"/>
          </a:p>
        </p:txBody>
      </p:sp>
    </p:spTree>
    <p:extLst>
      <p:ext uri="{BB962C8B-B14F-4D97-AF65-F5344CB8AC3E}">
        <p14:creationId xmlns:p14="http://schemas.microsoft.com/office/powerpoint/2010/main" val="28393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42FA2-1567-4057-8BA7-AF32D849616D}" type="slidenum">
              <a:rPr lang="en-US" smtClean="0"/>
              <a:t>12</a:t>
            </a:fld>
            <a:endParaRPr lang="en-US"/>
          </a:p>
        </p:txBody>
      </p:sp>
    </p:spTree>
    <p:extLst>
      <p:ext uri="{BB962C8B-B14F-4D97-AF65-F5344CB8AC3E}">
        <p14:creationId xmlns:p14="http://schemas.microsoft.com/office/powerpoint/2010/main" val="4265523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bing.com/ck/a?!&amp;&amp;p=3901bafb875f892bJmltdHM9MTcxMjE4ODgwMCZpZ3VpZD0yNWExOTAyZi1iYTdkLTZmMDEtMGI3NC04M2M1YmI3YjZlMzUmaW5zaWQ9NTIzNA&amp;ptn=3&amp;ver=2&amp;hsh=3&amp;fclid=25a1902f-ba7d-6f01-0b74-83c5bb7b6e35&amp;psq=google+colab&amp;u=a1aHR0cHM6Ly9jb2xhYi5nb29nbGUv&amp;ntb=1"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185923"/>
            <a:ext cx="10058400" cy="567463"/>
          </a:xfrm>
          <a:prstGeom prst="rect">
            <a:avLst/>
          </a:prstGeom>
        </p:spPr>
        <p:txBody>
          <a:bodyPr vert="horz" wrap="square" lIns="0" tIns="13335" rIns="0" bIns="0" rtlCol="0">
            <a:spAutoFit/>
          </a:bodyPr>
          <a:lstStyle/>
          <a:p>
            <a:pPr marL="12700">
              <a:lnSpc>
                <a:spcPct val="100000"/>
              </a:lnSpc>
              <a:spcBef>
                <a:spcPts val="105"/>
              </a:spcBef>
            </a:pPr>
            <a:r>
              <a:rPr lang="en-US" sz="3600" b="1" dirty="0" smtClean="0">
                <a:latin typeface="Arial"/>
                <a:cs typeface="Arial"/>
              </a:rPr>
              <a:t>Social Media Sentiment Analysis </a:t>
            </a:r>
            <a:endParaRPr sz="3600" b="1" dirty="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3693319"/>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marL="2763520">
              <a:lnSpc>
                <a:spcPct val="100000"/>
              </a:lnSpc>
            </a:pPr>
            <a:endParaRPr lang="en-US" sz="2000" dirty="0">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r>
              <a:rPr sz="2000" b="1" dirty="0" smtClean="0">
                <a:solidFill>
                  <a:srgbClr val="1382AC"/>
                </a:solidFill>
                <a:latin typeface="Arial"/>
                <a:cs typeface="Arial"/>
              </a:rPr>
              <a:t>Presented</a:t>
            </a:r>
            <a:r>
              <a:rPr sz="2000" b="1" spc="-20" dirty="0" smtClean="0">
                <a:solidFill>
                  <a:srgbClr val="1382AC"/>
                </a:solidFill>
                <a:latin typeface="Arial"/>
                <a:cs typeface="Arial"/>
              </a:rPr>
              <a:t> </a:t>
            </a:r>
            <a:r>
              <a:rPr sz="2000" b="1" spc="-25" dirty="0" smtClean="0">
                <a:solidFill>
                  <a:srgbClr val="1382AC"/>
                </a:solidFill>
                <a:latin typeface="Arial"/>
                <a:cs typeface="Arial"/>
              </a:rPr>
              <a:t>By</a:t>
            </a:r>
            <a:r>
              <a:rPr lang="en-US" sz="2000" b="1" spc="-25" dirty="0" smtClean="0">
                <a:solidFill>
                  <a:srgbClr val="1382AC"/>
                </a:solidFill>
                <a:latin typeface="Arial"/>
                <a:cs typeface="Arial"/>
              </a:rPr>
              <a:t>:</a:t>
            </a:r>
          </a:p>
          <a:p>
            <a:pPr marL="2763520">
              <a:lnSpc>
                <a:spcPct val="100000"/>
              </a:lnSpc>
            </a:pPr>
            <a:r>
              <a:rPr sz="2000" b="1" dirty="0" smtClean="0">
                <a:solidFill>
                  <a:srgbClr val="1382AC"/>
                </a:solidFill>
                <a:latin typeface="Arial"/>
                <a:cs typeface="Arial"/>
              </a:rPr>
              <a:t>1</a:t>
            </a:r>
            <a:r>
              <a:rPr sz="2000" b="1" dirty="0">
                <a:solidFill>
                  <a:srgbClr val="1382AC"/>
                </a:solidFill>
                <a:latin typeface="Arial"/>
                <a:cs typeface="Arial"/>
              </a:rPr>
              <a:t>.</a:t>
            </a:r>
            <a:r>
              <a:rPr sz="2000" b="1" spc="140" dirty="0">
                <a:solidFill>
                  <a:srgbClr val="1382AC"/>
                </a:solidFill>
                <a:latin typeface="Arial"/>
                <a:cs typeface="Arial"/>
              </a:rPr>
              <a:t> </a:t>
            </a:r>
            <a:r>
              <a:rPr lang="en-US" sz="2000" b="1" dirty="0" smtClean="0">
                <a:solidFill>
                  <a:srgbClr val="1382AC"/>
                </a:solidFill>
                <a:latin typeface="Arial"/>
                <a:cs typeface="Arial"/>
              </a:rPr>
              <a:t>D.HAASINI</a:t>
            </a:r>
            <a:r>
              <a:rPr sz="2000" b="1" dirty="0" smtClean="0">
                <a:solidFill>
                  <a:srgbClr val="1382AC"/>
                </a:solidFill>
                <a:latin typeface="Arial"/>
                <a:cs typeface="Arial"/>
              </a:rPr>
              <a:t>-</a:t>
            </a:r>
            <a:r>
              <a:rPr lang="en-US" sz="2000" b="1" spc="-10" dirty="0" err="1" smtClean="0">
                <a:solidFill>
                  <a:srgbClr val="1382AC"/>
                </a:solidFill>
                <a:latin typeface="Arial"/>
                <a:cs typeface="Arial"/>
              </a:rPr>
              <a:t>Alagappa</a:t>
            </a:r>
            <a:r>
              <a:rPr lang="en-US" sz="2000" b="1" spc="-10" dirty="0" smtClean="0">
                <a:solidFill>
                  <a:srgbClr val="1382AC"/>
                </a:solidFill>
                <a:latin typeface="Arial"/>
                <a:cs typeface="Arial"/>
              </a:rPr>
              <a:t> college of </a:t>
            </a:r>
            <a:r>
              <a:rPr lang="en-US" sz="2000" b="1" spc="-10" dirty="0" err="1" smtClean="0">
                <a:solidFill>
                  <a:srgbClr val="1382AC"/>
                </a:solidFill>
                <a:latin typeface="Arial"/>
                <a:cs typeface="Arial"/>
              </a:rPr>
              <a:t>technology,Chennai</a:t>
            </a:r>
            <a:r>
              <a:rPr lang="en-US" sz="2000" b="1" dirty="0" smtClean="0">
                <a:solidFill>
                  <a:srgbClr val="1382AC"/>
                </a:solidFill>
                <a:latin typeface="Arial"/>
                <a:cs typeface="Arial"/>
              </a:rPr>
              <a:t>- </a:t>
            </a:r>
            <a:r>
              <a:rPr lang="en-US" sz="2000" dirty="0" smtClean="0">
                <a:solidFill>
                  <a:srgbClr val="1382AC"/>
                </a:solidFill>
                <a:latin typeface="Arial"/>
                <a:cs typeface="Arial"/>
              </a:rPr>
              <a:t>CERAMIC DEPARTMENT</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4" name="TextBox 3"/>
          <p:cNvSpPr txBox="1"/>
          <p:nvPr/>
        </p:nvSpPr>
        <p:spPr>
          <a:xfrm>
            <a:off x="990600" y="1524000"/>
            <a:ext cx="10515600" cy="2554545"/>
          </a:xfrm>
          <a:prstGeom prst="rect">
            <a:avLst/>
          </a:prstGeom>
          <a:noFill/>
        </p:spPr>
        <p:txBody>
          <a:bodyPr wrap="square" rtlCol="0">
            <a:spAutoFit/>
          </a:bodyPr>
          <a:lstStyle/>
          <a:p>
            <a:r>
              <a:rPr lang="en-US" sz="2000" dirty="0" smtClean="0"/>
              <a:t>The developed solution offers a robust and efficient approach to analyzing sentiment in social media data, crucial for brand management and customer engagement strategies. By employing the Multinomial Naive Bayes algorithm and TF-IDF feature extraction, the model demonstrates reliable sentiment classification accuracy. Moreover, the deployment plan ensures seamless integration of the sentiment analysis model into real-time applications through containerization and cloud deployment. This solution empowers businesses to monitor brand perception, address customer concerns promptly, and optimize marketing strategies, ultimately fostering improved brand reputation and customer satisfaction.</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dirty="0"/>
          </a:p>
        </p:txBody>
      </p:sp>
      <p:sp>
        <p:nvSpPr>
          <p:cNvPr id="4" name="TextBox 3"/>
          <p:cNvSpPr txBox="1"/>
          <p:nvPr/>
        </p:nvSpPr>
        <p:spPr>
          <a:xfrm>
            <a:off x="838200" y="1676400"/>
            <a:ext cx="10439400" cy="2862322"/>
          </a:xfrm>
          <a:prstGeom prst="rect">
            <a:avLst/>
          </a:prstGeom>
          <a:noFill/>
        </p:spPr>
        <p:txBody>
          <a:bodyPr wrap="square" rtlCol="0">
            <a:spAutoFit/>
          </a:bodyPr>
          <a:lstStyle/>
          <a:p>
            <a:r>
              <a:rPr lang="en-US" sz="2000" dirty="0" smtClean="0"/>
              <a:t>The project has several avenues for future development and enhancement:</a:t>
            </a:r>
          </a:p>
          <a:p>
            <a:r>
              <a:rPr lang="en-US" sz="2000" dirty="0" smtClean="0"/>
              <a:t>1.Language Diversity: </a:t>
            </a:r>
          </a:p>
          <a:p>
            <a:r>
              <a:rPr lang="en-US" sz="2000" dirty="0" smtClean="0"/>
              <a:t>Expansion of language support to encompass a broader range of languages and dialects.</a:t>
            </a:r>
          </a:p>
          <a:p>
            <a:r>
              <a:rPr lang="en-US" sz="2000" dirty="0" smtClean="0"/>
              <a:t>2.Interpretability: Development of techniques for more interpretable sentiment analysis results, aiding in decision-making processes.</a:t>
            </a:r>
          </a:p>
          <a:p>
            <a:r>
              <a:rPr lang="en-US" sz="2000" dirty="0" smtClean="0"/>
              <a:t>3.User Engagement: Integration of sentiment analysis insights into user engagement strategies for brands and organizations.</a:t>
            </a:r>
          </a:p>
          <a:p>
            <a:r>
              <a:rPr lang="en-US" sz="2000" dirty="0" smtClean="0"/>
              <a:t>4.Collaborative Filtering: Exploration of collaborative filtering methods to incorporate user preferences and feedback for personalized sentiment analysis</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4" name="TextBox 3"/>
          <p:cNvSpPr txBox="1"/>
          <p:nvPr/>
        </p:nvSpPr>
        <p:spPr>
          <a:xfrm>
            <a:off x="1295400" y="1600200"/>
            <a:ext cx="6506909" cy="1200329"/>
          </a:xfrm>
          <a:prstGeom prst="rect">
            <a:avLst/>
          </a:prstGeom>
          <a:noFill/>
        </p:spPr>
        <p:txBody>
          <a:bodyPr wrap="none" rtlCol="0">
            <a:spAutoFit/>
          </a:bodyPr>
          <a:lstStyle/>
          <a:p>
            <a:pPr marL="285750" indent="-285750">
              <a:buFont typeface="Arial" pitchFamily="34" charset="0"/>
              <a:buChar char="•"/>
            </a:pPr>
            <a:r>
              <a:rPr lang="en-US" dirty="0" smtClean="0"/>
              <a:t>https</a:t>
            </a:r>
            <a:r>
              <a:rPr lang="en-US" dirty="0"/>
              <a:t>://</a:t>
            </a:r>
            <a:r>
              <a:rPr lang="en-US" dirty="0" smtClean="0"/>
              <a:t>www.kaggle.com</a:t>
            </a:r>
          </a:p>
          <a:p>
            <a:pPr marL="285750" indent="-285750">
              <a:buFont typeface="Arial" pitchFamily="34" charset="0"/>
              <a:buChar char="•"/>
            </a:pPr>
            <a:r>
              <a:rPr lang="en-US" dirty="0" smtClean="0"/>
              <a:t>https://colab.research.google.com/?utm_source=scs-index </a:t>
            </a:r>
          </a:p>
          <a:p>
            <a:pPr marL="285750" indent="-285750">
              <a:buFont typeface="Arial" pitchFamily="34" charset="0"/>
              <a:buChar char="•"/>
            </a:pPr>
            <a:endParaRPr lang="en-US" dirty="0" smtClean="0">
              <a:hlinkClick r:id="rId3"/>
            </a:endParaRPr>
          </a:p>
          <a:p>
            <a:pPr marL="285750" indent="-285750">
              <a:buFont typeface="Arial"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5" name="TextBox 4"/>
          <p:cNvSpPr txBox="1"/>
          <p:nvPr/>
        </p:nvSpPr>
        <p:spPr>
          <a:xfrm>
            <a:off x="914400" y="1600200"/>
            <a:ext cx="10134600" cy="2246769"/>
          </a:xfrm>
          <a:prstGeom prst="rect">
            <a:avLst/>
          </a:prstGeom>
          <a:noFill/>
        </p:spPr>
        <p:txBody>
          <a:bodyPr wrap="square" rtlCol="0">
            <a:spAutoFit/>
          </a:bodyPr>
          <a:lstStyle/>
          <a:p>
            <a:r>
              <a:rPr lang="en-US" sz="2000" dirty="0" smtClean="0"/>
              <a:t>Social media platforms generate vast volumes of unstructured data, posing a significant challenge in extracting actionable insights effectively. Existing social media analytics solutions encounter issues such as scalability, accuracy, and interpretability, limiting their real-time applicability. The problem statement aims to develop advanced analytics solutions capable of handling diverse data types, adapting to evolving trends, and providing actionable insights across domains like marketing, brand management, and public opinion analysis.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4" name="TextBox 3"/>
          <p:cNvSpPr txBox="1"/>
          <p:nvPr/>
        </p:nvSpPr>
        <p:spPr>
          <a:xfrm>
            <a:off x="685800" y="1524000"/>
            <a:ext cx="11201400" cy="2862322"/>
          </a:xfrm>
          <a:prstGeom prst="rect">
            <a:avLst/>
          </a:prstGeom>
          <a:noFill/>
        </p:spPr>
        <p:txBody>
          <a:bodyPr wrap="square" rtlCol="0">
            <a:spAutoFit/>
          </a:bodyPr>
          <a:lstStyle/>
          <a:p>
            <a:r>
              <a:rPr lang="en-US" sz="2000" dirty="0" smtClean="0"/>
              <a:t>A proposed solution for social media sentiment analysis could involve using natural language processing (NLP) techniques to analyze text data from social media platforms. This could include steps such as data collection, text preprocessing (like tokenization and stemming), feature extraction (like bag-of-words or word </a:t>
            </a:r>
            <a:r>
              <a:rPr lang="en-US" sz="2000" dirty="0" err="1" smtClean="0"/>
              <a:t>embeddings</a:t>
            </a:r>
            <a:r>
              <a:rPr lang="en-US" sz="2000" dirty="0" smtClean="0"/>
              <a:t>), and model training (using algorithms like Naive Bayes, Support Vector Machines, or deep learning models such as recurrent neural networks or transformers). Evaluation metrics like accuracy, precision, recall, and F1-score can be used to assess the model's performance. Additionally, it's crucial to continuously update and refine the model to adapt to changing language patterns and user behavior on social media platforms.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Box 2"/>
          <p:cNvSpPr txBox="1"/>
          <p:nvPr/>
        </p:nvSpPr>
        <p:spPr>
          <a:xfrm>
            <a:off x="914400" y="1371600"/>
            <a:ext cx="10058400" cy="4154984"/>
          </a:xfrm>
          <a:prstGeom prst="rect">
            <a:avLst/>
          </a:prstGeom>
          <a:noFill/>
        </p:spPr>
        <p:txBody>
          <a:bodyPr wrap="square" rtlCol="0">
            <a:spAutoFit/>
          </a:bodyPr>
          <a:lstStyle/>
          <a:p>
            <a:r>
              <a:rPr lang="en-US" sz="2000" dirty="0" smtClean="0"/>
              <a:t>Building the proposed solution would involve a combination of data processing, feature engineering, and machine learning. Here are the key system and library requirements:</a:t>
            </a:r>
          </a:p>
          <a:p>
            <a:endParaRPr lang="en-US" dirty="0"/>
          </a:p>
          <a:p>
            <a:r>
              <a:rPr lang="en-US" sz="2800" b="1" dirty="0" smtClean="0"/>
              <a:t>System Requirements:</a:t>
            </a:r>
          </a:p>
          <a:p>
            <a:r>
              <a:rPr lang="en-US" dirty="0" smtClean="0"/>
              <a:t> </a:t>
            </a:r>
          </a:p>
          <a:p>
            <a:r>
              <a:rPr lang="en-US" sz="2000" dirty="0" smtClean="0"/>
              <a:t>Hardware:</a:t>
            </a:r>
          </a:p>
          <a:p>
            <a:r>
              <a:rPr lang="en-US" sz="2000" dirty="0" smtClean="0"/>
              <a:t>              A computer with sufficient processing power, preferably with multiple cores or a GPU for faster training of machine learning models.- Adequate RAM to handle the size of the dataset and computational requirements.</a:t>
            </a:r>
          </a:p>
          <a:p>
            <a:endParaRPr lang="en-US" sz="2000" dirty="0"/>
          </a:p>
          <a:p>
            <a:r>
              <a:rPr lang="en-US" sz="2000" dirty="0" smtClean="0"/>
              <a:t> Software:- </a:t>
            </a:r>
          </a:p>
          <a:p>
            <a:r>
              <a:rPr lang="en-US" sz="2000" dirty="0"/>
              <a:t> </a:t>
            </a:r>
            <a:r>
              <a:rPr lang="en-US" sz="2000" dirty="0" smtClean="0"/>
              <a:t>             An operating system compatible with the required machine learning libraries (e.g., Windows, Linux, </a:t>
            </a:r>
            <a:r>
              <a:rPr lang="en-US" sz="2000" dirty="0" err="1" smtClean="0"/>
              <a:t>macOS</a:t>
            </a:r>
            <a:r>
              <a:rPr lang="en-US" sz="2000" dirty="0" smtClean="0"/>
              <a: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371600"/>
            <a:ext cx="11125200" cy="2954655"/>
          </a:xfrm>
          <a:prstGeom prst="rect">
            <a:avLst/>
          </a:prstGeom>
          <a:noFill/>
        </p:spPr>
        <p:txBody>
          <a:bodyPr wrap="square" rtlCol="0">
            <a:spAutoFit/>
          </a:bodyPr>
          <a:lstStyle/>
          <a:p>
            <a:r>
              <a:rPr lang="en-US" sz="2800" dirty="0" smtClean="0"/>
              <a:t>Library Requirements:</a:t>
            </a:r>
          </a:p>
          <a:p>
            <a:endParaRPr lang="en-US" dirty="0"/>
          </a:p>
          <a:p>
            <a:r>
              <a:rPr lang="en-US" sz="2000" dirty="0" smtClean="0"/>
              <a:t>1.Data Processing and Analysis:-</a:t>
            </a:r>
          </a:p>
          <a:p>
            <a:r>
              <a:rPr lang="en-US" sz="2000" dirty="0"/>
              <a:t> </a:t>
            </a:r>
            <a:r>
              <a:rPr lang="en-US" sz="2000" dirty="0" smtClean="0"/>
              <a:t>              Pandas: For data manipulation and analysis</a:t>
            </a:r>
          </a:p>
          <a:p>
            <a:r>
              <a:rPr lang="en-US" sz="2000" dirty="0"/>
              <a:t> </a:t>
            </a:r>
            <a:r>
              <a:rPr lang="en-US" sz="2000" dirty="0" smtClean="0"/>
              <a:t>              </a:t>
            </a:r>
            <a:r>
              <a:rPr lang="en-US" sz="2000" dirty="0" err="1" smtClean="0"/>
              <a:t>NumPy</a:t>
            </a:r>
            <a:r>
              <a:rPr lang="en-US" sz="2000" dirty="0" smtClean="0"/>
              <a:t>: For numerical operations on data.</a:t>
            </a:r>
          </a:p>
          <a:p>
            <a:pPr marL="342900" indent="-342900">
              <a:buAutoNum type="arabicPeriod"/>
            </a:pPr>
            <a:endParaRPr lang="en-US" sz="2000" dirty="0"/>
          </a:p>
          <a:p>
            <a:r>
              <a:rPr lang="en-US" sz="2000" dirty="0" smtClean="0"/>
              <a:t>2. Data Visualization:- </a:t>
            </a:r>
          </a:p>
          <a:p>
            <a:r>
              <a:rPr lang="en-US" sz="2000" dirty="0"/>
              <a:t> </a:t>
            </a:r>
            <a:r>
              <a:rPr lang="en-US" sz="2000" dirty="0" smtClean="0"/>
              <a:t>               </a:t>
            </a:r>
            <a:r>
              <a:rPr lang="en-US" sz="2000" dirty="0" err="1" smtClean="0"/>
              <a:t>Matplotlib</a:t>
            </a:r>
            <a:r>
              <a:rPr lang="en-US" sz="2000" dirty="0" smtClean="0"/>
              <a:t> and </a:t>
            </a:r>
            <a:r>
              <a:rPr lang="en-US" sz="2000" dirty="0" err="1" smtClean="0"/>
              <a:t>Seaborn</a:t>
            </a:r>
            <a:r>
              <a:rPr lang="en-US" sz="2000" dirty="0" smtClean="0"/>
              <a:t>: For creating visualizations to understand data patterns.</a:t>
            </a:r>
          </a:p>
          <a:p>
            <a:r>
              <a:rPr lang="en-US" sz="2000" dirty="0"/>
              <a:t> </a:t>
            </a:r>
            <a:r>
              <a:rPr lang="en-US" sz="2000" dirty="0" smtClean="0"/>
              <a:t>               </a:t>
            </a:r>
            <a:r>
              <a:rPr lang="en-US" sz="2000" dirty="0" err="1" smtClean="0"/>
              <a:t>Plotly</a:t>
            </a:r>
            <a:r>
              <a:rPr lang="en-US" sz="2000" dirty="0" smtClean="0"/>
              <a:t> or </a:t>
            </a:r>
            <a:r>
              <a:rPr lang="en-US" sz="2000" dirty="0" err="1" smtClean="0"/>
              <a:t>Bokeh</a:t>
            </a:r>
            <a:r>
              <a:rPr lang="en-US" sz="2000" dirty="0" smtClean="0"/>
              <a:t>: Interactive visualization libraries for more complex visualizations</a:t>
            </a:r>
            <a:r>
              <a:rPr lang="en-US" dirty="0" smtClean="0"/>
              <a:t>.</a:t>
            </a:r>
            <a:endParaRPr lang="en-US" dirty="0"/>
          </a:p>
        </p:txBody>
      </p:sp>
    </p:spTree>
    <p:extLst>
      <p:ext uri="{BB962C8B-B14F-4D97-AF65-F5344CB8AC3E}">
        <p14:creationId xmlns:p14="http://schemas.microsoft.com/office/powerpoint/2010/main" val="166972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p:cNvSpPr txBox="1"/>
          <p:nvPr/>
        </p:nvSpPr>
        <p:spPr>
          <a:xfrm>
            <a:off x="762000" y="1676400"/>
            <a:ext cx="10820400" cy="400110"/>
          </a:xfrm>
          <a:prstGeom prst="rect">
            <a:avLst/>
          </a:prstGeom>
          <a:noFill/>
        </p:spPr>
        <p:txBody>
          <a:bodyPr wrap="square" rtlCol="0">
            <a:spAutoFit/>
          </a:bodyPr>
          <a:lstStyle/>
          <a:p>
            <a:r>
              <a:rPr lang="en-US" sz="2000" dirty="0" smtClean="0"/>
              <a:t>. </a:t>
            </a:r>
            <a:endParaRPr lang="en-US" sz="2000" dirty="0"/>
          </a:p>
        </p:txBody>
      </p:sp>
      <p:sp>
        <p:nvSpPr>
          <p:cNvPr id="4" name="TextBox 3"/>
          <p:cNvSpPr txBox="1"/>
          <p:nvPr/>
        </p:nvSpPr>
        <p:spPr>
          <a:xfrm>
            <a:off x="762000" y="1371600"/>
            <a:ext cx="10820400" cy="4062651"/>
          </a:xfrm>
          <a:prstGeom prst="rect">
            <a:avLst/>
          </a:prstGeom>
          <a:noFill/>
        </p:spPr>
        <p:txBody>
          <a:bodyPr wrap="square" rtlCol="0">
            <a:spAutoFit/>
          </a:bodyPr>
          <a:lstStyle/>
          <a:p>
            <a:r>
              <a:rPr lang="en-US" sz="2400" dirty="0" smtClean="0"/>
              <a:t>Algorithm: </a:t>
            </a:r>
          </a:p>
          <a:p>
            <a:r>
              <a:rPr lang="en-US" dirty="0" smtClean="0"/>
              <a:t>Sentiment Analysis using Multinomial Naive Bayes</a:t>
            </a:r>
          </a:p>
          <a:p>
            <a:endParaRPr lang="en-US" dirty="0" smtClean="0"/>
          </a:p>
          <a:p>
            <a:r>
              <a:rPr lang="en-US" dirty="0" smtClean="0"/>
              <a:t>1. Data Preprocessing: Remove noise from text data, including URLs, non-alphabetic characters, and </a:t>
            </a:r>
            <a:r>
              <a:rPr lang="en-US" dirty="0" err="1" smtClean="0"/>
              <a:t>stopwords</a:t>
            </a:r>
            <a:r>
              <a:rPr lang="en-US" dirty="0" smtClean="0"/>
              <a:t>. Convert text to lowercase for consistency</a:t>
            </a:r>
          </a:p>
          <a:p>
            <a:r>
              <a:rPr lang="en-US" dirty="0" smtClean="0"/>
              <a:t>2. Feature Extraction: Utilize TF-IDF </a:t>
            </a:r>
            <a:r>
              <a:rPr lang="en-US" dirty="0" err="1" smtClean="0"/>
              <a:t>vectorization</a:t>
            </a:r>
            <a:r>
              <a:rPr lang="en-US" dirty="0" smtClean="0"/>
              <a:t> to convert text data into numerical feature vectors. Transform both training and testing data into TF-IDF representation.</a:t>
            </a:r>
          </a:p>
          <a:p>
            <a:r>
              <a:rPr lang="en-US" dirty="0" smtClean="0"/>
              <a:t>3. Model Training: Train a Multinomial Naive Bayes classifier on the TF-IDF transformed training data. This algorithm assumes independence between features and follows a multinomial distribution, making it suitable for text classification tasks.</a:t>
            </a:r>
          </a:p>
          <a:p>
            <a:r>
              <a:rPr lang="en-US" dirty="0" smtClean="0"/>
              <a:t>4. Prediction: Predict sentiment labels for testing data using the trained Multinomial Naive Bayes model.</a:t>
            </a:r>
          </a:p>
          <a:p>
            <a:r>
              <a:rPr lang="en-US" dirty="0" smtClean="0"/>
              <a:t>5. Evaluation:*Assess model performance by calculating accuracy and generating a classification report containing precision, recall, and F1-score for each sentiment class.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2508" y="685800"/>
            <a:ext cx="11353800" cy="400110"/>
          </a:xfrm>
          <a:prstGeom prst="rect">
            <a:avLst/>
          </a:prstGeom>
          <a:noFill/>
        </p:spPr>
        <p:txBody>
          <a:bodyPr wrap="square" rtlCol="0">
            <a:spAutoFit/>
          </a:bodyPr>
          <a:lstStyle/>
          <a:p>
            <a:r>
              <a:rPr lang="en-US" sz="2000" b="1" dirty="0" smtClean="0"/>
              <a:t>Deployment Statement</a:t>
            </a:r>
            <a:r>
              <a:rPr lang="en-US" sz="2000" b="1" dirty="0" smtClean="0"/>
              <a:t>:</a:t>
            </a:r>
            <a:endParaRPr lang="en-US" sz="2000" b="1" dirty="0" smtClean="0"/>
          </a:p>
        </p:txBody>
      </p:sp>
      <p:sp>
        <p:nvSpPr>
          <p:cNvPr id="2" name="TextBox 1"/>
          <p:cNvSpPr txBox="1"/>
          <p:nvPr/>
        </p:nvSpPr>
        <p:spPr>
          <a:xfrm>
            <a:off x="762000" y="1295400"/>
            <a:ext cx="10744200" cy="5016758"/>
          </a:xfrm>
          <a:prstGeom prst="rect">
            <a:avLst/>
          </a:prstGeom>
          <a:noFill/>
        </p:spPr>
        <p:txBody>
          <a:bodyPr wrap="square" rtlCol="0">
            <a:spAutoFit/>
          </a:bodyPr>
          <a:lstStyle/>
          <a:p>
            <a:r>
              <a:rPr lang="en-US" sz="2000" dirty="0" smtClean="0"/>
              <a:t>1.Model </a:t>
            </a:r>
            <a:r>
              <a:rPr lang="en-US" sz="2000" dirty="0" err="1" smtClean="0"/>
              <a:t>Serialization:Serialize</a:t>
            </a:r>
            <a:r>
              <a:rPr lang="en-US" sz="2000" dirty="0" smtClean="0"/>
              <a:t> the trained model along with TF-IDF </a:t>
            </a:r>
            <a:r>
              <a:rPr lang="en-US" sz="2000" dirty="0" err="1" smtClean="0"/>
              <a:t>vectorizer</a:t>
            </a:r>
            <a:r>
              <a:rPr lang="en-US" sz="2000" dirty="0" smtClean="0"/>
              <a:t> for easy deployment. </a:t>
            </a:r>
          </a:p>
          <a:p>
            <a:r>
              <a:rPr lang="en-US" sz="2000" dirty="0" smtClean="0"/>
              <a:t>2. API </a:t>
            </a:r>
            <a:r>
              <a:rPr lang="en-US" sz="2000" dirty="0" err="1" smtClean="0"/>
              <a:t>Development:Develop</a:t>
            </a:r>
            <a:r>
              <a:rPr lang="en-US" sz="2000" dirty="0" smtClean="0"/>
              <a:t> an API using Flask or </a:t>
            </a:r>
            <a:r>
              <a:rPr lang="en-US" sz="2000" dirty="0" err="1" smtClean="0"/>
              <a:t>Django</a:t>
            </a:r>
            <a:r>
              <a:rPr lang="en-US" sz="2000" dirty="0" smtClean="0"/>
              <a:t> to expose endpoints for sentiment analysis.</a:t>
            </a:r>
          </a:p>
          <a:p>
            <a:r>
              <a:rPr lang="en-US" sz="2000" dirty="0" smtClean="0"/>
              <a:t>3. Containerization: Containerize the API using </a:t>
            </a:r>
            <a:r>
              <a:rPr lang="en-US" sz="2000" dirty="0" err="1" smtClean="0"/>
              <a:t>Docker</a:t>
            </a:r>
            <a:r>
              <a:rPr lang="en-US" sz="2000" dirty="0" smtClean="0"/>
              <a:t> for consistency and portability.</a:t>
            </a:r>
          </a:p>
          <a:p>
            <a:r>
              <a:rPr lang="en-US" sz="2000" dirty="0" smtClean="0"/>
              <a:t>4. Deployment to Cloud:*Deploy the </a:t>
            </a:r>
            <a:r>
              <a:rPr lang="en-US" sz="2000" dirty="0" err="1" smtClean="0"/>
              <a:t>Docker</a:t>
            </a:r>
            <a:r>
              <a:rPr lang="en-US" sz="2000" dirty="0" smtClean="0"/>
              <a:t> container to a cloud platform like AWS, GCP, or Azure using compute services like EC2 or Compute Engine.</a:t>
            </a:r>
          </a:p>
          <a:p>
            <a:r>
              <a:rPr lang="en-US" sz="2000" dirty="0" smtClean="0"/>
              <a:t>5. Monitoring and </a:t>
            </a:r>
            <a:r>
              <a:rPr lang="en-US" sz="2000" dirty="0" err="1" smtClean="0"/>
              <a:t>Scaling:Implement</a:t>
            </a:r>
            <a:r>
              <a:rPr lang="en-US" sz="2000" dirty="0" smtClean="0"/>
              <a:t> monitoring tools for real-time performance tracking and auto-scaling policies to adjust container instances based on workload demands.</a:t>
            </a:r>
          </a:p>
          <a:p>
            <a:r>
              <a:rPr lang="en-US" sz="2000" dirty="0" smtClean="0"/>
              <a:t>6. API </a:t>
            </a:r>
            <a:r>
              <a:rPr lang="en-US" sz="2000" dirty="0" err="1" smtClean="0"/>
              <a:t>Documentation:Provide</a:t>
            </a:r>
            <a:r>
              <a:rPr lang="en-US" sz="2000" dirty="0" smtClean="0"/>
              <a:t> comprehensive documentation for API usage, input/output formats, and security measures.</a:t>
            </a:r>
          </a:p>
          <a:p>
            <a:r>
              <a:rPr lang="en-US" sz="2000" dirty="0" smtClean="0"/>
              <a:t>7. Security Measures: Implement authentication, authorization, and encryption to protect API endpoints and data transmission. Regularly update dependencies for security compliance. </a:t>
            </a:r>
          </a:p>
          <a:p>
            <a:endParaRPr lang="en-US" sz="2000" dirty="0"/>
          </a:p>
          <a:p>
            <a:r>
              <a:rPr lang="en-US" sz="2000" dirty="0" smtClean="0"/>
              <a:t>By following this brief deployment statement, the sentiment analysis model can be deployed as a scalable and secure service, enabling real-time sentiment analysis on social media data.</a:t>
            </a:r>
            <a:endParaRPr lang="en-US" sz="2000" dirty="0"/>
          </a:p>
        </p:txBody>
      </p:sp>
    </p:spTree>
    <p:extLst>
      <p:ext uri="{BB962C8B-B14F-4D97-AF65-F5344CB8AC3E}">
        <p14:creationId xmlns:p14="http://schemas.microsoft.com/office/powerpoint/2010/main" val="232123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1"/>
            <a:ext cx="3962400" cy="248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47272"/>
            <a:ext cx="4078287" cy="2209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 y="3628589"/>
            <a:ext cx="4092575" cy="303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0938" y="3733800"/>
            <a:ext cx="3765699"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4400" y="1505301"/>
            <a:ext cx="3431833" cy="341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890</Words>
  <Application>Microsoft Office PowerPoint</Application>
  <PresentationFormat>Custom</PresentationFormat>
  <Paragraphs>80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SYSTEM APPROACH</vt:lpstr>
      <vt:lpstr>PowerPoint Presentation</vt:lpstr>
      <vt:lpstr>ALGORITHM &amp; DEPLOYMENT</vt:lpstr>
      <vt:lpstr>PowerPoint Presentation</vt:lpstr>
      <vt:lpstr>RESULT</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Dell</cp:lastModifiedBy>
  <cp:revision>11</cp:revision>
  <dcterms:created xsi:type="dcterms:W3CDTF">2024-04-04T17:06:50Z</dcterms:created>
  <dcterms:modified xsi:type="dcterms:W3CDTF">2024-04-04T18:55:14Z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