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</p:sldIdLst>
  <p:sldSz cy="5143500" cx="9144000"/>
  <p:notesSz cx="6858000" cy="9144000"/>
  <p:embeddedFontLst>
    <p:embeddedFont>
      <p:font typeface="IBM Plex Sans"/>
      <p:regular r:id="rId118"/>
      <p:bold r:id="rId119"/>
      <p:italic r:id="rId120"/>
      <p:boldItalic r:id="rId121"/>
    </p:embeddedFont>
    <p:embeddedFont>
      <p:font typeface="IBM Plex Sans SemiBold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993">
          <p15:clr>
            <a:srgbClr val="A4A3A4"/>
          </p15:clr>
        </p15:guide>
        <p15:guide id="2" pos="2767">
          <p15:clr>
            <a:srgbClr val="9AA0A6"/>
          </p15:clr>
        </p15:guide>
        <p15:guide id="3" pos="352">
          <p15:clr>
            <a:srgbClr val="9AA0A6"/>
          </p15:clr>
        </p15:guide>
        <p15:guide id="4" orient="horz" pos="2948">
          <p15:clr>
            <a:srgbClr val="9AA0A6"/>
          </p15:clr>
        </p15:guide>
        <p15:guide id="5" pos="4093">
          <p15:clr>
            <a:srgbClr val="9AA0A6"/>
          </p15:clr>
        </p15:guide>
        <p15:guide id="6" orient="horz" pos="2494">
          <p15:clr>
            <a:srgbClr val="9AA0A6"/>
          </p15:clr>
        </p15:guide>
        <p15:guide id="7" orient="horz" pos="227">
          <p15:clr>
            <a:srgbClr val="9AA0A6"/>
          </p15:clr>
        </p15:guide>
        <p15:guide id="8" orient="horz" pos="454">
          <p15:clr>
            <a:srgbClr val="9AA0A6"/>
          </p15:clr>
        </p15:guide>
        <p15:guide id="9" orient="horz" pos="1813">
          <p15:clr>
            <a:srgbClr val="9AA0A6"/>
          </p15:clr>
        </p15:guide>
        <p15:guide id="10" orient="horz" pos="1069">
          <p15:clr>
            <a:srgbClr val="9AA0A6"/>
          </p15:clr>
        </p15:guide>
        <p15:guide id="11" orient="horz" pos="2268">
          <p15:clr>
            <a:srgbClr val="9AA0A6"/>
          </p15:clr>
        </p15:guide>
        <p15:guide id="12" pos="5420">
          <p15:clr>
            <a:srgbClr val="9AA0A6"/>
          </p15:clr>
        </p15:guide>
        <p15:guide id="13" pos="1440">
          <p15:clr>
            <a:srgbClr val="9AA0A6"/>
          </p15:clr>
        </p15:guide>
        <p15:guide id="14" pos="1667">
          <p15:clr>
            <a:srgbClr val="9AA0A6"/>
          </p15:clr>
        </p15:guide>
        <p15:guide id="15" pos="4320">
          <p15:clr>
            <a:srgbClr val="9AA0A6"/>
          </p15:clr>
        </p15:guide>
        <p15:guide id="16" pos="704">
          <p15:clr>
            <a:srgbClr val="9AA0A6"/>
          </p15:clr>
        </p15:guide>
        <p15:guide id="17" orient="horz" pos="2016">
          <p15:clr>
            <a:srgbClr val="9AA0A6"/>
          </p15:clr>
        </p15:guide>
        <p15:guide id="18" pos="3400">
          <p15:clr>
            <a:srgbClr val="9AA0A6"/>
          </p15:clr>
        </p15:guide>
        <p15:guide id="19" pos="425">
          <p15:clr>
            <a:srgbClr val="9AA0A6"/>
          </p15:clr>
        </p15:guide>
        <p15:guide id="20" orient="horz" pos="648">
          <p15:clr>
            <a:srgbClr val="9AA0A6"/>
          </p15:clr>
        </p15:guide>
        <p15:guide id="21" orient="horz" pos="1304">
          <p15:clr>
            <a:srgbClr val="9AA0A6"/>
          </p15:clr>
        </p15:guide>
        <p15:guide id="22" orient="horz" pos="879">
          <p15:clr>
            <a:srgbClr val="9AA0A6"/>
          </p15:clr>
        </p15:guide>
        <p15:guide id="23" orient="horz" pos="15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A69835-5E16-4174-A275-5D060736280A}">
  <a:tblStyle styleId="{D0A69835-5E16-4174-A275-5D06073628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93"/>
        <p:guide pos="2767"/>
        <p:guide pos="352"/>
        <p:guide pos="2948" orient="horz"/>
        <p:guide pos="4093"/>
        <p:guide pos="2494" orient="horz"/>
        <p:guide pos="227" orient="horz"/>
        <p:guide pos="454" orient="horz"/>
        <p:guide pos="1813" orient="horz"/>
        <p:guide pos="1069" orient="horz"/>
        <p:guide pos="2268" orient="horz"/>
        <p:guide pos="5420"/>
        <p:guide pos="1440"/>
        <p:guide pos="1667"/>
        <p:guide pos="4320"/>
        <p:guide pos="704"/>
        <p:guide pos="2016" orient="horz"/>
        <p:guide pos="3400"/>
        <p:guide pos="425"/>
        <p:guide pos="648" orient="horz"/>
        <p:guide pos="1304" orient="horz"/>
        <p:guide pos="879" orient="horz"/>
        <p:guide pos="15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121" Type="http://schemas.openxmlformats.org/officeDocument/2006/relationships/font" Target="fonts/IBMPlexSans-boldItalic.fntdata"/><Relationship Id="rId25" Type="http://schemas.openxmlformats.org/officeDocument/2006/relationships/slide" Target="slides/slide18.xml"/><Relationship Id="rId120" Type="http://schemas.openxmlformats.org/officeDocument/2006/relationships/font" Target="fonts/IBMPlexSans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font" Target="fonts/IBMPlexSansSemiBold-boldItalic.fntdata"/><Relationship Id="rId29" Type="http://schemas.openxmlformats.org/officeDocument/2006/relationships/slide" Target="slides/slide22.xml"/><Relationship Id="rId124" Type="http://schemas.openxmlformats.org/officeDocument/2006/relationships/font" Target="fonts/IBMPlexSansSemiBold-italic.fntdata"/><Relationship Id="rId123" Type="http://schemas.openxmlformats.org/officeDocument/2006/relationships/font" Target="fonts/IBMPlexSansSemiBold-bold.fntdata"/><Relationship Id="rId122" Type="http://schemas.openxmlformats.org/officeDocument/2006/relationships/font" Target="fonts/IBMPlexSansSemiBold-regular.fntdata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font" Target="fonts/IBMPlexSans-regular.fntdata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font" Target="fonts/IBMPlexSans-bold.fntdata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e22caf71_1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f7e22caf71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e1a2fbfa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e1a2fbfa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1f4274bf6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1f4274bf6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1f4274bf6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1f4274bf6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1f4274bf6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11f4274bf6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1f4274bf6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1f4274bf6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1f4274bf6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1f4274bf6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1f4274bf6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1f4274bf6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f4274bf6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f4274bf6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1f4274bf6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1f4274bf6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f4274bf6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f4274bf6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1f4274bf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1f4274bf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e1a2fbfa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e1a2fbfa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16892a1d9a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116892a1d9a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g116892a1d9a_0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a62d992a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a62d992a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e1a2fbfa6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e1a2fbfa6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e1a2fbfa6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e1a2fbfa6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e1a2fbfa6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e1a2fbfa6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e1a2fbfa6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e1a2fbfa6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e1a2fbfa6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e1a2fbfa6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e1a2fbfa6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e1a2fbfa6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e1a2fbfa6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e1a2fbfa6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d6be6b5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d6be6b5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e1a2fbfa6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e1a2fbfa6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e1a2fbfa6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e1a2fbfa6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e1a2fbfa6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e1a2fbfa6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e1a2fbfa6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e1a2fbfa6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e1a2fbfa6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e1a2fbfa6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e1a2fbfa6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e1a2fbfa6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e1a2fbfa6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e1a2fbfa6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e1a2fbfa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e1a2fbfa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e1a2fbfa6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e1a2fbfa6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e1a2fbfa6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e1a2fbfa6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d6be6b58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d6be6b58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e1a2fbfa6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e1a2fbfa6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e1a2fbfa6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1e1a2fbfa6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e1a2fbfa6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1e1a2fbfa6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e1a2fbfa6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1e1a2fbfa6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1e1a2fbfa6_1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1e1a2fbfa6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e1a2fbfa6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e1a2fbfa6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e1a2fbfa6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e1a2fbfa6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ef43413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1ef43413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1e1a2fbfa6_1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1e1a2fbfa6_1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1e1a2fbfa6_1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1e1a2fbfa6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568cc95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568cc95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1e1a2fbfa6_1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1e1a2fbfa6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e1a2fbfa6_1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e1a2fbfa6_1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1e1a2fbfa6_1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1e1a2fbfa6_1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1e1a2fbfa6_1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1e1a2fbfa6_1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1e1a2fbfa6_1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1e1a2fbfa6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1e1a2fbfa6_1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1e1a2fbfa6_1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1e1a2fbfa6_1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1e1a2fbfa6_1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1e1a2fbfa6_1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1e1a2fbfa6_1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1e1a2fbfa6_1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1e1a2fbfa6_1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1e1a2fbfa6_1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1e1a2fbfa6_1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8bafd4d9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8bafd4d9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1e1a2fbfa6_1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1e1a2fbfa6_1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1e1a2fbfa6_1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1e1a2fbfa6_1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e1a2fbfa6_1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1e1a2fbfa6_1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1e1a2fc1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1e1a2fc1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e1a2fc1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e1a2fc1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1a62d992a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1a62d992a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1a62d992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1a62d992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1a62d992a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1a62d992a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1e1a2fc13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1e1a2fc13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1e1a2fc13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1e1a2fc13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a1ae791e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a1ae791e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1e1a2fc13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1e1a2fc13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1e1a2fc13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1e1a2fc13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1e1a2fc13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1e1a2fc13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1e1a2fc13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1e1a2fc13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1e1a2fc132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1e1a2fc132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1e1a2fc132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1e1a2fc132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1e1a2fc132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1e1a2fc132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1e1a2fc132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1e1a2fc132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1e1a2fc132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1e1a2fc132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1e1a2fc132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1e1a2fc132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a62d992a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a62d992a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1e1a2fc132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1e1a2fc132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1e1a2fc132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1e1a2fc132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1e1a2fc13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1e1a2fc13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1e1a2fc132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1e1a2fc132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1e1a2fc132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1e1a2fc132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1e1a2fc132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11e1a2fc132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1e1a2fc132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1e1a2fc132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1e1a2fc132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1e1a2fc132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1f254ae35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1f254ae35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1776c84e2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1776c84e2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e1a2fbf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e1a2fbf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1a62d992a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11a62d992a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1e1a2fc132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1e1a2fc132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1e1a2fc132_2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1e1a2fc132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1e1a2fc132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1e1a2fc132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1e1a2fc132_2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1e1a2fc132_2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1776c84e2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1776c84e2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1f254ae35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1f254ae35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1e1a2fc132_2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1e1a2fc132_2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1e1a2fc132_2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11e1a2fc132_2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1e1a2fc132_2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1e1a2fc132_2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e1a2fbfa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e1a2fbfa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1a1ae791ef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1a1ae791ef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1f4274bf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1f4274bf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1f4274bf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1f4274bf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1f4274bf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11f4274bf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1f4274bf6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1f4274bf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1f4274bf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1f4274bf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1f4274bf6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1f4274bf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1f4274bf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1f4274bf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1f4274bf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1f4274bf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1f4274bf6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1f4274bf6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white">
  <p:cSld name="Blank_whit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516555" y="986486"/>
            <a:ext cx="8110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475231" y="1557772"/>
            <a:ext cx="8193600" cy="2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68120" y="1716429"/>
            <a:ext cx="82077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2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3" name="Google Shape;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6" name="Google Shape;8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6" name="Google Shape;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Пустой титульник, вставь справа иллюстрацию по теме">
  <p:cSld name="TITLE_1_2_1_1_1_1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6" name="Google Shape;1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0" name="Google Shape;110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1" name="Google Shape;121;p2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3" name="Google Shape;12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6" name="Google Shape;126;p3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7" name="Google Shape;127;p30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0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3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37" name="Google Shape;1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6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8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8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8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8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8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8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8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8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8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0.jpg"/><Relationship Id="rId4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Relationship Id="rId4" Type="http://schemas.openxmlformats.org/officeDocument/2006/relationships/image" Target="../media/image2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8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8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9.jpg"/><Relationship Id="rId4" Type="http://schemas.openxmlformats.org/officeDocument/2006/relationships/image" Target="../media/image2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6.jpg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5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Relationship Id="rId4" Type="http://schemas.openxmlformats.org/officeDocument/2006/relationships/image" Target="../media/image2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5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5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5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5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5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5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5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5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5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5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5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8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8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8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8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8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2.jpg"/><Relationship Id="rId4" Type="http://schemas.openxmlformats.org/officeDocument/2006/relationships/image" Target="../media/image3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2.jpg"/><Relationship Id="rId4" Type="http://schemas.openxmlformats.org/officeDocument/2006/relationships/image" Target="../media/image4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9.jp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8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8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9.jpg"/><Relationship Id="rId4" Type="http://schemas.openxmlformats.org/officeDocument/2006/relationships/image" Target="../media/image2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8.jpg"/><Relationship Id="rId4" Type="http://schemas.openxmlformats.org/officeDocument/2006/relationships/hyperlink" Target="https://docs.oracle.com/javase/7/docs/api/java/util/Deque.html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8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9.jpg"/><Relationship Id="rId4" Type="http://schemas.openxmlformats.org/officeDocument/2006/relationships/image" Target="../media/image20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2.jpg"/><Relationship Id="rId4" Type="http://schemas.openxmlformats.org/officeDocument/2006/relationships/image" Target="../media/image4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8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8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0.jpg"/><Relationship Id="rId4" Type="http://schemas.openxmlformats.org/officeDocument/2006/relationships/image" Target="../media/image4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8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8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8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8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8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8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8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8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4950" y="1576925"/>
            <a:ext cx="2527949" cy="213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4"/>
          <p:cNvSpPr txBox="1"/>
          <p:nvPr/>
        </p:nvSpPr>
        <p:spPr>
          <a:xfrm>
            <a:off x="540000" y="3642000"/>
            <a:ext cx="54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651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Хранение и обработка данных, чаcть I</a:t>
            </a:r>
            <a:endParaRPr i="1" sz="1800">
              <a:solidFill>
                <a:srgbClr val="F651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44" name="Google Shape;144;p34"/>
          <p:cNvSpPr txBox="1"/>
          <p:nvPr>
            <p:ph type="title"/>
          </p:nvPr>
        </p:nvSpPr>
        <p:spPr>
          <a:xfrm>
            <a:off x="540000" y="2307500"/>
            <a:ext cx="806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spAutoFit/>
          </a:bodyPr>
          <a:lstStyle/>
          <a:p>
            <a:pPr indent="0" lvl="0" marL="12700" marR="1181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" sz="3600"/>
              <a:t>Приоритетные </a:t>
            </a:r>
            <a:br>
              <a:rPr lang="ru" sz="3600"/>
            </a:br>
            <a:r>
              <a:rPr lang="ru" sz="3600"/>
              <a:t>коллекции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"/>
          <p:cNvSpPr txBox="1"/>
          <p:nvPr/>
        </p:nvSpPr>
        <p:spPr>
          <a:xfrm>
            <a:off x="540000" y="1246975"/>
            <a:ext cx="8027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2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</a:t>
            </a:r>
            <a:r>
              <a:rPr lang="ru" sz="2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21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4" name="Google Shape;224;p4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25" name="Google Shape;225;p43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3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43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43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9" name="Google Shape;229;p43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0" name="Google Shape;230;p43"/>
          <p:cNvSpPr/>
          <p:nvPr/>
        </p:nvSpPr>
        <p:spPr>
          <a:xfrm>
            <a:off x="1783550" y="1851616"/>
            <a:ext cx="2117225" cy="530275"/>
          </a:xfrm>
          <a:custGeom>
            <a:rect b="b" l="l" r="r" t="t"/>
            <a:pathLst>
              <a:path extrusionOk="0" h="21211" w="84689">
                <a:moveTo>
                  <a:pt x="0" y="21211"/>
                </a:moveTo>
                <a:cubicBezTo>
                  <a:pt x="9666" y="17682"/>
                  <a:pt x="43878" y="345"/>
                  <a:pt x="57993" y="38"/>
                </a:cubicBezTo>
                <a:cubicBezTo>
                  <a:pt x="72108" y="-269"/>
                  <a:pt x="80240" y="16147"/>
                  <a:pt x="84689" y="193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33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096" name="Google Shape;1096;p133"/>
          <p:cNvSpPr txBox="1"/>
          <p:nvPr/>
        </p:nvSpPr>
        <p:spPr>
          <a:xfrm>
            <a:off x="558450" y="1075950"/>
            <a:ext cx="80271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* +		1 2 + 3 *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* +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			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СТЕК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2	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1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34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102" name="Google Shape;1102;p134"/>
          <p:cNvSpPr txBox="1"/>
          <p:nvPr/>
        </p:nvSpPr>
        <p:spPr>
          <a:xfrm>
            <a:off x="558450" y="1075950"/>
            <a:ext cx="80271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* +		1 2 + 3 *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* +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			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СТЕК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3	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2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1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35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108" name="Google Shape;1108;p135"/>
          <p:cNvSpPr txBox="1"/>
          <p:nvPr/>
        </p:nvSpPr>
        <p:spPr>
          <a:xfrm>
            <a:off x="558450" y="1075950"/>
            <a:ext cx="80271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* +		1 2 + 3 *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			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СТЕК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3	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2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1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36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114" name="Google Shape;1114;p136"/>
          <p:cNvSpPr txBox="1"/>
          <p:nvPr/>
        </p:nvSpPr>
        <p:spPr>
          <a:xfrm>
            <a:off x="558450" y="1075950"/>
            <a:ext cx="80271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* +		1 2 + 3 *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			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СТЕК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3	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2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1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37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120" name="Google Shape;1120;p137"/>
          <p:cNvSpPr txBox="1"/>
          <p:nvPr/>
        </p:nvSpPr>
        <p:spPr>
          <a:xfrm>
            <a:off x="558450" y="1075950"/>
            <a:ext cx="80271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* +		1 2 + 3 *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			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СТЕК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1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38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126" name="Google Shape;1126;p138"/>
          <p:cNvSpPr txBox="1"/>
          <p:nvPr/>
        </p:nvSpPr>
        <p:spPr>
          <a:xfrm>
            <a:off x="558450" y="1075950"/>
            <a:ext cx="80271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* +		1 2 + 3 *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			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СТЕК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6</a:t>
            </a:r>
            <a:endParaRPr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1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39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132" name="Google Shape;1132;p139"/>
          <p:cNvSpPr txBox="1"/>
          <p:nvPr/>
        </p:nvSpPr>
        <p:spPr>
          <a:xfrm>
            <a:off x="558450" y="1075950"/>
            <a:ext cx="80271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* +		1 2 + 3 *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			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СТЕК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6</a:t>
            </a:r>
            <a:endParaRPr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1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40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138" name="Google Shape;1138;p140"/>
          <p:cNvSpPr txBox="1"/>
          <p:nvPr/>
        </p:nvSpPr>
        <p:spPr>
          <a:xfrm>
            <a:off x="558450" y="1075950"/>
            <a:ext cx="80271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* +		1 2 + 3 *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			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СТЕК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41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144" name="Google Shape;1144;p141"/>
          <p:cNvSpPr txBox="1"/>
          <p:nvPr/>
        </p:nvSpPr>
        <p:spPr>
          <a:xfrm>
            <a:off x="558450" y="1075950"/>
            <a:ext cx="80271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* +		1 2 + 3 *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			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СТЕК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42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0" name="Google Shape;1150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142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42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42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155" name="Google Shape;1155;p142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156" name="Google Shape;1156;p142"/>
          <p:cNvSpPr txBox="1"/>
          <p:nvPr/>
        </p:nvSpPr>
        <p:spPr>
          <a:xfrm>
            <a:off x="3847350" y="2059650"/>
            <a:ext cx="1449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Итоги</a:t>
            </a:r>
            <a:endParaRPr b="1" sz="36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7" name="Google Shape;1157;p142"/>
          <p:cNvSpPr txBox="1"/>
          <p:nvPr/>
        </p:nvSpPr>
        <p:spPr>
          <a:xfrm>
            <a:off x="2709300" y="2417125"/>
            <a:ext cx="372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Долго, много и не все нужно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6" name="Google Shape;236;p4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37" name="Google Shape;237;p44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4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9" name="Google Shape;239;p44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44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1" name="Google Shape;241;p44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2" name="Google Shape;242;p44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3" name="Google Shape;243;p44"/>
          <p:cNvSpPr/>
          <p:nvPr/>
        </p:nvSpPr>
        <p:spPr>
          <a:xfrm>
            <a:off x="3371475" y="1896922"/>
            <a:ext cx="1507375" cy="646050"/>
          </a:xfrm>
          <a:custGeom>
            <a:rect b="b" l="l" r="r" t="t"/>
            <a:pathLst>
              <a:path extrusionOk="0" h="25842" w="60295">
                <a:moveTo>
                  <a:pt x="0" y="25842"/>
                </a:moveTo>
                <a:cubicBezTo>
                  <a:pt x="6290" y="21546"/>
                  <a:pt x="27693" y="604"/>
                  <a:pt x="37742" y="67"/>
                </a:cubicBezTo>
                <a:cubicBezTo>
                  <a:pt x="47791" y="-470"/>
                  <a:pt x="56536" y="18861"/>
                  <a:pt x="60295" y="2262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4" name="Google Shape;244;p44"/>
          <p:cNvSpPr/>
          <p:nvPr/>
        </p:nvSpPr>
        <p:spPr>
          <a:xfrm>
            <a:off x="3831725" y="2229903"/>
            <a:ext cx="955075" cy="405125"/>
          </a:xfrm>
          <a:custGeom>
            <a:rect b="b" l="l" r="r" t="t"/>
            <a:pathLst>
              <a:path extrusionOk="0" h="16205" w="38203">
                <a:moveTo>
                  <a:pt x="38203" y="16205"/>
                </a:moveTo>
                <a:cubicBezTo>
                  <a:pt x="35365" y="13520"/>
                  <a:pt x="27540" y="863"/>
                  <a:pt x="21173" y="96"/>
                </a:cubicBezTo>
                <a:cubicBezTo>
                  <a:pt x="14806" y="-671"/>
                  <a:pt x="3529" y="9685"/>
                  <a:pt x="0" y="1160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5" name="Google Shape;245;p44"/>
          <p:cNvSpPr/>
          <p:nvPr/>
        </p:nvSpPr>
        <p:spPr>
          <a:xfrm>
            <a:off x="3854750" y="2658050"/>
            <a:ext cx="3797225" cy="586850"/>
          </a:xfrm>
          <a:custGeom>
            <a:rect b="b" l="l" r="r" t="t"/>
            <a:pathLst>
              <a:path extrusionOk="0" h="23474" w="151889">
                <a:moveTo>
                  <a:pt x="0" y="0"/>
                </a:moveTo>
                <a:cubicBezTo>
                  <a:pt x="10049" y="3912"/>
                  <a:pt x="34980" y="23474"/>
                  <a:pt x="60295" y="23474"/>
                </a:cubicBezTo>
                <a:cubicBezTo>
                  <a:pt x="85610" y="23474"/>
                  <a:pt x="136623" y="3912"/>
                  <a:pt x="151889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6" name="Google Shape;246;p44"/>
          <p:cNvSpPr/>
          <p:nvPr/>
        </p:nvSpPr>
        <p:spPr>
          <a:xfrm>
            <a:off x="6082275" y="2057551"/>
            <a:ext cx="1431613" cy="472823"/>
          </a:xfrm>
          <a:custGeom>
            <a:rect b="b" l="l" r="r" t="t"/>
            <a:pathLst>
              <a:path extrusionOk="0" h="21719" w="55232">
                <a:moveTo>
                  <a:pt x="55232" y="17576"/>
                </a:moveTo>
                <a:cubicBezTo>
                  <a:pt x="50169" y="14661"/>
                  <a:pt x="34060" y="-604"/>
                  <a:pt x="24855" y="86"/>
                </a:cubicBezTo>
                <a:cubicBezTo>
                  <a:pt x="15650" y="777"/>
                  <a:pt x="4143" y="18114"/>
                  <a:pt x="0" y="2171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3" name="Google Shape;1163;p143"/>
          <p:cNvPicPr preferRelativeResize="0"/>
          <p:nvPr/>
        </p:nvPicPr>
        <p:blipFill rotWithShape="1">
          <a:blip r:embed="rId3">
            <a:alphaModFix/>
          </a:blip>
          <a:srcRect b="0" l="81874" r="0" t="27990"/>
          <a:stretch/>
        </p:blipFill>
        <p:spPr>
          <a:xfrm>
            <a:off x="7486644" y="1439675"/>
            <a:ext cx="1657375" cy="370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119" y="1530487"/>
            <a:ext cx="4279762" cy="20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/>
        </p:nvSpPr>
        <p:spPr>
          <a:xfrm>
            <a:off x="540000" y="1246975"/>
            <a:ext cx="80271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Чем такой способ организации лучше? Или хуже?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Проблема добавления в массив.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2" name="Google Shape;252;p4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8" name="Google Shape;258;p4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59" name="Google Shape;259;p46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6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p46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46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3" name="Google Shape;263;p46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4" name="Google Shape;264;p46"/>
          <p:cNvSpPr/>
          <p:nvPr/>
        </p:nvSpPr>
        <p:spPr>
          <a:xfrm>
            <a:off x="1783550" y="1851616"/>
            <a:ext cx="2117225" cy="530275"/>
          </a:xfrm>
          <a:custGeom>
            <a:rect b="b" l="l" r="r" t="t"/>
            <a:pathLst>
              <a:path extrusionOk="0" h="21211" w="84689">
                <a:moveTo>
                  <a:pt x="0" y="21211"/>
                </a:moveTo>
                <a:cubicBezTo>
                  <a:pt x="9666" y="17682"/>
                  <a:pt x="43878" y="345"/>
                  <a:pt x="57993" y="38"/>
                </a:cubicBezTo>
                <a:cubicBezTo>
                  <a:pt x="72108" y="-269"/>
                  <a:pt x="80240" y="16147"/>
                  <a:pt x="84689" y="193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0" name="Google Shape;270;p4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7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3" name="Google Shape;273;p47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v1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v2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5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47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5" name="Google Shape;275;p47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6" name="Google Shape;276;p47"/>
          <p:cNvSpPr/>
          <p:nvPr/>
        </p:nvSpPr>
        <p:spPr>
          <a:xfrm>
            <a:off x="1783550" y="1851616"/>
            <a:ext cx="2117225" cy="530275"/>
          </a:xfrm>
          <a:custGeom>
            <a:rect b="b" l="l" r="r" t="t"/>
            <a:pathLst>
              <a:path extrusionOk="0" h="21211" w="84689">
                <a:moveTo>
                  <a:pt x="0" y="21211"/>
                </a:moveTo>
                <a:cubicBezTo>
                  <a:pt x="9666" y="17682"/>
                  <a:pt x="43878" y="345"/>
                  <a:pt x="57993" y="38"/>
                </a:cubicBezTo>
                <a:cubicBezTo>
                  <a:pt x="72108" y="-269"/>
                  <a:pt x="80240" y="16147"/>
                  <a:pt x="84689" y="193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2" name="Google Shape;282;p4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83" name="Google Shape;283;p48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8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5" name="Google Shape;285;p48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v1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v2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5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6" name="Google Shape;286;p48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7" name="Google Shape;287;p48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8" name="Google Shape;288;p48"/>
          <p:cNvSpPr/>
          <p:nvPr/>
        </p:nvSpPr>
        <p:spPr>
          <a:xfrm>
            <a:off x="1783550" y="1851616"/>
            <a:ext cx="2117225" cy="530275"/>
          </a:xfrm>
          <a:custGeom>
            <a:rect b="b" l="l" r="r" t="t"/>
            <a:pathLst>
              <a:path extrusionOk="0" h="21211" w="84689">
                <a:moveTo>
                  <a:pt x="0" y="21211"/>
                </a:moveTo>
                <a:cubicBezTo>
                  <a:pt x="9666" y="17682"/>
                  <a:pt x="43878" y="345"/>
                  <a:pt x="57993" y="38"/>
                </a:cubicBezTo>
                <a:cubicBezTo>
                  <a:pt x="72108" y="-269"/>
                  <a:pt x="80240" y="16147"/>
                  <a:pt x="84689" y="193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4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95" name="Google Shape;295;p49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9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7" name="Google Shape;297;p49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v1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lt1"/>
                          </a:solidFill>
                        </a:rPr>
                        <a:t>v2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5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49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9" name="Google Shape;299;p49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49"/>
          <p:cNvSpPr/>
          <p:nvPr/>
        </p:nvSpPr>
        <p:spPr>
          <a:xfrm>
            <a:off x="1783550" y="1851625"/>
            <a:ext cx="4395571" cy="530275"/>
          </a:xfrm>
          <a:custGeom>
            <a:rect b="b" l="l" r="r" t="t"/>
            <a:pathLst>
              <a:path extrusionOk="0" h="21211" w="84689">
                <a:moveTo>
                  <a:pt x="0" y="21211"/>
                </a:moveTo>
                <a:cubicBezTo>
                  <a:pt x="9666" y="17682"/>
                  <a:pt x="43878" y="345"/>
                  <a:pt x="57993" y="38"/>
                </a:cubicBezTo>
                <a:cubicBezTo>
                  <a:pt x="72108" y="-269"/>
                  <a:pt x="80240" y="16147"/>
                  <a:pt x="84689" y="193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/>
        </p:nvSpPr>
        <p:spPr>
          <a:xfrm>
            <a:off x="540000" y="1246975"/>
            <a:ext cx="80271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Чем такой способ организации лучше? ли хуже?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Проблема удаления из массива.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6" name="Google Shape;306;p5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2" name="Google Shape;312;p5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13" name="Google Shape;313;p51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1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5" name="Google Shape;315;p51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51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7" name="Google Shape;317;p51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8" name="Google Shape;318;p51"/>
          <p:cNvSpPr/>
          <p:nvPr/>
        </p:nvSpPr>
        <p:spPr>
          <a:xfrm>
            <a:off x="1783550" y="1851616"/>
            <a:ext cx="2117225" cy="530275"/>
          </a:xfrm>
          <a:custGeom>
            <a:rect b="b" l="l" r="r" t="t"/>
            <a:pathLst>
              <a:path extrusionOk="0" h="21211" w="84689">
                <a:moveTo>
                  <a:pt x="0" y="21211"/>
                </a:moveTo>
                <a:cubicBezTo>
                  <a:pt x="9666" y="17682"/>
                  <a:pt x="43878" y="345"/>
                  <a:pt x="57993" y="38"/>
                </a:cubicBezTo>
                <a:cubicBezTo>
                  <a:pt x="72108" y="-269"/>
                  <a:pt x="80240" y="16147"/>
                  <a:pt x="84689" y="193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4" name="Google Shape;324;p5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25" name="Google Shape;325;p52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2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7" name="Google Shape;327;p52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52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9" name="Google Shape;329;p52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0" name="Google Shape;330;p52"/>
          <p:cNvSpPr/>
          <p:nvPr/>
        </p:nvSpPr>
        <p:spPr>
          <a:xfrm>
            <a:off x="1783550" y="1851616"/>
            <a:ext cx="2117225" cy="530275"/>
          </a:xfrm>
          <a:custGeom>
            <a:rect b="b" l="l" r="r" t="t"/>
            <a:pathLst>
              <a:path extrusionOk="0" h="21211" w="84689">
                <a:moveTo>
                  <a:pt x="0" y="21211"/>
                </a:moveTo>
                <a:cubicBezTo>
                  <a:pt x="9666" y="17682"/>
                  <a:pt x="43878" y="345"/>
                  <a:pt x="57993" y="38"/>
                </a:cubicBezTo>
                <a:cubicBezTo>
                  <a:pt x="72108" y="-269"/>
                  <a:pt x="80240" y="16147"/>
                  <a:pt x="84689" y="193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5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5"/>
          <p:cNvSpPr txBox="1"/>
          <p:nvPr/>
        </p:nvSpPr>
        <p:spPr>
          <a:xfrm>
            <a:off x="2290800" y="1802100"/>
            <a:ext cx="4562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У меня есть план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54" name="Google Shape;154;p35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5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56" name="Google Shape;156;p35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6" name="Google Shape;336;p5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37" name="Google Shape;337;p53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3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9" name="Google Shape;339;p53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53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1" name="Google Shape;341;p53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2" name="Google Shape;342;p53"/>
          <p:cNvSpPr/>
          <p:nvPr/>
        </p:nvSpPr>
        <p:spPr>
          <a:xfrm>
            <a:off x="1783550" y="1851616"/>
            <a:ext cx="2117225" cy="530275"/>
          </a:xfrm>
          <a:custGeom>
            <a:rect b="b" l="l" r="r" t="t"/>
            <a:pathLst>
              <a:path extrusionOk="0" h="21211" w="84689">
                <a:moveTo>
                  <a:pt x="0" y="21211"/>
                </a:moveTo>
                <a:cubicBezTo>
                  <a:pt x="9666" y="17682"/>
                  <a:pt x="43878" y="345"/>
                  <a:pt x="57993" y="38"/>
                </a:cubicBezTo>
                <a:cubicBezTo>
                  <a:pt x="72108" y="-269"/>
                  <a:pt x="80240" y="16147"/>
                  <a:pt x="84689" y="193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8" name="Google Shape;348;p5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49" name="Google Shape;349;p54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4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1" name="Google Shape;351;p54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2" name="Google Shape;352;p54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3" name="Google Shape;353;p54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4" name="Google Shape;354;p54"/>
          <p:cNvSpPr/>
          <p:nvPr/>
        </p:nvSpPr>
        <p:spPr>
          <a:xfrm>
            <a:off x="1783550" y="1851616"/>
            <a:ext cx="2117225" cy="530275"/>
          </a:xfrm>
          <a:custGeom>
            <a:rect b="b" l="l" r="r" t="t"/>
            <a:pathLst>
              <a:path extrusionOk="0" h="21211" w="84689">
                <a:moveTo>
                  <a:pt x="0" y="21211"/>
                </a:moveTo>
                <a:cubicBezTo>
                  <a:pt x="9666" y="17682"/>
                  <a:pt x="43878" y="345"/>
                  <a:pt x="57993" y="38"/>
                </a:cubicBezTo>
                <a:cubicBezTo>
                  <a:pt x="72108" y="-269"/>
                  <a:pt x="80240" y="16147"/>
                  <a:pt x="84689" y="193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0" name="Google Shape;360;p5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1" name="Google Shape;361;p55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5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3" name="Google Shape;363;p55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4" name="Google Shape;364;p55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5" name="Google Shape;365;p55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6" name="Google Shape;366;p55"/>
          <p:cNvSpPr/>
          <p:nvPr/>
        </p:nvSpPr>
        <p:spPr>
          <a:xfrm>
            <a:off x="1783550" y="1851616"/>
            <a:ext cx="2117225" cy="530275"/>
          </a:xfrm>
          <a:custGeom>
            <a:rect b="b" l="l" r="r" t="t"/>
            <a:pathLst>
              <a:path extrusionOk="0" h="21211" w="84689">
                <a:moveTo>
                  <a:pt x="0" y="21211"/>
                </a:moveTo>
                <a:cubicBezTo>
                  <a:pt x="9666" y="17682"/>
                  <a:pt x="43878" y="345"/>
                  <a:pt x="57993" y="38"/>
                </a:cubicBezTo>
                <a:cubicBezTo>
                  <a:pt x="72108" y="-269"/>
                  <a:pt x="80240" y="16147"/>
                  <a:pt x="84689" y="193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2" name="Google Shape;372;p5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73" name="Google Shape;373;p56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6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5" name="Google Shape;375;p56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6" name="Google Shape;376;p56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7" name="Google Shape;377;p56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8" name="Google Shape;378;p56"/>
          <p:cNvSpPr/>
          <p:nvPr/>
        </p:nvSpPr>
        <p:spPr>
          <a:xfrm>
            <a:off x="1783550" y="1851616"/>
            <a:ext cx="2117225" cy="530275"/>
          </a:xfrm>
          <a:custGeom>
            <a:rect b="b" l="l" r="r" t="t"/>
            <a:pathLst>
              <a:path extrusionOk="0" h="21211" w="84689">
                <a:moveTo>
                  <a:pt x="0" y="21211"/>
                </a:moveTo>
                <a:cubicBezTo>
                  <a:pt x="9666" y="17682"/>
                  <a:pt x="43878" y="345"/>
                  <a:pt x="57993" y="38"/>
                </a:cubicBezTo>
                <a:cubicBezTo>
                  <a:pt x="72108" y="-269"/>
                  <a:pt x="80240" y="16147"/>
                  <a:pt x="84689" y="193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7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4" name="Google Shape;384;p5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85" name="Google Shape;385;p57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7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7" name="Google Shape;387;p57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57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9" name="Google Shape;389;p57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0" name="Google Shape;390;p57"/>
          <p:cNvSpPr/>
          <p:nvPr/>
        </p:nvSpPr>
        <p:spPr>
          <a:xfrm>
            <a:off x="1783550" y="1851616"/>
            <a:ext cx="2117225" cy="530275"/>
          </a:xfrm>
          <a:custGeom>
            <a:rect b="b" l="l" r="r" t="t"/>
            <a:pathLst>
              <a:path extrusionOk="0" h="21211" w="84689">
                <a:moveTo>
                  <a:pt x="0" y="21211"/>
                </a:moveTo>
                <a:cubicBezTo>
                  <a:pt x="9666" y="17682"/>
                  <a:pt x="43878" y="345"/>
                  <a:pt x="57993" y="38"/>
                </a:cubicBezTo>
                <a:cubicBezTo>
                  <a:pt x="72108" y="-269"/>
                  <a:pt x="80240" y="16147"/>
                  <a:pt x="84689" y="193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/>
        </p:nvSpPr>
        <p:spPr>
          <a:xfrm>
            <a:off x="540000" y="1246975"/>
            <a:ext cx="80271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Чем такой способ организации лучше? Или хуже?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опробуйте написать такой код – о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тсылка к предыдущим лекциям.</a:t>
            </a:r>
            <a:endParaRPr sz="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качестве тренировки попробуйте добавить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элемент не в хвост.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6" name="Google Shape;396;p5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9"/>
          <p:cNvSpPr txBox="1"/>
          <p:nvPr/>
        </p:nvSpPr>
        <p:spPr>
          <a:xfrm>
            <a:off x="540000" y="1246975"/>
            <a:ext cx="80271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Чем такой способ организации лучше? Или хуже?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Добавление в конец списка.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2" name="Google Shape;402;p5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0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8" name="Google Shape;408;p6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09" name="Google Shape;409;p60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0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1" name="Google Shape;411;p60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2" name="Google Shape;412;p60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3" name="Google Shape;413;p60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4" name="Google Shape;414;p60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0" name="Google Shape;420;p6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21" name="Google Shape;421;p61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1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3" name="Google Shape;423;p61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4" name="Google Shape;424;p61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5" name="Google Shape;425;p61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6" name="Google Shape;426;p61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2" name="Google Shape;432;p6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33" name="Google Shape;433;p62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2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5" name="Google Shape;435;p62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62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7" name="Google Shape;437;p62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8" name="Google Shape;438;p62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/>
        </p:nvSpPr>
        <p:spPr>
          <a:xfrm>
            <a:off x="540000" y="1246975"/>
            <a:ext cx="802710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Разобраться, зачем нужно столько коллекций и JCF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LinkedList и особенности работы с ним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Узнать о списках, как об абстрактной структуре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Проблемы работы со списками и массивами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Построение разных Queue и как в этом помогает JCF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Deque и логика использования этой коллекции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То, что мертво, умереть не может – Stack в контексте JCF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2" name="Google Shape;162;p3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У меня есть план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3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44" name="Google Shape;444;p6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45" name="Google Shape;445;p63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3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7" name="Google Shape;447;p63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8" name="Google Shape;448;p63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49" name="Google Shape;449;p63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0" name="Google Shape;450;p63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51" name="Google Shape;451;p63"/>
          <p:cNvSpPr/>
          <p:nvPr/>
        </p:nvSpPr>
        <p:spPr>
          <a:xfrm>
            <a:off x="3452025" y="2093506"/>
            <a:ext cx="1369275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4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7" name="Google Shape;457;p6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58" name="Google Shape;458;p64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4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0" name="Google Shape;460;p64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1" name="Google Shape;461;p64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2" name="Google Shape;462;p64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3" name="Google Shape;463;p64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64" name="Google Shape;464;p64"/>
          <p:cNvSpPr/>
          <p:nvPr/>
        </p:nvSpPr>
        <p:spPr>
          <a:xfrm>
            <a:off x="3452025" y="2093506"/>
            <a:ext cx="1369275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65" name="Google Shape;465;p64"/>
          <p:cNvSpPr/>
          <p:nvPr/>
        </p:nvSpPr>
        <p:spPr>
          <a:xfrm>
            <a:off x="4855825" y="2047720"/>
            <a:ext cx="1829575" cy="472250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1" name="Google Shape;471;p6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72" name="Google Shape;472;p65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5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4" name="Google Shape;474;p65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75" name="Google Shape;475;p65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6" name="Google Shape;476;p65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7" name="Google Shape;477;p65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78" name="Google Shape;478;p65"/>
          <p:cNvSpPr/>
          <p:nvPr/>
        </p:nvSpPr>
        <p:spPr>
          <a:xfrm>
            <a:off x="3452025" y="2093506"/>
            <a:ext cx="1369275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79" name="Google Shape;479;p65"/>
          <p:cNvSpPr/>
          <p:nvPr/>
        </p:nvSpPr>
        <p:spPr>
          <a:xfrm>
            <a:off x="6639350" y="1967175"/>
            <a:ext cx="1431642" cy="472250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80" name="Google Shape;480;p65"/>
          <p:cNvSpPr/>
          <p:nvPr/>
        </p:nvSpPr>
        <p:spPr>
          <a:xfrm>
            <a:off x="4855825" y="2047720"/>
            <a:ext cx="1829575" cy="472250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6" name="Google Shape;486;p6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87" name="Google Shape;487;p66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6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9" name="Google Shape;489;p66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90" name="Google Shape;490;p66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1" name="Google Shape;491;p66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2" name="Google Shape;492;p66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93" name="Google Shape;493;p66"/>
          <p:cNvSpPr/>
          <p:nvPr/>
        </p:nvSpPr>
        <p:spPr>
          <a:xfrm>
            <a:off x="3452025" y="2093506"/>
            <a:ext cx="1369275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94" name="Google Shape;494;p66"/>
          <p:cNvSpPr/>
          <p:nvPr/>
        </p:nvSpPr>
        <p:spPr>
          <a:xfrm>
            <a:off x="6639350" y="1967175"/>
            <a:ext cx="1431642" cy="472250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95" name="Google Shape;495;p66"/>
          <p:cNvSpPr/>
          <p:nvPr/>
        </p:nvSpPr>
        <p:spPr>
          <a:xfrm>
            <a:off x="4855825" y="2047720"/>
            <a:ext cx="1829575" cy="472250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96" name="Google Shape;496;p66"/>
          <p:cNvSpPr/>
          <p:nvPr/>
        </p:nvSpPr>
        <p:spPr>
          <a:xfrm>
            <a:off x="6075550" y="2681075"/>
            <a:ext cx="1818050" cy="460500"/>
          </a:xfrm>
          <a:custGeom>
            <a:rect b="b" l="l" r="r" t="t"/>
            <a:pathLst>
              <a:path extrusionOk="0" h="18420" w="72722">
                <a:moveTo>
                  <a:pt x="72722" y="460"/>
                </a:moveTo>
                <a:cubicBezTo>
                  <a:pt x="66125" y="3452"/>
                  <a:pt x="45259" y="18487"/>
                  <a:pt x="33139" y="18410"/>
                </a:cubicBezTo>
                <a:cubicBezTo>
                  <a:pt x="21019" y="18333"/>
                  <a:pt x="5523" y="3068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7"/>
          <p:cNvSpPr txBox="1"/>
          <p:nvPr/>
        </p:nvSpPr>
        <p:spPr>
          <a:xfrm>
            <a:off x="540000" y="1246975"/>
            <a:ext cx="80271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Чем такой способ организации лучше? Или хуже?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Добавление в середину списка.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2" name="Google Shape;502;p6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8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8" name="Google Shape;508;p6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09" name="Google Shape;509;p68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68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1" name="Google Shape;511;p68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12" name="Google Shape;512;p68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13" name="Google Shape;513;p68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14" name="Google Shape;514;p68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15" name="Google Shape;515;p68"/>
          <p:cNvSpPr/>
          <p:nvPr/>
        </p:nvSpPr>
        <p:spPr>
          <a:xfrm>
            <a:off x="3452025" y="2093506"/>
            <a:ext cx="1369275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16" name="Google Shape;516;p68"/>
          <p:cNvSpPr/>
          <p:nvPr/>
        </p:nvSpPr>
        <p:spPr>
          <a:xfrm>
            <a:off x="6639350" y="1967175"/>
            <a:ext cx="1431642" cy="472250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17" name="Google Shape;517;p68"/>
          <p:cNvSpPr/>
          <p:nvPr/>
        </p:nvSpPr>
        <p:spPr>
          <a:xfrm>
            <a:off x="4855825" y="2047720"/>
            <a:ext cx="1829575" cy="472250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18" name="Google Shape;518;p68"/>
          <p:cNvSpPr/>
          <p:nvPr/>
        </p:nvSpPr>
        <p:spPr>
          <a:xfrm>
            <a:off x="6075550" y="2681075"/>
            <a:ext cx="1818050" cy="460500"/>
          </a:xfrm>
          <a:custGeom>
            <a:rect b="b" l="l" r="r" t="t"/>
            <a:pathLst>
              <a:path extrusionOk="0" h="18420" w="72722">
                <a:moveTo>
                  <a:pt x="72722" y="460"/>
                </a:moveTo>
                <a:cubicBezTo>
                  <a:pt x="66125" y="3452"/>
                  <a:pt x="45259" y="18487"/>
                  <a:pt x="33139" y="18410"/>
                </a:cubicBezTo>
                <a:cubicBezTo>
                  <a:pt x="21019" y="18333"/>
                  <a:pt x="5523" y="3068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9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4" name="Google Shape;524;p6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25" name="Google Shape;525;p69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9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7" name="Google Shape;527;p69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28" name="Google Shape;528;p69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9" name="Google Shape;529;p69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30" name="Google Shape;530;p69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31" name="Google Shape;531;p69"/>
          <p:cNvSpPr/>
          <p:nvPr/>
        </p:nvSpPr>
        <p:spPr>
          <a:xfrm>
            <a:off x="3452025" y="2093506"/>
            <a:ext cx="1369275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32" name="Google Shape;532;p69"/>
          <p:cNvSpPr/>
          <p:nvPr/>
        </p:nvSpPr>
        <p:spPr>
          <a:xfrm>
            <a:off x="6639350" y="1967175"/>
            <a:ext cx="1431642" cy="472250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33" name="Google Shape;533;p69"/>
          <p:cNvSpPr/>
          <p:nvPr/>
        </p:nvSpPr>
        <p:spPr>
          <a:xfrm>
            <a:off x="4855825" y="2047720"/>
            <a:ext cx="1829575" cy="472250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34" name="Google Shape;534;p69"/>
          <p:cNvSpPr/>
          <p:nvPr/>
        </p:nvSpPr>
        <p:spPr>
          <a:xfrm>
            <a:off x="6075550" y="2681075"/>
            <a:ext cx="1818050" cy="460500"/>
          </a:xfrm>
          <a:custGeom>
            <a:rect b="b" l="l" r="r" t="t"/>
            <a:pathLst>
              <a:path extrusionOk="0" h="18420" w="72722">
                <a:moveTo>
                  <a:pt x="72722" y="460"/>
                </a:moveTo>
                <a:cubicBezTo>
                  <a:pt x="66125" y="3452"/>
                  <a:pt x="45259" y="18487"/>
                  <a:pt x="33139" y="18410"/>
                </a:cubicBezTo>
                <a:cubicBezTo>
                  <a:pt x="21019" y="18333"/>
                  <a:pt x="5523" y="3068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40" name="Google Shape;540;p7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41" name="Google Shape;541;p70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0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43" name="Google Shape;543;p70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44" name="Google Shape;544;p70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45" name="Google Shape;545;p70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46" name="Google Shape;546;p70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47" name="Google Shape;547;p70"/>
          <p:cNvSpPr/>
          <p:nvPr/>
        </p:nvSpPr>
        <p:spPr>
          <a:xfrm>
            <a:off x="3452025" y="2093506"/>
            <a:ext cx="1369275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48" name="Google Shape;548;p70"/>
          <p:cNvSpPr/>
          <p:nvPr/>
        </p:nvSpPr>
        <p:spPr>
          <a:xfrm>
            <a:off x="6639350" y="1967175"/>
            <a:ext cx="1431642" cy="472250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49" name="Google Shape;549;p70"/>
          <p:cNvSpPr/>
          <p:nvPr/>
        </p:nvSpPr>
        <p:spPr>
          <a:xfrm>
            <a:off x="4855825" y="2047720"/>
            <a:ext cx="1829575" cy="472250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50" name="Google Shape;550;p70"/>
          <p:cNvSpPr/>
          <p:nvPr/>
        </p:nvSpPr>
        <p:spPr>
          <a:xfrm>
            <a:off x="6075550" y="2681075"/>
            <a:ext cx="1818050" cy="460500"/>
          </a:xfrm>
          <a:custGeom>
            <a:rect b="b" l="l" r="r" t="t"/>
            <a:pathLst>
              <a:path extrusionOk="0" h="18420" w="72722">
                <a:moveTo>
                  <a:pt x="72722" y="460"/>
                </a:moveTo>
                <a:cubicBezTo>
                  <a:pt x="66125" y="3452"/>
                  <a:pt x="45259" y="18487"/>
                  <a:pt x="33139" y="18410"/>
                </a:cubicBezTo>
                <a:cubicBezTo>
                  <a:pt x="21019" y="18333"/>
                  <a:pt x="5523" y="3068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1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6" name="Google Shape;556;p7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57" name="Google Shape;557;p71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71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9" name="Google Shape;559;p71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60" name="Google Shape;560;p71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1" name="Google Shape;561;p71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2" name="Google Shape;562;p71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63" name="Google Shape;563;p71"/>
          <p:cNvSpPr/>
          <p:nvPr/>
        </p:nvSpPr>
        <p:spPr>
          <a:xfrm>
            <a:off x="3452025" y="2093506"/>
            <a:ext cx="1369275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64" name="Google Shape;564;p71"/>
          <p:cNvSpPr/>
          <p:nvPr/>
        </p:nvSpPr>
        <p:spPr>
          <a:xfrm>
            <a:off x="6639350" y="1967175"/>
            <a:ext cx="1431642" cy="472250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65" name="Google Shape;565;p71"/>
          <p:cNvSpPr/>
          <p:nvPr/>
        </p:nvSpPr>
        <p:spPr>
          <a:xfrm flipH="1">
            <a:off x="3866137" y="2255325"/>
            <a:ext cx="828615" cy="197259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66" name="Google Shape;566;p71"/>
          <p:cNvSpPr/>
          <p:nvPr/>
        </p:nvSpPr>
        <p:spPr>
          <a:xfrm>
            <a:off x="6075550" y="2681075"/>
            <a:ext cx="1818050" cy="460500"/>
          </a:xfrm>
          <a:custGeom>
            <a:rect b="b" l="l" r="r" t="t"/>
            <a:pathLst>
              <a:path extrusionOk="0" h="18420" w="72722">
                <a:moveTo>
                  <a:pt x="72722" y="460"/>
                </a:moveTo>
                <a:cubicBezTo>
                  <a:pt x="66125" y="3452"/>
                  <a:pt x="45259" y="18487"/>
                  <a:pt x="33139" y="18410"/>
                </a:cubicBezTo>
                <a:cubicBezTo>
                  <a:pt x="21019" y="18333"/>
                  <a:pt x="5523" y="3068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2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2" name="Google Shape;572;p7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73" name="Google Shape;573;p72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72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5" name="Google Shape;575;p72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576" name="Google Shape;576;p72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7" name="Google Shape;577;p72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8" name="Google Shape;578;p72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79" name="Google Shape;579;p72"/>
          <p:cNvSpPr/>
          <p:nvPr/>
        </p:nvSpPr>
        <p:spPr>
          <a:xfrm>
            <a:off x="3452025" y="2093506"/>
            <a:ext cx="1369275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80" name="Google Shape;580;p72"/>
          <p:cNvSpPr/>
          <p:nvPr/>
        </p:nvSpPr>
        <p:spPr>
          <a:xfrm>
            <a:off x="6639350" y="1967175"/>
            <a:ext cx="1431642" cy="472250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81" name="Google Shape;581;p72"/>
          <p:cNvSpPr/>
          <p:nvPr/>
        </p:nvSpPr>
        <p:spPr>
          <a:xfrm flipH="1">
            <a:off x="3866137" y="2255325"/>
            <a:ext cx="828615" cy="197259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82" name="Google Shape;582;p72"/>
          <p:cNvSpPr/>
          <p:nvPr/>
        </p:nvSpPr>
        <p:spPr>
          <a:xfrm>
            <a:off x="6075550" y="2681075"/>
            <a:ext cx="1818050" cy="460500"/>
          </a:xfrm>
          <a:custGeom>
            <a:rect b="b" l="l" r="r" t="t"/>
            <a:pathLst>
              <a:path extrusionOk="0" h="18420" w="72722">
                <a:moveTo>
                  <a:pt x="72722" y="460"/>
                </a:moveTo>
                <a:cubicBezTo>
                  <a:pt x="66125" y="3452"/>
                  <a:pt x="45259" y="18487"/>
                  <a:pt x="33139" y="18410"/>
                </a:cubicBezTo>
                <a:cubicBezTo>
                  <a:pt x="21019" y="18333"/>
                  <a:pt x="5523" y="3068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83" name="Google Shape;583;p72"/>
          <p:cNvSpPr/>
          <p:nvPr/>
        </p:nvSpPr>
        <p:spPr>
          <a:xfrm>
            <a:off x="3751200" y="2084592"/>
            <a:ext cx="2784600" cy="994500"/>
          </a:xfrm>
          <a:custGeom>
            <a:rect b="b" l="l" r="r" t="t"/>
            <a:pathLst>
              <a:path extrusionOk="0" h="39780" w="111384">
                <a:moveTo>
                  <a:pt x="0" y="25700"/>
                </a:moveTo>
                <a:cubicBezTo>
                  <a:pt x="9052" y="27925"/>
                  <a:pt x="41424" y="43190"/>
                  <a:pt x="54311" y="39047"/>
                </a:cubicBezTo>
                <a:cubicBezTo>
                  <a:pt x="67199" y="34905"/>
                  <a:pt x="67813" y="5218"/>
                  <a:pt x="77325" y="845"/>
                </a:cubicBezTo>
                <a:cubicBezTo>
                  <a:pt x="86837" y="-3527"/>
                  <a:pt x="105708" y="10818"/>
                  <a:pt x="111384" y="1281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7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7"/>
          <p:cNvSpPr txBox="1"/>
          <p:nvPr/>
        </p:nvSpPr>
        <p:spPr>
          <a:xfrm>
            <a:off x="2290800" y="1802100"/>
            <a:ext cx="4562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Зачем разные коллекции?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72" name="Google Shape;172;p37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7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74" name="Google Shape;174;p37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3"/>
          <p:cNvSpPr txBox="1"/>
          <p:nvPr/>
        </p:nvSpPr>
        <p:spPr>
          <a:xfrm>
            <a:off x="540000" y="1246975"/>
            <a:ext cx="80271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Чем такой способ организации лучше? Или хуже?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Удаление из списка списка.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9" name="Google Shape;589;p7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4"/>
          <p:cNvSpPr txBox="1"/>
          <p:nvPr/>
        </p:nvSpPr>
        <p:spPr>
          <a:xfrm>
            <a:off x="540000" y="1246975"/>
            <a:ext cx="80271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Чем такой способ организации лучше? Или хуже?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Удаление из списка списка.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Еще пример.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5" name="Google Shape;595;p7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5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1" name="Google Shape;601;p7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02" name="Google Shape;602;p75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5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4" name="Google Shape;604;p75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05" name="Google Shape;605;p75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6" name="Google Shape;606;p75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7" name="Google Shape;607;p75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08" name="Google Shape;608;p75"/>
          <p:cNvSpPr/>
          <p:nvPr/>
        </p:nvSpPr>
        <p:spPr>
          <a:xfrm>
            <a:off x="3452025" y="2093506"/>
            <a:ext cx="1369275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09" name="Google Shape;609;p75"/>
          <p:cNvSpPr/>
          <p:nvPr/>
        </p:nvSpPr>
        <p:spPr>
          <a:xfrm>
            <a:off x="6639350" y="1967175"/>
            <a:ext cx="1431642" cy="472250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10" name="Google Shape;610;p75"/>
          <p:cNvSpPr/>
          <p:nvPr/>
        </p:nvSpPr>
        <p:spPr>
          <a:xfrm flipH="1">
            <a:off x="3866137" y="2255325"/>
            <a:ext cx="828615" cy="197259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11" name="Google Shape;611;p75"/>
          <p:cNvSpPr/>
          <p:nvPr/>
        </p:nvSpPr>
        <p:spPr>
          <a:xfrm>
            <a:off x="6075550" y="2681075"/>
            <a:ext cx="1818050" cy="460500"/>
          </a:xfrm>
          <a:custGeom>
            <a:rect b="b" l="l" r="r" t="t"/>
            <a:pathLst>
              <a:path extrusionOk="0" h="18420" w="72722">
                <a:moveTo>
                  <a:pt x="72722" y="460"/>
                </a:moveTo>
                <a:cubicBezTo>
                  <a:pt x="66125" y="3452"/>
                  <a:pt x="45259" y="18487"/>
                  <a:pt x="33139" y="18410"/>
                </a:cubicBezTo>
                <a:cubicBezTo>
                  <a:pt x="21019" y="18333"/>
                  <a:pt x="5523" y="3068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12" name="Google Shape;612;p75"/>
          <p:cNvSpPr/>
          <p:nvPr/>
        </p:nvSpPr>
        <p:spPr>
          <a:xfrm>
            <a:off x="3751200" y="2084592"/>
            <a:ext cx="2784600" cy="994500"/>
          </a:xfrm>
          <a:custGeom>
            <a:rect b="b" l="l" r="r" t="t"/>
            <a:pathLst>
              <a:path extrusionOk="0" h="39780" w="111384">
                <a:moveTo>
                  <a:pt x="0" y="25700"/>
                </a:moveTo>
                <a:cubicBezTo>
                  <a:pt x="9052" y="27925"/>
                  <a:pt x="41424" y="43190"/>
                  <a:pt x="54311" y="39047"/>
                </a:cubicBezTo>
                <a:cubicBezTo>
                  <a:pt x="67199" y="34905"/>
                  <a:pt x="67813" y="5218"/>
                  <a:pt x="77325" y="845"/>
                </a:cubicBezTo>
                <a:cubicBezTo>
                  <a:pt x="86837" y="-3527"/>
                  <a:pt x="105708" y="10818"/>
                  <a:pt x="111384" y="1281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6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8" name="Google Shape;618;p7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19" name="Google Shape;619;p76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76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1" name="Google Shape;621;p76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22" name="Google Shape;622;p76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3" name="Google Shape;623;p76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4" name="Google Shape;624;p76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25" name="Google Shape;625;p76"/>
          <p:cNvSpPr/>
          <p:nvPr/>
        </p:nvSpPr>
        <p:spPr>
          <a:xfrm>
            <a:off x="3452025" y="2093506"/>
            <a:ext cx="1369275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26" name="Google Shape;626;p76"/>
          <p:cNvSpPr/>
          <p:nvPr/>
        </p:nvSpPr>
        <p:spPr>
          <a:xfrm>
            <a:off x="6639350" y="1967175"/>
            <a:ext cx="1431642" cy="472250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27" name="Google Shape;627;p76"/>
          <p:cNvSpPr/>
          <p:nvPr/>
        </p:nvSpPr>
        <p:spPr>
          <a:xfrm flipH="1">
            <a:off x="3866137" y="2255325"/>
            <a:ext cx="828615" cy="197259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28" name="Google Shape;628;p76"/>
          <p:cNvSpPr/>
          <p:nvPr/>
        </p:nvSpPr>
        <p:spPr>
          <a:xfrm>
            <a:off x="6075550" y="2681075"/>
            <a:ext cx="1818050" cy="460500"/>
          </a:xfrm>
          <a:custGeom>
            <a:rect b="b" l="l" r="r" t="t"/>
            <a:pathLst>
              <a:path extrusionOk="0" h="18420" w="72722">
                <a:moveTo>
                  <a:pt x="72722" y="460"/>
                </a:moveTo>
                <a:cubicBezTo>
                  <a:pt x="66125" y="3452"/>
                  <a:pt x="45259" y="18487"/>
                  <a:pt x="33139" y="18410"/>
                </a:cubicBezTo>
                <a:cubicBezTo>
                  <a:pt x="21019" y="18333"/>
                  <a:pt x="5523" y="3068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29" name="Google Shape;629;p76"/>
          <p:cNvSpPr/>
          <p:nvPr/>
        </p:nvSpPr>
        <p:spPr>
          <a:xfrm>
            <a:off x="3751200" y="2084592"/>
            <a:ext cx="2784600" cy="994500"/>
          </a:xfrm>
          <a:custGeom>
            <a:rect b="b" l="l" r="r" t="t"/>
            <a:pathLst>
              <a:path extrusionOk="0" h="39780" w="111384">
                <a:moveTo>
                  <a:pt x="0" y="25700"/>
                </a:moveTo>
                <a:cubicBezTo>
                  <a:pt x="9052" y="27925"/>
                  <a:pt x="41424" y="43190"/>
                  <a:pt x="54311" y="39047"/>
                </a:cubicBezTo>
                <a:cubicBezTo>
                  <a:pt x="67199" y="34905"/>
                  <a:pt x="67813" y="5218"/>
                  <a:pt x="77325" y="845"/>
                </a:cubicBezTo>
                <a:cubicBezTo>
                  <a:pt x="86837" y="-3527"/>
                  <a:pt x="105708" y="10818"/>
                  <a:pt x="111384" y="1281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7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5" name="Google Shape;635;p7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36" name="Google Shape;636;p77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77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8" name="Google Shape;638;p77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39" name="Google Shape;639;p77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0" name="Google Shape;640;p77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1" name="Google Shape;641;p77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42" name="Google Shape;642;p77"/>
          <p:cNvSpPr/>
          <p:nvPr/>
        </p:nvSpPr>
        <p:spPr>
          <a:xfrm>
            <a:off x="3452025" y="2093506"/>
            <a:ext cx="1369275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43" name="Google Shape;643;p77"/>
          <p:cNvSpPr/>
          <p:nvPr/>
        </p:nvSpPr>
        <p:spPr>
          <a:xfrm rot="10800000">
            <a:off x="6190655" y="2681084"/>
            <a:ext cx="448795" cy="287647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44" name="Google Shape;644;p77"/>
          <p:cNvSpPr/>
          <p:nvPr/>
        </p:nvSpPr>
        <p:spPr>
          <a:xfrm flipH="1">
            <a:off x="3866137" y="2255325"/>
            <a:ext cx="828615" cy="197259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45" name="Google Shape;645;p77"/>
          <p:cNvSpPr/>
          <p:nvPr/>
        </p:nvSpPr>
        <p:spPr>
          <a:xfrm>
            <a:off x="3751200" y="2084592"/>
            <a:ext cx="2784600" cy="994500"/>
          </a:xfrm>
          <a:custGeom>
            <a:rect b="b" l="l" r="r" t="t"/>
            <a:pathLst>
              <a:path extrusionOk="0" h="39780" w="111384">
                <a:moveTo>
                  <a:pt x="0" y="25700"/>
                </a:moveTo>
                <a:cubicBezTo>
                  <a:pt x="9052" y="27925"/>
                  <a:pt x="41424" y="43190"/>
                  <a:pt x="54311" y="39047"/>
                </a:cubicBezTo>
                <a:cubicBezTo>
                  <a:pt x="67199" y="34905"/>
                  <a:pt x="67813" y="5218"/>
                  <a:pt x="77325" y="845"/>
                </a:cubicBezTo>
                <a:cubicBezTo>
                  <a:pt x="86837" y="-3527"/>
                  <a:pt x="105708" y="10818"/>
                  <a:pt x="111384" y="1281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8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51" name="Google Shape;651;p7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52" name="Google Shape;652;p78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8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54" name="Google Shape;654;p78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5" name="Google Shape;655;p78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56" name="Google Shape;656;p78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57" name="Google Shape;657;p78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58" name="Google Shape;658;p78"/>
          <p:cNvSpPr/>
          <p:nvPr/>
        </p:nvSpPr>
        <p:spPr>
          <a:xfrm>
            <a:off x="3452025" y="2093506"/>
            <a:ext cx="1369275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59" name="Google Shape;659;p78"/>
          <p:cNvSpPr/>
          <p:nvPr/>
        </p:nvSpPr>
        <p:spPr>
          <a:xfrm rot="10800000">
            <a:off x="6190655" y="2681084"/>
            <a:ext cx="448795" cy="287647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60" name="Google Shape;660;p78"/>
          <p:cNvSpPr/>
          <p:nvPr/>
        </p:nvSpPr>
        <p:spPr>
          <a:xfrm flipH="1">
            <a:off x="3866137" y="2255325"/>
            <a:ext cx="828615" cy="197259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61" name="Google Shape;661;p78"/>
          <p:cNvSpPr/>
          <p:nvPr/>
        </p:nvSpPr>
        <p:spPr>
          <a:xfrm>
            <a:off x="3751200" y="2084592"/>
            <a:ext cx="2784600" cy="994500"/>
          </a:xfrm>
          <a:custGeom>
            <a:rect b="b" l="l" r="r" t="t"/>
            <a:pathLst>
              <a:path extrusionOk="0" h="39780" w="111384">
                <a:moveTo>
                  <a:pt x="0" y="25700"/>
                </a:moveTo>
                <a:cubicBezTo>
                  <a:pt x="9052" y="27925"/>
                  <a:pt x="41424" y="43190"/>
                  <a:pt x="54311" y="39047"/>
                </a:cubicBezTo>
                <a:cubicBezTo>
                  <a:pt x="67199" y="34905"/>
                  <a:pt x="67813" y="5218"/>
                  <a:pt x="77325" y="845"/>
                </a:cubicBezTo>
                <a:cubicBezTo>
                  <a:pt x="86837" y="-3527"/>
                  <a:pt x="105708" y="10818"/>
                  <a:pt x="111384" y="1281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9"/>
          <p:cNvSpPr txBox="1"/>
          <p:nvPr/>
        </p:nvSpPr>
        <p:spPr>
          <a:xfrm>
            <a:off x="540000" y="1246975"/>
            <a:ext cx="80271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Чем такой способ организации лучше? Или хуже?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нам с этого?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Количество операций меньше =&gt; скорость доступа к данным выше.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Всегда ли? Доступ к элементу.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7" name="Google Shape;667;p7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0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Массив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3" name="Google Shape;673;p8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74" name="Google Shape;674;p80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80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76" name="Google Shape;676;p80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7" name="Google Shape;677;p80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8" name="Google Shape;678;p80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9" name="Google Shape;679;p80"/>
          <p:cNvSpPr/>
          <p:nvPr/>
        </p:nvSpPr>
        <p:spPr>
          <a:xfrm>
            <a:off x="1783550" y="1851616"/>
            <a:ext cx="2117225" cy="530275"/>
          </a:xfrm>
          <a:custGeom>
            <a:rect b="b" l="l" r="r" t="t"/>
            <a:pathLst>
              <a:path extrusionOk="0" h="21211" w="84689">
                <a:moveTo>
                  <a:pt x="0" y="21211"/>
                </a:moveTo>
                <a:cubicBezTo>
                  <a:pt x="9666" y="17682"/>
                  <a:pt x="43878" y="345"/>
                  <a:pt x="57993" y="38"/>
                </a:cubicBezTo>
                <a:cubicBezTo>
                  <a:pt x="72108" y="-269"/>
                  <a:pt x="80240" y="16147"/>
                  <a:pt x="84689" y="193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1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5" name="Google Shape;685;p8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86" name="Google Shape;686;p81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81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8" name="Google Shape;688;p81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89" name="Google Shape;689;p81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90" name="Google Shape;690;p81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91" name="Google Shape;691;p81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92" name="Google Shape;692;p81"/>
          <p:cNvSpPr/>
          <p:nvPr/>
        </p:nvSpPr>
        <p:spPr>
          <a:xfrm>
            <a:off x="3452025" y="2093506"/>
            <a:ext cx="1369275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93" name="Google Shape;693;p81"/>
          <p:cNvSpPr/>
          <p:nvPr/>
        </p:nvSpPr>
        <p:spPr>
          <a:xfrm>
            <a:off x="6639350" y="1967175"/>
            <a:ext cx="1431642" cy="472250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94" name="Google Shape;694;p81"/>
          <p:cNvSpPr/>
          <p:nvPr/>
        </p:nvSpPr>
        <p:spPr>
          <a:xfrm flipH="1">
            <a:off x="3866137" y="2255325"/>
            <a:ext cx="828615" cy="197259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95" name="Google Shape;695;p81"/>
          <p:cNvSpPr/>
          <p:nvPr/>
        </p:nvSpPr>
        <p:spPr>
          <a:xfrm>
            <a:off x="6075550" y="2681075"/>
            <a:ext cx="1818050" cy="460500"/>
          </a:xfrm>
          <a:custGeom>
            <a:rect b="b" l="l" r="r" t="t"/>
            <a:pathLst>
              <a:path extrusionOk="0" h="18420" w="72722">
                <a:moveTo>
                  <a:pt x="72722" y="460"/>
                </a:moveTo>
                <a:cubicBezTo>
                  <a:pt x="66125" y="3452"/>
                  <a:pt x="45259" y="18487"/>
                  <a:pt x="33139" y="18410"/>
                </a:cubicBezTo>
                <a:cubicBezTo>
                  <a:pt x="21019" y="18333"/>
                  <a:pt x="5523" y="3068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96" name="Google Shape;696;p81"/>
          <p:cNvSpPr/>
          <p:nvPr/>
        </p:nvSpPr>
        <p:spPr>
          <a:xfrm>
            <a:off x="3751200" y="2084592"/>
            <a:ext cx="2784600" cy="994500"/>
          </a:xfrm>
          <a:custGeom>
            <a:rect b="b" l="l" r="r" t="t"/>
            <a:pathLst>
              <a:path extrusionOk="0" h="39780" w="111384">
                <a:moveTo>
                  <a:pt x="0" y="25700"/>
                </a:moveTo>
                <a:cubicBezTo>
                  <a:pt x="9052" y="27925"/>
                  <a:pt x="41424" y="43190"/>
                  <a:pt x="54311" y="39047"/>
                </a:cubicBezTo>
                <a:cubicBezTo>
                  <a:pt x="67199" y="34905"/>
                  <a:pt x="67813" y="5218"/>
                  <a:pt x="77325" y="845"/>
                </a:cubicBezTo>
                <a:cubicBezTo>
                  <a:pt x="86837" y="-3527"/>
                  <a:pt x="105708" y="10818"/>
                  <a:pt x="111384" y="1281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2"/>
          <p:cNvSpPr txBox="1"/>
          <p:nvPr/>
        </p:nvSpPr>
        <p:spPr>
          <a:xfrm>
            <a:off x="540000" y="1246975"/>
            <a:ext cx="80271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Чем такой способ организации лучше? Или хуже?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Односвязный список.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Двусвязный список.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02" name="Google Shape;702;p8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/>
        </p:nvSpPr>
        <p:spPr>
          <a:xfrm>
            <a:off x="540000" y="1246975"/>
            <a:ext cx="80271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Способ обработки данных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Решаемые задачи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0" name="Google Shape;180;p3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Зачем разные коллекции?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3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08" name="Google Shape;708;p8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09" name="Google Shape;709;p83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83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1" name="Google Shape;711;p83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2" name="Google Shape;712;p83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3" name="Google Shape;713;p83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4" name="Google Shape;714;p83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15" name="Google Shape;715;p83"/>
          <p:cNvSpPr/>
          <p:nvPr/>
        </p:nvSpPr>
        <p:spPr>
          <a:xfrm>
            <a:off x="3452025" y="2093500"/>
            <a:ext cx="1242754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16" name="Google Shape;716;p83"/>
          <p:cNvSpPr/>
          <p:nvPr/>
        </p:nvSpPr>
        <p:spPr>
          <a:xfrm>
            <a:off x="4775325" y="2093475"/>
            <a:ext cx="1722728" cy="359099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4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22" name="Google Shape;722;p8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23" name="Google Shape;723;p84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84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5" name="Google Shape;725;p84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6" name="Google Shape;726;p84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27" name="Google Shape;727;p84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28" name="Google Shape;728;p84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29" name="Google Shape;729;p84"/>
          <p:cNvSpPr/>
          <p:nvPr/>
        </p:nvSpPr>
        <p:spPr>
          <a:xfrm>
            <a:off x="3452025" y="2093500"/>
            <a:ext cx="1242754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30" name="Google Shape;730;p84"/>
          <p:cNvSpPr/>
          <p:nvPr/>
        </p:nvSpPr>
        <p:spPr>
          <a:xfrm>
            <a:off x="4775325" y="2093475"/>
            <a:ext cx="1722728" cy="359099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31" name="Google Shape;731;p84"/>
          <p:cNvSpPr/>
          <p:nvPr/>
        </p:nvSpPr>
        <p:spPr>
          <a:xfrm>
            <a:off x="3348450" y="2727100"/>
            <a:ext cx="1369300" cy="322425"/>
          </a:xfrm>
          <a:custGeom>
            <a:rect b="b" l="l" r="r" t="t"/>
            <a:pathLst>
              <a:path extrusionOk="0" h="12897" w="54772">
                <a:moveTo>
                  <a:pt x="54772" y="0"/>
                </a:moveTo>
                <a:cubicBezTo>
                  <a:pt x="50553" y="2148"/>
                  <a:pt x="38586" y="12810"/>
                  <a:pt x="29457" y="12887"/>
                </a:cubicBezTo>
                <a:cubicBezTo>
                  <a:pt x="20328" y="12964"/>
                  <a:pt x="4910" y="2531"/>
                  <a:pt x="0" y="46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732" name="Google Shape;732;p84"/>
          <p:cNvSpPr/>
          <p:nvPr/>
        </p:nvSpPr>
        <p:spPr>
          <a:xfrm>
            <a:off x="4775325" y="2717625"/>
            <a:ext cx="1722716" cy="322425"/>
          </a:xfrm>
          <a:custGeom>
            <a:rect b="b" l="l" r="r" t="t"/>
            <a:pathLst>
              <a:path extrusionOk="0" h="12897" w="54772">
                <a:moveTo>
                  <a:pt x="54772" y="0"/>
                </a:moveTo>
                <a:cubicBezTo>
                  <a:pt x="50553" y="2148"/>
                  <a:pt x="38586" y="12810"/>
                  <a:pt x="29457" y="12887"/>
                </a:cubicBezTo>
                <a:cubicBezTo>
                  <a:pt x="20328" y="12964"/>
                  <a:pt x="4910" y="2531"/>
                  <a:pt x="0" y="46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5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Связный список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8" name="Google Shape;738;p8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39" name="Google Shape;739;p85"/>
          <p:cNvSpPr/>
          <p:nvPr/>
        </p:nvSpPr>
        <p:spPr>
          <a:xfrm>
            <a:off x="886025" y="1852575"/>
            <a:ext cx="16395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85"/>
          <p:cNvSpPr/>
          <p:nvPr/>
        </p:nvSpPr>
        <p:spPr>
          <a:xfrm>
            <a:off x="2525400" y="1852575"/>
            <a:ext cx="5732700" cy="1747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1" name="Google Shape;741;p85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510325"/>
                <a:gridCol w="583125"/>
                <a:gridCol w="479575"/>
                <a:gridCol w="5703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  <a:gridCol w="46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list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</a:rPr>
                        <a:t>d3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2" name="Google Shape;742;p85"/>
          <p:cNvSpPr txBox="1"/>
          <p:nvPr/>
        </p:nvSpPr>
        <p:spPr>
          <a:xfrm>
            <a:off x="1094525" y="3674900"/>
            <a:ext cx="1287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3" name="Google Shape;743;p85"/>
          <p:cNvSpPr txBox="1"/>
          <p:nvPr/>
        </p:nvSpPr>
        <p:spPr>
          <a:xfrm>
            <a:off x="5699250" y="3674900"/>
            <a:ext cx="1431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4" name="Google Shape;744;p85"/>
          <p:cNvSpPr/>
          <p:nvPr/>
        </p:nvSpPr>
        <p:spPr>
          <a:xfrm>
            <a:off x="1841075" y="2057543"/>
            <a:ext cx="1530400" cy="404875"/>
          </a:xfrm>
          <a:custGeom>
            <a:rect b="b" l="l" r="r" t="t"/>
            <a:pathLst>
              <a:path extrusionOk="0" h="16195" w="61216">
                <a:moveTo>
                  <a:pt x="0" y="16195"/>
                </a:moveTo>
                <a:cubicBezTo>
                  <a:pt x="3759" y="13510"/>
                  <a:pt x="12350" y="776"/>
                  <a:pt x="22553" y="86"/>
                </a:cubicBezTo>
                <a:cubicBezTo>
                  <a:pt x="32756" y="-604"/>
                  <a:pt x="54772" y="10059"/>
                  <a:pt x="61216" y="1205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45" name="Google Shape;745;p85"/>
          <p:cNvSpPr/>
          <p:nvPr/>
        </p:nvSpPr>
        <p:spPr>
          <a:xfrm>
            <a:off x="3452025" y="2093500"/>
            <a:ext cx="1242754" cy="380450"/>
          </a:xfrm>
          <a:custGeom>
            <a:rect b="b" l="l" r="r" t="t"/>
            <a:pathLst>
              <a:path extrusionOk="0" h="15218" w="54771">
                <a:moveTo>
                  <a:pt x="0" y="15218"/>
                </a:moveTo>
                <a:cubicBezTo>
                  <a:pt x="6751" y="12687"/>
                  <a:pt x="31375" y="259"/>
                  <a:pt x="40503" y="29"/>
                </a:cubicBezTo>
                <a:cubicBezTo>
                  <a:pt x="49632" y="-201"/>
                  <a:pt x="52393" y="11536"/>
                  <a:pt x="54771" y="1383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46" name="Google Shape;746;p85"/>
          <p:cNvSpPr/>
          <p:nvPr/>
        </p:nvSpPr>
        <p:spPr>
          <a:xfrm>
            <a:off x="4775325" y="2093475"/>
            <a:ext cx="1722728" cy="359099"/>
          </a:xfrm>
          <a:custGeom>
            <a:rect b="b" l="l" r="r" t="t"/>
            <a:pathLst>
              <a:path extrusionOk="0" h="18890" w="73183">
                <a:moveTo>
                  <a:pt x="0" y="18890"/>
                </a:moveTo>
                <a:cubicBezTo>
                  <a:pt x="6827" y="15745"/>
                  <a:pt x="28767" y="173"/>
                  <a:pt x="40964" y="19"/>
                </a:cubicBezTo>
                <a:cubicBezTo>
                  <a:pt x="53161" y="-134"/>
                  <a:pt x="67813" y="14977"/>
                  <a:pt x="73183" y="1796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47" name="Google Shape;747;p85"/>
          <p:cNvSpPr/>
          <p:nvPr/>
        </p:nvSpPr>
        <p:spPr>
          <a:xfrm>
            <a:off x="3348450" y="2727100"/>
            <a:ext cx="1369300" cy="322425"/>
          </a:xfrm>
          <a:custGeom>
            <a:rect b="b" l="l" r="r" t="t"/>
            <a:pathLst>
              <a:path extrusionOk="0" h="12897" w="54772">
                <a:moveTo>
                  <a:pt x="54772" y="0"/>
                </a:moveTo>
                <a:cubicBezTo>
                  <a:pt x="50553" y="2148"/>
                  <a:pt x="38586" y="12810"/>
                  <a:pt x="29457" y="12887"/>
                </a:cubicBezTo>
                <a:cubicBezTo>
                  <a:pt x="20328" y="12964"/>
                  <a:pt x="4910" y="2531"/>
                  <a:pt x="0" y="4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748" name="Google Shape;748;p85"/>
          <p:cNvSpPr/>
          <p:nvPr/>
        </p:nvSpPr>
        <p:spPr>
          <a:xfrm>
            <a:off x="4775325" y="2717625"/>
            <a:ext cx="1722716" cy="322425"/>
          </a:xfrm>
          <a:custGeom>
            <a:rect b="b" l="l" r="r" t="t"/>
            <a:pathLst>
              <a:path extrusionOk="0" h="12897" w="54772">
                <a:moveTo>
                  <a:pt x="54772" y="0"/>
                </a:moveTo>
                <a:cubicBezTo>
                  <a:pt x="50553" y="2148"/>
                  <a:pt x="38586" y="12810"/>
                  <a:pt x="29457" y="12887"/>
                </a:cubicBezTo>
                <a:cubicBezTo>
                  <a:pt x="20328" y="12964"/>
                  <a:pt x="4910" y="2531"/>
                  <a:pt x="0" y="4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sp>
        <p:nvSpPr>
          <p:cNvPr id="749" name="Google Shape;749;p85"/>
          <p:cNvSpPr/>
          <p:nvPr/>
        </p:nvSpPr>
        <p:spPr>
          <a:xfrm>
            <a:off x="2922680" y="2704075"/>
            <a:ext cx="4309775" cy="691500"/>
          </a:xfrm>
          <a:custGeom>
            <a:rect b="b" l="l" r="r" t="t"/>
            <a:pathLst>
              <a:path extrusionOk="0" h="27660" w="172391">
                <a:moveTo>
                  <a:pt x="11048" y="0"/>
                </a:moveTo>
                <a:cubicBezTo>
                  <a:pt x="11125" y="4143"/>
                  <a:pt x="-13883" y="20789"/>
                  <a:pt x="11508" y="24855"/>
                </a:cubicBezTo>
                <a:cubicBezTo>
                  <a:pt x="36899" y="28921"/>
                  <a:pt x="139616" y="28230"/>
                  <a:pt x="163396" y="24394"/>
                </a:cubicBezTo>
                <a:cubicBezTo>
                  <a:pt x="187177" y="20558"/>
                  <a:pt x="155725" y="5600"/>
                  <a:pt x="154191" y="184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sp>
      <p:sp>
        <p:nvSpPr>
          <p:cNvPr id="750" name="Google Shape;750;p85"/>
          <p:cNvSpPr/>
          <p:nvPr/>
        </p:nvSpPr>
        <p:spPr>
          <a:xfrm>
            <a:off x="3088150" y="1898250"/>
            <a:ext cx="3860021" cy="575700"/>
          </a:xfrm>
          <a:custGeom>
            <a:rect b="b" l="l" r="r" t="t"/>
            <a:pathLst>
              <a:path extrusionOk="0" h="23028" w="160918">
                <a:moveTo>
                  <a:pt x="149655" y="22107"/>
                </a:moveTo>
                <a:cubicBezTo>
                  <a:pt x="149809" y="18809"/>
                  <a:pt x="174050" y="5538"/>
                  <a:pt x="150576" y="2316"/>
                </a:cubicBezTo>
                <a:cubicBezTo>
                  <a:pt x="127102" y="-906"/>
                  <a:pt x="31290" y="-676"/>
                  <a:pt x="8813" y="2776"/>
                </a:cubicBezTo>
                <a:cubicBezTo>
                  <a:pt x="-13663" y="6228"/>
                  <a:pt x="14566" y="19653"/>
                  <a:pt x="15717" y="2302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6"/>
          <p:cNvSpPr txBox="1"/>
          <p:nvPr/>
        </p:nvSpPr>
        <p:spPr>
          <a:xfrm>
            <a:off x="540000" y="1246975"/>
            <a:ext cx="80271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Мотивация.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LinkedList нужен для небольшого количества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элементов, в которых операции добавления\удаления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встречаются чаще операций чтения.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56" name="Google Shape;756;p8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7"/>
          <p:cNvSpPr txBox="1"/>
          <p:nvPr/>
        </p:nvSpPr>
        <p:spPr>
          <a:xfrm>
            <a:off x="540000" y="1246975"/>
            <a:ext cx="8027100" cy="21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Чем такой способ организации лучше? Или хуже?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Потренируйтесь с операциями добавления\удаление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двусвязном и циклическом списках.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62" name="Google Shape;762;p8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LinkedList. Список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68" name="Google Shape;768;p88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9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4" name="Google Shape;774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89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89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78" name="Google Shape;778;p89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9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780" name="Google Shape;780;p89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0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Очередь в магазине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86" name="Google Shape;786;p9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787" name="Google Shape;787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50" y="1773225"/>
            <a:ext cx="46863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1950" y="-1407588"/>
            <a:ext cx="5866348" cy="586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91"/>
          <p:cNvSpPr txBox="1"/>
          <p:nvPr/>
        </p:nvSpPr>
        <p:spPr>
          <a:xfrm>
            <a:off x="540000" y="1246975"/>
            <a:ext cx="80271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4" name="Google Shape;794;p9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795" name="Google Shape;795;p91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92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01" name="Google Shape;801;p9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802" name="Google Shape;802;p92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3" name="Google Shape;803;p92"/>
          <p:cNvSpPr txBox="1"/>
          <p:nvPr/>
        </p:nvSpPr>
        <p:spPr>
          <a:xfrm>
            <a:off x="540000" y="1246975"/>
            <a:ext cx="8027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9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9"/>
          <p:cNvSpPr txBox="1"/>
          <p:nvPr/>
        </p:nvSpPr>
        <p:spPr>
          <a:xfrm>
            <a:off x="2290800" y="21561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</a:t>
            </a:r>
            <a:endParaRPr i="1"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0" name="Google Shape;190;p39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9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92" name="Google Shape;192;p39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3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09" name="Google Shape;809;p9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810" name="Google Shape;810;p93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1" name="Google Shape;811;p93"/>
          <p:cNvSpPr txBox="1"/>
          <p:nvPr/>
        </p:nvSpPr>
        <p:spPr>
          <a:xfrm>
            <a:off x="540000" y="1246975"/>
            <a:ext cx="8027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94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17" name="Google Shape;817;p9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818" name="Google Shape;818;p94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9" name="Google Shape;819;p94"/>
          <p:cNvSpPr txBox="1"/>
          <p:nvPr/>
        </p:nvSpPr>
        <p:spPr>
          <a:xfrm>
            <a:off x="540000" y="1246975"/>
            <a:ext cx="8027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95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5" name="Google Shape;825;p9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826" name="Google Shape;826;p95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7" name="Google Shape;827;p95"/>
          <p:cNvSpPr txBox="1"/>
          <p:nvPr/>
        </p:nvSpPr>
        <p:spPr>
          <a:xfrm>
            <a:off x="540000" y="1246975"/>
            <a:ext cx="8027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96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33" name="Google Shape;833;p9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834" name="Google Shape;834;p96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5" name="Google Shape;835;p96"/>
          <p:cNvSpPr txBox="1"/>
          <p:nvPr/>
        </p:nvSpPr>
        <p:spPr>
          <a:xfrm>
            <a:off x="540000" y="1246975"/>
            <a:ext cx="8027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97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41" name="Google Shape;841;p9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842" name="Google Shape;842;p97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3" name="Google Shape;843;p97"/>
          <p:cNvSpPr txBox="1"/>
          <p:nvPr/>
        </p:nvSpPr>
        <p:spPr>
          <a:xfrm>
            <a:off x="540000" y="1246975"/>
            <a:ext cx="8027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849" name="Google Shape;849;p98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0" name="Google Shape;850;p98"/>
          <p:cNvSpPr txBox="1"/>
          <p:nvPr/>
        </p:nvSpPr>
        <p:spPr>
          <a:xfrm>
            <a:off x="540000" y="1246975"/>
            <a:ext cx="8027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856" name="Google Shape;856;p99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7" name="Google Shape;857;p99"/>
          <p:cNvSpPr txBox="1"/>
          <p:nvPr/>
        </p:nvSpPr>
        <p:spPr>
          <a:xfrm>
            <a:off x="540000" y="1246975"/>
            <a:ext cx="8027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(28);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863" name="Google Shape;863;p100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4" name="Google Shape;864;p100"/>
          <p:cNvSpPr txBox="1"/>
          <p:nvPr/>
        </p:nvSpPr>
        <p:spPr>
          <a:xfrm>
            <a:off x="540000" y="1246975"/>
            <a:ext cx="8027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0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870" name="Google Shape;870;p101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1" name="Google Shape;871;p101"/>
          <p:cNvSpPr txBox="1"/>
          <p:nvPr/>
        </p:nvSpPr>
        <p:spPr>
          <a:xfrm>
            <a:off x="540000" y="1246975"/>
            <a:ext cx="8027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877" name="Google Shape;877;p102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8" name="Google Shape;878;p102"/>
          <p:cNvSpPr txBox="1"/>
          <p:nvPr/>
        </p:nvSpPr>
        <p:spPr>
          <a:xfrm>
            <a:off x="540000" y="1246975"/>
            <a:ext cx="8027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Представляет собой двусвязный список.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8" name="Google Shape;198;p40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03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884" name="Google Shape;884;p103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5" name="Google Shape;885;p103"/>
          <p:cNvSpPr txBox="1"/>
          <p:nvPr/>
        </p:nvSpPr>
        <p:spPr>
          <a:xfrm>
            <a:off x="540000" y="1246975"/>
            <a:ext cx="8027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04"/>
          <p:cNvSpPr txBox="1"/>
          <p:nvPr/>
        </p:nvSpPr>
        <p:spPr>
          <a:xfrm>
            <a:off x="540000" y="1246975"/>
            <a:ext cx="80271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ru" sz="1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ava.util.NoSuchElementException</a:t>
            </a:r>
            <a:endParaRPr sz="17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1" name="Google Shape;891;p10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892" name="Google Shape;892;p104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{D0A69835-5E16-4174-A275-5D060736280A}</a:tableStyleId>
              </a:tblPr>
              <a:tblGrid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  <a:gridCol w="483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05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8" name="Google Shape;898;p105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99" name="Google Shape;899;p105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6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905" name="Google Shape;905;p106"/>
          <p:cNvSpPr txBox="1"/>
          <p:nvPr/>
        </p:nvSpPr>
        <p:spPr>
          <a:xfrm>
            <a:off x="540000" y="1132525"/>
            <a:ext cx="80640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1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1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Ex002_Queue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1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1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1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[1, 2, 3, 4]</a:t>
            </a:r>
            <a:endParaRPr sz="11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1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[2, 3, 4]</a:t>
            </a:r>
            <a:endParaRPr sz="11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offer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2809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1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[3, 4, 2809]</a:t>
            </a:r>
            <a:endParaRPr sz="11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1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[4, 2809]</a:t>
            </a:r>
            <a:endParaRPr sz="11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poll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1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1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[2809]</a:t>
            </a:r>
            <a:endParaRPr sz="11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7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911" name="Google Shape;911;p107"/>
          <p:cNvSpPr txBox="1"/>
          <p:nvPr/>
        </p:nvSpPr>
        <p:spPr>
          <a:xfrm>
            <a:off x="540000" y="1132525"/>
            <a:ext cx="8064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Ex002_Queue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offer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2809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poll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08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917" name="Google Shape;917;p108"/>
          <p:cNvSpPr txBox="1"/>
          <p:nvPr/>
        </p:nvSpPr>
        <p:spPr>
          <a:xfrm>
            <a:off x="540000" y="1132525"/>
            <a:ext cx="8064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Ex002_Queue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offer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2809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poll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09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923" name="Google Shape;923;p109"/>
          <p:cNvSpPr txBox="1"/>
          <p:nvPr/>
        </p:nvSpPr>
        <p:spPr>
          <a:xfrm>
            <a:off x="540000" y="1132525"/>
            <a:ext cx="8064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Ex002_Queue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offer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2809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poll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(2809); // зачем очередь??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queue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Google Shape;928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13" y="1028700"/>
            <a:ext cx="8602977" cy="34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110"/>
          <p:cNvSpPr txBox="1"/>
          <p:nvPr/>
        </p:nvSpPr>
        <p:spPr>
          <a:xfrm>
            <a:off x="558450" y="1255800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30" name="Google Shape;930;p110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Иерархия коллекций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931" name="Google Shape;931;p110"/>
          <p:cNvSpPr/>
          <p:nvPr/>
        </p:nvSpPr>
        <p:spPr>
          <a:xfrm>
            <a:off x="4170000" y="3827850"/>
            <a:ext cx="804000" cy="264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</a:t>
            </a:r>
            <a:endParaRPr sz="13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11"/>
          <p:cNvSpPr txBox="1"/>
          <p:nvPr/>
        </p:nvSpPr>
        <p:spPr>
          <a:xfrm>
            <a:off x="558450" y="1255800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37" name="Google Shape;937;p111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Иерархия коллекций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938" name="Google Shape;938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75" y="1318800"/>
            <a:ext cx="7288653" cy="327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12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4" name="Google Shape;944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112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12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PriorityQueue</a:t>
            </a:r>
            <a:endParaRPr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948" name="Google Shape;948;p112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112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950" name="Google Shape;950;p112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/>
        </p:nvSpPr>
        <p:spPr>
          <a:xfrm>
            <a:off x="540000" y="1246975"/>
            <a:ext cx="80271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Представляет собой двусвязный список.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Список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гибкая структура данных, позволяющая легко менять свой размер. Элементы доступны для вставки или удаления в любой позиции.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4" name="Google Shape;204;p41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13"/>
          <p:cNvSpPr txBox="1"/>
          <p:nvPr/>
        </p:nvSpPr>
        <p:spPr>
          <a:xfrm>
            <a:off x="558450" y="1255800"/>
            <a:ext cx="80271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Наивысший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приоритет имеет «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наименьший»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элемент.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56" name="Google Shape;956;p113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PriorityQueue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14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2" name="Google Shape;962;p114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PriorityQueue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963" name="Google Shape;963;p114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15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9" name="Google Shape;969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115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15"/>
          <p:cNvSpPr txBox="1"/>
          <p:nvPr/>
        </p:nvSpPr>
        <p:spPr>
          <a:xfrm>
            <a:off x="2290800" y="1463550"/>
            <a:ext cx="4562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Deq</a:t>
            </a: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ue – </a:t>
            </a:r>
            <a:endParaRPr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double ended queue</a:t>
            </a:r>
            <a:endParaRPr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973" name="Google Shape;973;p115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15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975" name="Google Shape;975;p115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16"/>
          <p:cNvSpPr txBox="1"/>
          <p:nvPr/>
        </p:nvSpPr>
        <p:spPr>
          <a:xfrm>
            <a:off x="558450" y="1255800"/>
            <a:ext cx="80271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Линейная коллекция, которая поддерживает вставку и удаление элементов на обоих концах. | </a:t>
            </a:r>
            <a:r>
              <a:rPr lang="ru" sz="1800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4"/>
              </a:rPr>
              <a:t>url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1" name="Google Shape;981;p116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Deque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17"/>
          <p:cNvSpPr txBox="1"/>
          <p:nvPr/>
        </p:nvSpPr>
        <p:spPr>
          <a:xfrm>
            <a:off x="558450" y="1255800"/>
            <a:ext cx="80271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Ex003_Deque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ArrayDeque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addFirst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addLast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removeLast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removeLast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offerFirst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offerLast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pollFirst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pollLast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getFirst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getLast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peekFirst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peekLast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7" name="Google Shape;987;p117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Deque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18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3" name="Google Shape;993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118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18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997" name="Google Shape;997;p118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118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999" name="Google Shape;999;p118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19"/>
          <p:cNvSpPr txBox="1"/>
          <p:nvPr/>
        </p:nvSpPr>
        <p:spPr>
          <a:xfrm>
            <a:off x="558450" y="1255800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05" name="Google Shape;1005;p119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Иерархия коллекций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006" name="Google Shape;100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250" y="754962"/>
            <a:ext cx="5691500" cy="409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20"/>
          <p:cNvSpPr txBox="1"/>
          <p:nvPr/>
        </p:nvSpPr>
        <p:spPr>
          <a:xfrm>
            <a:off x="558450" y="1255800"/>
            <a:ext cx="8027100" cy="22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 представляет собой обработку данных по принципу LIFO.</a:t>
            </a:r>
            <a:b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Расширяет Vector пятью операциями, которые позволяют рассматривать вектор как стек.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push(E item)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pop()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2" name="Google Shape;1012;p120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21"/>
          <p:cNvSpPr txBox="1"/>
          <p:nvPr/>
        </p:nvSpPr>
        <p:spPr>
          <a:xfrm>
            <a:off x="558450" y="1255800"/>
            <a:ext cx="80271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mport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Ex004_Stack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lang="ru" sz="15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123</a:t>
            </a:r>
            <a:endParaRPr sz="15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lang="ru" sz="15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12</a:t>
            </a:r>
            <a:endParaRPr sz="15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lang="ru" sz="1500">
                <a:solidFill>
                  <a:srgbClr val="7CA668"/>
                </a:solidFill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sz="1500">
              <a:solidFill>
                <a:srgbClr val="7CA6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8" name="Google Shape;1018;p121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22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024" name="Google Shape;1024;p122"/>
          <p:cNvSpPr txBox="1"/>
          <p:nvPr/>
        </p:nvSpPr>
        <p:spPr>
          <a:xfrm>
            <a:off x="558450" y="1837950"/>
            <a:ext cx="80271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Stack и Vector не рекомендованы </a:t>
            </a:r>
            <a:endParaRPr sz="3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 использованию</a:t>
            </a:r>
            <a:endParaRPr sz="3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/>
        </p:nvSpPr>
        <p:spPr>
          <a:xfrm>
            <a:off x="540000" y="1246975"/>
            <a:ext cx="8027100" cy="22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Представляет собой двусвязный список.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Список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гибкая структура данных, позволяющая легко менять свой размер. Элементы доступны для вставки или удаления в любой позиции.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0" name="Google Shape;210;p42"/>
          <p:cNvSpPr txBox="1"/>
          <p:nvPr>
            <p:ph idx="1" type="subTitle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LinkedList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11" name="Google Shape;211;p42"/>
          <p:cNvSpPr/>
          <p:nvPr/>
        </p:nvSpPr>
        <p:spPr>
          <a:xfrm>
            <a:off x="558450" y="3127200"/>
            <a:ext cx="521400" cy="52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42"/>
          <p:cNvCxnSpPr>
            <a:stCxn id="211" idx="3"/>
          </p:cNvCxnSpPr>
          <p:nvPr/>
        </p:nvCxnSpPr>
        <p:spPr>
          <a:xfrm>
            <a:off x="1079850" y="3388050"/>
            <a:ext cx="798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42"/>
          <p:cNvSpPr/>
          <p:nvPr/>
        </p:nvSpPr>
        <p:spPr>
          <a:xfrm>
            <a:off x="1878605" y="3127200"/>
            <a:ext cx="521400" cy="52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42"/>
          <p:cNvCxnSpPr>
            <a:stCxn id="213" idx="3"/>
          </p:cNvCxnSpPr>
          <p:nvPr/>
        </p:nvCxnSpPr>
        <p:spPr>
          <a:xfrm>
            <a:off x="2400005" y="3388050"/>
            <a:ext cx="798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42"/>
          <p:cNvSpPr/>
          <p:nvPr/>
        </p:nvSpPr>
        <p:spPr>
          <a:xfrm>
            <a:off x="3198759" y="3127200"/>
            <a:ext cx="521400" cy="52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42"/>
          <p:cNvCxnSpPr>
            <a:stCxn id="215" idx="3"/>
          </p:cNvCxnSpPr>
          <p:nvPr/>
        </p:nvCxnSpPr>
        <p:spPr>
          <a:xfrm>
            <a:off x="3720159" y="3388050"/>
            <a:ext cx="798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42"/>
          <p:cNvSpPr/>
          <p:nvPr/>
        </p:nvSpPr>
        <p:spPr>
          <a:xfrm>
            <a:off x="4518914" y="3127200"/>
            <a:ext cx="521400" cy="52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42"/>
          <p:cNvCxnSpPr>
            <a:stCxn id="217" idx="3"/>
          </p:cNvCxnSpPr>
          <p:nvPr/>
        </p:nvCxnSpPr>
        <p:spPr>
          <a:xfrm>
            <a:off x="5040314" y="3388050"/>
            <a:ext cx="798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23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0" name="Google Shape;1030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123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23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23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035" name="Google Shape;1035;p123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cap="flat" cmpd="sng" w="9525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58E3"/>
              </a:solidFill>
            </a:endParaRPr>
          </a:p>
        </p:txBody>
      </p:sp>
      <p:sp>
        <p:nvSpPr>
          <p:cNvPr id="1036" name="Google Shape;1036;p123"/>
          <p:cNvSpPr txBox="1"/>
          <p:nvPr/>
        </p:nvSpPr>
        <p:spPr>
          <a:xfrm>
            <a:off x="1895475" y="2288250"/>
            <a:ext cx="5256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325">
            <a:sp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6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Демка</a:t>
            </a:r>
            <a:endParaRPr b="1" sz="36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24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042" name="Google Shape;1042;p124"/>
          <p:cNvSpPr txBox="1"/>
          <p:nvPr/>
        </p:nvSpPr>
        <p:spPr>
          <a:xfrm>
            <a:off x="558450" y="1075950"/>
            <a:ext cx="8027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25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048" name="Google Shape;1048;p125"/>
          <p:cNvSpPr txBox="1"/>
          <p:nvPr/>
        </p:nvSpPr>
        <p:spPr>
          <a:xfrm>
            <a:off x="558450" y="1075950"/>
            <a:ext cx="80271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26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054" name="Google Shape;1054;p126"/>
          <p:cNvSpPr txBox="1"/>
          <p:nvPr/>
        </p:nvSpPr>
        <p:spPr>
          <a:xfrm>
            <a:off x="558450" y="1075950"/>
            <a:ext cx="80271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* +		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27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060" name="Google Shape;1060;p127"/>
          <p:cNvSpPr txBox="1"/>
          <p:nvPr/>
        </p:nvSpPr>
        <p:spPr>
          <a:xfrm>
            <a:off x="558450" y="1075950"/>
            <a:ext cx="80271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* +		1 2 + 3 *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28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066" name="Google Shape;1066;p128"/>
          <p:cNvSpPr txBox="1"/>
          <p:nvPr/>
        </p:nvSpPr>
        <p:spPr>
          <a:xfrm>
            <a:off x="558450" y="1075950"/>
            <a:ext cx="8027100" cy="20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* +		1 2 + 3 *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 2 3 * +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			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СТЕК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29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072" name="Google Shape;1072;p129"/>
          <p:cNvSpPr txBox="1"/>
          <p:nvPr/>
        </p:nvSpPr>
        <p:spPr>
          <a:xfrm>
            <a:off x="558450" y="1075950"/>
            <a:ext cx="80271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* +		1 2 + 3 *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3 * +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			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СТЕК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				  			  	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					   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30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078" name="Google Shape;1078;p130"/>
          <p:cNvSpPr txBox="1"/>
          <p:nvPr/>
        </p:nvSpPr>
        <p:spPr>
          <a:xfrm>
            <a:off x="558450" y="1075950"/>
            <a:ext cx="80271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* +		1 2 + 3 *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3 * +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			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СТЕК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1	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31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084" name="Google Shape;1084;p131"/>
          <p:cNvSpPr txBox="1"/>
          <p:nvPr/>
        </p:nvSpPr>
        <p:spPr>
          <a:xfrm>
            <a:off x="558450" y="1075950"/>
            <a:ext cx="80271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* +		1 2 + 3 *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3 * +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			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СТЕК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1	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32"/>
          <p:cNvSpPr txBox="1"/>
          <p:nvPr>
            <p:ph idx="1" type="subTitle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Stack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090" name="Google Shape;1090;p132"/>
          <p:cNvSpPr txBox="1"/>
          <p:nvPr/>
        </p:nvSpPr>
        <p:spPr>
          <a:xfrm>
            <a:off x="558450" y="1075950"/>
            <a:ext cx="80271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Вычислить значение выражения в постфиксной форме записи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+ 2 * 3		(1 + 2) * 3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* +		1 2 + 3 *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3 * +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					</a:t>
            </a: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СТЕК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2	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					  1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