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33"/>
  </p:notes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77" r:id="rId14"/>
    <p:sldId id="268" r:id="rId15"/>
    <p:sldId id="269" r:id="rId16"/>
    <p:sldId id="270" r:id="rId17"/>
    <p:sldId id="271" r:id="rId18"/>
    <p:sldId id="272" r:id="rId19"/>
    <p:sldId id="273" r:id="rId20"/>
    <p:sldId id="274" r:id="rId21"/>
    <p:sldId id="275" r:id="rId22"/>
    <p:sldId id="276" r:id="rId23"/>
    <p:sldId id="278" r:id="rId24"/>
    <p:sldId id="279" r:id="rId25"/>
    <p:sldId id="280" r:id="rId26"/>
    <p:sldId id="281" r:id="rId27"/>
    <p:sldId id="282" r:id="rId28"/>
    <p:sldId id="283" r:id="rId29"/>
    <p:sldId id="285" r:id="rId30"/>
    <p:sldId id="284"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F69045-D4B6-4BA6-8B60-8911EC4ECE3D}" type="datetimeFigureOut">
              <a:rPr lang="fr-FR" smtClean="0"/>
              <a:t>19/06/2021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7E340-E15E-4324-B077-F1B9B7CA7864}" type="slidenum">
              <a:rPr lang="fr-FR" smtClean="0"/>
              <a:t>‹N°›</a:t>
            </a:fld>
            <a:endParaRPr lang="fr-FR"/>
          </a:p>
        </p:txBody>
      </p:sp>
    </p:spTree>
    <p:extLst>
      <p:ext uri="{BB962C8B-B14F-4D97-AF65-F5344CB8AC3E}">
        <p14:creationId xmlns:p14="http://schemas.microsoft.com/office/powerpoint/2010/main" val="4186774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A20C8AF-EAF7-4BF8-852C-A0191C855D18}" type="datetime1">
              <a:rPr lang="fr-FR" smtClean="0"/>
              <a:t>19/06/2021</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7E1DBCF-CD44-47EB-AF4B-E5AF143BD1E9}" type="slidenum">
              <a:rPr lang="fr-FR" smtClean="0"/>
              <a:t>‹N°›</a:t>
            </a:fld>
            <a:endParaRPr lang="fr-FR"/>
          </a:p>
        </p:txBody>
      </p:sp>
    </p:spTree>
    <p:extLst>
      <p:ext uri="{BB962C8B-B14F-4D97-AF65-F5344CB8AC3E}">
        <p14:creationId xmlns:p14="http://schemas.microsoft.com/office/powerpoint/2010/main" val="4091705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39F9FE9-929D-4AAD-BFE1-AAA931AEE59B}" type="datetime1">
              <a:rPr lang="fr-FR" smtClean="0"/>
              <a:t>19/06/2021</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7E1DBCF-CD44-47EB-AF4B-E5AF143BD1E9}" type="slidenum">
              <a:rPr lang="fr-FR" smtClean="0"/>
              <a:t>‹N°›</a:t>
            </a:fld>
            <a:endParaRPr lang="fr-FR"/>
          </a:p>
        </p:txBody>
      </p:sp>
    </p:spTree>
    <p:extLst>
      <p:ext uri="{BB962C8B-B14F-4D97-AF65-F5344CB8AC3E}">
        <p14:creationId xmlns:p14="http://schemas.microsoft.com/office/powerpoint/2010/main" val="3577561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C216A57-53E4-4E34-91BA-9CE35AF7C339}" type="datetime1">
              <a:rPr lang="fr-FR" smtClean="0"/>
              <a:t>19/06/2021</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7E1DBCF-CD44-47EB-AF4B-E5AF143BD1E9}"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180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C7F3486D-2EDE-408E-B13C-47E0290D5B7E}" type="datetime1">
              <a:rPr lang="fr-FR" smtClean="0"/>
              <a:t>19/06/2021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7E1DBCF-CD44-47EB-AF4B-E5AF143BD1E9}" type="slidenum">
              <a:rPr lang="fr-FR" smtClean="0"/>
              <a:t>‹N°›</a:t>
            </a:fld>
            <a:endParaRPr lang="fr-FR"/>
          </a:p>
        </p:txBody>
      </p:sp>
    </p:spTree>
    <p:extLst>
      <p:ext uri="{BB962C8B-B14F-4D97-AF65-F5344CB8AC3E}">
        <p14:creationId xmlns:p14="http://schemas.microsoft.com/office/powerpoint/2010/main" val="3096851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D1833EBF-1D27-40A7-B1A5-B7C98E458848}" type="datetime1">
              <a:rPr lang="fr-FR" smtClean="0"/>
              <a:t>19/06/2021</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7E1DBCF-CD44-47EB-AF4B-E5AF143BD1E9}"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4322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475082EE-CFF9-4A73-9820-8AE35549F5FA}" type="datetime1">
              <a:rPr lang="fr-FR" smtClean="0"/>
              <a:t>19/06/2021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7E1DBCF-CD44-47EB-AF4B-E5AF143BD1E9}" type="slidenum">
              <a:rPr lang="fr-FR" smtClean="0"/>
              <a:t>‹N°›</a:t>
            </a:fld>
            <a:endParaRPr lang="fr-FR"/>
          </a:p>
        </p:txBody>
      </p:sp>
    </p:spTree>
    <p:extLst>
      <p:ext uri="{BB962C8B-B14F-4D97-AF65-F5344CB8AC3E}">
        <p14:creationId xmlns:p14="http://schemas.microsoft.com/office/powerpoint/2010/main" val="2836757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C645A1A-2C47-41F3-AFE9-580E76875462}" type="datetime1">
              <a:rPr lang="fr-FR" smtClean="0"/>
              <a:t>19/06/2021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7E1DBCF-CD44-47EB-AF4B-E5AF143BD1E9}" type="slidenum">
              <a:rPr lang="fr-FR" smtClean="0"/>
              <a:t>‹N°›</a:t>
            </a:fld>
            <a:endParaRPr lang="fr-FR"/>
          </a:p>
        </p:txBody>
      </p:sp>
    </p:spTree>
    <p:extLst>
      <p:ext uri="{BB962C8B-B14F-4D97-AF65-F5344CB8AC3E}">
        <p14:creationId xmlns:p14="http://schemas.microsoft.com/office/powerpoint/2010/main" val="3161260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31AEAD2-D63F-49F7-A677-009CC0E8A4DB}" type="datetime1">
              <a:rPr lang="fr-FR" smtClean="0"/>
              <a:t>19/06/2021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7E1DBCF-CD44-47EB-AF4B-E5AF143BD1E9}" type="slidenum">
              <a:rPr lang="fr-FR" smtClean="0"/>
              <a:t>‹N°›</a:t>
            </a:fld>
            <a:endParaRPr lang="fr-FR"/>
          </a:p>
        </p:txBody>
      </p:sp>
    </p:spTree>
    <p:extLst>
      <p:ext uri="{BB962C8B-B14F-4D97-AF65-F5344CB8AC3E}">
        <p14:creationId xmlns:p14="http://schemas.microsoft.com/office/powerpoint/2010/main" val="3431992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87AA0B9-AD1A-492B-B257-E63E130A0EA6}" type="datetime1">
              <a:rPr lang="fr-FR" smtClean="0"/>
              <a:t>19/06/2021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7E1DBCF-CD44-47EB-AF4B-E5AF143BD1E9}" type="slidenum">
              <a:rPr lang="fr-FR" smtClean="0"/>
              <a:t>‹N°›</a:t>
            </a:fld>
            <a:endParaRPr lang="fr-FR"/>
          </a:p>
        </p:txBody>
      </p:sp>
    </p:spTree>
    <p:extLst>
      <p:ext uri="{BB962C8B-B14F-4D97-AF65-F5344CB8AC3E}">
        <p14:creationId xmlns:p14="http://schemas.microsoft.com/office/powerpoint/2010/main" val="3531332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EE06E64-1A2B-453F-8ADA-95E47EA2CDC4}" type="datetime1">
              <a:rPr lang="fr-FR" smtClean="0"/>
              <a:t>19/06/2021</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7E1DBCF-CD44-47EB-AF4B-E5AF143BD1E9}" type="slidenum">
              <a:rPr lang="fr-FR" smtClean="0"/>
              <a:t>‹N°›</a:t>
            </a:fld>
            <a:endParaRPr lang="fr-FR"/>
          </a:p>
        </p:txBody>
      </p:sp>
    </p:spTree>
    <p:extLst>
      <p:ext uri="{BB962C8B-B14F-4D97-AF65-F5344CB8AC3E}">
        <p14:creationId xmlns:p14="http://schemas.microsoft.com/office/powerpoint/2010/main" val="692384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B2698C0-EE8E-464A-926D-DD2142C40BBF}" type="datetime1">
              <a:rPr lang="fr-FR" smtClean="0"/>
              <a:t>19/06/2021</a:t>
            </a:fld>
            <a:endParaRPr lang="fr-FR"/>
          </a:p>
        </p:txBody>
      </p:sp>
      <p:sp>
        <p:nvSpPr>
          <p:cNvPr id="6" name="Footer Placeholder 5"/>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7E1DBCF-CD44-47EB-AF4B-E5AF143BD1E9}" type="slidenum">
              <a:rPr lang="fr-FR" smtClean="0"/>
              <a:t>‹N°›</a:t>
            </a:fld>
            <a:endParaRPr lang="fr-FR"/>
          </a:p>
        </p:txBody>
      </p:sp>
    </p:spTree>
    <p:extLst>
      <p:ext uri="{BB962C8B-B14F-4D97-AF65-F5344CB8AC3E}">
        <p14:creationId xmlns:p14="http://schemas.microsoft.com/office/powerpoint/2010/main" val="1019691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F3A1BCF-C99D-4D6B-83FD-B47AB69D1648}" type="datetime1">
              <a:rPr lang="fr-FR" smtClean="0"/>
              <a:t>19/06/2021</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7E1DBCF-CD44-47EB-AF4B-E5AF143BD1E9}" type="slidenum">
              <a:rPr lang="fr-FR" smtClean="0"/>
              <a:t>‹N°›</a:t>
            </a:fld>
            <a:endParaRPr lang="fr-FR"/>
          </a:p>
        </p:txBody>
      </p:sp>
    </p:spTree>
    <p:extLst>
      <p:ext uri="{BB962C8B-B14F-4D97-AF65-F5344CB8AC3E}">
        <p14:creationId xmlns:p14="http://schemas.microsoft.com/office/powerpoint/2010/main" val="622633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C709581-EFA3-49EA-A2FC-8CEDBCBBF594}" type="datetime1">
              <a:rPr lang="fr-FR" smtClean="0"/>
              <a:t>19/06/2021</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7E1DBCF-CD44-47EB-AF4B-E5AF143BD1E9}" type="slidenum">
              <a:rPr lang="fr-FR" smtClean="0"/>
              <a:t>‹N°›</a:t>
            </a:fld>
            <a:endParaRPr lang="fr-FR"/>
          </a:p>
        </p:txBody>
      </p:sp>
    </p:spTree>
    <p:extLst>
      <p:ext uri="{BB962C8B-B14F-4D97-AF65-F5344CB8AC3E}">
        <p14:creationId xmlns:p14="http://schemas.microsoft.com/office/powerpoint/2010/main" val="290227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A2161-A428-48BE-95BE-CEFB732F584B}" type="datetime1">
              <a:rPr lang="fr-FR" smtClean="0"/>
              <a:t>19/06/2021</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7E1DBCF-CD44-47EB-AF4B-E5AF143BD1E9}" type="slidenum">
              <a:rPr lang="fr-FR" smtClean="0"/>
              <a:t>‹N°›</a:t>
            </a:fld>
            <a:endParaRPr lang="fr-FR"/>
          </a:p>
        </p:txBody>
      </p:sp>
    </p:spTree>
    <p:extLst>
      <p:ext uri="{BB962C8B-B14F-4D97-AF65-F5344CB8AC3E}">
        <p14:creationId xmlns:p14="http://schemas.microsoft.com/office/powerpoint/2010/main" val="1804903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9DE5609-301A-4F7F-A1C7-08D22BCB42DD}" type="datetime1">
              <a:rPr lang="fr-FR" smtClean="0"/>
              <a:t>19/06/2021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7E1DBCF-CD44-47EB-AF4B-E5AF143BD1E9}" type="slidenum">
              <a:rPr lang="fr-FR" smtClean="0"/>
              <a:t>‹N°›</a:t>
            </a:fld>
            <a:endParaRPr lang="fr-FR"/>
          </a:p>
        </p:txBody>
      </p:sp>
    </p:spTree>
    <p:extLst>
      <p:ext uri="{BB962C8B-B14F-4D97-AF65-F5344CB8AC3E}">
        <p14:creationId xmlns:p14="http://schemas.microsoft.com/office/powerpoint/2010/main" val="324114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17D9ADE-8ABB-4508-9B33-86050359759C}" type="datetime1">
              <a:rPr lang="fr-FR" smtClean="0"/>
              <a:t>19/06/2021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7E1DBCF-CD44-47EB-AF4B-E5AF143BD1E9}" type="slidenum">
              <a:rPr lang="fr-FR" smtClean="0"/>
              <a:t>‹N°›</a:t>
            </a:fld>
            <a:endParaRPr lang="fr-FR"/>
          </a:p>
        </p:txBody>
      </p:sp>
    </p:spTree>
    <p:extLst>
      <p:ext uri="{BB962C8B-B14F-4D97-AF65-F5344CB8AC3E}">
        <p14:creationId xmlns:p14="http://schemas.microsoft.com/office/powerpoint/2010/main" val="1633609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D95FA70-E27E-414D-99D5-AEAB6371803D}" type="datetime1">
              <a:rPr lang="fr-FR" smtClean="0"/>
              <a:t>19/06/2021</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7E1DBCF-CD44-47EB-AF4B-E5AF143BD1E9}" type="slidenum">
              <a:rPr lang="fr-FR" smtClean="0"/>
              <a:t>‹N°›</a:t>
            </a:fld>
            <a:endParaRPr lang="fr-FR"/>
          </a:p>
        </p:txBody>
      </p:sp>
    </p:spTree>
    <p:extLst>
      <p:ext uri="{BB962C8B-B14F-4D97-AF65-F5344CB8AC3E}">
        <p14:creationId xmlns:p14="http://schemas.microsoft.com/office/powerpoint/2010/main" val="170811571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earn.gomycode.co/tracks/d293f8d5-2946-4d53-9a13-d9e6ba4bb6d9/curriculu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DF36D-36E5-4032-96EF-636A8EC4570A}"/>
              </a:ext>
            </a:extLst>
          </p:cNvPr>
          <p:cNvSpPr>
            <a:spLocks noGrp="1"/>
          </p:cNvSpPr>
          <p:nvPr>
            <p:ph type="ctrTitle"/>
          </p:nvPr>
        </p:nvSpPr>
        <p:spPr/>
        <p:txBody>
          <a:bodyPr>
            <a:normAutofit/>
          </a:bodyPr>
          <a:lstStyle/>
          <a:p>
            <a:pPr algn="ctr"/>
            <a:br>
              <a:rPr lang="fr-FR" sz="2700" b="1" dirty="0">
                <a:hlinkClick r:id="rId2"/>
              </a:rPr>
            </a:br>
            <a:r>
              <a:rPr lang="fr-FR" sz="2700" b="1" dirty="0">
                <a:hlinkClick r:id="rId2"/>
              </a:rPr>
              <a:t>Présentation de projet de fin de formation</a:t>
            </a:r>
            <a:br>
              <a:rPr lang="fr-FR" sz="2700" b="1" dirty="0">
                <a:hlinkClick r:id="rId2"/>
              </a:rPr>
            </a:br>
            <a:r>
              <a:rPr lang="fr-FR" sz="2700" b="1" dirty="0">
                <a:hlinkClick r:id="rId2"/>
              </a:rPr>
              <a:t>Introduction To </a:t>
            </a:r>
            <a:r>
              <a:rPr lang="fr-FR" sz="2700" b="1" dirty="0" err="1">
                <a:hlinkClick r:id="rId2"/>
              </a:rPr>
              <a:t>Artificial</a:t>
            </a:r>
            <a:r>
              <a:rPr lang="fr-FR" sz="2700" b="1" dirty="0">
                <a:hlinkClick r:id="rId2"/>
              </a:rPr>
              <a:t> Intelligence</a:t>
            </a:r>
            <a:br>
              <a:rPr lang="fr-FR" b="1" dirty="0"/>
            </a:br>
            <a:endParaRPr lang="fr-FR" dirty="0"/>
          </a:p>
        </p:txBody>
      </p:sp>
      <p:sp>
        <p:nvSpPr>
          <p:cNvPr id="3" name="Sous-titre 2">
            <a:extLst>
              <a:ext uri="{FF2B5EF4-FFF2-40B4-BE49-F238E27FC236}">
                <a16:creationId xmlns:a16="http://schemas.microsoft.com/office/drawing/2014/main" id="{DFFBAD04-C71A-45E1-9B40-447FCB421D23}"/>
              </a:ext>
            </a:extLst>
          </p:cNvPr>
          <p:cNvSpPr>
            <a:spLocks noGrp="1"/>
          </p:cNvSpPr>
          <p:nvPr>
            <p:ph type="subTitle" idx="1"/>
          </p:nvPr>
        </p:nvSpPr>
        <p:spPr/>
        <p:txBody>
          <a:bodyPr/>
          <a:lstStyle/>
          <a:p>
            <a:r>
              <a:rPr lang="fr-FR" dirty="0"/>
              <a:t>Réalisé par : </a:t>
            </a:r>
            <a:r>
              <a:rPr lang="fr-FR" dirty="0" err="1"/>
              <a:t>Haithem</a:t>
            </a:r>
            <a:r>
              <a:rPr lang="fr-FR" dirty="0"/>
              <a:t> </a:t>
            </a:r>
            <a:r>
              <a:rPr lang="fr-FR" dirty="0" err="1"/>
              <a:t>Habachi</a:t>
            </a:r>
            <a:endParaRPr lang="fr-FR" dirty="0"/>
          </a:p>
          <a:p>
            <a:r>
              <a:rPr lang="fr-FR" dirty="0"/>
              <a:t>Formatrice: </a:t>
            </a:r>
            <a:r>
              <a:rPr lang="fr-FR" dirty="0" err="1"/>
              <a:t>Iness</a:t>
            </a:r>
            <a:r>
              <a:rPr lang="fr-FR" dirty="0"/>
              <a:t> </a:t>
            </a:r>
            <a:r>
              <a:rPr lang="fr-FR" dirty="0" err="1"/>
              <a:t>Aloui</a:t>
            </a:r>
            <a:endParaRPr lang="fr-FR" dirty="0"/>
          </a:p>
        </p:txBody>
      </p:sp>
      <p:pic>
        <p:nvPicPr>
          <p:cNvPr id="4" name="Image 3">
            <a:extLst>
              <a:ext uri="{FF2B5EF4-FFF2-40B4-BE49-F238E27FC236}">
                <a16:creationId xmlns:a16="http://schemas.microsoft.com/office/drawing/2014/main" id="{F9EFD45C-A365-41E6-9771-0BD6BC0C16BD}"/>
              </a:ext>
            </a:extLst>
          </p:cNvPr>
          <p:cNvPicPr>
            <a:picLocks noChangeAspect="1"/>
          </p:cNvPicPr>
          <p:nvPr/>
        </p:nvPicPr>
        <p:blipFill>
          <a:blip r:embed="rId3"/>
          <a:stretch>
            <a:fillRect/>
          </a:stretch>
        </p:blipFill>
        <p:spPr>
          <a:xfrm>
            <a:off x="750888" y="910826"/>
            <a:ext cx="1838325" cy="447675"/>
          </a:xfrm>
          <a:prstGeom prst="rect">
            <a:avLst/>
          </a:prstGeom>
        </p:spPr>
      </p:pic>
      <p:sp>
        <p:nvSpPr>
          <p:cNvPr id="5" name="Rectangle 4">
            <a:extLst>
              <a:ext uri="{FF2B5EF4-FFF2-40B4-BE49-F238E27FC236}">
                <a16:creationId xmlns:a16="http://schemas.microsoft.com/office/drawing/2014/main" id="{C5771DA6-2540-4788-8A76-3482B21EDE05}"/>
              </a:ext>
            </a:extLst>
          </p:cNvPr>
          <p:cNvSpPr/>
          <p:nvPr/>
        </p:nvSpPr>
        <p:spPr>
          <a:xfrm>
            <a:off x="8939343" y="1013879"/>
            <a:ext cx="2238113" cy="369332"/>
          </a:xfrm>
          <a:prstGeom prst="rect">
            <a:avLst/>
          </a:prstGeom>
        </p:spPr>
        <p:txBody>
          <a:bodyPr wrap="none">
            <a:spAutoFit/>
          </a:bodyPr>
          <a:lstStyle/>
          <a:p>
            <a:r>
              <a:rPr lang="fr-FR" b="1" dirty="0" err="1"/>
              <a:t>Bèja</a:t>
            </a:r>
            <a:r>
              <a:rPr lang="fr-FR" b="1" dirty="0"/>
              <a:t> Hackerspace</a:t>
            </a:r>
          </a:p>
        </p:txBody>
      </p:sp>
      <p:sp>
        <p:nvSpPr>
          <p:cNvPr id="6" name="Espace réservé du numéro de diapositive 5">
            <a:extLst>
              <a:ext uri="{FF2B5EF4-FFF2-40B4-BE49-F238E27FC236}">
                <a16:creationId xmlns:a16="http://schemas.microsoft.com/office/drawing/2014/main" id="{2578F9E6-5226-4533-90F4-C326A75E082F}"/>
              </a:ext>
            </a:extLst>
          </p:cNvPr>
          <p:cNvSpPr>
            <a:spLocks noGrp="1"/>
          </p:cNvSpPr>
          <p:nvPr>
            <p:ph type="sldNum" sz="quarter" idx="12"/>
          </p:nvPr>
        </p:nvSpPr>
        <p:spPr/>
        <p:txBody>
          <a:bodyPr/>
          <a:lstStyle/>
          <a:p>
            <a:fld id="{07E1DBCF-CD44-47EB-AF4B-E5AF143BD1E9}" type="slidenum">
              <a:rPr lang="fr-FR" smtClean="0"/>
              <a:t>1</a:t>
            </a:fld>
            <a:endParaRPr lang="fr-FR"/>
          </a:p>
        </p:txBody>
      </p:sp>
    </p:spTree>
    <p:extLst>
      <p:ext uri="{BB962C8B-B14F-4D97-AF65-F5344CB8AC3E}">
        <p14:creationId xmlns:p14="http://schemas.microsoft.com/office/powerpoint/2010/main" val="3233564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C3703A-DB46-4E9E-BC64-D463300BA9E1}"/>
              </a:ext>
            </a:extLst>
          </p:cNvPr>
          <p:cNvSpPr>
            <a:spLocks noGrp="1"/>
          </p:cNvSpPr>
          <p:nvPr>
            <p:ph type="title"/>
          </p:nvPr>
        </p:nvSpPr>
        <p:spPr/>
        <p:txBody>
          <a:bodyPr/>
          <a:lstStyle/>
          <a:p>
            <a:r>
              <a:rPr lang="fr-FR" dirty="0"/>
              <a:t>Préparation des données </a:t>
            </a:r>
          </a:p>
        </p:txBody>
      </p:sp>
      <p:sp>
        <p:nvSpPr>
          <p:cNvPr id="3" name="Espace réservé du contenu 2">
            <a:extLst>
              <a:ext uri="{FF2B5EF4-FFF2-40B4-BE49-F238E27FC236}">
                <a16:creationId xmlns:a16="http://schemas.microsoft.com/office/drawing/2014/main" id="{57D9911D-88FB-4766-A321-1B80CAF43A40}"/>
              </a:ext>
            </a:extLst>
          </p:cNvPr>
          <p:cNvSpPr>
            <a:spLocks noGrp="1"/>
          </p:cNvSpPr>
          <p:nvPr>
            <p:ph idx="1"/>
          </p:nvPr>
        </p:nvSpPr>
        <p:spPr/>
        <p:txBody>
          <a:bodyPr/>
          <a:lstStyle/>
          <a:p>
            <a:r>
              <a:rPr lang="fr-FR" dirty="0"/>
              <a:t>* Liste du colonnes fichier CSV:</a:t>
            </a:r>
          </a:p>
          <a:p>
            <a:pPr marL="0" indent="0">
              <a:buNone/>
            </a:pPr>
            <a:endParaRPr lang="fr-FR" dirty="0"/>
          </a:p>
        </p:txBody>
      </p:sp>
      <p:pic>
        <p:nvPicPr>
          <p:cNvPr id="4" name="Image 3">
            <a:extLst>
              <a:ext uri="{FF2B5EF4-FFF2-40B4-BE49-F238E27FC236}">
                <a16:creationId xmlns:a16="http://schemas.microsoft.com/office/drawing/2014/main" id="{5243812D-219F-44D7-80A9-2B715307B657}"/>
              </a:ext>
            </a:extLst>
          </p:cNvPr>
          <p:cNvPicPr>
            <a:picLocks noChangeAspect="1"/>
          </p:cNvPicPr>
          <p:nvPr/>
        </p:nvPicPr>
        <p:blipFill>
          <a:blip r:embed="rId2"/>
          <a:stretch>
            <a:fillRect/>
          </a:stretch>
        </p:blipFill>
        <p:spPr>
          <a:xfrm>
            <a:off x="1413634" y="2902226"/>
            <a:ext cx="10239375" cy="2369033"/>
          </a:xfrm>
          <a:prstGeom prst="rect">
            <a:avLst/>
          </a:prstGeom>
        </p:spPr>
      </p:pic>
      <p:sp>
        <p:nvSpPr>
          <p:cNvPr id="5" name="Espace réservé du numéro de diapositive 4">
            <a:extLst>
              <a:ext uri="{FF2B5EF4-FFF2-40B4-BE49-F238E27FC236}">
                <a16:creationId xmlns:a16="http://schemas.microsoft.com/office/drawing/2014/main" id="{FBE7E053-473D-431E-8E33-6DB9FA51F750}"/>
              </a:ext>
            </a:extLst>
          </p:cNvPr>
          <p:cNvSpPr>
            <a:spLocks noGrp="1"/>
          </p:cNvSpPr>
          <p:nvPr>
            <p:ph type="sldNum" sz="quarter" idx="12"/>
          </p:nvPr>
        </p:nvSpPr>
        <p:spPr/>
        <p:txBody>
          <a:bodyPr/>
          <a:lstStyle/>
          <a:p>
            <a:fld id="{07E1DBCF-CD44-47EB-AF4B-E5AF143BD1E9}" type="slidenum">
              <a:rPr lang="fr-FR" smtClean="0"/>
              <a:t>10</a:t>
            </a:fld>
            <a:endParaRPr lang="fr-FR"/>
          </a:p>
        </p:txBody>
      </p:sp>
    </p:spTree>
    <p:extLst>
      <p:ext uri="{BB962C8B-B14F-4D97-AF65-F5344CB8AC3E}">
        <p14:creationId xmlns:p14="http://schemas.microsoft.com/office/powerpoint/2010/main" val="2276653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3D6B38-8C03-406A-9C20-B4747DD92380}"/>
              </a:ext>
            </a:extLst>
          </p:cNvPr>
          <p:cNvSpPr>
            <a:spLocks noGrp="1"/>
          </p:cNvSpPr>
          <p:nvPr>
            <p:ph type="title"/>
          </p:nvPr>
        </p:nvSpPr>
        <p:spPr/>
        <p:txBody>
          <a:bodyPr/>
          <a:lstStyle/>
          <a:p>
            <a:r>
              <a:rPr lang="fr-FR" dirty="0"/>
              <a:t>Préparation des données </a:t>
            </a:r>
          </a:p>
        </p:txBody>
      </p:sp>
      <p:sp>
        <p:nvSpPr>
          <p:cNvPr id="3" name="Espace réservé du contenu 2">
            <a:extLst>
              <a:ext uri="{FF2B5EF4-FFF2-40B4-BE49-F238E27FC236}">
                <a16:creationId xmlns:a16="http://schemas.microsoft.com/office/drawing/2014/main" id="{0542A191-C891-4289-AB7F-63BF1BFA7318}"/>
              </a:ext>
            </a:extLst>
          </p:cNvPr>
          <p:cNvSpPr>
            <a:spLocks noGrp="1"/>
          </p:cNvSpPr>
          <p:nvPr>
            <p:ph idx="1"/>
          </p:nvPr>
        </p:nvSpPr>
        <p:spPr>
          <a:xfrm>
            <a:off x="2019369" y="1656522"/>
            <a:ext cx="8915400" cy="3777622"/>
          </a:xfrm>
        </p:spPr>
        <p:txBody>
          <a:bodyPr/>
          <a:lstStyle/>
          <a:p>
            <a:r>
              <a:rPr lang="fr-FR" dirty="0"/>
              <a:t>Information sur les types des données:</a:t>
            </a:r>
          </a:p>
          <a:p>
            <a:pPr marL="0" indent="0">
              <a:buNone/>
            </a:pPr>
            <a:endParaRPr lang="fr-FR" dirty="0"/>
          </a:p>
        </p:txBody>
      </p:sp>
      <p:pic>
        <p:nvPicPr>
          <p:cNvPr id="4" name="Image 3">
            <a:extLst>
              <a:ext uri="{FF2B5EF4-FFF2-40B4-BE49-F238E27FC236}">
                <a16:creationId xmlns:a16="http://schemas.microsoft.com/office/drawing/2014/main" id="{FA4943FF-FFEF-4383-8034-DDE7DC5C8A0D}"/>
              </a:ext>
            </a:extLst>
          </p:cNvPr>
          <p:cNvPicPr>
            <a:picLocks noChangeAspect="1"/>
          </p:cNvPicPr>
          <p:nvPr/>
        </p:nvPicPr>
        <p:blipFill>
          <a:blip r:embed="rId2"/>
          <a:stretch>
            <a:fillRect/>
          </a:stretch>
        </p:blipFill>
        <p:spPr>
          <a:xfrm>
            <a:off x="2841003" y="2137948"/>
            <a:ext cx="6528284" cy="4543425"/>
          </a:xfrm>
          <a:prstGeom prst="rect">
            <a:avLst/>
          </a:prstGeom>
        </p:spPr>
      </p:pic>
      <p:sp>
        <p:nvSpPr>
          <p:cNvPr id="5" name="Espace réservé du numéro de diapositive 4">
            <a:extLst>
              <a:ext uri="{FF2B5EF4-FFF2-40B4-BE49-F238E27FC236}">
                <a16:creationId xmlns:a16="http://schemas.microsoft.com/office/drawing/2014/main" id="{B040761D-32B7-474C-94B0-89B070D2E42F}"/>
              </a:ext>
            </a:extLst>
          </p:cNvPr>
          <p:cNvSpPr>
            <a:spLocks noGrp="1"/>
          </p:cNvSpPr>
          <p:nvPr>
            <p:ph type="sldNum" sz="quarter" idx="12"/>
          </p:nvPr>
        </p:nvSpPr>
        <p:spPr/>
        <p:txBody>
          <a:bodyPr/>
          <a:lstStyle/>
          <a:p>
            <a:fld id="{07E1DBCF-CD44-47EB-AF4B-E5AF143BD1E9}" type="slidenum">
              <a:rPr lang="fr-FR" smtClean="0"/>
              <a:t>11</a:t>
            </a:fld>
            <a:endParaRPr lang="fr-FR"/>
          </a:p>
        </p:txBody>
      </p:sp>
    </p:spTree>
    <p:extLst>
      <p:ext uri="{BB962C8B-B14F-4D97-AF65-F5344CB8AC3E}">
        <p14:creationId xmlns:p14="http://schemas.microsoft.com/office/powerpoint/2010/main" val="3218588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7049FA-1562-4C8A-8C21-E8967B6C3DEB}"/>
              </a:ext>
            </a:extLst>
          </p:cNvPr>
          <p:cNvSpPr>
            <a:spLocks noGrp="1"/>
          </p:cNvSpPr>
          <p:nvPr>
            <p:ph type="title"/>
          </p:nvPr>
        </p:nvSpPr>
        <p:spPr/>
        <p:txBody>
          <a:bodyPr/>
          <a:lstStyle/>
          <a:p>
            <a:r>
              <a:rPr lang="fr-FR" dirty="0"/>
              <a:t>Préparation des données </a:t>
            </a:r>
          </a:p>
        </p:txBody>
      </p:sp>
      <p:sp>
        <p:nvSpPr>
          <p:cNvPr id="3" name="Espace réservé du contenu 2">
            <a:extLst>
              <a:ext uri="{FF2B5EF4-FFF2-40B4-BE49-F238E27FC236}">
                <a16:creationId xmlns:a16="http://schemas.microsoft.com/office/drawing/2014/main" id="{628868C6-A262-4E57-8B37-47B1E624636A}"/>
              </a:ext>
            </a:extLst>
          </p:cNvPr>
          <p:cNvSpPr>
            <a:spLocks noGrp="1"/>
          </p:cNvSpPr>
          <p:nvPr>
            <p:ph idx="1"/>
          </p:nvPr>
        </p:nvSpPr>
        <p:spPr/>
        <p:txBody>
          <a:bodyPr/>
          <a:lstStyle/>
          <a:p>
            <a:r>
              <a:rPr lang="fr-FR" dirty="0"/>
              <a:t>* Description des données </a:t>
            </a:r>
          </a:p>
          <a:p>
            <a:pPr marL="0" indent="0">
              <a:buNone/>
            </a:pPr>
            <a:endParaRPr lang="fr-FR" dirty="0"/>
          </a:p>
          <a:p>
            <a:pPr marL="0" indent="0">
              <a:buNone/>
            </a:pPr>
            <a:endParaRPr lang="fr-FR" dirty="0"/>
          </a:p>
        </p:txBody>
      </p:sp>
      <p:pic>
        <p:nvPicPr>
          <p:cNvPr id="4" name="Image 3">
            <a:extLst>
              <a:ext uri="{FF2B5EF4-FFF2-40B4-BE49-F238E27FC236}">
                <a16:creationId xmlns:a16="http://schemas.microsoft.com/office/drawing/2014/main" id="{B3524D2C-44A7-4F74-8E44-B6DB03087290}"/>
              </a:ext>
            </a:extLst>
          </p:cNvPr>
          <p:cNvPicPr>
            <a:picLocks noChangeAspect="1"/>
          </p:cNvPicPr>
          <p:nvPr/>
        </p:nvPicPr>
        <p:blipFill>
          <a:blip r:embed="rId2"/>
          <a:stretch>
            <a:fillRect/>
          </a:stretch>
        </p:blipFill>
        <p:spPr>
          <a:xfrm>
            <a:off x="1714499" y="2743200"/>
            <a:ext cx="9629361" cy="3396622"/>
          </a:xfrm>
          <a:prstGeom prst="rect">
            <a:avLst/>
          </a:prstGeom>
        </p:spPr>
      </p:pic>
      <p:sp>
        <p:nvSpPr>
          <p:cNvPr id="5" name="Espace réservé du numéro de diapositive 4">
            <a:extLst>
              <a:ext uri="{FF2B5EF4-FFF2-40B4-BE49-F238E27FC236}">
                <a16:creationId xmlns:a16="http://schemas.microsoft.com/office/drawing/2014/main" id="{BA2457CC-596F-4511-9F58-5AC25BC3D02B}"/>
              </a:ext>
            </a:extLst>
          </p:cNvPr>
          <p:cNvSpPr>
            <a:spLocks noGrp="1"/>
          </p:cNvSpPr>
          <p:nvPr>
            <p:ph type="sldNum" sz="quarter" idx="12"/>
          </p:nvPr>
        </p:nvSpPr>
        <p:spPr/>
        <p:txBody>
          <a:bodyPr/>
          <a:lstStyle/>
          <a:p>
            <a:fld id="{07E1DBCF-CD44-47EB-AF4B-E5AF143BD1E9}" type="slidenum">
              <a:rPr lang="fr-FR" smtClean="0"/>
              <a:t>12</a:t>
            </a:fld>
            <a:endParaRPr lang="fr-FR"/>
          </a:p>
        </p:txBody>
      </p:sp>
    </p:spTree>
    <p:extLst>
      <p:ext uri="{BB962C8B-B14F-4D97-AF65-F5344CB8AC3E}">
        <p14:creationId xmlns:p14="http://schemas.microsoft.com/office/powerpoint/2010/main" val="1954374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0A50E3-5E1D-44ED-965E-3434D9B721F3}"/>
              </a:ext>
            </a:extLst>
          </p:cNvPr>
          <p:cNvSpPr>
            <a:spLocks noGrp="1"/>
          </p:cNvSpPr>
          <p:nvPr>
            <p:ph type="title"/>
          </p:nvPr>
        </p:nvSpPr>
        <p:spPr/>
        <p:txBody>
          <a:bodyPr/>
          <a:lstStyle/>
          <a:p>
            <a:r>
              <a:rPr lang="fr-FR" dirty="0"/>
              <a:t>Préparation des données</a:t>
            </a:r>
          </a:p>
        </p:txBody>
      </p:sp>
      <p:sp>
        <p:nvSpPr>
          <p:cNvPr id="3" name="Espace réservé du contenu 2">
            <a:extLst>
              <a:ext uri="{FF2B5EF4-FFF2-40B4-BE49-F238E27FC236}">
                <a16:creationId xmlns:a16="http://schemas.microsoft.com/office/drawing/2014/main" id="{E73150D6-9AA0-44EF-82D0-47596A1F65EB}"/>
              </a:ext>
            </a:extLst>
          </p:cNvPr>
          <p:cNvSpPr>
            <a:spLocks noGrp="1"/>
          </p:cNvSpPr>
          <p:nvPr>
            <p:ph idx="1"/>
          </p:nvPr>
        </p:nvSpPr>
        <p:spPr/>
        <p:txBody>
          <a:bodyPr>
            <a:normAutofit lnSpcReduction="10000"/>
          </a:bodyPr>
          <a:lstStyle/>
          <a:p>
            <a:r>
              <a:rPr lang="fr-FR" dirty="0"/>
              <a:t>Conclusions que l'on peut tirer pour le moment :</a:t>
            </a:r>
          </a:p>
          <a:p>
            <a:r>
              <a:rPr lang="fr-FR" dirty="0"/>
              <a:t>La différence entre les sexes des clients est très faible - environ 50 personnes (le sexe masculin prévaut).</a:t>
            </a:r>
          </a:p>
          <a:p>
            <a:r>
              <a:rPr lang="fr-FR" dirty="0"/>
              <a:t>La plupart des clients n'ont pas de personnes à charge.</a:t>
            </a:r>
          </a:p>
          <a:p>
            <a:r>
              <a:rPr lang="fr-FR" dirty="0"/>
              <a:t>90% des clients ont un service téléphonique connecté.</a:t>
            </a:r>
          </a:p>
          <a:p>
            <a:r>
              <a:rPr lang="fr-FR" dirty="0"/>
              <a:t>En moyenne, la moitié des clients n'utilisent pas de services supplémentaires.</a:t>
            </a:r>
          </a:p>
          <a:p>
            <a:r>
              <a:rPr lang="fr-FR" dirty="0"/>
              <a:t>La moitié des clients ont un type de contrat - "De mois en mois".</a:t>
            </a:r>
          </a:p>
          <a:p>
            <a:r>
              <a:rPr lang="fr-FR" dirty="0"/>
              <a:t>Plus de la moitié des clients utilisent la facturation sans papier.</a:t>
            </a:r>
          </a:p>
          <a:p>
            <a:r>
              <a:rPr lang="fr-FR" dirty="0"/>
              <a:t>Un tiers des clients dispose d'un moyen de paiement - "Chèque électronique".</a:t>
            </a:r>
          </a:p>
        </p:txBody>
      </p:sp>
      <p:sp>
        <p:nvSpPr>
          <p:cNvPr id="4" name="Espace réservé du numéro de diapositive 3">
            <a:extLst>
              <a:ext uri="{FF2B5EF4-FFF2-40B4-BE49-F238E27FC236}">
                <a16:creationId xmlns:a16="http://schemas.microsoft.com/office/drawing/2014/main" id="{C49E74CE-DB01-425E-9919-F49723775404}"/>
              </a:ext>
            </a:extLst>
          </p:cNvPr>
          <p:cNvSpPr>
            <a:spLocks noGrp="1"/>
          </p:cNvSpPr>
          <p:nvPr>
            <p:ph type="sldNum" sz="quarter" idx="12"/>
          </p:nvPr>
        </p:nvSpPr>
        <p:spPr/>
        <p:txBody>
          <a:bodyPr/>
          <a:lstStyle/>
          <a:p>
            <a:fld id="{07E1DBCF-CD44-47EB-AF4B-E5AF143BD1E9}" type="slidenum">
              <a:rPr lang="fr-FR" smtClean="0"/>
              <a:t>13</a:t>
            </a:fld>
            <a:endParaRPr lang="fr-FR"/>
          </a:p>
        </p:txBody>
      </p:sp>
    </p:spTree>
    <p:extLst>
      <p:ext uri="{BB962C8B-B14F-4D97-AF65-F5344CB8AC3E}">
        <p14:creationId xmlns:p14="http://schemas.microsoft.com/office/powerpoint/2010/main" val="321013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2A4767-7FCD-4ECB-9FC5-78CD7D7200CE}"/>
              </a:ext>
            </a:extLst>
          </p:cNvPr>
          <p:cNvSpPr>
            <a:spLocks noGrp="1"/>
          </p:cNvSpPr>
          <p:nvPr>
            <p:ph type="title"/>
          </p:nvPr>
        </p:nvSpPr>
        <p:spPr/>
        <p:txBody>
          <a:bodyPr/>
          <a:lstStyle/>
          <a:p>
            <a:r>
              <a:rPr lang="fr-FR" dirty="0"/>
              <a:t>Préparation des données </a:t>
            </a:r>
          </a:p>
        </p:txBody>
      </p:sp>
      <p:sp>
        <p:nvSpPr>
          <p:cNvPr id="3" name="Espace réservé du contenu 2">
            <a:extLst>
              <a:ext uri="{FF2B5EF4-FFF2-40B4-BE49-F238E27FC236}">
                <a16:creationId xmlns:a16="http://schemas.microsoft.com/office/drawing/2014/main" id="{82BE3EE0-FAC4-4EA0-9497-B90B5A72AED7}"/>
              </a:ext>
            </a:extLst>
          </p:cNvPr>
          <p:cNvSpPr>
            <a:spLocks noGrp="1"/>
          </p:cNvSpPr>
          <p:nvPr>
            <p:ph idx="1"/>
          </p:nvPr>
        </p:nvSpPr>
        <p:spPr/>
        <p:txBody>
          <a:bodyPr/>
          <a:lstStyle/>
          <a:p>
            <a:r>
              <a:rPr lang="fr-FR" dirty="0"/>
              <a:t>Vérification des donnés : pas des données manquantes </a:t>
            </a:r>
          </a:p>
          <a:p>
            <a:pPr marL="0" indent="0">
              <a:buNone/>
            </a:pPr>
            <a:endParaRPr lang="fr-FR" dirty="0"/>
          </a:p>
        </p:txBody>
      </p:sp>
      <p:pic>
        <p:nvPicPr>
          <p:cNvPr id="4" name="Image 3">
            <a:extLst>
              <a:ext uri="{FF2B5EF4-FFF2-40B4-BE49-F238E27FC236}">
                <a16:creationId xmlns:a16="http://schemas.microsoft.com/office/drawing/2014/main" id="{23FAF016-46FB-4D1C-868B-FA613C8960F6}"/>
              </a:ext>
            </a:extLst>
          </p:cNvPr>
          <p:cNvPicPr>
            <a:picLocks noChangeAspect="1"/>
          </p:cNvPicPr>
          <p:nvPr/>
        </p:nvPicPr>
        <p:blipFill>
          <a:blip r:embed="rId2"/>
          <a:stretch>
            <a:fillRect/>
          </a:stretch>
        </p:blipFill>
        <p:spPr>
          <a:xfrm>
            <a:off x="2589212" y="2509615"/>
            <a:ext cx="6859588" cy="3944194"/>
          </a:xfrm>
          <a:prstGeom prst="rect">
            <a:avLst/>
          </a:prstGeom>
        </p:spPr>
      </p:pic>
      <p:sp>
        <p:nvSpPr>
          <p:cNvPr id="5" name="Espace réservé du numéro de diapositive 4">
            <a:extLst>
              <a:ext uri="{FF2B5EF4-FFF2-40B4-BE49-F238E27FC236}">
                <a16:creationId xmlns:a16="http://schemas.microsoft.com/office/drawing/2014/main" id="{C3139253-A156-43D1-889F-0A7D7DCCD78C}"/>
              </a:ext>
            </a:extLst>
          </p:cNvPr>
          <p:cNvSpPr>
            <a:spLocks noGrp="1"/>
          </p:cNvSpPr>
          <p:nvPr>
            <p:ph type="sldNum" sz="quarter" idx="12"/>
          </p:nvPr>
        </p:nvSpPr>
        <p:spPr/>
        <p:txBody>
          <a:bodyPr/>
          <a:lstStyle/>
          <a:p>
            <a:fld id="{07E1DBCF-CD44-47EB-AF4B-E5AF143BD1E9}" type="slidenum">
              <a:rPr lang="fr-FR" smtClean="0"/>
              <a:t>14</a:t>
            </a:fld>
            <a:endParaRPr lang="fr-FR"/>
          </a:p>
        </p:txBody>
      </p:sp>
    </p:spTree>
    <p:extLst>
      <p:ext uri="{BB962C8B-B14F-4D97-AF65-F5344CB8AC3E}">
        <p14:creationId xmlns:p14="http://schemas.microsoft.com/office/powerpoint/2010/main" val="3858800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94E589-E61B-4ED2-949A-06B43FDE2A42}"/>
              </a:ext>
            </a:extLst>
          </p:cNvPr>
          <p:cNvSpPr>
            <a:spLocks noGrp="1"/>
          </p:cNvSpPr>
          <p:nvPr>
            <p:ph type="title"/>
          </p:nvPr>
        </p:nvSpPr>
        <p:spPr/>
        <p:txBody>
          <a:bodyPr/>
          <a:lstStyle/>
          <a:p>
            <a:r>
              <a:rPr lang="fr-FR" dirty="0"/>
              <a:t>Préparation des données </a:t>
            </a:r>
          </a:p>
        </p:txBody>
      </p:sp>
      <p:sp>
        <p:nvSpPr>
          <p:cNvPr id="3" name="Espace réservé du contenu 2">
            <a:extLst>
              <a:ext uri="{FF2B5EF4-FFF2-40B4-BE49-F238E27FC236}">
                <a16:creationId xmlns:a16="http://schemas.microsoft.com/office/drawing/2014/main" id="{C2EEEFE9-F1CC-41C0-8C8F-77A27E3CAB32}"/>
              </a:ext>
            </a:extLst>
          </p:cNvPr>
          <p:cNvSpPr>
            <a:spLocks noGrp="1"/>
          </p:cNvSpPr>
          <p:nvPr>
            <p:ph idx="1"/>
          </p:nvPr>
        </p:nvSpPr>
        <p:spPr/>
        <p:txBody>
          <a:bodyPr/>
          <a:lstStyle/>
          <a:p>
            <a:r>
              <a:rPr lang="fr-FR" dirty="0"/>
              <a:t>Codages des données :</a:t>
            </a:r>
          </a:p>
          <a:p>
            <a:pPr marL="0" indent="0">
              <a:buNone/>
            </a:pPr>
            <a:endParaRPr lang="fr-FR" dirty="0"/>
          </a:p>
        </p:txBody>
      </p:sp>
      <p:pic>
        <p:nvPicPr>
          <p:cNvPr id="4" name="Image 3">
            <a:extLst>
              <a:ext uri="{FF2B5EF4-FFF2-40B4-BE49-F238E27FC236}">
                <a16:creationId xmlns:a16="http://schemas.microsoft.com/office/drawing/2014/main" id="{EAC0CF2E-5E4E-4CD1-B1D9-543D6AEB68F5}"/>
              </a:ext>
            </a:extLst>
          </p:cNvPr>
          <p:cNvPicPr>
            <a:picLocks noChangeAspect="1"/>
          </p:cNvPicPr>
          <p:nvPr/>
        </p:nvPicPr>
        <p:blipFill>
          <a:blip r:embed="rId2"/>
          <a:stretch>
            <a:fillRect/>
          </a:stretch>
        </p:blipFill>
        <p:spPr>
          <a:xfrm>
            <a:off x="1983685" y="2597427"/>
            <a:ext cx="8648700" cy="3882886"/>
          </a:xfrm>
          <a:prstGeom prst="rect">
            <a:avLst/>
          </a:prstGeom>
        </p:spPr>
      </p:pic>
      <p:sp>
        <p:nvSpPr>
          <p:cNvPr id="5" name="Espace réservé du numéro de diapositive 4">
            <a:extLst>
              <a:ext uri="{FF2B5EF4-FFF2-40B4-BE49-F238E27FC236}">
                <a16:creationId xmlns:a16="http://schemas.microsoft.com/office/drawing/2014/main" id="{1AAD6BD0-0F9A-4A73-A4F0-BF087F700DFE}"/>
              </a:ext>
            </a:extLst>
          </p:cNvPr>
          <p:cNvSpPr>
            <a:spLocks noGrp="1"/>
          </p:cNvSpPr>
          <p:nvPr>
            <p:ph type="sldNum" sz="quarter" idx="12"/>
          </p:nvPr>
        </p:nvSpPr>
        <p:spPr/>
        <p:txBody>
          <a:bodyPr/>
          <a:lstStyle/>
          <a:p>
            <a:fld id="{07E1DBCF-CD44-47EB-AF4B-E5AF143BD1E9}" type="slidenum">
              <a:rPr lang="fr-FR" smtClean="0"/>
              <a:t>15</a:t>
            </a:fld>
            <a:endParaRPr lang="fr-FR"/>
          </a:p>
        </p:txBody>
      </p:sp>
    </p:spTree>
    <p:extLst>
      <p:ext uri="{BB962C8B-B14F-4D97-AF65-F5344CB8AC3E}">
        <p14:creationId xmlns:p14="http://schemas.microsoft.com/office/powerpoint/2010/main" val="512082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E47FC7-D179-4874-9C6B-E9159C8EB578}"/>
              </a:ext>
            </a:extLst>
          </p:cNvPr>
          <p:cNvSpPr>
            <a:spLocks noGrp="1"/>
          </p:cNvSpPr>
          <p:nvPr>
            <p:ph type="title"/>
          </p:nvPr>
        </p:nvSpPr>
        <p:spPr/>
        <p:txBody>
          <a:bodyPr/>
          <a:lstStyle/>
          <a:p>
            <a:r>
              <a:rPr lang="fr-FR" dirty="0"/>
              <a:t>Préparation des données </a:t>
            </a:r>
          </a:p>
        </p:txBody>
      </p:sp>
      <p:sp>
        <p:nvSpPr>
          <p:cNvPr id="3" name="Espace réservé du contenu 2">
            <a:extLst>
              <a:ext uri="{FF2B5EF4-FFF2-40B4-BE49-F238E27FC236}">
                <a16:creationId xmlns:a16="http://schemas.microsoft.com/office/drawing/2014/main" id="{D508FAAC-574B-49FB-954B-C8F01A5181F2}"/>
              </a:ext>
            </a:extLst>
          </p:cNvPr>
          <p:cNvSpPr>
            <a:spLocks noGrp="1"/>
          </p:cNvSpPr>
          <p:nvPr>
            <p:ph idx="1"/>
          </p:nvPr>
        </p:nvSpPr>
        <p:spPr/>
        <p:txBody>
          <a:bodyPr/>
          <a:lstStyle/>
          <a:p>
            <a:r>
              <a:rPr lang="fr-FR" dirty="0"/>
              <a:t>Choisir l’OUTPOUT et description des données :</a:t>
            </a:r>
          </a:p>
          <a:p>
            <a:pPr marL="0" indent="0">
              <a:buNone/>
            </a:pPr>
            <a:r>
              <a:rPr lang="fr-FR" dirty="0"/>
              <a:t>Dans notre cas j’ai choisisse la colonne </a:t>
            </a:r>
            <a:r>
              <a:rPr lang="fr-FR" dirty="0" err="1"/>
              <a:t>Churn</a:t>
            </a:r>
            <a:r>
              <a:rPr lang="fr-FR" dirty="0"/>
              <a:t>(client fidèle ou non)</a:t>
            </a:r>
          </a:p>
          <a:p>
            <a:pPr marL="0" indent="0">
              <a:buNone/>
            </a:pPr>
            <a:r>
              <a:rPr lang="fr-FR" dirty="0"/>
              <a:t>Nb client fidèle : 1587</a:t>
            </a:r>
          </a:p>
          <a:p>
            <a:pPr marL="0" indent="0">
              <a:buNone/>
            </a:pPr>
            <a:r>
              <a:rPr lang="fr-FR" dirty="0"/>
              <a:t>Nb de client infidèle : 4399</a:t>
            </a:r>
          </a:p>
          <a:p>
            <a:pPr marL="0" indent="0">
              <a:buNone/>
            </a:pPr>
            <a:endParaRPr lang="fr-FR" dirty="0"/>
          </a:p>
        </p:txBody>
      </p:sp>
      <p:pic>
        <p:nvPicPr>
          <p:cNvPr id="4" name="Image 3">
            <a:extLst>
              <a:ext uri="{FF2B5EF4-FFF2-40B4-BE49-F238E27FC236}">
                <a16:creationId xmlns:a16="http://schemas.microsoft.com/office/drawing/2014/main" id="{0646C900-33F5-44E2-91D2-D1E29A1CD6B9}"/>
              </a:ext>
            </a:extLst>
          </p:cNvPr>
          <p:cNvPicPr>
            <a:picLocks noChangeAspect="1"/>
          </p:cNvPicPr>
          <p:nvPr/>
        </p:nvPicPr>
        <p:blipFill>
          <a:blip r:embed="rId2"/>
          <a:stretch>
            <a:fillRect/>
          </a:stretch>
        </p:blipFill>
        <p:spPr>
          <a:xfrm>
            <a:off x="2589212" y="4274202"/>
            <a:ext cx="8620125" cy="974901"/>
          </a:xfrm>
          <a:prstGeom prst="rect">
            <a:avLst/>
          </a:prstGeom>
        </p:spPr>
      </p:pic>
      <p:sp>
        <p:nvSpPr>
          <p:cNvPr id="5" name="Espace réservé du numéro de diapositive 4">
            <a:extLst>
              <a:ext uri="{FF2B5EF4-FFF2-40B4-BE49-F238E27FC236}">
                <a16:creationId xmlns:a16="http://schemas.microsoft.com/office/drawing/2014/main" id="{84D2E1E5-5D4E-43AF-86F7-86DEBE6672DC}"/>
              </a:ext>
            </a:extLst>
          </p:cNvPr>
          <p:cNvSpPr>
            <a:spLocks noGrp="1"/>
          </p:cNvSpPr>
          <p:nvPr>
            <p:ph type="sldNum" sz="quarter" idx="12"/>
          </p:nvPr>
        </p:nvSpPr>
        <p:spPr/>
        <p:txBody>
          <a:bodyPr/>
          <a:lstStyle/>
          <a:p>
            <a:fld id="{07E1DBCF-CD44-47EB-AF4B-E5AF143BD1E9}" type="slidenum">
              <a:rPr lang="fr-FR" smtClean="0"/>
              <a:t>16</a:t>
            </a:fld>
            <a:endParaRPr lang="fr-FR"/>
          </a:p>
        </p:txBody>
      </p:sp>
    </p:spTree>
    <p:extLst>
      <p:ext uri="{BB962C8B-B14F-4D97-AF65-F5344CB8AC3E}">
        <p14:creationId xmlns:p14="http://schemas.microsoft.com/office/powerpoint/2010/main" val="623788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C385E2-D2EF-4851-9E33-123C0EB0CF49}"/>
              </a:ext>
            </a:extLst>
          </p:cNvPr>
          <p:cNvSpPr>
            <a:spLocks noGrp="1"/>
          </p:cNvSpPr>
          <p:nvPr>
            <p:ph type="title"/>
          </p:nvPr>
        </p:nvSpPr>
        <p:spPr/>
        <p:txBody>
          <a:bodyPr/>
          <a:lstStyle/>
          <a:p>
            <a:r>
              <a:rPr lang="fr-FR" dirty="0"/>
              <a:t>Visualisation des données</a:t>
            </a:r>
          </a:p>
        </p:txBody>
      </p:sp>
      <p:pic>
        <p:nvPicPr>
          <p:cNvPr id="4" name="Espace réservé du contenu 3">
            <a:extLst>
              <a:ext uri="{FF2B5EF4-FFF2-40B4-BE49-F238E27FC236}">
                <a16:creationId xmlns:a16="http://schemas.microsoft.com/office/drawing/2014/main" id="{DA0DF208-C33E-4EFF-B6DA-F11AEBCCB681}"/>
              </a:ext>
            </a:extLst>
          </p:cNvPr>
          <p:cNvPicPr>
            <a:picLocks noGrp="1" noChangeAspect="1"/>
          </p:cNvPicPr>
          <p:nvPr>
            <p:ph idx="1"/>
          </p:nvPr>
        </p:nvPicPr>
        <p:blipFill>
          <a:blip r:embed="rId2"/>
          <a:stretch>
            <a:fillRect/>
          </a:stretch>
        </p:blipFill>
        <p:spPr>
          <a:xfrm>
            <a:off x="5552661" y="1484243"/>
            <a:ext cx="6534196" cy="5194853"/>
          </a:xfrm>
          <a:prstGeom prst="rect">
            <a:avLst/>
          </a:prstGeom>
        </p:spPr>
      </p:pic>
      <p:sp>
        <p:nvSpPr>
          <p:cNvPr id="5" name="Rectangle 4">
            <a:extLst>
              <a:ext uri="{FF2B5EF4-FFF2-40B4-BE49-F238E27FC236}">
                <a16:creationId xmlns:a16="http://schemas.microsoft.com/office/drawing/2014/main" id="{2139CF26-55D0-4A5F-9E23-258787A2B29E}"/>
              </a:ext>
            </a:extLst>
          </p:cNvPr>
          <p:cNvSpPr/>
          <p:nvPr/>
        </p:nvSpPr>
        <p:spPr>
          <a:xfrm>
            <a:off x="304800" y="2765133"/>
            <a:ext cx="6096000" cy="923330"/>
          </a:xfrm>
          <a:prstGeom prst="rect">
            <a:avLst/>
          </a:prstGeom>
        </p:spPr>
        <p:txBody>
          <a:bodyPr>
            <a:spAutoFit/>
          </a:bodyPr>
          <a:lstStyle/>
          <a:p>
            <a:r>
              <a:rPr lang="fr-FR" dirty="0"/>
              <a:t>Comme nous pouvons le voir, la conclusion qu'il y a un peu plus de clients masculins que de clients féminins est prouvée sur le graphique</a:t>
            </a:r>
          </a:p>
        </p:txBody>
      </p:sp>
      <p:sp>
        <p:nvSpPr>
          <p:cNvPr id="6" name="Espace réservé du numéro de diapositive 5">
            <a:extLst>
              <a:ext uri="{FF2B5EF4-FFF2-40B4-BE49-F238E27FC236}">
                <a16:creationId xmlns:a16="http://schemas.microsoft.com/office/drawing/2014/main" id="{25469D30-AD2E-4969-8DF2-A9044B89CA5B}"/>
              </a:ext>
            </a:extLst>
          </p:cNvPr>
          <p:cNvSpPr>
            <a:spLocks noGrp="1"/>
          </p:cNvSpPr>
          <p:nvPr>
            <p:ph type="sldNum" sz="quarter" idx="12"/>
          </p:nvPr>
        </p:nvSpPr>
        <p:spPr/>
        <p:txBody>
          <a:bodyPr/>
          <a:lstStyle/>
          <a:p>
            <a:fld id="{07E1DBCF-CD44-47EB-AF4B-E5AF143BD1E9}" type="slidenum">
              <a:rPr lang="fr-FR" smtClean="0"/>
              <a:t>17</a:t>
            </a:fld>
            <a:endParaRPr lang="fr-FR"/>
          </a:p>
        </p:txBody>
      </p:sp>
    </p:spTree>
    <p:extLst>
      <p:ext uri="{BB962C8B-B14F-4D97-AF65-F5344CB8AC3E}">
        <p14:creationId xmlns:p14="http://schemas.microsoft.com/office/powerpoint/2010/main" val="1004645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357926-1F72-42E5-8E23-E827B3891CE1}"/>
              </a:ext>
            </a:extLst>
          </p:cNvPr>
          <p:cNvSpPr>
            <a:spLocks noGrp="1"/>
          </p:cNvSpPr>
          <p:nvPr>
            <p:ph type="title"/>
          </p:nvPr>
        </p:nvSpPr>
        <p:spPr/>
        <p:txBody>
          <a:bodyPr/>
          <a:lstStyle/>
          <a:p>
            <a:r>
              <a:rPr lang="fr-FR" dirty="0"/>
              <a:t>Visualisation des données</a:t>
            </a:r>
          </a:p>
        </p:txBody>
      </p:sp>
      <p:pic>
        <p:nvPicPr>
          <p:cNvPr id="4" name="Espace réservé du contenu 3">
            <a:extLst>
              <a:ext uri="{FF2B5EF4-FFF2-40B4-BE49-F238E27FC236}">
                <a16:creationId xmlns:a16="http://schemas.microsoft.com/office/drawing/2014/main" id="{6C53D0D4-7227-45A9-829A-4C90FDA85625}"/>
              </a:ext>
            </a:extLst>
          </p:cNvPr>
          <p:cNvPicPr>
            <a:picLocks noGrp="1" noChangeAspect="1"/>
          </p:cNvPicPr>
          <p:nvPr>
            <p:ph idx="1"/>
          </p:nvPr>
        </p:nvPicPr>
        <p:blipFill>
          <a:blip r:embed="rId2"/>
          <a:stretch>
            <a:fillRect/>
          </a:stretch>
        </p:blipFill>
        <p:spPr>
          <a:xfrm>
            <a:off x="5393635" y="1364974"/>
            <a:ext cx="6455801" cy="5261113"/>
          </a:xfrm>
          <a:prstGeom prst="rect">
            <a:avLst/>
          </a:prstGeom>
        </p:spPr>
      </p:pic>
      <p:sp>
        <p:nvSpPr>
          <p:cNvPr id="5" name="Rectangle 4">
            <a:extLst>
              <a:ext uri="{FF2B5EF4-FFF2-40B4-BE49-F238E27FC236}">
                <a16:creationId xmlns:a16="http://schemas.microsoft.com/office/drawing/2014/main" id="{4D4D656C-DCE0-492C-A407-206731824DF0}"/>
              </a:ext>
            </a:extLst>
          </p:cNvPr>
          <p:cNvSpPr/>
          <p:nvPr/>
        </p:nvSpPr>
        <p:spPr>
          <a:xfrm>
            <a:off x="342564" y="3072200"/>
            <a:ext cx="6096000" cy="923330"/>
          </a:xfrm>
          <a:prstGeom prst="rect">
            <a:avLst/>
          </a:prstGeom>
        </p:spPr>
        <p:txBody>
          <a:bodyPr>
            <a:spAutoFit/>
          </a:bodyPr>
          <a:lstStyle/>
          <a:p>
            <a:r>
              <a:rPr lang="fr-FR" dirty="0"/>
              <a:t>Ici on retrouve à peu près la même situation</a:t>
            </a:r>
          </a:p>
          <a:p>
            <a:r>
              <a:rPr lang="fr-FR" dirty="0"/>
              <a:t> de mariés et célibataires un peu plus que</a:t>
            </a:r>
          </a:p>
          <a:p>
            <a:r>
              <a:rPr lang="fr-FR" dirty="0"/>
              <a:t> mariés ou non mariés.</a:t>
            </a:r>
          </a:p>
        </p:txBody>
      </p:sp>
      <p:sp>
        <p:nvSpPr>
          <p:cNvPr id="6" name="Espace réservé du numéro de diapositive 5">
            <a:extLst>
              <a:ext uri="{FF2B5EF4-FFF2-40B4-BE49-F238E27FC236}">
                <a16:creationId xmlns:a16="http://schemas.microsoft.com/office/drawing/2014/main" id="{D192AEE2-B6FA-4ABF-AD0A-4FD4B6BAB0C7}"/>
              </a:ext>
            </a:extLst>
          </p:cNvPr>
          <p:cNvSpPr>
            <a:spLocks noGrp="1"/>
          </p:cNvSpPr>
          <p:nvPr>
            <p:ph type="sldNum" sz="quarter" idx="12"/>
          </p:nvPr>
        </p:nvSpPr>
        <p:spPr/>
        <p:txBody>
          <a:bodyPr/>
          <a:lstStyle/>
          <a:p>
            <a:fld id="{07E1DBCF-CD44-47EB-AF4B-E5AF143BD1E9}" type="slidenum">
              <a:rPr lang="fr-FR" smtClean="0"/>
              <a:t>18</a:t>
            </a:fld>
            <a:endParaRPr lang="fr-FR"/>
          </a:p>
        </p:txBody>
      </p:sp>
    </p:spTree>
    <p:extLst>
      <p:ext uri="{BB962C8B-B14F-4D97-AF65-F5344CB8AC3E}">
        <p14:creationId xmlns:p14="http://schemas.microsoft.com/office/powerpoint/2010/main" val="2144056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65DF1B-BD6F-4718-B6FC-29ABB48AE220}"/>
              </a:ext>
            </a:extLst>
          </p:cNvPr>
          <p:cNvSpPr>
            <a:spLocks noGrp="1"/>
          </p:cNvSpPr>
          <p:nvPr>
            <p:ph type="title"/>
          </p:nvPr>
        </p:nvSpPr>
        <p:spPr/>
        <p:txBody>
          <a:bodyPr/>
          <a:lstStyle/>
          <a:p>
            <a:r>
              <a:rPr lang="fr-FR" dirty="0"/>
              <a:t>Visualisation des données</a:t>
            </a:r>
          </a:p>
        </p:txBody>
      </p:sp>
      <p:pic>
        <p:nvPicPr>
          <p:cNvPr id="4" name="Espace réservé du contenu 3">
            <a:extLst>
              <a:ext uri="{FF2B5EF4-FFF2-40B4-BE49-F238E27FC236}">
                <a16:creationId xmlns:a16="http://schemas.microsoft.com/office/drawing/2014/main" id="{1AF57277-9785-4690-8577-7F6ABB45140B}"/>
              </a:ext>
            </a:extLst>
          </p:cNvPr>
          <p:cNvPicPr>
            <a:picLocks noGrp="1" noChangeAspect="1"/>
          </p:cNvPicPr>
          <p:nvPr>
            <p:ph idx="1"/>
          </p:nvPr>
        </p:nvPicPr>
        <p:blipFill>
          <a:blip r:embed="rId2"/>
          <a:stretch>
            <a:fillRect/>
          </a:stretch>
        </p:blipFill>
        <p:spPr>
          <a:xfrm>
            <a:off x="5062330" y="1444487"/>
            <a:ext cx="6828973" cy="5062330"/>
          </a:xfrm>
          <a:prstGeom prst="rect">
            <a:avLst/>
          </a:prstGeom>
        </p:spPr>
      </p:pic>
      <p:sp>
        <p:nvSpPr>
          <p:cNvPr id="5" name="Rectangle 4">
            <a:extLst>
              <a:ext uri="{FF2B5EF4-FFF2-40B4-BE49-F238E27FC236}">
                <a16:creationId xmlns:a16="http://schemas.microsoft.com/office/drawing/2014/main" id="{FAF0E5C7-EA95-4AE4-93E6-9999E62C0DC5}"/>
              </a:ext>
            </a:extLst>
          </p:cNvPr>
          <p:cNvSpPr/>
          <p:nvPr/>
        </p:nvSpPr>
        <p:spPr>
          <a:xfrm>
            <a:off x="300697" y="2650939"/>
            <a:ext cx="6096000" cy="1477328"/>
          </a:xfrm>
          <a:prstGeom prst="rect">
            <a:avLst/>
          </a:prstGeom>
        </p:spPr>
        <p:txBody>
          <a:bodyPr>
            <a:spAutoFit/>
          </a:bodyPr>
          <a:lstStyle/>
          <a:p>
            <a:r>
              <a:rPr lang="fr-FR" dirty="0"/>
              <a:t>En 1 à 2 mois,  510 personnes utilisent </a:t>
            </a:r>
          </a:p>
          <a:p>
            <a:r>
              <a:rPr lang="fr-FR" dirty="0"/>
              <a:t>les services, mais cela diminue ensuite</a:t>
            </a:r>
          </a:p>
          <a:p>
            <a:r>
              <a:rPr lang="fr-FR" dirty="0"/>
              <a:t> fortement. On peut supposer qu'à ce</a:t>
            </a:r>
          </a:p>
          <a:p>
            <a:r>
              <a:rPr lang="fr-FR" dirty="0"/>
              <a:t> moment, la plupart des clients résilier leurs </a:t>
            </a:r>
          </a:p>
          <a:p>
            <a:r>
              <a:rPr lang="fr-FR" dirty="0"/>
              <a:t>contrats </a:t>
            </a:r>
          </a:p>
        </p:txBody>
      </p:sp>
      <p:sp>
        <p:nvSpPr>
          <p:cNvPr id="6" name="Espace réservé du numéro de diapositive 5">
            <a:extLst>
              <a:ext uri="{FF2B5EF4-FFF2-40B4-BE49-F238E27FC236}">
                <a16:creationId xmlns:a16="http://schemas.microsoft.com/office/drawing/2014/main" id="{10A09B4E-E137-4DCA-9E08-4A9BE03E76FF}"/>
              </a:ext>
            </a:extLst>
          </p:cNvPr>
          <p:cNvSpPr>
            <a:spLocks noGrp="1"/>
          </p:cNvSpPr>
          <p:nvPr>
            <p:ph type="sldNum" sz="quarter" idx="12"/>
          </p:nvPr>
        </p:nvSpPr>
        <p:spPr/>
        <p:txBody>
          <a:bodyPr/>
          <a:lstStyle/>
          <a:p>
            <a:fld id="{07E1DBCF-CD44-47EB-AF4B-E5AF143BD1E9}" type="slidenum">
              <a:rPr lang="fr-FR" smtClean="0"/>
              <a:t>19</a:t>
            </a:fld>
            <a:endParaRPr lang="fr-FR"/>
          </a:p>
        </p:txBody>
      </p:sp>
    </p:spTree>
    <p:extLst>
      <p:ext uri="{BB962C8B-B14F-4D97-AF65-F5344CB8AC3E}">
        <p14:creationId xmlns:p14="http://schemas.microsoft.com/office/powerpoint/2010/main" val="2337092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CC87AF-8A55-4979-A80C-3775633ED3FC}"/>
              </a:ext>
            </a:extLst>
          </p:cNvPr>
          <p:cNvSpPr>
            <a:spLocks noGrp="1"/>
          </p:cNvSpPr>
          <p:nvPr>
            <p:ph type="title"/>
          </p:nvPr>
        </p:nvSpPr>
        <p:spPr/>
        <p:txBody>
          <a:bodyPr/>
          <a:lstStyle/>
          <a:p>
            <a:r>
              <a:rPr lang="fr-FR" dirty="0"/>
              <a:t>Plan</a:t>
            </a:r>
          </a:p>
        </p:txBody>
      </p:sp>
      <p:sp>
        <p:nvSpPr>
          <p:cNvPr id="3" name="Espace réservé du contenu 2">
            <a:extLst>
              <a:ext uri="{FF2B5EF4-FFF2-40B4-BE49-F238E27FC236}">
                <a16:creationId xmlns:a16="http://schemas.microsoft.com/office/drawing/2014/main" id="{88C1C80F-7F3D-49D0-A986-AA2D19713A45}"/>
              </a:ext>
            </a:extLst>
          </p:cNvPr>
          <p:cNvSpPr>
            <a:spLocks noGrp="1"/>
          </p:cNvSpPr>
          <p:nvPr>
            <p:ph idx="1"/>
          </p:nvPr>
        </p:nvSpPr>
        <p:spPr/>
        <p:txBody>
          <a:bodyPr/>
          <a:lstStyle/>
          <a:p>
            <a:r>
              <a:rPr lang="fr-FR" dirty="0"/>
              <a:t>Introduction</a:t>
            </a:r>
          </a:p>
          <a:p>
            <a:r>
              <a:rPr lang="fr-FR" dirty="0"/>
              <a:t>Problématique</a:t>
            </a:r>
          </a:p>
          <a:p>
            <a:r>
              <a:rPr lang="fr-FR" dirty="0"/>
              <a:t>Préparation des données </a:t>
            </a:r>
          </a:p>
          <a:p>
            <a:r>
              <a:rPr lang="fr-FR" dirty="0"/>
              <a:t>Visualisation des données</a:t>
            </a:r>
          </a:p>
          <a:p>
            <a:r>
              <a:rPr lang="fr-FR" dirty="0"/>
              <a:t>Modeling</a:t>
            </a:r>
          </a:p>
          <a:p>
            <a:r>
              <a:rPr lang="fr-FR" dirty="0"/>
              <a:t>Conclusion</a:t>
            </a:r>
          </a:p>
          <a:p>
            <a:pPr marL="0" indent="0">
              <a:buNone/>
            </a:pPr>
            <a:endParaRPr lang="fr-FR" dirty="0"/>
          </a:p>
        </p:txBody>
      </p:sp>
      <p:sp>
        <p:nvSpPr>
          <p:cNvPr id="4" name="Espace réservé du numéro de diapositive 3">
            <a:extLst>
              <a:ext uri="{FF2B5EF4-FFF2-40B4-BE49-F238E27FC236}">
                <a16:creationId xmlns:a16="http://schemas.microsoft.com/office/drawing/2014/main" id="{AAC1914F-DE8A-4FE3-8132-A5F404372A91}"/>
              </a:ext>
            </a:extLst>
          </p:cNvPr>
          <p:cNvSpPr>
            <a:spLocks noGrp="1"/>
          </p:cNvSpPr>
          <p:nvPr>
            <p:ph type="sldNum" sz="quarter" idx="12"/>
          </p:nvPr>
        </p:nvSpPr>
        <p:spPr/>
        <p:txBody>
          <a:bodyPr/>
          <a:lstStyle/>
          <a:p>
            <a:fld id="{07E1DBCF-CD44-47EB-AF4B-E5AF143BD1E9}" type="slidenum">
              <a:rPr lang="fr-FR" smtClean="0"/>
              <a:t>2</a:t>
            </a:fld>
            <a:endParaRPr lang="fr-FR"/>
          </a:p>
        </p:txBody>
      </p:sp>
    </p:spTree>
    <p:extLst>
      <p:ext uri="{BB962C8B-B14F-4D97-AF65-F5344CB8AC3E}">
        <p14:creationId xmlns:p14="http://schemas.microsoft.com/office/powerpoint/2010/main" val="2606243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12210A-FF9D-4F94-870A-BF65E1ED8A3E}"/>
              </a:ext>
            </a:extLst>
          </p:cNvPr>
          <p:cNvSpPr>
            <a:spLocks noGrp="1"/>
          </p:cNvSpPr>
          <p:nvPr>
            <p:ph type="title"/>
          </p:nvPr>
        </p:nvSpPr>
        <p:spPr/>
        <p:txBody>
          <a:bodyPr/>
          <a:lstStyle/>
          <a:p>
            <a:r>
              <a:rPr lang="fr-FR" dirty="0"/>
              <a:t>Visualisation des données</a:t>
            </a:r>
          </a:p>
        </p:txBody>
      </p:sp>
      <p:pic>
        <p:nvPicPr>
          <p:cNvPr id="4" name="Espace réservé du contenu 3">
            <a:extLst>
              <a:ext uri="{FF2B5EF4-FFF2-40B4-BE49-F238E27FC236}">
                <a16:creationId xmlns:a16="http://schemas.microsoft.com/office/drawing/2014/main" id="{E9C2BF80-4490-4966-8D6D-A99F88D51E74}"/>
              </a:ext>
            </a:extLst>
          </p:cNvPr>
          <p:cNvPicPr>
            <a:picLocks noGrp="1" noChangeAspect="1"/>
          </p:cNvPicPr>
          <p:nvPr>
            <p:ph idx="1"/>
          </p:nvPr>
        </p:nvPicPr>
        <p:blipFill>
          <a:blip r:embed="rId2"/>
          <a:stretch>
            <a:fillRect/>
          </a:stretch>
        </p:blipFill>
        <p:spPr>
          <a:xfrm>
            <a:off x="4982817" y="1338470"/>
            <a:ext cx="6927629" cy="5274365"/>
          </a:xfrm>
          <a:prstGeom prst="rect">
            <a:avLst/>
          </a:prstGeom>
        </p:spPr>
      </p:pic>
      <p:sp>
        <p:nvSpPr>
          <p:cNvPr id="5" name="Rectangle 4">
            <a:extLst>
              <a:ext uri="{FF2B5EF4-FFF2-40B4-BE49-F238E27FC236}">
                <a16:creationId xmlns:a16="http://schemas.microsoft.com/office/drawing/2014/main" id="{7CF29A03-D41F-4F0B-ADA3-1B19D92D0DBE}"/>
              </a:ext>
            </a:extLst>
          </p:cNvPr>
          <p:cNvSpPr/>
          <p:nvPr/>
        </p:nvSpPr>
        <p:spPr>
          <a:xfrm>
            <a:off x="185530" y="2619360"/>
            <a:ext cx="6096000" cy="923330"/>
          </a:xfrm>
          <a:prstGeom prst="rect">
            <a:avLst/>
          </a:prstGeom>
        </p:spPr>
        <p:txBody>
          <a:bodyPr>
            <a:spAutoFit/>
          </a:bodyPr>
          <a:lstStyle/>
          <a:p>
            <a:r>
              <a:rPr lang="fr-FR" dirty="0"/>
              <a:t>La conclusion selon laquelle presque tous</a:t>
            </a:r>
          </a:p>
          <a:p>
            <a:r>
              <a:rPr lang="fr-FR" dirty="0"/>
              <a:t> les clients utilisent une connexion</a:t>
            </a:r>
          </a:p>
          <a:p>
            <a:r>
              <a:rPr lang="fr-FR" dirty="0"/>
              <a:t> téléphonique sont mariées</a:t>
            </a:r>
          </a:p>
        </p:txBody>
      </p:sp>
      <p:sp>
        <p:nvSpPr>
          <p:cNvPr id="6" name="Espace réservé du numéro de diapositive 5">
            <a:extLst>
              <a:ext uri="{FF2B5EF4-FFF2-40B4-BE49-F238E27FC236}">
                <a16:creationId xmlns:a16="http://schemas.microsoft.com/office/drawing/2014/main" id="{60DE26CE-0837-442D-AE0E-82E665625600}"/>
              </a:ext>
            </a:extLst>
          </p:cNvPr>
          <p:cNvSpPr>
            <a:spLocks noGrp="1"/>
          </p:cNvSpPr>
          <p:nvPr>
            <p:ph type="sldNum" sz="quarter" idx="12"/>
          </p:nvPr>
        </p:nvSpPr>
        <p:spPr/>
        <p:txBody>
          <a:bodyPr/>
          <a:lstStyle/>
          <a:p>
            <a:fld id="{07E1DBCF-CD44-47EB-AF4B-E5AF143BD1E9}" type="slidenum">
              <a:rPr lang="fr-FR" smtClean="0"/>
              <a:t>20</a:t>
            </a:fld>
            <a:endParaRPr lang="fr-FR"/>
          </a:p>
        </p:txBody>
      </p:sp>
    </p:spTree>
    <p:extLst>
      <p:ext uri="{BB962C8B-B14F-4D97-AF65-F5344CB8AC3E}">
        <p14:creationId xmlns:p14="http://schemas.microsoft.com/office/powerpoint/2010/main" val="1199421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CF0171-A8A6-4291-B7D3-3B8F43719F38}"/>
              </a:ext>
            </a:extLst>
          </p:cNvPr>
          <p:cNvSpPr>
            <a:spLocks noGrp="1"/>
          </p:cNvSpPr>
          <p:nvPr>
            <p:ph type="title"/>
          </p:nvPr>
        </p:nvSpPr>
        <p:spPr/>
        <p:txBody>
          <a:bodyPr/>
          <a:lstStyle/>
          <a:p>
            <a:r>
              <a:rPr lang="fr-FR" dirty="0"/>
              <a:t>Visualisation des données</a:t>
            </a:r>
          </a:p>
        </p:txBody>
      </p:sp>
      <p:pic>
        <p:nvPicPr>
          <p:cNvPr id="7" name="Espace réservé du contenu 6">
            <a:extLst>
              <a:ext uri="{FF2B5EF4-FFF2-40B4-BE49-F238E27FC236}">
                <a16:creationId xmlns:a16="http://schemas.microsoft.com/office/drawing/2014/main" id="{75CF04C3-DE2A-46B6-BA05-4727A3298367}"/>
              </a:ext>
            </a:extLst>
          </p:cNvPr>
          <p:cNvPicPr>
            <a:picLocks noGrp="1" noChangeAspect="1"/>
          </p:cNvPicPr>
          <p:nvPr>
            <p:ph idx="1"/>
          </p:nvPr>
        </p:nvPicPr>
        <p:blipFill>
          <a:blip r:embed="rId2"/>
          <a:stretch>
            <a:fillRect/>
          </a:stretch>
        </p:blipFill>
        <p:spPr>
          <a:xfrm>
            <a:off x="4916557" y="1258957"/>
            <a:ext cx="6849249" cy="5459895"/>
          </a:xfrm>
          <a:prstGeom prst="rect">
            <a:avLst/>
          </a:prstGeom>
        </p:spPr>
      </p:pic>
      <p:sp>
        <p:nvSpPr>
          <p:cNvPr id="8" name="Rectangle 7">
            <a:extLst>
              <a:ext uri="{FF2B5EF4-FFF2-40B4-BE49-F238E27FC236}">
                <a16:creationId xmlns:a16="http://schemas.microsoft.com/office/drawing/2014/main" id="{A35ECA06-C4C0-4166-9CBA-CCEB5A472B97}"/>
              </a:ext>
            </a:extLst>
          </p:cNvPr>
          <p:cNvSpPr/>
          <p:nvPr/>
        </p:nvSpPr>
        <p:spPr>
          <a:xfrm>
            <a:off x="426194" y="2967335"/>
            <a:ext cx="6096000" cy="1200329"/>
          </a:xfrm>
          <a:prstGeom prst="rect">
            <a:avLst/>
          </a:prstGeom>
        </p:spPr>
        <p:txBody>
          <a:bodyPr>
            <a:spAutoFit/>
          </a:bodyPr>
          <a:lstStyle/>
          <a:p>
            <a:r>
              <a:rPr lang="fr-FR" dirty="0"/>
              <a:t>En moyenne, la moitié des clients</a:t>
            </a:r>
          </a:p>
          <a:p>
            <a:r>
              <a:rPr lang="fr-FR" dirty="0"/>
              <a:t> n'utilisent pas de services supplémentaires. </a:t>
            </a:r>
          </a:p>
          <a:p>
            <a:r>
              <a:rPr lang="fr-FR" dirty="0"/>
              <a:t>Environ 2/3 des clients utilisent des services supplémentaires</a:t>
            </a:r>
          </a:p>
        </p:txBody>
      </p:sp>
      <p:sp>
        <p:nvSpPr>
          <p:cNvPr id="9" name="Espace réservé du numéro de diapositive 8">
            <a:extLst>
              <a:ext uri="{FF2B5EF4-FFF2-40B4-BE49-F238E27FC236}">
                <a16:creationId xmlns:a16="http://schemas.microsoft.com/office/drawing/2014/main" id="{804E410B-5B3B-40BD-9F8E-9D41932402B0}"/>
              </a:ext>
            </a:extLst>
          </p:cNvPr>
          <p:cNvSpPr>
            <a:spLocks noGrp="1"/>
          </p:cNvSpPr>
          <p:nvPr>
            <p:ph type="sldNum" sz="quarter" idx="12"/>
          </p:nvPr>
        </p:nvSpPr>
        <p:spPr/>
        <p:txBody>
          <a:bodyPr/>
          <a:lstStyle/>
          <a:p>
            <a:fld id="{07E1DBCF-CD44-47EB-AF4B-E5AF143BD1E9}" type="slidenum">
              <a:rPr lang="fr-FR" smtClean="0"/>
              <a:t>21</a:t>
            </a:fld>
            <a:endParaRPr lang="fr-FR"/>
          </a:p>
        </p:txBody>
      </p:sp>
    </p:spTree>
    <p:extLst>
      <p:ext uri="{BB962C8B-B14F-4D97-AF65-F5344CB8AC3E}">
        <p14:creationId xmlns:p14="http://schemas.microsoft.com/office/powerpoint/2010/main" val="2102573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C4EBFA-1303-468D-B95B-17F5954D6930}"/>
              </a:ext>
            </a:extLst>
          </p:cNvPr>
          <p:cNvSpPr>
            <a:spLocks noGrp="1"/>
          </p:cNvSpPr>
          <p:nvPr>
            <p:ph type="title"/>
          </p:nvPr>
        </p:nvSpPr>
        <p:spPr/>
        <p:txBody>
          <a:bodyPr/>
          <a:lstStyle/>
          <a:p>
            <a:r>
              <a:rPr lang="fr-FR" dirty="0"/>
              <a:t>Visualisation des données</a:t>
            </a:r>
          </a:p>
        </p:txBody>
      </p:sp>
      <p:pic>
        <p:nvPicPr>
          <p:cNvPr id="7" name="Espace réservé du contenu 6">
            <a:extLst>
              <a:ext uri="{FF2B5EF4-FFF2-40B4-BE49-F238E27FC236}">
                <a16:creationId xmlns:a16="http://schemas.microsoft.com/office/drawing/2014/main" id="{63A608AC-CB6B-4ADD-9228-B1120933AE29}"/>
              </a:ext>
            </a:extLst>
          </p:cNvPr>
          <p:cNvPicPr>
            <a:picLocks noGrp="1" noChangeAspect="1"/>
          </p:cNvPicPr>
          <p:nvPr>
            <p:ph idx="1"/>
          </p:nvPr>
        </p:nvPicPr>
        <p:blipFill>
          <a:blip r:embed="rId2"/>
          <a:stretch>
            <a:fillRect/>
          </a:stretch>
        </p:blipFill>
        <p:spPr>
          <a:xfrm>
            <a:off x="4452731" y="1643270"/>
            <a:ext cx="7578822" cy="4982817"/>
          </a:xfrm>
          <a:prstGeom prst="rect">
            <a:avLst/>
          </a:prstGeom>
        </p:spPr>
      </p:pic>
      <p:sp>
        <p:nvSpPr>
          <p:cNvPr id="8" name="Rectangle 7">
            <a:extLst>
              <a:ext uri="{FF2B5EF4-FFF2-40B4-BE49-F238E27FC236}">
                <a16:creationId xmlns:a16="http://schemas.microsoft.com/office/drawing/2014/main" id="{97496353-11C8-441B-84CF-7F6B0E9B253B}"/>
              </a:ext>
            </a:extLst>
          </p:cNvPr>
          <p:cNvSpPr/>
          <p:nvPr/>
        </p:nvSpPr>
        <p:spPr>
          <a:xfrm>
            <a:off x="160447" y="2924160"/>
            <a:ext cx="6096000" cy="1477328"/>
          </a:xfrm>
          <a:prstGeom prst="rect">
            <a:avLst/>
          </a:prstGeom>
        </p:spPr>
        <p:txBody>
          <a:bodyPr>
            <a:spAutoFit/>
          </a:bodyPr>
          <a:lstStyle/>
          <a:p>
            <a:r>
              <a:rPr lang="fr-FR" dirty="0"/>
              <a:t>Comme on peut le voir, environ la</a:t>
            </a:r>
          </a:p>
          <a:p>
            <a:r>
              <a:rPr lang="fr-FR" dirty="0"/>
              <a:t> moitié des clients ont un type de </a:t>
            </a:r>
          </a:p>
          <a:p>
            <a:r>
              <a:rPr lang="fr-FR" dirty="0"/>
              <a:t>contrat « De mois en mois », et environ</a:t>
            </a:r>
          </a:p>
          <a:p>
            <a:r>
              <a:rPr lang="fr-FR" dirty="0"/>
              <a:t> 1/4 chacun ont des types de contrat</a:t>
            </a:r>
          </a:p>
          <a:p>
            <a:r>
              <a:rPr lang="fr-FR" dirty="0"/>
              <a:t> « Deux ans » et « Un an ».</a:t>
            </a:r>
          </a:p>
        </p:txBody>
      </p:sp>
      <p:sp>
        <p:nvSpPr>
          <p:cNvPr id="9" name="Espace réservé du numéro de diapositive 8">
            <a:extLst>
              <a:ext uri="{FF2B5EF4-FFF2-40B4-BE49-F238E27FC236}">
                <a16:creationId xmlns:a16="http://schemas.microsoft.com/office/drawing/2014/main" id="{FDE0EDD6-C81F-43B2-884E-67635EE220E3}"/>
              </a:ext>
            </a:extLst>
          </p:cNvPr>
          <p:cNvSpPr>
            <a:spLocks noGrp="1"/>
          </p:cNvSpPr>
          <p:nvPr>
            <p:ph type="sldNum" sz="quarter" idx="12"/>
          </p:nvPr>
        </p:nvSpPr>
        <p:spPr/>
        <p:txBody>
          <a:bodyPr/>
          <a:lstStyle/>
          <a:p>
            <a:fld id="{07E1DBCF-CD44-47EB-AF4B-E5AF143BD1E9}" type="slidenum">
              <a:rPr lang="fr-FR" smtClean="0"/>
              <a:t>22</a:t>
            </a:fld>
            <a:endParaRPr lang="fr-FR"/>
          </a:p>
        </p:txBody>
      </p:sp>
    </p:spTree>
    <p:extLst>
      <p:ext uri="{BB962C8B-B14F-4D97-AF65-F5344CB8AC3E}">
        <p14:creationId xmlns:p14="http://schemas.microsoft.com/office/powerpoint/2010/main" val="927399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C1C3A2-A585-4FDF-BC00-BA9CC50A62C1}"/>
              </a:ext>
            </a:extLst>
          </p:cNvPr>
          <p:cNvSpPr>
            <a:spLocks noGrp="1"/>
          </p:cNvSpPr>
          <p:nvPr>
            <p:ph type="title"/>
          </p:nvPr>
        </p:nvSpPr>
        <p:spPr/>
        <p:txBody>
          <a:bodyPr/>
          <a:lstStyle/>
          <a:p>
            <a:r>
              <a:rPr lang="fr-FR" dirty="0"/>
              <a:t>Visualisation des données</a:t>
            </a:r>
          </a:p>
        </p:txBody>
      </p:sp>
      <p:pic>
        <p:nvPicPr>
          <p:cNvPr id="4" name="Espace réservé du contenu 3">
            <a:extLst>
              <a:ext uri="{FF2B5EF4-FFF2-40B4-BE49-F238E27FC236}">
                <a16:creationId xmlns:a16="http://schemas.microsoft.com/office/drawing/2014/main" id="{CE0628DF-33FF-424C-A8B0-7D06E70B7AC4}"/>
              </a:ext>
            </a:extLst>
          </p:cNvPr>
          <p:cNvPicPr>
            <a:picLocks noGrp="1" noChangeAspect="1"/>
          </p:cNvPicPr>
          <p:nvPr>
            <p:ph idx="1"/>
          </p:nvPr>
        </p:nvPicPr>
        <p:blipFill>
          <a:blip r:embed="rId2"/>
          <a:stretch>
            <a:fillRect/>
          </a:stretch>
        </p:blipFill>
        <p:spPr>
          <a:xfrm>
            <a:off x="1577009" y="1285461"/>
            <a:ext cx="10101358" cy="5420139"/>
          </a:xfrm>
          <a:prstGeom prst="rect">
            <a:avLst/>
          </a:prstGeom>
        </p:spPr>
      </p:pic>
      <p:sp>
        <p:nvSpPr>
          <p:cNvPr id="5" name="Espace réservé du numéro de diapositive 4">
            <a:extLst>
              <a:ext uri="{FF2B5EF4-FFF2-40B4-BE49-F238E27FC236}">
                <a16:creationId xmlns:a16="http://schemas.microsoft.com/office/drawing/2014/main" id="{DE42D53B-EC2C-460A-BB1E-5311FBAB6057}"/>
              </a:ext>
            </a:extLst>
          </p:cNvPr>
          <p:cNvSpPr>
            <a:spLocks noGrp="1"/>
          </p:cNvSpPr>
          <p:nvPr>
            <p:ph type="sldNum" sz="quarter" idx="12"/>
          </p:nvPr>
        </p:nvSpPr>
        <p:spPr/>
        <p:txBody>
          <a:bodyPr/>
          <a:lstStyle/>
          <a:p>
            <a:fld id="{07E1DBCF-CD44-47EB-AF4B-E5AF143BD1E9}" type="slidenum">
              <a:rPr lang="fr-FR" smtClean="0"/>
              <a:t>23</a:t>
            </a:fld>
            <a:endParaRPr lang="fr-FR"/>
          </a:p>
        </p:txBody>
      </p:sp>
    </p:spTree>
    <p:extLst>
      <p:ext uri="{BB962C8B-B14F-4D97-AF65-F5344CB8AC3E}">
        <p14:creationId xmlns:p14="http://schemas.microsoft.com/office/powerpoint/2010/main" val="2954361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37506B-0525-4E31-8858-2E3238269150}"/>
              </a:ext>
            </a:extLst>
          </p:cNvPr>
          <p:cNvSpPr>
            <a:spLocks noGrp="1"/>
          </p:cNvSpPr>
          <p:nvPr>
            <p:ph type="title"/>
          </p:nvPr>
        </p:nvSpPr>
        <p:spPr/>
        <p:txBody>
          <a:bodyPr/>
          <a:lstStyle/>
          <a:p>
            <a:r>
              <a:rPr lang="fr-FR" dirty="0"/>
              <a:t>Visualisation des données</a:t>
            </a:r>
          </a:p>
        </p:txBody>
      </p:sp>
      <p:pic>
        <p:nvPicPr>
          <p:cNvPr id="4" name="Espace réservé du contenu 3">
            <a:extLst>
              <a:ext uri="{FF2B5EF4-FFF2-40B4-BE49-F238E27FC236}">
                <a16:creationId xmlns:a16="http://schemas.microsoft.com/office/drawing/2014/main" id="{9BEE5E66-C48F-4310-B4BA-721D4D4DE460}"/>
              </a:ext>
            </a:extLst>
          </p:cNvPr>
          <p:cNvPicPr>
            <a:picLocks noGrp="1" noChangeAspect="1"/>
          </p:cNvPicPr>
          <p:nvPr>
            <p:ph idx="1"/>
          </p:nvPr>
        </p:nvPicPr>
        <p:blipFill>
          <a:blip r:embed="rId2"/>
          <a:stretch>
            <a:fillRect/>
          </a:stretch>
        </p:blipFill>
        <p:spPr>
          <a:xfrm>
            <a:off x="5049078" y="1417983"/>
            <a:ext cx="6920408" cy="5088834"/>
          </a:xfrm>
          <a:prstGeom prst="rect">
            <a:avLst/>
          </a:prstGeom>
        </p:spPr>
      </p:pic>
      <p:sp>
        <p:nvSpPr>
          <p:cNvPr id="6" name="Rectangle 5">
            <a:extLst>
              <a:ext uri="{FF2B5EF4-FFF2-40B4-BE49-F238E27FC236}">
                <a16:creationId xmlns:a16="http://schemas.microsoft.com/office/drawing/2014/main" id="{1299E5EB-6D9E-4A7B-A1A1-DEEFBD51C874}"/>
              </a:ext>
            </a:extLst>
          </p:cNvPr>
          <p:cNvSpPr/>
          <p:nvPr/>
        </p:nvSpPr>
        <p:spPr>
          <a:xfrm>
            <a:off x="222514" y="3236412"/>
            <a:ext cx="6096000" cy="646331"/>
          </a:xfrm>
          <a:prstGeom prst="rect">
            <a:avLst/>
          </a:prstGeom>
        </p:spPr>
        <p:txBody>
          <a:bodyPr>
            <a:spAutoFit/>
          </a:bodyPr>
          <a:lstStyle/>
          <a:p>
            <a:r>
              <a:rPr lang="fr-FR" dirty="0"/>
              <a:t>La plupart des clients paient les services</a:t>
            </a:r>
          </a:p>
          <a:p>
            <a:r>
              <a:rPr lang="fr-FR" dirty="0"/>
              <a:t> par chèque électronique</a:t>
            </a:r>
          </a:p>
        </p:txBody>
      </p:sp>
      <p:sp>
        <p:nvSpPr>
          <p:cNvPr id="7" name="Espace réservé du numéro de diapositive 6">
            <a:extLst>
              <a:ext uri="{FF2B5EF4-FFF2-40B4-BE49-F238E27FC236}">
                <a16:creationId xmlns:a16="http://schemas.microsoft.com/office/drawing/2014/main" id="{EAF29E1C-5431-4E45-969F-A5FE1C7798C2}"/>
              </a:ext>
            </a:extLst>
          </p:cNvPr>
          <p:cNvSpPr>
            <a:spLocks noGrp="1"/>
          </p:cNvSpPr>
          <p:nvPr>
            <p:ph type="sldNum" sz="quarter" idx="12"/>
          </p:nvPr>
        </p:nvSpPr>
        <p:spPr/>
        <p:txBody>
          <a:bodyPr/>
          <a:lstStyle/>
          <a:p>
            <a:fld id="{07E1DBCF-CD44-47EB-AF4B-E5AF143BD1E9}" type="slidenum">
              <a:rPr lang="fr-FR" smtClean="0"/>
              <a:t>24</a:t>
            </a:fld>
            <a:endParaRPr lang="fr-FR"/>
          </a:p>
        </p:txBody>
      </p:sp>
    </p:spTree>
    <p:extLst>
      <p:ext uri="{BB962C8B-B14F-4D97-AF65-F5344CB8AC3E}">
        <p14:creationId xmlns:p14="http://schemas.microsoft.com/office/powerpoint/2010/main" val="1363757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A1FD05-0BFA-4471-92AF-206B8B8449AA}"/>
              </a:ext>
            </a:extLst>
          </p:cNvPr>
          <p:cNvSpPr>
            <a:spLocks noGrp="1"/>
          </p:cNvSpPr>
          <p:nvPr>
            <p:ph type="title"/>
          </p:nvPr>
        </p:nvSpPr>
        <p:spPr/>
        <p:txBody>
          <a:bodyPr/>
          <a:lstStyle/>
          <a:p>
            <a:r>
              <a:rPr lang="fr-FR" dirty="0"/>
              <a:t>Visualisation des données</a:t>
            </a:r>
          </a:p>
        </p:txBody>
      </p:sp>
      <p:sp>
        <p:nvSpPr>
          <p:cNvPr id="3" name="Espace réservé du contenu 2">
            <a:extLst>
              <a:ext uri="{FF2B5EF4-FFF2-40B4-BE49-F238E27FC236}">
                <a16:creationId xmlns:a16="http://schemas.microsoft.com/office/drawing/2014/main" id="{5123285A-EA74-4CA1-80C1-42B8A09723F7}"/>
              </a:ext>
            </a:extLst>
          </p:cNvPr>
          <p:cNvSpPr>
            <a:spLocks noGrp="1"/>
          </p:cNvSpPr>
          <p:nvPr>
            <p:ph idx="1"/>
          </p:nvPr>
        </p:nvSpPr>
        <p:spPr>
          <a:xfrm>
            <a:off x="1767577" y="1540189"/>
            <a:ext cx="8915400" cy="3777622"/>
          </a:xfrm>
        </p:spPr>
        <p:txBody>
          <a:bodyPr/>
          <a:lstStyle/>
          <a:p>
            <a:r>
              <a:rPr lang="fr-FR" dirty="0"/>
              <a:t>Corrélation des données :</a:t>
            </a:r>
          </a:p>
        </p:txBody>
      </p:sp>
      <p:pic>
        <p:nvPicPr>
          <p:cNvPr id="4" name="Image 3">
            <a:extLst>
              <a:ext uri="{FF2B5EF4-FFF2-40B4-BE49-F238E27FC236}">
                <a16:creationId xmlns:a16="http://schemas.microsoft.com/office/drawing/2014/main" id="{C14FB99F-10D1-4992-854B-FE9DE203E93B}"/>
              </a:ext>
            </a:extLst>
          </p:cNvPr>
          <p:cNvPicPr>
            <a:picLocks noChangeAspect="1"/>
          </p:cNvPicPr>
          <p:nvPr/>
        </p:nvPicPr>
        <p:blipFill>
          <a:blip r:embed="rId2"/>
          <a:stretch>
            <a:fillRect/>
          </a:stretch>
        </p:blipFill>
        <p:spPr>
          <a:xfrm>
            <a:off x="1265168" y="1905000"/>
            <a:ext cx="9985928" cy="4848225"/>
          </a:xfrm>
          <a:prstGeom prst="rect">
            <a:avLst/>
          </a:prstGeom>
        </p:spPr>
      </p:pic>
      <p:sp>
        <p:nvSpPr>
          <p:cNvPr id="5" name="Espace réservé du numéro de diapositive 4">
            <a:extLst>
              <a:ext uri="{FF2B5EF4-FFF2-40B4-BE49-F238E27FC236}">
                <a16:creationId xmlns:a16="http://schemas.microsoft.com/office/drawing/2014/main" id="{F059B1B4-09E0-4421-9A8D-5C1DD311C1D2}"/>
              </a:ext>
            </a:extLst>
          </p:cNvPr>
          <p:cNvSpPr>
            <a:spLocks noGrp="1"/>
          </p:cNvSpPr>
          <p:nvPr>
            <p:ph type="sldNum" sz="quarter" idx="12"/>
          </p:nvPr>
        </p:nvSpPr>
        <p:spPr/>
        <p:txBody>
          <a:bodyPr/>
          <a:lstStyle/>
          <a:p>
            <a:fld id="{07E1DBCF-CD44-47EB-AF4B-E5AF143BD1E9}" type="slidenum">
              <a:rPr lang="fr-FR" smtClean="0"/>
              <a:t>25</a:t>
            </a:fld>
            <a:endParaRPr lang="fr-FR"/>
          </a:p>
        </p:txBody>
      </p:sp>
    </p:spTree>
    <p:extLst>
      <p:ext uri="{BB962C8B-B14F-4D97-AF65-F5344CB8AC3E}">
        <p14:creationId xmlns:p14="http://schemas.microsoft.com/office/powerpoint/2010/main" val="537142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BE6D0E-B3DB-4C3A-A647-30F5359DE12E}"/>
              </a:ext>
            </a:extLst>
          </p:cNvPr>
          <p:cNvSpPr>
            <a:spLocks noGrp="1"/>
          </p:cNvSpPr>
          <p:nvPr>
            <p:ph type="title"/>
          </p:nvPr>
        </p:nvSpPr>
        <p:spPr/>
        <p:txBody>
          <a:bodyPr/>
          <a:lstStyle/>
          <a:p>
            <a:r>
              <a:rPr lang="fr-FR" dirty="0"/>
              <a:t>Modeling</a:t>
            </a:r>
          </a:p>
        </p:txBody>
      </p:sp>
      <p:sp>
        <p:nvSpPr>
          <p:cNvPr id="3" name="Espace réservé du contenu 2">
            <a:extLst>
              <a:ext uri="{FF2B5EF4-FFF2-40B4-BE49-F238E27FC236}">
                <a16:creationId xmlns:a16="http://schemas.microsoft.com/office/drawing/2014/main" id="{032D15CB-4ADC-4045-8EFF-09A3C439F7C4}"/>
              </a:ext>
            </a:extLst>
          </p:cNvPr>
          <p:cNvSpPr>
            <a:spLocks noGrp="1"/>
          </p:cNvSpPr>
          <p:nvPr>
            <p:ph idx="1"/>
          </p:nvPr>
        </p:nvSpPr>
        <p:spPr/>
        <p:txBody>
          <a:bodyPr/>
          <a:lstStyle/>
          <a:p>
            <a:r>
              <a:rPr lang="fr-FR" dirty="0" err="1"/>
              <a:t>Logistic</a:t>
            </a:r>
            <a:r>
              <a:rPr lang="fr-FR" dirty="0"/>
              <a:t> </a:t>
            </a:r>
            <a:r>
              <a:rPr lang="fr-FR" dirty="0" err="1"/>
              <a:t>Regression</a:t>
            </a:r>
            <a:endParaRPr lang="fr-FR" dirty="0"/>
          </a:p>
          <a:p>
            <a:pPr marL="0" indent="0">
              <a:buNone/>
            </a:pPr>
            <a:r>
              <a:rPr lang="fr-FR" dirty="0"/>
              <a:t>Code: </a:t>
            </a:r>
          </a:p>
        </p:txBody>
      </p:sp>
      <p:pic>
        <p:nvPicPr>
          <p:cNvPr id="4" name="Image 3">
            <a:extLst>
              <a:ext uri="{FF2B5EF4-FFF2-40B4-BE49-F238E27FC236}">
                <a16:creationId xmlns:a16="http://schemas.microsoft.com/office/drawing/2014/main" id="{2B844120-4E13-4A97-B5D0-9B9870E81CC5}"/>
              </a:ext>
            </a:extLst>
          </p:cNvPr>
          <p:cNvPicPr>
            <a:picLocks noChangeAspect="1"/>
          </p:cNvPicPr>
          <p:nvPr/>
        </p:nvPicPr>
        <p:blipFill>
          <a:blip r:embed="rId2"/>
          <a:stretch>
            <a:fillRect/>
          </a:stretch>
        </p:blipFill>
        <p:spPr>
          <a:xfrm>
            <a:off x="2273991" y="2927036"/>
            <a:ext cx="8911686" cy="3606286"/>
          </a:xfrm>
          <a:prstGeom prst="rect">
            <a:avLst/>
          </a:prstGeom>
        </p:spPr>
      </p:pic>
      <p:sp>
        <p:nvSpPr>
          <p:cNvPr id="5" name="Espace réservé du numéro de diapositive 4">
            <a:extLst>
              <a:ext uri="{FF2B5EF4-FFF2-40B4-BE49-F238E27FC236}">
                <a16:creationId xmlns:a16="http://schemas.microsoft.com/office/drawing/2014/main" id="{1F66D553-8063-40F0-8E3F-AD938A72DD28}"/>
              </a:ext>
            </a:extLst>
          </p:cNvPr>
          <p:cNvSpPr>
            <a:spLocks noGrp="1"/>
          </p:cNvSpPr>
          <p:nvPr>
            <p:ph type="sldNum" sz="quarter" idx="12"/>
          </p:nvPr>
        </p:nvSpPr>
        <p:spPr/>
        <p:txBody>
          <a:bodyPr/>
          <a:lstStyle/>
          <a:p>
            <a:fld id="{07E1DBCF-CD44-47EB-AF4B-E5AF143BD1E9}" type="slidenum">
              <a:rPr lang="fr-FR" smtClean="0"/>
              <a:t>26</a:t>
            </a:fld>
            <a:endParaRPr lang="fr-FR"/>
          </a:p>
        </p:txBody>
      </p:sp>
    </p:spTree>
    <p:extLst>
      <p:ext uri="{BB962C8B-B14F-4D97-AF65-F5344CB8AC3E}">
        <p14:creationId xmlns:p14="http://schemas.microsoft.com/office/powerpoint/2010/main" val="2998588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BE6D0E-B3DB-4C3A-A647-30F5359DE12E}"/>
              </a:ext>
            </a:extLst>
          </p:cNvPr>
          <p:cNvSpPr>
            <a:spLocks noGrp="1"/>
          </p:cNvSpPr>
          <p:nvPr>
            <p:ph type="title"/>
          </p:nvPr>
        </p:nvSpPr>
        <p:spPr/>
        <p:txBody>
          <a:bodyPr/>
          <a:lstStyle/>
          <a:p>
            <a:r>
              <a:rPr lang="fr-FR" dirty="0"/>
              <a:t>Modeling</a:t>
            </a:r>
          </a:p>
        </p:txBody>
      </p:sp>
      <p:sp>
        <p:nvSpPr>
          <p:cNvPr id="3" name="Espace réservé du contenu 2">
            <a:extLst>
              <a:ext uri="{FF2B5EF4-FFF2-40B4-BE49-F238E27FC236}">
                <a16:creationId xmlns:a16="http://schemas.microsoft.com/office/drawing/2014/main" id="{032D15CB-4ADC-4045-8EFF-09A3C439F7C4}"/>
              </a:ext>
            </a:extLst>
          </p:cNvPr>
          <p:cNvSpPr>
            <a:spLocks noGrp="1"/>
          </p:cNvSpPr>
          <p:nvPr>
            <p:ph idx="1"/>
          </p:nvPr>
        </p:nvSpPr>
        <p:spPr/>
        <p:txBody>
          <a:bodyPr/>
          <a:lstStyle/>
          <a:p>
            <a:r>
              <a:rPr lang="fr-FR" dirty="0" err="1"/>
              <a:t>Logistic</a:t>
            </a:r>
            <a:r>
              <a:rPr lang="fr-FR" dirty="0"/>
              <a:t> </a:t>
            </a:r>
            <a:r>
              <a:rPr lang="fr-FR" dirty="0" err="1"/>
              <a:t>Regression</a:t>
            </a:r>
            <a:endParaRPr lang="fr-FR" dirty="0"/>
          </a:p>
          <a:p>
            <a:pPr marL="0" indent="0">
              <a:buNone/>
            </a:pPr>
            <a:r>
              <a:rPr lang="fr-FR" dirty="0"/>
              <a:t>Confusion Matrix: </a:t>
            </a:r>
          </a:p>
        </p:txBody>
      </p:sp>
      <p:pic>
        <p:nvPicPr>
          <p:cNvPr id="5" name="Image 4">
            <a:extLst>
              <a:ext uri="{FF2B5EF4-FFF2-40B4-BE49-F238E27FC236}">
                <a16:creationId xmlns:a16="http://schemas.microsoft.com/office/drawing/2014/main" id="{61F40355-F36C-44BF-A6F7-33D4F69552BF}"/>
              </a:ext>
            </a:extLst>
          </p:cNvPr>
          <p:cNvPicPr>
            <a:picLocks noChangeAspect="1"/>
          </p:cNvPicPr>
          <p:nvPr/>
        </p:nvPicPr>
        <p:blipFill>
          <a:blip r:embed="rId2"/>
          <a:stretch>
            <a:fillRect/>
          </a:stretch>
        </p:blipFill>
        <p:spPr>
          <a:xfrm>
            <a:off x="5128591" y="2133600"/>
            <a:ext cx="6718852" cy="4253947"/>
          </a:xfrm>
          <a:prstGeom prst="rect">
            <a:avLst/>
          </a:prstGeom>
        </p:spPr>
      </p:pic>
      <p:pic>
        <p:nvPicPr>
          <p:cNvPr id="6" name="Image 5">
            <a:extLst>
              <a:ext uri="{FF2B5EF4-FFF2-40B4-BE49-F238E27FC236}">
                <a16:creationId xmlns:a16="http://schemas.microsoft.com/office/drawing/2014/main" id="{4F1C7905-7C6E-40F3-A876-FF3CE95B4218}"/>
              </a:ext>
            </a:extLst>
          </p:cNvPr>
          <p:cNvPicPr>
            <a:picLocks noChangeAspect="1"/>
          </p:cNvPicPr>
          <p:nvPr/>
        </p:nvPicPr>
        <p:blipFill>
          <a:blip r:embed="rId3"/>
          <a:stretch>
            <a:fillRect/>
          </a:stretch>
        </p:blipFill>
        <p:spPr>
          <a:xfrm>
            <a:off x="344557" y="3578087"/>
            <a:ext cx="4389920" cy="1974574"/>
          </a:xfrm>
          <a:prstGeom prst="rect">
            <a:avLst/>
          </a:prstGeom>
        </p:spPr>
      </p:pic>
      <p:sp>
        <p:nvSpPr>
          <p:cNvPr id="7" name="Espace réservé du numéro de diapositive 6">
            <a:extLst>
              <a:ext uri="{FF2B5EF4-FFF2-40B4-BE49-F238E27FC236}">
                <a16:creationId xmlns:a16="http://schemas.microsoft.com/office/drawing/2014/main" id="{AB2C199B-646E-4E71-B5D3-6A9A7A975DE4}"/>
              </a:ext>
            </a:extLst>
          </p:cNvPr>
          <p:cNvSpPr>
            <a:spLocks noGrp="1"/>
          </p:cNvSpPr>
          <p:nvPr>
            <p:ph type="sldNum" sz="quarter" idx="12"/>
          </p:nvPr>
        </p:nvSpPr>
        <p:spPr/>
        <p:txBody>
          <a:bodyPr/>
          <a:lstStyle/>
          <a:p>
            <a:fld id="{07E1DBCF-CD44-47EB-AF4B-E5AF143BD1E9}" type="slidenum">
              <a:rPr lang="fr-FR" smtClean="0"/>
              <a:t>27</a:t>
            </a:fld>
            <a:endParaRPr lang="fr-FR"/>
          </a:p>
        </p:txBody>
      </p:sp>
    </p:spTree>
    <p:extLst>
      <p:ext uri="{BB962C8B-B14F-4D97-AF65-F5344CB8AC3E}">
        <p14:creationId xmlns:p14="http://schemas.microsoft.com/office/powerpoint/2010/main" val="2340378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BE6D0E-B3DB-4C3A-A647-30F5359DE12E}"/>
              </a:ext>
            </a:extLst>
          </p:cNvPr>
          <p:cNvSpPr>
            <a:spLocks noGrp="1"/>
          </p:cNvSpPr>
          <p:nvPr>
            <p:ph type="title"/>
          </p:nvPr>
        </p:nvSpPr>
        <p:spPr/>
        <p:txBody>
          <a:bodyPr/>
          <a:lstStyle/>
          <a:p>
            <a:r>
              <a:rPr lang="fr-FR" dirty="0"/>
              <a:t>Modeling</a:t>
            </a:r>
          </a:p>
        </p:txBody>
      </p:sp>
      <p:sp>
        <p:nvSpPr>
          <p:cNvPr id="3" name="Espace réservé du contenu 2">
            <a:extLst>
              <a:ext uri="{FF2B5EF4-FFF2-40B4-BE49-F238E27FC236}">
                <a16:creationId xmlns:a16="http://schemas.microsoft.com/office/drawing/2014/main" id="{032D15CB-4ADC-4045-8EFF-09A3C439F7C4}"/>
              </a:ext>
            </a:extLst>
          </p:cNvPr>
          <p:cNvSpPr>
            <a:spLocks noGrp="1"/>
          </p:cNvSpPr>
          <p:nvPr>
            <p:ph idx="1"/>
          </p:nvPr>
        </p:nvSpPr>
        <p:spPr/>
        <p:txBody>
          <a:bodyPr/>
          <a:lstStyle/>
          <a:p>
            <a:r>
              <a:rPr lang="fr-FR" dirty="0" err="1"/>
              <a:t>Logistic</a:t>
            </a:r>
            <a:r>
              <a:rPr lang="fr-FR" dirty="0"/>
              <a:t> </a:t>
            </a:r>
            <a:r>
              <a:rPr lang="fr-FR" dirty="0" err="1"/>
              <a:t>Regression</a:t>
            </a:r>
            <a:r>
              <a:rPr lang="fr-FR" dirty="0"/>
              <a:t> VS No </a:t>
            </a:r>
            <a:r>
              <a:rPr lang="fr-FR" dirty="0" err="1"/>
              <a:t>skill</a:t>
            </a:r>
            <a:endParaRPr lang="fr-FR" dirty="0"/>
          </a:p>
          <a:p>
            <a:pPr marL="0" indent="0">
              <a:buNone/>
            </a:pPr>
            <a:endParaRPr lang="fr-FR" dirty="0"/>
          </a:p>
        </p:txBody>
      </p:sp>
      <p:pic>
        <p:nvPicPr>
          <p:cNvPr id="4" name="Image 3">
            <a:extLst>
              <a:ext uri="{FF2B5EF4-FFF2-40B4-BE49-F238E27FC236}">
                <a16:creationId xmlns:a16="http://schemas.microsoft.com/office/drawing/2014/main" id="{A677B088-51A1-4DB1-AD50-806D5E9490D3}"/>
              </a:ext>
            </a:extLst>
          </p:cNvPr>
          <p:cNvPicPr>
            <a:picLocks noChangeAspect="1"/>
          </p:cNvPicPr>
          <p:nvPr/>
        </p:nvPicPr>
        <p:blipFill>
          <a:blip r:embed="rId2"/>
          <a:stretch>
            <a:fillRect/>
          </a:stretch>
        </p:blipFill>
        <p:spPr>
          <a:xfrm>
            <a:off x="2589211" y="2650435"/>
            <a:ext cx="7111379" cy="4057498"/>
          </a:xfrm>
          <a:prstGeom prst="rect">
            <a:avLst/>
          </a:prstGeom>
        </p:spPr>
      </p:pic>
      <p:sp>
        <p:nvSpPr>
          <p:cNvPr id="6" name="Espace réservé du numéro de diapositive 5">
            <a:extLst>
              <a:ext uri="{FF2B5EF4-FFF2-40B4-BE49-F238E27FC236}">
                <a16:creationId xmlns:a16="http://schemas.microsoft.com/office/drawing/2014/main" id="{5A0ACDA7-8836-4952-AF46-AF4F27A39FDC}"/>
              </a:ext>
            </a:extLst>
          </p:cNvPr>
          <p:cNvSpPr>
            <a:spLocks noGrp="1"/>
          </p:cNvSpPr>
          <p:nvPr>
            <p:ph type="sldNum" sz="quarter" idx="12"/>
          </p:nvPr>
        </p:nvSpPr>
        <p:spPr/>
        <p:txBody>
          <a:bodyPr/>
          <a:lstStyle/>
          <a:p>
            <a:fld id="{07E1DBCF-CD44-47EB-AF4B-E5AF143BD1E9}" type="slidenum">
              <a:rPr lang="fr-FR" smtClean="0"/>
              <a:t>28</a:t>
            </a:fld>
            <a:endParaRPr lang="fr-FR"/>
          </a:p>
        </p:txBody>
      </p:sp>
    </p:spTree>
    <p:extLst>
      <p:ext uri="{BB962C8B-B14F-4D97-AF65-F5344CB8AC3E}">
        <p14:creationId xmlns:p14="http://schemas.microsoft.com/office/powerpoint/2010/main" val="1953881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BE6D0E-B3DB-4C3A-A647-30F5359DE12E}"/>
              </a:ext>
            </a:extLst>
          </p:cNvPr>
          <p:cNvSpPr>
            <a:spLocks noGrp="1"/>
          </p:cNvSpPr>
          <p:nvPr>
            <p:ph type="title"/>
          </p:nvPr>
        </p:nvSpPr>
        <p:spPr/>
        <p:txBody>
          <a:bodyPr/>
          <a:lstStyle/>
          <a:p>
            <a:r>
              <a:rPr lang="fr-FR" dirty="0"/>
              <a:t>Modeling</a:t>
            </a:r>
          </a:p>
        </p:txBody>
      </p:sp>
      <p:sp>
        <p:nvSpPr>
          <p:cNvPr id="3" name="Espace réservé du contenu 2">
            <a:extLst>
              <a:ext uri="{FF2B5EF4-FFF2-40B4-BE49-F238E27FC236}">
                <a16:creationId xmlns:a16="http://schemas.microsoft.com/office/drawing/2014/main" id="{032D15CB-4ADC-4045-8EFF-09A3C439F7C4}"/>
              </a:ext>
            </a:extLst>
          </p:cNvPr>
          <p:cNvSpPr>
            <a:spLocks noGrp="1"/>
          </p:cNvSpPr>
          <p:nvPr>
            <p:ph idx="1"/>
          </p:nvPr>
        </p:nvSpPr>
        <p:spPr>
          <a:xfrm>
            <a:off x="1872316" y="1802295"/>
            <a:ext cx="8915400" cy="3777622"/>
          </a:xfrm>
        </p:spPr>
        <p:txBody>
          <a:bodyPr/>
          <a:lstStyle/>
          <a:p>
            <a:r>
              <a:rPr lang="fr-FR" dirty="0" err="1"/>
              <a:t>Decision</a:t>
            </a:r>
            <a:r>
              <a:rPr lang="fr-FR" dirty="0"/>
              <a:t> </a:t>
            </a:r>
            <a:r>
              <a:rPr lang="fr-FR" dirty="0" err="1"/>
              <a:t>Tree</a:t>
            </a:r>
            <a:r>
              <a:rPr lang="fr-FR" dirty="0"/>
              <a:t>:</a:t>
            </a:r>
          </a:p>
        </p:txBody>
      </p:sp>
      <p:pic>
        <p:nvPicPr>
          <p:cNvPr id="4" name="Image 3">
            <a:extLst>
              <a:ext uri="{FF2B5EF4-FFF2-40B4-BE49-F238E27FC236}">
                <a16:creationId xmlns:a16="http://schemas.microsoft.com/office/drawing/2014/main" id="{02B53667-45E5-40EA-BD18-61705C4E4C6E}"/>
              </a:ext>
            </a:extLst>
          </p:cNvPr>
          <p:cNvPicPr>
            <a:picLocks noChangeAspect="1"/>
          </p:cNvPicPr>
          <p:nvPr/>
        </p:nvPicPr>
        <p:blipFill>
          <a:blip r:embed="rId2"/>
          <a:stretch>
            <a:fillRect/>
          </a:stretch>
        </p:blipFill>
        <p:spPr>
          <a:xfrm>
            <a:off x="1155422" y="2553943"/>
            <a:ext cx="10349189" cy="4098648"/>
          </a:xfrm>
          <a:prstGeom prst="rect">
            <a:avLst/>
          </a:prstGeom>
        </p:spPr>
      </p:pic>
      <p:sp>
        <p:nvSpPr>
          <p:cNvPr id="6" name="Espace réservé du numéro de diapositive 5">
            <a:extLst>
              <a:ext uri="{FF2B5EF4-FFF2-40B4-BE49-F238E27FC236}">
                <a16:creationId xmlns:a16="http://schemas.microsoft.com/office/drawing/2014/main" id="{B31FB29B-7C2B-481E-AEA1-018D93E6A955}"/>
              </a:ext>
            </a:extLst>
          </p:cNvPr>
          <p:cNvSpPr>
            <a:spLocks noGrp="1"/>
          </p:cNvSpPr>
          <p:nvPr>
            <p:ph type="sldNum" sz="quarter" idx="12"/>
          </p:nvPr>
        </p:nvSpPr>
        <p:spPr/>
        <p:txBody>
          <a:bodyPr/>
          <a:lstStyle/>
          <a:p>
            <a:fld id="{07E1DBCF-CD44-47EB-AF4B-E5AF143BD1E9}" type="slidenum">
              <a:rPr lang="fr-FR" smtClean="0"/>
              <a:t>29</a:t>
            </a:fld>
            <a:endParaRPr lang="fr-FR"/>
          </a:p>
        </p:txBody>
      </p:sp>
    </p:spTree>
    <p:extLst>
      <p:ext uri="{BB962C8B-B14F-4D97-AF65-F5344CB8AC3E}">
        <p14:creationId xmlns:p14="http://schemas.microsoft.com/office/powerpoint/2010/main" val="61611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829B84-A947-42BF-BE91-0D7CD4019B02}"/>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063E3536-1BDB-465A-98AD-929ECA2345FF}"/>
              </a:ext>
            </a:extLst>
          </p:cNvPr>
          <p:cNvSpPr>
            <a:spLocks noGrp="1"/>
          </p:cNvSpPr>
          <p:nvPr>
            <p:ph idx="1"/>
          </p:nvPr>
        </p:nvSpPr>
        <p:spPr/>
        <p:txBody>
          <a:bodyPr/>
          <a:lstStyle/>
          <a:p>
            <a:pPr marL="0" indent="0">
              <a:buNone/>
            </a:pPr>
            <a:r>
              <a:rPr lang="fr-FR" dirty="0"/>
              <a:t>Cette présentation est dans le cadre de l’obtention d’une  certificat suite a une formation au sien de centre GOMYCODE hackerspace Beja au thème Introduction a l’ intelligence artificielle,</a:t>
            </a:r>
          </a:p>
          <a:p>
            <a:pPr marL="0" indent="0">
              <a:buNone/>
            </a:pPr>
            <a:endParaRPr lang="fr-FR" dirty="0"/>
          </a:p>
          <a:p>
            <a:pPr marL="0" indent="0">
              <a:buNone/>
            </a:pPr>
            <a:endParaRPr lang="fr-FR" dirty="0"/>
          </a:p>
          <a:p>
            <a:pPr marL="0" indent="0">
              <a:buNone/>
            </a:pPr>
            <a:endParaRPr lang="fr-FR" dirty="0"/>
          </a:p>
          <a:p>
            <a:pPr marL="0" indent="0">
              <a:buNone/>
            </a:pPr>
            <a:r>
              <a:rPr lang="fr-FR" dirty="0"/>
              <a:t>Dans ce projet de fin de formation nous allons recours au reconnaissances déjà étudier sur les méthodes d’analyse des données et l’utilisation des algorithmes d’apprentissage afin de crée un model Ml robuste et fiable,</a:t>
            </a:r>
          </a:p>
          <a:p>
            <a:pPr marL="0" indent="0">
              <a:buNone/>
            </a:pPr>
            <a:endParaRPr lang="fr-FR" dirty="0"/>
          </a:p>
          <a:p>
            <a:pPr marL="0" indent="0">
              <a:buNone/>
            </a:pPr>
            <a:endParaRPr lang="fr-FR" dirty="0"/>
          </a:p>
        </p:txBody>
      </p:sp>
      <p:sp>
        <p:nvSpPr>
          <p:cNvPr id="4" name="Espace réservé du numéro de diapositive 3">
            <a:extLst>
              <a:ext uri="{FF2B5EF4-FFF2-40B4-BE49-F238E27FC236}">
                <a16:creationId xmlns:a16="http://schemas.microsoft.com/office/drawing/2014/main" id="{3F65CE59-3DBB-44ED-A1BE-72B90E3C0AF2}"/>
              </a:ext>
            </a:extLst>
          </p:cNvPr>
          <p:cNvSpPr>
            <a:spLocks noGrp="1"/>
          </p:cNvSpPr>
          <p:nvPr>
            <p:ph type="sldNum" sz="quarter" idx="12"/>
          </p:nvPr>
        </p:nvSpPr>
        <p:spPr/>
        <p:txBody>
          <a:bodyPr/>
          <a:lstStyle/>
          <a:p>
            <a:fld id="{07E1DBCF-CD44-47EB-AF4B-E5AF143BD1E9}" type="slidenum">
              <a:rPr lang="fr-FR" smtClean="0"/>
              <a:t>3</a:t>
            </a:fld>
            <a:endParaRPr lang="fr-FR"/>
          </a:p>
        </p:txBody>
      </p:sp>
    </p:spTree>
    <p:extLst>
      <p:ext uri="{BB962C8B-B14F-4D97-AF65-F5344CB8AC3E}">
        <p14:creationId xmlns:p14="http://schemas.microsoft.com/office/powerpoint/2010/main" val="1095687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BDD082-1F51-48FD-8839-75C8DECBE930}"/>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D769C109-15F7-45A1-BA39-BAE74FADAF72}"/>
              </a:ext>
            </a:extLst>
          </p:cNvPr>
          <p:cNvSpPr>
            <a:spLocks noGrp="1"/>
          </p:cNvSpPr>
          <p:nvPr>
            <p:ph idx="1"/>
          </p:nvPr>
        </p:nvSpPr>
        <p:spPr/>
        <p:txBody>
          <a:bodyPr/>
          <a:lstStyle/>
          <a:p>
            <a:r>
              <a:rPr lang="fr-FR" dirty="0"/>
              <a:t>Nous remarquons on utilisant deux différents algorithme d’apprentissage notre model nous donne une valeur de précision pour l’algorithme </a:t>
            </a:r>
            <a:r>
              <a:rPr lang="fr-FR" dirty="0" err="1"/>
              <a:t>Logistic</a:t>
            </a:r>
            <a:r>
              <a:rPr lang="fr-FR" dirty="0"/>
              <a:t> </a:t>
            </a:r>
            <a:r>
              <a:rPr lang="fr-FR" dirty="0" err="1"/>
              <a:t>Regression</a:t>
            </a:r>
            <a:r>
              <a:rPr lang="fr-FR" dirty="0"/>
              <a:t> 0,80 par contre lorsque nous utilisons l’algorithme </a:t>
            </a:r>
            <a:r>
              <a:rPr lang="fr-FR" dirty="0" err="1"/>
              <a:t>Decision</a:t>
            </a:r>
            <a:r>
              <a:rPr lang="fr-FR" dirty="0"/>
              <a:t> </a:t>
            </a:r>
            <a:r>
              <a:rPr lang="fr-FR" dirty="0" err="1"/>
              <a:t>Tree</a:t>
            </a:r>
            <a:r>
              <a:rPr lang="fr-FR" dirty="0"/>
              <a:t> nous avons 0,72 comme valeur d’</a:t>
            </a:r>
            <a:r>
              <a:rPr lang="fr-FR" dirty="0" err="1"/>
              <a:t>aucc</a:t>
            </a:r>
            <a:r>
              <a:rPr lang="fr-FR" dirty="0"/>
              <a:t>,</a:t>
            </a:r>
          </a:p>
          <a:p>
            <a:pPr marL="0" indent="0">
              <a:buNone/>
            </a:pPr>
            <a:endParaRPr lang="fr-FR" dirty="0"/>
          </a:p>
          <a:p>
            <a:r>
              <a:rPr lang="fr-FR" dirty="0"/>
              <a:t>Alors l’algorithme </a:t>
            </a:r>
            <a:r>
              <a:rPr lang="fr-FR" dirty="0" err="1"/>
              <a:t>Logistic</a:t>
            </a:r>
            <a:r>
              <a:rPr lang="fr-FR" dirty="0"/>
              <a:t> </a:t>
            </a:r>
            <a:r>
              <a:rPr lang="fr-FR" dirty="0" err="1"/>
              <a:t>Regression</a:t>
            </a:r>
            <a:r>
              <a:rPr lang="fr-FR" dirty="0"/>
              <a:t> est plus précis par rapport l’algorithme </a:t>
            </a:r>
            <a:r>
              <a:rPr lang="fr-FR" dirty="0" err="1"/>
              <a:t>Decision</a:t>
            </a:r>
            <a:r>
              <a:rPr lang="fr-FR" dirty="0"/>
              <a:t> </a:t>
            </a:r>
            <a:r>
              <a:rPr lang="fr-FR" dirty="0" err="1"/>
              <a:t>Tree</a:t>
            </a:r>
            <a:endParaRPr lang="fr-FR" dirty="0"/>
          </a:p>
          <a:p>
            <a:pPr marL="0" indent="0">
              <a:buNone/>
            </a:pPr>
            <a:r>
              <a:rPr lang="fr-FR" dirty="0"/>
              <a:t> </a:t>
            </a:r>
          </a:p>
        </p:txBody>
      </p:sp>
      <p:sp>
        <p:nvSpPr>
          <p:cNvPr id="4" name="Espace réservé du numéro de diapositive 3">
            <a:extLst>
              <a:ext uri="{FF2B5EF4-FFF2-40B4-BE49-F238E27FC236}">
                <a16:creationId xmlns:a16="http://schemas.microsoft.com/office/drawing/2014/main" id="{A18F1ADC-BA8E-4587-8022-D0136095A4CF}"/>
              </a:ext>
            </a:extLst>
          </p:cNvPr>
          <p:cNvSpPr>
            <a:spLocks noGrp="1"/>
          </p:cNvSpPr>
          <p:nvPr>
            <p:ph type="sldNum" sz="quarter" idx="12"/>
          </p:nvPr>
        </p:nvSpPr>
        <p:spPr/>
        <p:txBody>
          <a:bodyPr/>
          <a:lstStyle/>
          <a:p>
            <a:fld id="{07E1DBCF-CD44-47EB-AF4B-E5AF143BD1E9}" type="slidenum">
              <a:rPr lang="fr-FR" smtClean="0"/>
              <a:t>30</a:t>
            </a:fld>
            <a:endParaRPr lang="fr-FR"/>
          </a:p>
        </p:txBody>
      </p:sp>
    </p:spTree>
    <p:extLst>
      <p:ext uri="{BB962C8B-B14F-4D97-AF65-F5344CB8AC3E}">
        <p14:creationId xmlns:p14="http://schemas.microsoft.com/office/powerpoint/2010/main" val="3338769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6FB8DB1-B26D-4F1F-B95D-AA385AC61593}"/>
              </a:ext>
            </a:extLst>
          </p:cNvPr>
          <p:cNvSpPr>
            <a:spLocks noGrp="1"/>
          </p:cNvSpPr>
          <p:nvPr>
            <p:ph idx="1"/>
          </p:nvPr>
        </p:nvSpPr>
        <p:spPr>
          <a:xfrm>
            <a:off x="2337420" y="2781300"/>
            <a:ext cx="8915400" cy="1295400"/>
          </a:xfrm>
        </p:spPr>
        <p:txBody>
          <a:bodyPr>
            <a:normAutofit/>
          </a:bodyPr>
          <a:lstStyle/>
          <a:p>
            <a:pPr marL="0" indent="0" algn="ctr">
              <a:buNone/>
            </a:pPr>
            <a:r>
              <a:rPr lang="fr-FR" sz="4800" b="1" dirty="0">
                <a:latin typeface="Brush Script Std" panose="03060802040607070404" pitchFamily="66" charset="0"/>
              </a:rPr>
              <a:t>Merci pour votre attention </a:t>
            </a:r>
          </a:p>
        </p:txBody>
      </p:sp>
      <p:sp>
        <p:nvSpPr>
          <p:cNvPr id="4" name="Espace réservé du numéro de diapositive 3">
            <a:extLst>
              <a:ext uri="{FF2B5EF4-FFF2-40B4-BE49-F238E27FC236}">
                <a16:creationId xmlns:a16="http://schemas.microsoft.com/office/drawing/2014/main" id="{F111A131-92A2-4AEA-822A-8935F19FABB1}"/>
              </a:ext>
            </a:extLst>
          </p:cNvPr>
          <p:cNvSpPr>
            <a:spLocks noGrp="1"/>
          </p:cNvSpPr>
          <p:nvPr>
            <p:ph type="sldNum" sz="quarter" idx="12"/>
          </p:nvPr>
        </p:nvSpPr>
        <p:spPr/>
        <p:txBody>
          <a:bodyPr/>
          <a:lstStyle/>
          <a:p>
            <a:fld id="{07E1DBCF-CD44-47EB-AF4B-E5AF143BD1E9}" type="slidenum">
              <a:rPr lang="fr-FR" smtClean="0"/>
              <a:t>31</a:t>
            </a:fld>
            <a:endParaRPr lang="fr-FR"/>
          </a:p>
        </p:txBody>
      </p:sp>
    </p:spTree>
    <p:extLst>
      <p:ext uri="{BB962C8B-B14F-4D97-AF65-F5344CB8AC3E}">
        <p14:creationId xmlns:p14="http://schemas.microsoft.com/office/powerpoint/2010/main" val="4061008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581ABC-3E22-434B-93B1-758039D4D063}"/>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18E1D2A5-D245-4D78-87C4-D96C6327838A}"/>
              </a:ext>
            </a:extLst>
          </p:cNvPr>
          <p:cNvSpPr>
            <a:spLocks noGrp="1"/>
          </p:cNvSpPr>
          <p:nvPr>
            <p:ph idx="1"/>
          </p:nvPr>
        </p:nvSpPr>
        <p:spPr/>
        <p:txBody>
          <a:bodyPr/>
          <a:lstStyle/>
          <a:p>
            <a:endParaRPr lang="fr-FR" dirty="0"/>
          </a:p>
          <a:p>
            <a:endParaRPr lang="fr-FR" dirty="0"/>
          </a:p>
          <a:p>
            <a:r>
              <a:rPr lang="fr-FR" dirty="0"/>
              <a:t>Toute entreprise souhaite maximiser le nombre de clients. Pour atteindre cet objectif, il est important non seulement d'essayer d'en attirer de nouveaux, mais aussi de retenir ceux qui existent déjà. Fidéliser un client coûtera moins cher à l'entreprise que d'en attirer un nouveau. De plus, un nouveau client peut être faiblement intéressé par les services aux entreprises et il sera difficile de travailler avec lui, alors que les anciens clients disposent déjà des données nécessaires sur l'interaction avec le service.</a:t>
            </a:r>
          </a:p>
          <a:p>
            <a:pPr marL="0" indent="0">
              <a:buNone/>
            </a:pPr>
            <a:endParaRPr lang="fr-FR" dirty="0"/>
          </a:p>
        </p:txBody>
      </p:sp>
      <p:sp>
        <p:nvSpPr>
          <p:cNvPr id="4" name="Espace réservé du numéro de diapositive 3">
            <a:extLst>
              <a:ext uri="{FF2B5EF4-FFF2-40B4-BE49-F238E27FC236}">
                <a16:creationId xmlns:a16="http://schemas.microsoft.com/office/drawing/2014/main" id="{29F06F20-2AF5-4658-9CA5-3214D6E0C395}"/>
              </a:ext>
            </a:extLst>
          </p:cNvPr>
          <p:cNvSpPr>
            <a:spLocks noGrp="1"/>
          </p:cNvSpPr>
          <p:nvPr>
            <p:ph type="sldNum" sz="quarter" idx="12"/>
          </p:nvPr>
        </p:nvSpPr>
        <p:spPr/>
        <p:txBody>
          <a:bodyPr/>
          <a:lstStyle/>
          <a:p>
            <a:fld id="{07E1DBCF-CD44-47EB-AF4B-E5AF143BD1E9}" type="slidenum">
              <a:rPr lang="fr-FR" smtClean="0"/>
              <a:t>4</a:t>
            </a:fld>
            <a:endParaRPr lang="fr-FR"/>
          </a:p>
        </p:txBody>
      </p:sp>
    </p:spTree>
    <p:extLst>
      <p:ext uri="{BB962C8B-B14F-4D97-AF65-F5344CB8AC3E}">
        <p14:creationId xmlns:p14="http://schemas.microsoft.com/office/powerpoint/2010/main" val="282423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8206BD-955A-4AD4-953B-93BBEFDBF3E8}"/>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30BE1132-1AB8-43D7-B610-1D86B79E242E}"/>
              </a:ext>
            </a:extLst>
          </p:cNvPr>
          <p:cNvSpPr>
            <a:spLocks noGrp="1"/>
          </p:cNvSpPr>
          <p:nvPr>
            <p:ph idx="1"/>
          </p:nvPr>
        </p:nvSpPr>
        <p:spPr/>
        <p:txBody>
          <a:bodyPr/>
          <a:lstStyle/>
          <a:p>
            <a:endParaRPr lang="fr-FR" dirty="0"/>
          </a:p>
          <a:p>
            <a:endParaRPr lang="fr-FR" dirty="0"/>
          </a:p>
          <a:p>
            <a:endParaRPr lang="fr-FR" dirty="0"/>
          </a:p>
          <a:p>
            <a:r>
              <a:rPr lang="fr-FR" dirty="0"/>
              <a:t>En conséquence, en prédisant le </a:t>
            </a:r>
            <a:r>
              <a:rPr lang="fr-FR" dirty="0" err="1"/>
              <a:t>churn</a:t>
            </a:r>
            <a:r>
              <a:rPr lang="fr-FR" dirty="0"/>
              <a:t>, nous pouvons réagir à temps et essayer de garder le client qui veut partir. Sur la base des données sur les services que le client utilise, nous pouvons lui faire une offre spéciale, en essayant de changer sa décision de quitter l'opérateur. Grâce à cela, la tâche de rétention sera plus facile à mettre en œuvre que la tâche d'attirer de nouveaux utilisateurs, dont on ne sait encore rien.</a:t>
            </a:r>
          </a:p>
          <a:p>
            <a:endParaRPr lang="fr-FR" dirty="0"/>
          </a:p>
        </p:txBody>
      </p:sp>
      <p:sp>
        <p:nvSpPr>
          <p:cNvPr id="5" name="Espace réservé du numéro de diapositive 4">
            <a:extLst>
              <a:ext uri="{FF2B5EF4-FFF2-40B4-BE49-F238E27FC236}">
                <a16:creationId xmlns:a16="http://schemas.microsoft.com/office/drawing/2014/main" id="{09015FC4-D86F-4686-AB52-D217390F670C}"/>
              </a:ext>
            </a:extLst>
          </p:cNvPr>
          <p:cNvSpPr>
            <a:spLocks noGrp="1"/>
          </p:cNvSpPr>
          <p:nvPr>
            <p:ph type="sldNum" sz="quarter" idx="12"/>
          </p:nvPr>
        </p:nvSpPr>
        <p:spPr/>
        <p:txBody>
          <a:bodyPr/>
          <a:lstStyle/>
          <a:p>
            <a:fld id="{07E1DBCF-CD44-47EB-AF4B-E5AF143BD1E9}" type="slidenum">
              <a:rPr lang="fr-FR" smtClean="0"/>
              <a:t>5</a:t>
            </a:fld>
            <a:endParaRPr lang="fr-FR"/>
          </a:p>
        </p:txBody>
      </p:sp>
    </p:spTree>
    <p:extLst>
      <p:ext uri="{BB962C8B-B14F-4D97-AF65-F5344CB8AC3E}">
        <p14:creationId xmlns:p14="http://schemas.microsoft.com/office/powerpoint/2010/main" val="1325309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D00187-28D1-4AB7-8A93-AF5D7C516902}"/>
              </a:ext>
            </a:extLst>
          </p:cNvPr>
          <p:cNvSpPr>
            <a:spLocks noGrp="1"/>
          </p:cNvSpPr>
          <p:nvPr>
            <p:ph type="title"/>
          </p:nvPr>
        </p:nvSpPr>
        <p:spPr/>
        <p:txBody>
          <a:bodyPr/>
          <a:lstStyle/>
          <a:p>
            <a:r>
              <a:rPr lang="fr-FR" dirty="0"/>
              <a:t>Problématique</a:t>
            </a:r>
          </a:p>
        </p:txBody>
      </p:sp>
      <p:sp>
        <p:nvSpPr>
          <p:cNvPr id="3" name="Espace réservé du contenu 2">
            <a:extLst>
              <a:ext uri="{FF2B5EF4-FFF2-40B4-BE49-F238E27FC236}">
                <a16:creationId xmlns:a16="http://schemas.microsoft.com/office/drawing/2014/main" id="{18738666-37B0-45E7-9148-E7ED62D30A28}"/>
              </a:ext>
            </a:extLst>
          </p:cNvPr>
          <p:cNvSpPr>
            <a:spLocks noGrp="1"/>
          </p:cNvSpPr>
          <p:nvPr>
            <p:ph idx="1"/>
          </p:nvPr>
        </p:nvSpPr>
        <p:spPr/>
        <p:txBody>
          <a:bodyPr/>
          <a:lstStyle/>
          <a:p>
            <a:endParaRPr lang="fr-FR" dirty="0"/>
          </a:p>
          <a:p>
            <a:r>
              <a:rPr lang="fr-FR" dirty="0"/>
              <a:t>Un ensemble de données vous est fourni par une entreprise de télécommunications. Les données contiennent des informations sur près de six mille utilisateurs, leurs caractéristiques démographiques, les services qu'ils utilisent, la durée d'utilisation des services de l'opérateur, le mode de paiement et le montant du paiement.</a:t>
            </a:r>
          </a:p>
          <a:p>
            <a:pPr marL="0" indent="0">
              <a:buNone/>
            </a:pPr>
            <a:endParaRPr lang="fr-FR" dirty="0"/>
          </a:p>
          <a:p>
            <a:pPr marL="0" indent="0">
              <a:buNone/>
            </a:pPr>
            <a:endParaRPr lang="fr-FR" dirty="0"/>
          </a:p>
          <a:p>
            <a:r>
              <a:rPr lang="fr-FR" dirty="0"/>
              <a:t>La tâche est d'analyser les données et de prédire le taux de désabonnement des utilisateurs (pour identifier les personnes qui renouvelleront et ne renouvelleront pas leur contrat).</a:t>
            </a:r>
          </a:p>
        </p:txBody>
      </p:sp>
      <p:sp>
        <p:nvSpPr>
          <p:cNvPr id="6" name="Espace réservé du numéro de diapositive 5">
            <a:extLst>
              <a:ext uri="{FF2B5EF4-FFF2-40B4-BE49-F238E27FC236}">
                <a16:creationId xmlns:a16="http://schemas.microsoft.com/office/drawing/2014/main" id="{25F39F6F-D779-4436-9175-5C0E546450CB}"/>
              </a:ext>
            </a:extLst>
          </p:cNvPr>
          <p:cNvSpPr>
            <a:spLocks noGrp="1"/>
          </p:cNvSpPr>
          <p:nvPr>
            <p:ph type="sldNum" sz="quarter" idx="12"/>
          </p:nvPr>
        </p:nvSpPr>
        <p:spPr/>
        <p:txBody>
          <a:bodyPr/>
          <a:lstStyle/>
          <a:p>
            <a:fld id="{07E1DBCF-CD44-47EB-AF4B-E5AF143BD1E9}" type="slidenum">
              <a:rPr lang="fr-FR" smtClean="0"/>
              <a:t>6</a:t>
            </a:fld>
            <a:endParaRPr lang="fr-FR"/>
          </a:p>
        </p:txBody>
      </p:sp>
    </p:spTree>
    <p:extLst>
      <p:ext uri="{BB962C8B-B14F-4D97-AF65-F5344CB8AC3E}">
        <p14:creationId xmlns:p14="http://schemas.microsoft.com/office/powerpoint/2010/main" val="1443098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582278-FAC4-415D-8001-E40489E5BD34}"/>
              </a:ext>
            </a:extLst>
          </p:cNvPr>
          <p:cNvSpPr>
            <a:spLocks noGrp="1"/>
          </p:cNvSpPr>
          <p:nvPr>
            <p:ph type="title"/>
          </p:nvPr>
        </p:nvSpPr>
        <p:spPr/>
        <p:txBody>
          <a:bodyPr/>
          <a:lstStyle/>
          <a:p>
            <a:r>
              <a:rPr lang="fr-FR" dirty="0"/>
              <a:t>Préparation des données </a:t>
            </a:r>
          </a:p>
        </p:txBody>
      </p:sp>
      <p:sp>
        <p:nvSpPr>
          <p:cNvPr id="3" name="Espace réservé du contenu 2">
            <a:extLst>
              <a:ext uri="{FF2B5EF4-FFF2-40B4-BE49-F238E27FC236}">
                <a16:creationId xmlns:a16="http://schemas.microsoft.com/office/drawing/2014/main" id="{B925E0BF-5999-4F91-83DA-A0606B1C531F}"/>
              </a:ext>
            </a:extLst>
          </p:cNvPr>
          <p:cNvSpPr>
            <a:spLocks noGrp="1"/>
          </p:cNvSpPr>
          <p:nvPr>
            <p:ph idx="1"/>
          </p:nvPr>
        </p:nvSpPr>
        <p:spPr>
          <a:xfrm>
            <a:off x="1900099" y="1143000"/>
            <a:ext cx="8915400" cy="6317974"/>
          </a:xfrm>
        </p:spPr>
        <p:txBody>
          <a:bodyPr>
            <a:noAutofit/>
          </a:bodyPr>
          <a:lstStyle/>
          <a:p>
            <a:r>
              <a:rPr lang="fr-FR" sz="1400" dirty="0"/>
              <a:t>Le fichier CSV telecom_users.csv contient les informations suivantes:</a:t>
            </a:r>
          </a:p>
          <a:p>
            <a:pPr marL="0" indent="0">
              <a:buNone/>
            </a:pPr>
            <a:r>
              <a:rPr lang="en-US" sz="800" dirty="0" err="1"/>
              <a:t>customerID</a:t>
            </a:r>
            <a:r>
              <a:rPr lang="en-US" sz="800" dirty="0"/>
              <a:t> - customer id</a:t>
            </a:r>
          </a:p>
          <a:p>
            <a:pPr marL="0" indent="0">
              <a:buNone/>
            </a:pPr>
            <a:r>
              <a:rPr lang="en-US" sz="800" dirty="0"/>
              <a:t>gender - client gender (male / female)</a:t>
            </a:r>
          </a:p>
          <a:p>
            <a:pPr marL="0" indent="0">
              <a:buNone/>
            </a:pPr>
            <a:r>
              <a:rPr lang="en-US" sz="800" dirty="0" err="1"/>
              <a:t>SeniorCitizen</a:t>
            </a:r>
            <a:r>
              <a:rPr lang="en-US" sz="800" dirty="0"/>
              <a:t> - whether the client is a pensioner (1, 0)</a:t>
            </a:r>
          </a:p>
          <a:p>
            <a:pPr marL="0" indent="0">
              <a:buNone/>
            </a:pPr>
            <a:r>
              <a:rPr lang="en-US" sz="800" dirty="0"/>
              <a:t>Partner - whether the client is married (Yes, No)</a:t>
            </a:r>
          </a:p>
          <a:p>
            <a:pPr marL="0" indent="0">
              <a:buNone/>
            </a:pPr>
            <a:r>
              <a:rPr lang="en-US" sz="800" dirty="0"/>
              <a:t>Dependents - does the client have dependents (Yes, No)</a:t>
            </a:r>
          </a:p>
          <a:p>
            <a:pPr marL="0" indent="0">
              <a:buNone/>
            </a:pPr>
            <a:r>
              <a:rPr lang="en-US" sz="800" dirty="0"/>
              <a:t>tenure - how many months a person has been a client of the company</a:t>
            </a:r>
          </a:p>
          <a:p>
            <a:pPr marL="0" indent="0">
              <a:buNone/>
            </a:pPr>
            <a:r>
              <a:rPr lang="en-US" sz="800" dirty="0" err="1"/>
              <a:t>PhoneService</a:t>
            </a:r>
            <a:r>
              <a:rPr lang="en-US" sz="800" dirty="0"/>
              <a:t> - is the telephone service activated (Yes, No)</a:t>
            </a:r>
          </a:p>
          <a:p>
            <a:pPr marL="0" indent="0">
              <a:buNone/>
            </a:pPr>
            <a:r>
              <a:rPr lang="en-US" sz="800" dirty="0" err="1"/>
              <a:t>MultipleLines</a:t>
            </a:r>
            <a:r>
              <a:rPr lang="en-US" sz="800" dirty="0"/>
              <a:t> - whether multiple telephone lines are connected (Yes, No, No phone service)</a:t>
            </a:r>
          </a:p>
          <a:p>
            <a:pPr marL="0" indent="0">
              <a:buNone/>
            </a:pPr>
            <a:r>
              <a:rPr lang="en-US" sz="800" dirty="0" err="1"/>
              <a:t>InternetService</a:t>
            </a:r>
            <a:r>
              <a:rPr lang="en-US" sz="800" dirty="0"/>
              <a:t> - client's Internet provider (DSL, Fiber optic, No)</a:t>
            </a:r>
          </a:p>
          <a:p>
            <a:pPr marL="0" indent="0">
              <a:buNone/>
            </a:pPr>
            <a:r>
              <a:rPr lang="en-US" sz="800" dirty="0" err="1"/>
              <a:t>OnlineSecurity</a:t>
            </a:r>
            <a:r>
              <a:rPr lang="en-US" sz="800" dirty="0"/>
              <a:t> - is the online security service enabled (Yes, No, No internet service)</a:t>
            </a:r>
          </a:p>
          <a:p>
            <a:pPr marL="0" indent="0">
              <a:buNone/>
            </a:pPr>
            <a:r>
              <a:rPr lang="en-US" sz="800" dirty="0" err="1"/>
              <a:t>OnlineBackup</a:t>
            </a:r>
            <a:r>
              <a:rPr lang="en-US" sz="800" dirty="0"/>
              <a:t> - is the online backup service activated (Yes, No, No internet service)</a:t>
            </a:r>
          </a:p>
          <a:p>
            <a:pPr marL="0" indent="0">
              <a:buNone/>
            </a:pPr>
            <a:r>
              <a:rPr lang="en-US" sz="800" dirty="0" err="1"/>
              <a:t>DeviceProtection</a:t>
            </a:r>
            <a:r>
              <a:rPr lang="en-US" sz="800" dirty="0"/>
              <a:t> - does the client have equipment insurance (Yes, No, No internet service)</a:t>
            </a:r>
          </a:p>
          <a:p>
            <a:pPr marL="0" indent="0">
              <a:buNone/>
            </a:pPr>
            <a:r>
              <a:rPr lang="en-US" sz="800" dirty="0" err="1"/>
              <a:t>TechSupport</a:t>
            </a:r>
            <a:r>
              <a:rPr lang="en-US" sz="800" dirty="0"/>
              <a:t> - is the technical support service activated (Yes, No, No internet service)</a:t>
            </a:r>
          </a:p>
          <a:p>
            <a:pPr marL="0" indent="0">
              <a:buNone/>
            </a:pPr>
            <a:r>
              <a:rPr lang="en-US" sz="800" dirty="0" err="1"/>
              <a:t>StreamingTV</a:t>
            </a:r>
            <a:r>
              <a:rPr lang="en-US" sz="800" dirty="0"/>
              <a:t> - is the streaming TV service activated (Yes, No, No internet service)</a:t>
            </a:r>
          </a:p>
          <a:p>
            <a:pPr marL="0" indent="0">
              <a:buNone/>
            </a:pPr>
            <a:r>
              <a:rPr lang="en-US" sz="800" dirty="0" err="1"/>
              <a:t>StreamingMovies</a:t>
            </a:r>
            <a:r>
              <a:rPr lang="en-US" sz="800" dirty="0"/>
              <a:t> - is the streaming cinema service activated (Yes, No, No internet service)</a:t>
            </a:r>
          </a:p>
          <a:p>
            <a:pPr marL="0" indent="0">
              <a:buNone/>
            </a:pPr>
            <a:r>
              <a:rPr lang="en-US" sz="800" dirty="0"/>
              <a:t>Contract - type of customer contract (Month-to-month, One year, Two year)</a:t>
            </a:r>
          </a:p>
          <a:p>
            <a:pPr marL="0" indent="0">
              <a:buNone/>
            </a:pPr>
            <a:r>
              <a:rPr lang="en-US" sz="800" dirty="0" err="1"/>
              <a:t>PaperlessBilling</a:t>
            </a:r>
            <a:r>
              <a:rPr lang="en-US" sz="800" dirty="0"/>
              <a:t> - whether the client uses paperless billing (Yes, No)</a:t>
            </a:r>
          </a:p>
          <a:p>
            <a:pPr marL="0" indent="0">
              <a:buNone/>
            </a:pPr>
            <a:r>
              <a:rPr lang="en-US" sz="800" dirty="0" err="1"/>
              <a:t>PaymentMethod</a:t>
            </a:r>
            <a:r>
              <a:rPr lang="en-US" sz="800" dirty="0"/>
              <a:t> - payment method (Electronic check, Mailed check, Bank transfer (automatic), Credit card (automatic))</a:t>
            </a:r>
          </a:p>
          <a:p>
            <a:pPr marL="0" indent="0">
              <a:buNone/>
            </a:pPr>
            <a:r>
              <a:rPr lang="en-US" sz="800" dirty="0" err="1"/>
              <a:t>MonthlyCharges</a:t>
            </a:r>
            <a:r>
              <a:rPr lang="en-US" sz="800" dirty="0"/>
              <a:t> - current monthly payment</a:t>
            </a:r>
          </a:p>
          <a:p>
            <a:pPr marL="0" indent="0">
              <a:buNone/>
            </a:pPr>
            <a:r>
              <a:rPr lang="en-US" sz="800" dirty="0" err="1"/>
              <a:t>TotalCharges</a:t>
            </a:r>
            <a:r>
              <a:rPr lang="en-US" sz="800" dirty="0"/>
              <a:t> - the total amount that the client has paid for the services for the entire time</a:t>
            </a:r>
          </a:p>
          <a:p>
            <a:pPr marL="0" indent="0">
              <a:buNone/>
            </a:pPr>
            <a:r>
              <a:rPr lang="en-US" sz="800" dirty="0"/>
              <a:t>Churn - whether there was a churn (Yes or No)</a:t>
            </a:r>
            <a:endParaRPr lang="fr-FR" sz="800" dirty="0"/>
          </a:p>
        </p:txBody>
      </p:sp>
      <p:sp>
        <p:nvSpPr>
          <p:cNvPr id="4" name="Espace réservé du numéro de diapositive 3">
            <a:extLst>
              <a:ext uri="{FF2B5EF4-FFF2-40B4-BE49-F238E27FC236}">
                <a16:creationId xmlns:a16="http://schemas.microsoft.com/office/drawing/2014/main" id="{F868EF95-309B-4A25-974C-111855BEA42C}"/>
              </a:ext>
            </a:extLst>
          </p:cNvPr>
          <p:cNvSpPr>
            <a:spLocks noGrp="1"/>
          </p:cNvSpPr>
          <p:nvPr>
            <p:ph type="sldNum" sz="quarter" idx="12"/>
          </p:nvPr>
        </p:nvSpPr>
        <p:spPr/>
        <p:txBody>
          <a:bodyPr/>
          <a:lstStyle/>
          <a:p>
            <a:fld id="{07E1DBCF-CD44-47EB-AF4B-E5AF143BD1E9}" type="slidenum">
              <a:rPr lang="fr-FR" smtClean="0"/>
              <a:t>7</a:t>
            </a:fld>
            <a:endParaRPr lang="fr-FR"/>
          </a:p>
        </p:txBody>
      </p:sp>
    </p:spTree>
    <p:extLst>
      <p:ext uri="{BB962C8B-B14F-4D97-AF65-F5344CB8AC3E}">
        <p14:creationId xmlns:p14="http://schemas.microsoft.com/office/powerpoint/2010/main" val="1137988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8D63E9-D9F0-413F-B61B-BFB387E93803}"/>
              </a:ext>
            </a:extLst>
          </p:cNvPr>
          <p:cNvSpPr>
            <a:spLocks noGrp="1"/>
          </p:cNvSpPr>
          <p:nvPr>
            <p:ph type="title"/>
          </p:nvPr>
        </p:nvSpPr>
        <p:spPr/>
        <p:txBody>
          <a:bodyPr/>
          <a:lstStyle/>
          <a:p>
            <a:r>
              <a:rPr lang="fr-FR" dirty="0"/>
              <a:t>Préparation des données </a:t>
            </a:r>
          </a:p>
        </p:txBody>
      </p:sp>
      <p:sp>
        <p:nvSpPr>
          <p:cNvPr id="3" name="Espace réservé du contenu 2">
            <a:extLst>
              <a:ext uri="{FF2B5EF4-FFF2-40B4-BE49-F238E27FC236}">
                <a16:creationId xmlns:a16="http://schemas.microsoft.com/office/drawing/2014/main" id="{F4E00232-AFDB-4E43-8AE7-10524E21DE3D}"/>
              </a:ext>
            </a:extLst>
          </p:cNvPr>
          <p:cNvSpPr>
            <a:spLocks noGrp="1"/>
          </p:cNvSpPr>
          <p:nvPr>
            <p:ph idx="1"/>
          </p:nvPr>
        </p:nvSpPr>
        <p:spPr/>
        <p:txBody>
          <a:bodyPr/>
          <a:lstStyle/>
          <a:p>
            <a:r>
              <a:rPr lang="fr-FR" dirty="0"/>
              <a:t>* Importation du fichier CSV et lire les données :</a:t>
            </a:r>
          </a:p>
          <a:p>
            <a:pPr marL="0" indent="0">
              <a:buNone/>
            </a:pPr>
            <a:endParaRPr lang="fr-FR" dirty="0"/>
          </a:p>
        </p:txBody>
      </p:sp>
      <p:pic>
        <p:nvPicPr>
          <p:cNvPr id="4" name="Image 3">
            <a:extLst>
              <a:ext uri="{FF2B5EF4-FFF2-40B4-BE49-F238E27FC236}">
                <a16:creationId xmlns:a16="http://schemas.microsoft.com/office/drawing/2014/main" id="{19D7E0AC-F5BF-40A8-ACCD-23F75A4C75B0}"/>
              </a:ext>
            </a:extLst>
          </p:cNvPr>
          <p:cNvPicPr>
            <a:picLocks noChangeAspect="1"/>
          </p:cNvPicPr>
          <p:nvPr/>
        </p:nvPicPr>
        <p:blipFill>
          <a:blip r:embed="rId2"/>
          <a:stretch>
            <a:fillRect/>
          </a:stretch>
        </p:blipFill>
        <p:spPr>
          <a:xfrm>
            <a:off x="3564835" y="2847975"/>
            <a:ext cx="5234607" cy="1525242"/>
          </a:xfrm>
          <a:prstGeom prst="rect">
            <a:avLst/>
          </a:prstGeom>
        </p:spPr>
      </p:pic>
      <p:sp>
        <p:nvSpPr>
          <p:cNvPr id="5" name="Espace réservé du numéro de diapositive 4">
            <a:extLst>
              <a:ext uri="{FF2B5EF4-FFF2-40B4-BE49-F238E27FC236}">
                <a16:creationId xmlns:a16="http://schemas.microsoft.com/office/drawing/2014/main" id="{3B5F9DF5-31DF-48B0-A7C0-D700C1F9507D}"/>
              </a:ext>
            </a:extLst>
          </p:cNvPr>
          <p:cNvSpPr>
            <a:spLocks noGrp="1"/>
          </p:cNvSpPr>
          <p:nvPr>
            <p:ph type="sldNum" sz="quarter" idx="12"/>
          </p:nvPr>
        </p:nvSpPr>
        <p:spPr/>
        <p:txBody>
          <a:bodyPr/>
          <a:lstStyle/>
          <a:p>
            <a:fld id="{07E1DBCF-CD44-47EB-AF4B-E5AF143BD1E9}" type="slidenum">
              <a:rPr lang="fr-FR" smtClean="0"/>
              <a:t>8</a:t>
            </a:fld>
            <a:endParaRPr lang="fr-FR"/>
          </a:p>
        </p:txBody>
      </p:sp>
    </p:spTree>
    <p:extLst>
      <p:ext uri="{BB962C8B-B14F-4D97-AF65-F5344CB8AC3E}">
        <p14:creationId xmlns:p14="http://schemas.microsoft.com/office/powerpoint/2010/main" val="1295127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8E08D6-1365-43C7-BBBE-4B43D746F4A4}"/>
              </a:ext>
            </a:extLst>
          </p:cNvPr>
          <p:cNvSpPr>
            <a:spLocks noGrp="1"/>
          </p:cNvSpPr>
          <p:nvPr>
            <p:ph type="title"/>
          </p:nvPr>
        </p:nvSpPr>
        <p:spPr/>
        <p:txBody>
          <a:bodyPr/>
          <a:lstStyle/>
          <a:p>
            <a:r>
              <a:rPr lang="fr-FR" dirty="0"/>
              <a:t>Préparation des données </a:t>
            </a:r>
          </a:p>
        </p:txBody>
      </p:sp>
      <p:pic>
        <p:nvPicPr>
          <p:cNvPr id="4" name="Espace réservé du contenu 3">
            <a:extLst>
              <a:ext uri="{FF2B5EF4-FFF2-40B4-BE49-F238E27FC236}">
                <a16:creationId xmlns:a16="http://schemas.microsoft.com/office/drawing/2014/main" id="{FE953194-F512-4CEB-84DF-CCBCE1E83706}"/>
              </a:ext>
            </a:extLst>
          </p:cNvPr>
          <p:cNvPicPr>
            <a:picLocks noGrp="1" noChangeAspect="1"/>
          </p:cNvPicPr>
          <p:nvPr>
            <p:ph idx="1"/>
          </p:nvPr>
        </p:nvPicPr>
        <p:blipFill>
          <a:blip r:embed="rId2"/>
          <a:stretch>
            <a:fillRect/>
          </a:stretch>
        </p:blipFill>
        <p:spPr>
          <a:xfrm>
            <a:off x="1913352" y="2120348"/>
            <a:ext cx="8915400" cy="3326231"/>
          </a:xfrm>
          <a:prstGeom prst="rect">
            <a:avLst/>
          </a:prstGeom>
        </p:spPr>
      </p:pic>
      <p:sp>
        <p:nvSpPr>
          <p:cNvPr id="5" name="Espace réservé du numéro de diapositive 4">
            <a:extLst>
              <a:ext uri="{FF2B5EF4-FFF2-40B4-BE49-F238E27FC236}">
                <a16:creationId xmlns:a16="http://schemas.microsoft.com/office/drawing/2014/main" id="{DE76DFD7-5B8B-486D-8B6D-D7CFD962A4CA}"/>
              </a:ext>
            </a:extLst>
          </p:cNvPr>
          <p:cNvSpPr>
            <a:spLocks noGrp="1"/>
          </p:cNvSpPr>
          <p:nvPr>
            <p:ph type="sldNum" sz="quarter" idx="12"/>
          </p:nvPr>
        </p:nvSpPr>
        <p:spPr/>
        <p:txBody>
          <a:bodyPr/>
          <a:lstStyle/>
          <a:p>
            <a:fld id="{07E1DBCF-CD44-47EB-AF4B-E5AF143BD1E9}" type="slidenum">
              <a:rPr lang="fr-FR" smtClean="0"/>
              <a:t>9</a:t>
            </a:fld>
            <a:endParaRPr lang="fr-FR"/>
          </a:p>
        </p:txBody>
      </p:sp>
    </p:spTree>
    <p:extLst>
      <p:ext uri="{BB962C8B-B14F-4D97-AF65-F5344CB8AC3E}">
        <p14:creationId xmlns:p14="http://schemas.microsoft.com/office/powerpoint/2010/main" val="3913784155"/>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TM02892315[[fn=Brin]]</Template>
  <TotalTime>167</TotalTime>
  <Words>1182</Words>
  <Application>Microsoft Office PowerPoint</Application>
  <PresentationFormat>Grand écran</PresentationFormat>
  <Paragraphs>161</Paragraphs>
  <Slides>31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31</vt:i4>
      </vt:variant>
    </vt:vector>
  </HeadingPairs>
  <TitlesOfParts>
    <vt:vector size="37" baseType="lpstr">
      <vt:lpstr>Arial</vt:lpstr>
      <vt:lpstr>Brush Script Std</vt:lpstr>
      <vt:lpstr>Calibri</vt:lpstr>
      <vt:lpstr>Century Gothic</vt:lpstr>
      <vt:lpstr>Wingdings 3</vt:lpstr>
      <vt:lpstr>Brin</vt:lpstr>
      <vt:lpstr> Présentation de projet de fin de formation Introduction To Artificial Intelligence </vt:lpstr>
      <vt:lpstr>Plan</vt:lpstr>
      <vt:lpstr>Introduction</vt:lpstr>
      <vt:lpstr>Introduction</vt:lpstr>
      <vt:lpstr>Introduction</vt:lpstr>
      <vt:lpstr>Problématique</vt:lpstr>
      <vt:lpstr>Préparation des données </vt:lpstr>
      <vt:lpstr>Préparation des données </vt:lpstr>
      <vt:lpstr>Préparation des données </vt:lpstr>
      <vt:lpstr>Préparation des données </vt:lpstr>
      <vt:lpstr>Préparation des données </vt:lpstr>
      <vt:lpstr>Préparation des données </vt:lpstr>
      <vt:lpstr>Préparation des données</vt:lpstr>
      <vt:lpstr>Préparation des données </vt:lpstr>
      <vt:lpstr>Préparation des données </vt:lpstr>
      <vt:lpstr>Préparation des données </vt:lpstr>
      <vt:lpstr>Visualisation des données</vt:lpstr>
      <vt:lpstr>Visualisation des données</vt:lpstr>
      <vt:lpstr>Visualisation des données</vt:lpstr>
      <vt:lpstr>Visualisation des données</vt:lpstr>
      <vt:lpstr>Visualisation des données</vt:lpstr>
      <vt:lpstr>Visualisation des données</vt:lpstr>
      <vt:lpstr>Visualisation des données</vt:lpstr>
      <vt:lpstr>Visualisation des données</vt:lpstr>
      <vt:lpstr>Visualisation des données</vt:lpstr>
      <vt:lpstr>Modeling</vt:lpstr>
      <vt:lpstr>Modeling</vt:lpstr>
      <vt:lpstr>Modeling</vt:lpstr>
      <vt:lpstr>Modeling</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projet de fin de formation Introduction To Artificial Intelligence</dc:title>
  <dc:creator>pc-H</dc:creator>
  <cp:lastModifiedBy>pc-H</cp:lastModifiedBy>
  <cp:revision>57</cp:revision>
  <dcterms:created xsi:type="dcterms:W3CDTF">2021-06-19T15:49:13Z</dcterms:created>
  <dcterms:modified xsi:type="dcterms:W3CDTF">2021-06-19T18:36:19Z</dcterms:modified>
</cp:coreProperties>
</file>