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832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42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28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760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69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06179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062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640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1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322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6634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7281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03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1277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4290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96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26F8-F51F-4512-A6F4-DF5692E69079}" type="datetimeFigureOut">
              <a:rPr lang="fa-IR" smtClean="0"/>
              <a:t>1442/10/01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82CDF9-C30E-407D-B603-B1983AF7AF4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21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Keras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1345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of </a:t>
            </a:r>
            <a:r>
              <a:rPr lang="en-US" dirty="0" err="1" smtClean="0"/>
              <a:t>Keras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Model</a:t>
            </a:r>
          </a:p>
          <a:p>
            <a:pPr algn="l" rtl="0"/>
            <a:r>
              <a:rPr lang="en-US" dirty="0"/>
              <a:t>Layer</a:t>
            </a:r>
          </a:p>
          <a:p>
            <a:pPr algn="l" rtl="0"/>
            <a:r>
              <a:rPr lang="en-US" dirty="0"/>
              <a:t>Core Modules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10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Dense, Activation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model = Sequential() 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(Dense(512, activation = 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 = (784,)))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7210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</a:t>
            </a:r>
            <a:br>
              <a:rPr lang="en-US" dirty="0"/>
            </a:br>
            <a:r>
              <a:rPr lang="en-US" sz="3100" dirty="0" err="1"/>
              <a:t>layer</a:t>
            </a:r>
            <a:r>
              <a:rPr lang="en-US" sz="3100" dirty="0"/>
              <a:t> (input layer, hidden layer and output layer)</a:t>
            </a:r>
            <a:endParaRPr lang="fa-IR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Core Layers</a:t>
            </a:r>
          </a:p>
          <a:p>
            <a:pPr algn="l"/>
            <a:r>
              <a:rPr lang="en-US" dirty="0"/>
              <a:t>Convolution Layers</a:t>
            </a:r>
          </a:p>
          <a:p>
            <a:pPr algn="l"/>
            <a:r>
              <a:rPr lang="en-US" dirty="0"/>
              <a:t>Pooling Layers</a:t>
            </a:r>
          </a:p>
          <a:p>
            <a:pPr algn="l"/>
            <a:r>
              <a:rPr lang="en-US" dirty="0"/>
              <a:t>Recurrent Layers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835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Dense, Activation, Dropout </a:t>
            </a:r>
            <a:endParaRPr lang="en-US" dirty="0" smtClean="0"/>
          </a:p>
          <a:p>
            <a:pPr algn="l" rtl="0"/>
            <a:r>
              <a:rPr lang="en-US" dirty="0" smtClean="0"/>
              <a:t>model </a:t>
            </a:r>
            <a:r>
              <a:rPr lang="en-US" dirty="0"/>
              <a:t>= Sequential()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(Dense(512, activation = 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 = (784,)))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(Dropout(0.2))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(Dense(512, activation = '</a:t>
            </a:r>
            <a:r>
              <a:rPr lang="en-US" dirty="0" err="1"/>
              <a:t>relu</a:t>
            </a:r>
            <a:r>
              <a:rPr lang="en-US" dirty="0" smtClean="0"/>
              <a:t>'))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 err="1"/>
              <a:t>model.add</a:t>
            </a:r>
            <a:r>
              <a:rPr lang="en-US" dirty="0"/>
              <a:t>(Dropout(0.2))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num_classes</a:t>
            </a:r>
            <a:r>
              <a:rPr lang="en-US" dirty="0"/>
              <a:t>, activation = '</a:t>
            </a:r>
            <a:r>
              <a:rPr lang="en-US" dirty="0" err="1"/>
              <a:t>softmax</a:t>
            </a:r>
            <a:r>
              <a:rPr lang="en-US" dirty="0"/>
              <a:t>'))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27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</a:t>
            </a:r>
            <a:r>
              <a:rPr lang="en-US" dirty="0" smtClean="0"/>
              <a:t>Modules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Activations module</a:t>
            </a:r>
            <a:r>
              <a:rPr lang="en-US" dirty="0"/>
              <a:t> − Activation function is an important concept in ANN and activation modules provides many activation function like </a:t>
            </a:r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, etc.,</a:t>
            </a:r>
          </a:p>
          <a:p>
            <a:pPr algn="l" rtl="0"/>
            <a:r>
              <a:rPr lang="en-US" b="1" dirty="0"/>
              <a:t>Loss module</a:t>
            </a:r>
            <a:r>
              <a:rPr lang="en-US" dirty="0"/>
              <a:t> − Loss module provides loss functions like </a:t>
            </a:r>
            <a:r>
              <a:rPr lang="en-US" dirty="0" err="1"/>
              <a:t>mean_squared_error</a:t>
            </a:r>
            <a:r>
              <a:rPr lang="en-US" dirty="0"/>
              <a:t>, </a:t>
            </a:r>
            <a:r>
              <a:rPr lang="en-US" dirty="0" err="1"/>
              <a:t>mean_absolute_error</a:t>
            </a:r>
            <a:r>
              <a:rPr lang="en-US" dirty="0"/>
              <a:t>, </a:t>
            </a:r>
            <a:r>
              <a:rPr lang="en-US" dirty="0" err="1"/>
              <a:t>poisson</a:t>
            </a:r>
            <a:r>
              <a:rPr lang="en-US" dirty="0"/>
              <a:t>, etc.,</a:t>
            </a:r>
          </a:p>
          <a:p>
            <a:pPr algn="l" rtl="0"/>
            <a:r>
              <a:rPr lang="en-US" b="1" dirty="0"/>
              <a:t>Optimizer module</a:t>
            </a:r>
            <a:r>
              <a:rPr lang="en-US" dirty="0"/>
              <a:t> − Optimizer module provides optimizer function like </a:t>
            </a:r>
            <a:r>
              <a:rPr lang="en-US" dirty="0" err="1"/>
              <a:t>adam</a:t>
            </a:r>
            <a:r>
              <a:rPr lang="en-US" dirty="0"/>
              <a:t>, </a:t>
            </a:r>
            <a:r>
              <a:rPr lang="en-US" dirty="0" err="1"/>
              <a:t>sgd</a:t>
            </a:r>
            <a:r>
              <a:rPr lang="en-US" dirty="0"/>
              <a:t>, etc.,</a:t>
            </a:r>
          </a:p>
          <a:p>
            <a:pPr algn="l" rtl="0"/>
            <a:r>
              <a:rPr lang="en-US" b="1" dirty="0" err="1"/>
              <a:t>Regularizers</a:t>
            </a:r>
            <a:r>
              <a:rPr lang="en-US" dirty="0"/>
              <a:t> − </a:t>
            </a:r>
            <a:r>
              <a:rPr lang="en-US" dirty="0" err="1"/>
              <a:t>Regularizer</a:t>
            </a:r>
            <a:r>
              <a:rPr lang="en-US" dirty="0"/>
              <a:t> module provides functions like L1 </a:t>
            </a:r>
            <a:r>
              <a:rPr lang="en-US" dirty="0" err="1"/>
              <a:t>regularizer</a:t>
            </a:r>
            <a:r>
              <a:rPr lang="en-US" dirty="0"/>
              <a:t>, L2 </a:t>
            </a:r>
            <a:r>
              <a:rPr lang="en-US" dirty="0" err="1"/>
              <a:t>regularizer</a:t>
            </a:r>
            <a:r>
              <a:rPr lang="en-US" dirty="0"/>
              <a:t>, etc.,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3335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</a:t>
            </a:r>
            <a:r>
              <a:rPr lang="en-US" dirty="0" smtClean="0"/>
              <a:t>modules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b="1" dirty="0"/>
              <a:t>Initializers</a:t>
            </a:r>
            <a:r>
              <a:rPr lang="en-US" dirty="0"/>
              <a:t> − Provides a list of initializers function. We can learn it in details in </a:t>
            </a:r>
            <a:r>
              <a:rPr lang="en-US" dirty="0" err="1"/>
              <a:t>Keras</a:t>
            </a:r>
            <a:r>
              <a:rPr lang="en-US" dirty="0"/>
              <a:t> </a:t>
            </a:r>
            <a:r>
              <a:rPr lang="en-US" i="1" dirty="0"/>
              <a:t>layer chapter</a:t>
            </a:r>
            <a:r>
              <a:rPr lang="en-US" dirty="0"/>
              <a:t>. during model creation phase of machine learning.</a:t>
            </a:r>
          </a:p>
          <a:p>
            <a:pPr algn="l" rtl="0"/>
            <a:r>
              <a:rPr lang="en-US" b="1" dirty="0" err="1"/>
              <a:t>Regularizers</a:t>
            </a:r>
            <a:r>
              <a:rPr lang="en-US" dirty="0"/>
              <a:t> − Provides a list of </a:t>
            </a:r>
            <a:r>
              <a:rPr lang="en-US" dirty="0" err="1"/>
              <a:t>regularizers</a:t>
            </a:r>
            <a:r>
              <a:rPr lang="en-US" dirty="0"/>
              <a:t> function. We can learn it in details in </a:t>
            </a:r>
            <a:r>
              <a:rPr lang="en-US" i="1" dirty="0" err="1"/>
              <a:t>Keras</a:t>
            </a:r>
            <a:r>
              <a:rPr lang="en-US" i="1" dirty="0"/>
              <a:t> Layers</a:t>
            </a:r>
            <a:r>
              <a:rPr lang="en-US" dirty="0"/>
              <a:t> chapter.</a:t>
            </a:r>
          </a:p>
          <a:p>
            <a:pPr algn="l" rtl="0"/>
            <a:r>
              <a:rPr lang="en-US" b="1" dirty="0"/>
              <a:t>Constraints</a:t>
            </a:r>
            <a:r>
              <a:rPr lang="en-US" dirty="0"/>
              <a:t> − Provides a list of constraints function. We can learn it in details in </a:t>
            </a:r>
            <a:r>
              <a:rPr lang="en-US" i="1" dirty="0" err="1"/>
              <a:t>Keras</a:t>
            </a:r>
            <a:r>
              <a:rPr lang="en-US" i="1" dirty="0"/>
              <a:t> Layers</a:t>
            </a:r>
            <a:r>
              <a:rPr lang="en-US" dirty="0"/>
              <a:t> chapter.</a:t>
            </a:r>
          </a:p>
          <a:p>
            <a:pPr algn="l" rtl="0"/>
            <a:r>
              <a:rPr lang="en-US" b="1" dirty="0"/>
              <a:t>Activations</a:t>
            </a:r>
            <a:r>
              <a:rPr lang="en-US" dirty="0"/>
              <a:t> − Provides a list of activator function. We can learn it in details in </a:t>
            </a:r>
            <a:r>
              <a:rPr lang="en-US" i="1" dirty="0" err="1"/>
              <a:t>Keras</a:t>
            </a:r>
            <a:r>
              <a:rPr lang="en-US" i="1" dirty="0"/>
              <a:t> Layers</a:t>
            </a:r>
            <a:r>
              <a:rPr lang="en-US" dirty="0"/>
              <a:t> chapter.</a:t>
            </a:r>
          </a:p>
          <a:p>
            <a:pPr algn="l" rtl="0"/>
            <a:r>
              <a:rPr lang="en-US" b="1" dirty="0"/>
              <a:t>Losses</a:t>
            </a:r>
            <a:r>
              <a:rPr lang="en-US" dirty="0"/>
              <a:t> − Provides a list of loss function. We can learn it in details in </a:t>
            </a:r>
            <a:r>
              <a:rPr lang="en-US" i="1" dirty="0"/>
              <a:t>Model Training</a:t>
            </a:r>
            <a:r>
              <a:rPr lang="en-US" dirty="0"/>
              <a:t> chapter.</a:t>
            </a:r>
          </a:p>
          <a:p>
            <a:pPr algn="l" rtl="0"/>
            <a:r>
              <a:rPr lang="en-US" b="1" dirty="0"/>
              <a:t>Metrics</a:t>
            </a:r>
            <a:r>
              <a:rPr lang="en-US" dirty="0"/>
              <a:t> − Provides a list of metrics function. We can learn it in details in </a:t>
            </a:r>
            <a:r>
              <a:rPr lang="en-US" i="1" dirty="0"/>
              <a:t>Model Training</a:t>
            </a:r>
            <a:r>
              <a:rPr lang="en-US" dirty="0"/>
              <a:t> chapter.</a:t>
            </a:r>
          </a:p>
          <a:p>
            <a:pPr algn="l" rtl="0"/>
            <a:r>
              <a:rPr lang="en-US" b="1" dirty="0"/>
              <a:t>Optimizers</a:t>
            </a:r>
            <a:r>
              <a:rPr lang="en-US" dirty="0"/>
              <a:t> − Provides a list of optimizer function. We can learn it in details in </a:t>
            </a:r>
            <a:r>
              <a:rPr lang="en-US" i="1" dirty="0"/>
              <a:t>Model Training</a:t>
            </a:r>
            <a:r>
              <a:rPr lang="en-US" dirty="0"/>
              <a:t> chapter.</a:t>
            </a:r>
          </a:p>
          <a:p>
            <a:pPr algn="l" rtl="0"/>
            <a:r>
              <a:rPr lang="en-US" b="1" dirty="0"/>
              <a:t>Callback</a:t>
            </a:r>
            <a:r>
              <a:rPr lang="en-US" dirty="0"/>
              <a:t> − Provides a list of callback function. We can use it during the training process to print the intermediate data as well as to stop the training itself (</a:t>
            </a:r>
            <a:r>
              <a:rPr lang="en-US" b="1" dirty="0" err="1"/>
              <a:t>EarlyStopping</a:t>
            </a:r>
            <a:r>
              <a:rPr lang="en-US" dirty="0"/>
              <a:t> method) based on some condition.</a:t>
            </a:r>
          </a:p>
          <a:p>
            <a:pPr algn="l" rtl="0"/>
            <a:r>
              <a:rPr lang="en-US" b="1" dirty="0"/>
              <a:t>Text processing</a:t>
            </a:r>
            <a:r>
              <a:rPr lang="en-US" dirty="0"/>
              <a:t> − Provides functions to convert text into </a:t>
            </a:r>
            <a:r>
              <a:rPr lang="en-US" dirty="0" err="1"/>
              <a:t>NumPy</a:t>
            </a:r>
            <a:r>
              <a:rPr lang="en-US" dirty="0"/>
              <a:t> array suitable for machine learning. We can use it in data preparation phase of machine learning.</a:t>
            </a:r>
          </a:p>
          <a:p>
            <a:pPr algn="l" rtl="0"/>
            <a:r>
              <a:rPr lang="en-US" b="1" dirty="0"/>
              <a:t>Image processing</a:t>
            </a:r>
            <a:r>
              <a:rPr lang="en-US" dirty="0"/>
              <a:t> − Provides functions to convert images into </a:t>
            </a:r>
            <a:r>
              <a:rPr lang="en-US" dirty="0" err="1"/>
              <a:t>NumPy</a:t>
            </a:r>
            <a:r>
              <a:rPr lang="en-US" dirty="0"/>
              <a:t> array suitable for machine learning. We can use it in data preparation phase of machine learning.</a:t>
            </a:r>
          </a:p>
          <a:p>
            <a:pPr algn="l" rtl="0"/>
            <a:r>
              <a:rPr lang="en-US" b="1" dirty="0"/>
              <a:t>Sequence processing</a:t>
            </a:r>
            <a:r>
              <a:rPr lang="en-US" dirty="0"/>
              <a:t> − Provides functions to generate time based data from the given input data. We can use it in data preparation phase of machine learning.</a:t>
            </a:r>
          </a:p>
          <a:p>
            <a:pPr algn="l" rtl="0"/>
            <a:r>
              <a:rPr lang="en-US" b="1" dirty="0"/>
              <a:t>Backend</a:t>
            </a:r>
            <a:r>
              <a:rPr lang="en-US" dirty="0"/>
              <a:t> − Provides function of the backend library like </a:t>
            </a:r>
            <a:r>
              <a:rPr lang="en-US" i="1" dirty="0" err="1"/>
              <a:t>TensorFlow</a:t>
            </a:r>
            <a:r>
              <a:rPr lang="en-US" dirty="0"/>
              <a:t> and </a:t>
            </a:r>
            <a:r>
              <a:rPr lang="en-US" i="1" dirty="0" err="1"/>
              <a:t>Theano</a:t>
            </a:r>
            <a:r>
              <a:rPr lang="en-US" dirty="0"/>
              <a:t>.</a:t>
            </a:r>
          </a:p>
          <a:p>
            <a:pPr algn="l" rtl="0"/>
            <a:r>
              <a:rPr lang="en-US" b="1" dirty="0"/>
              <a:t>Utilities</a:t>
            </a:r>
            <a:r>
              <a:rPr lang="en-US" dirty="0"/>
              <a:t> − Provides lot of utility function useful in deep learning.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8755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backend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backend as </a:t>
            </a:r>
            <a:r>
              <a:rPr lang="en-US" dirty="0" smtClean="0"/>
              <a:t>k</a:t>
            </a:r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k.backend</a:t>
            </a:r>
            <a:r>
              <a:rPr lang="en-US" dirty="0"/>
              <a:t>() </a:t>
            </a:r>
          </a:p>
          <a:p>
            <a:pPr algn="l" rtl="0"/>
            <a:r>
              <a:rPr lang="en-US" dirty="0"/>
              <a:t>'</a:t>
            </a:r>
            <a:r>
              <a:rPr lang="en-US" dirty="0" err="1"/>
              <a:t>tensorflow</a:t>
            </a:r>
            <a:r>
              <a:rPr lang="en-US" dirty="0"/>
              <a:t>'</a:t>
            </a:r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k.epsilon</a:t>
            </a:r>
            <a:r>
              <a:rPr lang="en-US" dirty="0"/>
              <a:t>() </a:t>
            </a:r>
          </a:p>
          <a:p>
            <a:pPr algn="l" rtl="0"/>
            <a:r>
              <a:rPr lang="en-US" dirty="0"/>
              <a:t>1e-07</a:t>
            </a:r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k.image_data_format</a:t>
            </a:r>
            <a:r>
              <a:rPr lang="en-US" dirty="0"/>
              <a:t>() </a:t>
            </a:r>
          </a:p>
          <a:p>
            <a:pPr algn="l" rtl="0"/>
            <a:r>
              <a:rPr lang="en-US" dirty="0"/>
              <a:t>'</a:t>
            </a:r>
            <a:r>
              <a:rPr lang="en-US" dirty="0" err="1"/>
              <a:t>channels_last</a:t>
            </a:r>
            <a:r>
              <a:rPr lang="en-US" dirty="0"/>
              <a:t>'</a:t>
            </a:r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k.floatx</a:t>
            </a:r>
            <a:r>
              <a:rPr lang="en-US" dirty="0"/>
              <a:t>() </a:t>
            </a:r>
          </a:p>
          <a:p>
            <a:pPr algn="l" rtl="0"/>
            <a:r>
              <a:rPr lang="en-US" dirty="0"/>
              <a:t>'float32'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4693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r>
              <a:rPr lang="fa-IR" dirty="0" smtClean="0"/>
              <a:t> </a:t>
            </a:r>
            <a:br>
              <a:rPr lang="fa-IR" dirty="0" smtClean="0"/>
            </a:br>
            <a:r>
              <a:rPr lang="en-US" dirty="0" smtClean="0"/>
              <a:t>module backend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&gt;&gt;&gt; data = </a:t>
            </a:r>
            <a:r>
              <a:rPr lang="en-US" dirty="0" err="1"/>
              <a:t>k.placeholder</a:t>
            </a:r>
            <a:r>
              <a:rPr lang="en-US" dirty="0"/>
              <a:t>(shape = (1,3,3)) </a:t>
            </a:r>
          </a:p>
          <a:p>
            <a:pPr algn="l" rtl="0"/>
            <a:r>
              <a:rPr lang="en-US" dirty="0"/>
              <a:t>&gt;&gt;&gt; data </a:t>
            </a:r>
          </a:p>
          <a:p>
            <a:pPr algn="l" rtl="0"/>
            <a:r>
              <a:rPr lang="en-US" dirty="0"/>
              <a:t>&lt;</a:t>
            </a:r>
            <a:r>
              <a:rPr lang="en-US" dirty="0" err="1"/>
              <a:t>tf.Tensor</a:t>
            </a:r>
            <a:r>
              <a:rPr lang="en-US" dirty="0"/>
              <a:t> 'Placeholder_9:0' shape = (1, 3, 3) </a:t>
            </a:r>
            <a:r>
              <a:rPr lang="en-US" dirty="0" err="1"/>
              <a:t>dtype</a:t>
            </a:r>
            <a:r>
              <a:rPr lang="en-US" dirty="0"/>
              <a:t> = float32&gt;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If you use </a:t>
            </a:r>
            <a:r>
              <a:rPr lang="en-US" dirty="0" err="1"/>
              <a:t>int_shape</a:t>
            </a:r>
            <a:r>
              <a:rPr lang="en-US" dirty="0"/>
              <a:t>(), it will show the shape.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k.int_shape</a:t>
            </a:r>
            <a:r>
              <a:rPr lang="en-US" dirty="0"/>
              <a:t>(data) (1, 3, 3)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5104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in backend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&gt;&gt;&gt; a = </a:t>
            </a:r>
            <a:r>
              <a:rPr lang="en-US" dirty="0" err="1"/>
              <a:t>k.placeholder</a:t>
            </a:r>
            <a:r>
              <a:rPr lang="en-US" dirty="0"/>
              <a:t>(shape = (4,2)) </a:t>
            </a:r>
          </a:p>
          <a:p>
            <a:pPr algn="l" rtl="0"/>
            <a:r>
              <a:rPr lang="en-US" dirty="0"/>
              <a:t>&gt;&gt;&gt; b = </a:t>
            </a:r>
            <a:r>
              <a:rPr lang="en-US" dirty="0" err="1"/>
              <a:t>k.placeholder</a:t>
            </a:r>
            <a:r>
              <a:rPr lang="en-US" dirty="0"/>
              <a:t>(shape = (2,3)) </a:t>
            </a:r>
          </a:p>
          <a:p>
            <a:pPr algn="l" rtl="0"/>
            <a:r>
              <a:rPr lang="en-US" dirty="0"/>
              <a:t>&gt;&gt;&gt; c = k.dot(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&gt;&gt;&gt; c </a:t>
            </a:r>
          </a:p>
          <a:p>
            <a:pPr algn="l" rtl="0"/>
            <a:r>
              <a:rPr lang="en-US" dirty="0"/>
              <a:t>&lt;</a:t>
            </a:r>
            <a:r>
              <a:rPr lang="en-US" dirty="0" err="1"/>
              <a:t>tf.Tensor</a:t>
            </a:r>
            <a:r>
              <a:rPr lang="en-US" dirty="0"/>
              <a:t> 'MatMul_3:0' shape = (4, 3) </a:t>
            </a:r>
            <a:r>
              <a:rPr lang="en-US" dirty="0" err="1"/>
              <a:t>dtype</a:t>
            </a:r>
            <a:r>
              <a:rPr lang="en-US" dirty="0"/>
              <a:t> = float32&gt; </a:t>
            </a:r>
          </a:p>
          <a:p>
            <a:pPr algn="l" rtl="0"/>
            <a:r>
              <a:rPr lang="en-US" dirty="0"/>
              <a:t>&gt;&gt;&gt;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319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plot_model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keras.utils</a:t>
            </a:r>
            <a:r>
              <a:rPr lang="en-US" dirty="0"/>
              <a:t> import </a:t>
            </a:r>
            <a:r>
              <a:rPr lang="en-US" dirty="0" err="1"/>
              <a:t>plot_model</a:t>
            </a:r>
            <a:r>
              <a:rPr lang="en-US" dirty="0"/>
              <a:t> </a:t>
            </a:r>
          </a:p>
          <a:p>
            <a:pPr algn="l" rtl="0"/>
            <a:r>
              <a:rPr lang="en-US" dirty="0" err="1"/>
              <a:t>plot_model</a:t>
            </a:r>
            <a:r>
              <a:rPr lang="en-US" dirty="0"/>
              <a:t>(</a:t>
            </a:r>
            <a:r>
              <a:rPr lang="en-US" dirty="0" err="1"/>
              <a:t>model,to_file</a:t>
            </a:r>
            <a:r>
              <a:rPr lang="en-US" dirty="0"/>
              <a:t> = 'image.png')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062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6287"/>
            <a:ext cx="8596668" cy="5045075"/>
          </a:xfrm>
        </p:spPr>
        <p:txBody>
          <a:bodyPr/>
          <a:lstStyle/>
          <a:p>
            <a:pPr algn="l"/>
            <a:r>
              <a:rPr lang="en-US" dirty="0" err="1"/>
              <a:t>Theano</a:t>
            </a:r>
            <a:r>
              <a:rPr lang="en-US" dirty="0"/>
              <a:t> and </a:t>
            </a:r>
            <a:r>
              <a:rPr lang="en-US" dirty="0" err="1" smtClean="0"/>
              <a:t>TensorFlow</a:t>
            </a:r>
            <a:endParaRPr lang="fa-IR" dirty="0" smtClean="0"/>
          </a:p>
          <a:p>
            <a:pPr algn="l"/>
            <a:endParaRPr lang="fa-IR" dirty="0" smtClean="0"/>
          </a:p>
          <a:p>
            <a:pPr algn="l"/>
            <a:endParaRPr lang="fa-IR" dirty="0"/>
          </a:p>
          <a:p>
            <a:pPr algn="l"/>
            <a:endParaRPr lang="fa-IR" dirty="0" smtClean="0"/>
          </a:p>
          <a:p>
            <a:pPr marL="0" indent="0" algn="l">
              <a:buNone/>
            </a:pPr>
            <a:endParaRPr lang="fa-IR" dirty="0"/>
          </a:p>
          <a:p>
            <a:pPr algn="ctr"/>
            <a:r>
              <a:rPr lang="en-US" dirty="0"/>
              <a:t>based on </a:t>
            </a:r>
            <a:r>
              <a:rPr lang="en-US" dirty="0" err="1">
                <a:solidFill>
                  <a:srgbClr val="FF0000"/>
                </a:solidFill>
              </a:rPr>
              <a:t>TensorFlow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rgbClr val="002060"/>
                </a:solidFill>
              </a:rPr>
              <a:t>Theano</a:t>
            </a:r>
            <a:endParaRPr lang="fa-I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0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Activation, Dense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initializers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my_init</a:t>
            </a:r>
            <a:r>
              <a:rPr lang="en-US" dirty="0"/>
              <a:t> = </a:t>
            </a:r>
            <a:r>
              <a:rPr lang="en-US" dirty="0" err="1"/>
              <a:t>initializers.Zeros</a:t>
            </a:r>
            <a:r>
              <a:rPr lang="en-US" dirty="0"/>
              <a:t>() </a:t>
            </a:r>
          </a:p>
          <a:p>
            <a:pPr algn="l" rtl="0"/>
            <a:r>
              <a:rPr lang="en-US" dirty="0"/>
              <a:t>model = Sequential()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(Dense(512, activation = 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 = (784,), </a:t>
            </a:r>
          </a:p>
          <a:p>
            <a:pPr algn="l" rtl="0"/>
            <a:r>
              <a:rPr lang="en-US" dirty="0"/>
              <a:t>   </a:t>
            </a:r>
            <a:r>
              <a:rPr lang="en-US" dirty="0" err="1"/>
              <a:t>kernel_initializer</a:t>
            </a:r>
            <a:r>
              <a:rPr lang="en-US" dirty="0"/>
              <a:t> = </a:t>
            </a:r>
            <a:r>
              <a:rPr lang="en-US" dirty="0" err="1"/>
              <a:t>my_init</a:t>
            </a:r>
            <a:r>
              <a:rPr lang="en-US" dirty="0"/>
              <a:t>))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8680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Activation, Dense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initializers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my_init</a:t>
            </a:r>
            <a:r>
              <a:rPr lang="en-US" dirty="0"/>
              <a:t> = </a:t>
            </a:r>
            <a:r>
              <a:rPr lang="en-US" dirty="0" err="1"/>
              <a:t>initializers.Ones</a:t>
            </a:r>
            <a:r>
              <a:rPr lang="en-US" dirty="0"/>
              <a:t>()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(Dense(512, activation = 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 = (784,), </a:t>
            </a:r>
          </a:p>
          <a:p>
            <a:pPr algn="l" rtl="0"/>
            <a:r>
              <a:rPr lang="en-US" dirty="0"/>
              <a:t>   </a:t>
            </a:r>
            <a:r>
              <a:rPr lang="en-US" dirty="0" err="1"/>
              <a:t>kernel_initializer</a:t>
            </a:r>
            <a:r>
              <a:rPr lang="en-US" dirty="0"/>
              <a:t> = </a:t>
            </a:r>
            <a:r>
              <a:rPr lang="en-US" dirty="0" err="1"/>
              <a:t>my_init</a:t>
            </a:r>
            <a:r>
              <a:rPr lang="en-US" dirty="0"/>
              <a:t>))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7036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Activation, Dense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initializers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my_init</a:t>
            </a:r>
            <a:r>
              <a:rPr lang="en-US" dirty="0"/>
              <a:t> = </a:t>
            </a:r>
            <a:r>
              <a:rPr lang="en-US" dirty="0" err="1"/>
              <a:t>initializers.Constant</a:t>
            </a:r>
            <a:r>
              <a:rPr lang="en-US" dirty="0"/>
              <a:t>(value = 0) </a:t>
            </a:r>
            <a:endParaRPr lang="en-US" dirty="0" smtClean="0"/>
          </a:p>
          <a:p>
            <a:pPr algn="l" rtl="0"/>
            <a:r>
              <a:rPr lang="en-US" dirty="0" err="1" smtClean="0"/>
              <a:t>model.add</a:t>
            </a:r>
            <a:r>
              <a:rPr lang="en-US" dirty="0"/>
              <a:t>(</a:t>
            </a:r>
          </a:p>
          <a:p>
            <a:pPr algn="l" rtl="0"/>
            <a:r>
              <a:rPr lang="en-US" dirty="0"/>
              <a:t>   Dense(512, activation = 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 = (784,), </a:t>
            </a:r>
            <a:r>
              <a:rPr lang="en-US" dirty="0" err="1"/>
              <a:t>kernel_initializer</a:t>
            </a:r>
            <a:r>
              <a:rPr lang="en-US" dirty="0"/>
              <a:t> = </a:t>
            </a:r>
            <a:r>
              <a:rPr lang="en-US" dirty="0" err="1"/>
              <a:t>my_init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5514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model = Sequential() </a:t>
            </a:r>
          </a:p>
          <a:p>
            <a:pPr algn="l" rtl="0"/>
            <a:r>
              <a:rPr lang="en-US" dirty="0" err="1"/>
              <a:t>input_layer</a:t>
            </a:r>
            <a:r>
              <a:rPr lang="en-US" dirty="0"/>
              <a:t> = Dense(32, </a:t>
            </a:r>
            <a:r>
              <a:rPr lang="en-US" dirty="0" err="1"/>
              <a:t>input_shape</a:t>
            </a:r>
            <a:r>
              <a:rPr lang="en-US" dirty="0"/>
              <a:t>=(8,)) </a:t>
            </a:r>
            <a:endParaRPr lang="en-US" dirty="0" smtClean="0"/>
          </a:p>
          <a:p>
            <a:pPr algn="l" rtl="0"/>
            <a:r>
              <a:rPr lang="en-US" dirty="0" err="1" smtClean="0"/>
              <a:t>model.add</a:t>
            </a:r>
            <a:r>
              <a:rPr lang="en-US" dirty="0" smtClean="0"/>
              <a:t>(</a:t>
            </a:r>
            <a:r>
              <a:rPr lang="en-US" dirty="0" err="1" smtClean="0"/>
              <a:t>input_layer</a:t>
            </a:r>
            <a:r>
              <a:rPr lang="en-US" dirty="0"/>
              <a:t>) </a:t>
            </a:r>
          </a:p>
          <a:p>
            <a:pPr algn="l" rtl="0"/>
            <a:r>
              <a:rPr lang="en-US" dirty="0" err="1"/>
              <a:t>hidden_layer</a:t>
            </a:r>
            <a:r>
              <a:rPr lang="en-US" dirty="0"/>
              <a:t> = Dense(64, activation='</a:t>
            </a:r>
            <a:r>
              <a:rPr lang="en-US" dirty="0" err="1"/>
              <a:t>relu</a:t>
            </a:r>
            <a:r>
              <a:rPr lang="en-US" dirty="0" smtClean="0"/>
              <a:t>')</a:t>
            </a:r>
          </a:p>
          <a:p>
            <a:pPr algn="l" rtl="0"/>
            <a:r>
              <a:rPr lang="en-US" dirty="0" err="1" smtClean="0"/>
              <a:t>model.add</a:t>
            </a:r>
            <a:r>
              <a:rPr lang="en-US" dirty="0" smtClean="0"/>
              <a:t>(</a:t>
            </a:r>
            <a:r>
              <a:rPr lang="en-US" dirty="0" err="1" smtClean="0"/>
              <a:t>hidden_layer</a:t>
            </a:r>
            <a:r>
              <a:rPr lang="en-US" dirty="0"/>
              <a:t>) </a:t>
            </a:r>
          </a:p>
          <a:p>
            <a:pPr algn="l" rtl="0"/>
            <a:r>
              <a:rPr lang="en-US" dirty="0" err="1"/>
              <a:t>output_layer</a:t>
            </a:r>
            <a:r>
              <a:rPr lang="en-US" dirty="0"/>
              <a:t> = Dense(8)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output_layer</a:t>
            </a:r>
            <a:r>
              <a:rPr lang="en-US" dirty="0"/>
              <a:t>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7140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convert to </a:t>
            </a:r>
            <a:r>
              <a:rPr lang="en-US" dirty="0" err="1" smtClean="0"/>
              <a:t>Json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1143567" y="2971379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json_string </a:t>
            </a: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a-IR" altLang="fa-I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567" y="39200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endParaRPr lang="fa-IR" dirty="0" smtClean="0"/>
          </a:p>
          <a:p>
            <a:pPr algn="l" rtl="0"/>
            <a:r>
              <a:rPr lang="fa-IR" dirty="0" smtClean="0"/>
              <a:t>from keras.models import model_from_json </a:t>
            </a:r>
          </a:p>
          <a:p>
            <a:pPr algn="l" rtl="0"/>
            <a:r>
              <a:rPr lang="fa-IR" dirty="0" smtClean="0"/>
              <a:t>new_model = model_from_json(json_string)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3487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losses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optimizers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</a:t>
            </a:r>
            <a:r>
              <a:rPr lang="en-US" dirty="0"/>
              <a:t> import metrics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model.compile</a:t>
            </a:r>
            <a:r>
              <a:rPr lang="en-US" dirty="0"/>
              <a:t>(loss = '</a:t>
            </a:r>
            <a:r>
              <a:rPr lang="en-US" dirty="0" err="1"/>
              <a:t>mean_squared_error</a:t>
            </a:r>
            <a:r>
              <a:rPr lang="en-US" dirty="0"/>
              <a:t>',  </a:t>
            </a:r>
          </a:p>
          <a:p>
            <a:pPr algn="l" rtl="0"/>
            <a:r>
              <a:rPr lang="en-US" dirty="0"/>
              <a:t>   optimizer = '</a:t>
            </a:r>
            <a:r>
              <a:rPr lang="en-US" dirty="0" err="1"/>
              <a:t>sgd</a:t>
            </a:r>
            <a:r>
              <a:rPr lang="en-US" dirty="0"/>
              <a:t>', metrics = [</a:t>
            </a:r>
            <a:r>
              <a:rPr lang="en-US" dirty="0" err="1"/>
              <a:t>metrics.categorical_accuracy</a:t>
            </a:r>
            <a:r>
              <a:rPr lang="en-US" dirty="0"/>
              <a:t>])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3072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Training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model.fit</a:t>
            </a:r>
            <a:r>
              <a:rPr lang="en-US" dirty="0"/>
              <a:t>(X, y, epochs = , </a:t>
            </a:r>
            <a:r>
              <a:rPr lang="en-US" dirty="0" err="1"/>
              <a:t>batch_size</a:t>
            </a:r>
            <a:r>
              <a:rPr lang="en-US" dirty="0"/>
              <a:t> = )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batch_size</a:t>
            </a:r>
            <a:r>
              <a:rPr lang="en-US" dirty="0"/>
              <a:t> = 32, epochs = 5, </a:t>
            </a:r>
            <a:r>
              <a:rPr lang="en-US" dirty="0" err="1"/>
              <a:t>validation_data</a:t>
            </a:r>
            <a:r>
              <a:rPr lang="en-US" dirty="0"/>
              <a:t> = (</a:t>
            </a:r>
            <a:r>
              <a:rPr lang="en-US" dirty="0" err="1"/>
              <a:t>x_val</a:t>
            </a:r>
            <a:r>
              <a:rPr lang="en-US" dirty="0"/>
              <a:t>, </a:t>
            </a:r>
            <a:r>
              <a:rPr lang="en-US" dirty="0" err="1"/>
              <a:t>y_val</a:t>
            </a:r>
            <a:r>
              <a:rPr lang="en-US" dirty="0"/>
              <a:t>))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0249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import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keras.datasets</a:t>
            </a:r>
            <a:r>
              <a:rPr lang="en-US" dirty="0"/>
              <a:t> import </a:t>
            </a:r>
            <a:r>
              <a:rPr lang="en-US" dirty="0" err="1"/>
              <a:t>mnist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Dense, Dropout </a:t>
            </a:r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keras.optimizers</a:t>
            </a:r>
            <a:r>
              <a:rPr lang="en-US" dirty="0"/>
              <a:t> import </a:t>
            </a:r>
            <a:r>
              <a:rPr lang="en-US" dirty="0" err="1"/>
              <a:t>RMSprop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8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), 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= </a:t>
            </a:r>
            <a:r>
              <a:rPr lang="en-US" dirty="0" err="1"/>
              <a:t>mnist.load_data</a:t>
            </a:r>
            <a:r>
              <a:rPr lang="en-US" dirty="0"/>
              <a:t>()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x_train.reshape</a:t>
            </a:r>
            <a:r>
              <a:rPr lang="en-US" dirty="0"/>
              <a:t>(60000, 784) </a:t>
            </a:r>
          </a:p>
          <a:p>
            <a:pPr algn="l" rtl="0"/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x_test.reshape</a:t>
            </a:r>
            <a:r>
              <a:rPr lang="en-US" dirty="0"/>
              <a:t>(10000, 784) </a:t>
            </a:r>
          </a:p>
          <a:p>
            <a:pPr algn="l" rtl="0"/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x_train.astype</a:t>
            </a:r>
            <a:r>
              <a:rPr lang="en-US" dirty="0"/>
              <a:t>('float32') </a:t>
            </a:r>
          </a:p>
          <a:p>
            <a:pPr algn="l" rtl="0"/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x_test.astype</a:t>
            </a:r>
            <a:r>
              <a:rPr lang="en-US" dirty="0"/>
              <a:t>('float32') </a:t>
            </a:r>
          </a:p>
          <a:p>
            <a:pPr algn="l" rtl="0"/>
            <a:r>
              <a:rPr lang="en-US" dirty="0" err="1"/>
              <a:t>x_train</a:t>
            </a:r>
            <a:r>
              <a:rPr lang="en-US" dirty="0"/>
              <a:t> /= 255 </a:t>
            </a:r>
          </a:p>
          <a:p>
            <a:pPr algn="l" rtl="0"/>
            <a:r>
              <a:rPr lang="en-US" dirty="0" err="1"/>
              <a:t>x_test</a:t>
            </a:r>
            <a:r>
              <a:rPr lang="en-US" dirty="0"/>
              <a:t> /= 255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77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sample1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keras.utils.to_categorical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, 10) </a:t>
            </a:r>
          </a:p>
          <a:p>
            <a:pPr algn="l" rtl="0"/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keras.utils.to_categorical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10)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model = Sequential()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(Dense(512,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 = (784,)))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(Dropout(0.2))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(Dense(512, activation = '</a:t>
            </a:r>
            <a:r>
              <a:rPr lang="en-US" dirty="0" err="1"/>
              <a:t>relu</a:t>
            </a:r>
            <a:r>
              <a:rPr lang="en-US" dirty="0"/>
              <a:t>')) </a:t>
            </a:r>
            <a:r>
              <a:rPr lang="en-US" dirty="0" err="1"/>
              <a:t>model.add</a:t>
            </a:r>
            <a:r>
              <a:rPr lang="en-US" dirty="0"/>
              <a:t>(Dropout(0.2)) </a:t>
            </a:r>
          </a:p>
          <a:p>
            <a:pPr algn="l" rtl="0"/>
            <a:r>
              <a:rPr lang="en-US" dirty="0" err="1"/>
              <a:t>model.add</a:t>
            </a:r>
            <a:r>
              <a:rPr lang="en-US" dirty="0"/>
              <a:t>(Dense(10, activation = '</a:t>
            </a:r>
            <a:r>
              <a:rPr lang="en-US" dirty="0" err="1"/>
              <a:t>softmax</a:t>
            </a:r>
            <a:r>
              <a:rPr lang="en-US" dirty="0" smtClean="0"/>
              <a:t>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rPr>
              <a:t>ويژگی‌ها</a:t>
            </a:r>
            <a:endParaRPr lang="fa-IR" sz="44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cs typeface="B Nazanin" panose="00000400000000000000" pitchFamily="2" charset="-78"/>
              </a:rPr>
              <a:t>Keras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 با </a:t>
            </a:r>
            <a:r>
              <a:rPr lang="fa-IR" sz="2000" dirty="0">
                <a:cs typeface="B Nazanin" panose="00000400000000000000" pitchFamily="2" charset="-78"/>
              </a:rPr>
              <a:t>بهره گیری از تکنیک های مختلف بهینه سازی ، </a:t>
            </a:r>
            <a:r>
              <a:rPr lang="en-US" sz="2000" dirty="0">
                <a:cs typeface="B Nazanin" panose="00000400000000000000" pitchFamily="2" charset="-78"/>
              </a:rPr>
              <a:t>API </a:t>
            </a:r>
            <a:r>
              <a:rPr lang="fa-IR" sz="2000" dirty="0">
                <a:cs typeface="B Nazanin" panose="00000400000000000000" pitchFamily="2" charset="-78"/>
              </a:rPr>
              <a:t>شبکه عصبی سطح بالا را آسان و کارآمد می کند. این از ویژگی های زیر پشتیبانی می کند </a:t>
            </a:r>
            <a:endParaRPr lang="fa-IR" sz="2000" dirty="0" smtClean="0">
              <a:cs typeface="B Nazanin" panose="00000400000000000000" pitchFamily="2" charset="-78"/>
            </a:endParaRPr>
          </a:p>
          <a:p>
            <a:r>
              <a:rPr lang="fa-IR" sz="2000" dirty="0" smtClean="0">
                <a:cs typeface="B Nazanin" panose="00000400000000000000" pitchFamily="2" charset="-78"/>
              </a:rPr>
              <a:t>-</a:t>
            </a:r>
            <a:r>
              <a:rPr lang="en-US" sz="2000" dirty="0">
                <a:cs typeface="B Nazanin" panose="00000400000000000000" pitchFamily="2" charset="-78"/>
              </a:rPr>
              <a:t>API </a:t>
            </a:r>
            <a:r>
              <a:rPr lang="fa-IR" sz="2000" dirty="0">
                <a:cs typeface="B Nazanin" panose="00000400000000000000" pitchFamily="2" charset="-78"/>
              </a:rPr>
              <a:t>سازگار ، ساده و قابل توسعه.ساختار حداقل </a:t>
            </a:r>
            <a:endParaRPr lang="fa-IR" sz="2000" dirty="0" smtClean="0">
              <a:cs typeface="B Nazanin" panose="00000400000000000000" pitchFamily="2" charset="-78"/>
            </a:endParaRPr>
          </a:p>
          <a:p>
            <a:r>
              <a:rPr lang="fa-IR" sz="2000" dirty="0" smtClean="0">
                <a:cs typeface="B Nazanin" panose="00000400000000000000" pitchFamily="2" charset="-78"/>
              </a:rPr>
              <a:t>- </a:t>
            </a:r>
            <a:r>
              <a:rPr lang="fa-IR" sz="2000" dirty="0">
                <a:cs typeface="B Nazanin" panose="00000400000000000000" pitchFamily="2" charset="-78"/>
              </a:rPr>
              <a:t>دستیابی به نتیجه </a:t>
            </a:r>
            <a:r>
              <a:rPr lang="fa-IR" sz="2000" dirty="0" smtClean="0">
                <a:cs typeface="B Nazanin" panose="00000400000000000000" pitchFamily="2" charset="-78"/>
              </a:rPr>
              <a:t>بدون آسان </a:t>
            </a:r>
            <a:r>
              <a:rPr lang="fa-IR" sz="2000" dirty="0">
                <a:cs typeface="B Nazanin" panose="00000400000000000000" pitchFamily="2" charset="-78"/>
              </a:rPr>
              <a:t>است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r>
              <a:rPr lang="fa-IR" sz="2000" dirty="0" smtClean="0">
                <a:cs typeface="B Nazanin" panose="00000400000000000000" pitchFamily="2" charset="-78"/>
              </a:rPr>
              <a:t>از </a:t>
            </a:r>
            <a:r>
              <a:rPr lang="fa-IR" sz="2000" dirty="0">
                <a:cs typeface="B Nazanin" panose="00000400000000000000" pitchFamily="2" charset="-78"/>
              </a:rPr>
              <a:t>چندین سیستم عامل و باطن پشتیبانی می کند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r>
              <a:rPr lang="fa-IR" sz="2000" dirty="0" smtClean="0">
                <a:cs typeface="B Nazanin" panose="00000400000000000000" pitchFamily="2" charset="-78"/>
              </a:rPr>
              <a:t>این </a:t>
            </a:r>
            <a:r>
              <a:rPr lang="fa-IR" sz="2000" dirty="0">
                <a:cs typeface="B Nazanin" panose="00000400000000000000" pitchFamily="2" charset="-78"/>
              </a:rPr>
              <a:t>چارچوب کاربرپسند است که هم روی </a:t>
            </a:r>
            <a:r>
              <a:rPr lang="en-US" sz="2000" dirty="0">
                <a:cs typeface="B Nazanin" panose="00000400000000000000" pitchFamily="2" charset="-78"/>
              </a:rPr>
              <a:t>CPU </a:t>
            </a:r>
            <a:r>
              <a:rPr lang="fa-IR" sz="2000" dirty="0">
                <a:cs typeface="B Nazanin" panose="00000400000000000000" pitchFamily="2" charset="-78"/>
              </a:rPr>
              <a:t>و هم </a:t>
            </a:r>
            <a:r>
              <a:rPr lang="en-US" sz="2000" dirty="0">
                <a:cs typeface="B Nazanin" panose="00000400000000000000" pitchFamily="2" charset="-78"/>
              </a:rPr>
              <a:t>GPU </a:t>
            </a:r>
            <a:r>
              <a:rPr lang="fa-IR" sz="2000" dirty="0">
                <a:cs typeface="B Nazanin" panose="00000400000000000000" pitchFamily="2" charset="-78"/>
              </a:rPr>
              <a:t>اجرا می شود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</a:p>
          <a:p>
            <a:r>
              <a:rPr lang="fa-IR" sz="2000" dirty="0" smtClean="0">
                <a:cs typeface="B Nazanin" panose="00000400000000000000" pitchFamily="2" charset="-78"/>
              </a:rPr>
              <a:t>مقیاس </a:t>
            </a:r>
            <a:r>
              <a:rPr lang="fa-IR" sz="2000" dirty="0">
                <a:cs typeface="B Nazanin" panose="00000400000000000000" pitchFamily="2" charset="-78"/>
              </a:rPr>
              <a:t>پذیری بسیار زیاد محاسبات.</a:t>
            </a:r>
          </a:p>
        </p:txBody>
      </p:sp>
    </p:spTree>
    <p:extLst>
      <p:ext uri="{BB962C8B-B14F-4D97-AF65-F5344CB8AC3E}">
        <p14:creationId xmlns:p14="http://schemas.microsoft.com/office/powerpoint/2010/main" val="944210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sample1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model.compile</a:t>
            </a:r>
            <a:r>
              <a:rPr lang="en-US" dirty="0"/>
              <a:t>(loss = '</a:t>
            </a:r>
            <a:r>
              <a:rPr lang="en-US" dirty="0" err="1"/>
              <a:t>categorical_crossentropy</a:t>
            </a:r>
            <a:r>
              <a:rPr lang="en-US" dirty="0"/>
              <a:t>', </a:t>
            </a:r>
          </a:p>
          <a:p>
            <a:pPr algn="l" rtl="0"/>
            <a:r>
              <a:rPr lang="en-US" dirty="0"/>
              <a:t>   optimizer = </a:t>
            </a:r>
            <a:r>
              <a:rPr lang="en-US" dirty="0" err="1"/>
              <a:t>RMSprop</a:t>
            </a:r>
            <a:r>
              <a:rPr lang="en-US" dirty="0"/>
              <a:t>(), </a:t>
            </a:r>
          </a:p>
          <a:p>
            <a:pPr algn="l" rtl="0"/>
            <a:r>
              <a:rPr lang="en-US" dirty="0"/>
              <a:t>   metrics = ['accuracy'])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history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</a:p>
          <a:p>
            <a:pPr algn="l" rtl="0"/>
            <a:r>
              <a:rPr lang="en-US" dirty="0"/>
              <a:t>   </a:t>
            </a:r>
            <a:r>
              <a:rPr lang="en-US" dirty="0" err="1"/>
              <a:t>batch_size</a:t>
            </a:r>
            <a:r>
              <a:rPr lang="en-US" dirty="0"/>
              <a:t> = 128, epochs = 20, verbose = 1, </a:t>
            </a:r>
            <a:r>
              <a:rPr lang="en-US" dirty="0" err="1"/>
              <a:t>validation_data</a:t>
            </a:r>
            <a:r>
              <a:rPr lang="en-US" dirty="0"/>
              <a:t> = 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9739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score = </a:t>
            </a: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, verbose = 0)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print('Test loss:', score[0]) </a:t>
            </a:r>
          </a:p>
          <a:p>
            <a:pPr algn="l" rtl="0"/>
            <a:r>
              <a:rPr lang="en-US" dirty="0"/>
              <a:t>print('Test accuracy:', score[1])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69051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Prediction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predict(</a:t>
            </a:r>
          </a:p>
          <a:p>
            <a:pPr algn="l" rtl="0"/>
            <a:r>
              <a:rPr lang="en-US" dirty="0"/>
              <a:t>   x, </a:t>
            </a:r>
          </a:p>
          <a:p>
            <a:pPr algn="l" rtl="0"/>
            <a:r>
              <a:rPr lang="en-US" dirty="0"/>
              <a:t>   </a:t>
            </a:r>
            <a:r>
              <a:rPr lang="en-US" dirty="0" err="1"/>
              <a:t>batch_size</a:t>
            </a:r>
            <a:r>
              <a:rPr lang="en-US" dirty="0"/>
              <a:t> = None, </a:t>
            </a:r>
          </a:p>
          <a:p>
            <a:pPr algn="l" rtl="0"/>
            <a:r>
              <a:rPr lang="en-US" dirty="0"/>
              <a:t>   verbose = 0, </a:t>
            </a:r>
          </a:p>
          <a:p>
            <a:pPr algn="l" rtl="0"/>
            <a:r>
              <a:rPr lang="en-US" dirty="0"/>
              <a:t>   steps = None, </a:t>
            </a:r>
          </a:p>
          <a:p>
            <a:pPr algn="l" rtl="0"/>
            <a:r>
              <a:rPr lang="en-US" dirty="0"/>
              <a:t>   callbacks = None, </a:t>
            </a:r>
          </a:p>
          <a:p>
            <a:pPr algn="l" rtl="0"/>
            <a:r>
              <a:rPr lang="en-US" dirty="0"/>
              <a:t>   </a:t>
            </a:r>
            <a:r>
              <a:rPr lang="en-US" dirty="0" err="1"/>
              <a:t>max_queue_size</a:t>
            </a:r>
            <a:r>
              <a:rPr lang="en-US" dirty="0"/>
              <a:t> = 10, </a:t>
            </a:r>
          </a:p>
          <a:p>
            <a:pPr algn="l" rtl="0"/>
            <a:r>
              <a:rPr lang="en-US" dirty="0"/>
              <a:t>   workers = 1, </a:t>
            </a:r>
          </a:p>
          <a:p>
            <a:pPr algn="l" rtl="0"/>
            <a:r>
              <a:rPr lang="en-US" dirty="0"/>
              <a:t>   </a:t>
            </a:r>
            <a:r>
              <a:rPr lang="en-US" dirty="0" err="1"/>
              <a:t>use_multiprocessing</a:t>
            </a:r>
            <a:r>
              <a:rPr lang="en-US" dirty="0"/>
              <a:t> = False</a:t>
            </a:r>
          </a:p>
          <a:p>
            <a:pPr algn="l" rtl="0"/>
            <a:r>
              <a:rPr lang="en-US" dirty="0"/>
              <a:t>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81954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 </a:t>
            </a:r>
          </a:p>
          <a:p>
            <a:pPr algn="l" rtl="0"/>
            <a:r>
              <a:rPr lang="en-US" dirty="0" err="1"/>
              <a:t>pred</a:t>
            </a:r>
            <a:r>
              <a:rPr lang="en-US" dirty="0"/>
              <a:t> = </a:t>
            </a:r>
            <a:r>
              <a:rPr lang="en-US" dirty="0" err="1"/>
              <a:t>np.argmax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, axis = 1)[:5] </a:t>
            </a:r>
          </a:p>
          <a:p>
            <a:pPr algn="l" rtl="0"/>
            <a:r>
              <a:rPr lang="en-US" dirty="0"/>
              <a:t>label = </a:t>
            </a:r>
            <a:r>
              <a:rPr lang="en-US" dirty="0" err="1"/>
              <a:t>np.argmax</a:t>
            </a:r>
            <a:r>
              <a:rPr lang="en-US" dirty="0"/>
              <a:t>(</a:t>
            </a:r>
            <a:r>
              <a:rPr lang="en-US" dirty="0" err="1"/>
              <a:t>y_test,axis</a:t>
            </a:r>
            <a:r>
              <a:rPr lang="en-US" dirty="0"/>
              <a:t> = 1)[:5]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print(</a:t>
            </a:r>
            <a:r>
              <a:rPr lang="en-US" dirty="0" err="1"/>
              <a:t>pred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print(label)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06220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Modle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lang="en-US" dirty="0"/>
              <a:t>import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from </a:t>
            </a:r>
            <a:r>
              <a:rPr lang="en-US" dirty="0" err="1"/>
              <a:t>keras.applications</a:t>
            </a:r>
            <a:r>
              <a:rPr lang="en-US" dirty="0"/>
              <a:t> import vgg16, inception_v3, resnet50, </a:t>
            </a:r>
            <a:r>
              <a:rPr lang="en-US" dirty="0" err="1"/>
              <a:t>mobilenet</a:t>
            </a:r>
            <a:r>
              <a:rPr lang="en-US" dirty="0"/>
              <a:t>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#Load the VGG model </a:t>
            </a:r>
          </a:p>
          <a:p>
            <a:pPr algn="l" rtl="0"/>
            <a:r>
              <a:rPr lang="en-US" dirty="0" err="1"/>
              <a:t>vgg_model</a:t>
            </a:r>
            <a:r>
              <a:rPr lang="en-US" dirty="0"/>
              <a:t> = vgg16.VGG16(weights = '</a:t>
            </a:r>
            <a:r>
              <a:rPr lang="en-US" dirty="0" err="1"/>
              <a:t>imagenet</a:t>
            </a:r>
            <a:r>
              <a:rPr lang="en-US" dirty="0"/>
              <a:t>')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#Load the Inception_V3 model </a:t>
            </a:r>
          </a:p>
          <a:p>
            <a:pPr algn="l" rtl="0"/>
            <a:r>
              <a:rPr lang="en-US" dirty="0" err="1"/>
              <a:t>inception_model</a:t>
            </a:r>
            <a:r>
              <a:rPr lang="en-US" dirty="0"/>
              <a:t> = inception_v3.InceptionV3(weights = '</a:t>
            </a:r>
            <a:r>
              <a:rPr lang="en-US" dirty="0" err="1"/>
              <a:t>imagenet</a:t>
            </a:r>
            <a:r>
              <a:rPr lang="en-US" dirty="0"/>
              <a:t>')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#Load the ResNet50 model </a:t>
            </a:r>
          </a:p>
          <a:p>
            <a:pPr algn="l" rtl="0"/>
            <a:r>
              <a:rPr lang="en-US" dirty="0" err="1"/>
              <a:t>resnet_model</a:t>
            </a:r>
            <a:r>
              <a:rPr lang="en-US" dirty="0"/>
              <a:t> = resnet50.ResNet50(weights = '</a:t>
            </a:r>
            <a:r>
              <a:rPr lang="en-US" dirty="0" err="1"/>
              <a:t>imagenet</a:t>
            </a:r>
            <a:r>
              <a:rPr lang="en-US" dirty="0"/>
              <a:t>')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#Load the </a:t>
            </a:r>
            <a:r>
              <a:rPr lang="en-US" dirty="0" err="1"/>
              <a:t>MobileNet</a:t>
            </a:r>
            <a:r>
              <a:rPr lang="en-US" dirty="0"/>
              <a:t> model </a:t>
            </a:r>
            <a:r>
              <a:rPr lang="en-US" dirty="0" err="1"/>
              <a:t>mobilenet_model</a:t>
            </a:r>
            <a:r>
              <a:rPr lang="en-US" dirty="0"/>
              <a:t> = </a:t>
            </a:r>
            <a:r>
              <a:rPr lang="en-US" dirty="0" err="1"/>
              <a:t>mobilenet.MobileNet</a:t>
            </a:r>
            <a:r>
              <a:rPr lang="en-US" dirty="0"/>
              <a:t>(weights = '</a:t>
            </a:r>
            <a:r>
              <a:rPr lang="en-US" dirty="0" err="1"/>
              <a:t>imagenet</a:t>
            </a:r>
            <a:r>
              <a:rPr lang="en-US" dirty="0"/>
              <a:t>')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75465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Pretrain</a:t>
            </a:r>
            <a:r>
              <a:rPr lang="en-US" dirty="0" smtClean="0"/>
              <a:t> model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&gt;&gt;&gt; import PIL </a:t>
            </a:r>
          </a:p>
          <a:p>
            <a:pPr algn="l" rtl="0"/>
            <a:r>
              <a:rPr lang="en-US" dirty="0"/>
              <a:t>&gt;&gt;&gt; from </a:t>
            </a:r>
            <a:r>
              <a:rPr lang="en-US" dirty="0" err="1"/>
              <a:t>keras.preprocessing.image</a:t>
            </a:r>
            <a:r>
              <a:rPr lang="en-US" dirty="0"/>
              <a:t> import </a:t>
            </a:r>
            <a:r>
              <a:rPr lang="en-US" dirty="0" err="1"/>
              <a:t>load_img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&gt;&gt;&gt; from </a:t>
            </a:r>
            <a:r>
              <a:rPr lang="en-US" dirty="0" err="1"/>
              <a:t>keras.preprocessing.image</a:t>
            </a:r>
            <a:r>
              <a:rPr lang="en-US" dirty="0"/>
              <a:t> import </a:t>
            </a:r>
            <a:r>
              <a:rPr lang="en-US" dirty="0" err="1"/>
              <a:t>img_to_array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&gt;&gt;&gt; from </a:t>
            </a:r>
            <a:r>
              <a:rPr lang="en-US" dirty="0" err="1"/>
              <a:t>keras.applications.imagenet_utils</a:t>
            </a:r>
            <a:r>
              <a:rPr lang="en-US" dirty="0"/>
              <a:t> import </a:t>
            </a:r>
            <a:r>
              <a:rPr lang="en-US" dirty="0" err="1"/>
              <a:t>decode_predictions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&gt;&gt;&gt;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algn="l" rtl="0"/>
            <a:r>
              <a:rPr lang="en-US" dirty="0"/>
              <a:t>&gt;&gt;&gt; from keras.applications.resnet50 import ResNet50 </a:t>
            </a:r>
          </a:p>
          <a:p>
            <a:pPr algn="l" rtl="0"/>
            <a:r>
              <a:rPr lang="en-US" dirty="0"/>
              <a:t>&gt;&gt;&gt; from </a:t>
            </a:r>
            <a:r>
              <a:rPr lang="en-US" dirty="0" err="1"/>
              <a:t>keras.applications</a:t>
            </a:r>
            <a:r>
              <a:rPr lang="en-US" dirty="0"/>
              <a:t> import resnet50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05184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Select an </a:t>
            </a:r>
            <a:r>
              <a:rPr lang="en-US" dirty="0" smtClean="0"/>
              <a:t>input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&gt;&gt;&gt; filename = 'banana.jpg' </a:t>
            </a:r>
          </a:p>
          <a:p>
            <a:pPr algn="l" rtl="0"/>
            <a:r>
              <a:rPr lang="en-US" dirty="0"/>
              <a:t>&gt;&gt;&gt; ## load an image in PIL format </a:t>
            </a:r>
          </a:p>
          <a:p>
            <a:pPr algn="l" rtl="0"/>
            <a:r>
              <a:rPr lang="en-US" dirty="0"/>
              <a:t>&gt;&gt;&gt; original = </a:t>
            </a:r>
            <a:r>
              <a:rPr lang="en-US" dirty="0" err="1"/>
              <a:t>load_img</a:t>
            </a:r>
            <a:r>
              <a:rPr lang="en-US" dirty="0"/>
              <a:t>(filename, </a:t>
            </a:r>
            <a:r>
              <a:rPr lang="en-US" dirty="0" err="1"/>
              <a:t>target_size</a:t>
            </a:r>
            <a:r>
              <a:rPr lang="en-US" dirty="0"/>
              <a:t> = (224, 224)) </a:t>
            </a:r>
          </a:p>
          <a:p>
            <a:pPr algn="l" rtl="0"/>
            <a:r>
              <a:rPr lang="en-US" dirty="0"/>
              <a:t>&gt;&gt;&gt; print('PIL image size',</a:t>
            </a:r>
            <a:r>
              <a:rPr lang="en-US" dirty="0" err="1"/>
              <a:t>original.size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PIL image size (224, 224) </a:t>
            </a:r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plt.imshow</a:t>
            </a:r>
            <a:r>
              <a:rPr lang="en-US" dirty="0"/>
              <a:t>(original) </a:t>
            </a:r>
          </a:p>
          <a:p>
            <a:pPr algn="l" rtl="0"/>
            <a:r>
              <a:rPr lang="en-US" dirty="0"/>
              <a:t>&lt;</a:t>
            </a:r>
            <a:r>
              <a:rPr lang="en-US" dirty="0" err="1"/>
              <a:t>matplotlib.image.AxesImage</a:t>
            </a:r>
            <a:r>
              <a:rPr lang="en-US" dirty="0"/>
              <a:t> object at 0x1304756d8&gt; </a:t>
            </a:r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23259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</a:t>
            </a:r>
            <a:endParaRPr lang="fa-IR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8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6000" dirty="0" smtClean="0">
                <a:cs typeface="B Nazanin" panose="00000400000000000000" pitchFamily="2" charset="-78"/>
              </a:rPr>
              <a:t>مزایا</a:t>
            </a:r>
            <a:endParaRPr lang="fa-IR" sz="6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3166"/>
          </a:xfrm>
        </p:spPr>
        <p:txBody>
          <a:bodyPr>
            <a:no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مزایای </a:t>
            </a:r>
            <a:r>
              <a:rPr lang="en-US" dirty="0" err="1">
                <a:cs typeface="B Nazanin" panose="00000400000000000000" pitchFamily="2" charset="-78"/>
              </a:rPr>
              <a:t>Keras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یک چارچوب بسیار قدرتمند و پویا است و دارای مزایای زیر است -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pPr lvl="1"/>
            <a:r>
              <a:rPr lang="fa-IR" dirty="0">
                <a:cs typeface="B Nazanin" panose="00000400000000000000" pitchFamily="2" charset="-78"/>
              </a:rPr>
              <a:t>پشتیبانی جامعه بزرگتر.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pPr lvl="1"/>
            <a:r>
              <a:rPr lang="fa-IR" dirty="0">
                <a:cs typeface="B Nazanin" panose="00000400000000000000" pitchFamily="2" charset="-78"/>
              </a:rPr>
              <a:t>تست آسان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pPr lvl="1"/>
            <a:r>
              <a:rPr lang="fa-IR" dirty="0">
                <a:cs typeface="B Nazanin" panose="00000400000000000000" pitchFamily="2" charset="-78"/>
              </a:rPr>
              <a:t>شبکه های عصبی کراس در پایتون نوشته شده اند که کار را ساده تر می کند.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pPr lvl="1"/>
            <a:r>
              <a:rPr lang="en-US" dirty="0" err="1">
                <a:cs typeface="B Nazanin" panose="00000400000000000000" pitchFamily="2" charset="-78"/>
              </a:rPr>
              <a:t>Keras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هم </a:t>
            </a:r>
            <a:r>
              <a:rPr lang="fa-IR" dirty="0">
                <a:cs typeface="B Nazanin" panose="00000400000000000000" pitchFamily="2" charset="-78"/>
              </a:rPr>
              <a:t>از شبکه های کانولوشن و هم از شبکه های مکرر پشتیبانی می کند.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pPr lvl="1"/>
            <a:r>
              <a:rPr lang="fa-IR" dirty="0">
                <a:cs typeface="B Nazanin" panose="00000400000000000000" pitchFamily="2" charset="-78"/>
              </a:rPr>
              <a:t>مدل های یادگیری عمیق اجزای گسسته هستند ، به طوری که می توانید از بسیاری جهات با یکدیگر ترکیب شوید.</a:t>
            </a:r>
          </a:p>
        </p:txBody>
      </p:sp>
    </p:spTree>
    <p:extLst>
      <p:ext uri="{BB962C8B-B14F-4D97-AF65-F5344CB8AC3E}">
        <p14:creationId xmlns:p14="http://schemas.microsoft.com/office/powerpoint/2010/main" val="165691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cs typeface="B Nazanin" panose="00000400000000000000" pitchFamily="2" charset="-78"/>
              </a:rPr>
              <a:t>پیش نیازها</a:t>
            </a:r>
            <a:endParaRPr lang="fa-IR" sz="4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Any kind of OS (Windows, Linux or Mac)</a:t>
            </a:r>
          </a:p>
          <a:p>
            <a:pPr algn="l" rtl="0"/>
            <a:r>
              <a:rPr lang="en-US" dirty="0"/>
              <a:t>Python version 3.5 or higher.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0172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056556"/>
            <a:ext cx="8596668" cy="60888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.\env\Scripts\activate </a:t>
            </a:r>
            <a:r>
              <a:rPr kumimoji="0" lang="fa-IR" altLang="fa-I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a-IR" altLang="fa-I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fa-I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a-I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a-I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dirty="0" err="1"/>
              <a:t>Numpy</a:t>
            </a:r>
            <a:endParaRPr lang="en-US" dirty="0"/>
          </a:p>
          <a:p>
            <a:pPr algn="l" rtl="0"/>
            <a:r>
              <a:rPr lang="en-US" dirty="0"/>
              <a:t>Pandas</a:t>
            </a:r>
          </a:p>
          <a:p>
            <a:pPr algn="l" rtl="0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algn="l" rtl="0"/>
            <a:r>
              <a:rPr lang="en-US" dirty="0" err="1"/>
              <a:t>Matplotlib</a:t>
            </a:r>
            <a:endParaRPr lang="en-US" dirty="0"/>
          </a:p>
          <a:p>
            <a:pPr algn="l" rtl="0"/>
            <a:r>
              <a:rPr lang="en-US" dirty="0" err="1"/>
              <a:t>Scipy</a:t>
            </a:r>
            <a:endParaRPr lang="en-US" dirty="0"/>
          </a:p>
          <a:p>
            <a:pPr algn="l" rtl="0"/>
            <a:r>
              <a:rPr lang="en-US" dirty="0" err="1" smtClean="0"/>
              <a:t>Seaborn</a:t>
            </a:r>
            <a:endParaRPr lang="en-US" dirty="0" smtClean="0"/>
          </a:p>
          <a:p>
            <a:pPr lvl="0" algn="l" rtl="0"/>
            <a:r>
              <a:rPr lang="fa-IR" altLang="fa-I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fa-IR" altLang="fa-I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</a:p>
          <a:p>
            <a:pPr lvl="0" algn="l" rtl="0"/>
            <a:r>
              <a:rPr lang="fa-IR" altLang="fa-I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a-IR" altLang="fa-I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fa-IR" altLang="fa-IR" dirty="0">
                <a:solidFill>
                  <a:schemeClr val="tx1"/>
                </a:solidFill>
              </a:rPr>
              <a:t/>
            </a:r>
            <a:br>
              <a:rPr lang="fa-IR" altLang="fa-IR" dirty="0">
                <a:solidFill>
                  <a:schemeClr val="tx1"/>
                </a:solidFill>
              </a:rPr>
            </a:br>
            <a:endParaRPr lang="fa-IR" altLang="fa-IR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in </a:t>
            </a:r>
            <a:r>
              <a:rPr lang="en-US" dirty="0" err="1" smtClean="0"/>
              <a:t>conda</a:t>
            </a:r>
            <a:endParaRPr lang="fa-I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57091"/>
            <a:ext cx="8971633" cy="16927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conda create --name PythonCPU</a:t>
            </a:r>
            <a:endParaRPr kumimoji="0" lang="en-US" altLang="fa-I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defTabSz="91440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a-IR" altLang="fa-I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 install -c anaconda keras </a:t>
            </a:r>
            <a:endParaRPr lang="fa-IR" altLang="fa-I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defTabSz="91440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a-IR" altLang="fa-I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activate PythonCPU </a:t>
            </a:r>
            <a:r>
              <a:rPr lang="fa-IR" altLang="fa-IR" dirty="0">
                <a:solidFill>
                  <a:schemeClr val="tx1"/>
                </a:solidFill>
              </a:rPr>
              <a:t/>
            </a:r>
            <a:br>
              <a:rPr lang="fa-IR" altLang="fa-IR" dirty="0">
                <a:solidFill>
                  <a:schemeClr val="tx1"/>
                </a:solidFill>
              </a:rPr>
            </a:br>
            <a: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a-IR" altLang="fa-I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a-IR" altLang="fa-I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9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explains </a:t>
            </a:r>
            <a:r>
              <a:rPr lang="en-US" dirty="0" err="1"/>
              <a:t>Keras</a:t>
            </a:r>
            <a:r>
              <a:rPr lang="en-US" dirty="0"/>
              <a:t> backend implementations</a:t>
            </a:r>
            <a:endParaRPr lang="fa-I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3665" y="1788587"/>
            <a:ext cx="7979392" cy="2616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TensorFlow </a:t>
            </a:r>
            <a:endParaRPr kumimoji="0" lang="fa-IR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665" y="20428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endParaRPr lang="fa-IR" dirty="0" smtClean="0"/>
          </a:p>
          <a:p>
            <a:pPr algn="l" rtl="0"/>
            <a:endParaRPr lang="fa-IR" dirty="0" smtClean="0"/>
          </a:p>
          <a:p>
            <a:pPr algn="l" rtl="0"/>
            <a:r>
              <a:rPr lang="fa-IR" dirty="0" smtClean="0"/>
              <a:t>keras.json</a:t>
            </a:r>
          </a:p>
          <a:p>
            <a:pPr algn="l" rtl="0"/>
            <a:r>
              <a:rPr lang="fa-IR" dirty="0" smtClean="0"/>
              <a:t>{ </a:t>
            </a:r>
          </a:p>
          <a:p>
            <a:pPr algn="l" rtl="0"/>
            <a:r>
              <a:rPr lang="fa-IR" dirty="0" smtClean="0"/>
              <a:t>   "image_data_format": "channels_last", </a:t>
            </a:r>
          </a:p>
          <a:p>
            <a:pPr algn="l" rtl="0"/>
            <a:r>
              <a:rPr lang="fa-IR" dirty="0" smtClean="0"/>
              <a:t>   "epsilon": 1e-07, "floatx": "float32", "backend": "tensorflow" </a:t>
            </a:r>
          </a:p>
          <a:p>
            <a:pPr algn="l" rtl="0"/>
            <a:r>
              <a:rPr lang="fa-IR" dirty="0" smtClean="0"/>
              <a:t>}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964303" y="2275343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keras.json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0182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image_data_format</a:t>
            </a:r>
            <a:r>
              <a:rPr lang="en-US" dirty="0"/>
              <a:t> represent the data format.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epsilon represents numeric constant. It is used to avoid </a:t>
            </a:r>
            <a:r>
              <a:rPr lang="en-US" dirty="0" err="1"/>
              <a:t>DivideByZero</a:t>
            </a:r>
            <a:r>
              <a:rPr lang="en-US" dirty="0"/>
              <a:t> error.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floatx</a:t>
            </a:r>
            <a:r>
              <a:rPr lang="en-US" dirty="0"/>
              <a:t> represent the default data type float32. You can also change it to float16 or float64 using </a:t>
            </a:r>
            <a:r>
              <a:rPr lang="en-US" dirty="0" err="1"/>
              <a:t>set_floatx</a:t>
            </a:r>
            <a:r>
              <a:rPr lang="en-US" dirty="0"/>
              <a:t>() method.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3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1128</Words>
  <Application>Microsoft Office PowerPoint</Application>
  <PresentationFormat>Widescreen</PresentationFormat>
  <Paragraphs>272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 Nazanin</vt:lpstr>
      <vt:lpstr>Courier New</vt:lpstr>
      <vt:lpstr>Tahoma</vt:lpstr>
      <vt:lpstr>Trebuchet MS</vt:lpstr>
      <vt:lpstr>Wingdings 3</vt:lpstr>
      <vt:lpstr>Facet</vt:lpstr>
      <vt:lpstr>Keras</vt:lpstr>
      <vt:lpstr>PowerPoint Presentation</vt:lpstr>
      <vt:lpstr>ويژگی‌ها</vt:lpstr>
      <vt:lpstr>مزایا</vt:lpstr>
      <vt:lpstr>پیش نیازها</vt:lpstr>
      <vt:lpstr>PowerPoint Presentation</vt:lpstr>
      <vt:lpstr>Install in conda</vt:lpstr>
      <vt:lpstr>explains Keras backend implementations</vt:lpstr>
      <vt:lpstr>PowerPoint Presentation</vt:lpstr>
      <vt:lpstr>Architecture of Keras</vt:lpstr>
      <vt:lpstr>PowerPoint Presentation</vt:lpstr>
      <vt:lpstr>Layer layer (input layer, hidden layer and output layer)</vt:lpstr>
      <vt:lpstr>PowerPoint Presentation</vt:lpstr>
      <vt:lpstr>Core Modules</vt:lpstr>
      <vt:lpstr>Available modules</vt:lpstr>
      <vt:lpstr>module backend</vt:lpstr>
      <vt:lpstr>Placeholder  module backend</vt:lpstr>
      <vt:lpstr>Dot in backend</vt:lpstr>
      <vt:lpstr>plot_model</vt:lpstr>
      <vt:lpstr>PowerPoint Presentation</vt:lpstr>
      <vt:lpstr>Ones</vt:lpstr>
      <vt:lpstr>Constant</vt:lpstr>
      <vt:lpstr>PowerPoint Presentation</vt:lpstr>
      <vt:lpstr>Module convert to Json</vt:lpstr>
      <vt:lpstr>PowerPoint Presentation</vt:lpstr>
      <vt:lpstr>Model Training  </vt:lpstr>
      <vt:lpstr>Sample 1</vt:lpstr>
      <vt:lpstr>Sample 1</vt:lpstr>
      <vt:lpstr>sample1</vt:lpstr>
      <vt:lpstr>sample1</vt:lpstr>
      <vt:lpstr>Model Evaluation </vt:lpstr>
      <vt:lpstr>Model Prediction </vt:lpstr>
      <vt:lpstr>PowerPoint Presentation</vt:lpstr>
      <vt:lpstr>Load Modle</vt:lpstr>
      <vt:lpstr>Pretrain model</vt:lpstr>
      <vt:lpstr> Select an input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Pasargad</dc:creator>
  <cp:lastModifiedBy>Pasargad</cp:lastModifiedBy>
  <cp:revision>83</cp:revision>
  <dcterms:created xsi:type="dcterms:W3CDTF">2021-05-12T17:07:24Z</dcterms:created>
  <dcterms:modified xsi:type="dcterms:W3CDTF">2021-05-12T21:06:34Z</dcterms:modified>
</cp:coreProperties>
</file>