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952" r:id="rId2"/>
    <p:sldId id="3136" r:id="rId3"/>
    <p:sldId id="3137" r:id="rId4"/>
    <p:sldId id="3138" r:id="rId5"/>
    <p:sldId id="3139" r:id="rId6"/>
    <p:sldId id="3140" r:id="rId7"/>
    <p:sldId id="3141" r:id="rId8"/>
    <p:sldId id="2953" r:id="rId9"/>
    <p:sldId id="2955" r:id="rId10"/>
    <p:sldId id="2954" r:id="rId11"/>
    <p:sldId id="2956" r:id="rId12"/>
    <p:sldId id="2957" r:id="rId13"/>
    <p:sldId id="2959" r:id="rId14"/>
    <p:sldId id="2960" r:id="rId15"/>
    <p:sldId id="2961" r:id="rId16"/>
    <p:sldId id="2962" r:id="rId17"/>
    <p:sldId id="2963" r:id="rId18"/>
    <p:sldId id="2964" r:id="rId19"/>
    <p:sldId id="2965" r:id="rId20"/>
    <p:sldId id="2966" r:id="rId21"/>
    <p:sldId id="2967" r:id="rId22"/>
    <p:sldId id="2968" r:id="rId23"/>
    <p:sldId id="2969" r:id="rId24"/>
    <p:sldId id="2977" r:id="rId25"/>
    <p:sldId id="2978" r:id="rId26"/>
    <p:sldId id="2979" r:id="rId27"/>
    <p:sldId id="2972" r:id="rId28"/>
    <p:sldId id="2973" r:id="rId29"/>
    <p:sldId id="29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8DEA7-CE88-2443-84EB-F2F568FE0C55}" type="datetimeFigureOut">
              <a:rPr lang="en-US" smtClean="0"/>
              <a:t>7/31/25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8FF19-9AC5-3E4E-947F-57071B71B6FD}" type="slidenum">
              <a:rPr lang="en-US" smtClean="0"/>
              <a:t>‹#›</a:t>
            </a:fld>
            <a:endParaRPr lang="en-US"/>
          </a:p>
        </p:txBody>
      </p:sp>
    </p:spTree>
    <p:extLst>
      <p:ext uri="{BB962C8B-B14F-4D97-AF65-F5344CB8AC3E}">
        <p14:creationId xmlns:p14="http://schemas.microsoft.com/office/powerpoint/2010/main" val="3663200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7A9093-D28F-D547-8C0B-7E6BA1262672}" type="slidenum">
              <a:rPr lang="en-US" smtClean="0"/>
              <a:pPr/>
              <a:t>1</a:t>
            </a:fld>
            <a:endParaRPr lang="en-US"/>
          </a:p>
        </p:txBody>
      </p:sp>
    </p:spTree>
    <p:extLst>
      <p:ext uri="{BB962C8B-B14F-4D97-AF65-F5344CB8AC3E}">
        <p14:creationId xmlns:p14="http://schemas.microsoft.com/office/powerpoint/2010/main" val="307012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0195A-8616-60A4-803D-5AADE6F964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8B083-D7EE-E33F-32D7-086F8C22210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E4D032E-3FEF-3061-8399-3475D918F4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32616B-7C40-BF4B-682A-D11420BFF47B}"/>
              </a:ext>
            </a:extLst>
          </p:cNvPr>
          <p:cNvSpPr>
            <a:spLocks noGrp="1"/>
          </p:cNvSpPr>
          <p:nvPr>
            <p:ph type="sldNum" sz="quarter" idx="5"/>
          </p:nvPr>
        </p:nvSpPr>
        <p:spPr/>
        <p:txBody>
          <a:bodyPr/>
          <a:lstStyle/>
          <a:p>
            <a:fld id="{8ECB972C-9A4B-694E-94D2-0AF82502154E}" type="slidenum">
              <a:rPr lang="en-US" smtClean="0"/>
              <a:t>2</a:t>
            </a:fld>
            <a:endParaRPr lang="en-US"/>
          </a:p>
        </p:txBody>
      </p:sp>
    </p:spTree>
    <p:extLst>
      <p:ext uri="{BB962C8B-B14F-4D97-AF65-F5344CB8AC3E}">
        <p14:creationId xmlns:p14="http://schemas.microsoft.com/office/powerpoint/2010/main" val="800647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B972C-9A4B-694E-94D2-0AF82502154E}" type="slidenum">
              <a:rPr lang="en-US" smtClean="0"/>
              <a:t>8</a:t>
            </a:fld>
            <a:endParaRPr lang="en-US"/>
          </a:p>
        </p:txBody>
      </p:sp>
    </p:spTree>
    <p:extLst>
      <p:ext uri="{BB962C8B-B14F-4D97-AF65-F5344CB8AC3E}">
        <p14:creationId xmlns:p14="http://schemas.microsoft.com/office/powerpoint/2010/main" val="74353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B972C-9A4B-694E-94D2-0AF82502154E}" type="slidenum">
              <a:rPr lang="en-US" smtClean="0"/>
              <a:t>13</a:t>
            </a:fld>
            <a:endParaRPr lang="en-US"/>
          </a:p>
        </p:txBody>
      </p:sp>
    </p:spTree>
    <p:extLst>
      <p:ext uri="{BB962C8B-B14F-4D97-AF65-F5344CB8AC3E}">
        <p14:creationId xmlns:p14="http://schemas.microsoft.com/office/powerpoint/2010/main" val="93535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B972C-9A4B-694E-94D2-0AF82502154E}" type="slidenum">
              <a:rPr lang="en-US" smtClean="0"/>
              <a:t>14</a:t>
            </a:fld>
            <a:endParaRPr lang="en-US"/>
          </a:p>
        </p:txBody>
      </p:sp>
    </p:spTree>
    <p:extLst>
      <p:ext uri="{BB962C8B-B14F-4D97-AF65-F5344CB8AC3E}">
        <p14:creationId xmlns:p14="http://schemas.microsoft.com/office/powerpoint/2010/main" val="412804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B972C-9A4B-694E-94D2-0AF82502154E}" type="slidenum">
              <a:rPr lang="en-US" smtClean="0"/>
              <a:t>15</a:t>
            </a:fld>
            <a:endParaRPr lang="en-US"/>
          </a:p>
        </p:txBody>
      </p:sp>
    </p:spTree>
    <p:extLst>
      <p:ext uri="{BB962C8B-B14F-4D97-AF65-F5344CB8AC3E}">
        <p14:creationId xmlns:p14="http://schemas.microsoft.com/office/powerpoint/2010/main" val="1713082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B972C-9A4B-694E-94D2-0AF82502154E}" type="slidenum">
              <a:rPr lang="en-US" smtClean="0"/>
              <a:t>27</a:t>
            </a:fld>
            <a:endParaRPr lang="en-US"/>
          </a:p>
        </p:txBody>
      </p:sp>
    </p:spTree>
    <p:extLst>
      <p:ext uri="{BB962C8B-B14F-4D97-AF65-F5344CB8AC3E}">
        <p14:creationId xmlns:p14="http://schemas.microsoft.com/office/powerpoint/2010/main" val="3261606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B972C-9A4B-694E-94D2-0AF82502154E}" type="slidenum">
              <a:rPr lang="en-US" smtClean="0"/>
              <a:t>28</a:t>
            </a:fld>
            <a:endParaRPr lang="en-US"/>
          </a:p>
        </p:txBody>
      </p:sp>
    </p:spTree>
    <p:extLst>
      <p:ext uri="{BB962C8B-B14F-4D97-AF65-F5344CB8AC3E}">
        <p14:creationId xmlns:p14="http://schemas.microsoft.com/office/powerpoint/2010/main" val="177569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7B41-9BC3-AF8C-F56C-C502B0CE7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43EC79-937E-BCA8-5A60-813FEE203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9A8C81-C9A8-EACF-9A93-E843C9AD8AC8}"/>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5" name="Footer Placeholder 4">
            <a:extLst>
              <a:ext uri="{FF2B5EF4-FFF2-40B4-BE49-F238E27FC236}">
                <a16:creationId xmlns:a16="http://schemas.microsoft.com/office/drawing/2014/main" id="{2CB0389F-B7E4-2CDC-B99F-1F9276C7C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94DE4-4691-C1E8-B667-97B29F6470E9}"/>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219021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78B4-86C3-FD97-BE3F-DBE823834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464922-DD90-181C-E51C-D8AE15E9ED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8E11C-B691-12C8-EB45-C04420300CF8}"/>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5" name="Footer Placeholder 4">
            <a:extLst>
              <a:ext uri="{FF2B5EF4-FFF2-40B4-BE49-F238E27FC236}">
                <a16:creationId xmlns:a16="http://schemas.microsoft.com/office/drawing/2014/main" id="{C96DE889-A6AD-D7AD-FCFB-AD6BE3987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47015-2F84-437F-A16E-C6FE507C749B}"/>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15844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1746F-79FA-E018-E8BC-06FED743B5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B89F57-E7BA-B1CE-78F4-00858853B2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62BA2-D264-C992-39FA-9AA3952B68A9}"/>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5" name="Footer Placeholder 4">
            <a:extLst>
              <a:ext uri="{FF2B5EF4-FFF2-40B4-BE49-F238E27FC236}">
                <a16:creationId xmlns:a16="http://schemas.microsoft.com/office/drawing/2014/main" id="{E773B3C4-CEA3-3189-1A5B-0BF35F807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6D22F-5708-233B-A5AB-5560E090B45E}"/>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3520536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16FFE0-2E40-0549-892C-C05C49CA064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 y="0"/>
            <a:ext cx="12191775" cy="6858000"/>
          </a:xfrm>
          <a:prstGeom prst="rect">
            <a:avLst/>
          </a:prstGeom>
        </p:spPr>
      </p:pic>
      <p:cxnSp>
        <p:nvCxnSpPr>
          <p:cNvPr id="9" name="Straight Connector 8">
            <a:extLst>
              <a:ext uri="{FF2B5EF4-FFF2-40B4-BE49-F238E27FC236}">
                <a16:creationId xmlns:a16="http://schemas.microsoft.com/office/drawing/2014/main" id="{46DEDFE1-921C-E042-B564-DB31D5413AF6}"/>
              </a:ext>
            </a:extLst>
          </p:cNvPr>
          <p:cNvCxnSpPr>
            <a:cxnSpLocks/>
          </p:cNvCxnSpPr>
          <p:nvPr userDrawn="1"/>
        </p:nvCxnSpPr>
        <p:spPr>
          <a:xfrm>
            <a:off x="1634675" y="2509247"/>
            <a:ext cx="0" cy="1221399"/>
          </a:xfrm>
          <a:prstGeom prst="line">
            <a:avLst/>
          </a:prstGeom>
          <a:ln w="38100">
            <a:solidFill>
              <a:srgbClr val="E3030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black background&#10;&#10;Description automatically generated">
            <a:extLst>
              <a:ext uri="{FF2B5EF4-FFF2-40B4-BE49-F238E27FC236}">
                <a16:creationId xmlns:a16="http://schemas.microsoft.com/office/drawing/2014/main" id="{49F84E1E-F967-7943-92CD-D14FE8CE51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1597" b="28837"/>
          <a:stretch/>
        </p:blipFill>
        <p:spPr>
          <a:xfrm>
            <a:off x="663855" y="444749"/>
            <a:ext cx="6175261" cy="1812922"/>
          </a:xfrm>
          <a:prstGeom prst="rect">
            <a:avLst/>
          </a:prstGeom>
        </p:spPr>
      </p:pic>
      <p:pic>
        <p:nvPicPr>
          <p:cNvPr id="5" name="Picture 4" descr="Text&#10;&#10;Description automatically generated">
            <a:extLst>
              <a:ext uri="{FF2B5EF4-FFF2-40B4-BE49-F238E27FC236}">
                <a16:creationId xmlns:a16="http://schemas.microsoft.com/office/drawing/2014/main" id="{75442FD0-C8BC-5E41-AC23-B03C96CD8B60}"/>
              </a:ext>
            </a:extLst>
          </p:cNvPr>
          <p:cNvPicPr>
            <a:picLocks noChangeAspect="1"/>
          </p:cNvPicPr>
          <p:nvPr userDrawn="1"/>
        </p:nvPicPr>
        <p:blipFill rotWithShape="1">
          <a:blip r:embed="rId4"/>
          <a:srcRect l="3739" t="22275" r="48013" b="48611"/>
          <a:stretch/>
        </p:blipFill>
        <p:spPr>
          <a:xfrm>
            <a:off x="8114427" y="444760"/>
            <a:ext cx="3413727" cy="1220683"/>
          </a:xfrm>
          <a:prstGeom prst="rect">
            <a:avLst/>
          </a:prstGeom>
        </p:spPr>
      </p:pic>
    </p:spTree>
    <p:extLst>
      <p:ext uri="{BB962C8B-B14F-4D97-AF65-F5344CB8AC3E}">
        <p14:creationId xmlns:p14="http://schemas.microsoft.com/office/powerpoint/2010/main" val="188438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154F-CB0C-B787-6D27-35AD8A1684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A0266-0BC0-9450-6DAC-CE115798B6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1AE7C-1F6B-CAD5-2B66-6616C8FB1D2F}"/>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5" name="Footer Placeholder 4">
            <a:extLst>
              <a:ext uri="{FF2B5EF4-FFF2-40B4-BE49-F238E27FC236}">
                <a16:creationId xmlns:a16="http://schemas.microsoft.com/office/drawing/2014/main" id="{3DF7E4E4-B627-3E6A-7C65-D24EA5C2D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AEC51-0E73-9E2A-7263-EB38439AC328}"/>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324357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7249-9530-D32C-9879-169D2BD94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6CD97B-C3AE-E851-CF42-C4555749AC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55507-BC0C-B0A7-6048-CE380BC85F15}"/>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5" name="Footer Placeholder 4">
            <a:extLst>
              <a:ext uri="{FF2B5EF4-FFF2-40B4-BE49-F238E27FC236}">
                <a16:creationId xmlns:a16="http://schemas.microsoft.com/office/drawing/2014/main" id="{7931F908-360B-24A3-0595-9873C07D3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38223-5315-CC87-79DC-BA39C25D0A21}"/>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350083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1289-29AB-753C-8D10-D316185AAC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28424F-7EAE-36AC-EFB4-CC90A766EA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67925F-4B1D-DE80-692A-00C422761E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71F02A-AC5D-AC33-CBF8-98B420C253F7}"/>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6" name="Footer Placeholder 5">
            <a:extLst>
              <a:ext uri="{FF2B5EF4-FFF2-40B4-BE49-F238E27FC236}">
                <a16:creationId xmlns:a16="http://schemas.microsoft.com/office/drawing/2014/main" id="{99FC2E63-965C-3075-CF8A-026B88E41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BF3B8-78A4-EDE1-9886-EE6E7F12C508}"/>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192622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DE5-56A6-1ED7-D928-7E7D832276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5033A7-676B-F749-2CA3-533D37C06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6B6106-6ECA-C6B1-CA61-B1ED89AFA8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0385A5-A50B-1315-BBD9-23CF5E491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7E033-6E4F-15AA-E365-E7B8F3377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045A4B-006D-54FE-DAAD-97CDCB2E0186}"/>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8" name="Footer Placeholder 7">
            <a:extLst>
              <a:ext uri="{FF2B5EF4-FFF2-40B4-BE49-F238E27FC236}">
                <a16:creationId xmlns:a16="http://schemas.microsoft.com/office/drawing/2014/main" id="{20493CC2-5CA8-CF08-551D-AE4B11F27D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240D6E-B09A-BAFA-8F3E-D1A96C5083D3}"/>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371684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CFEF-BB42-7D51-606B-BFF7A62152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578B79-C72D-A229-8E87-BA5911ADE8C6}"/>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4" name="Footer Placeholder 3">
            <a:extLst>
              <a:ext uri="{FF2B5EF4-FFF2-40B4-BE49-F238E27FC236}">
                <a16:creationId xmlns:a16="http://schemas.microsoft.com/office/drawing/2014/main" id="{D65350B1-1F72-158C-7631-C52BC8E0AA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07CF5-50C7-5B00-B979-62B2567F522E}"/>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230413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21656-A765-4283-94AD-931A0B8703A9}"/>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3" name="Footer Placeholder 2">
            <a:extLst>
              <a:ext uri="{FF2B5EF4-FFF2-40B4-BE49-F238E27FC236}">
                <a16:creationId xmlns:a16="http://schemas.microsoft.com/office/drawing/2014/main" id="{74F9B82A-19A8-57A0-8DF6-E63012170A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9DEC50-C007-E92E-F3CD-B623BF2D5AF7}"/>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408038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77CA-3F82-6A15-9571-A15D3CE50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1AB0F6-E2FE-23C3-9C19-768483C0E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C304EE-C8DC-BBAE-31F4-5C7349D77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12A54-E547-F770-1246-455E53EE291A}"/>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6" name="Footer Placeholder 5">
            <a:extLst>
              <a:ext uri="{FF2B5EF4-FFF2-40B4-BE49-F238E27FC236}">
                <a16:creationId xmlns:a16="http://schemas.microsoft.com/office/drawing/2014/main" id="{799CB4E6-C3B0-148B-9707-F8D694F6D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76F877-8605-7B02-CF23-84978126599D}"/>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219081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634A-2CDB-F635-BFAA-B4D757DE4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2A2FE0-3ED9-5CEE-3A16-B941EFB9D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0F250F-0022-1B88-EE4F-C46B99E40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E164F-3478-C915-1190-0B4A559A0311}"/>
              </a:ext>
            </a:extLst>
          </p:cNvPr>
          <p:cNvSpPr>
            <a:spLocks noGrp="1"/>
          </p:cNvSpPr>
          <p:nvPr>
            <p:ph type="dt" sz="half" idx="10"/>
          </p:nvPr>
        </p:nvSpPr>
        <p:spPr/>
        <p:txBody>
          <a:bodyPr/>
          <a:lstStyle/>
          <a:p>
            <a:fld id="{472D0825-ADFD-D843-99E4-549C328623BA}" type="datetimeFigureOut">
              <a:rPr lang="en-US" smtClean="0"/>
              <a:t>7/31/25</a:t>
            </a:fld>
            <a:endParaRPr lang="en-US"/>
          </a:p>
        </p:txBody>
      </p:sp>
      <p:sp>
        <p:nvSpPr>
          <p:cNvPr id="6" name="Footer Placeholder 5">
            <a:extLst>
              <a:ext uri="{FF2B5EF4-FFF2-40B4-BE49-F238E27FC236}">
                <a16:creationId xmlns:a16="http://schemas.microsoft.com/office/drawing/2014/main" id="{3FF8A8E1-C3AF-04BE-78A9-7048E55E0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A71A0-8284-896D-346E-82950EA9D516}"/>
              </a:ext>
            </a:extLst>
          </p:cNvPr>
          <p:cNvSpPr>
            <a:spLocks noGrp="1"/>
          </p:cNvSpPr>
          <p:nvPr>
            <p:ph type="sldNum" sz="quarter" idx="12"/>
          </p:nvPr>
        </p:nvSpPr>
        <p:spPr/>
        <p:txBody>
          <a:bodyPr/>
          <a:lstStyle/>
          <a:p>
            <a:fld id="{11EB0B8B-71EE-8542-8125-F3F739EA2CEB}" type="slidenum">
              <a:rPr lang="en-US" smtClean="0"/>
              <a:t>‹#›</a:t>
            </a:fld>
            <a:endParaRPr lang="en-US"/>
          </a:p>
        </p:txBody>
      </p:sp>
    </p:spTree>
    <p:extLst>
      <p:ext uri="{BB962C8B-B14F-4D97-AF65-F5344CB8AC3E}">
        <p14:creationId xmlns:p14="http://schemas.microsoft.com/office/powerpoint/2010/main" val="52023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DFE8FE-C319-B090-BB3F-47179B505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C2E16A-3DDC-8ED2-F67C-2C3AE904E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CDEA5-E4B7-D04B-CAAC-FE06D8EB5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2D0825-ADFD-D843-99E4-549C328623BA}" type="datetimeFigureOut">
              <a:rPr lang="en-US" smtClean="0"/>
              <a:t>7/31/25</a:t>
            </a:fld>
            <a:endParaRPr lang="en-US"/>
          </a:p>
        </p:txBody>
      </p:sp>
      <p:sp>
        <p:nvSpPr>
          <p:cNvPr id="5" name="Footer Placeholder 4">
            <a:extLst>
              <a:ext uri="{FF2B5EF4-FFF2-40B4-BE49-F238E27FC236}">
                <a16:creationId xmlns:a16="http://schemas.microsoft.com/office/drawing/2014/main" id="{3B33A9D2-58A7-8E42-C7F7-BFC5743FD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ECE681F-BFE0-B264-6CE7-D51777607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EB0B8B-71EE-8542-8125-F3F739EA2CEB}" type="slidenum">
              <a:rPr lang="en-US" smtClean="0"/>
              <a:t>‹#›</a:t>
            </a:fld>
            <a:endParaRPr lang="en-US"/>
          </a:p>
        </p:txBody>
      </p:sp>
    </p:spTree>
    <p:extLst>
      <p:ext uri="{BB962C8B-B14F-4D97-AF65-F5344CB8AC3E}">
        <p14:creationId xmlns:p14="http://schemas.microsoft.com/office/powerpoint/2010/main" val="360027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13644" y="3264581"/>
            <a:ext cx="4888961" cy="1333378"/>
          </a:xfrm>
          <a:prstGeom prst="rect">
            <a:avLst/>
          </a:prstGeom>
        </p:spPr>
        <p:txBody>
          <a:bodyPr wrap="square" lIns="60960" tIns="30480" rIns="60960" bIns="30480" anchor="t">
            <a:spAutoFit/>
          </a:bodyPr>
          <a:lstStyle/>
          <a:p>
            <a:r>
              <a:rPr lang="en-US" sz="1600" b="1" dirty="0">
                <a:solidFill>
                  <a:schemeClr val="bg1"/>
                </a:solidFill>
                <a:latin typeface="FF real head pro"/>
              </a:rPr>
              <a:t>September 2021</a:t>
            </a:r>
          </a:p>
          <a:p>
            <a:r>
              <a:rPr lang="en-US" sz="1333" dirty="0">
                <a:solidFill>
                  <a:schemeClr val="bg1"/>
                </a:solidFill>
                <a:latin typeface="FF real head pro"/>
              </a:rPr>
              <a:t>Hussam Abdellatif, PhD Candidate</a:t>
            </a:r>
          </a:p>
          <a:p>
            <a:r>
              <a:rPr lang="en-US" sz="1333" dirty="0">
                <a:solidFill>
                  <a:schemeClr val="bg1"/>
                </a:solidFill>
                <a:latin typeface="FF real head pro"/>
              </a:rPr>
              <a:t>Ultrabroadband </a:t>
            </a:r>
            <a:r>
              <a:rPr lang="en-US" sz="1333" dirty="0" err="1">
                <a:solidFill>
                  <a:schemeClr val="bg1"/>
                </a:solidFill>
                <a:latin typeface="FF real head pro"/>
              </a:rPr>
              <a:t>Nanonetworking</a:t>
            </a:r>
            <a:r>
              <a:rPr lang="en-US" sz="1333" dirty="0">
                <a:solidFill>
                  <a:schemeClr val="bg1"/>
                </a:solidFill>
                <a:latin typeface="FF real head pro"/>
              </a:rPr>
              <a:t> Laboratory</a:t>
            </a:r>
          </a:p>
          <a:p>
            <a:r>
              <a:rPr lang="en-US" sz="1333" dirty="0">
                <a:solidFill>
                  <a:schemeClr val="bg1"/>
                </a:solidFill>
                <a:latin typeface="FF real head pro"/>
              </a:rPr>
              <a:t>Institute for the Wireless Internet of Things &amp; </a:t>
            </a:r>
            <a:r>
              <a:rPr lang="en-US" sz="1333" b="1" dirty="0">
                <a:solidFill>
                  <a:srgbClr val="E30300"/>
                </a:solidFill>
                <a:latin typeface="FF real head pro"/>
              </a:rPr>
              <a:t>SMART Center</a:t>
            </a:r>
          </a:p>
          <a:p>
            <a:r>
              <a:rPr lang="en-US" sz="1333" dirty="0">
                <a:solidFill>
                  <a:schemeClr val="bg1"/>
                </a:solidFill>
                <a:latin typeface="FF real head pro"/>
              </a:rPr>
              <a:t>Northeastern University</a:t>
            </a:r>
          </a:p>
          <a:p>
            <a:r>
              <a:rPr lang="en-US" sz="1333" dirty="0" err="1">
                <a:solidFill>
                  <a:schemeClr val="bg1"/>
                </a:solidFill>
                <a:latin typeface="FF real head pro"/>
              </a:rPr>
              <a:t>www.unlab.tech</a:t>
            </a:r>
            <a:endParaRPr lang="en-US" sz="1333" dirty="0">
              <a:solidFill>
                <a:schemeClr val="bg1"/>
              </a:solidFill>
              <a:latin typeface="FF real head pro"/>
            </a:endParaRPr>
          </a:p>
        </p:txBody>
      </p:sp>
      <p:sp>
        <p:nvSpPr>
          <p:cNvPr id="7" name="Rectangle 6">
            <a:extLst>
              <a:ext uri="{FF2B5EF4-FFF2-40B4-BE49-F238E27FC236}">
                <a16:creationId xmlns:a16="http://schemas.microsoft.com/office/drawing/2014/main" id="{9DC32F41-92DF-CD4F-8956-DE4AB2770F8F}"/>
              </a:ext>
            </a:extLst>
          </p:cNvPr>
          <p:cNvSpPr/>
          <p:nvPr/>
        </p:nvSpPr>
        <p:spPr>
          <a:xfrm>
            <a:off x="3213641" y="2751624"/>
            <a:ext cx="6633747" cy="512897"/>
          </a:xfrm>
          <a:prstGeom prst="rect">
            <a:avLst/>
          </a:prstGeom>
        </p:spPr>
        <p:txBody>
          <a:bodyPr wrap="square" lIns="60960" tIns="30480" rIns="60960" bIns="30480" anchor="t">
            <a:spAutoFit/>
          </a:bodyPr>
          <a:lstStyle/>
          <a:p>
            <a:r>
              <a:rPr lang="en-GB" sz="2933" b="1" dirty="0">
                <a:solidFill>
                  <a:schemeClr val="bg1"/>
                </a:solidFill>
                <a:latin typeface="FF real head pro"/>
              </a:rPr>
              <a:t>DMA Solution: Moving Data from PL 2 PS</a:t>
            </a:r>
            <a:endParaRPr lang="en-GB" sz="2933" b="1" i="1" dirty="0">
              <a:solidFill>
                <a:schemeClr val="accent1"/>
              </a:solidFill>
              <a:latin typeface="FF real head pro"/>
            </a:endParaRPr>
          </a:p>
        </p:txBody>
      </p:sp>
    </p:spTree>
    <p:extLst>
      <p:ext uri="{BB962C8B-B14F-4D97-AF65-F5344CB8AC3E}">
        <p14:creationId xmlns:p14="http://schemas.microsoft.com/office/powerpoint/2010/main" val="341544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FFC9-0115-45C5-9935-1B57F271A1DD}"/>
              </a:ext>
            </a:extLst>
          </p:cNvPr>
          <p:cNvSpPr>
            <a:spLocks noGrp="1"/>
          </p:cNvSpPr>
          <p:nvPr>
            <p:ph type="title"/>
          </p:nvPr>
        </p:nvSpPr>
        <p:spPr/>
        <p:txBody>
          <a:bodyPr/>
          <a:lstStyle/>
          <a:p>
            <a:r>
              <a:rPr lang="en-US"/>
              <a:t>DMA – Register Space</a:t>
            </a:r>
          </a:p>
        </p:txBody>
      </p:sp>
      <p:sp>
        <p:nvSpPr>
          <p:cNvPr id="3" name="Content Placeholder 2">
            <a:extLst>
              <a:ext uri="{FF2B5EF4-FFF2-40B4-BE49-F238E27FC236}">
                <a16:creationId xmlns:a16="http://schemas.microsoft.com/office/drawing/2014/main" id="{9A95F707-648E-4D49-A6B1-747AF47B586E}"/>
              </a:ext>
            </a:extLst>
          </p:cNvPr>
          <p:cNvSpPr>
            <a:spLocks noGrp="1"/>
          </p:cNvSpPr>
          <p:nvPr>
            <p:ph idx="1"/>
          </p:nvPr>
        </p:nvSpPr>
        <p:spPr>
          <a:xfrm>
            <a:off x="2402392" y="1953240"/>
            <a:ext cx="4543733" cy="2963113"/>
          </a:xfrm>
        </p:spPr>
        <p:txBody>
          <a:bodyPr>
            <a:normAutofit lnSpcReduction="10000"/>
          </a:bodyPr>
          <a:lstStyle/>
          <a:p>
            <a:r>
              <a:rPr lang="en-US" sz="933"/>
              <a:t>MM2S_DMACR (+0x00) MM2S DMA Control Reg</a:t>
            </a:r>
          </a:p>
          <a:p>
            <a:r>
              <a:rPr lang="en-US" sz="933"/>
              <a:t>MM2S_DMASR (0x04) MM2S DMA Status Reg</a:t>
            </a:r>
          </a:p>
          <a:p>
            <a:r>
              <a:rPr lang="en-US" sz="933"/>
              <a:t>0x08h </a:t>
            </a:r>
            <a:r>
              <a:rPr lang="en-US" sz="933">
                <a:sym typeface="Wingdings" panose="05000000000000000000" pitchFamily="2" charset="2"/>
              </a:rPr>
              <a:t> 0x14 {RESERVED}</a:t>
            </a:r>
          </a:p>
          <a:p>
            <a:r>
              <a:rPr lang="en-US" sz="933">
                <a:sym typeface="Wingdings" panose="05000000000000000000" pitchFamily="2" charset="2"/>
              </a:rPr>
              <a:t>MM2S_SA (+0x18) MM2S Source Address. Lower 32 bit of address</a:t>
            </a:r>
          </a:p>
          <a:p>
            <a:r>
              <a:rPr lang="en-US" sz="933">
                <a:sym typeface="Wingdings" panose="05000000000000000000" pitchFamily="2" charset="2"/>
              </a:rPr>
              <a:t>MM2S_SA_MSB (+0x1C) MM2S Source Address. Upper 32 bits</a:t>
            </a:r>
          </a:p>
          <a:p>
            <a:r>
              <a:rPr lang="en-US" sz="933">
                <a:sym typeface="Wingdings" panose="05000000000000000000" pitchFamily="2" charset="2"/>
              </a:rPr>
              <a:t>MM2S_LENGTH (+0x28) MM2S Transfer Length (Bytes)</a:t>
            </a:r>
          </a:p>
          <a:p>
            <a:r>
              <a:rPr lang="en-US" sz="933"/>
              <a:t>S2MM_DMACR (+0x30) S2MM DMA Control Reg</a:t>
            </a:r>
          </a:p>
          <a:p>
            <a:r>
              <a:rPr lang="en-US" sz="933"/>
              <a:t>S2MM_DMASR (0X34) S2MM DMA Status Reg</a:t>
            </a:r>
          </a:p>
          <a:p>
            <a:r>
              <a:rPr lang="en-US" sz="933"/>
              <a:t>0x38h </a:t>
            </a:r>
            <a:r>
              <a:rPr lang="en-US" sz="933">
                <a:sym typeface="Wingdings" panose="05000000000000000000" pitchFamily="2" charset="2"/>
              </a:rPr>
              <a:t> 0x44 {RESERVED}</a:t>
            </a:r>
          </a:p>
          <a:p>
            <a:r>
              <a:rPr lang="en-US" sz="933">
                <a:sym typeface="Wingdings" panose="05000000000000000000" pitchFamily="2" charset="2"/>
              </a:rPr>
              <a:t>S2MM_SA (+0x48) S2MM Source Address. Lower 32 bit of address</a:t>
            </a:r>
          </a:p>
          <a:p>
            <a:r>
              <a:rPr lang="en-US" sz="933">
                <a:sym typeface="Wingdings" panose="05000000000000000000" pitchFamily="2" charset="2"/>
              </a:rPr>
              <a:t>S2MM_SA_MSB (+0x4C) S2MM Source Address. Upper 32 bits</a:t>
            </a:r>
          </a:p>
          <a:p>
            <a:r>
              <a:rPr lang="en-US" sz="933">
                <a:sym typeface="Wingdings" panose="05000000000000000000" pitchFamily="2" charset="2"/>
              </a:rPr>
              <a:t>S2MM_LENGTH (+0x58) S2MM Transfer Length (Bytes)</a:t>
            </a:r>
          </a:p>
          <a:p>
            <a:endParaRPr lang="en-US"/>
          </a:p>
        </p:txBody>
      </p:sp>
      <p:sp>
        <p:nvSpPr>
          <p:cNvPr id="4" name="Slide Number Placeholder 3">
            <a:extLst>
              <a:ext uri="{FF2B5EF4-FFF2-40B4-BE49-F238E27FC236}">
                <a16:creationId xmlns:a16="http://schemas.microsoft.com/office/drawing/2014/main" id="{DB5C6D29-C2B5-45FD-8EE7-94445A18589B}"/>
              </a:ext>
            </a:extLst>
          </p:cNvPr>
          <p:cNvSpPr>
            <a:spLocks noGrp="1"/>
          </p:cNvSpPr>
          <p:nvPr>
            <p:ph type="sldNum" sz="quarter" idx="10"/>
          </p:nvPr>
        </p:nvSpPr>
        <p:spPr/>
        <p:txBody>
          <a:bodyPr/>
          <a:lstStyle/>
          <a:p>
            <a:fld id="{118AE8F9-495A-0644-8CBB-DDB0F4290159}" type="slidenum">
              <a:rPr lang="en-US" smtClean="0"/>
              <a:pPr/>
              <a:t>10</a:t>
            </a:fld>
            <a:endParaRPr lang="en-US"/>
          </a:p>
        </p:txBody>
      </p:sp>
      <p:pic>
        <p:nvPicPr>
          <p:cNvPr id="8" name="Picture 7">
            <a:extLst>
              <a:ext uri="{FF2B5EF4-FFF2-40B4-BE49-F238E27FC236}">
                <a16:creationId xmlns:a16="http://schemas.microsoft.com/office/drawing/2014/main" id="{47867233-F7DF-4046-8FA9-AD745DAF5DE5}"/>
              </a:ext>
            </a:extLst>
          </p:cNvPr>
          <p:cNvPicPr>
            <a:picLocks noChangeAspect="1"/>
          </p:cNvPicPr>
          <p:nvPr/>
        </p:nvPicPr>
        <p:blipFill>
          <a:blip r:embed="rId2"/>
          <a:stretch>
            <a:fillRect/>
          </a:stretch>
        </p:blipFill>
        <p:spPr>
          <a:xfrm>
            <a:off x="6300000" y="2892070"/>
            <a:ext cx="3803261" cy="1085444"/>
          </a:xfrm>
          <a:prstGeom prst="rect">
            <a:avLst/>
          </a:prstGeom>
        </p:spPr>
      </p:pic>
    </p:spTree>
    <p:extLst>
      <p:ext uri="{BB962C8B-B14F-4D97-AF65-F5344CB8AC3E}">
        <p14:creationId xmlns:p14="http://schemas.microsoft.com/office/powerpoint/2010/main" val="408724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FFC9-0115-45C5-9935-1B57F271A1DD}"/>
              </a:ext>
            </a:extLst>
          </p:cNvPr>
          <p:cNvSpPr>
            <a:spLocks noGrp="1"/>
          </p:cNvSpPr>
          <p:nvPr>
            <p:ph type="title"/>
          </p:nvPr>
        </p:nvSpPr>
        <p:spPr/>
        <p:txBody>
          <a:bodyPr/>
          <a:lstStyle/>
          <a:p>
            <a:r>
              <a:rPr lang="en-US"/>
              <a:t>DMA – S2MM [PL </a:t>
            </a:r>
            <a:r>
              <a:rPr lang="en-US">
                <a:sym typeface="Wingdings" panose="05000000000000000000" pitchFamily="2" charset="2"/>
              </a:rPr>
              <a:t> PS] </a:t>
            </a:r>
            <a:endParaRPr lang="en-US"/>
          </a:p>
        </p:txBody>
      </p:sp>
      <p:sp>
        <p:nvSpPr>
          <p:cNvPr id="3" name="Content Placeholder 2">
            <a:extLst>
              <a:ext uri="{FF2B5EF4-FFF2-40B4-BE49-F238E27FC236}">
                <a16:creationId xmlns:a16="http://schemas.microsoft.com/office/drawing/2014/main" id="{9A95F707-648E-4D49-A6B1-747AF47B586E}"/>
              </a:ext>
            </a:extLst>
          </p:cNvPr>
          <p:cNvSpPr>
            <a:spLocks noGrp="1"/>
          </p:cNvSpPr>
          <p:nvPr>
            <p:ph idx="1"/>
          </p:nvPr>
        </p:nvSpPr>
        <p:spPr>
          <a:xfrm>
            <a:off x="2402392" y="1953240"/>
            <a:ext cx="4543733" cy="2963113"/>
          </a:xfrm>
        </p:spPr>
        <p:txBody>
          <a:bodyPr>
            <a:normAutofit/>
          </a:bodyPr>
          <a:lstStyle/>
          <a:p>
            <a:r>
              <a:rPr lang="pt-BR" sz="1200">
                <a:latin typeface="Calibri" panose="020F0502020204030204" pitchFamily="34" charset="0"/>
                <a:cs typeface="Calibri" panose="020F0502020204030204" pitchFamily="34" charset="0"/>
              </a:rPr>
              <a:t>S2MM_DMACR (S2MM DMA Control Register – Offset 30h)</a:t>
            </a:r>
          </a:p>
          <a:p>
            <a:pPr lvl="1"/>
            <a:r>
              <a:rPr lang="pt-BR" sz="1200">
                <a:latin typeface="Calibri" panose="020F0502020204030204" pitchFamily="34" charset="0"/>
                <a:cs typeface="Calibri" panose="020F0502020204030204" pitchFamily="34" charset="0"/>
              </a:rPr>
              <a:t>[</a:t>
            </a:r>
            <a:r>
              <a:rPr lang="pt-BR" sz="933">
                <a:latin typeface="Calibri" panose="020F0502020204030204" pitchFamily="34" charset="0"/>
                <a:cs typeface="Calibri" panose="020F0502020204030204" pitchFamily="34" charset="0"/>
              </a:rPr>
              <a:t>0]: bring high to start DMA ops (halt in DMA-SR deasserts to 0 when DMA begins ops)</a:t>
            </a:r>
          </a:p>
          <a:p>
            <a:r>
              <a:rPr lang="pt-BR" sz="1200">
                <a:latin typeface="Calibri" panose="020F0502020204030204" pitchFamily="34" charset="0"/>
                <a:cs typeface="Calibri" panose="020F0502020204030204" pitchFamily="34" charset="0"/>
              </a:rPr>
              <a:t>S2MM_DMASR (S2MM DMA Status Register – Offset 34h) </a:t>
            </a:r>
          </a:p>
          <a:p>
            <a:pPr lvl="1"/>
            <a:r>
              <a:rPr lang="pt-BR" sz="933">
                <a:latin typeface="Calibri" panose="020F0502020204030204" pitchFamily="34" charset="0"/>
                <a:cs typeface="Calibri" panose="020F0502020204030204" pitchFamily="34" charset="0"/>
              </a:rPr>
              <a:t>[12]:  bring high to throw an interrupt event when transfer is complete. Otherwise CPU wont know when exactly the task is compelted. </a:t>
            </a:r>
          </a:p>
          <a:p>
            <a:r>
              <a:rPr lang="en-US" sz="1200">
                <a:latin typeface="Calibri" panose="020F0502020204030204" pitchFamily="34" charset="0"/>
                <a:cs typeface="Calibri" panose="020F0502020204030204" pitchFamily="34" charset="0"/>
              </a:rPr>
              <a:t>S2MM_LENGTH (S2MM DMA Buffer Length Register – Offset 58h)</a:t>
            </a:r>
          </a:p>
          <a:p>
            <a:pPr lvl="1"/>
            <a:r>
              <a:rPr lang="en-US" sz="1200">
                <a:latin typeface="Calibri" panose="020F0502020204030204" pitchFamily="34" charset="0"/>
                <a:cs typeface="Calibri" panose="020F0502020204030204" pitchFamily="34" charset="0"/>
              </a:rPr>
              <a:t>2^25 = ~33MB</a:t>
            </a:r>
            <a:endParaRPr lang="pt-BR" sz="1200">
              <a:latin typeface="Calibri" panose="020F0502020204030204" pitchFamily="34" charset="0"/>
              <a:cs typeface="Calibri" panose="020F0502020204030204" pitchFamily="34" charset="0"/>
            </a:endParaRPr>
          </a:p>
          <a:p>
            <a:pPr lvl="1"/>
            <a:endParaRPr lang="pt-BR"/>
          </a:p>
        </p:txBody>
      </p:sp>
      <p:sp>
        <p:nvSpPr>
          <p:cNvPr id="4" name="Slide Number Placeholder 3">
            <a:extLst>
              <a:ext uri="{FF2B5EF4-FFF2-40B4-BE49-F238E27FC236}">
                <a16:creationId xmlns:a16="http://schemas.microsoft.com/office/drawing/2014/main" id="{DB5C6D29-C2B5-45FD-8EE7-94445A18589B}"/>
              </a:ext>
            </a:extLst>
          </p:cNvPr>
          <p:cNvSpPr>
            <a:spLocks noGrp="1"/>
          </p:cNvSpPr>
          <p:nvPr>
            <p:ph type="sldNum" sz="quarter" idx="10"/>
          </p:nvPr>
        </p:nvSpPr>
        <p:spPr/>
        <p:txBody>
          <a:bodyPr/>
          <a:lstStyle/>
          <a:p>
            <a:fld id="{118AE8F9-495A-0644-8CBB-DDB0F4290159}" type="slidenum">
              <a:rPr lang="en-US" smtClean="0"/>
              <a:pPr/>
              <a:t>11</a:t>
            </a:fld>
            <a:endParaRPr lang="en-US"/>
          </a:p>
        </p:txBody>
      </p:sp>
      <p:pic>
        <p:nvPicPr>
          <p:cNvPr id="6" name="Picture 5">
            <a:extLst>
              <a:ext uri="{FF2B5EF4-FFF2-40B4-BE49-F238E27FC236}">
                <a16:creationId xmlns:a16="http://schemas.microsoft.com/office/drawing/2014/main" id="{9236CF9B-23A6-4018-A0C8-F36AF0B8A6C5}"/>
              </a:ext>
            </a:extLst>
          </p:cNvPr>
          <p:cNvPicPr>
            <a:picLocks noChangeAspect="1"/>
          </p:cNvPicPr>
          <p:nvPr/>
        </p:nvPicPr>
        <p:blipFill>
          <a:blip r:embed="rId2"/>
          <a:stretch>
            <a:fillRect/>
          </a:stretch>
        </p:blipFill>
        <p:spPr>
          <a:xfrm>
            <a:off x="6946129" y="1941655"/>
            <a:ext cx="2859455" cy="792480"/>
          </a:xfrm>
          <a:prstGeom prst="rect">
            <a:avLst/>
          </a:prstGeom>
          <a:ln>
            <a:solidFill>
              <a:schemeClr val="tx1"/>
            </a:solidFill>
          </a:ln>
        </p:spPr>
      </p:pic>
      <p:pic>
        <p:nvPicPr>
          <p:cNvPr id="9" name="Picture 8">
            <a:extLst>
              <a:ext uri="{FF2B5EF4-FFF2-40B4-BE49-F238E27FC236}">
                <a16:creationId xmlns:a16="http://schemas.microsoft.com/office/drawing/2014/main" id="{078201F5-D360-4F20-90AB-7A5E926D87BC}"/>
              </a:ext>
            </a:extLst>
          </p:cNvPr>
          <p:cNvPicPr>
            <a:picLocks noChangeAspect="1"/>
          </p:cNvPicPr>
          <p:nvPr/>
        </p:nvPicPr>
        <p:blipFill>
          <a:blip r:embed="rId3"/>
          <a:stretch>
            <a:fillRect/>
          </a:stretch>
        </p:blipFill>
        <p:spPr>
          <a:xfrm>
            <a:off x="6946129" y="2998547"/>
            <a:ext cx="2859455" cy="792480"/>
          </a:xfrm>
          <a:prstGeom prst="rect">
            <a:avLst/>
          </a:prstGeom>
          <a:ln>
            <a:solidFill>
              <a:schemeClr val="tx1"/>
            </a:solidFill>
          </a:ln>
        </p:spPr>
      </p:pic>
      <p:pic>
        <p:nvPicPr>
          <p:cNvPr id="11" name="Picture 10">
            <a:extLst>
              <a:ext uri="{FF2B5EF4-FFF2-40B4-BE49-F238E27FC236}">
                <a16:creationId xmlns:a16="http://schemas.microsoft.com/office/drawing/2014/main" id="{0DE66610-5719-4EE4-AEC2-0D459215CE7A}"/>
              </a:ext>
            </a:extLst>
          </p:cNvPr>
          <p:cNvPicPr>
            <a:picLocks noChangeAspect="1"/>
          </p:cNvPicPr>
          <p:nvPr/>
        </p:nvPicPr>
        <p:blipFill>
          <a:blip r:embed="rId4"/>
          <a:stretch>
            <a:fillRect/>
          </a:stretch>
        </p:blipFill>
        <p:spPr>
          <a:xfrm>
            <a:off x="6946129" y="4200591"/>
            <a:ext cx="2859455" cy="792480"/>
          </a:xfrm>
          <a:prstGeom prst="rect">
            <a:avLst/>
          </a:prstGeom>
          <a:ln>
            <a:solidFill>
              <a:schemeClr val="tx1"/>
            </a:solidFill>
          </a:ln>
        </p:spPr>
      </p:pic>
    </p:spTree>
    <p:extLst>
      <p:ext uri="{BB962C8B-B14F-4D97-AF65-F5344CB8AC3E}">
        <p14:creationId xmlns:p14="http://schemas.microsoft.com/office/powerpoint/2010/main" val="62567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1FA0-4FD4-4FEF-9C93-7309AF1F434B}"/>
              </a:ext>
            </a:extLst>
          </p:cNvPr>
          <p:cNvSpPr>
            <a:spLocks noGrp="1"/>
          </p:cNvSpPr>
          <p:nvPr>
            <p:ph type="title"/>
          </p:nvPr>
        </p:nvSpPr>
        <p:spPr/>
        <p:txBody>
          <a:bodyPr/>
          <a:lstStyle/>
          <a:p>
            <a:r>
              <a:rPr lang="en-US"/>
              <a:t>Clocking &amp; Reset</a:t>
            </a:r>
          </a:p>
        </p:txBody>
      </p:sp>
      <p:sp>
        <p:nvSpPr>
          <p:cNvPr id="3" name="Content Placeholder 2">
            <a:extLst>
              <a:ext uri="{FF2B5EF4-FFF2-40B4-BE49-F238E27FC236}">
                <a16:creationId xmlns:a16="http://schemas.microsoft.com/office/drawing/2014/main" id="{0399736C-2BD4-4F74-A04D-4FDD868456AE}"/>
              </a:ext>
            </a:extLst>
          </p:cNvPr>
          <p:cNvSpPr>
            <a:spLocks noGrp="1"/>
          </p:cNvSpPr>
          <p:nvPr>
            <p:ph idx="1"/>
          </p:nvPr>
        </p:nvSpPr>
        <p:spPr/>
        <p:txBody>
          <a:bodyPr/>
          <a:lstStyle/>
          <a:p>
            <a:r>
              <a:rPr lang="en-US"/>
              <a:t>There are four clock inputs:</a:t>
            </a:r>
          </a:p>
          <a:p>
            <a:pPr lvl="1"/>
            <a:r>
              <a:rPr lang="en-US"/>
              <a:t>m_axi_mm2s_aclk</a:t>
            </a:r>
          </a:p>
          <a:p>
            <a:pPr lvl="1"/>
            <a:r>
              <a:rPr lang="en-US"/>
              <a:t>m_axi_s2mm_aclk</a:t>
            </a:r>
          </a:p>
          <a:p>
            <a:pPr lvl="1"/>
            <a:r>
              <a:rPr lang="en-US" err="1"/>
              <a:t>s_axi_lite_aclk</a:t>
            </a:r>
            <a:endParaRPr lang="en-US"/>
          </a:p>
          <a:p>
            <a:pPr lvl="1"/>
            <a:r>
              <a:rPr lang="en-US" err="1"/>
              <a:t>m_axi_sg_clk</a:t>
            </a:r>
            <a:r>
              <a:rPr lang="en-US"/>
              <a:t> [scatter/gather]</a:t>
            </a:r>
          </a:p>
          <a:p>
            <a:r>
              <a:rPr lang="en-US"/>
              <a:t>Two clocking modes: asynchronous (more flexibility for HP users to run data @ higher clock rate) and synchronous </a:t>
            </a:r>
          </a:p>
          <a:p>
            <a:r>
              <a:rPr lang="en-US" err="1"/>
              <a:t>axi_resetn</a:t>
            </a:r>
            <a:r>
              <a:rPr lang="en-US"/>
              <a:t> signal needs to be asserted a minimum of 16 of the slowest clock cycles and need to be synchronized to </a:t>
            </a:r>
            <a:r>
              <a:rPr lang="en-US" err="1"/>
              <a:t>s_axi_lite_aclk</a:t>
            </a:r>
            <a:r>
              <a:rPr lang="en-US"/>
              <a:t>. </a:t>
            </a:r>
          </a:p>
        </p:txBody>
      </p:sp>
      <p:sp>
        <p:nvSpPr>
          <p:cNvPr id="4" name="Slide Number Placeholder 3">
            <a:extLst>
              <a:ext uri="{FF2B5EF4-FFF2-40B4-BE49-F238E27FC236}">
                <a16:creationId xmlns:a16="http://schemas.microsoft.com/office/drawing/2014/main" id="{6FF47E3D-5AE5-4DC9-ADF1-028409DE1AAC}"/>
              </a:ext>
            </a:extLst>
          </p:cNvPr>
          <p:cNvSpPr>
            <a:spLocks noGrp="1"/>
          </p:cNvSpPr>
          <p:nvPr>
            <p:ph type="sldNum" sz="quarter" idx="10"/>
          </p:nvPr>
        </p:nvSpPr>
        <p:spPr/>
        <p:txBody>
          <a:bodyPr/>
          <a:lstStyle/>
          <a:p>
            <a:fld id="{118AE8F9-495A-0644-8CBB-DDB0F4290159}" type="slidenum">
              <a:rPr lang="en-US" smtClean="0"/>
              <a:pPr/>
              <a:t>12</a:t>
            </a:fld>
            <a:endParaRPr lang="en-US"/>
          </a:p>
        </p:txBody>
      </p:sp>
    </p:spTree>
    <p:extLst>
      <p:ext uri="{BB962C8B-B14F-4D97-AF65-F5344CB8AC3E}">
        <p14:creationId xmlns:p14="http://schemas.microsoft.com/office/powerpoint/2010/main" val="72521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FCB3-2873-714C-A98D-361FDDFF9EAF}"/>
              </a:ext>
            </a:extLst>
          </p:cNvPr>
          <p:cNvSpPr>
            <a:spLocks noGrp="1"/>
          </p:cNvSpPr>
          <p:nvPr>
            <p:ph type="title"/>
          </p:nvPr>
        </p:nvSpPr>
        <p:spPr/>
        <p:txBody>
          <a:bodyPr/>
          <a:lstStyle/>
          <a:p>
            <a:r>
              <a:rPr lang="en-US"/>
              <a:t>DMA Operation for the S2MM Channel</a:t>
            </a:r>
          </a:p>
        </p:txBody>
      </p:sp>
      <p:sp>
        <p:nvSpPr>
          <p:cNvPr id="3" name="Content Placeholder 2">
            <a:extLst>
              <a:ext uri="{FF2B5EF4-FFF2-40B4-BE49-F238E27FC236}">
                <a16:creationId xmlns:a16="http://schemas.microsoft.com/office/drawing/2014/main" id="{1E05484C-7C63-4D48-9B81-03460534D40B}"/>
              </a:ext>
            </a:extLst>
          </p:cNvPr>
          <p:cNvSpPr>
            <a:spLocks noGrp="1"/>
          </p:cNvSpPr>
          <p:nvPr>
            <p:ph idx="1"/>
          </p:nvPr>
        </p:nvSpPr>
        <p:spPr>
          <a:xfrm>
            <a:off x="2118628" y="1793410"/>
            <a:ext cx="7892085" cy="3761767"/>
          </a:xfrm>
        </p:spPr>
        <p:txBody>
          <a:bodyPr>
            <a:normAutofit/>
          </a:bodyPr>
          <a:lstStyle/>
          <a:p>
            <a:pPr marL="228601" indent="-228601">
              <a:buFont typeface="+mj-lt"/>
              <a:buAutoNum type="arabicPeriod"/>
            </a:pPr>
            <a:r>
              <a:rPr lang="en-US" sz="1067"/>
              <a:t>Start the S2MM channel running by setting the run/stop bit to 1. The halted bit should dessert indicating the S2MM channel is ready.</a:t>
            </a:r>
          </a:p>
          <a:p>
            <a:pPr marL="304802" lvl="1" indent="0">
              <a:buNone/>
            </a:pPr>
            <a:r>
              <a:rPr lang="en-US" sz="933"/>
              <a:t>	    iowrite32 ( 0x4 , </a:t>
            </a:r>
            <a:r>
              <a:rPr lang="en-US" sz="933" err="1"/>
              <a:t>lp</a:t>
            </a:r>
            <a:r>
              <a:rPr lang="en-US" sz="933"/>
              <a:t>-&gt;</a:t>
            </a:r>
            <a:r>
              <a:rPr lang="en-US" sz="933" err="1"/>
              <a:t>base_addr</a:t>
            </a:r>
            <a:r>
              <a:rPr lang="en-US" sz="933"/>
              <a:t>  + 0x30); // rest is bit 3 and 0x4 -&gt; 100 (shouldn’t we bring down the reset to low after?</a:t>
            </a:r>
          </a:p>
          <a:p>
            <a:pPr marL="304802" lvl="1" indent="0">
              <a:buNone/>
            </a:pPr>
            <a:r>
              <a:rPr lang="en-US" sz="933"/>
              <a:t>	    </a:t>
            </a:r>
            <a:r>
              <a:rPr lang="en-US" sz="933" err="1"/>
              <a:t>tmpVal</a:t>
            </a:r>
            <a:r>
              <a:rPr lang="en-US" sz="933"/>
              <a:t> = ioread32 ( </a:t>
            </a:r>
            <a:r>
              <a:rPr lang="en-US" sz="933" err="1"/>
              <a:t>lp</a:t>
            </a:r>
            <a:r>
              <a:rPr lang="en-US" sz="933"/>
              <a:t>-&gt;</a:t>
            </a:r>
            <a:r>
              <a:rPr lang="en-US" sz="933" err="1"/>
              <a:t>base_addr</a:t>
            </a:r>
            <a:r>
              <a:rPr lang="en-US" sz="933"/>
              <a:t> + 0x30);  //reads 32 bits from 0x30 offset into </a:t>
            </a:r>
            <a:r>
              <a:rPr lang="en-US" sz="933" err="1"/>
              <a:t>tmpVal</a:t>
            </a:r>
            <a:endParaRPr lang="en-US" sz="933"/>
          </a:p>
          <a:p>
            <a:pPr marL="304802" lvl="1" indent="0">
              <a:buNone/>
            </a:pPr>
            <a:r>
              <a:rPr lang="en-US" sz="933"/>
              <a:t>             </a:t>
            </a:r>
            <a:r>
              <a:rPr lang="en-US" sz="933" err="1"/>
              <a:t>tmpVal</a:t>
            </a:r>
            <a:r>
              <a:rPr lang="en-US" sz="933"/>
              <a:t> = </a:t>
            </a:r>
            <a:r>
              <a:rPr lang="en-US" sz="933" err="1"/>
              <a:t>tmpVal</a:t>
            </a:r>
            <a:r>
              <a:rPr lang="en-US" sz="933"/>
              <a:t> | 0x1001; // set bit 0 to high (RUN), and bit 12 to high (</a:t>
            </a:r>
            <a:r>
              <a:rPr lang="en-US" sz="933" err="1"/>
              <a:t>IOC_IrqEN</a:t>
            </a:r>
            <a:r>
              <a:rPr lang="en-US" sz="933"/>
              <a:t>) to generate an interrupt on complete</a:t>
            </a:r>
          </a:p>
          <a:p>
            <a:pPr marL="304802" lvl="1" indent="0">
              <a:buNone/>
            </a:pPr>
            <a:r>
              <a:rPr lang="en-US" sz="933"/>
              <a:t>             iowrite32  ( </a:t>
            </a:r>
            <a:r>
              <a:rPr lang="en-US" sz="933" err="1"/>
              <a:t>tmpVal</a:t>
            </a:r>
            <a:r>
              <a:rPr lang="en-US" sz="933"/>
              <a:t>, </a:t>
            </a:r>
            <a:r>
              <a:rPr lang="en-US" sz="933" err="1"/>
              <a:t>lp</a:t>
            </a:r>
            <a:r>
              <a:rPr lang="en-US" sz="933"/>
              <a:t>-&gt;</a:t>
            </a:r>
            <a:r>
              <a:rPr lang="en-US" sz="933" err="1"/>
              <a:t>base_addr</a:t>
            </a:r>
            <a:r>
              <a:rPr lang="en-US" sz="933"/>
              <a:t>  + 0x30); // write value. DMA will read this and act accordingly </a:t>
            </a:r>
          </a:p>
          <a:p>
            <a:pPr marL="228601" indent="-228601">
              <a:buFont typeface="+mj-lt"/>
              <a:buAutoNum type="arabicPeriod"/>
            </a:pPr>
            <a:r>
              <a:rPr lang="en-US" sz="933"/>
              <a:t>Write a valid destination address to the S2MM_DA register. </a:t>
            </a:r>
          </a:p>
          <a:p>
            <a:pPr marL="0" indent="0">
              <a:buNone/>
            </a:pPr>
            <a:r>
              <a:rPr lang="en-US" sz="933"/>
              <a:t>	iowrite32(0, </a:t>
            </a:r>
            <a:r>
              <a:rPr lang="en-US" sz="933" err="1"/>
              <a:t>lp</a:t>
            </a:r>
            <a:r>
              <a:rPr lang="en-US" sz="933"/>
              <a:t>-&gt;</a:t>
            </a:r>
            <a:r>
              <a:rPr lang="en-US" sz="933" err="1"/>
              <a:t>base_addr</a:t>
            </a:r>
            <a:r>
              <a:rPr lang="en-US" sz="933"/>
              <a:t> + 0x4C); //Set S2MM_DA_MSB to zeros (its zeros by default) </a:t>
            </a:r>
            <a:r>
              <a:rPr lang="en-US" sz="933" err="1"/>
              <a:t>s.t.</a:t>
            </a:r>
            <a:r>
              <a:rPr lang="en-US" sz="933"/>
              <a:t> to indicate you are using only 32 bit 			//address. </a:t>
            </a:r>
            <a:r>
              <a:rPr lang="en-US" sz="933" err="1"/>
              <a:t>Alternativelly</a:t>
            </a:r>
            <a:r>
              <a:rPr lang="en-US" sz="933"/>
              <a:t>, if you want to use 64 bit address, then iowrite32(upper_32_bit_adderress, </a:t>
            </a:r>
            <a:r>
              <a:rPr lang="en-US" sz="933" err="1"/>
              <a:t>lp</a:t>
            </a:r>
            <a:r>
              <a:rPr lang="en-US" sz="933"/>
              <a:t>-&gt;</a:t>
            </a:r>
            <a:r>
              <a:rPr lang="en-US" sz="933" err="1"/>
              <a:t>base_addr</a:t>
            </a:r>
            <a:r>
              <a:rPr lang="en-US" sz="933"/>
              <a:t> + 0x4C);</a:t>
            </a:r>
          </a:p>
          <a:p>
            <a:pPr marL="304802" lvl="1" indent="0">
              <a:buNone/>
            </a:pPr>
            <a:r>
              <a:rPr lang="en-US" sz="933"/>
              <a:t>         iowrite32(</a:t>
            </a:r>
            <a:r>
              <a:rPr lang="en-US" sz="933" err="1"/>
              <a:t>lp</a:t>
            </a:r>
            <a:r>
              <a:rPr lang="en-US" sz="933"/>
              <a:t>-&gt;dma_buffer_physical_address_s2mm[0], </a:t>
            </a:r>
            <a:r>
              <a:rPr lang="en-US" sz="933" err="1"/>
              <a:t>lp</a:t>
            </a:r>
            <a:r>
              <a:rPr lang="en-US" sz="933"/>
              <a:t>-&gt;base_addr+0x48); // write destination address that was assigned for the DMA by CPU</a:t>
            </a:r>
          </a:p>
          <a:p>
            <a:pPr marL="304802" lvl="1" indent="0">
              <a:buNone/>
            </a:pPr>
            <a:r>
              <a:rPr lang="en-US" sz="933"/>
              <a:t>         iowrite32(4MB, </a:t>
            </a:r>
            <a:r>
              <a:rPr lang="en-US" sz="933" err="1"/>
              <a:t>lp</a:t>
            </a:r>
            <a:r>
              <a:rPr lang="en-US" sz="933"/>
              <a:t>-&gt;base_addr+0x58);  // write length of buffer in bytes to S2MM_Length</a:t>
            </a:r>
          </a:p>
          <a:p>
            <a:pPr marL="228601" indent="-228601">
              <a:buFont typeface="+mj-lt"/>
              <a:buAutoNum type="arabicParenR" startAt="3"/>
            </a:pPr>
            <a:r>
              <a:rPr lang="en-US" sz="933">
                <a:highlight>
                  <a:srgbClr val="FFFF00"/>
                </a:highlight>
              </a:rPr>
              <a:t>If AXI DMA is not configured for Data Re-Alignment then a valid address must be aligned or undefined results occur. What is considered aligned or unaligned is based on the stream data width. </a:t>
            </a:r>
          </a:p>
        </p:txBody>
      </p:sp>
      <p:sp>
        <p:nvSpPr>
          <p:cNvPr id="4" name="Slide Number Placeholder 3">
            <a:extLst>
              <a:ext uri="{FF2B5EF4-FFF2-40B4-BE49-F238E27FC236}">
                <a16:creationId xmlns:a16="http://schemas.microsoft.com/office/drawing/2014/main" id="{DEAB554D-87B0-924A-8B03-6D4FA7800072}"/>
              </a:ext>
            </a:extLst>
          </p:cNvPr>
          <p:cNvSpPr>
            <a:spLocks noGrp="1"/>
          </p:cNvSpPr>
          <p:nvPr>
            <p:ph type="sldNum" sz="quarter" idx="10"/>
          </p:nvPr>
        </p:nvSpPr>
        <p:spPr/>
        <p:txBody>
          <a:bodyPr/>
          <a:lstStyle/>
          <a:p>
            <a:fld id="{118AE8F9-495A-0644-8CBB-DDB0F4290159}" type="slidenum">
              <a:rPr lang="en-US" smtClean="0"/>
              <a:pPr/>
              <a:t>13</a:t>
            </a:fld>
            <a:endParaRPr lang="en-US"/>
          </a:p>
        </p:txBody>
      </p:sp>
    </p:spTree>
    <p:extLst>
      <p:ext uri="{BB962C8B-B14F-4D97-AF65-F5344CB8AC3E}">
        <p14:creationId xmlns:p14="http://schemas.microsoft.com/office/powerpoint/2010/main" val="170569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FCB3-2873-714C-A98D-361FDDFF9EAF}"/>
              </a:ext>
            </a:extLst>
          </p:cNvPr>
          <p:cNvSpPr>
            <a:spLocks noGrp="1"/>
          </p:cNvSpPr>
          <p:nvPr>
            <p:ph type="title"/>
          </p:nvPr>
        </p:nvSpPr>
        <p:spPr>
          <a:xfrm>
            <a:off x="2118627" y="1351598"/>
            <a:ext cx="6295515" cy="349745"/>
          </a:xfrm>
        </p:spPr>
        <p:txBody>
          <a:bodyPr>
            <a:noAutofit/>
          </a:bodyPr>
          <a:lstStyle/>
          <a:p>
            <a:r>
              <a:rPr lang="en-US" sz="1200"/>
              <a:t>More on DMA from our favorite Book Linux Device Drivers [3</a:t>
            </a:r>
            <a:r>
              <a:rPr lang="en-US" sz="1200" baseline="30000"/>
              <a:t>rd</a:t>
            </a:r>
            <a:r>
              <a:rPr lang="en-US" sz="1200"/>
              <a:t> Edition – Corbet]</a:t>
            </a:r>
          </a:p>
        </p:txBody>
      </p:sp>
      <p:sp>
        <p:nvSpPr>
          <p:cNvPr id="3" name="Content Placeholder 2">
            <a:extLst>
              <a:ext uri="{FF2B5EF4-FFF2-40B4-BE49-F238E27FC236}">
                <a16:creationId xmlns:a16="http://schemas.microsoft.com/office/drawing/2014/main" id="{1E05484C-7C63-4D48-9B81-03460534D40B}"/>
              </a:ext>
            </a:extLst>
          </p:cNvPr>
          <p:cNvSpPr>
            <a:spLocks noGrp="1"/>
          </p:cNvSpPr>
          <p:nvPr>
            <p:ph idx="1"/>
          </p:nvPr>
        </p:nvSpPr>
        <p:spPr>
          <a:xfrm>
            <a:off x="2032005" y="1793410"/>
            <a:ext cx="5391020" cy="3761767"/>
          </a:xfrm>
        </p:spPr>
        <p:txBody>
          <a:bodyPr>
            <a:normAutofit/>
          </a:bodyPr>
          <a:lstStyle/>
          <a:p>
            <a:r>
              <a:rPr lang="en-US" sz="800"/>
              <a:t>Highly recommend reading chapter 15 to learn about Linux memory mapping</a:t>
            </a:r>
          </a:p>
          <a:p>
            <a:pPr lvl="1"/>
            <a:r>
              <a:rPr lang="en-US" sz="733"/>
              <a:t>When implementing the PCIe platform, a good understanding of memory will come in handy. Retrieving and putting data into memory is not as simple as *</a:t>
            </a:r>
            <a:r>
              <a:rPr lang="en-US" sz="733" err="1"/>
              <a:t>ptr</a:t>
            </a:r>
            <a:r>
              <a:rPr lang="en-US" sz="733"/>
              <a:t> = 3 </a:t>
            </a:r>
            <a:r>
              <a:rPr lang="en-US" sz="733">
                <a:sym typeface="Wingdings" panose="05000000000000000000" pitchFamily="2" charset="2"/>
              </a:rPr>
              <a:t> ; </a:t>
            </a:r>
          </a:p>
          <a:p>
            <a:r>
              <a:rPr lang="en-US" sz="733">
                <a:sym typeface="Wingdings" panose="05000000000000000000" pitchFamily="2" charset="2"/>
              </a:rPr>
              <a:t>First, lets look into the data-structures used by the kernel to manage memory.</a:t>
            </a:r>
          </a:p>
          <a:p>
            <a:r>
              <a:rPr lang="en-US" sz="733"/>
              <a:t>So we all know that Linux is a virtual memory system</a:t>
            </a:r>
          </a:p>
          <a:p>
            <a:pPr lvl="1"/>
            <a:r>
              <a:rPr lang="en-US" sz="733"/>
              <a:t>Meaning, addresses seen by user program don’t directly correspond to the physical addresses used by the hardware. [its not a one-to-one mapping]</a:t>
            </a:r>
          </a:p>
          <a:p>
            <a:r>
              <a:rPr lang="en-US" sz="733"/>
              <a:t>The </a:t>
            </a:r>
            <a:r>
              <a:rPr lang="en-US" sz="733" err="1"/>
              <a:t>linux</a:t>
            </a:r>
            <a:r>
              <a:rPr lang="en-US" sz="733"/>
              <a:t> system deals w/ several types of addresses, each w/ its own semantics </a:t>
            </a:r>
          </a:p>
          <a:p>
            <a:pPr lvl="1"/>
            <a:r>
              <a:rPr lang="en-US" sz="733"/>
              <a:t>User Virtual Address</a:t>
            </a:r>
          </a:p>
          <a:p>
            <a:pPr lvl="1"/>
            <a:r>
              <a:rPr lang="en-US" sz="733"/>
              <a:t>Physical Address</a:t>
            </a:r>
          </a:p>
          <a:p>
            <a:pPr lvl="1"/>
            <a:r>
              <a:rPr lang="en-US" sz="733"/>
              <a:t>Bus Address: The addresses used between peripheral buses and memory. Sometimes theses addresses are the same as a physical address. An implementation of an IOMMU allows to remap addresses between a bus and main memory &lt;scattered memory can appear contiguous to the device&gt;</a:t>
            </a:r>
          </a:p>
          <a:p>
            <a:pPr lvl="1"/>
            <a:r>
              <a:rPr lang="en-US" sz="733"/>
              <a:t>Kernel Logical Address: Address Space of the kernel. KLA = </a:t>
            </a:r>
            <a:r>
              <a:rPr lang="en-US" sz="733" err="1"/>
              <a:t>Physical_Address</a:t>
            </a:r>
            <a:r>
              <a:rPr lang="en-US" sz="733"/>
              <a:t> + offset. Type unsigned long* or void*. Memory returned from </a:t>
            </a:r>
            <a:r>
              <a:rPr lang="en-US" sz="733" err="1"/>
              <a:t>kmalloc</a:t>
            </a:r>
            <a:r>
              <a:rPr lang="en-US" sz="733"/>
              <a:t> has a kernel logical address</a:t>
            </a:r>
          </a:p>
          <a:p>
            <a:pPr lvl="1"/>
            <a:r>
              <a:rPr lang="en-US" sz="733"/>
              <a:t>Kernel Virtual Address: Similar to KLA but does not necessarily have the one-to-one mapping that KLA has. Return </a:t>
            </a:r>
            <a:r>
              <a:rPr lang="en-US" sz="733" err="1"/>
              <a:t>vmalloc</a:t>
            </a:r>
            <a:endParaRPr lang="en-US" sz="733"/>
          </a:p>
          <a:p>
            <a:r>
              <a:rPr lang="en-US" sz="733"/>
              <a:t>Malloc, </a:t>
            </a:r>
            <a:r>
              <a:rPr lang="en-US" sz="733" err="1"/>
              <a:t>vmalloc</a:t>
            </a:r>
            <a:r>
              <a:rPr lang="en-US" sz="733"/>
              <a:t>, and </a:t>
            </a:r>
            <a:r>
              <a:rPr lang="en-US" sz="733" err="1"/>
              <a:t>kmalloc</a:t>
            </a:r>
            <a:r>
              <a:rPr lang="en-US" sz="733"/>
              <a:t>:</a:t>
            </a:r>
          </a:p>
          <a:p>
            <a:pPr lvl="1"/>
            <a:r>
              <a:rPr lang="en-US" sz="733"/>
              <a:t>VMALLOC() allocates memory that is only virtually contiguous and not necessarily physical contiguous, malloc() returns memory that is contiguous within the virtual address space of the processor , and </a:t>
            </a:r>
            <a:r>
              <a:rPr lang="en-US" sz="733" err="1"/>
              <a:t>kmalloc</a:t>
            </a:r>
            <a:r>
              <a:rPr lang="en-US" sz="733"/>
              <a:t>() guarantees that memory is physically contiguous.</a:t>
            </a:r>
          </a:p>
        </p:txBody>
      </p:sp>
      <p:sp>
        <p:nvSpPr>
          <p:cNvPr id="4" name="Slide Number Placeholder 3">
            <a:extLst>
              <a:ext uri="{FF2B5EF4-FFF2-40B4-BE49-F238E27FC236}">
                <a16:creationId xmlns:a16="http://schemas.microsoft.com/office/drawing/2014/main" id="{DEAB554D-87B0-924A-8B03-6D4FA7800072}"/>
              </a:ext>
            </a:extLst>
          </p:cNvPr>
          <p:cNvSpPr>
            <a:spLocks noGrp="1"/>
          </p:cNvSpPr>
          <p:nvPr>
            <p:ph type="sldNum" sz="quarter" idx="10"/>
          </p:nvPr>
        </p:nvSpPr>
        <p:spPr/>
        <p:txBody>
          <a:bodyPr/>
          <a:lstStyle/>
          <a:p>
            <a:fld id="{118AE8F9-495A-0644-8CBB-DDB0F4290159}" type="slidenum">
              <a:rPr lang="en-US" smtClean="0"/>
              <a:pPr/>
              <a:t>14</a:t>
            </a:fld>
            <a:endParaRPr lang="en-US"/>
          </a:p>
        </p:txBody>
      </p:sp>
      <p:pic>
        <p:nvPicPr>
          <p:cNvPr id="6" name="Picture 5">
            <a:extLst>
              <a:ext uri="{FF2B5EF4-FFF2-40B4-BE49-F238E27FC236}">
                <a16:creationId xmlns:a16="http://schemas.microsoft.com/office/drawing/2014/main" id="{AA90EFC2-DE56-42A7-A0D9-72149060F826}"/>
              </a:ext>
            </a:extLst>
          </p:cNvPr>
          <p:cNvPicPr>
            <a:picLocks noChangeAspect="1"/>
          </p:cNvPicPr>
          <p:nvPr/>
        </p:nvPicPr>
        <p:blipFill rotWithShape="1">
          <a:blip r:embed="rId3"/>
          <a:srcRect l="5546" t="3923" r="6700" b="8691"/>
          <a:stretch/>
        </p:blipFill>
        <p:spPr>
          <a:xfrm>
            <a:off x="7568167" y="2681518"/>
            <a:ext cx="2591836" cy="1762449"/>
          </a:xfrm>
          <a:prstGeom prst="rect">
            <a:avLst/>
          </a:prstGeom>
        </p:spPr>
      </p:pic>
    </p:spTree>
    <p:extLst>
      <p:ext uri="{BB962C8B-B14F-4D97-AF65-F5344CB8AC3E}">
        <p14:creationId xmlns:p14="http://schemas.microsoft.com/office/powerpoint/2010/main" val="254065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FCB3-2873-714C-A98D-361FDDFF9EAF}"/>
              </a:ext>
            </a:extLst>
          </p:cNvPr>
          <p:cNvSpPr>
            <a:spLocks noGrp="1"/>
          </p:cNvSpPr>
          <p:nvPr>
            <p:ph type="title"/>
          </p:nvPr>
        </p:nvSpPr>
        <p:spPr>
          <a:xfrm>
            <a:off x="2118627" y="1351598"/>
            <a:ext cx="6295515" cy="349745"/>
          </a:xfrm>
        </p:spPr>
        <p:txBody>
          <a:bodyPr>
            <a:noAutofit/>
          </a:bodyPr>
          <a:lstStyle/>
          <a:p>
            <a:r>
              <a:rPr lang="en-US" sz="1200"/>
              <a:t>Physical Addresses and Pages , High and Low Memory</a:t>
            </a:r>
          </a:p>
        </p:txBody>
      </p:sp>
      <p:sp>
        <p:nvSpPr>
          <p:cNvPr id="3" name="Content Placeholder 2">
            <a:extLst>
              <a:ext uri="{FF2B5EF4-FFF2-40B4-BE49-F238E27FC236}">
                <a16:creationId xmlns:a16="http://schemas.microsoft.com/office/drawing/2014/main" id="{1E05484C-7C63-4D48-9B81-03460534D40B}"/>
              </a:ext>
            </a:extLst>
          </p:cNvPr>
          <p:cNvSpPr>
            <a:spLocks noGrp="1"/>
          </p:cNvSpPr>
          <p:nvPr>
            <p:ph idx="1"/>
          </p:nvPr>
        </p:nvSpPr>
        <p:spPr>
          <a:xfrm>
            <a:off x="2032005" y="1793410"/>
            <a:ext cx="5391020" cy="3761767"/>
          </a:xfrm>
        </p:spPr>
        <p:txBody>
          <a:bodyPr>
            <a:normAutofit/>
          </a:bodyPr>
          <a:lstStyle/>
          <a:p>
            <a:r>
              <a:rPr lang="en-US" sz="733"/>
              <a:t>Physical Addresses &amp; Pages</a:t>
            </a:r>
          </a:p>
          <a:p>
            <a:pPr lvl="1"/>
            <a:r>
              <a:rPr lang="en-US" sz="733"/>
              <a:t>Physical Memory is divided into discrete units called pages</a:t>
            </a:r>
          </a:p>
          <a:p>
            <a:pPr lvl="1"/>
            <a:r>
              <a:rPr lang="en-US" sz="733"/>
              <a:t>Page size varies from one architecture to the next, but most systems use a 4096-byte pages. The constant PAGE_SIZE in </a:t>
            </a:r>
            <a:r>
              <a:rPr lang="en-US" sz="733" err="1"/>
              <a:t>asm</a:t>
            </a:r>
            <a:r>
              <a:rPr lang="en-US" sz="733"/>
              <a:t>/</a:t>
            </a:r>
            <a:r>
              <a:rPr lang="en-US" sz="733" err="1"/>
              <a:t>page.h</a:t>
            </a:r>
            <a:r>
              <a:rPr lang="en-US" sz="733"/>
              <a:t> gives the page size in the arch. </a:t>
            </a:r>
          </a:p>
          <a:p>
            <a:pPr lvl="1"/>
            <a:r>
              <a:rPr lang="en-US" sz="733"/>
              <a:t>Virtual or physical mem </a:t>
            </a:r>
            <a:r>
              <a:rPr lang="en-US" sz="733" err="1"/>
              <a:t>addr</a:t>
            </a:r>
            <a:r>
              <a:rPr lang="en-US" sz="733"/>
              <a:t> is divisible into a page number and an offset within the page. </a:t>
            </a:r>
          </a:p>
          <a:p>
            <a:pPr lvl="2"/>
            <a:r>
              <a:rPr lang="en-US" sz="733"/>
              <a:t>If 4096-byte pages are used, the 12 least significant bits are the offset, and upper bits indicate the page number</a:t>
            </a:r>
          </a:p>
          <a:p>
            <a:pPr lvl="3"/>
            <a:r>
              <a:rPr lang="en-US" sz="733" err="1"/>
              <a:t>page_address</a:t>
            </a:r>
            <a:r>
              <a:rPr lang="en-US" sz="733"/>
              <a:t> &gt;&gt; 12 = (</a:t>
            </a:r>
            <a:r>
              <a:rPr lang="en-US" sz="733" err="1"/>
              <a:t>page_address</a:t>
            </a:r>
            <a:r>
              <a:rPr lang="en-US" sz="733"/>
              <a:t> / 2^12) = (</a:t>
            </a:r>
            <a:r>
              <a:rPr lang="en-US" sz="733" err="1"/>
              <a:t>page_address</a:t>
            </a:r>
            <a:r>
              <a:rPr lang="en-US" sz="733"/>
              <a:t> / 4096) = </a:t>
            </a:r>
            <a:r>
              <a:rPr lang="en-US" sz="733" err="1"/>
              <a:t>base_address</a:t>
            </a:r>
            <a:r>
              <a:rPr lang="en-US" sz="733"/>
              <a:t> + (offset=</a:t>
            </a:r>
            <a:r>
              <a:rPr lang="en-US" sz="733" err="1"/>
              <a:t>page_number</a:t>
            </a:r>
            <a:r>
              <a:rPr lang="en-US" sz="733"/>
              <a:t>)</a:t>
            </a:r>
          </a:p>
          <a:p>
            <a:pPr lvl="3"/>
            <a:r>
              <a:rPr lang="en-US" sz="733"/>
              <a:t>If you discard the offset and shift the rest of an offset to the right, the result is called a page frame number (PFN)</a:t>
            </a:r>
          </a:p>
          <a:p>
            <a:pPr lvl="3"/>
            <a:r>
              <a:rPr lang="en-US" sz="733"/>
              <a:t>The macro PAGE_SHIFT tells how many bits must be shifted to make this conversion</a:t>
            </a:r>
          </a:p>
          <a:p>
            <a:r>
              <a:rPr lang="en-US" sz="733"/>
              <a:t>High &amp; Low Memory (ONLY APPLICABLE TO 32 BIT ARCH)</a:t>
            </a:r>
          </a:p>
          <a:p>
            <a:pPr lvl="1"/>
            <a:r>
              <a:rPr lang="en-US" sz="733"/>
              <a:t>W/ 32-bit system , it is possible to address 4GB of memory {2^32} </a:t>
            </a:r>
          </a:p>
          <a:p>
            <a:pPr lvl="1"/>
            <a:r>
              <a:rPr lang="en-US" sz="733"/>
              <a:t>The kernel (on x86 arch, in default config) splits the 4-GB virtual address space between user-space and the kernel</a:t>
            </a:r>
          </a:p>
          <a:p>
            <a:pPr lvl="2"/>
            <a:r>
              <a:rPr lang="en-US" sz="733"/>
              <a:t>A typical split, dedicates 3GB to user space and 1GB for kernel space. </a:t>
            </a:r>
          </a:p>
          <a:p>
            <a:pPr lvl="2"/>
            <a:r>
              <a:rPr lang="en-US" sz="733"/>
              <a:t>The lowest portion of memory (up to 1 or 2 GB) has logical address the rest (high memory) does not. </a:t>
            </a:r>
          </a:p>
          <a:p>
            <a:pPr lvl="2"/>
            <a:r>
              <a:rPr lang="en-US" sz="733"/>
              <a:t>Before accessing high memory page, the kernel must set up an explicit virtual mapping to make that page available in the kernels address space. </a:t>
            </a:r>
          </a:p>
          <a:p>
            <a:pPr lvl="2"/>
            <a:r>
              <a:rPr lang="en-US" sz="733"/>
              <a:t>Many kernel data structures must be place in low-memory, high memory tends to be reserved for user-space process pages (accessing user-space page from kernel)</a:t>
            </a:r>
          </a:p>
          <a:p>
            <a:endParaRPr lang="en-US" sz="733"/>
          </a:p>
        </p:txBody>
      </p:sp>
      <p:sp>
        <p:nvSpPr>
          <p:cNvPr id="4" name="Slide Number Placeholder 3">
            <a:extLst>
              <a:ext uri="{FF2B5EF4-FFF2-40B4-BE49-F238E27FC236}">
                <a16:creationId xmlns:a16="http://schemas.microsoft.com/office/drawing/2014/main" id="{DEAB554D-87B0-924A-8B03-6D4FA7800072}"/>
              </a:ext>
            </a:extLst>
          </p:cNvPr>
          <p:cNvSpPr>
            <a:spLocks noGrp="1"/>
          </p:cNvSpPr>
          <p:nvPr>
            <p:ph type="sldNum" sz="quarter" idx="10"/>
          </p:nvPr>
        </p:nvSpPr>
        <p:spPr/>
        <p:txBody>
          <a:bodyPr/>
          <a:lstStyle/>
          <a:p>
            <a:fld id="{118AE8F9-495A-0644-8CBB-DDB0F4290159}" type="slidenum">
              <a:rPr lang="en-US" smtClean="0"/>
              <a:pPr/>
              <a:t>15</a:t>
            </a:fld>
            <a:endParaRPr lang="en-US"/>
          </a:p>
        </p:txBody>
      </p:sp>
      <p:pic>
        <p:nvPicPr>
          <p:cNvPr id="7" name="Picture 6">
            <a:extLst>
              <a:ext uri="{FF2B5EF4-FFF2-40B4-BE49-F238E27FC236}">
                <a16:creationId xmlns:a16="http://schemas.microsoft.com/office/drawing/2014/main" id="{A50390C0-3972-4A69-AE50-8799C8B3CD88}"/>
              </a:ext>
            </a:extLst>
          </p:cNvPr>
          <p:cNvPicPr>
            <a:picLocks noChangeAspect="1"/>
          </p:cNvPicPr>
          <p:nvPr/>
        </p:nvPicPr>
        <p:blipFill>
          <a:blip r:embed="rId3"/>
          <a:stretch>
            <a:fillRect/>
          </a:stretch>
        </p:blipFill>
        <p:spPr>
          <a:xfrm>
            <a:off x="7510110" y="2693953"/>
            <a:ext cx="2551685" cy="1600455"/>
          </a:xfrm>
          <a:prstGeom prst="rect">
            <a:avLst/>
          </a:prstGeom>
        </p:spPr>
      </p:pic>
    </p:spTree>
    <p:extLst>
      <p:ext uri="{BB962C8B-B14F-4D97-AF65-F5344CB8AC3E}">
        <p14:creationId xmlns:p14="http://schemas.microsoft.com/office/powerpoint/2010/main" val="376403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7E10-8553-4865-B947-E1839AE8F9ED}"/>
              </a:ext>
            </a:extLst>
          </p:cNvPr>
          <p:cNvSpPr>
            <a:spLocks noGrp="1"/>
          </p:cNvSpPr>
          <p:nvPr>
            <p:ph type="title"/>
          </p:nvPr>
        </p:nvSpPr>
        <p:spPr/>
        <p:txBody>
          <a:bodyPr/>
          <a:lstStyle/>
          <a:p>
            <a:r>
              <a:rPr lang="en-US"/>
              <a:t>The Memory Map Structure</a:t>
            </a:r>
          </a:p>
        </p:txBody>
      </p:sp>
      <p:sp>
        <p:nvSpPr>
          <p:cNvPr id="3" name="Content Placeholder 2">
            <a:extLst>
              <a:ext uri="{FF2B5EF4-FFF2-40B4-BE49-F238E27FC236}">
                <a16:creationId xmlns:a16="http://schemas.microsoft.com/office/drawing/2014/main" id="{A19E7C24-1D42-48C5-9E8C-B2DCEFE2D9D8}"/>
              </a:ext>
            </a:extLst>
          </p:cNvPr>
          <p:cNvSpPr>
            <a:spLocks noGrp="1"/>
          </p:cNvSpPr>
          <p:nvPr>
            <p:ph idx="1"/>
          </p:nvPr>
        </p:nvSpPr>
        <p:spPr/>
        <p:txBody>
          <a:bodyPr>
            <a:normAutofit/>
          </a:bodyPr>
          <a:lstStyle/>
          <a:p>
            <a:r>
              <a:rPr lang="en-US" sz="933"/>
              <a:t>The MM &lt;</a:t>
            </a:r>
            <a:r>
              <a:rPr lang="en-US" sz="933" err="1"/>
              <a:t>linux</a:t>
            </a:r>
            <a:r>
              <a:rPr lang="en-US" sz="933"/>
              <a:t>/</a:t>
            </a:r>
            <a:r>
              <a:rPr lang="en-US" sz="933" err="1"/>
              <a:t>mm.h</a:t>
            </a:r>
            <a:r>
              <a:rPr lang="en-US" sz="933"/>
              <a:t>&gt; Data structure is used to keep track of just about everything the kernel needs to know about physical memory. </a:t>
            </a:r>
          </a:p>
          <a:p>
            <a:r>
              <a:rPr lang="en-US" sz="933"/>
              <a:t>There is one struct page for each physical page on the system </a:t>
            </a:r>
          </a:p>
          <a:p>
            <a:r>
              <a:rPr lang="en-US" sz="933"/>
              <a:t>Some of the fields in the struct include:</a:t>
            </a:r>
          </a:p>
          <a:p>
            <a:pPr lvl="1"/>
            <a:r>
              <a:rPr lang="en-US" sz="933" err="1"/>
              <a:t>atomic_t</a:t>
            </a:r>
            <a:r>
              <a:rPr lang="en-US" sz="933"/>
              <a:t> count: The # of references there are to this page</a:t>
            </a:r>
          </a:p>
          <a:p>
            <a:pPr lvl="1"/>
            <a:r>
              <a:rPr lang="en-US" sz="933"/>
              <a:t>Void *virtual: the kernel virtual address of the page (if its mapped, NULL otherwise). Low Mem is usually mapped, high mem is usually not</a:t>
            </a:r>
          </a:p>
          <a:p>
            <a:pPr lvl="1"/>
            <a:r>
              <a:rPr lang="en-US" sz="933"/>
              <a:t>unsigned long flags : A set of bit flags describing the status of the page</a:t>
            </a:r>
          </a:p>
          <a:p>
            <a:pPr lvl="1"/>
            <a:r>
              <a:rPr lang="en-US" sz="933"/>
              <a:t> </a:t>
            </a:r>
          </a:p>
        </p:txBody>
      </p:sp>
      <p:sp>
        <p:nvSpPr>
          <p:cNvPr id="4" name="Slide Number Placeholder 3">
            <a:extLst>
              <a:ext uri="{FF2B5EF4-FFF2-40B4-BE49-F238E27FC236}">
                <a16:creationId xmlns:a16="http://schemas.microsoft.com/office/drawing/2014/main" id="{0EDDA331-EEFF-4873-90B6-382E151F95DA}"/>
              </a:ext>
            </a:extLst>
          </p:cNvPr>
          <p:cNvSpPr>
            <a:spLocks noGrp="1"/>
          </p:cNvSpPr>
          <p:nvPr>
            <p:ph type="sldNum" sz="quarter" idx="10"/>
          </p:nvPr>
        </p:nvSpPr>
        <p:spPr/>
        <p:txBody>
          <a:bodyPr/>
          <a:lstStyle/>
          <a:p>
            <a:fld id="{118AE8F9-495A-0644-8CBB-DDB0F4290159}" type="slidenum">
              <a:rPr lang="en-US" smtClean="0"/>
              <a:pPr/>
              <a:t>16</a:t>
            </a:fld>
            <a:endParaRPr lang="en-US"/>
          </a:p>
        </p:txBody>
      </p:sp>
    </p:spTree>
    <p:extLst>
      <p:ext uri="{BB962C8B-B14F-4D97-AF65-F5344CB8AC3E}">
        <p14:creationId xmlns:p14="http://schemas.microsoft.com/office/powerpoint/2010/main" val="903784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7E10-8553-4865-B947-E1839AE8F9ED}"/>
              </a:ext>
            </a:extLst>
          </p:cNvPr>
          <p:cNvSpPr>
            <a:spLocks noGrp="1"/>
          </p:cNvSpPr>
          <p:nvPr>
            <p:ph type="title"/>
          </p:nvPr>
        </p:nvSpPr>
        <p:spPr/>
        <p:txBody>
          <a:bodyPr/>
          <a:lstStyle/>
          <a:p>
            <a:r>
              <a:rPr lang="en-US"/>
              <a:t>Virtual Memory Areas</a:t>
            </a:r>
          </a:p>
        </p:txBody>
      </p:sp>
      <p:sp>
        <p:nvSpPr>
          <p:cNvPr id="3" name="Content Placeholder 2">
            <a:extLst>
              <a:ext uri="{FF2B5EF4-FFF2-40B4-BE49-F238E27FC236}">
                <a16:creationId xmlns:a16="http://schemas.microsoft.com/office/drawing/2014/main" id="{A19E7C24-1D42-48C5-9E8C-B2DCEFE2D9D8}"/>
              </a:ext>
            </a:extLst>
          </p:cNvPr>
          <p:cNvSpPr>
            <a:spLocks noGrp="1"/>
          </p:cNvSpPr>
          <p:nvPr>
            <p:ph idx="1"/>
          </p:nvPr>
        </p:nvSpPr>
        <p:spPr/>
        <p:txBody>
          <a:bodyPr>
            <a:normAutofit/>
          </a:bodyPr>
          <a:lstStyle/>
          <a:p>
            <a:r>
              <a:rPr lang="en-US" sz="933"/>
              <a:t>The VMA is the kernel data structure used to manage distinct regions of a process’s address space. </a:t>
            </a:r>
          </a:p>
          <a:p>
            <a:r>
              <a:rPr lang="en-US" sz="933"/>
              <a:t>A VMA represents a homogenous region in the virtual memory of a process: a contiguous range of virtual addresses that have the same permission flags and are backed by the same object ( a file for example) </a:t>
            </a:r>
          </a:p>
          <a:p>
            <a:r>
              <a:rPr lang="en-US" sz="933"/>
              <a:t>The memory map of a process is made up of </a:t>
            </a:r>
            <a:r>
              <a:rPr lang="en-US" sz="933" err="1"/>
              <a:t>atleast</a:t>
            </a:r>
            <a:r>
              <a:rPr lang="en-US" sz="933"/>
              <a:t> the following:</a:t>
            </a:r>
          </a:p>
          <a:p>
            <a:pPr lvl="1"/>
            <a:r>
              <a:rPr lang="en-US" sz="933"/>
              <a:t>An area for the program’s executable code (often called text) </a:t>
            </a:r>
          </a:p>
          <a:p>
            <a:pPr lvl="1"/>
            <a:r>
              <a:rPr lang="en-US" sz="933"/>
              <a:t>Multiple areas for data, and the program stack</a:t>
            </a:r>
          </a:p>
          <a:p>
            <a:pPr lvl="1"/>
            <a:r>
              <a:rPr lang="en-US" sz="933"/>
              <a:t>One area for each active memory mapping </a:t>
            </a:r>
          </a:p>
          <a:p>
            <a:r>
              <a:rPr lang="en-US" sz="933"/>
              <a:t>When a user space process calls </a:t>
            </a:r>
            <a:r>
              <a:rPr lang="en-US" sz="933" err="1"/>
              <a:t>mmap</a:t>
            </a:r>
            <a:r>
              <a:rPr lang="en-US" sz="933"/>
              <a:t> to map device memory into its address space, the system responds by creating a new VMA to represent that mapping. </a:t>
            </a:r>
          </a:p>
          <a:p>
            <a:r>
              <a:rPr lang="en-US" sz="933"/>
              <a:t>A driver that supports </a:t>
            </a:r>
            <a:r>
              <a:rPr lang="en-US" sz="933" err="1"/>
              <a:t>mmap</a:t>
            </a:r>
            <a:r>
              <a:rPr lang="en-US" sz="933"/>
              <a:t> (implements the </a:t>
            </a:r>
            <a:r>
              <a:rPr lang="en-US" sz="933" err="1"/>
              <a:t>mmap</a:t>
            </a:r>
            <a:r>
              <a:rPr lang="en-US" sz="933"/>
              <a:t> functionality) needs to help that process by completing the initialization of that VMA</a:t>
            </a:r>
          </a:p>
          <a:p>
            <a:endParaRPr lang="en-US" sz="933"/>
          </a:p>
        </p:txBody>
      </p:sp>
      <p:sp>
        <p:nvSpPr>
          <p:cNvPr id="4" name="Slide Number Placeholder 3">
            <a:extLst>
              <a:ext uri="{FF2B5EF4-FFF2-40B4-BE49-F238E27FC236}">
                <a16:creationId xmlns:a16="http://schemas.microsoft.com/office/drawing/2014/main" id="{0EDDA331-EEFF-4873-90B6-382E151F95DA}"/>
              </a:ext>
            </a:extLst>
          </p:cNvPr>
          <p:cNvSpPr>
            <a:spLocks noGrp="1"/>
          </p:cNvSpPr>
          <p:nvPr>
            <p:ph type="sldNum" sz="quarter" idx="10"/>
          </p:nvPr>
        </p:nvSpPr>
        <p:spPr/>
        <p:txBody>
          <a:bodyPr/>
          <a:lstStyle/>
          <a:p>
            <a:fld id="{118AE8F9-495A-0644-8CBB-DDB0F4290159}" type="slidenum">
              <a:rPr lang="en-US" smtClean="0"/>
              <a:pPr/>
              <a:t>17</a:t>
            </a:fld>
            <a:endParaRPr lang="en-US"/>
          </a:p>
        </p:txBody>
      </p:sp>
    </p:spTree>
    <p:extLst>
      <p:ext uri="{BB962C8B-B14F-4D97-AF65-F5344CB8AC3E}">
        <p14:creationId xmlns:p14="http://schemas.microsoft.com/office/powerpoint/2010/main" val="2067667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7E10-8553-4865-B947-E1839AE8F9ED}"/>
              </a:ext>
            </a:extLst>
          </p:cNvPr>
          <p:cNvSpPr>
            <a:spLocks noGrp="1"/>
          </p:cNvSpPr>
          <p:nvPr>
            <p:ph type="title"/>
          </p:nvPr>
        </p:nvSpPr>
        <p:spPr/>
        <p:txBody>
          <a:bodyPr/>
          <a:lstStyle/>
          <a:p>
            <a:r>
              <a:rPr lang="en-US"/>
              <a:t>Virtual Memory Areas (</a:t>
            </a:r>
            <a:r>
              <a:rPr lang="en-US" err="1"/>
              <a:t>con’t</a:t>
            </a:r>
            <a:r>
              <a:rPr lang="en-US"/>
              <a:t>)</a:t>
            </a:r>
          </a:p>
        </p:txBody>
      </p:sp>
      <p:sp>
        <p:nvSpPr>
          <p:cNvPr id="3" name="Content Placeholder 2">
            <a:extLst>
              <a:ext uri="{FF2B5EF4-FFF2-40B4-BE49-F238E27FC236}">
                <a16:creationId xmlns:a16="http://schemas.microsoft.com/office/drawing/2014/main" id="{A19E7C24-1D42-48C5-9E8C-B2DCEFE2D9D8}"/>
              </a:ext>
            </a:extLst>
          </p:cNvPr>
          <p:cNvSpPr>
            <a:spLocks noGrp="1"/>
          </p:cNvSpPr>
          <p:nvPr>
            <p:ph idx="1"/>
          </p:nvPr>
        </p:nvSpPr>
        <p:spPr/>
        <p:txBody>
          <a:bodyPr>
            <a:normAutofit/>
          </a:bodyPr>
          <a:lstStyle/>
          <a:p>
            <a:r>
              <a:rPr lang="en-US" sz="800"/>
              <a:t>Important fields in struct </a:t>
            </a:r>
            <a:r>
              <a:rPr lang="en-US" sz="800" err="1"/>
              <a:t>vm_area_struct</a:t>
            </a:r>
            <a:r>
              <a:rPr lang="en-US" sz="800"/>
              <a:t> (defined in &lt;</a:t>
            </a:r>
            <a:r>
              <a:rPr lang="en-US" sz="800" err="1"/>
              <a:t>linux</a:t>
            </a:r>
            <a:r>
              <a:rPr lang="en-US" sz="800"/>
              <a:t>/</a:t>
            </a:r>
            <a:r>
              <a:rPr lang="en-US" sz="800" err="1"/>
              <a:t>mm.h</a:t>
            </a:r>
            <a:r>
              <a:rPr lang="en-US" sz="800"/>
              <a:t>&gt;) </a:t>
            </a:r>
          </a:p>
          <a:p>
            <a:pPr lvl="1"/>
            <a:r>
              <a:rPr lang="en-US" sz="800"/>
              <a:t>These fields are often used in device drivers </a:t>
            </a:r>
            <a:r>
              <a:rPr lang="en-US" sz="800" err="1"/>
              <a:t>mmap</a:t>
            </a:r>
            <a:r>
              <a:rPr lang="en-US" sz="800"/>
              <a:t> implementation</a:t>
            </a:r>
          </a:p>
          <a:p>
            <a:r>
              <a:rPr lang="en-US" sz="800"/>
              <a:t>Fields:</a:t>
            </a:r>
          </a:p>
          <a:p>
            <a:pPr lvl="1"/>
            <a:r>
              <a:rPr lang="en-US" sz="800"/>
              <a:t>unsigned long </a:t>
            </a:r>
            <a:r>
              <a:rPr lang="en-US" sz="800" err="1"/>
              <a:t>vm_start</a:t>
            </a:r>
            <a:r>
              <a:rPr lang="en-US" sz="800"/>
              <a:t>; unsigned long </a:t>
            </a:r>
            <a:r>
              <a:rPr lang="en-US" sz="800" err="1"/>
              <a:t>vm_end</a:t>
            </a:r>
            <a:r>
              <a:rPr lang="en-US" sz="800"/>
              <a:t>;</a:t>
            </a:r>
          </a:p>
          <a:p>
            <a:pPr lvl="2"/>
            <a:r>
              <a:rPr lang="en-US" sz="800"/>
              <a:t>The virtual address range covered by this </a:t>
            </a:r>
            <a:r>
              <a:rPr lang="en-US" sz="800" err="1"/>
              <a:t>vma</a:t>
            </a:r>
            <a:r>
              <a:rPr lang="en-US" sz="800"/>
              <a:t>.</a:t>
            </a:r>
          </a:p>
          <a:p>
            <a:pPr lvl="1"/>
            <a:r>
              <a:rPr lang="en-US" sz="800"/>
              <a:t>struct file *</a:t>
            </a:r>
            <a:r>
              <a:rPr lang="en-US" sz="800" err="1"/>
              <a:t>vm_file</a:t>
            </a:r>
            <a:r>
              <a:rPr lang="en-US" sz="800"/>
              <a:t>: a pointer to the struct file structure associated w/  this area if any</a:t>
            </a:r>
          </a:p>
          <a:p>
            <a:pPr lvl="1"/>
            <a:r>
              <a:rPr lang="en-US" sz="800"/>
              <a:t>unsigned long </a:t>
            </a:r>
            <a:r>
              <a:rPr lang="en-US" sz="800" err="1"/>
              <a:t>vm_pgoff</a:t>
            </a:r>
            <a:r>
              <a:rPr lang="en-US" sz="800"/>
              <a:t> : The offset of the area in the file, in pages. When a file or device is mapped, this is the file position of the first page mapped in this area</a:t>
            </a:r>
          </a:p>
          <a:p>
            <a:pPr lvl="1"/>
            <a:r>
              <a:rPr lang="en-US" sz="800"/>
              <a:t>unsigned long </a:t>
            </a:r>
            <a:r>
              <a:rPr lang="en-US" sz="800" err="1"/>
              <a:t>vm_flags</a:t>
            </a:r>
            <a:r>
              <a:rPr lang="en-US" sz="800"/>
              <a:t>: A set of flags describing this area. VM_IO and VM_RESERVED.</a:t>
            </a:r>
          </a:p>
          <a:p>
            <a:pPr lvl="2"/>
            <a:r>
              <a:rPr lang="en-US" sz="800"/>
              <a:t>VM_IO marks a VMA as being a memory-mapped I/O region</a:t>
            </a:r>
          </a:p>
          <a:p>
            <a:pPr lvl="2"/>
            <a:r>
              <a:rPr lang="en-US" sz="800"/>
              <a:t>VM_RESERVED tells the memory management system not to attempt to swap out this VMA</a:t>
            </a:r>
          </a:p>
          <a:p>
            <a:pPr lvl="1"/>
            <a:r>
              <a:rPr lang="en-US" sz="933"/>
              <a:t>struct </a:t>
            </a:r>
            <a:r>
              <a:rPr lang="en-US" sz="933" err="1"/>
              <a:t>vm_operations_struct</a:t>
            </a:r>
            <a:r>
              <a:rPr lang="en-US" sz="933"/>
              <a:t> *</a:t>
            </a:r>
            <a:r>
              <a:rPr lang="en-US" sz="933" err="1"/>
              <a:t>vm_ops</a:t>
            </a:r>
            <a:r>
              <a:rPr lang="en-US" sz="933"/>
              <a:t>: A set of functions that the kernel may invoke to operate on this memory area. Its presence indicates that the memory area is a kernel “object” … defined in &lt;</a:t>
            </a:r>
            <a:r>
              <a:rPr lang="en-US" sz="933" err="1"/>
              <a:t>linux</a:t>
            </a:r>
            <a:r>
              <a:rPr lang="en-US" sz="933"/>
              <a:t>/</a:t>
            </a:r>
            <a:r>
              <a:rPr lang="en-US" sz="933" err="1"/>
              <a:t>mm.h</a:t>
            </a:r>
            <a:r>
              <a:rPr lang="en-US" sz="933"/>
              <a:t>&gt;</a:t>
            </a:r>
          </a:p>
          <a:p>
            <a:pPr lvl="1"/>
            <a:r>
              <a:rPr lang="en-US" sz="933"/>
              <a:t>void *</a:t>
            </a:r>
            <a:r>
              <a:rPr lang="en-US" sz="933" err="1"/>
              <a:t>vm_private_data</a:t>
            </a:r>
            <a:r>
              <a:rPr lang="en-US" sz="933"/>
              <a:t>: a field that may be used by the driver to store its own information</a:t>
            </a:r>
          </a:p>
          <a:p>
            <a:endParaRPr lang="en-US" sz="933"/>
          </a:p>
        </p:txBody>
      </p:sp>
      <p:sp>
        <p:nvSpPr>
          <p:cNvPr id="4" name="Slide Number Placeholder 3">
            <a:extLst>
              <a:ext uri="{FF2B5EF4-FFF2-40B4-BE49-F238E27FC236}">
                <a16:creationId xmlns:a16="http://schemas.microsoft.com/office/drawing/2014/main" id="{0EDDA331-EEFF-4873-90B6-382E151F95DA}"/>
              </a:ext>
            </a:extLst>
          </p:cNvPr>
          <p:cNvSpPr>
            <a:spLocks noGrp="1"/>
          </p:cNvSpPr>
          <p:nvPr>
            <p:ph type="sldNum" sz="quarter" idx="10"/>
          </p:nvPr>
        </p:nvSpPr>
        <p:spPr/>
        <p:txBody>
          <a:bodyPr/>
          <a:lstStyle/>
          <a:p>
            <a:fld id="{118AE8F9-495A-0644-8CBB-DDB0F4290159}" type="slidenum">
              <a:rPr lang="en-US" smtClean="0"/>
              <a:pPr/>
              <a:t>18</a:t>
            </a:fld>
            <a:endParaRPr lang="en-US"/>
          </a:p>
        </p:txBody>
      </p:sp>
    </p:spTree>
    <p:extLst>
      <p:ext uri="{BB962C8B-B14F-4D97-AF65-F5344CB8AC3E}">
        <p14:creationId xmlns:p14="http://schemas.microsoft.com/office/powerpoint/2010/main" val="279210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7E10-8553-4865-B947-E1839AE8F9ED}"/>
              </a:ext>
            </a:extLst>
          </p:cNvPr>
          <p:cNvSpPr>
            <a:spLocks noGrp="1"/>
          </p:cNvSpPr>
          <p:nvPr>
            <p:ph type="title"/>
          </p:nvPr>
        </p:nvSpPr>
        <p:spPr/>
        <p:txBody>
          <a:bodyPr/>
          <a:lstStyle/>
          <a:p>
            <a:r>
              <a:rPr lang="en-US" err="1"/>
              <a:t>vm_operations_struct</a:t>
            </a:r>
            <a:r>
              <a:rPr lang="en-US"/>
              <a:t> ops</a:t>
            </a:r>
          </a:p>
        </p:txBody>
      </p:sp>
      <p:sp>
        <p:nvSpPr>
          <p:cNvPr id="3" name="Content Placeholder 2">
            <a:extLst>
              <a:ext uri="{FF2B5EF4-FFF2-40B4-BE49-F238E27FC236}">
                <a16:creationId xmlns:a16="http://schemas.microsoft.com/office/drawing/2014/main" id="{A19E7C24-1D42-48C5-9E8C-B2DCEFE2D9D8}"/>
              </a:ext>
            </a:extLst>
          </p:cNvPr>
          <p:cNvSpPr>
            <a:spLocks noGrp="1"/>
          </p:cNvSpPr>
          <p:nvPr>
            <p:ph idx="1"/>
          </p:nvPr>
        </p:nvSpPr>
        <p:spPr/>
        <p:txBody>
          <a:bodyPr>
            <a:normAutofit/>
          </a:bodyPr>
          <a:lstStyle/>
          <a:p>
            <a:r>
              <a:rPr lang="en-US" sz="933"/>
              <a:t>void (*open)(struct </a:t>
            </a:r>
            <a:r>
              <a:rPr lang="en-US" sz="933" err="1"/>
              <a:t>vm_area_struct</a:t>
            </a:r>
            <a:r>
              <a:rPr lang="en-US" sz="933"/>
              <a:t> *</a:t>
            </a:r>
            <a:r>
              <a:rPr lang="en-US" sz="933" err="1"/>
              <a:t>vma</a:t>
            </a:r>
            <a:r>
              <a:rPr lang="en-US" sz="933"/>
              <a:t>);</a:t>
            </a:r>
          </a:p>
          <a:p>
            <a:pPr lvl="1"/>
            <a:r>
              <a:rPr lang="en-US" sz="933"/>
              <a:t>The open method is called by the kernel to allow the subsystem implementing the VMA to initialize the area. This method is invoked any time a new reference to the VMA is made (when a process forks, for example). The one exception happens when the VMA is first created by </a:t>
            </a:r>
            <a:r>
              <a:rPr lang="en-US" sz="933" err="1"/>
              <a:t>mmap</a:t>
            </a:r>
            <a:r>
              <a:rPr lang="en-US" sz="933"/>
              <a:t>; in this case the driver’s </a:t>
            </a:r>
            <a:r>
              <a:rPr lang="en-US" sz="933" err="1"/>
              <a:t>mmap</a:t>
            </a:r>
            <a:r>
              <a:rPr lang="en-US" sz="933"/>
              <a:t> method is called instead</a:t>
            </a:r>
          </a:p>
          <a:p>
            <a:r>
              <a:rPr lang="en-US" sz="933"/>
              <a:t>void (*close)(struct </a:t>
            </a:r>
            <a:r>
              <a:rPr lang="en-US" sz="933" err="1"/>
              <a:t>vm_area_struct</a:t>
            </a:r>
            <a:r>
              <a:rPr lang="en-US" sz="933"/>
              <a:t> *</a:t>
            </a:r>
            <a:r>
              <a:rPr lang="en-US" sz="933" err="1"/>
              <a:t>vma</a:t>
            </a:r>
            <a:r>
              <a:rPr lang="en-US" sz="933"/>
              <a:t>);</a:t>
            </a:r>
          </a:p>
          <a:p>
            <a:pPr lvl="1"/>
            <a:r>
              <a:rPr lang="en-US" sz="933"/>
              <a:t>When an area is destroyed, the kernel calls its close operation. The area is opened and closed exactly once by each process using it</a:t>
            </a:r>
          </a:p>
          <a:p>
            <a:r>
              <a:rPr lang="en-US" sz="933"/>
              <a:t>struct page *(*</a:t>
            </a:r>
            <a:r>
              <a:rPr lang="en-US" sz="933" err="1"/>
              <a:t>nopage</a:t>
            </a:r>
            <a:r>
              <a:rPr lang="en-US" sz="933"/>
              <a:t>)(struct </a:t>
            </a:r>
            <a:r>
              <a:rPr lang="en-US" sz="933" err="1"/>
              <a:t>vm_area_struct</a:t>
            </a:r>
            <a:r>
              <a:rPr lang="en-US" sz="933"/>
              <a:t> *</a:t>
            </a:r>
            <a:r>
              <a:rPr lang="en-US" sz="933" err="1"/>
              <a:t>vma</a:t>
            </a:r>
            <a:r>
              <a:rPr lang="en-US" sz="933"/>
              <a:t>, unsigned long address, int *type);</a:t>
            </a:r>
          </a:p>
          <a:p>
            <a:pPr lvl="1"/>
            <a:r>
              <a:rPr lang="en-US" sz="933"/>
              <a:t>When a process tries to access a page that belongs to a valid VMA, but that is currently not in memory, the </a:t>
            </a:r>
            <a:r>
              <a:rPr lang="en-US" sz="933" err="1"/>
              <a:t>nopage</a:t>
            </a:r>
            <a:r>
              <a:rPr lang="en-US" sz="933"/>
              <a:t> method is called (if its defined) for the related area</a:t>
            </a:r>
          </a:p>
          <a:p>
            <a:endParaRPr lang="en-US" sz="933"/>
          </a:p>
        </p:txBody>
      </p:sp>
      <p:sp>
        <p:nvSpPr>
          <p:cNvPr id="4" name="Slide Number Placeholder 3">
            <a:extLst>
              <a:ext uri="{FF2B5EF4-FFF2-40B4-BE49-F238E27FC236}">
                <a16:creationId xmlns:a16="http://schemas.microsoft.com/office/drawing/2014/main" id="{0EDDA331-EEFF-4873-90B6-382E151F95DA}"/>
              </a:ext>
            </a:extLst>
          </p:cNvPr>
          <p:cNvSpPr>
            <a:spLocks noGrp="1"/>
          </p:cNvSpPr>
          <p:nvPr>
            <p:ph type="sldNum" sz="quarter" idx="10"/>
          </p:nvPr>
        </p:nvSpPr>
        <p:spPr/>
        <p:txBody>
          <a:bodyPr/>
          <a:lstStyle/>
          <a:p>
            <a:fld id="{118AE8F9-495A-0644-8CBB-DDB0F4290159}" type="slidenum">
              <a:rPr lang="en-US" smtClean="0"/>
              <a:pPr/>
              <a:t>19</a:t>
            </a:fld>
            <a:endParaRPr lang="en-US"/>
          </a:p>
        </p:txBody>
      </p:sp>
    </p:spTree>
    <p:extLst>
      <p:ext uri="{BB962C8B-B14F-4D97-AF65-F5344CB8AC3E}">
        <p14:creationId xmlns:p14="http://schemas.microsoft.com/office/powerpoint/2010/main" val="420637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5913C-82F9-FE28-36E7-C7B809503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E64F7-2BAB-712B-E136-71318D06304A}"/>
              </a:ext>
            </a:extLst>
          </p:cNvPr>
          <p:cNvSpPr>
            <a:spLocks noGrp="1"/>
          </p:cNvSpPr>
          <p:nvPr>
            <p:ph type="title"/>
          </p:nvPr>
        </p:nvSpPr>
        <p:spPr/>
        <p:txBody>
          <a:bodyPr/>
          <a:lstStyle/>
          <a:p>
            <a:r>
              <a:rPr lang="en-US"/>
              <a:t>AXI - STREAM</a:t>
            </a:r>
          </a:p>
        </p:txBody>
      </p:sp>
      <p:sp>
        <p:nvSpPr>
          <p:cNvPr id="3" name="Content Placeholder 2">
            <a:extLst>
              <a:ext uri="{FF2B5EF4-FFF2-40B4-BE49-F238E27FC236}">
                <a16:creationId xmlns:a16="http://schemas.microsoft.com/office/drawing/2014/main" id="{3895E9F9-A92D-A3AB-09B5-8974989F8AC8}"/>
              </a:ext>
            </a:extLst>
          </p:cNvPr>
          <p:cNvSpPr>
            <a:spLocks noGrp="1"/>
          </p:cNvSpPr>
          <p:nvPr>
            <p:ph idx="1"/>
          </p:nvPr>
        </p:nvSpPr>
        <p:spPr>
          <a:xfrm>
            <a:off x="2032007" y="1868107"/>
            <a:ext cx="8127999" cy="3048243"/>
          </a:xfrm>
        </p:spPr>
        <p:txBody>
          <a:bodyPr>
            <a:normAutofit fontScale="85000" lnSpcReduction="20000"/>
          </a:bodyPr>
          <a:lstStyle/>
          <a:p>
            <a:r>
              <a:rPr lang="en-US"/>
              <a:t>Not Memory Mapped. </a:t>
            </a:r>
          </a:p>
          <a:p>
            <a:r>
              <a:rPr lang="en-US"/>
              <a:t>For AXI Stream there must be a module to allow for data to be transferred from PL to Memory {DRAM} to CPU </a:t>
            </a:r>
          </a:p>
          <a:p>
            <a:r>
              <a:rPr lang="en-US"/>
              <a:t>AXI Data Mover responsible of integrating/interfacing stream to MM {S2MM}</a:t>
            </a:r>
          </a:p>
          <a:p>
            <a:pPr lvl="1"/>
            <a:r>
              <a:rPr lang="en-US"/>
              <a:t>Configured by Host CPU</a:t>
            </a:r>
          </a:p>
          <a:p>
            <a:pPr lvl="1"/>
            <a:r>
              <a:rPr lang="en-US"/>
              <a:t>Interrupts when transfer task is done</a:t>
            </a:r>
          </a:p>
          <a:p>
            <a:pPr lvl="1"/>
            <a:r>
              <a:rPr lang="en-US"/>
              <a:t>Customized Versions</a:t>
            </a:r>
          </a:p>
          <a:p>
            <a:pPr lvl="2"/>
            <a:r>
              <a:rPr lang="en-US"/>
              <a:t>AXI Central DMA Engine</a:t>
            </a:r>
          </a:p>
          <a:p>
            <a:pPr lvl="2"/>
            <a:r>
              <a:rPr lang="en-US"/>
              <a:t>AXI Video DMA</a:t>
            </a:r>
          </a:p>
          <a:p>
            <a:endParaRPr lang="en-US"/>
          </a:p>
          <a:p>
            <a:endParaRPr lang="en-US"/>
          </a:p>
          <a:p>
            <a:endParaRPr lang="en-US"/>
          </a:p>
          <a:p>
            <a:pPr marL="304802" lvl="1" indent="0">
              <a:buNone/>
            </a:pPr>
            <a:endParaRPr lang="en-US"/>
          </a:p>
          <a:p>
            <a:pPr lvl="1"/>
            <a:endParaRPr lang="en-US"/>
          </a:p>
        </p:txBody>
      </p:sp>
      <p:sp>
        <p:nvSpPr>
          <p:cNvPr id="4" name="Slide Number Placeholder 3">
            <a:extLst>
              <a:ext uri="{FF2B5EF4-FFF2-40B4-BE49-F238E27FC236}">
                <a16:creationId xmlns:a16="http://schemas.microsoft.com/office/drawing/2014/main" id="{57C606E2-B5B3-B2E5-0B67-EC28B50AACA9}"/>
              </a:ext>
            </a:extLst>
          </p:cNvPr>
          <p:cNvSpPr>
            <a:spLocks noGrp="1"/>
          </p:cNvSpPr>
          <p:nvPr>
            <p:ph type="sldNum" sz="quarter" idx="10"/>
          </p:nvPr>
        </p:nvSpPr>
        <p:spPr/>
        <p:txBody>
          <a:bodyPr/>
          <a:lstStyle/>
          <a:p>
            <a:fld id="{118AE8F9-495A-0644-8CBB-DDB0F4290159}" type="slidenum">
              <a:rPr lang="en-US" smtClean="0"/>
              <a:pPr/>
              <a:t>2</a:t>
            </a:fld>
            <a:endParaRPr lang="en-US"/>
          </a:p>
        </p:txBody>
      </p:sp>
      <p:pic>
        <p:nvPicPr>
          <p:cNvPr id="5" name="Picture 4">
            <a:extLst>
              <a:ext uri="{FF2B5EF4-FFF2-40B4-BE49-F238E27FC236}">
                <a16:creationId xmlns:a16="http://schemas.microsoft.com/office/drawing/2014/main" id="{DDCF5568-F47B-7579-753B-5CFB953E4BDB}"/>
              </a:ext>
            </a:extLst>
          </p:cNvPr>
          <p:cNvPicPr>
            <a:picLocks noChangeAspect="1"/>
          </p:cNvPicPr>
          <p:nvPr/>
        </p:nvPicPr>
        <p:blipFill>
          <a:blip r:embed="rId3"/>
          <a:stretch>
            <a:fillRect/>
          </a:stretch>
        </p:blipFill>
        <p:spPr>
          <a:xfrm>
            <a:off x="6458232" y="3043783"/>
            <a:ext cx="3516475" cy="2455085"/>
          </a:xfrm>
          <a:prstGeom prst="rect">
            <a:avLst/>
          </a:prstGeom>
        </p:spPr>
      </p:pic>
    </p:spTree>
    <p:extLst>
      <p:ext uri="{BB962C8B-B14F-4D97-AF65-F5344CB8AC3E}">
        <p14:creationId xmlns:p14="http://schemas.microsoft.com/office/powerpoint/2010/main" val="2466797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B60A-4B9B-4FEE-8533-C9D8E9A954D6}"/>
              </a:ext>
            </a:extLst>
          </p:cNvPr>
          <p:cNvSpPr>
            <a:spLocks noGrp="1"/>
          </p:cNvSpPr>
          <p:nvPr>
            <p:ph type="title"/>
          </p:nvPr>
        </p:nvSpPr>
        <p:spPr/>
        <p:txBody>
          <a:bodyPr/>
          <a:lstStyle/>
          <a:p>
            <a:r>
              <a:rPr lang="en-US"/>
              <a:t>The </a:t>
            </a:r>
            <a:r>
              <a:rPr lang="en-US" err="1"/>
              <a:t>mmap</a:t>
            </a:r>
            <a:r>
              <a:rPr lang="en-US"/>
              <a:t> Device Operation</a:t>
            </a:r>
          </a:p>
        </p:txBody>
      </p:sp>
      <p:sp>
        <p:nvSpPr>
          <p:cNvPr id="3" name="Content Placeholder 2">
            <a:extLst>
              <a:ext uri="{FF2B5EF4-FFF2-40B4-BE49-F238E27FC236}">
                <a16:creationId xmlns:a16="http://schemas.microsoft.com/office/drawing/2014/main" id="{6767DD14-99A0-4C74-A05F-60AADC47AF68}"/>
              </a:ext>
            </a:extLst>
          </p:cNvPr>
          <p:cNvSpPr>
            <a:spLocks noGrp="1"/>
          </p:cNvSpPr>
          <p:nvPr>
            <p:ph idx="1"/>
          </p:nvPr>
        </p:nvSpPr>
        <p:spPr>
          <a:xfrm>
            <a:off x="2032000" y="1953237"/>
            <a:ext cx="4798008" cy="3121065"/>
          </a:xfrm>
        </p:spPr>
        <p:txBody>
          <a:bodyPr>
            <a:normAutofit fontScale="92500"/>
          </a:bodyPr>
          <a:lstStyle/>
          <a:p>
            <a:r>
              <a:rPr lang="en-US" sz="800"/>
              <a:t>Memory mapping can be implemented to provide user programs w/ direct access to the device memory</a:t>
            </a:r>
          </a:p>
          <a:p>
            <a:r>
              <a:rPr lang="en-US" sz="800"/>
              <a:t>The </a:t>
            </a:r>
            <a:r>
              <a:rPr lang="en-US" sz="800" err="1"/>
              <a:t>mmap</a:t>
            </a:r>
            <a:r>
              <a:rPr lang="en-US" sz="800"/>
              <a:t> method is part of the </a:t>
            </a:r>
            <a:r>
              <a:rPr lang="en-US" sz="800" err="1"/>
              <a:t>file_operations</a:t>
            </a:r>
            <a:r>
              <a:rPr lang="en-US" sz="800"/>
              <a:t> structure and is invoked when the </a:t>
            </a:r>
            <a:r>
              <a:rPr lang="en-US" sz="800" err="1"/>
              <a:t>mmap</a:t>
            </a:r>
            <a:r>
              <a:rPr lang="en-US" sz="800"/>
              <a:t> system call is issued. </a:t>
            </a:r>
          </a:p>
          <a:p>
            <a:r>
              <a:rPr lang="en-US" sz="800"/>
              <a:t>The system call (described in the </a:t>
            </a:r>
            <a:r>
              <a:rPr lang="en-US" sz="800" err="1"/>
              <a:t>mmap</a:t>
            </a:r>
            <a:r>
              <a:rPr lang="en-US" sz="800"/>
              <a:t>(2) manual page)</a:t>
            </a:r>
          </a:p>
          <a:p>
            <a:pPr lvl="1"/>
            <a:r>
              <a:rPr lang="en-US" sz="800" err="1"/>
              <a:t>mmap</a:t>
            </a:r>
            <a:r>
              <a:rPr lang="en-US" sz="800"/>
              <a:t> (</a:t>
            </a:r>
            <a:r>
              <a:rPr lang="en-US" sz="800" err="1"/>
              <a:t>caddr_t</a:t>
            </a:r>
            <a:r>
              <a:rPr lang="en-US" sz="800"/>
              <a:t> </a:t>
            </a:r>
            <a:r>
              <a:rPr lang="en-US" sz="800" err="1"/>
              <a:t>addr</a:t>
            </a:r>
            <a:r>
              <a:rPr lang="en-US" sz="800"/>
              <a:t>, </a:t>
            </a:r>
            <a:r>
              <a:rPr lang="en-US" sz="800" err="1"/>
              <a:t>size_t</a:t>
            </a:r>
            <a:r>
              <a:rPr lang="en-US" sz="800"/>
              <a:t> </a:t>
            </a:r>
            <a:r>
              <a:rPr lang="en-US" sz="800" err="1"/>
              <a:t>len</a:t>
            </a:r>
            <a:r>
              <a:rPr lang="en-US" sz="800"/>
              <a:t>, int </a:t>
            </a:r>
            <a:r>
              <a:rPr lang="en-US" sz="800" err="1"/>
              <a:t>prot</a:t>
            </a:r>
            <a:r>
              <a:rPr lang="en-US" sz="800"/>
              <a:t>, int flags, int </a:t>
            </a:r>
            <a:r>
              <a:rPr lang="en-US" sz="800" err="1"/>
              <a:t>fd</a:t>
            </a:r>
            <a:r>
              <a:rPr lang="en-US" sz="800"/>
              <a:t>, </a:t>
            </a:r>
            <a:r>
              <a:rPr lang="en-US" sz="800" err="1"/>
              <a:t>off_t</a:t>
            </a:r>
            <a:r>
              <a:rPr lang="en-US" sz="800"/>
              <a:t> offset)</a:t>
            </a:r>
          </a:p>
          <a:p>
            <a:r>
              <a:rPr lang="en-US" sz="800"/>
              <a:t>The file op is declared as</a:t>
            </a:r>
          </a:p>
          <a:p>
            <a:pPr lvl="1"/>
            <a:r>
              <a:rPr lang="en-US" sz="800"/>
              <a:t>int (*</a:t>
            </a:r>
            <a:r>
              <a:rPr lang="en-US" sz="800" err="1"/>
              <a:t>mmap</a:t>
            </a:r>
            <a:r>
              <a:rPr lang="en-US" sz="800"/>
              <a:t>) (struct file *</a:t>
            </a:r>
            <a:r>
              <a:rPr lang="en-US" sz="800" err="1"/>
              <a:t>filp</a:t>
            </a:r>
            <a:r>
              <a:rPr lang="en-US" sz="800"/>
              <a:t> , struct </a:t>
            </a:r>
            <a:r>
              <a:rPr lang="en-US" sz="800" err="1"/>
              <a:t>vm_area_struct</a:t>
            </a:r>
            <a:r>
              <a:rPr lang="en-US" sz="800"/>
              <a:t> *</a:t>
            </a:r>
            <a:r>
              <a:rPr lang="en-US" sz="800" err="1"/>
              <a:t>vma</a:t>
            </a:r>
            <a:r>
              <a:rPr lang="en-US" sz="800"/>
              <a:t>);</a:t>
            </a:r>
          </a:p>
          <a:p>
            <a:r>
              <a:rPr lang="en-US" sz="800"/>
              <a:t>To implement </a:t>
            </a:r>
            <a:r>
              <a:rPr lang="en-US" sz="800" err="1"/>
              <a:t>mmap</a:t>
            </a:r>
            <a:r>
              <a:rPr lang="en-US" sz="800"/>
              <a:t>, the driver only has to build suitable page tables for the address range and, if necessary, replace </a:t>
            </a:r>
            <a:r>
              <a:rPr lang="en-US" sz="800" err="1"/>
              <a:t>vma</a:t>
            </a:r>
            <a:r>
              <a:rPr lang="en-US" sz="800"/>
              <a:t>-&gt;</a:t>
            </a:r>
            <a:r>
              <a:rPr lang="en-US" sz="800" err="1"/>
              <a:t>vm_ops</a:t>
            </a:r>
            <a:r>
              <a:rPr lang="en-US" sz="800"/>
              <a:t> with a new set of operations.</a:t>
            </a:r>
          </a:p>
          <a:p>
            <a:r>
              <a:rPr lang="en-US" sz="800"/>
              <a:t>There are two ways of building the page tables: doing it all at once with a function called </a:t>
            </a:r>
            <a:r>
              <a:rPr lang="en-US" sz="800" err="1"/>
              <a:t>remap_pfn_range</a:t>
            </a:r>
            <a:r>
              <a:rPr lang="en-US" sz="800"/>
              <a:t> or doing it a page at a time via the </a:t>
            </a:r>
            <a:r>
              <a:rPr lang="en-US" sz="800" err="1"/>
              <a:t>nopage</a:t>
            </a:r>
            <a:r>
              <a:rPr lang="en-US" sz="800"/>
              <a:t> VMA method</a:t>
            </a:r>
          </a:p>
          <a:p>
            <a:r>
              <a:rPr lang="en-US" sz="733"/>
              <a:t>The job of building new page tables to map a range of physical addresses is handled by </a:t>
            </a:r>
            <a:r>
              <a:rPr lang="en-US" sz="733" err="1"/>
              <a:t>remap_pfn_range</a:t>
            </a:r>
            <a:r>
              <a:rPr lang="en-US" sz="733"/>
              <a:t> and </a:t>
            </a:r>
            <a:r>
              <a:rPr lang="en-US" sz="733" err="1"/>
              <a:t>io_remap_page_range</a:t>
            </a:r>
            <a:r>
              <a:rPr lang="en-US" sz="733"/>
              <a:t>, which have the following prototypes: </a:t>
            </a:r>
          </a:p>
          <a:p>
            <a:pPr lvl="1"/>
            <a:r>
              <a:rPr lang="en-US" sz="733"/>
              <a:t>int </a:t>
            </a:r>
            <a:r>
              <a:rPr lang="en-US" sz="733" err="1"/>
              <a:t>remap_pfn_range</a:t>
            </a:r>
            <a:r>
              <a:rPr lang="en-US" sz="733"/>
              <a:t>(struct </a:t>
            </a:r>
            <a:r>
              <a:rPr lang="en-US" sz="733" err="1"/>
              <a:t>vm_area_struct</a:t>
            </a:r>
            <a:r>
              <a:rPr lang="en-US" sz="733"/>
              <a:t> *</a:t>
            </a:r>
            <a:r>
              <a:rPr lang="en-US" sz="733" err="1"/>
              <a:t>vma</a:t>
            </a:r>
            <a:r>
              <a:rPr lang="en-US" sz="733"/>
              <a:t>, unsigned long </a:t>
            </a:r>
            <a:r>
              <a:rPr lang="en-US" sz="733" err="1"/>
              <a:t>virt_addr</a:t>
            </a:r>
            <a:r>
              <a:rPr lang="en-US" sz="733"/>
              <a:t>, unsigned long </a:t>
            </a:r>
            <a:r>
              <a:rPr lang="en-US" sz="733" err="1"/>
              <a:t>pfn</a:t>
            </a:r>
            <a:r>
              <a:rPr lang="en-US" sz="733"/>
              <a:t>, unsigned long size, </a:t>
            </a:r>
            <a:r>
              <a:rPr lang="en-US" sz="733" err="1"/>
              <a:t>pgprot_t</a:t>
            </a:r>
            <a:r>
              <a:rPr lang="en-US" sz="733"/>
              <a:t> </a:t>
            </a:r>
            <a:r>
              <a:rPr lang="en-US" sz="733" err="1"/>
              <a:t>prot</a:t>
            </a:r>
            <a:r>
              <a:rPr lang="en-US" sz="733"/>
              <a:t>); </a:t>
            </a:r>
          </a:p>
          <a:p>
            <a:pPr lvl="1"/>
            <a:r>
              <a:rPr lang="en-US" sz="733"/>
              <a:t>int </a:t>
            </a:r>
            <a:r>
              <a:rPr lang="en-US" sz="733" err="1"/>
              <a:t>io_remap_page_range</a:t>
            </a:r>
            <a:r>
              <a:rPr lang="en-US" sz="733"/>
              <a:t>(struct </a:t>
            </a:r>
            <a:r>
              <a:rPr lang="en-US" sz="733" err="1"/>
              <a:t>vm_area_struct</a:t>
            </a:r>
            <a:r>
              <a:rPr lang="en-US" sz="733"/>
              <a:t> *</a:t>
            </a:r>
            <a:r>
              <a:rPr lang="en-US" sz="733" err="1"/>
              <a:t>vma</a:t>
            </a:r>
            <a:r>
              <a:rPr lang="en-US" sz="733"/>
              <a:t>, unsigned long </a:t>
            </a:r>
            <a:r>
              <a:rPr lang="en-US" sz="733" err="1"/>
              <a:t>virt_addr</a:t>
            </a:r>
            <a:r>
              <a:rPr lang="en-US" sz="733"/>
              <a:t>, unsigned long </a:t>
            </a:r>
            <a:r>
              <a:rPr lang="en-US" sz="733" err="1"/>
              <a:t>phys_addr</a:t>
            </a:r>
            <a:r>
              <a:rPr lang="en-US" sz="733"/>
              <a:t>, unsigned long size, </a:t>
            </a:r>
            <a:r>
              <a:rPr lang="en-US" sz="733" err="1"/>
              <a:t>pgprot_t</a:t>
            </a:r>
            <a:r>
              <a:rPr lang="en-US" sz="733"/>
              <a:t> </a:t>
            </a:r>
            <a:r>
              <a:rPr lang="en-US" sz="733" err="1"/>
              <a:t>prot</a:t>
            </a:r>
            <a:r>
              <a:rPr lang="en-US" sz="733"/>
              <a:t>);</a:t>
            </a:r>
          </a:p>
          <a:p>
            <a:r>
              <a:rPr lang="en-US" sz="800"/>
              <a:t>The first (</a:t>
            </a:r>
            <a:r>
              <a:rPr lang="en-US" sz="800" err="1"/>
              <a:t>remap_pfn_range</a:t>
            </a:r>
            <a:r>
              <a:rPr lang="en-US" sz="800"/>
              <a:t>) is intended for situations where </a:t>
            </a:r>
            <a:r>
              <a:rPr lang="en-US" sz="800" err="1"/>
              <a:t>pfn</a:t>
            </a:r>
            <a:r>
              <a:rPr lang="en-US" sz="800"/>
              <a:t> refers to actual system RAM, while </a:t>
            </a:r>
            <a:r>
              <a:rPr lang="en-US" sz="800" err="1"/>
              <a:t>io_remap_page_range</a:t>
            </a:r>
            <a:r>
              <a:rPr lang="en-US" sz="800"/>
              <a:t> should be used when </a:t>
            </a:r>
            <a:r>
              <a:rPr lang="en-US" sz="800" err="1"/>
              <a:t>phys_addr</a:t>
            </a:r>
            <a:r>
              <a:rPr lang="en-US" sz="800"/>
              <a:t> points to I/O memory. I</a:t>
            </a:r>
          </a:p>
        </p:txBody>
      </p:sp>
      <p:sp>
        <p:nvSpPr>
          <p:cNvPr id="4" name="Slide Number Placeholder 3">
            <a:extLst>
              <a:ext uri="{FF2B5EF4-FFF2-40B4-BE49-F238E27FC236}">
                <a16:creationId xmlns:a16="http://schemas.microsoft.com/office/drawing/2014/main" id="{49DC587C-7B1F-4A86-A404-523EC3F221D9}"/>
              </a:ext>
            </a:extLst>
          </p:cNvPr>
          <p:cNvSpPr>
            <a:spLocks noGrp="1"/>
          </p:cNvSpPr>
          <p:nvPr>
            <p:ph type="sldNum" sz="quarter" idx="10"/>
          </p:nvPr>
        </p:nvSpPr>
        <p:spPr/>
        <p:txBody>
          <a:bodyPr/>
          <a:lstStyle/>
          <a:p>
            <a:fld id="{118AE8F9-495A-0644-8CBB-DDB0F4290159}" type="slidenum">
              <a:rPr lang="en-US" smtClean="0"/>
              <a:pPr/>
              <a:t>20</a:t>
            </a:fld>
            <a:endParaRPr lang="en-US"/>
          </a:p>
        </p:txBody>
      </p:sp>
      <p:pic>
        <p:nvPicPr>
          <p:cNvPr id="6" name="Picture 5">
            <a:extLst>
              <a:ext uri="{FF2B5EF4-FFF2-40B4-BE49-F238E27FC236}">
                <a16:creationId xmlns:a16="http://schemas.microsoft.com/office/drawing/2014/main" id="{72B7B380-F606-4D27-B7C7-57019A25A9F1}"/>
              </a:ext>
            </a:extLst>
          </p:cNvPr>
          <p:cNvPicPr>
            <a:picLocks noChangeAspect="1"/>
          </p:cNvPicPr>
          <p:nvPr/>
        </p:nvPicPr>
        <p:blipFill rotWithShape="1">
          <a:blip r:embed="rId2"/>
          <a:srcRect l="4217" r="12250"/>
          <a:stretch/>
        </p:blipFill>
        <p:spPr>
          <a:xfrm>
            <a:off x="7253000" y="3763738"/>
            <a:ext cx="2848947" cy="959109"/>
          </a:xfrm>
          <a:prstGeom prst="rect">
            <a:avLst/>
          </a:prstGeom>
        </p:spPr>
      </p:pic>
    </p:spTree>
    <p:extLst>
      <p:ext uri="{BB962C8B-B14F-4D97-AF65-F5344CB8AC3E}">
        <p14:creationId xmlns:p14="http://schemas.microsoft.com/office/powerpoint/2010/main" val="2926000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B60A-4B9B-4FEE-8533-C9D8E9A954D6}"/>
              </a:ext>
            </a:extLst>
          </p:cNvPr>
          <p:cNvSpPr>
            <a:spLocks noGrp="1"/>
          </p:cNvSpPr>
          <p:nvPr>
            <p:ph type="title"/>
          </p:nvPr>
        </p:nvSpPr>
        <p:spPr/>
        <p:txBody>
          <a:bodyPr/>
          <a:lstStyle/>
          <a:p>
            <a:r>
              <a:rPr lang="en-US"/>
              <a:t>Remapping Specific IO Regions</a:t>
            </a:r>
          </a:p>
        </p:txBody>
      </p:sp>
      <p:sp>
        <p:nvSpPr>
          <p:cNvPr id="3" name="Content Placeholder 2">
            <a:extLst>
              <a:ext uri="{FF2B5EF4-FFF2-40B4-BE49-F238E27FC236}">
                <a16:creationId xmlns:a16="http://schemas.microsoft.com/office/drawing/2014/main" id="{6767DD14-99A0-4C74-A05F-60AADC47AF68}"/>
              </a:ext>
            </a:extLst>
          </p:cNvPr>
          <p:cNvSpPr>
            <a:spLocks noGrp="1"/>
          </p:cNvSpPr>
          <p:nvPr>
            <p:ph idx="1"/>
          </p:nvPr>
        </p:nvSpPr>
        <p:spPr>
          <a:xfrm>
            <a:off x="2032000" y="1953237"/>
            <a:ext cx="4798008" cy="3121065"/>
          </a:xfrm>
        </p:spPr>
        <p:txBody>
          <a:bodyPr>
            <a:normAutofit/>
          </a:bodyPr>
          <a:lstStyle/>
          <a:p>
            <a:r>
              <a:rPr lang="en-US" sz="800"/>
              <a:t>The typical driver, however, wants to map only the small address range that applies to its peripheral device, not all memory. </a:t>
            </a:r>
          </a:p>
          <a:p>
            <a:r>
              <a:rPr lang="en-US" sz="800"/>
              <a:t>In order to map to user space only a subset of the whole memory range, the driver needs only to play with the offsets. </a:t>
            </a:r>
          </a:p>
          <a:p>
            <a:r>
              <a:rPr lang="en-US" sz="800"/>
              <a:t>The following does the trick for a driver mapping a region of </a:t>
            </a:r>
            <a:r>
              <a:rPr lang="en-US" sz="800" err="1"/>
              <a:t>simple_region_size</a:t>
            </a:r>
            <a:r>
              <a:rPr lang="en-US" sz="800"/>
              <a:t> bytes, beginning at physical address </a:t>
            </a:r>
            <a:r>
              <a:rPr lang="en-US" sz="800" err="1"/>
              <a:t>simple_region_start</a:t>
            </a:r>
            <a:r>
              <a:rPr lang="en-US" sz="800"/>
              <a:t> (which should be page-aligned):</a:t>
            </a:r>
          </a:p>
        </p:txBody>
      </p:sp>
      <p:sp>
        <p:nvSpPr>
          <p:cNvPr id="4" name="Slide Number Placeholder 3">
            <a:extLst>
              <a:ext uri="{FF2B5EF4-FFF2-40B4-BE49-F238E27FC236}">
                <a16:creationId xmlns:a16="http://schemas.microsoft.com/office/drawing/2014/main" id="{49DC587C-7B1F-4A86-A404-523EC3F221D9}"/>
              </a:ext>
            </a:extLst>
          </p:cNvPr>
          <p:cNvSpPr>
            <a:spLocks noGrp="1"/>
          </p:cNvSpPr>
          <p:nvPr>
            <p:ph type="sldNum" sz="quarter" idx="10"/>
          </p:nvPr>
        </p:nvSpPr>
        <p:spPr/>
        <p:txBody>
          <a:bodyPr/>
          <a:lstStyle/>
          <a:p>
            <a:fld id="{118AE8F9-495A-0644-8CBB-DDB0F4290159}" type="slidenum">
              <a:rPr lang="en-US" smtClean="0"/>
              <a:pPr/>
              <a:t>21</a:t>
            </a:fld>
            <a:endParaRPr lang="en-US"/>
          </a:p>
        </p:txBody>
      </p:sp>
      <p:pic>
        <p:nvPicPr>
          <p:cNvPr id="7" name="Picture 6">
            <a:extLst>
              <a:ext uri="{FF2B5EF4-FFF2-40B4-BE49-F238E27FC236}">
                <a16:creationId xmlns:a16="http://schemas.microsoft.com/office/drawing/2014/main" id="{C5E5A9AE-B907-40E9-86FA-A03A53408216}"/>
              </a:ext>
            </a:extLst>
          </p:cNvPr>
          <p:cNvPicPr>
            <a:picLocks noChangeAspect="1"/>
          </p:cNvPicPr>
          <p:nvPr/>
        </p:nvPicPr>
        <p:blipFill>
          <a:blip r:embed="rId2"/>
          <a:stretch>
            <a:fillRect/>
          </a:stretch>
        </p:blipFill>
        <p:spPr>
          <a:xfrm>
            <a:off x="4309907" y="3637125"/>
            <a:ext cx="4044951" cy="1143000"/>
          </a:xfrm>
          <a:prstGeom prst="rect">
            <a:avLst/>
          </a:prstGeom>
        </p:spPr>
      </p:pic>
    </p:spTree>
    <p:extLst>
      <p:ext uri="{BB962C8B-B14F-4D97-AF65-F5344CB8AC3E}">
        <p14:creationId xmlns:p14="http://schemas.microsoft.com/office/powerpoint/2010/main" val="121690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B60A-4B9B-4FEE-8533-C9D8E9A954D6}"/>
              </a:ext>
            </a:extLst>
          </p:cNvPr>
          <p:cNvSpPr>
            <a:spLocks noGrp="1"/>
          </p:cNvSpPr>
          <p:nvPr>
            <p:ph type="title"/>
          </p:nvPr>
        </p:nvSpPr>
        <p:spPr/>
        <p:txBody>
          <a:bodyPr>
            <a:noAutofit/>
          </a:bodyPr>
          <a:lstStyle/>
          <a:p>
            <a:r>
              <a:rPr lang="en-US" sz="1200"/>
              <a:t>https://linux-kernel-labs.github.io/refs/heads/master/labs/memory_mapping.html</a:t>
            </a:r>
          </a:p>
        </p:txBody>
      </p:sp>
      <p:sp>
        <p:nvSpPr>
          <p:cNvPr id="3" name="Content Placeholder 2">
            <a:extLst>
              <a:ext uri="{FF2B5EF4-FFF2-40B4-BE49-F238E27FC236}">
                <a16:creationId xmlns:a16="http://schemas.microsoft.com/office/drawing/2014/main" id="{6767DD14-99A0-4C74-A05F-60AADC47AF68}"/>
              </a:ext>
            </a:extLst>
          </p:cNvPr>
          <p:cNvSpPr>
            <a:spLocks noGrp="1"/>
          </p:cNvSpPr>
          <p:nvPr>
            <p:ph idx="1"/>
          </p:nvPr>
        </p:nvSpPr>
        <p:spPr>
          <a:xfrm>
            <a:off x="2032002" y="1953237"/>
            <a:ext cx="8098972" cy="3121065"/>
          </a:xfrm>
        </p:spPr>
        <p:txBody>
          <a:bodyPr>
            <a:normAutofit fontScale="92500" lnSpcReduction="10000"/>
          </a:bodyPr>
          <a:lstStyle/>
          <a:p>
            <a:r>
              <a:rPr lang="en-US" sz="800"/>
              <a:t>Overview:</a:t>
            </a:r>
          </a:p>
          <a:p>
            <a:pPr lvl="1"/>
            <a:r>
              <a:rPr lang="en-US" sz="800"/>
              <a:t>In </a:t>
            </a:r>
            <a:r>
              <a:rPr lang="en-US" sz="800" err="1"/>
              <a:t>linux</a:t>
            </a:r>
            <a:r>
              <a:rPr lang="en-US" sz="800"/>
              <a:t>, it is possible to map a kernel address space to a user address space. This eliminates the overhead of copying user space information into the kernel and vice versa. </a:t>
            </a:r>
          </a:p>
          <a:p>
            <a:pPr lvl="1"/>
            <a:r>
              <a:rPr lang="en-US" sz="800"/>
              <a:t>This can be done via a device driver</a:t>
            </a:r>
          </a:p>
          <a:p>
            <a:pPr lvl="1"/>
            <a:r>
              <a:rPr lang="en-US" sz="800"/>
              <a:t>This feature is done by implementing the </a:t>
            </a:r>
            <a:r>
              <a:rPr lang="en-US" sz="800" err="1"/>
              <a:t>mmap</a:t>
            </a:r>
            <a:r>
              <a:rPr lang="en-US" sz="800"/>
              <a:t>() op in the device driver, and calling </a:t>
            </a:r>
            <a:r>
              <a:rPr lang="en-US" sz="800" err="1"/>
              <a:t>mmap</a:t>
            </a:r>
            <a:r>
              <a:rPr lang="en-US" sz="800"/>
              <a:t> sys call in user space. </a:t>
            </a:r>
          </a:p>
          <a:p>
            <a:r>
              <a:rPr lang="en-US" sz="800"/>
              <a:t>The </a:t>
            </a:r>
            <a:r>
              <a:rPr lang="en-US" sz="800" err="1"/>
              <a:t>mmap</a:t>
            </a:r>
            <a:r>
              <a:rPr lang="en-US" sz="800"/>
              <a:t> system call: </a:t>
            </a:r>
          </a:p>
          <a:p>
            <a:pPr lvl="1"/>
            <a:r>
              <a:rPr lang="en-US" sz="800"/>
              <a:t>void *</a:t>
            </a:r>
            <a:r>
              <a:rPr lang="en-US" sz="800" err="1"/>
              <a:t>mmap</a:t>
            </a:r>
            <a:r>
              <a:rPr lang="en-US" sz="800"/>
              <a:t>(</a:t>
            </a:r>
            <a:r>
              <a:rPr lang="en-US" sz="800" err="1"/>
              <a:t>caddr_t</a:t>
            </a:r>
            <a:r>
              <a:rPr lang="en-US" sz="800"/>
              <a:t> </a:t>
            </a:r>
            <a:r>
              <a:rPr lang="en-US" sz="800" err="1"/>
              <a:t>addr</a:t>
            </a:r>
            <a:r>
              <a:rPr lang="en-US" sz="800"/>
              <a:t>, </a:t>
            </a:r>
            <a:r>
              <a:rPr lang="en-US" sz="800" err="1"/>
              <a:t>size_t</a:t>
            </a:r>
            <a:r>
              <a:rPr lang="en-US" sz="800"/>
              <a:t> </a:t>
            </a:r>
            <a:r>
              <a:rPr lang="en-US" sz="800" err="1"/>
              <a:t>len</a:t>
            </a:r>
            <a:r>
              <a:rPr lang="en-US" sz="800"/>
              <a:t>, int </a:t>
            </a:r>
            <a:r>
              <a:rPr lang="en-US" sz="800" err="1"/>
              <a:t>prot,int</a:t>
            </a:r>
            <a:r>
              <a:rPr lang="en-US" sz="800"/>
              <a:t> flags, int </a:t>
            </a:r>
            <a:r>
              <a:rPr lang="en-US" sz="800" err="1"/>
              <a:t>fd</a:t>
            </a:r>
            <a:r>
              <a:rPr lang="en-US" sz="800"/>
              <a:t>, </a:t>
            </a:r>
            <a:r>
              <a:rPr lang="en-US" sz="800" err="1"/>
              <a:t>off_t</a:t>
            </a:r>
            <a:r>
              <a:rPr lang="en-US" sz="800"/>
              <a:t> offset);</a:t>
            </a:r>
          </a:p>
          <a:p>
            <a:r>
              <a:rPr lang="en-US" sz="800"/>
              <a:t>The </a:t>
            </a:r>
            <a:r>
              <a:rPr lang="en-US" sz="800" err="1"/>
              <a:t>mmap</a:t>
            </a:r>
            <a:r>
              <a:rPr lang="en-US" sz="800"/>
              <a:t> ops signature:</a:t>
            </a:r>
          </a:p>
          <a:p>
            <a:pPr lvl="1"/>
            <a:r>
              <a:rPr lang="en-US" sz="800"/>
              <a:t>int (*</a:t>
            </a:r>
            <a:r>
              <a:rPr lang="en-US" sz="800" err="1"/>
              <a:t>mmap</a:t>
            </a:r>
            <a:r>
              <a:rPr lang="en-US" sz="800"/>
              <a:t>)(struct file *</a:t>
            </a:r>
            <a:r>
              <a:rPr lang="en-US" sz="800" err="1"/>
              <a:t>filp</a:t>
            </a:r>
            <a:r>
              <a:rPr lang="en-US" sz="800"/>
              <a:t>, struct </a:t>
            </a:r>
            <a:r>
              <a:rPr lang="en-US" sz="800" err="1"/>
              <a:t>vm_area_struct</a:t>
            </a:r>
            <a:r>
              <a:rPr lang="en-US" sz="800"/>
              <a:t> *</a:t>
            </a:r>
            <a:r>
              <a:rPr lang="en-US" sz="800" err="1"/>
              <a:t>vma</a:t>
            </a:r>
            <a:r>
              <a:rPr lang="en-US" sz="800"/>
              <a:t>);</a:t>
            </a:r>
          </a:p>
          <a:p>
            <a:pPr lvl="2"/>
            <a:r>
              <a:rPr lang="en-US" sz="800" err="1"/>
              <a:t>filp</a:t>
            </a:r>
            <a:r>
              <a:rPr lang="en-US" sz="800"/>
              <a:t>: pointer to a struct file</a:t>
            </a:r>
          </a:p>
          <a:p>
            <a:pPr lvl="2"/>
            <a:r>
              <a:rPr lang="en-US" sz="800" err="1"/>
              <a:t>vma</a:t>
            </a:r>
            <a:r>
              <a:rPr lang="en-US" sz="800"/>
              <a:t> field is used to indicate the virtual address space where the mem should be mapped by the device</a:t>
            </a:r>
          </a:p>
          <a:p>
            <a:pPr lvl="2"/>
            <a:r>
              <a:rPr lang="en-US" sz="800"/>
              <a:t>A driver should allocate mem (using </a:t>
            </a:r>
            <a:r>
              <a:rPr lang="en-US" sz="800" err="1"/>
              <a:t>kmalloc</a:t>
            </a:r>
            <a:r>
              <a:rPr lang="en-US" sz="800"/>
              <a:t>(), </a:t>
            </a:r>
            <a:r>
              <a:rPr lang="en-US" sz="800" err="1"/>
              <a:t>vmalloc</a:t>
            </a:r>
            <a:r>
              <a:rPr lang="en-US" sz="800"/>
              <a:t>(), </a:t>
            </a:r>
            <a:r>
              <a:rPr lang="en-US" sz="800" err="1"/>
              <a:t>alloc_pages</a:t>
            </a:r>
            <a:r>
              <a:rPr lang="en-US" sz="800"/>
              <a:t>()) and then map it to the user address space using helper functions such as </a:t>
            </a:r>
            <a:r>
              <a:rPr lang="en-US" sz="800" err="1"/>
              <a:t>remap_pfn_range</a:t>
            </a:r>
            <a:r>
              <a:rPr lang="en-US" sz="800"/>
              <a:t>()</a:t>
            </a:r>
          </a:p>
          <a:p>
            <a:pPr lvl="2"/>
            <a:r>
              <a:rPr lang="en-US" sz="800" err="1"/>
              <a:t>remap_pfn_range</a:t>
            </a:r>
            <a:r>
              <a:rPr lang="en-US" sz="800"/>
              <a:t>() will map a contiguous physical address space into the virtual space represented by </a:t>
            </a:r>
            <a:r>
              <a:rPr lang="en-US" sz="800" err="1"/>
              <a:t>vm_area_struct</a:t>
            </a:r>
            <a:r>
              <a:rPr lang="en-US" sz="800"/>
              <a:t>:</a:t>
            </a:r>
          </a:p>
          <a:p>
            <a:pPr lvl="2"/>
            <a:r>
              <a:rPr lang="en-US" sz="800"/>
              <a:t>int </a:t>
            </a:r>
            <a:r>
              <a:rPr lang="en-US" sz="800" err="1"/>
              <a:t>remap_pfn_range</a:t>
            </a:r>
            <a:r>
              <a:rPr lang="en-US" sz="800"/>
              <a:t> (structure </a:t>
            </a:r>
            <a:r>
              <a:rPr lang="en-US" sz="800" err="1"/>
              <a:t>vm_area_struct</a:t>
            </a:r>
            <a:r>
              <a:rPr lang="en-US" sz="800"/>
              <a:t> *</a:t>
            </a:r>
            <a:r>
              <a:rPr lang="en-US" sz="800" err="1"/>
              <a:t>vma</a:t>
            </a:r>
            <a:r>
              <a:rPr lang="en-US" sz="800"/>
              <a:t>, unsigned long </a:t>
            </a:r>
            <a:r>
              <a:rPr lang="en-US" sz="800" err="1"/>
              <a:t>addr</a:t>
            </a:r>
            <a:r>
              <a:rPr lang="en-US" sz="800"/>
              <a:t>, unsigned long </a:t>
            </a:r>
            <a:r>
              <a:rPr lang="en-US" sz="800" err="1"/>
              <a:t>pfn</a:t>
            </a:r>
            <a:r>
              <a:rPr lang="en-US" sz="800"/>
              <a:t>, unsigned long size, </a:t>
            </a:r>
            <a:r>
              <a:rPr lang="en-US" sz="800" err="1"/>
              <a:t>pgprot_t</a:t>
            </a:r>
            <a:r>
              <a:rPr lang="en-US" sz="800"/>
              <a:t> </a:t>
            </a:r>
            <a:r>
              <a:rPr lang="en-US" sz="800" err="1"/>
              <a:t>prot</a:t>
            </a:r>
            <a:r>
              <a:rPr lang="en-US" sz="800"/>
              <a:t>);</a:t>
            </a:r>
          </a:p>
          <a:p>
            <a:pPr lvl="3"/>
            <a:r>
              <a:rPr lang="en-US" sz="800" err="1"/>
              <a:t>addr</a:t>
            </a:r>
            <a:r>
              <a:rPr lang="en-US" sz="800"/>
              <a:t> - the virtual address space from where remapping begins; page tables for the virtual address space between </a:t>
            </a:r>
            <a:r>
              <a:rPr lang="en-US" sz="800" err="1"/>
              <a:t>addr</a:t>
            </a:r>
            <a:r>
              <a:rPr lang="en-US" sz="800"/>
              <a:t> and </a:t>
            </a:r>
            <a:r>
              <a:rPr lang="en-US" sz="800" err="1"/>
              <a:t>addr</a:t>
            </a:r>
            <a:r>
              <a:rPr lang="en-US" sz="800"/>
              <a:t> + size will be formed as needed</a:t>
            </a:r>
          </a:p>
          <a:p>
            <a:pPr lvl="3"/>
            <a:r>
              <a:rPr lang="en-US" sz="800" err="1"/>
              <a:t>pfn</a:t>
            </a:r>
            <a:r>
              <a:rPr lang="en-US" sz="800"/>
              <a:t> - the page frame number to which the virtual address should be mapped</a:t>
            </a:r>
          </a:p>
          <a:p>
            <a:pPr lvl="3"/>
            <a:r>
              <a:rPr lang="en-US" sz="800"/>
              <a:t>size - the size (in bytes) of the memory to be mapped</a:t>
            </a:r>
          </a:p>
          <a:p>
            <a:pPr lvl="3"/>
            <a:r>
              <a:rPr lang="en-US" sz="800" err="1"/>
              <a:t>prot</a:t>
            </a:r>
            <a:r>
              <a:rPr lang="en-US" sz="800"/>
              <a:t> - protection flags for this mapping</a:t>
            </a:r>
          </a:p>
          <a:p>
            <a:endParaRPr lang="en-US" sz="800"/>
          </a:p>
          <a:p>
            <a:pPr marL="304802" lvl="1" indent="0">
              <a:buNone/>
            </a:pPr>
            <a:r>
              <a:rPr lang="en-US" sz="800"/>
              <a:t>	</a:t>
            </a:r>
          </a:p>
          <a:p>
            <a:pPr marL="304802" lvl="1" indent="0">
              <a:buNone/>
            </a:pPr>
            <a:endParaRPr lang="en-US" sz="800"/>
          </a:p>
        </p:txBody>
      </p:sp>
      <p:sp>
        <p:nvSpPr>
          <p:cNvPr id="4" name="Slide Number Placeholder 3">
            <a:extLst>
              <a:ext uri="{FF2B5EF4-FFF2-40B4-BE49-F238E27FC236}">
                <a16:creationId xmlns:a16="http://schemas.microsoft.com/office/drawing/2014/main" id="{49DC587C-7B1F-4A86-A404-523EC3F221D9}"/>
              </a:ext>
            </a:extLst>
          </p:cNvPr>
          <p:cNvSpPr>
            <a:spLocks noGrp="1"/>
          </p:cNvSpPr>
          <p:nvPr>
            <p:ph type="sldNum" sz="quarter" idx="10"/>
          </p:nvPr>
        </p:nvSpPr>
        <p:spPr/>
        <p:txBody>
          <a:bodyPr/>
          <a:lstStyle/>
          <a:p>
            <a:fld id="{118AE8F9-495A-0644-8CBB-DDB0F4290159}" type="slidenum">
              <a:rPr lang="en-US" smtClean="0"/>
              <a:pPr/>
              <a:t>22</a:t>
            </a:fld>
            <a:endParaRPr lang="en-US"/>
          </a:p>
        </p:txBody>
      </p:sp>
    </p:spTree>
    <p:extLst>
      <p:ext uri="{BB962C8B-B14F-4D97-AF65-F5344CB8AC3E}">
        <p14:creationId xmlns:p14="http://schemas.microsoft.com/office/powerpoint/2010/main" val="3139881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4514-A542-4319-AD60-6911897ADBD3}"/>
              </a:ext>
            </a:extLst>
          </p:cNvPr>
          <p:cNvSpPr>
            <a:spLocks noGrp="1"/>
          </p:cNvSpPr>
          <p:nvPr>
            <p:ph type="title"/>
          </p:nvPr>
        </p:nvSpPr>
        <p:spPr/>
        <p:txBody>
          <a:bodyPr/>
          <a:lstStyle/>
          <a:p>
            <a:r>
              <a:rPr lang="en-US"/>
              <a:t>Our Driver Implementation</a:t>
            </a:r>
          </a:p>
        </p:txBody>
      </p:sp>
      <p:sp>
        <p:nvSpPr>
          <p:cNvPr id="3" name="Content Placeholder 2">
            <a:extLst>
              <a:ext uri="{FF2B5EF4-FFF2-40B4-BE49-F238E27FC236}">
                <a16:creationId xmlns:a16="http://schemas.microsoft.com/office/drawing/2014/main" id="{69BBBEFE-467A-4194-BF3F-10DBA3D35BBA}"/>
              </a:ext>
            </a:extLst>
          </p:cNvPr>
          <p:cNvSpPr>
            <a:spLocks noGrp="1"/>
          </p:cNvSpPr>
          <p:nvPr>
            <p:ph idx="1"/>
          </p:nvPr>
        </p:nvSpPr>
        <p:spPr>
          <a:xfrm>
            <a:off x="2296572" y="1947450"/>
            <a:ext cx="7407797" cy="2963113"/>
          </a:xfrm>
        </p:spPr>
        <p:txBody>
          <a:bodyPr>
            <a:normAutofit fontScale="70000" lnSpcReduction="20000"/>
          </a:bodyPr>
          <a:lstStyle/>
          <a:p>
            <a:r>
              <a:rPr lang="en-US"/>
              <a:t>Definitions:</a:t>
            </a:r>
          </a:p>
          <a:p>
            <a:pPr lvl="1"/>
            <a:r>
              <a:rPr lang="en-US" err="1"/>
              <a:t>driver_dma_size_of_one_buffer</a:t>
            </a:r>
            <a:r>
              <a:rPr lang="en-US"/>
              <a:t>: size of one transfer (max </a:t>
            </a:r>
            <a:r>
              <a:rPr lang="en-US" err="1"/>
              <a:t>val</a:t>
            </a:r>
            <a:r>
              <a:rPr lang="en-US"/>
              <a:t> == 4MB)</a:t>
            </a:r>
          </a:p>
          <a:p>
            <a:pPr lvl="2"/>
            <a:r>
              <a:rPr lang="en-US"/>
              <a:t>Originally (4*1024*1024), changed to 4*1024  = 4KB </a:t>
            </a:r>
          </a:p>
          <a:p>
            <a:pPr lvl="1"/>
            <a:r>
              <a:rPr lang="en-US"/>
              <a:t>number_of_buffers_s2mm: total number of buffers we allocate from DRAM to S2MM channel</a:t>
            </a:r>
          </a:p>
          <a:p>
            <a:pPr lvl="2"/>
            <a:r>
              <a:rPr lang="en-US"/>
              <a:t>1 Buffer is enough:</a:t>
            </a:r>
          </a:p>
          <a:p>
            <a:pPr lvl="3"/>
            <a:r>
              <a:rPr lang="en-US"/>
              <a:t>Alternatively, you can do 1024 buffers of 4KB each = 4MB in total but are non-</a:t>
            </a:r>
            <a:r>
              <a:rPr lang="en-US" err="1"/>
              <a:t>contigous</a:t>
            </a:r>
            <a:endParaRPr lang="en-US"/>
          </a:p>
          <a:p>
            <a:pPr lvl="1"/>
            <a:r>
              <a:rPr lang="en-US"/>
              <a:t>total_blocks_to_s2mm: total number of blocks to transfer in each s2mm transfer task</a:t>
            </a:r>
          </a:p>
          <a:p>
            <a:pPr lvl="1"/>
            <a:r>
              <a:rPr lang="en-US"/>
              <a:t> Each Memory Buffer is divided to a several memory blocks. The size of one memory block is equal * to size of one DMA data transfer. </a:t>
            </a:r>
          </a:p>
        </p:txBody>
      </p:sp>
      <p:sp>
        <p:nvSpPr>
          <p:cNvPr id="4" name="Slide Number Placeholder 3">
            <a:extLst>
              <a:ext uri="{FF2B5EF4-FFF2-40B4-BE49-F238E27FC236}">
                <a16:creationId xmlns:a16="http://schemas.microsoft.com/office/drawing/2014/main" id="{DC825CDE-EEF8-4C8F-93B6-60286CF8DCB0}"/>
              </a:ext>
            </a:extLst>
          </p:cNvPr>
          <p:cNvSpPr>
            <a:spLocks noGrp="1"/>
          </p:cNvSpPr>
          <p:nvPr>
            <p:ph type="sldNum" sz="quarter" idx="10"/>
          </p:nvPr>
        </p:nvSpPr>
        <p:spPr/>
        <p:txBody>
          <a:bodyPr/>
          <a:lstStyle/>
          <a:p>
            <a:fld id="{118AE8F9-495A-0644-8CBB-DDB0F4290159}" type="slidenum">
              <a:rPr lang="en-US" smtClean="0"/>
              <a:pPr/>
              <a:t>23</a:t>
            </a:fld>
            <a:endParaRPr lang="en-US"/>
          </a:p>
        </p:txBody>
      </p:sp>
    </p:spTree>
    <p:extLst>
      <p:ext uri="{BB962C8B-B14F-4D97-AF65-F5344CB8AC3E}">
        <p14:creationId xmlns:p14="http://schemas.microsoft.com/office/powerpoint/2010/main" val="1841731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0458-D3FC-46FC-80AD-10F221A459F8}"/>
              </a:ext>
            </a:extLst>
          </p:cNvPr>
          <p:cNvSpPr>
            <a:spLocks noGrp="1"/>
          </p:cNvSpPr>
          <p:nvPr>
            <p:ph type="title"/>
          </p:nvPr>
        </p:nvSpPr>
        <p:spPr/>
        <p:txBody>
          <a:bodyPr/>
          <a:lstStyle/>
          <a:p>
            <a:r>
              <a:rPr lang="en-US"/>
              <a:t>Understanding DMA Terminology </a:t>
            </a:r>
          </a:p>
        </p:txBody>
      </p:sp>
      <p:sp>
        <p:nvSpPr>
          <p:cNvPr id="3" name="Content Placeholder 2">
            <a:extLst>
              <a:ext uri="{FF2B5EF4-FFF2-40B4-BE49-F238E27FC236}">
                <a16:creationId xmlns:a16="http://schemas.microsoft.com/office/drawing/2014/main" id="{665B6AEF-BBE6-41CB-A077-ED82D78C8801}"/>
              </a:ext>
            </a:extLst>
          </p:cNvPr>
          <p:cNvSpPr>
            <a:spLocks noGrp="1"/>
          </p:cNvSpPr>
          <p:nvPr>
            <p:ph idx="1"/>
          </p:nvPr>
        </p:nvSpPr>
        <p:spPr/>
        <p:txBody>
          <a:bodyPr>
            <a:normAutofit lnSpcReduction="10000"/>
          </a:bodyPr>
          <a:lstStyle/>
          <a:p>
            <a:r>
              <a:rPr lang="en-US"/>
              <a:t>Block Size</a:t>
            </a:r>
          </a:p>
          <a:p>
            <a:r>
              <a:rPr lang="en-US"/>
              <a:t>Number of Blocks</a:t>
            </a:r>
          </a:p>
          <a:p>
            <a:r>
              <a:rPr lang="en-US"/>
              <a:t># of Buffers</a:t>
            </a:r>
          </a:p>
          <a:p>
            <a:r>
              <a:rPr lang="en-US"/>
              <a:t>S2MM </a:t>
            </a:r>
            <a:r>
              <a:rPr lang="en-US" err="1"/>
              <a:t>ptr</a:t>
            </a:r>
            <a:endParaRPr lang="en-US"/>
          </a:p>
          <a:p>
            <a:endParaRPr lang="en-US"/>
          </a:p>
          <a:p>
            <a:r>
              <a:rPr lang="en-US"/>
              <a:t>One important thing from Xilinx Doc Sheet “The S2MM_LENGTH register must be written last. All other S2MM registers can be written in any order” …. Once S2MM_LENGTH is written, DMA is good to go and will begin the transactions. PS has no control anymore until the next interrupt. </a:t>
            </a:r>
          </a:p>
        </p:txBody>
      </p:sp>
      <p:sp>
        <p:nvSpPr>
          <p:cNvPr id="4" name="Slide Number Placeholder 3">
            <a:extLst>
              <a:ext uri="{FF2B5EF4-FFF2-40B4-BE49-F238E27FC236}">
                <a16:creationId xmlns:a16="http://schemas.microsoft.com/office/drawing/2014/main" id="{8AE3506D-60A0-4AE3-A634-5BDCA27E0488}"/>
              </a:ext>
            </a:extLst>
          </p:cNvPr>
          <p:cNvSpPr>
            <a:spLocks noGrp="1"/>
          </p:cNvSpPr>
          <p:nvPr>
            <p:ph type="sldNum" sz="quarter" idx="10"/>
          </p:nvPr>
        </p:nvSpPr>
        <p:spPr/>
        <p:txBody>
          <a:bodyPr/>
          <a:lstStyle/>
          <a:p>
            <a:fld id="{118AE8F9-495A-0644-8CBB-DDB0F4290159}" type="slidenum">
              <a:rPr lang="en-US" smtClean="0"/>
              <a:pPr/>
              <a:t>24</a:t>
            </a:fld>
            <a:endParaRPr lang="en-US"/>
          </a:p>
        </p:txBody>
      </p:sp>
    </p:spTree>
    <p:extLst>
      <p:ext uri="{BB962C8B-B14F-4D97-AF65-F5344CB8AC3E}">
        <p14:creationId xmlns:p14="http://schemas.microsoft.com/office/powerpoint/2010/main" val="2260376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0458-D3FC-46FC-80AD-10F221A459F8}"/>
              </a:ext>
            </a:extLst>
          </p:cNvPr>
          <p:cNvSpPr>
            <a:spLocks noGrp="1"/>
          </p:cNvSpPr>
          <p:nvPr>
            <p:ph type="title"/>
          </p:nvPr>
        </p:nvSpPr>
        <p:spPr/>
        <p:txBody>
          <a:bodyPr/>
          <a:lstStyle/>
          <a:p>
            <a:r>
              <a:rPr lang="en-US"/>
              <a:t>Step 1 - Define the Mem</a:t>
            </a:r>
          </a:p>
        </p:txBody>
      </p:sp>
      <p:sp>
        <p:nvSpPr>
          <p:cNvPr id="3" name="Content Placeholder 2">
            <a:extLst>
              <a:ext uri="{FF2B5EF4-FFF2-40B4-BE49-F238E27FC236}">
                <a16:creationId xmlns:a16="http://schemas.microsoft.com/office/drawing/2014/main" id="{665B6AEF-BBE6-41CB-A077-ED82D78C8801}"/>
              </a:ext>
            </a:extLst>
          </p:cNvPr>
          <p:cNvSpPr>
            <a:spLocks noGrp="1"/>
          </p:cNvSpPr>
          <p:nvPr>
            <p:ph idx="1"/>
          </p:nvPr>
        </p:nvSpPr>
        <p:spPr>
          <a:xfrm>
            <a:off x="2402395" y="1953239"/>
            <a:ext cx="7407797" cy="3705543"/>
          </a:xfrm>
        </p:spPr>
        <p:txBody>
          <a:bodyPr>
            <a:normAutofit fontScale="92500" lnSpcReduction="20000"/>
          </a:bodyPr>
          <a:lstStyle/>
          <a:p>
            <a:r>
              <a:rPr lang="en-US"/>
              <a:t>User Space:  “Hey IOCTL, I want to allocate some memory for my DMA transactions. I need 3 Buffers, and each buffer being of size 10kB. I want my block size to be the size of my buffer (i.e. 10kB as well). This means, w/ every DMA transaction, the DMA will be able to place 10kB of data at a time until interrupt is handled.  </a:t>
            </a:r>
          </a:p>
          <a:p>
            <a:r>
              <a:rPr lang="en-US"/>
              <a:t>Kernel Space: “Hey </a:t>
            </a:r>
            <a:r>
              <a:rPr lang="en-US" err="1"/>
              <a:t>dma_alloc_coherent</a:t>
            </a:r>
            <a:r>
              <a:rPr lang="en-US"/>
              <a:t>(…), allocate me 3 non-contiguous or contiguous (don’t care) of </a:t>
            </a:r>
            <a:r>
              <a:rPr lang="en-US" err="1"/>
              <a:t>buffer_size</a:t>
            </a:r>
            <a:r>
              <a:rPr lang="en-US"/>
              <a:t> (10kB) of contiguous memory. </a:t>
            </a:r>
          </a:p>
          <a:p>
            <a:r>
              <a:rPr lang="en-US" err="1"/>
              <a:t>dma_alloc_coherent</a:t>
            </a:r>
            <a:r>
              <a:rPr lang="en-US"/>
              <a:t>(…) -&gt; </a:t>
            </a:r>
          </a:p>
        </p:txBody>
      </p:sp>
      <p:sp>
        <p:nvSpPr>
          <p:cNvPr id="4" name="Slide Number Placeholder 3">
            <a:extLst>
              <a:ext uri="{FF2B5EF4-FFF2-40B4-BE49-F238E27FC236}">
                <a16:creationId xmlns:a16="http://schemas.microsoft.com/office/drawing/2014/main" id="{8AE3506D-60A0-4AE3-A634-5BDCA27E0488}"/>
              </a:ext>
            </a:extLst>
          </p:cNvPr>
          <p:cNvSpPr>
            <a:spLocks noGrp="1"/>
          </p:cNvSpPr>
          <p:nvPr>
            <p:ph type="sldNum" sz="quarter" idx="10"/>
          </p:nvPr>
        </p:nvSpPr>
        <p:spPr/>
        <p:txBody>
          <a:bodyPr/>
          <a:lstStyle/>
          <a:p>
            <a:fld id="{118AE8F9-495A-0644-8CBB-DDB0F4290159}" type="slidenum">
              <a:rPr lang="en-US" smtClean="0"/>
              <a:pPr/>
              <a:t>25</a:t>
            </a:fld>
            <a:endParaRPr lang="en-US"/>
          </a:p>
        </p:txBody>
      </p:sp>
      <p:sp>
        <p:nvSpPr>
          <p:cNvPr id="5" name="Rectangle 4">
            <a:extLst>
              <a:ext uri="{FF2B5EF4-FFF2-40B4-BE49-F238E27FC236}">
                <a16:creationId xmlns:a16="http://schemas.microsoft.com/office/drawing/2014/main" id="{08930E39-6689-49CD-9129-0BD91285B7F5}"/>
              </a:ext>
            </a:extLst>
          </p:cNvPr>
          <p:cNvSpPr/>
          <p:nvPr/>
        </p:nvSpPr>
        <p:spPr>
          <a:xfrm>
            <a:off x="5849400" y="3343216"/>
            <a:ext cx="935115" cy="2371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ectangle 6">
            <a:extLst>
              <a:ext uri="{FF2B5EF4-FFF2-40B4-BE49-F238E27FC236}">
                <a16:creationId xmlns:a16="http://schemas.microsoft.com/office/drawing/2014/main" id="{F4C32643-ADDC-42C4-9BF0-2F355162CBB7}"/>
              </a:ext>
            </a:extLst>
          </p:cNvPr>
          <p:cNvSpPr/>
          <p:nvPr/>
        </p:nvSpPr>
        <p:spPr>
          <a:xfrm>
            <a:off x="5849400" y="3806006"/>
            <a:ext cx="935115" cy="29000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a:extLst>
              <a:ext uri="{FF2B5EF4-FFF2-40B4-BE49-F238E27FC236}">
                <a16:creationId xmlns:a16="http://schemas.microsoft.com/office/drawing/2014/main" id="{08B59469-BCDD-4F23-B376-F70AA90C350E}"/>
              </a:ext>
            </a:extLst>
          </p:cNvPr>
          <p:cNvSpPr/>
          <p:nvPr/>
        </p:nvSpPr>
        <p:spPr>
          <a:xfrm>
            <a:off x="5849400" y="4529111"/>
            <a:ext cx="935115" cy="29000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Rectangle 8">
            <a:extLst>
              <a:ext uri="{FF2B5EF4-FFF2-40B4-BE49-F238E27FC236}">
                <a16:creationId xmlns:a16="http://schemas.microsoft.com/office/drawing/2014/main" id="{CA194ADF-34E7-43E5-A07E-1D08A7026A6C}"/>
              </a:ext>
            </a:extLst>
          </p:cNvPr>
          <p:cNvSpPr/>
          <p:nvPr/>
        </p:nvSpPr>
        <p:spPr>
          <a:xfrm>
            <a:off x="5849400" y="4819115"/>
            <a:ext cx="935115" cy="29000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 name="Straight Arrow Connector 10">
            <a:extLst>
              <a:ext uri="{FF2B5EF4-FFF2-40B4-BE49-F238E27FC236}">
                <a16:creationId xmlns:a16="http://schemas.microsoft.com/office/drawing/2014/main" id="{CEC5A43D-7B63-4D7C-AB3A-CC968EE3A4D7}"/>
              </a:ext>
            </a:extLst>
          </p:cNvPr>
          <p:cNvCxnSpPr/>
          <p:nvPr/>
        </p:nvCxnSpPr>
        <p:spPr>
          <a:xfrm>
            <a:off x="6784519" y="3806003"/>
            <a:ext cx="556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2344B1-43B3-4E25-B707-94F70EEF1D0A}"/>
              </a:ext>
            </a:extLst>
          </p:cNvPr>
          <p:cNvCxnSpPr/>
          <p:nvPr/>
        </p:nvCxnSpPr>
        <p:spPr>
          <a:xfrm>
            <a:off x="6797341" y="4559389"/>
            <a:ext cx="556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7E5FA6C-7CFF-4F2F-9DCC-F0F4B7D151EA}"/>
              </a:ext>
            </a:extLst>
          </p:cNvPr>
          <p:cNvCxnSpPr/>
          <p:nvPr/>
        </p:nvCxnSpPr>
        <p:spPr>
          <a:xfrm>
            <a:off x="6797341" y="4833381"/>
            <a:ext cx="556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4A1FC8-6183-4875-948D-96511F69FC7D}"/>
              </a:ext>
            </a:extLst>
          </p:cNvPr>
          <p:cNvSpPr txBox="1"/>
          <p:nvPr/>
        </p:nvSpPr>
        <p:spPr>
          <a:xfrm>
            <a:off x="7062685" y="3516300"/>
            <a:ext cx="556335" cy="461665"/>
          </a:xfrm>
          <a:prstGeom prst="rect">
            <a:avLst/>
          </a:prstGeom>
          <a:noFill/>
        </p:spPr>
        <p:txBody>
          <a:bodyPr wrap="square" rtlCol="0">
            <a:spAutoFit/>
          </a:bodyPr>
          <a:lstStyle/>
          <a:p>
            <a:r>
              <a:rPr lang="en-US" sz="1200"/>
              <a:t>0x04C</a:t>
            </a:r>
          </a:p>
        </p:txBody>
      </p:sp>
      <p:sp>
        <p:nvSpPr>
          <p:cNvPr id="15" name="TextBox 14">
            <a:extLst>
              <a:ext uri="{FF2B5EF4-FFF2-40B4-BE49-F238E27FC236}">
                <a16:creationId xmlns:a16="http://schemas.microsoft.com/office/drawing/2014/main" id="{F2D04188-6F22-40D6-9C91-D83783E4A84C}"/>
              </a:ext>
            </a:extLst>
          </p:cNvPr>
          <p:cNvSpPr txBox="1"/>
          <p:nvPr/>
        </p:nvSpPr>
        <p:spPr>
          <a:xfrm>
            <a:off x="7062685" y="4274552"/>
            <a:ext cx="556335" cy="461665"/>
          </a:xfrm>
          <a:prstGeom prst="rect">
            <a:avLst/>
          </a:prstGeom>
          <a:noFill/>
        </p:spPr>
        <p:txBody>
          <a:bodyPr wrap="square" rtlCol="0">
            <a:spAutoFit/>
          </a:bodyPr>
          <a:lstStyle/>
          <a:p>
            <a:r>
              <a:rPr lang="en-US" sz="1200"/>
              <a:t>0xF12</a:t>
            </a:r>
          </a:p>
        </p:txBody>
      </p:sp>
      <p:sp>
        <p:nvSpPr>
          <p:cNvPr id="16" name="TextBox 15">
            <a:extLst>
              <a:ext uri="{FF2B5EF4-FFF2-40B4-BE49-F238E27FC236}">
                <a16:creationId xmlns:a16="http://schemas.microsoft.com/office/drawing/2014/main" id="{9636C1F6-A841-46A5-A904-5376FE899935}"/>
              </a:ext>
            </a:extLst>
          </p:cNvPr>
          <p:cNvSpPr txBox="1"/>
          <p:nvPr/>
        </p:nvSpPr>
        <p:spPr>
          <a:xfrm>
            <a:off x="7062685" y="4577648"/>
            <a:ext cx="556335" cy="461665"/>
          </a:xfrm>
          <a:prstGeom prst="rect">
            <a:avLst/>
          </a:prstGeom>
          <a:noFill/>
        </p:spPr>
        <p:txBody>
          <a:bodyPr wrap="square" rtlCol="0">
            <a:spAutoFit/>
          </a:bodyPr>
          <a:lstStyle/>
          <a:p>
            <a:r>
              <a:rPr lang="en-US" sz="1200"/>
              <a:t>0xF12</a:t>
            </a:r>
          </a:p>
        </p:txBody>
      </p:sp>
    </p:spTree>
    <p:extLst>
      <p:ext uri="{BB962C8B-B14F-4D97-AF65-F5344CB8AC3E}">
        <p14:creationId xmlns:p14="http://schemas.microsoft.com/office/powerpoint/2010/main" val="3104808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0458-D3FC-46FC-80AD-10F221A459F8}"/>
              </a:ext>
            </a:extLst>
          </p:cNvPr>
          <p:cNvSpPr>
            <a:spLocks noGrp="1"/>
          </p:cNvSpPr>
          <p:nvPr>
            <p:ph type="title"/>
          </p:nvPr>
        </p:nvSpPr>
        <p:spPr/>
        <p:txBody>
          <a:bodyPr/>
          <a:lstStyle/>
          <a:p>
            <a:r>
              <a:rPr lang="en-US"/>
              <a:t>Step 1 - Define the Mem</a:t>
            </a:r>
          </a:p>
        </p:txBody>
      </p:sp>
      <p:sp>
        <p:nvSpPr>
          <p:cNvPr id="3" name="Content Placeholder 2">
            <a:extLst>
              <a:ext uri="{FF2B5EF4-FFF2-40B4-BE49-F238E27FC236}">
                <a16:creationId xmlns:a16="http://schemas.microsoft.com/office/drawing/2014/main" id="{665B6AEF-BBE6-41CB-A077-ED82D78C8801}"/>
              </a:ext>
            </a:extLst>
          </p:cNvPr>
          <p:cNvSpPr>
            <a:spLocks noGrp="1"/>
          </p:cNvSpPr>
          <p:nvPr>
            <p:ph idx="1"/>
          </p:nvPr>
        </p:nvSpPr>
        <p:spPr/>
        <p:txBody>
          <a:bodyPr>
            <a:normAutofit lnSpcReduction="10000"/>
          </a:bodyPr>
          <a:lstStyle/>
          <a:p>
            <a:r>
              <a:rPr lang="en-US"/>
              <a:t>User Space:  “Hey IOCTL, I want to allocate some memory for my DMA transactions. I need 3 Buffers, and each buffer being of size 10kB. I want my block size to be the size of my buffer (i.e. 10kB as well). This means, w/ every DMA transaction, the DMA will be able to place 10kB of data at a time until interrupt is handled.  </a:t>
            </a:r>
          </a:p>
          <a:p>
            <a:r>
              <a:rPr lang="en-US"/>
              <a:t>User Space: “Hey interrupt handler, I want you to handle interrupts z # of times before stopping the DMA. Z here is number of blocks. Let Z = 2. So DMA will write 10kB throw an interrupt, interrupt handler will reset the DMA, then DMA will write another 10kB (Z=2) and throw an interrupt, this time the interrupt handler will not reset the DMA and no more write transactions will happen (Z=2). </a:t>
            </a:r>
          </a:p>
        </p:txBody>
      </p:sp>
      <p:sp>
        <p:nvSpPr>
          <p:cNvPr id="4" name="Slide Number Placeholder 3">
            <a:extLst>
              <a:ext uri="{FF2B5EF4-FFF2-40B4-BE49-F238E27FC236}">
                <a16:creationId xmlns:a16="http://schemas.microsoft.com/office/drawing/2014/main" id="{8AE3506D-60A0-4AE3-A634-5BDCA27E0488}"/>
              </a:ext>
            </a:extLst>
          </p:cNvPr>
          <p:cNvSpPr>
            <a:spLocks noGrp="1"/>
          </p:cNvSpPr>
          <p:nvPr>
            <p:ph type="sldNum" sz="quarter" idx="10"/>
          </p:nvPr>
        </p:nvSpPr>
        <p:spPr/>
        <p:txBody>
          <a:bodyPr/>
          <a:lstStyle/>
          <a:p>
            <a:fld id="{118AE8F9-495A-0644-8CBB-DDB0F4290159}" type="slidenum">
              <a:rPr lang="en-US" smtClean="0"/>
              <a:pPr/>
              <a:t>26</a:t>
            </a:fld>
            <a:endParaRPr lang="en-US"/>
          </a:p>
        </p:txBody>
      </p:sp>
    </p:spTree>
    <p:extLst>
      <p:ext uri="{BB962C8B-B14F-4D97-AF65-F5344CB8AC3E}">
        <p14:creationId xmlns:p14="http://schemas.microsoft.com/office/powerpoint/2010/main" val="459331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FCB3-2873-714C-A98D-361FDDFF9EAF}"/>
              </a:ext>
            </a:extLst>
          </p:cNvPr>
          <p:cNvSpPr>
            <a:spLocks noGrp="1"/>
          </p:cNvSpPr>
          <p:nvPr>
            <p:ph type="title"/>
          </p:nvPr>
        </p:nvSpPr>
        <p:spPr/>
        <p:txBody>
          <a:bodyPr>
            <a:normAutofit/>
          </a:bodyPr>
          <a:lstStyle/>
          <a:p>
            <a:r>
              <a:rPr lang="en-US"/>
              <a:t>AXI Stream [ARM]</a:t>
            </a:r>
          </a:p>
        </p:txBody>
      </p:sp>
      <p:sp>
        <p:nvSpPr>
          <p:cNvPr id="3" name="Content Placeholder 2">
            <a:extLst>
              <a:ext uri="{FF2B5EF4-FFF2-40B4-BE49-F238E27FC236}">
                <a16:creationId xmlns:a16="http://schemas.microsoft.com/office/drawing/2014/main" id="{1E05484C-7C63-4D48-9B81-03460534D40B}"/>
              </a:ext>
            </a:extLst>
          </p:cNvPr>
          <p:cNvSpPr>
            <a:spLocks noGrp="1"/>
          </p:cNvSpPr>
          <p:nvPr>
            <p:ph idx="1"/>
          </p:nvPr>
        </p:nvSpPr>
        <p:spPr>
          <a:xfrm>
            <a:off x="2118625" y="1793410"/>
            <a:ext cx="7155688" cy="3761767"/>
          </a:xfrm>
        </p:spPr>
        <p:txBody>
          <a:bodyPr>
            <a:normAutofit/>
          </a:bodyPr>
          <a:lstStyle/>
          <a:p>
            <a:r>
              <a:rPr lang="en-US" sz="1067"/>
              <a:t>AXI Lite, AXI Full, and AXI Stream. </a:t>
            </a:r>
          </a:p>
          <a:p>
            <a:pPr lvl="1"/>
            <a:r>
              <a:rPr lang="en-US" sz="1067"/>
              <a:t>AXI Lite: light-weight, low throughput Memory Mapped Communication [MM].</a:t>
            </a:r>
          </a:p>
          <a:p>
            <a:pPr lvl="1"/>
            <a:r>
              <a:rPr lang="en-US" sz="1067"/>
              <a:t>AXI: HP MM </a:t>
            </a:r>
          </a:p>
          <a:p>
            <a:pPr lvl="1"/>
            <a:r>
              <a:rPr lang="en-US" sz="1067"/>
              <a:t>AXI-Stream: HP Streaming Data</a:t>
            </a:r>
          </a:p>
          <a:p>
            <a:r>
              <a:rPr lang="en-US" sz="1067"/>
              <a:t>First, what is a burst? </a:t>
            </a:r>
          </a:p>
          <a:p>
            <a:pPr lvl="1"/>
            <a:r>
              <a:rPr lang="en-US" sz="1067"/>
              <a:t>Multiple data transfers / request. Ex. Master gives write address 0x0000 to slave. Assume each block of data is 32bits wide {Burst Size}. Let burst length be 4. Then Slave will write to 0x0000, 0x0020, 0x0040, and 0x0060. As you can see, burst size is defined, such that Master does not need to provide more than one address.</a:t>
            </a:r>
          </a:p>
          <a:p>
            <a:pPr lvl="2"/>
            <a:r>
              <a:rPr lang="en-US" sz="1067"/>
              <a:t>This Burst type is called INCR [Incremental].</a:t>
            </a:r>
          </a:p>
          <a:p>
            <a:pPr lvl="2"/>
            <a:r>
              <a:rPr lang="en-US" sz="1067"/>
              <a:t>There also exists WRAP, and Fixed {same address for every transfer in the burst}</a:t>
            </a:r>
          </a:p>
          <a:p>
            <a:pPr lvl="2"/>
            <a:r>
              <a:rPr lang="en-US" sz="1067"/>
              <a:t>AXI-Full allows for up to 256 data transfer cycles w/ single address. ARLEN[7:0] for read, AWLEN[7:0] for write.</a:t>
            </a:r>
          </a:p>
          <a:p>
            <a:pPr lvl="2"/>
            <a:r>
              <a:rPr lang="en-US" sz="1067"/>
              <a:t>This burst will be the main differentiator between the AXI Interfaces. </a:t>
            </a:r>
          </a:p>
          <a:p>
            <a:r>
              <a:rPr lang="en-US" sz="1067"/>
              <a:t>AXI Lite is a single transaction (AW/AR LEN = 1),  AXI-FULL allows for up to 256 MM DT, AXI STREAM (no address) allows for unlimited data burst size. </a:t>
            </a:r>
          </a:p>
          <a:p>
            <a:endParaRPr lang="en-US" sz="1067"/>
          </a:p>
        </p:txBody>
      </p:sp>
      <p:sp>
        <p:nvSpPr>
          <p:cNvPr id="4" name="Slide Number Placeholder 3">
            <a:extLst>
              <a:ext uri="{FF2B5EF4-FFF2-40B4-BE49-F238E27FC236}">
                <a16:creationId xmlns:a16="http://schemas.microsoft.com/office/drawing/2014/main" id="{DEAB554D-87B0-924A-8B03-6D4FA7800072}"/>
              </a:ext>
            </a:extLst>
          </p:cNvPr>
          <p:cNvSpPr>
            <a:spLocks noGrp="1"/>
          </p:cNvSpPr>
          <p:nvPr>
            <p:ph type="sldNum" sz="quarter" idx="10"/>
          </p:nvPr>
        </p:nvSpPr>
        <p:spPr/>
        <p:txBody>
          <a:bodyPr/>
          <a:lstStyle/>
          <a:p>
            <a:fld id="{118AE8F9-495A-0644-8CBB-DDB0F4290159}" type="slidenum">
              <a:rPr lang="en-US" smtClean="0"/>
              <a:pPr/>
              <a:t>27</a:t>
            </a:fld>
            <a:endParaRPr lang="en-US"/>
          </a:p>
        </p:txBody>
      </p:sp>
    </p:spTree>
    <p:extLst>
      <p:ext uri="{BB962C8B-B14F-4D97-AF65-F5344CB8AC3E}">
        <p14:creationId xmlns:p14="http://schemas.microsoft.com/office/powerpoint/2010/main" val="3449492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FCB3-2873-714C-A98D-361FDDFF9EAF}"/>
              </a:ext>
            </a:extLst>
          </p:cNvPr>
          <p:cNvSpPr>
            <a:spLocks noGrp="1"/>
          </p:cNvSpPr>
          <p:nvPr>
            <p:ph type="title"/>
          </p:nvPr>
        </p:nvSpPr>
        <p:spPr/>
        <p:txBody>
          <a:bodyPr>
            <a:normAutofit/>
          </a:bodyPr>
          <a:lstStyle/>
          <a:p>
            <a:r>
              <a:rPr lang="en-US"/>
              <a:t>Data Out {S2MM} </a:t>
            </a:r>
          </a:p>
        </p:txBody>
      </p:sp>
      <p:sp>
        <p:nvSpPr>
          <p:cNvPr id="4" name="Slide Number Placeholder 3">
            <a:extLst>
              <a:ext uri="{FF2B5EF4-FFF2-40B4-BE49-F238E27FC236}">
                <a16:creationId xmlns:a16="http://schemas.microsoft.com/office/drawing/2014/main" id="{DEAB554D-87B0-924A-8B03-6D4FA7800072}"/>
              </a:ext>
            </a:extLst>
          </p:cNvPr>
          <p:cNvSpPr>
            <a:spLocks noGrp="1"/>
          </p:cNvSpPr>
          <p:nvPr>
            <p:ph type="sldNum" sz="quarter" idx="10"/>
          </p:nvPr>
        </p:nvSpPr>
        <p:spPr/>
        <p:txBody>
          <a:bodyPr/>
          <a:lstStyle/>
          <a:p>
            <a:fld id="{118AE8F9-495A-0644-8CBB-DDB0F4290159}" type="slidenum">
              <a:rPr lang="en-US" smtClean="0"/>
              <a:pPr/>
              <a:t>28</a:t>
            </a:fld>
            <a:endParaRPr lang="en-US"/>
          </a:p>
        </p:txBody>
      </p:sp>
      <p:sp>
        <p:nvSpPr>
          <p:cNvPr id="7" name="Rectangle 6">
            <a:extLst>
              <a:ext uri="{FF2B5EF4-FFF2-40B4-BE49-F238E27FC236}">
                <a16:creationId xmlns:a16="http://schemas.microsoft.com/office/drawing/2014/main" id="{87FC139B-F105-4BD1-95DA-334928D20760}"/>
              </a:ext>
            </a:extLst>
          </p:cNvPr>
          <p:cNvSpPr/>
          <p:nvPr/>
        </p:nvSpPr>
        <p:spPr>
          <a:xfrm>
            <a:off x="2249772" y="1953792"/>
            <a:ext cx="7592931" cy="32656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a:p>
        </p:txBody>
      </p:sp>
      <p:sp>
        <p:nvSpPr>
          <p:cNvPr id="8" name="TextBox 7">
            <a:extLst>
              <a:ext uri="{FF2B5EF4-FFF2-40B4-BE49-F238E27FC236}">
                <a16:creationId xmlns:a16="http://schemas.microsoft.com/office/drawing/2014/main" id="{D908E9D9-39CF-47D5-BFAC-EBDD54530149}"/>
              </a:ext>
            </a:extLst>
          </p:cNvPr>
          <p:cNvSpPr txBox="1"/>
          <p:nvPr/>
        </p:nvSpPr>
        <p:spPr>
          <a:xfrm>
            <a:off x="5556901" y="1991636"/>
            <a:ext cx="489339" cy="276999"/>
          </a:xfrm>
          <a:prstGeom prst="rect">
            <a:avLst/>
          </a:prstGeom>
          <a:noFill/>
        </p:spPr>
        <p:txBody>
          <a:bodyPr wrap="square" rtlCol="0">
            <a:spAutoFit/>
          </a:bodyPr>
          <a:lstStyle/>
          <a:p>
            <a:r>
              <a:rPr lang="en-US" sz="1200">
                <a:ln w="0"/>
                <a:solidFill>
                  <a:schemeClr val="accent1"/>
                </a:solidFill>
                <a:effectLst>
                  <a:outerShdw blurRad="38100" dist="25400" dir="5400000" algn="ctr" rotWithShape="0">
                    <a:srgbClr val="6E747A">
                      <a:alpha val="43000"/>
                    </a:srgbClr>
                  </a:outerShdw>
                </a:effectLst>
              </a:rPr>
              <a:t>SoC</a:t>
            </a:r>
            <a:endParaRPr lang="en-US" sz="1200"/>
          </a:p>
        </p:txBody>
      </p:sp>
      <p:sp>
        <p:nvSpPr>
          <p:cNvPr id="9" name="Rectangle 8">
            <a:extLst>
              <a:ext uri="{FF2B5EF4-FFF2-40B4-BE49-F238E27FC236}">
                <a16:creationId xmlns:a16="http://schemas.microsoft.com/office/drawing/2014/main" id="{936D6555-DCB1-4A2E-9037-E04251386627}"/>
              </a:ext>
            </a:extLst>
          </p:cNvPr>
          <p:cNvSpPr/>
          <p:nvPr/>
        </p:nvSpPr>
        <p:spPr>
          <a:xfrm>
            <a:off x="2425962" y="2797633"/>
            <a:ext cx="3719804" cy="200297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a:p>
        </p:txBody>
      </p:sp>
      <p:sp>
        <p:nvSpPr>
          <p:cNvPr id="10" name="TextBox 9">
            <a:extLst>
              <a:ext uri="{FF2B5EF4-FFF2-40B4-BE49-F238E27FC236}">
                <a16:creationId xmlns:a16="http://schemas.microsoft.com/office/drawing/2014/main" id="{3882BFAF-90A0-49FB-983D-DDFC7B018861}"/>
              </a:ext>
            </a:extLst>
          </p:cNvPr>
          <p:cNvSpPr txBox="1"/>
          <p:nvPr/>
        </p:nvSpPr>
        <p:spPr>
          <a:xfrm>
            <a:off x="2425963" y="2797632"/>
            <a:ext cx="580571" cy="276999"/>
          </a:xfrm>
          <a:prstGeom prst="rect">
            <a:avLst/>
          </a:prstGeom>
          <a:noFill/>
        </p:spPr>
        <p:txBody>
          <a:bodyPr wrap="square" rtlCol="0">
            <a:spAutoFit/>
          </a:bodyPr>
          <a:lstStyle/>
          <a:p>
            <a:r>
              <a:rPr lang="en-US" sz="1200"/>
              <a:t>FPGA</a:t>
            </a:r>
          </a:p>
        </p:txBody>
      </p:sp>
      <p:sp>
        <p:nvSpPr>
          <p:cNvPr id="11" name="Rectangle 10">
            <a:extLst>
              <a:ext uri="{FF2B5EF4-FFF2-40B4-BE49-F238E27FC236}">
                <a16:creationId xmlns:a16="http://schemas.microsoft.com/office/drawing/2014/main" id="{8641564F-1726-40D9-BFD7-207A3A7B6DC2}"/>
              </a:ext>
            </a:extLst>
          </p:cNvPr>
          <p:cNvSpPr/>
          <p:nvPr/>
        </p:nvSpPr>
        <p:spPr>
          <a:xfrm>
            <a:off x="2467433" y="3129387"/>
            <a:ext cx="1268963" cy="160901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a:t>DSP Engine </a:t>
            </a:r>
          </a:p>
        </p:txBody>
      </p:sp>
      <p:sp>
        <p:nvSpPr>
          <p:cNvPr id="12" name="Rectangle 11">
            <a:extLst>
              <a:ext uri="{FF2B5EF4-FFF2-40B4-BE49-F238E27FC236}">
                <a16:creationId xmlns:a16="http://schemas.microsoft.com/office/drawing/2014/main" id="{87E99F8D-0A2A-44D8-BE8E-81C31226226B}"/>
              </a:ext>
            </a:extLst>
          </p:cNvPr>
          <p:cNvSpPr/>
          <p:nvPr/>
        </p:nvSpPr>
        <p:spPr>
          <a:xfrm>
            <a:off x="3819278" y="3129388"/>
            <a:ext cx="933175" cy="160901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a:p>
        </p:txBody>
      </p:sp>
      <p:sp>
        <p:nvSpPr>
          <p:cNvPr id="13" name="TextBox 12">
            <a:extLst>
              <a:ext uri="{FF2B5EF4-FFF2-40B4-BE49-F238E27FC236}">
                <a16:creationId xmlns:a16="http://schemas.microsoft.com/office/drawing/2014/main" id="{A30070FF-AAF8-4AE6-A490-AF89AA88EF13}"/>
              </a:ext>
            </a:extLst>
          </p:cNvPr>
          <p:cNvSpPr txBox="1"/>
          <p:nvPr/>
        </p:nvSpPr>
        <p:spPr>
          <a:xfrm>
            <a:off x="3877282" y="3162560"/>
            <a:ext cx="833649" cy="256545"/>
          </a:xfrm>
          <a:prstGeom prst="rect">
            <a:avLst/>
          </a:prstGeom>
          <a:noFill/>
        </p:spPr>
        <p:txBody>
          <a:bodyPr wrap="square" rtlCol="0">
            <a:spAutoFit/>
          </a:bodyPr>
          <a:lstStyle/>
          <a:p>
            <a:r>
              <a:rPr lang="en-US" sz="1067"/>
              <a:t>AXI Stream</a:t>
            </a:r>
          </a:p>
        </p:txBody>
      </p:sp>
      <p:sp>
        <p:nvSpPr>
          <p:cNvPr id="14" name="Rectangle 13">
            <a:extLst>
              <a:ext uri="{FF2B5EF4-FFF2-40B4-BE49-F238E27FC236}">
                <a16:creationId xmlns:a16="http://schemas.microsoft.com/office/drawing/2014/main" id="{DA0B099B-B13A-49E6-A6FC-FF8F5D737C42}"/>
              </a:ext>
            </a:extLst>
          </p:cNvPr>
          <p:cNvSpPr/>
          <p:nvPr/>
        </p:nvSpPr>
        <p:spPr>
          <a:xfrm>
            <a:off x="3877275" y="3481873"/>
            <a:ext cx="298693" cy="4661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533"/>
              <a:t>Buffer</a:t>
            </a:r>
          </a:p>
        </p:txBody>
      </p:sp>
      <p:cxnSp>
        <p:nvCxnSpPr>
          <p:cNvPr id="17" name="Straight Arrow Connector 16">
            <a:extLst>
              <a:ext uri="{FF2B5EF4-FFF2-40B4-BE49-F238E27FC236}">
                <a16:creationId xmlns:a16="http://schemas.microsoft.com/office/drawing/2014/main" id="{11AF0A4F-74FD-43FC-9E8C-A8C07E3579B9}"/>
              </a:ext>
            </a:extLst>
          </p:cNvPr>
          <p:cNvCxnSpPr/>
          <p:nvPr/>
        </p:nvCxnSpPr>
        <p:spPr>
          <a:xfrm>
            <a:off x="3657605" y="3548225"/>
            <a:ext cx="381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AA6A7FE-A8DF-4ED0-AFE2-F13211D4A484}"/>
              </a:ext>
            </a:extLst>
          </p:cNvPr>
          <p:cNvSpPr/>
          <p:nvPr/>
        </p:nvSpPr>
        <p:spPr>
          <a:xfrm>
            <a:off x="3877275" y="4186373"/>
            <a:ext cx="298693" cy="4661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533"/>
              <a:t>AXI Lite</a:t>
            </a:r>
          </a:p>
        </p:txBody>
      </p:sp>
      <p:sp>
        <p:nvSpPr>
          <p:cNvPr id="19" name="Rectangle 18">
            <a:extLst>
              <a:ext uri="{FF2B5EF4-FFF2-40B4-BE49-F238E27FC236}">
                <a16:creationId xmlns:a16="http://schemas.microsoft.com/office/drawing/2014/main" id="{6DF8C35E-65B3-469A-A44E-7949CD2276C9}"/>
              </a:ext>
            </a:extLst>
          </p:cNvPr>
          <p:cNvSpPr/>
          <p:nvPr/>
        </p:nvSpPr>
        <p:spPr>
          <a:xfrm>
            <a:off x="7323495" y="4083184"/>
            <a:ext cx="2442547" cy="74644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a:t>DRAM</a:t>
            </a:r>
          </a:p>
        </p:txBody>
      </p:sp>
      <p:sp>
        <p:nvSpPr>
          <p:cNvPr id="20" name="Rectangle 19">
            <a:extLst>
              <a:ext uri="{FF2B5EF4-FFF2-40B4-BE49-F238E27FC236}">
                <a16:creationId xmlns:a16="http://schemas.microsoft.com/office/drawing/2014/main" id="{FC6A63E4-8768-44BE-AF00-535D93D4D284}"/>
              </a:ext>
            </a:extLst>
          </p:cNvPr>
          <p:cNvSpPr/>
          <p:nvPr/>
        </p:nvSpPr>
        <p:spPr>
          <a:xfrm>
            <a:off x="6888069" y="2033344"/>
            <a:ext cx="2836504" cy="131037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a:t>ARM PS</a:t>
            </a:r>
          </a:p>
        </p:txBody>
      </p:sp>
      <p:sp>
        <p:nvSpPr>
          <p:cNvPr id="21" name="Rectangle 20">
            <a:extLst>
              <a:ext uri="{FF2B5EF4-FFF2-40B4-BE49-F238E27FC236}">
                <a16:creationId xmlns:a16="http://schemas.microsoft.com/office/drawing/2014/main" id="{275B4BB9-02BA-450A-9DDF-DA485D3F7482}"/>
              </a:ext>
            </a:extLst>
          </p:cNvPr>
          <p:cNvSpPr/>
          <p:nvPr/>
        </p:nvSpPr>
        <p:spPr>
          <a:xfrm>
            <a:off x="5148373" y="3129388"/>
            <a:ext cx="933175" cy="160901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200"/>
          </a:p>
        </p:txBody>
      </p:sp>
      <p:sp>
        <p:nvSpPr>
          <p:cNvPr id="22" name="TextBox 21">
            <a:extLst>
              <a:ext uri="{FF2B5EF4-FFF2-40B4-BE49-F238E27FC236}">
                <a16:creationId xmlns:a16="http://schemas.microsoft.com/office/drawing/2014/main" id="{DC6CD260-3924-47AD-9792-5B292956D878}"/>
              </a:ext>
            </a:extLst>
          </p:cNvPr>
          <p:cNvSpPr txBox="1"/>
          <p:nvPr/>
        </p:nvSpPr>
        <p:spPr>
          <a:xfrm>
            <a:off x="5395004" y="3162561"/>
            <a:ext cx="833649" cy="256545"/>
          </a:xfrm>
          <a:prstGeom prst="rect">
            <a:avLst/>
          </a:prstGeom>
          <a:noFill/>
        </p:spPr>
        <p:txBody>
          <a:bodyPr wrap="square" rtlCol="0">
            <a:spAutoFit/>
          </a:bodyPr>
          <a:lstStyle/>
          <a:p>
            <a:r>
              <a:rPr lang="en-US" sz="1067"/>
              <a:t>DMA</a:t>
            </a:r>
          </a:p>
        </p:txBody>
      </p:sp>
      <p:sp>
        <p:nvSpPr>
          <p:cNvPr id="23" name="Rectangle 22">
            <a:extLst>
              <a:ext uri="{FF2B5EF4-FFF2-40B4-BE49-F238E27FC236}">
                <a16:creationId xmlns:a16="http://schemas.microsoft.com/office/drawing/2014/main" id="{75B50222-39E0-49E0-9D7D-CC8FDAC93CED}"/>
              </a:ext>
            </a:extLst>
          </p:cNvPr>
          <p:cNvSpPr/>
          <p:nvPr/>
        </p:nvSpPr>
        <p:spPr>
          <a:xfrm>
            <a:off x="4319881" y="3720212"/>
            <a:ext cx="413743" cy="4661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533"/>
              <a:t>AXI Stream Protocol</a:t>
            </a:r>
          </a:p>
        </p:txBody>
      </p:sp>
      <p:cxnSp>
        <p:nvCxnSpPr>
          <p:cNvPr id="25" name="Straight Arrow Connector 24">
            <a:extLst>
              <a:ext uri="{FF2B5EF4-FFF2-40B4-BE49-F238E27FC236}">
                <a16:creationId xmlns:a16="http://schemas.microsoft.com/office/drawing/2014/main" id="{7BCFBF5D-7E39-436A-9DC7-0084C4AA6D43}"/>
              </a:ext>
            </a:extLst>
          </p:cNvPr>
          <p:cNvCxnSpPr>
            <a:stCxn id="18" idx="0"/>
            <a:endCxn id="14" idx="2"/>
          </p:cNvCxnSpPr>
          <p:nvPr/>
        </p:nvCxnSpPr>
        <p:spPr>
          <a:xfrm flipV="1">
            <a:off x="4026621" y="3948040"/>
            <a:ext cx="0" cy="23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02C322-C97B-497E-AC07-85D6ABB60DE0}"/>
              </a:ext>
            </a:extLst>
          </p:cNvPr>
          <p:cNvCxnSpPr/>
          <p:nvPr/>
        </p:nvCxnSpPr>
        <p:spPr>
          <a:xfrm>
            <a:off x="4026627" y="4058299"/>
            <a:ext cx="311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96BEB85-A0EC-412F-A915-C17455FB0E25}"/>
              </a:ext>
            </a:extLst>
          </p:cNvPr>
          <p:cNvSpPr txBox="1"/>
          <p:nvPr/>
        </p:nvSpPr>
        <p:spPr>
          <a:xfrm>
            <a:off x="4039126" y="3908776"/>
            <a:ext cx="261919" cy="307777"/>
          </a:xfrm>
          <a:prstGeom prst="rect">
            <a:avLst/>
          </a:prstGeom>
          <a:noFill/>
        </p:spPr>
        <p:txBody>
          <a:bodyPr wrap="square" rtlCol="0">
            <a:spAutoFit/>
          </a:bodyPr>
          <a:lstStyle/>
          <a:p>
            <a:r>
              <a:rPr lang="en-US" sz="700" err="1"/>
              <a:t>En</a:t>
            </a:r>
            <a:endParaRPr lang="en-US" sz="700"/>
          </a:p>
        </p:txBody>
      </p:sp>
      <p:cxnSp>
        <p:nvCxnSpPr>
          <p:cNvPr id="32" name="Connector: Elbow 31">
            <a:extLst>
              <a:ext uri="{FF2B5EF4-FFF2-40B4-BE49-F238E27FC236}">
                <a16:creationId xmlns:a16="http://schemas.microsoft.com/office/drawing/2014/main" id="{D47154E1-EC36-4780-BCB2-89C0DE44AB93}"/>
              </a:ext>
            </a:extLst>
          </p:cNvPr>
          <p:cNvCxnSpPr>
            <a:cxnSpLocks/>
          </p:cNvCxnSpPr>
          <p:nvPr/>
        </p:nvCxnSpPr>
        <p:spPr>
          <a:xfrm>
            <a:off x="4170021" y="4410791"/>
            <a:ext cx="2907960" cy="437623"/>
          </a:xfrm>
          <a:prstGeom prst="bentConnector3">
            <a:avLst>
              <a:gd name="adj1" fmla="val 28181"/>
            </a:avLst>
          </a:prstGeom>
          <a:ln>
            <a:solidFill>
              <a:srgbClr val="00B050"/>
            </a:solidFill>
          </a:ln>
        </p:spPr>
        <p:style>
          <a:lnRef idx="1">
            <a:schemeClr val="accent5"/>
          </a:lnRef>
          <a:fillRef idx="0">
            <a:schemeClr val="accent5"/>
          </a:fillRef>
          <a:effectRef idx="0">
            <a:schemeClr val="accent5"/>
          </a:effectRef>
          <a:fontRef idx="minor">
            <a:schemeClr val="tx1"/>
          </a:fontRef>
        </p:style>
      </p:cxnSp>
      <p:sp>
        <p:nvSpPr>
          <p:cNvPr id="45" name="Rectangle 44">
            <a:extLst>
              <a:ext uri="{FF2B5EF4-FFF2-40B4-BE49-F238E27FC236}">
                <a16:creationId xmlns:a16="http://schemas.microsoft.com/office/drawing/2014/main" id="{75EE2B04-E45B-49F0-844F-0E93ADF0515A}"/>
              </a:ext>
            </a:extLst>
          </p:cNvPr>
          <p:cNvSpPr/>
          <p:nvPr/>
        </p:nvSpPr>
        <p:spPr>
          <a:xfrm>
            <a:off x="7323496" y="4083184"/>
            <a:ext cx="318083" cy="746449"/>
          </a:xfrm>
          <a:prstGeom prst="rect">
            <a:avLst/>
          </a:prstGeom>
          <a:solidFill>
            <a:schemeClr val="accent1">
              <a:lumMod val="60000"/>
              <a:lumOff val="4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46">
            <a:extLst>
              <a:ext uri="{FF2B5EF4-FFF2-40B4-BE49-F238E27FC236}">
                <a16:creationId xmlns:a16="http://schemas.microsoft.com/office/drawing/2014/main" id="{0EDEB58C-DC8C-4659-9C4F-A4407E0106F9}"/>
              </a:ext>
            </a:extLst>
          </p:cNvPr>
          <p:cNvCxnSpPr>
            <a:cxnSpLocks/>
            <a:stCxn id="45" idx="1"/>
          </p:cNvCxnSpPr>
          <p:nvPr/>
        </p:nvCxnSpPr>
        <p:spPr>
          <a:xfrm>
            <a:off x="7323497" y="4456405"/>
            <a:ext cx="95379" cy="37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5244931-FD6D-4A6D-902B-496A461FABFB}"/>
              </a:ext>
            </a:extLst>
          </p:cNvPr>
          <p:cNvCxnSpPr/>
          <p:nvPr/>
        </p:nvCxnSpPr>
        <p:spPr>
          <a:xfrm flipV="1">
            <a:off x="7077985" y="4564232"/>
            <a:ext cx="362635" cy="28418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5B5A594-41F2-4289-9213-90B2A8AE106D}"/>
              </a:ext>
            </a:extLst>
          </p:cNvPr>
          <p:cNvCxnSpPr/>
          <p:nvPr/>
        </p:nvCxnSpPr>
        <p:spPr>
          <a:xfrm>
            <a:off x="7501813" y="3270380"/>
            <a:ext cx="0" cy="8128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9AFF231-E43C-481E-9C17-33FFE706F3B3}"/>
              </a:ext>
            </a:extLst>
          </p:cNvPr>
          <p:cNvSpPr txBox="1"/>
          <p:nvPr/>
        </p:nvSpPr>
        <p:spPr>
          <a:xfrm>
            <a:off x="7140262" y="3103286"/>
            <a:ext cx="729857" cy="194990"/>
          </a:xfrm>
          <a:prstGeom prst="rect">
            <a:avLst/>
          </a:prstGeom>
          <a:solidFill>
            <a:schemeClr val="accent1">
              <a:lumMod val="40000"/>
              <a:lumOff val="60000"/>
            </a:schemeClr>
          </a:solidFill>
        </p:spPr>
        <p:txBody>
          <a:bodyPr wrap="square" rtlCol="0">
            <a:spAutoFit/>
          </a:bodyPr>
          <a:lstStyle/>
          <a:p>
            <a:r>
              <a:rPr lang="en-US" sz="667"/>
              <a:t>AXI-Lite Driver</a:t>
            </a:r>
          </a:p>
        </p:txBody>
      </p:sp>
      <p:cxnSp>
        <p:nvCxnSpPr>
          <p:cNvPr id="55" name="Straight Arrow Connector 54">
            <a:extLst>
              <a:ext uri="{FF2B5EF4-FFF2-40B4-BE49-F238E27FC236}">
                <a16:creationId xmlns:a16="http://schemas.microsoft.com/office/drawing/2014/main" id="{A7563CA2-74B9-4775-A53C-274901A839B8}"/>
              </a:ext>
            </a:extLst>
          </p:cNvPr>
          <p:cNvCxnSpPr/>
          <p:nvPr/>
        </p:nvCxnSpPr>
        <p:spPr>
          <a:xfrm>
            <a:off x="4710924" y="3751425"/>
            <a:ext cx="437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FE78F18-5183-4E34-A18B-2BFA36ED0D9D}"/>
              </a:ext>
            </a:extLst>
          </p:cNvPr>
          <p:cNvCxnSpPr/>
          <p:nvPr/>
        </p:nvCxnSpPr>
        <p:spPr>
          <a:xfrm>
            <a:off x="4710924" y="3848877"/>
            <a:ext cx="437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40C989A-3542-4F94-A26B-F07AEE0AD122}"/>
              </a:ext>
            </a:extLst>
          </p:cNvPr>
          <p:cNvCxnSpPr/>
          <p:nvPr/>
        </p:nvCxnSpPr>
        <p:spPr>
          <a:xfrm>
            <a:off x="4710924" y="3933889"/>
            <a:ext cx="437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70940F4-B25D-49F1-93CC-A9B4ABF58751}"/>
              </a:ext>
            </a:extLst>
          </p:cNvPr>
          <p:cNvCxnSpPr/>
          <p:nvPr/>
        </p:nvCxnSpPr>
        <p:spPr>
          <a:xfrm>
            <a:off x="4717031" y="4006343"/>
            <a:ext cx="4374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BE32C4A-7042-47B3-B01C-21BE62399CF7}"/>
              </a:ext>
            </a:extLst>
          </p:cNvPr>
          <p:cNvSpPr txBox="1"/>
          <p:nvPr/>
        </p:nvSpPr>
        <p:spPr>
          <a:xfrm>
            <a:off x="4446783" y="3614016"/>
            <a:ext cx="437445" cy="174343"/>
          </a:xfrm>
          <a:prstGeom prst="rect">
            <a:avLst/>
          </a:prstGeom>
          <a:noFill/>
        </p:spPr>
        <p:txBody>
          <a:bodyPr wrap="square" rtlCol="0">
            <a:spAutoFit/>
          </a:bodyPr>
          <a:lstStyle/>
          <a:p>
            <a:r>
              <a:rPr lang="en-US" sz="533"/>
              <a:t>M_AXIS</a:t>
            </a:r>
          </a:p>
        </p:txBody>
      </p:sp>
      <p:sp>
        <p:nvSpPr>
          <p:cNvPr id="60" name="TextBox 59">
            <a:extLst>
              <a:ext uri="{FF2B5EF4-FFF2-40B4-BE49-F238E27FC236}">
                <a16:creationId xmlns:a16="http://schemas.microsoft.com/office/drawing/2014/main" id="{FF98C250-A289-431F-BAD8-C4617156328A}"/>
              </a:ext>
            </a:extLst>
          </p:cNvPr>
          <p:cNvSpPr txBox="1"/>
          <p:nvPr/>
        </p:nvSpPr>
        <p:spPr>
          <a:xfrm>
            <a:off x="4779468" y="3732307"/>
            <a:ext cx="307825" cy="256352"/>
          </a:xfrm>
          <a:prstGeom prst="rect">
            <a:avLst/>
          </a:prstGeom>
          <a:noFill/>
        </p:spPr>
        <p:txBody>
          <a:bodyPr wrap="square" rtlCol="0">
            <a:spAutoFit/>
          </a:bodyPr>
          <a:lstStyle/>
          <a:p>
            <a:r>
              <a:rPr lang="en-US" sz="533"/>
              <a:t>STRB</a:t>
            </a:r>
          </a:p>
        </p:txBody>
      </p:sp>
      <p:sp>
        <p:nvSpPr>
          <p:cNvPr id="61" name="TextBox 60">
            <a:extLst>
              <a:ext uri="{FF2B5EF4-FFF2-40B4-BE49-F238E27FC236}">
                <a16:creationId xmlns:a16="http://schemas.microsoft.com/office/drawing/2014/main" id="{937CDEAF-477F-4522-8732-0BFF140A82C0}"/>
              </a:ext>
            </a:extLst>
          </p:cNvPr>
          <p:cNvSpPr txBox="1"/>
          <p:nvPr/>
        </p:nvSpPr>
        <p:spPr>
          <a:xfrm>
            <a:off x="4787092" y="3825571"/>
            <a:ext cx="307825" cy="256352"/>
          </a:xfrm>
          <a:prstGeom prst="rect">
            <a:avLst/>
          </a:prstGeom>
          <a:noFill/>
        </p:spPr>
        <p:txBody>
          <a:bodyPr wrap="square" rtlCol="0">
            <a:spAutoFit/>
          </a:bodyPr>
          <a:lstStyle/>
          <a:p>
            <a:r>
              <a:rPr lang="en-US" sz="533"/>
              <a:t>Data</a:t>
            </a:r>
          </a:p>
        </p:txBody>
      </p:sp>
      <p:sp>
        <p:nvSpPr>
          <p:cNvPr id="62" name="TextBox 61">
            <a:extLst>
              <a:ext uri="{FF2B5EF4-FFF2-40B4-BE49-F238E27FC236}">
                <a16:creationId xmlns:a16="http://schemas.microsoft.com/office/drawing/2014/main" id="{3789C2FD-4630-4B1C-BC9E-B7D13F79FF15}"/>
              </a:ext>
            </a:extLst>
          </p:cNvPr>
          <p:cNvSpPr txBox="1"/>
          <p:nvPr/>
        </p:nvSpPr>
        <p:spPr>
          <a:xfrm>
            <a:off x="4791228" y="3895055"/>
            <a:ext cx="307825" cy="174343"/>
          </a:xfrm>
          <a:prstGeom prst="rect">
            <a:avLst/>
          </a:prstGeom>
          <a:noFill/>
        </p:spPr>
        <p:txBody>
          <a:bodyPr wrap="square" rtlCol="0">
            <a:spAutoFit/>
          </a:bodyPr>
          <a:lstStyle/>
          <a:p>
            <a:r>
              <a:rPr lang="en-US" sz="533"/>
              <a:t>Last</a:t>
            </a:r>
          </a:p>
        </p:txBody>
      </p:sp>
      <p:cxnSp>
        <p:nvCxnSpPr>
          <p:cNvPr id="64" name="Straight Arrow Connector 63">
            <a:extLst>
              <a:ext uri="{FF2B5EF4-FFF2-40B4-BE49-F238E27FC236}">
                <a16:creationId xmlns:a16="http://schemas.microsoft.com/office/drawing/2014/main" id="{F2AF61E7-322B-45A2-B7B2-8F9239352E37}"/>
              </a:ext>
            </a:extLst>
          </p:cNvPr>
          <p:cNvCxnSpPr/>
          <p:nvPr/>
        </p:nvCxnSpPr>
        <p:spPr>
          <a:xfrm flipH="1">
            <a:off x="4741245" y="4162729"/>
            <a:ext cx="407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91C0FF5-9ACD-4D2E-A079-C61C171FE323}"/>
              </a:ext>
            </a:extLst>
          </p:cNvPr>
          <p:cNvSpPr txBox="1"/>
          <p:nvPr/>
        </p:nvSpPr>
        <p:spPr>
          <a:xfrm>
            <a:off x="4798852" y="4033401"/>
            <a:ext cx="307825" cy="256352"/>
          </a:xfrm>
          <a:prstGeom prst="rect">
            <a:avLst/>
          </a:prstGeom>
          <a:noFill/>
        </p:spPr>
        <p:txBody>
          <a:bodyPr wrap="square" rtlCol="0">
            <a:spAutoFit/>
          </a:bodyPr>
          <a:lstStyle/>
          <a:p>
            <a:r>
              <a:rPr lang="en-US" sz="533"/>
              <a:t>Ready</a:t>
            </a:r>
          </a:p>
        </p:txBody>
      </p:sp>
      <p:sp>
        <p:nvSpPr>
          <p:cNvPr id="66" name="TextBox 65">
            <a:extLst>
              <a:ext uri="{FF2B5EF4-FFF2-40B4-BE49-F238E27FC236}">
                <a16:creationId xmlns:a16="http://schemas.microsoft.com/office/drawing/2014/main" id="{E2CEB928-E7D1-49B9-9C71-60A061BA6A04}"/>
              </a:ext>
            </a:extLst>
          </p:cNvPr>
          <p:cNvSpPr txBox="1"/>
          <p:nvPr/>
        </p:nvSpPr>
        <p:spPr>
          <a:xfrm>
            <a:off x="4812628" y="3631674"/>
            <a:ext cx="307825" cy="256352"/>
          </a:xfrm>
          <a:prstGeom prst="rect">
            <a:avLst/>
          </a:prstGeom>
          <a:noFill/>
        </p:spPr>
        <p:txBody>
          <a:bodyPr wrap="square" rtlCol="0">
            <a:spAutoFit/>
          </a:bodyPr>
          <a:lstStyle/>
          <a:p>
            <a:r>
              <a:rPr lang="en-US" sz="533"/>
              <a:t>Valid</a:t>
            </a:r>
          </a:p>
        </p:txBody>
      </p:sp>
      <p:sp>
        <p:nvSpPr>
          <p:cNvPr id="67" name="Rectangle 66">
            <a:extLst>
              <a:ext uri="{FF2B5EF4-FFF2-40B4-BE49-F238E27FC236}">
                <a16:creationId xmlns:a16="http://schemas.microsoft.com/office/drawing/2014/main" id="{3E28F1F6-14C6-478B-944D-E73520C52E2D}"/>
              </a:ext>
            </a:extLst>
          </p:cNvPr>
          <p:cNvSpPr/>
          <p:nvPr/>
        </p:nvSpPr>
        <p:spPr>
          <a:xfrm>
            <a:off x="5188096" y="4237129"/>
            <a:ext cx="298693" cy="4661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533"/>
              <a:t>AXI Lite</a:t>
            </a:r>
          </a:p>
        </p:txBody>
      </p:sp>
      <p:cxnSp>
        <p:nvCxnSpPr>
          <p:cNvPr id="68" name="Connector: Elbow 67">
            <a:extLst>
              <a:ext uri="{FF2B5EF4-FFF2-40B4-BE49-F238E27FC236}">
                <a16:creationId xmlns:a16="http://schemas.microsoft.com/office/drawing/2014/main" id="{76C003BB-416F-48D0-B018-DA857E1F1702}"/>
              </a:ext>
            </a:extLst>
          </p:cNvPr>
          <p:cNvCxnSpPr>
            <a:cxnSpLocks/>
          </p:cNvCxnSpPr>
          <p:nvPr/>
        </p:nvCxnSpPr>
        <p:spPr>
          <a:xfrm>
            <a:off x="5480455" y="4490623"/>
            <a:ext cx="2161123" cy="413595"/>
          </a:xfrm>
          <a:prstGeom prst="bentConnector3">
            <a:avLst>
              <a:gd name="adj1" fmla="val 50000"/>
            </a:avLst>
          </a:prstGeom>
          <a:ln>
            <a:solidFill>
              <a:srgbClr val="00B0F0"/>
            </a:solidFill>
          </a:ln>
        </p:spPr>
        <p:style>
          <a:lnRef idx="1">
            <a:schemeClr val="accent5"/>
          </a:lnRef>
          <a:fillRef idx="0">
            <a:schemeClr val="accent5"/>
          </a:fillRef>
          <a:effectRef idx="0">
            <a:schemeClr val="accent5"/>
          </a:effectRef>
          <a:fontRef idx="minor">
            <a:schemeClr val="tx1"/>
          </a:fontRef>
        </p:style>
      </p:cxnSp>
      <p:sp>
        <p:nvSpPr>
          <p:cNvPr id="73" name="Rectangle 72">
            <a:extLst>
              <a:ext uri="{FF2B5EF4-FFF2-40B4-BE49-F238E27FC236}">
                <a16:creationId xmlns:a16="http://schemas.microsoft.com/office/drawing/2014/main" id="{44BE1AEE-7514-4E66-8121-C397FD39559C}"/>
              </a:ext>
            </a:extLst>
          </p:cNvPr>
          <p:cNvSpPr/>
          <p:nvPr/>
        </p:nvSpPr>
        <p:spPr>
          <a:xfrm>
            <a:off x="7641577" y="4083184"/>
            <a:ext cx="318083" cy="746449"/>
          </a:xfrm>
          <a:prstGeom prst="rect">
            <a:avLst/>
          </a:prstGeom>
          <a:solidFill>
            <a:schemeClr val="accent1">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0" name="Straight Arrow Connector 69">
            <a:extLst>
              <a:ext uri="{FF2B5EF4-FFF2-40B4-BE49-F238E27FC236}">
                <a16:creationId xmlns:a16="http://schemas.microsoft.com/office/drawing/2014/main" id="{24404424-5BD3-44EC-8E38-63B52A33D611}"/>
              </a:ext>
            </a:extLst>
          </p:cNvPr>
          <p:cNvCxnSpPr>
            <a:cxnSpLocks/>
          </p:cNvCxnSpPr>
          <p:nvPr/>
        </p:nvCxnSpPr>
        <p:spPr>
          <a:xfrm flipV="1">
            <a:off x="7641585" y="4629605"/>
            <a:ext cx="222703" cy="27461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6E3A72E-C3A0-4696-9F1A-451CC8604B95}"/>
              </a:ext>
            </a:extLst>
          </p:cNvPr>
          <p:cNvSpPr txBox="1"/>
          <p:nvPr/>
        </p:nvSpPr>
        <p:spPr>
          <a:xfrm>
            <a:off x="7505187" y="2929873"/>
            <a:ext cx="1211683" cy="194990"/>
          </a:xfrm>
          <a:prstGeom prst="rect">
            <a:avLst/>
          </a:prstGeom>
          <a:solidFill>
            <a:schemeClr val="accent1">
              <a:lumMod val="75000"/>
            </a:schemeClr>
          </a:solidFill>
        </p:spPr>
        <p:txBody>
          <a:bodyPr wrap="square" rtlCol="0">
            <a:spAutoFit/>
          </a:bodyPr>
          <a:lstStyle/>
          <a:p>
            <a:r>
              <a:rPr lang="en-US" sz="667"/>
              <a:t>DMA Driver</a:t>
            </a:r>
          </a:p>
        </p:txBody>
      </p:sp>
      <p:cxnSp>
        <p:nvCxnSpPr>
          <p:cNvPr id="77" name="Straight Arrow Connector 76">
            <a:extLst>
              <a:ext uri="{FF2B5EF4-FFF2-40B4-BE49-F238E27FC236}">
                <a16:creationId xmlns:a16="http://schemas.microsoft.com/office/drawing/2014/main" id="{53BAA4EE-7C3B-4770-86EC-A34C7063420D}"/>
              </a:ext>
            </a:extLst>
          </p:cNvPr>
          <p:cNvCxnSpPr>
            <a:cxnSpLocks/>
          </p:cNvCxnSpPr>
          <p:nvPr/>
        </p:nvCxnSpPr>
        <p:spPr>
          <a:xfrm>
            <a:off x="7800619" y="3094018"/>
            <a:ext cx="0" cy="97319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675E9917-D30D-4E59-9040-6E88B6E9CAA6}"/>
              </a:ext>
            </a:extLst>
          </p:cNvPr>
          <p:cNvSpPr txBox="1"/>
          <p:nvPr/>
        </p:nvSpPr>
        <p:spPr>
          <a:xfrm>
            <a:off x="5544598" y="3521221"/>
            <a:ext cx="598175" cy="256352"/>
          </a:xfrm>
          <a:prstGeom prst="rect">
            <a:avLst/>
          </a:prstGeom>
          <a:noFill/>
        </p:spPr>
        <p:txBody>
          <a:bodyPr wrap="square" rtlCol="0">
            <a:spAutoFit/>
          </a:bodyPr>
          <a:lstStyle/>
          <a:p>
            <a:r>
              <a:rPr lang="en-US" sz="533"/>
              <a:t>M_AXIS_S2mm</a:t>
            </a:r>
          </a:p>
        </p:txBody>
      </p:sp>
      <p:cxnSp>
        <p:nvCxnSpPr>
          <p:cNvPr id="82" name="Connector: Elbow 81">
            <a:extLst>
              <a:ext uri="{FF2B5EF4-FFF2-40B4-BE49-F238E27FC236}">
                <a16:creationId xmlns:a16="http://schemas.microsoft.com/office/drawing/2014/main" id="{C2D25BD2-A4B1-4043-B525-7BC09334FD52}"/>
              </a:ext>
            </a:extLst>
          </p:cNvPr>
          <p:cNvCxnSpPr>
            <a:cxnSpLocks/>
          </p:cNvCxnSpPr>
          <p:nvPr/>
        </p:nvCxnSpPr>
        <p:spPr>
          <a:xfrm>
            <a:off x="5158291" y="3932859"/>
            <a:ext cx="4019620" cy="1075091"/>
          </a:xfrm>
          <a:prstGeom prst="bentConnector3">
            <a:avLst>
              <a:gd name="adj1" fmla="val 33493"/>
            </a:avLst>
          </a:prstGeom>
          <a:ln>
            <a:solidFill>
              <a:srgbClr val="7030A0"/>
            </a:solidFill>
          </a:ln>
        </p:spPr>
        <p:style>
          <a:lnRef idx="1">
            <a:schemeClr val="accent5"/>
          </a:lnRef>
          <a:fillRef idx="0">
            <a:schemeClr val="accent5"/>
          </a:fillRef>
          <a:effectRef idx="0">
            <a:schemeClr val="accent5"/>
          </a:effectRef>
          <a:fontRef idx="minor">
            <a:schemeClr val="tx1"/>
          </a:fontRef>
        </p:style>
      </p:cxnSp>
      <p:sp>
        <p:nvSpPr>
          <p:cNvPr id="85" name="Rectangle 84">
            <a:extLst>
              <a:ext uri="{FF2B5EF4-FFF2-40B4-BE49-F238E27FC236}">
                <a16:creationId xmlns:a16="http://schemas.microsoft.com/office/drawing/2014/main" id="{05F872EF-9E1D-4469-86A5-DCA3563EA9B3}"/>
              </a:ext>
            </a:extLst>
          </p:cNvPr>
          <p:cNvSpPr/>
          <p:nvPr/>
        </p:nvSpPr>
        <p:spPr>
          <a:xfrm>
            <a:off x="9038144" y="4079864"/>
            <a:ext cx="727896" cy="746449"/>
          </a:xfrm>
          <a:prstGeom prst="rect">
            <a:avLst/>
          </a:prstGeom>
          <a:solidFill>
            <a:schemeClr val="accent1">
              <a:lumMod val="5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8" name="Straight Arrow Connector 87">
            <a:extLst>
              <a:ext uri="{FF2B5EF4-FFF2-40B4-BE49-F238E27FC236}">
                <a16:creationId xmlns:a16="http://schemas.microsoft.com/office/drawing/2014/main" id="{8CBD3210-23F0-4430-87CE-4E1DD07F550F}"/>
              </a:ext>
            </a:extLst>
          </p:cNvPr>
          <p:cNvCxnSpPr>
            <a:cxnSpLocks/>
          </p:cNvCxnSpPr>
          <p:nvPr/>
        </p:nvCxnSpPr>
        <p:spPr>
          <a:xfrm flipV="1">
            <a:off x="9177907" y="4652537"/>
            <a:ext cx="200960" cy="36047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0DAB934-D9A8-4FAC-9205-500A4C213CA6}"/>
              </a:ext>
            </a:extLst>
          </p:cNvPr>
          <p:cNvSpPr txBox="1"/>
          <p:nvPr/>
        </p:nvSpPr>
        <p:spPr>
          <a:xfrm>
            <a:off x="8511362" y="2140005"/>
            <a:ext cx="1069164" cy="194990"/>
          </a:xfrm>
          <a:prstGeom prst="rect">
            <a:avLst/>
          </a:prstGeom>
          <a:solidFill>
            <a:schemeClr val="accent6">
              <a:lumMod val="60000"/>
              <a:lumOff val="40000"/>
            </a:schemeClr>
          </a:solidFill>
        </p:spPr>
        <p:txBody>
          <a:bodyPr wrap="square" rtlCol="0">
            <a:spAutoFit/>
          </a:bodyPr>
          <a:lstStyle/>
          <a:p>
            <a:r>
              <a:rPr lang="en-US" sz="667"/>
              <a:t>Application Code</a:t>
            </a:r>
          </a:p>
        </p:txBody>
      </p:sp>
      <p:sp>
        <p:nvSpPr>
          <p:cNvPr id="92" name="Rectangle 91">
            <a:extLst>
              <a:ext uri="{FF2B5EF4-FFF2-40B4-BE49-F238E27FC236}">
                <a16:creationId xmlns:a16="http://schemas.microsoft.com/office/drawing/2014/main" id="{E8A3CC4F-FCFF-442A-A6CF-0DC2722457A0}"/>
              </a:ext>
            </a:extLst>
          </p:cNvPr>
          <p:cNvSpPr/>
          <p:nvPr/>
        </p:nvSpPr>
        <p:spPr>
          <a:xfrm>
            <a:off x="6966861" y="2797633"/>
            <a:ext cx="2691363" cy="51156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93" name="TextBox 92">
            <a:extLst>
              <a:ext uri="{FF2B5EF4-FFF2-40B4-BE49-F238E27FC236}">
                <a16:creationId xmlns:a16="http://schemas.microsoft.com/office/drawing/2014/main" id="{A6EEC61B-036F-4C80-BCB0-189DDAE148A0}"/>
              </a:ext>
            </a:extLst>
          </p:cNvPr>
          <p:cNvSpPr txBox="1"/>
          <p:nvPr/>
        </p:nvSpPr>
        <p:spPr>
          <a:xfrm>
            <a:off x="9012303" y="2797630"/>
            <a:ext cx="692064" cy="205121"/>
          </a:xfrm>
          <a:prstGeom prst="rect">
            <a:avLst/>
          </a:prstGeom>
          <a:noFill/>
        </p:spPr>
        <p:txBody>
          <a:bodyPr wrap="square" rtlCol="0">
            <a:spAutoFit/>
          </a:bodyPr>
          <a:lstStyle/>
          <a:p>
            <a:r>
              <a:rPr lang="en-US" sz="733"/>
              <a:t>Kernel</a:t>
            </a:r>
          </a:p>
        </p:txBody>
      </p:sp>
      <p:sp>
        <p:nvSpPr>
          <p:cNvPr id="94" name="Rectangle 93">
            <a:extLst>
              <a:ext uri="{FF2B5EF4-FFF2-40B4-BE49-F238E27FC236}">
                <a16:creationId xmlns:a16="http://schemas.microsoft.com/office/drawing/2014/main" id="{3BFFBBDD-81AE-4EFE-BC22-911457A2DAE0}"/>
              </a:ext>
            </a:extLst>
          </p:cNvPr>
          <p:cNvSpPr/>
          <p:nvPr/>
        </p:nvSpPr>
        <p:spPr>
          <a:xfrm>
            <a:off x="6966861" y="2074566"/>
            <a:ext cx="2691363" cy="51156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a:p>
        </p:txBody>
      </p:sp>
      <p:sp>
        <p:nvSpPr>
          <p:cNvPr id="96" name="TextBox 95">
            <a:extLst>
              <a:ext uri="{FF2B5EF4-FFF2-40B4-BE49-F238E27FC236}">
                <a16:creationId xmlns:a16="http://schemas.microsoft.com/office/drawing/2014/main" id="{008AE932-AB51-438C-A5D2-DA7D824E1700}"/>
              </a:ext>
            </a:extLst>
          </p:cNvPr>
          <p:cNvSpPr txBox="1"/>
          <p:nvPr/>
        </p:nvSpPr>
        <p:spPr>
          <a:xfrm>
            <a:off x="6977463" y="2092067"/>
            <a:ext cx="692064" cy="205121"/>
          </a:xfrm>
          <a:prstGeom prst="rect">
            <a:avLst/>
          </a:prstGeom>
          <a:noFill/>
        </p:spPr>
        <p:txBody>
          <a:bodyPr wrap="square" rtlCol="0">
            <a:spAutoFit/>
          </a:bodyPr>
          <a:lstStyle/>
          <a:p>
            <a:r>
              <a:rPr lang="en-US" sz="733"/>
              <a:t>User Space</a:t>
            </a:r>
          </a:p>
        </p:txBody>
      </p:sp>
      <p:cxnSp>
        <p:nvCxnSpPr>
          <p:cNvPr id="98" name="Connector: Elbow 97">
            <a:extLst>
              <a:ext uri="{FF2B5EF4-FFF2-40B4-BE49-F238E27FC236}">
                <a16:creationId xmlns:a16="http://schemas.microsoft.com/office/drawing/2014/main" id="{9D7CC50F-8F0A-4D7F-B726-9BE15DCEA25E}"/>
              </a:ext>
            </a:extLst>
          </p:cNvPr>
          <p:cNvCxnSpPr>
            <a:cxnSpLocks/>
          </p:cNvCxnSpPr>
          <p:nvPr/>
        </p:nvCxnSpPr>
        <p:spPr>
          <a:xfrm rot="10800000" flipV="1">
            <a:off x="7228878" y="2251275"/>
            <a:ext cx="1282485" cy="846747"/>
          </a:xfrm>
          <a:prstGeom prst="bentConnector3">
            <a:avLst>
              <a:gd name="adj1" fmla="val 10012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25098847-273E-4B7D-A656-43DE8D4FEA31}"/>
              </a:ext>
            </a:extLst>
          </p:cNvPr>
          <p:cNvCxnSpPr>
            <a:cxnSpLocks/>
            <a:stCxn id="91" idx="1"/>
          </p:cNvCxnSpPr>
          <p:nvPr/>
        </p:nvCxnSpPr>
        <p:spPr>
          <a:xfrm rot="10800000" flipV="1">
            <a:off x="7908982" y="2237499"/>
            <a:ext cx="602380" cy="710731"/>
          </a:xfrm>
          <a:prstGeom prst="bentConnector2">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CB1DD34E-826F-4560-9080-69B126040EE9}"/>
              </a:ext>
            </a:extLst>
          </p:cNvPr>
          <p:cNvCxnSpPr>
            <a:cxnSpLocks/>
            <a:endCxn id="85" idx="0"/>
          </p:cNvCxnSpPr>
          <p:nvPr/>
        </p:nvCxnSpPr>
        <p:spPr>
          <a:xfrm>
            <a:off x="9402092" y="2266473"/>
            <a:ext cx="0" cy="1813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D53FF70-C49F-44CC-9347-BA71618EF36F}"/>
              </a:ext>
            </a:extLst>
          </p:cNvPr>
          <p:cNvSpPr txBox="1"/>
          <p:nvPr/>
        </p:nvSpPr>
        <p:spPr>
          <a:xfrm>
            <a:off x="9378874" y="2604565"/>
            <a:ext cx="432409" cy="184666"/>
          </a:xfrm>
          <a:prstGeom prst="rect">
            <a:avLst/>
          </a:prstGeom>
          <a:noFill/>
        </p:spPr>
        <p:txBody>
          <a:bodyPr wrap="square" rtlCol="0">
            <a:spAutoFit/>
          </a:bodyPr>
          <a:lstStyle/>
          <a:p>
            <a:r>
              <a:rPr lang="en-US" sz="600" err="1"/>
              <a:t>mmap</a:t>
            </a:r>
            <a:endParaRPr lang="en-US" sz="600"/>
          </a:p>
        </p:txBody>
      </p:sp>
      <p:cxnSp>
        <p:nvCxnSpPr>
          <p:cNvPr id="116" name="Connector: Elbow 115">
            <a:extLst>
              <a:ext uri="{FF2B5EF4-FFF2-40B4-BE49-F238E27FC236}">
                <a16:creationId xmlns:a16="http://schemas.microsoft.com/office/drawing/2014/main" id="{9A677DFB-8E16-4F73-B7B7-E306AED2534C}"/>
              </a:ext>
            </a:extLst>
          </p:cNvPr>
          <p:cNvCxnSpPr>
            <a:cxnSpLocks/>
          </p:cNvCxnSpPr>
          <p:nvPr/>
        </p:nvCxnSpPr>
        <p:spPr>
          <a:xfrm rot="10800000" flipV="1">
            <a:off x="7330478" y="2352873"/>
            <a:ext cx="1282485" cy="846747"/>
          </a:xfrm>
          <a:prstGeom prst="bentConnector3">
            <a:avLst>
              <a:gd name="adj1" fmla="val 10012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213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2B5D4F-2FFD-4D66-8E45-13A02F59DDAE}"/>
              </a:ext>
            </a:extLst>
          </p:cNvPr>
          <p:cNvSpPr>
            <a:spLocks noGrp="1"/>
          </p:cNvSpPr>
          <p:nvPr>
            <p:ph type="sldNum" sz="quarter" idx="10"/>
          </p:nvPr>
        </p:nvSpPr>
        <p:spPr/>
        <p:txBody>
          <a:bodyPr/>
          <a:lstStyle/>
          <a:p>
            <a:fld id="{118AE8F9-495A-0644-8CBB-DDB0F4290159}" type="slidenum">
              <a:rPr lang="en-US" smtClean="0"/>
              <a:pPr/>
              <a:t>29</a:t>
            </a:fld>
            <a:endParaRPr lang="en-US"/>
          </a:p>
        </p:txBody>
      </p:sp>
      <p:pic>
        <p:nvPicPr>
          <p:cNvPr id="6" name="Picture 5">
            <a:extLst>
              <a:ext uri="{FF2B5EF4-FFF2-40B4-BE49-F238E27FC236}">
                <a16:creationId xmlns:a16="http://schemas.microsoft.com/office/drawing/2014/main" id="{9CCC09EE-ACCA-419C-AA8F-4A12B2DB70A3}"/>
              </a:ext>
            </a:extLst>
          </p:cNvPr>
          <p:cNvPicPr>
            <a:picLocks noChangeAspect="1"/>
          </p:cNvPicPr>
          <p:nvPr/>
        </p:nvPicPr>
        <p:blipFill>
          <a:blip r:embed="rId2"/>
          <a:stretch>
            <a:fillRect/>
          </a:stretch>
        </p:blipFill>
        <p:spPr>
          <a:xfrm>
            <a:off x="2065320" y="1172033"/>
            <a:ext cx="8094685" cy="4542971"/>
          </a:xfrm>
          <a:prstGeom prst="rect">
            <a:avLst/>
          </a:prstGeom>
        </p:spPr>
      </p:pic>
    </p:spTree>
    <p:extLst>
      <p:ext uri="{BB962C8B-B14F-4D97-AF65-F5344CB8AC3E}">
        <p14:creationId xmlns:p14="http://schemas.microsoft.com/office/powerpoint/2010/main" val="334852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A4C6E-5A1D-337F-6047-396E75C3C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F012DA-79B6-DA5B-F543-D3AD79039936}"/>
              </a:ext>
            </a:extLst>
          </p:cNvPr>
          <p:cNvSpPr>
            <a:spLocks noGrp="1"/>
          </p:cNvSpPr>
          <p:nvPr>
            <p:ph type="title"/>
          </p:nvPr>
        </p:nvSpPr>
        <p:spPr/>
        <p:txBody>
          <a:bodyPr/>
          <a:lstStyle/>
          <a:p>
            <a:r>
              <a:rPr lang="en-US"/>
              <a:t>DRAM Controller</a:t>
            </a:r>
          </a:p>
        </p:txBody>
      </p:sp>
      <p:sp>
        <p:nvSpPr>
          <p:cNvPr id="3" name="Content Placeholder 2">
            <a:extLst>
              <a:ext uri="{FF2B5EF4-FFF2-40B4-BE49-F238E27FC236}">
                <a16:creationId xmlns:a16="http://schemas.microsoft.com/office/drawing/2014/main" id="{F49701C9-CE6F-7D54-5AF4-A29C09F62EFA}"/>
              </a:ext>
            </a:extLst>
          </p:cNvPr>
          <p:cNvSpPr>
            <a:spLocks noGrp="1"/>
          </p:cNvSpPr>
          <p:nvPr>
            <p:ph idx="1"/>
          </p:nvPr>
        </p:nvSpPr>
        <p:spPr/>
        <p:txBody>
          <a:bodyPr/>
          <a:lstStyle/>
          <a:p>
            <a:r>
              <a:rPr lang="en-US"/>
              <a:t>AXI DRAM Controller </a:t>
            </a:r>
          </a:p>
          <a:p>
            <a:r>
              <a:rPr lang="en-US"/>
              <a:t>It is outside the FPGA, used when ”big” chunk of data is needed to be transferred</a:t>
            </a:r>
          </a:p>
          <a:p>
            <a:r>
              <a:rPr lang="en-US"/>
              <a:t>MIG – Memory Interface Generator {Talks to the DRAM Component}</a:t>
            </a:r>
          </a:p>
          <a:p>
            <a:endParaRPr lang="en-US"/>
          </a:p>
          <a:p>
            <a:endParaRPr lang="en-US"/>
          </a:p>
        </p:txBody>
      </p:sp>
      <p:sp>
        <p:nvSpPr>
          <p:cNvPr id="4" name="Slide Number Placeholder 3">
            <a:extLst>
              <a:ext uri="{FF2B5EF4-FFF2-40B4-BE49-F238E27FC236}">
                <a16:creationId xmlns:a16="http://schemas.microsoft.com/office/drawing/2014/main" id="{CFF2BB01-5E50-D067-B6BE-5E5ECCAC12F9}"/>
              </a:ext>
            </a:extLst>
          </p:cNvPr>
          <p:cNvSpPr>
            <a:spLocks noGrp="1"/>
          </p:cNvSpPr>
          <p:nvPr>
            <p:ph type="sldNum" sz="quarter" idx="10"/>
          </p:nvPr>
        </p:nvSpPr>
        <p:spPr/>
        <p:txBody>
          <a:bodyPr/>
          <a:lstStyle/>
          <a:p>
            <a:fld id="{118AE8F9-495A-0644-8CBB-DDB0F4290159}" type="slidenum">
              <a:rPr lang="en-US" smtClean="0"/>
              <a:pPr/>
              <a:t>3</a:t>
            </a:fld>
            <a:endParaRPr lang="en-US"/>
          </a:p>
        </p:txBody>
      </p:sp>
      <p:pic>
        <p:nvPicPr>
          <p:cNvPr id="5" name="Picture 4">
            <a:extLst>
              <a:ext uri="{FF2B5EF4-FFF2-40B4-BE49-F238E27FC236}">
                <a16:creationId xmlns:a16="http://schemas.microsoft.com/office/drawing/2014/main" id="{5BE34F54-833C-689A-8A45-35D93DA41940}"/>
              </a:ext>
            </a:extLst>
          </p:cNvPr>
          <p:cNvPicPr>
            <a:picLocks noChangeAspect="1"/>
          </p:cNvPicPr>
          <p:nvPr/>
        </p:nvPicPr>
        <p:blipFill>
          <a:blip r:embed="rId2"/>
          <a:stretch>
            <a:fillRect/>
          </a:stretch>
        </p:blipFill>
        <p:spPr>
          <a:xfrm>
            <a:off x="7132119" y="3068377"/>
            <a:ext cx="2892624" cy="2438039"/>
          </a:xfrm>
          <a:prstGeom prst="rect">
            <a:avLst/>
          </a:prstGeom>
        </p:spPr>
      </p:pic>
    </p:spTree>
    <p:extLst>
      <p:ext uri="{BB962C8B-B14F-4D97-AF65-F5344CB8AC3E}">
        <p14:creationId xmlns:p14="http://schemas.microsoft.com/office/powerpoint/2010/main" val="401928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531FF-779D-C618-D656-E67A157B56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76204-DA2B-4B46-EA79-E6337AA34E41}"/>
              </a:ext>
            </a:extLst>
          </p:cNvPr>
          <p:cNvSpPr>
            <a:spLocks noGrp="1"/>
          </p:cNvSpPr>
          <p:nvPr>
            <p:ph type="title"/>
          </p:nvPr>
        </p:nvSpPr>
        <p:spPr/>
        <p:txBody>
          <a:bodyPr>
            <a:normAutofit/>
          </a:bodyPr>
          <a:lstStyle/>
          <a:p>
            <a:r>
              <a:rPr lang="en-US"/>
              <a:t>Important Components</a:t>
            </a:r>
          </a:p>
        </p:txBody>
      </p:sp>
      <p:sp>
        <p:nvSpPr>
          <p:cNvPr id="3" name="Content Placeholder 2">
            <a:extLst>
              <a:ext uri="{FF2B5EF4-FFF2-40B4-BE49-F238E27FC236}">
                <a16:creationId xmlns:a16="http://schemas.microsoft.com/office/drawing/2014/main" id="{E11FB5D3-D663-5BBC-76A6-CB60F1F13543}"/>
              </a:ext>
            </a:extLst>
          </p:cNvPr>
          <p:cNvSpPr>
            <a:spLocks noGrp="1"/>
          </p:cNvSpPr>
          <p:nvPr>
            <p:ph idx="1"/>
          </p:nvPr>
        </p:nvSpPr>
        <p:spPr>
          <a:xfrm>
            <a:off x="2032001" y="1953240"/>
            <a:ext cx="7778187" cy="2963113"/>
          </a:xfrm>
        </p:spPr>
        <p:txBody>
          <a:bodyPr>
            <a:normAutofit fontScale="40000" lnSpcReduction="20000"/>
          </a:bodyPr>
          <a:lstStyle/>
          <a:p>
            <a:r>
              <a:rPr lang="en-US"/>
              <a:t>CDMA</a:t>
            </a:r>
          </a:p>
          <a:p>
            <a:r>
              <a:rPr lang="en-US"/>
              <a:t>AXI Interconnect</a:t>
            </a:r>
          </a:p>
          <a:p>
            <a:r>
              <a:rPr lang="en-US"/>
              <a:t>BRAM Controller {Gives </a:t>
            </a:r>
            <a:r>
              <a:rPr lang="en-US" err="1"/>
              <a:t>aXI</a:t>
            </a:r>
            <a:r>
              <a:rPr lang="en-US"/>
              <a:t> interface to BRAM}</a:t>
            </a:r>
          </a:p>
          <a:p>
            <a:r>
              <a:rPr lang="en-US"/>
              <a:t>Block Memory Generator </a:t>
            </a:r>
          </a:p>
          <a:p>
            <a:r>
              <a:rPr lang="en-US"/>
              <a:t>AXI UART { Not really important for us}</a:t>
            </a:r>
          </a:p>
          <a:p>
            <a:r>
              <a:rPr lang="en-US"/>
              <a:t>AXI Timer { Not sure if we will need this} </a:t>
            </a:r>
          </a:p>
          <a:p>
            <a:r>
              <a:rPr lang="en-US"/>
              <a:t>Don’t forget to define the mem addresses in Add. Editor</a:t>
            </a:r>
          </a:p>
          <a:p>
            <a:r>
              <a:rPr lang="en-US"/>
              <a:t>Data –generator -&gt; </a:t>
            </a:r>
            <a:r>
              <a:rPr lang="en-US" err="1"/>
              <a:t>Asynchronus</a:t>
            </a:r>
            <a:r>
              <a:rPr lang="en-US"/>
              <a:t> FIFO -&gt; DMA -&gt; AXI Interconnect [If PS is AXI-X and PL is AXI-Y] -&gt; PS[ DRAM Controller]-&gt;DRAM</a:t>
            </a:r>
          </a:p>
          <a:p>
            <a:r>
              <a:rPr lang="en-US"/>
              <a:t>FIFO used to compact the fact that PL and PS might not be running under the same clock</a:t>
            </a:r>
          </a:p>
          <a:p>
            <a:r>
              <a:rPr lang="en-US"/>
              <a:t>ARM Core then can access the data on the DRAM</a:t>
            </a:r>
          </a:p>
          <a:p>
            <a:r>
              <a:rPr lang="en-US"/>
              <a:t>DMA Will put data in the DRAM</a:t>
            </a:r>
          </a:p>
          <a:p>
            <a:endParaRPr lang="en-US"/>
          </a:p>
        </p:txBody>
      </p:sp>
      <p:sp>
        <p:nvSpPr>
          <p:cNvPr id="4" name="Slide Number Placeholder 3">
            <a:extLst>
              <a:ext uri="{FF2B5EF4-FFF2-40B4-BE49-F238E27FC236}">
                <a16:creationId xmlns:a16="http://schemas.microsoft.com/office/drawing/2014/main" id="{D34AC23D-E331-93DA-F50F-6C6212FA02B1}"/>
              </a:ext>
            </a:extLst>
          </p:cNvPr>
          <p:cNvSpPr>
            <a:spLocks noGrp="1"/>
          </p:cNvSpPr>
          <p:nvPr>
            <p:ph type="sldNum" sz="quarter" idx="10"/>
          </p:nvPr>
        </p:nvSpPr>
        <p:spPr/>
        <p:txBody>
          <a:bodyPr/>
          <a:lstStyle/>
          <a:p>
            <a:fld id="{118AE8F9-495A-0644-8CBB-DDB0F4290159}" type="slidenum">
              <a:rPr lang="en-US" smtClean="0"/>
              <a:pPr/>
              <a:t>4</a:t>
            </a:fld>
            <a:endParaRPr lang="en-US"/>
          </a:p>
        </p:txBody>
      </p:sp>
      <p:pic>
        <p:nvPicPr>
          <p:cNvPr id="5" name="Picture 4">
            <a:extLst>
              <a:ext uri="{FF2B5EF4-FFF2-40B4-BE49-F238E27FC236}">
                <a16:creationId xmlns:a16="http://schemas.microsoft.com/office/drawing/2014/main" id="{B9A7A86E-7771-D389-7461-E8CF9F3B0930}"/>
              </a:ext>
            </a:extLst>
          </p:cNvPr>
          <p:cNvPicPr>
            <a:picLocks noChangeAspect="1"/>
          </p:cNvPicPr>
          <p:nvPr/>
        </p:nvPicPr>
        <p:blipFill>
          <a:blip r:embed="rId2"/>
          <a:stretch>
            <a:fillRect/>
          </a:stretch>
        </p:blipFill>
        <p:spPr>
          <a:xfrm>
            <a:off x="7895394" y="1852950"/>
            <a:ext cx="2148479" cy="1812953"/>
          </a:xfrm>
          <a:prstGeom prst="rect">
            <a:avLst/>
          </a:prstGeom>
        </p:spPr>
      </p:pic>
    </p:spTree>
    <p:extLst>
      <p:ext uri="{BB962C8B-B14F-4D97-AF65-F5344CB8AC3E}">
        <p14:creationId xmlns:p14="http://schemas.microsoft.com/office/powerpoint/2010/main" val="374324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5746D-F6D8-0769-591A-9A2C93841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5A41EB-B3F4-FE2C-3839-305D8668907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962785B4-2C66-446F-1F04-EBD527864120}"/>
              </a:ext>
            </a:extLst>
          </p:cNvPr>
          <p:cNvPicPr>
            <a:picLocks noGrp="1" noChangeAspect="1"/>
          </p:cNvPicPr>
          <p:nvPr>
            <p:ph idx="1"/>
          </p:nvPr>
        </p:nvPicPr>
        <p:blipFill>
          <a:blip r:embed="rId2"/>
          <a:stretch>
            <a:fillRect/>
          </a:stretch>
        </p:blipFill>
        <p:spPr>
          <a:xfrm>
            <a:off x="4369077" y="1953687"/>
            <a:ext cx="3473969" cy="2962275"/>
          </a:xfrm>
        </p:spPr>
      </p:pic>
      <p:sp>
        <p:nvSpPr>
          <p:cNvPr id="4" name="Slide Number Placeholder 3">
            <a:extLst>
              <a:ext uri="{FF2B5EF4-FFF2-40B4-BE49-F238E27FC236}">
                <a16:creationId xmlns:a16="http://schemas.microsoft.com/office/drawing/2014/main" id="{F2DF75D5-06D8-6F0D-0A28-E49D5C36E198}"/>
              </a:ext>
            </a:extLst>
          </p:cNvPr>
          <p:cNvSpPr>
            <a:spLocks noGrp="1"/>
          </p:cNvSpPr>
          <p:nvPr>
            <p:ph type="sldNum" sz="quarter" idx="10"/>
          </p:nvPr>
        </p:nvSpPr>
        <p:spPr/>
        <p:txBody>
          <a:bodyPr/>
          <a:lstStyle/>
          <a:p>
            <a:fld id="{118AE8F9-495A-0644-8CBB-DDB0F4290159}" type="slidenum">
              <a:rPr lang="en-US" smtClean="0"/>
              <a:pPr/>
              <a:t>5</a:t>
            </a:fld>
            <a:endParaRPr lang="en-US"/>
          </a:p>
        </p:txBody>
      </p:sp>
    </p:spTree>
    <p:extLst>
      <p:ext uri="{BB962C8B-B14F-4D97-AF65-F5344CB8AC3E}">
        <p14:creationId xmlns:p14="http://schemas.microsoft.com/office/powerpoint/2010/main" val="12820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B4CA3-0562-CD37-07CE-AF19393C0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BFD86-D4A2-D646-2298-D07501B7E7C7}"/>
              </a:ext>
            </a:extLst>
          </p:cNvPr>
          <p:cNvSpPr>
            <a:spLocks noGrp="1"/>
          </p:cNvSpPr>
          <p:nvPr>
            <p:ph type="title"/>
          </p:nvPr>
        </p:nvSpPr>
        <p:spPr/>
        <p:txBody>
          <a:bodyPr/>
          <a:lstStyle/>
          <a:p>
            <a:r>
              <a:rPr lang="en-US"/>
              <a:t>AXI Stream Interface</a:t>
            </a:r>
          </a:p>
        </p:txBody>
      </p:sp>
      <p:sp>
        <p:nvSpPr>
          <p:cNvPr id="3" name="Content Placeholder 2">
            <a:extLst>
              <a:ext uri="{FF2B5EF4-FFF2-40B4-BE49-F238E27FC236}">
                <a16:creationId xmlns:a16="http://schemas.microsoft.com/office/drawing/2014/main" id="{D776783C-802C-1055-D002-BCE90C2AB0E1}"/>
              </a:ext>
            </a:extLst>
          </p:cNvPr>
          <p:cNvSpPr>
            <a:spLocks noGrp="1"/>
          </p:cNvSpPr>
          <p:nvPr>
            <p:ph idx="1"/>
          </p:nvPr>
        </p:nvSpPr>
        <p:spPr>
          <a:xfrm>
            <a:off x="2402391" y="1953241"/>
            <a:ext cx="5173048" cy="3553175"/>
          </a:xfrm>
        </p:spPr>
        <p:txBody>
          <a:bodyPr>
            <a:normAutofit/>
          </a:bodyPr>
          <a:lstStyle/>
          <a:p>
            <a:r>
              <a:rPr lang="en-US" sz="933"/>
              <a:t>AXI DMA collects data from user logic and transfers to DDR memory as per instructions given by processor ARM A9</a:t>
            </a:r>
          </a:p>
          <a:p>
            <a:r>
              <a:rPr lang="en-US" sz="933"/>
              <a:t>In this, high speed data transfer between memory devices and streaming device is done via AXI4 Read Master Port to AXI4 Memory-Mapped to Stream (MM2S) Master Port, </a:t>
            </a:r>
          </a:p>
          <a:p>
            <a:r>
              <a:rPr lang="en-US" sz="933"/>
              <a:t>and AXI Stream to Memory-Mapped (S2MM) Slave Port to AXI4 Write Master Port</a:t>
            </a:r>
          </a:p>
          <a:p>
            <a:r>
              <a:rPr lang="en-US" sz="933" err="1"/>
              <a:t>S_axi_lite</a:t>
            </a:r>
            <a:r>
              <a:rPr lang="en-US" sz="933"/>
              <a:t> is AXI4-Lite interface signal through which processor is configuring AXI DMA. </a:t>
            </a:r>
          </a:p>
          <a:p>
            <a:r>
              <a:rPr lang="en-US" sz="800"/>
              <a:t>M_axi_s2mm_ is memory map write interface signal. S2mm_prmry_reset_out_n and s_axis_s2mm_ are slave stream connection signals. S2mm_sts_reset_out_n and s_axis_s2mm_sts are slave status stream connection signals. </a:t>
            </a:r>
            <a:r>
              <a:rPr lang="en-US" sz="800" err="1"/>
              <a:t>M_axis_sg</a:t>
            </a:r>
            <a:r>
              <a:rPr lang="en-US" sz="800"/>
              <a:t>_ and </a:t>
            </a:r>
            <a:r>
              <a:rPr lang="en-US" sz="800" err="1"/>
              <a:t>M_axi_sg</a:t>
            </a:r>
            <a:r>
              <a:rPr lang="en-US" sz="800"/>
              <a:t> are scatter gather memory map connection signals for read and write operations respectively</a:t>
            </a:r>
            <a:endParaRPr lang="en-US" sz="933"/>
          </a:p>
        </p:txBody>
      </p:sp>
      <p:sp>
        <p:nvSpPr>
          <p:cNvPr id="4" name="Slide Number Placeholder 3">
            <a:extLst>
              <a:ext uri="{FF2B5EF4-FFF2-40B4-BE49-F238E27FC236}">
                <a16:creationId xmlns:a16="http://schemas.microsoft.com/office/drawing/2014/main" id="{2D4C2D85-DB0D-1FF7-2D06-75042DD8F35F}"/>
              </a:ext>
            </a:extLst>
          </p:cNvPr>
          <p:cNvSpPr>
            <a:spLocks noGrp="1"/>
          </p:cNvSpPr>
          <p:nvPr>
            <p:ph type="sldNum" sz="quarter" idx="10"/>
          </p:nvPr>
        </p:nvSpPr>
        <p:spPr/>
        <p:txBody>
          <a:bodyPr/>
          <a:lstStyle/>
          <a:p>
            <a:fld id="{118AE8F9-495A-0644-8CBB-DDB0F4290159}" type="slidenum">
              <a:rPr lang="en-US" smtClean="0"/>
              <a:pPr/>
              <a:t>6</a:t>
            </a:fld>
            <a:endParaRPr lang="en-US"/>
          </a:p>
        </p:txBody>
      </p:sp>
      <p:pic>
        <p:nvPicPr>
          <p:cNvPr id="6" name="Picture 5">
            <a:extLst>
              <a:ext uri="{FF2B5EF4-FFF2-40B4-BE49-F238E27FC236}">
                <a16:creationId xmlns:a16="http://schemas.microsoft.com/office/drawing/2014/main" id="{B74F47DD-15CF-9D00-7E53-1EAA45561977}"/>
              </a:ext>
            </a:extLst>
          </p:cNvPr>
          <p:cNvPicPr>
            <a:picLocks noChangeAspect="1"/>
          </p:cNvPicPr>
          <p:nvPr/>
        </p:nvPicPr>
        <p:blipFill>
          <a:blip r:embed="rId2"/>
          <a:stretch>
            <a:fillRect/>
          </a:stretch>
        </p:blipFill>
        <p:spPr>
          <a:xfrm>
            <a:off x="7524414" y="1851975"/>
            <a:ext cx="2586735" cy="2024112"/>
          </a:xfrm>
          <a:prstGeom prst="rect">
            <a:avLst/>
          </a:prstGeom>
        </p:spPr>
      </p:pic>
    </p:spTree>
    <p:extLst>
      <p:ext uri="{BB962C8B-B14F-4D97-AF65-F5344CB8AC3E}">
        <p14:creationId xmlns:p14="http://schemas.microsoft.com/office/powerpoint/2010/main" val="17233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DD570-A693-AB9E-2950-71A01AB5C4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D8A23-5454-0141-AE14-588FF21DAE71}"/>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77630EC9-753A-52EE-4405-17F43F230D7B}"/>
              </a:ext>
            </a:extLst>
          </p:cNvPr>
          <p:cNvPicPr>
            <a:picLocks noGrp="1" noChangeAspect="1"/>
          </p:cNvPicPr>
          <p:nvPr>
            <p:ph idx="1"/>
          </p:nvPr>
        </p:nvPicPr>
        <p:blipFill>
          <a:blip r:embed="rId2"/>
          <a:stretch>
            <a:fillRect/>
          </a:stretch>
        </p:blipFill>
        <p:spPr>
          <a:xfrm>
            <a:off x="4448135" y="1953687"/>
            <a:ext cx="3315847" cy="2962275"/>
          </a:xfrm>
        </p:spPr>
      </p:pic>
      <p:sp>
        <p:nvSpPr>
          <p:cNvPr id="4" name="Slide Number Placeholder 3">
            <a:extLst>
              <a:ext uri="{FF2B5EF4-FFF2-40B4-BE49-F238E27FC236}">
                <a16:creationId xmlns:a16="http://schemas.microsoft.com/office/drawing/2014/main" id="{CDB154BC-2E7A-1256-2335-70FC8E4C1208}"/>
              </a:ext>
            </a:extLst>
          </p:cNvPr>
          <p:cNvSpPr>
            <a:spLocks noGrp="1"/>
          </p:cNvSpPr>
          <p:nvPr>
            <p:ph type="sldNum" sz="quarter" idx="10"/>
          </p:nvPr>
        </p:nvSpPr>
        <p:spPr/>
        <p:txBody>
          <a:bodyPr/>
          <a:lstStyle/>
          <a:p>
            <a:fld id="{118AE8F9-495A-0644-8CBB-DDB0F4290159}" type="slidenum">
              <a:rPr lang="en-US" smtClean="0"/>
              <a:pPr/>
              <a:t>7</a:t>
            </a:fld>
            <a:endParaRPr lang="en-US"/>
          </a:p>
        </p:txBody>
      </p:sp>
    </p:spTree>
    <p:extLst>
      <p:ext uri="{BB962C8B-B14F-4D97-AF65-F5344CB8AC3E}">
        <p14:creationId xmlns:p14="http://schemas.microsoft.com/office/powerpoint/2010/main" val="57751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FCB3-2873-714C-A98D-361FDDFF9EAF}"/>
              </a:ext>
            </a:extLst>
          </p:cNvPr>
          <p:cNvSpPr>
            <a:spLocks noGrp="1"/>
          </p:cNvSpPr>
          <p:nvPr>
            <p:ph type="title"/>
          </p:nvPr>
        </p:nvSpPr>
        <p:spPr/>
        <p:txBody>
          <a:bodyPr>
            <a:normAutofit/>
          </a:bodyPr>
          <a:lstStyle/>
          <a:p>
            <a:r>
              <a:rPr lang="en-US"/>
              <a:t>AXI Stream [ARM]</a:t>
            </a:r>
          </a:p>
        </p:txBody>
      </p:sp>
      <p:sp>
        <p:nvSpPr>
          <p:cNvPr id="3" name="Content Placeholder 2">
            <a:extLst>
              <a:ext uri="{FF2B5EF4-FFF2-40B4-BE49-F238E27FC236}">
                <a16:creationId xmlns:a16="http://schemas.microsoft.com/office/drawing/2014/main" id="{1E05484C-7C63-4D48-9B81-03460534D40B}"/>
              </a:ext>
            </a:extLst>
          </p:cNvPr>
          <p:cNvSpPr>
            <a:spLocks noGrp="1"/>
          </p:cNvSpPr>
          <p:nvPr>
            <p:ph idx="1"/>
          </p:nvPr>
        </p:nvSpPr>
        <p:spPr>
          <a:xfrm>
            <a:off x="2118625" y="1793410"/>
            <a:ext cx="7155688" cy="3761767"/>
          </a:xfrm>
        </p:spPr>
        <p:txBody>
          <a:bodyPr>
            <a:normAutofit/>
          </a:bodyPr>
          <a:lstStyle/>
          <a:p>
            <a:r>
              <a:rPr lang="en-US" sz="1067"/>
              <a:t>AXI Lite, AXI Full, and AXI Stream. </a:t>
            </a:r>
          </a:p>
          <a:p>
            <a:pPr lvl="1"/>
            <a:r>
              <a:rPr lang="en-US" sz="1067"/>
              <a:t>AXI Lite: light-weight, low throughput Memory Mapped Communication [MM].</a:t>
            </a:r>
          </a:p>
          <a:p>
            <a:pPr lvl="1"/>
            <a:r>
              <a:rPr lang="en-US" sz="1067"/>
              <a:t>AXI: HP MM </a:t>
            </a:r>
          </a:p>
          <a:p>
            <a:pPr lvl="1"/>
            <a:r>
              <a:rPr lang="en-US" sz="1067"/>
              <a:t>AXI-Stream: HP Streaming Data</a:t>
            </a:r>
          </a:p>
          <a:p>
            <a:r>
              <a:rPr lang="en-US" sz="1067"/>
              <a:t>First, what is a burst? </a:t>
            </a:r>
          </a:p>
          <a:p>
            <a:pPr lvl="1"/>
            <a:r>
              <a:rPr lang="en-US" sz="1067"/>
              <a:t>Multiple data transfers / request. Ex. Master gives write address 0x0000 to slave. Assume each block of data is 32bits wide {Burst Size}. Let burst length be 4. Then Slave will write to 0x0000, 0x0020, 0x0040, and 0x0060. As you can see, burst size is defined, such that Master does not need to provide more than one address.</a:t>
            </a:r>
          </a:p>
          <a:p>
            <a:pPr lvl="2"/>
            <a:r>
              <a:rPr lang="en-US" sz="1067"/>
              <a:t>This Burst type is called INCR [Incremental].</a:t>
            </a:r>
          </a:p>
          <a:p>
            <a:pPr lvl="2"/>
            <a:r>
              <a:rPr lang="en-US" sz="1067"/>
              <a:t>There also exists WRAP, and Fixed {same address for every transfer in the burst}</a:t>
            </a:r>
          </a:p>
          <a:p>
            <a:pPr lvl="2"/>
            <a:r>
              <a:rPr lang="en-US" sz="1067"/>
              <a:t>AXI-Full allows for up to 256 data transfer cycles w/ single address. ARLEN[7:0] for read, AWLEN[7:0] for write.</a:t>
            </a:r>
          </a:p>
          <a:p>
            <a:pPr lvl="2"/>
            <a:r>
              <a:rPr lang="en-US" sz="1067"/>
              <a:t>This burst will be the main differentiator between the AXI Interfaces. </a:t>
            </a:r>
          </a:p>
          <a:p>
            <a:r>
              <a:rPr lang="en-US" sz="1067"/>
              <a:t>AXI Lite is a single transaction (AW/AR LEN = 1),  AXI-FULL allows for up to 256 MM DT, AXI STREAM (no address) allows for unlimited data burst size. </a:t>
            </a:r>
          </a:p>
          <a:p>
            <a:endParaRPr lang="en-US" sz="1067"/>
          </a:p>
        </p:txBody>
      </p:sp>
      <p:sp>
        <p:nvSpPr>
          <p:cNvPr id="4" name="Slide Number Placeholder 3">
            <a:extLst>
              <a:ext uri="{FF2B5EF4-FFF2-40B4-BE49-F238E27FC236}">
                <a16:creationId xmlns:a16="http://schemas.microsoft.com/office/drawing/2014/main" id="{DEAB554D-87B0-924A-8B03-6D4FA7800072}"/>
              </a:ext>
            </a:extLst>
          </p:cNvPr>
          <p:cNvSpPr>
            <a:spLocks noGrp="1"/>
          </p:cNvSpPr>
          <p:nvPr>
            <p:ph type="sldNum" sz="quarter" idx="10"/>
          </p:nvPr>
        </p:nvSpPr>
        <p:spPr/>
        <p:txBody>
          <a:bodyPr/>
          <a:lstStyle/>
          <a:p>
            <a:fld id="{118AE8F9-495A-0644-8CBB-DDB0F4290159}" type="slidenum">
              <a:rPr lang="en-US" smtClean="0"/>
              <a:pPr/>
              <a:t>8</a:t>
            </a:fld>
            <a:endParaRPr lang="en-US"/>
          </a:p>
        </p:txBody>
      </p:sp>
    </p:spTree>
    <p:extLst>
      <p:ext uri="{BB962C8B-B14F-4D97-AF65-F5344CB8AC3E}">
        <p14:creationId xmlns:p14="http://schemas.microsoft.com/office/powerpoint/2010/main" val="5367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FFC9-0115-45C5-9935-1B57F271A1DD}"/>
              </a:ext>
            </a:extLst>
          </p:cNvPr>
          <p:cNvSpPr>
            <a:spLocks noGrp="1"/>
          </p:cNvSpPr>
          <p:nvPr>
            <p:ph type="title"/>
          </p:nvPr>
        </p:nvSpPr>
        <p:spPr/>
        <p:txBody>
          <a:bodyPr/>
          <a:lstStyle/>
          <a:p>
            <a:r>
              <a:rPr lang="en-US"/>
              <a:t>DMA</a:t>
            </a:r>
          </a:p>
        </p:txBody>
      </p:sp>
      <p:sp>
        <p:nvSpPr>
          <p:cNvPr id="3" name="Content Placeholder 2">
            <a:extLst>
              <a:ext uri="{FF2B5EF4-FFF2-40B4-BE49-F238E27FC236}">
                <a16:creationId xmlns:a16="http://schemas.microsoft.com/office/drawing/2014/main" id="{9A95F707-648E-4D49-A6B1-747AF47B586E}"/>
              </a:ext>
            </a:extLst>
          </p:cNvPr>
          <p:cNvSpPr>
            <a:spLocks noGrp="1"/>
          </p:cNvSpPr>
          <p:nvPr>
            <p:ph idx="1"/>
          </p:nvPr>
        </p:nvSpPr>
        <p:spPr>
          <a:xfrm>
            <a:off x="2402391" y="1953237"/>
            <a:ext cx="4473235" cy="3083743"/>
          </a:xfrm>
        </p:spPr>
        <p:txBody>
          <a:bodyPr>
            <a:normAutofit fontScale="92500" lnSpcReduction="10000"/>
          </a:bodyPr>
          <a:lstStyle/>
          <a:p>
            <a:r>
              <a:rPr lang="en-US" sz="1067"/>
              <a:t>Direct Memory Access</a:t>
            </a:r>
          </a:p>
          <a:p>
            <a:pPr lvl="1"/>
            <a:r>
              <a:rPr lang="en-US" sz="1067"/>
              <a:t>High BW Memory access between memory and AXI4-Stream Target Peripherals</a:t>
            </a:r>
          </a:p>
          <a:p>
            <a:pPr lvl="2"/>
            <a:r>
              <a:rPr lang="en-US" sz="1067"/>
              <a:t>What Memory? </a:t>
            </a:r>
          </a:p>
          <a:p>
            <a:pPr lvl="3"/>
            <a:r>
              <a:rPr lang="en-US" sz="1067"/>
              <a:t>Any memory! PL or PS side, SoC or outside </a:t>
            </a:r>
            <a:r>
              <a:rPr lang="en-US" sz="1067" err="1"/>
              <a:t>SoC.</a:t>
            </a:r>
            <a:r>
              <a:rPr lang="en-US" sz="1067"/>
              <a:t> </a:t>
            </a:r>
          </a:p>
          <a:p>
            <a:r>
              <a:rPr lang="en-US" sz="1067"/>
              <a:t>Scatter/Gather? </a:t>
            </a:r>
          </a:p>
          <a:p>
            <a:pPr lvl="1"/>
            <a:r>
              <a:rPr lang="en-US" sz="1067"/>
              <a:t>Just a functionality such that CPU does not need to program DMA engine every transaction [other words gives performance boost, and low CPU utilization]</a:t>
            </a:r>
          </a:p>
          <a:p>
            <a:r>
              <a:rPr lang="en-US" sz="1067"/>
              <a:t>Data Width Support 32, 64, 128, 256, 512, and 1024 bits [similar in stream w/ addition to 8&amp;16]</a:t>
            </a:r>
          </a:p>
          <a:p>
            <a:r>
              <a:rPr lang="en-US" sz="1067"/>
              <a:t>S2MM Channel Throughput: 298.59MB/s during a 10,000 Bytes Data Transfer, and a 100 MHz Clock. </a:t>
            </a:r>
          </a:p>
          <a:p>
            <a:r>
              <a:rPr lang="en-US" sz="1067"/>
              <a:t>All registers are in Little Endian Format [31 … 0] </a:t>
            </a:r>
            <a:r>
              <a:rPr lang="en-US" sz="1067" b="1"/>
              <a:t>(This is important when writing the driver for the DMA and programming it).</a:t>
            </a:r>
            <a:r>
              <a:rPr lang="en-US" sz="1067"/>
              <a:t> </a:t>
            </a:r>
          </a:p>
          <a:p>
            <a:r>
              <a:rPr lang="en-US" sz="1067"/>
              <a:t>Two Modes: Scatter Gather, and Direct Register Mode. For now, lets ignore Scatter Gather </a:t>
            </a:r>
          </a:p>
          <a:p>
            <a:pPr marL="0" indent="0">
              <a:buNone/>
            </a:pPr>
            <a:endParaRPr lang="en-US"/>
          </a:p>
        </p:txBody>
      </p:sp>
      <p:sp>
        <p:nvSpPr>
          <p:cNvPr id="4" name="Slide Number Placeholder 3">
            <a:extLst>
              <a:ext uri="{FF2B5EF4-FFF2-40B4-BE49-F238E27FC236}">
                <a16:creationId xmlns:a16="http://schemas.microsoft.com/office/drawing/2014/main" id="{DB5C6D29-C2B5-45FD-8EE7-94445A18589B}"/>
              </a:ext>
            </a:extLst>
          </p:cNvPr>
          <p:cNvSpPr>
            <a:spLocks noGrp="1"/>
          </p:cNvSpPr>
          <p:nvPr>
            <p:ph type="sldNum" sz="quarter" idx="10"/>
          </p:nvPr>
        </p:nvSpPr>
        <p:spPr/>
        <p:txBody>
          <a:bodyPr/>
          <a:lstStyle/>
          <a:p>
            <a:fld id="{118AE8F9-495A-0644-8CBB-DDB0F4290159}" type="slidenum">
              <a:rPr lang="en-US" smtClean="0"/>
              <a:pPr/>
              <a:t>9</a:t>
            </a:fld>
            <a:endParaRPr lang="en-US"/>
          </a:p>
        </p:txBody>
      </p:sp>
      <p:pic>
        <p:nvPicPr>
          <p:cNvPr id="6" name="Picture 5">
            <a:extLst>
              <a:ext uri="{FF2B5EF4-FFF2-40B4-BE49-F238E27FC236}">
                <a16:creationId xmlns:a16="http://schemas.microsoft.com/office/drawing/2014/main" id="{C2D46847-B9DC-4C82-AC1E-BFC135840B4F}"/>
              </a:ext>
            </a:extLst>
          </p:cNvPr>
          <p:cNvPicPr>
            <a:picLocks noChangeAspect="1"/>
          </p:cNvPicPr>
          <p:nvPr/>
        </p:nvPicPr>
        <p:blipFill>
          <a:blip r:embed="rId2"/>
          <a:stretch>
            <a:fillRect/>
          </a:stretch>
        </p:blipFill>
        <p:spPr>
          <a:xfrm>
            <a:off x="7091265" y="2329818"/>
            <a:ext cx="2883440" cy="2330580"/>
          </a:xfrm>
          <a:prstGeom prst="rect">
            <a:avLst/>
          </a:prstGeom>
        </p:spPr>
      </p:pic>
    </p:spTree>
    <p:extLst>
      <p:ext uri="{BB962C8B-B14F-4D97-AF65-F5344CB8AC3E}">
        <p14:creationId xmlns:p14="http://schemas.microsoft.com/office/powerpoint/2010/main" val="3779975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4288</Words>
  <Application>Microsoft Macintosh PowerPoint</Application>
  <PresentationFormat>Widescreen</PresentationFormat>
  <Paragraphs>307</Paragraphs>
  <Slides>29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Aptos Display</vt:lpstr>
      <vt:lpstr>Arial</vt:lpstr>
      <vt:lpstr>Calibri</vt:lpstr>
      <vt:lpstr>FF real head pro</vt:lpstr>
      <vt:lpstr>Wingdings</vt:lpstr>
      <vt:lpstr>Office Theme</vt:lpstr>
      <vt:lpstr>PowerPoint Presentation</vt:lpstr>
      <vt:lpstr>AXI - STREAM</vt:lpstr>
      <vt:lpstr>DRAM Controller</vt:lpstr>
      <vt:lpstr>Important Components</vt:lpstr>
      <vt:lpstr>PowerPoint Presentation</vt:lpstr>
      <vt:lpstr>AXI Stream Interface</vt:lpstr>
      <vt:lpstr>PowerPoint Presentation</vt:lpstr>
      <vt:lpstr>AXI Stream [ARM]</vt:lpstr>
      <vt:lpstr>DMA</vt:lpstr>
      <vt:lpstr>DMA – Register Space</vt:lpstr>
      <vt:lpstr>DMA – S2MM [PL  PS] </vt:lpstr>
      <vt:lpstr>Clocking &amp; Reset</vt:lpstr>
      <vt:lpstr>DMA Operation for the S2MM Channel</vt:lpstr>
      <vt:lpstr>More on DMA from our favorite Book Linux Device Drivers [3rd Edition – Corbet]</vt:lpstr>
      <vt:lpstr>Physical Addresses and Pages , High and Low Memory</vt:lpstr>
      <vt:lpstr>The Memory Map Structure</vt:lpstr>
      <vt:lpstr>Virtual Memory Areas</vt:lpstr>
      <vt:lpstr>Virtual Memory Areas (con’t)</vt:lpstr>
      <vt:lpstr>vm_operations_struct ops</vt:lpstr>
      <vt:lpstr>The mmap Device Operation</vt:lpstr>
      <vt:lpstr>Remapping Specific IO Regions</vt:lpstr>
      <vt:lpstr>https://linux-kernel-labs.github.io/refs/heads/master/labs/memory_mapping.html</vt:lpstr>
      <vt:lpstr>Our Driver Implementation</vt:lpstr>
      <vt:lpstr>Understanding DMA Terminology </vt:lpstr>
      <vt:lpstr>Step 1 - Define the Mem</vt:lpstr>
      <vt:lpstr>Step 1 - Define the Mem</vt:lpstr>
      <vt:lpstr>AXI Stream [ARM]</vt:lpstr>
      <vt:lpstr>Data Out {S2MM}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Hussam Mohammad Rabih Abdellatif</dc:creator>
  <cp:lastModifiedBy>Hussam Mohammad Rabih Abdellatif</cp:lastModifiedBy>
  <cp:revision>1</cp:revision>
  <dcterms:created xsi:type="dcterms:W3CDTF">2025-07-31T13:23:47Z</dcterms:created>
  <dcterms:modified xsi:type="dcterms:W3CDTF">2025-07-31T13:25:09Z</dcterms:modified>
</cp:coreProperties>
</file>