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DA9D0-29BA-416C-97CE-06CE1D83FC0F}" v="5" dt="2023-12-08T19:34:26.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6" autoAdjust="0"/>
    <p:restoredTop sz="81692" autoAdjust="0"/>
  </p:normalViewPr>
  <p:slideViewPr>
    <p:cSldViewPr snapToGrid="0">
      <p:cViewPr>
        <p:scale>
          <a:sx n="75" d="100"/>
          <a:sy n="75" d="100"/>
        </p:scale>
        <p:origin x="172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eeb omotunde" userId="3c6bbb4b098569fe" providerId="LiveId" clId="{249DA9D0-29BA-416C-97CE-06CE1D83FC0F}"/>
    <pc:docChg chg="undo custSel addSld delSld modSld">
      <pc:chgData name="habeeb omotunde" userId="3c6bbb4b098569fe" providerId="LiveId" clId="{249DA9D0-29BA-416C-97CE-06CE1D83FC0F}" dt="2023-12-08T19:36:16.976" v="2505" actId="1076"/>
      <pc:docMkLst>
        <pc:docMk/>
      </pc:docMkLst>
      <pc:sldChg chg="addSp modSp new mod setBg">
        <pc:chgData name="habeeb omotunde" userId="3c6bbb4b098569fe" providerId="LiveId" clId="{249DA9D0-29BA-416C-97CE-06CE1D83FC0F}" dt="2023-12-08T18:47:27.171" v="1326" actId="27636"/>
        <pc:sldMkLst>
          <pc:docMk/>
          <pc:sldMk cId="2285148620" sldId="257"/>
        </pc:sldMkLst>
        <pc:spChg chg="mod">
          <ac:chgData name="habeeb omotunde" userId="3c6bbb4b098569fe" providerId="LiveId" clId="{249DA9D0-29BA-416C-97CE-06CE1D83FC0F}" dt="2023-12-08T17:52:11.540" v="187" actId="26606"/>
          <ac:spMkLst>
            <pc:docMk/>
            <pc:sldMk cId="2285148620" sldId="257"/>
            <ac:spMk id="2" creationId="{980F4115-E438-A526-2F38-434FA7EF1331}"/>
          </ac:spMkLst>
        </pc:spChg>
        <pc:spChg chg="mod">
          <ac:chgData name="habeeb omotunde" userId="3c6bbb4b098569fe" providerId="LiveId" clId="{249DA9D0-29BA-416C-97CE-06CE1D83FC0F}" dt="2023-12-08T18:47:27.171" v="1326" actId="27636"/>
          <ac:spMkLst>
            <pc:docMk/>
            <pc:sldMk cId="2285148620" sldId="257"/>
            <ac:spMk id="3" creationId="{2F9DC0E8-E126-3C70-75C5-3272E7C4A9CF}"/>
          </ac:spMkLst>
        </pc:spChg>
        <pc:spChg chg="add">
          <ac:chgData name="habeeb omotunde" userId="3c6bbb4b098569fe" providerId="LiveId" clId="{249DA9D0-29BA-416C-97CE-06CE1D83FC0F}" dt="2023-12-08T17:52:11.540" v="187" actId="26606"/>
          <ac:spMkLst>
            <pc:docMk/>
            <pc:sldMk cId="2285148620" sldId="257"/>
            <ac:spMk id="9" creationId="{F06B261F-632C-43DC-8DC7-7723B368270D}"/>
          </ac:spMkLst>
        </pc:spChg>
        <pc:spChg chg="add">
          <ac:chgData name="habeeb omotunde" userId="3c6bbb4b098569fe" providerId="LiveId" clId="{249DA9D0-29BA-416C-97CE-06CE1D83FC0F}" dt="2023-12-08T17:52:11.540" v="187" actId="26606"/>
          <ac:spMkLst>
            <pc:docMk/>
            <pc:sldMk cId="2285148620" sldId="257"/>
            <ac:spMk id="11" creationId="{4E524C7F-EE50-42C5-9434-7C78CE04445B}"/>
          </ac:spMkLst>
        </pc:spChg>
        <pc:picChg chg="add">
          <ac:chgData name="habeeb omotunde" userId="3c6bbb4b098569fe" providerId="LiveId" clId="{249DA9D0-29BA-416C-97CE-06CE1D83FC0F}" dt="2023-12-08T17:52:11.540" v="187" actId="26606"/>
          <ac:picMkLst>
            <pc:docMk/>
            <pc:sldMk cId="2285148620" sldId="257"/>
            <ac:picMk id="5" creationId="{FD7EE3C5-F685-3256-FA81-3DC44F0151F1}"/>
          </ac:picMkLst>
        </pc:picChg>
      </pc:sldChg>
      <pc:sldChg chg="addSp delSp modSp new mod modNotesTx">
        <pc:chgData name="habeeb omotunde" userId="3c6bbb4b098569fe" providerId="LiveId" clId="{249DA9D0-29BA-416C-97CE-06CE1D83FC0F}" dt="2023-12-08T18:39:01.649" v="937" actId="113"/>
        <pc:sldMkLst>
          <pc:docMk/>
          <pc:sldMk cId="2697739871" sldId="258"/>
        </pc:sldMkLst>
        <pc:spChg chg="mod">
          <ac:chgData name="habeeb omotunde" userId="3c6bbb4b098569fe" providerId="LiveId" clId="{249DA9D0-29BA-416C-97CE-06CE1D83FC0F}" dt="2023-12-08T17:55:25.744" v="254" actId="27636"/>
          <ac:spMkLst>
            <pc:docMk/>
            <pc:sldMk cId="2697739871" sldId="258"/>
            <ac:spMk id="2" creationId="{CC45D855-6F81-4FD6-8E81-D9EC01538D23}"/>
          </ac:spMkLst>
        </pc:spChg>
        <pc:spChg chg="del">
          <ac:chgData name="habeeb omotunde" userId="3c6bbb4b098569fe" providerId="LiveId" clId="{249DA9D0-29BA-416C-97CE-06CE1D83FC0F}" dt="2023-12-08T18:18:49.020" v="305" actId="478"/>
          <ac:spMkLst>
            <pc:docMk/>
            <pc:sldMk cId="2697739871" sldId="258"/>
            <ac:spMk id="3" creationId="{9DF3464A-ECF6-71C6-27AC-4F63A83A2004}"/>
          </ac:spMkLst>
        </pc:spChg>
        <pc:spChg chg="add del">
          <ac:chgData name="habeeb omotunde" userId="3c6bbb4b098569fe" providerId="LiveId" clId="{249DA9D0-29BA-416C-97CE-06CE1D83FC0F}" dt="2023-12-08T18:18:59.927" v="307" actId="22"/>
          <ac:spMkLst>
            <pc:docMk/>
            <pc:sldMk cId="2697739871" sldId="258"/>
            <ac:spMk id="5" creationId="{DA1C26A0-6C24-C3AC-7809-37E87D952EA0}"/>
          </ac:spMkLst>
        </pc:spChg>
        <pc:spChg chg="add mod">
          <ac:chgData name="habeeb omotunde" userId="3c6bbb4b098569fe" providerId="LiveId" clId="{249DA9D0-29BA-416C-97CE-06CE1D83FC0F}" dt="2023-12-08T18:39:01.649" v="937" actId="113"/>
          <ac:spMkLst>
            <pc:docMk/>
            <pc:sldMk cId="2697739871" sldId="258"/>
            <ac:spMk id="7" creationId="{7125BF49-B38F-D013-0057-3BC1453C4A63}"/>
          </ac:spMkLst>
        </pc:spChg>
        <pc:picChg chg="add del mod">
          <ac:chgData name="habeeb omotunde" userId="3c6bbb4b098569fe" providerId="LiveId" clId="{249DA9D0-29BA-416C-97CE-06CE1D83FC0F}" dt="2023-12-08T18:24:17.826" v="377" actId="478"/>
          <ac:picMkLst>
            <pc:docMk/>
            <pc:sldMk cId="2697739871" sldId="258"/>
            <ac:picMk id="9" creationId="{51184763-DA35-4535-EC8A-DE657A046A7C}"/>
          </ac:picMkLst>
        </pc:picChg>
        <pc:picChg chg="add mod">
          <ac:chgData name="habeeb omotunde" userId="3c6bbb4b098569fe" providerId="LiveId" clId="{249DA9D0-29BA-416C-97CE-06CE1D83FC0F}" dt="2023-12-08T18:24:37.394" v="383" actId="1076"/>
          <ac:picMkLst>
            <pc:docMk/>
            <pc:sldMk cId="2697739871" sldId="258"/>
            <ac:picMk id="11" creationId="{B9FA36D9-6672-A55C-536F-A7FAA7C236BB}"/>
          </ac:picMkLst>
        </pc:picChg>
      </pc:sldChg>
      <pc:sldChg chg="addSp delSp modSp new mod setBg modNotesTx">
        <pc:chgData name="habeeb omotunde" userId="3c6bbb4b098569fe" providerId="LiveId" clId="{249DA9D0-29BA-416C-97CE-06CE1D83FC0F}" dt="2023-12-08T18:38:45.814" v="936" actId="20577"/>
        <pc:sldMkLst>
          <pc:docMk/>
          <pc:sldMk cId="3720661075" sldId="259"/>
        </pc:sldMkLst>
        <pc:spChg chg="mod">
          <ac:chgData name="habeeb omotunde" userId="3c6bbb4b098569fe" providerId="LiveId" clId="{249DA9D0-29BA-416C-97CE-06CE1D83FC0F}" dt="2023-12-08T18:34:30.338" v="702" actId="26606"/>
          <ac:spMkLst>
            <pc:docMk/>
            <pc:sldMk cId="3720661075" sldId="259"/>
            <ac:spMk id="2" creationId="{30723F77-A424-8638-05A7-D346FC461B56}"/>
          </ac:spMkLst>
        </pc:spChg>
        <pc:spChg chg="del">
          <ac:chgData name="habeeb omotunde" userId="3c6bbb4b098569fe" providerId="LiveId" clId="{249DA9D0-29BA-416C-97CE-06CE1D83FC0F}" dt="2023-12-08T18:31:33.520" v="500" actId="478"/>
          <ac:spMkLst>
            <pc:docMk/>
            <pc:sldMk cId="3720661075" sldId="259"/>
            <ac:spMk id="3" creationId="{1A89FDB8-3E89-636F-DF13-67764347FA44}"/>
          </ac:spMkLst>
        </pc:spChg>
        <pc:spChg chg="add mod">
          <ac:chgData name="habeeb omotunde" userId="3c6bbb4b098569fe" providerId="LiveId" clId="{249DA9D0-29BA-416C-97CE-06CE1D83FC0F}" dt="2023-12-08T18:38:45.814" v="936" actId="20577"/>
          <ac:spMkLst>
            <pc:docMk/>
            <pc:sldMk cId="3720661075" sldId="259"/>
            <ac:spMk id="6" creationId="{44DE6421-A3F7-0DD6-4123-FE68273D178B}"/>
          </ac:spMkLst>
        </pc:spChg>
        <pc:spChg chg="add">
          <ac:chgData name="habeeb omotunde" userId="3c6bbb4b098569fe" providerId="LiveId" clId="{249DA9D0-29BA-416C-97CE-06CE1D83FC0F}" dt="2023-12-08T18:34:30.338" v="702" actId="26606"/>
          <ac:spMkLst>
            <pc:docMk/>
            <pc:sldMk cId="3720661075" sldId="259"/>
            <ac:spMk id="9" creationId="{8DDAA74B-8E81-4F15-BC0F-4050965FF520}"/>
          </ac:spMkLst>
        </pc:spChg>
        <pc:spChg chg="add">
          <ac:chgData name="habeeb omotunde" userId="3c6bbb4b098569fe" providerId="LiveId" clId="{249DA9D0-29BA-416C-97CE-06CE1D83FC0F}" dt="2023-12-08T18:34:30.338" v="702" actId="26606"/>
          <ac:spMkLst>
            <pc:docMk/>
            <pc:sldMk cId="3720661075" sldId="259"/>
            <ac:spMk id="10" creationId="{374CD4C6-F07B-411C-876A-727559731FF0}"/>
          </ac:spMkLst>
        </pc:spChg>
        <pc:spChg chg="add del">
          <ac:chgData name="habeeb omotunde" userId="3c6bbb4b098569fe" providerId="LiveId" clId="{249DA9D0-29BA-416C-97CE-06CE1D83FC0F}" dt="2023-12-08T18:34:19.286" v="701" actId="26606"/>
          <ac:spMkLst>
            <pc:docMk/>
            <pc:sldMk cId="3720661075" sldId="259"/>
            <ac:spMk id="12" creationId="{8DDAA74B-8E81-4F15-BC0F-4050965FF520}"/>
          </ac:spMkLst>
        </pc:spChg>
        <pc:spChg chg="add del">
          <ac:chgData name="habeeb omotunde" userId="3c6bbb4b098569fe" providerId="LiveId" clId="{249DA9D0-29BA-416C-97CE-06CE1D83FC0F}" dt="2023-12-08T18:34:19.286" v="701" actId="26606"/>
          <ac:spMkLst>
            <pc:docMk/>
            <pc:sldMk cId="3720661075" sldId="259"/>
            <ac:spMk id="14" creationId="{374CD4C6-F07B-411C-876A-727559731FF0}"/>
          </ac:spMkLst>
        </pc:spChg>
        <pc:picChg chg="add del">
          <ac:chgData name="habeeb omotunde" userId="3c6bbb4b098569fe" providerId="LiveId" clId="{249DA9D0-29BA-416C-97CE-06CE1D83FC0F}" dt="2023-12-08T18:31:43.987" v="502" actId="22"/>
          <ac:picMkLst>
            <pc:docMk/>
            <pc:sldMk cId="3720661075" sldId="259"/>
            <ac:picMk id="5" creationId="{E3EE3CE4-C9F1-9D0A-08CF-F6B8514568D5}"/>
          </ac:picMkLst>
        </pc:picChg>
        <pc:picChg chg="add del">
          <ac:chgData name="habeeb omotunde" userId="3c6bbb4b098569fe" providerId="LiveId" clId="{249DA9D0-29BA-416C-97CE-06CE1D83FC0F}" dt="2023-12-08T18:34:19.286" v="701" actId="26606"/>
          <ac:picMkLst>
            <pc:docMk/>
            <pc:sldMk cId="3720661075" sldId="259"/>
            <ac:picMk id="8" creationId="{5A5353C4-8E32-C9A6-CE1C-C79C4BD722FF}"/>
          </ac:picMkLst>
        </pc:picChg>
        <pc:picChg chg="add mod">
          <ac:chgData name="habeeb omotunde" userId="3c6bbb4b098569fe" providerId="LiveId" clId="{249DA9D0-29BA-416C-97CE-06CE1D83FC0F}" dt="2023-12-08T18:34:43.675" v="704" actId="14100"/>
          <ac:picMkLst>
            <pc:docMk/>
            <pc:sldMk cId="3720661075" sldId="259"/>
            <ac:picMk id="11" creationId="{5A5353C4-8E32-C9A6-CE1C-C79C4BD722FF}"/>
          </ac:picMkLst>
        </pc:picChg>
      </pc:sldChg>
      <pc:sldChg chg="addSp delSp modSp new mod">
        <pc:chgData name="habeeb omotunde" userId="3c6bbb4b098569fe" providerId="LiveId" clId="{249DA9D0-29BA-416C-97CE-06CE1D83FC0F}" dt="2023-12-08T18:46:13.473" v="1281"/>
        <pc:sldMkLst>
          <pc:docMk/>
          <pc:sldMk cId="303786245" sldId="260"/>
        </pc:sldMkLst>
        <pc:spChg chg="mod">
          <ac:chgData name="habeeb omotunde" userId="3c6bbb4b098569fe" providerId="LiveId" clId="{249DA9D0-29BA-416C-97CE-06CE1D83FC0F}" dt="2023-12-08T17:56:04.218" v="260" actId="27636"/>
          <ac:spMkLst>
            <pc:docMk/>
            <pc:sldMk cId="303786245" sldId="260"/>
            <ac:spMk id="2" creationId="{757A7AC5-C4E7-1B74-668A-2BA18295CBC3}"/>
          </ac:spMkLst>
        </pc:spChg>
        <pc:spChg chg="del mod">
          <ac:chgData name="habeeb omotunde" userId="3c6bbb4b098569fe" providerId="LiveId" clId="{249DA9D0-29BA-416C-97CE-06CE1D83FC0F}" dt="2023-12-08T18:39:27.878" v="982" actId="478"/>
          <ac:spMkLst>
            <pc:docMk/>
            <pc:sldMk cId="303786245" sldId="260"/>
            <ac:spMk id="3" creationId="{23796AC7-8608-8EE0-CFDC-DD52C87EF28E}"/>
          </ac:spMkLst>
        </pc:spChg>
        <pc:spChg chg="add mod">
          <ac:chgData name="habeeb omotunde" userId="3c6bbb4b098569fe" providerId="LiveId" clId="{249DA9D0-29BA-416C-97CE-06CE1D83FC0F}" dt="2023-12-08T18:46:13.473" v="1281"/>
          <ac:spMkLst>
            <pc:docMk/>
            <pc:sldMk cId="303786245" sldId="260"/>
            <ac:spMk id="6" creationId="{5D512224-7777-41A5-9737-8323AD9A21F9}"/>
          </ac:spMkLst>
        </pc:spChg>
        <pc:picChg chg="add mod">
          <ac:chgData name="habeeb omotunde" userId="3c6bbb4b098569fe" providerId="LiveId" clId="{249DA9D0-29BA-416C-97CE-06CE1D83FC0F}" dt="2023-12-08T18:41:26.974" v="985" actId="1076"/>
          <ac:picMkLst>
            <pc:docMk/>
            <pc:sldMk cId="303786245" sldId="260"/>
            <ac:picMk id="5" creationId="{C2BFC4C1-CF05-DC95-7638-AFA5E3245FFB}"/>
          </ac:picMkLst>
        </pc:picChg>
      </pc:sldChg>
      <pc:sldChg chg="modSp new del mod">
        <pc:chgData name="habeeb omotunde" userId="3c6bbb4b098569fe" providerId="LiveId" clId="{249DA9D0-29BA-416C-97CE-06CE1D83FC0F}" dt="2023-12-08T18:46:49.910" v="1282" actId="2696"/>
        <pc:sldMkLst>
          <pc:docMk/>
          <pc:sldMk cId="2124661425" sldId="261"/>
        </pc:sldMkLst>
        <pc:spChg chg="mod">
          <ac:chgData name="habeeb omotunde" userId="3c6bbb4b098569fe" providerId="LiveId" clId="{249DA9D0-29BA-416C-97CE-06CE1D83FC0F}" dt="2023-12-08T17:58:32.793" v="287" actId="20577"/>
          <ac:spMkLst>
            <pc:docMk/>
            <pc:sldMk cId="2124661425" sldId="261"/>
            <ac:spMk id="2" creationId="{3A5172E1-EA30-9ECD-0562-6AAD4C763B1E}"/>
          </ac:spMkLst>
        </pc:spChg>
      </pc:sldChg>
      <pc:sldChg chg="addSp modSp new mod">
        <pc:chgData name="habeeb omotunde" userId="3c6bbb4b098569fe" providerId="LiveId" clId="{249DA9D0-29BA-416C-97CE-06CE1D83FC0F}" dt="2023-12-08T19:36:16.976" v="2505" actId="1076"/>
        <pc:sldMkLst>
          <pc:docMk/>
          <pc:sldMk cId="3032816295" sldId="262"/>
        </pc:sldMkLst>
        <pc:spChg chg="mod">
          <ac:chgData name="habeeb omotunde" userId="3c6bbb4b098569fe" providerId="LiveId" clId="{249DA9D0-29BA-416C-97CE-06CE1D83FC0F}" dt="2023-12-08T18:48:08.717" v="1328" actId="20577"/>
          <ac:spMkLst>
            <pc:docMk/>
            <pc:sldMk cId="3032816295" sldId="262"/>
            <ac:spMk id="2" creationId="{B75D0161-3800-1F07-A34E-9AFEA68F144B}"/>
          </ac:spMkLst>
        </pc:spChg>
        <pc:spChg chg="mod">
          <ac:chgData name="habeeb omotunde" userId="3c6bbb4b098569fe" providerId="LiveId" clId="{249DA9D0-29BA-416C-97CE-06CE1D83FC0F}" dt="2023-12-08T19:35:31.646" v="2496" actId="33524"/>
          <ac:spMkLst>
            <pc:docMk/>
            <pc:sldMk cId="3032816295" sldId="262"/>
            <ac:spMk id="3" creationId="{34ED4584-6B57-68E5-039A-C8022E6CC73A}"/>
          </ac:spMkLst>
        </pc:spChg>
        <pc:spChg chg="add mod">
          <ac:chgData name="habeeb omotunde" userId="3c6bbb4b098569fe" providerId="LiveId" clId="{249DA9D0-29BA-416C-97CE-06CE1D83FC0F}" dt="2023-12-08T19:36:12.064" v="2504" actId="1076"/>
          <ac:spMkLst>
            <pc:docMk/>
            <pc:sldMk cId="3032816295" sldId="262"/>
            <ac:spMk id="9" creationId="{F598BB6D-FDA2-02B0-9202-0B451150E304}"/>
          </ac:spMkLst>
        </pc:spChg>
        <pc:picChg chg="add mod">
          <ac:chgData name="habeeb omotunde" userId="3c6bbb4b098569fe" providerId="LiveId" clId="{249DA9D0-29BA-416C-97CE-06CE1D83FC0F}" dt="2023-12-08T19:36:16.976" v="2505" actId="1076"/>
          <ac:picMkLst>
            <pc:docMk/>
            <pc:sldMk cId="3032816295" sldId="262"/>
            <ac:picMk id="5" creationId="{7758AC3C-C0C7-2A56-A735-54DE87320467}"/>
          </ac:picMkLst>
        </pc:picChg>
        <pc:picChg chg="add mod">
          <ac:chgData name="habeeb omotunde" userId="3c6bbb4b098569fe" providerId="LiveId" clId="{249DA9D0-29BA-416C-97CE-06CE1D83FC0F}" dt="2023-12-08T19:36:05.928" v="2503" actId="1076"/>
          <ac:picMkLst>
            <pc:docMk/>
            <pc:sldMk cId="3032816295" sldId="262"/>
            <ac:picMk id="7" creationId="{F0B41ED4-DE5E-28FE-D750-AF156859AC3A}"/>
          </ac:picMkLst>
        </pc:picChg>
      </pc:sldChg>
      <pc:sldChg chg="addSp modSp new mod setBg">
        <pc:chgData name="habeeb omotunde" userId="3c6bbb4b098569fe" providerId="LiveId" clId="{249DA9D0-29BA-416C-97CE-06CE1D83FC0F}" dt="2023-12-08T18:57:54.782" v="1827" actId="26606"/>
        <pc:sldMkLst>
          <pc:docMk/>
          <pc:sldMk cId="684327035" sldId="263"/>
        </pc:sldMkLst>
        <pc:spChg chg="mod">
          <ac:chgData name="habeeb omotunde" userId="3c6bbb4b098569fe" providerId="LiveId" clId="{249DA9D0-29BA-416C-97CE-06CE1D83FC0F}" dt="2023-12-08T18:57:54.782" v="1827" actId="26606"/>
          <ac:spMkLst>
            <pc:docMk/>
            <pc:sldMk cId="684327035" sldId="263"/>
            <ac:spMk id="2" creationId="{195F921F-E9AA-0D6B-CD0B-273852927F57}"/>
          </ac:spMkLst>
        </pc:spChg>
        <pc:spChg chg="mod">
          <ac:chgData name="habeeb omotunde" userId="3c6bbb4b098569fe" providerId="LiveId" clId="{249DA9D0-29BA-416C-97CE-06CE1D83FC0F}" dt="2023-12-08T18:57:54.782" v="1827" actId="26606"/>
          <ac:spMkLst>
            <pc:docMk/>
            <pc:sldMk cId="684327035" sldId="263"/>
            <ac:spMk id="3" creationId="{BC3ED676-832D-181F-3AFE-D6F262A6F06E}"/>
          </ac:spMkLst>
        </pc:spChg>
        <pc:spChg chg="add">
          <ac:chgData name="habeeb omotunde" userId="3c6bbb4b098569fe" providerId="LiveId" clId="{249DA9D0-29BA-416C-97CE-06CE1D83FC0F}" dt="2023-12-08T18:57:54.782" v="1827" actId="26606"/>
          <ac:spMkLst>
            <pc:docMk/>
            <pc:sldMk cId="684327035" sldId="263"/>
            <ac:spMk id="9" creationId="{8DDAA74B-8E81-4F15-BC0F-4050965FF520}"/>
          </ac:spMkLst>
        </pc:spChg>
        <pc:spChg chg="add">
          <ac:chgData name="habeeb omotunde" userId="3c6bbb4b098569fe" providerId="LiveId" clId="{249DA9D0-29BA-416C-97CE-06CE1D83FC0F}" dt="2023-12-08T18:57:54.782" v="1827" actId="26606"/>
          <ac:spMkLst>
            <pc:docMk/>
            <pc:sldMk cId="684327035" sldId="263"/>
            <ac:spMk id="11" creationId="{374CD4C6-F07B-411C-876A-727559731FF0}"/>
          </ac:spMkLst>
        </pc:spChg>
        <pc:picChg chg="add">
          <ac:chgData name="habeeb omotunde" userId="3c6bbb4b098569fe" providerId="LiveId" clId="{249DA9D0-29BA-416C-97CE-06CE1D83FC0F}" dt="2023-12-08T18:57:54.782" v="1827" actId="26606"/>
          <ac:picMkLst>
            <pc:docMk/>
            <pc:sldMk cId="684327035" sldId="263"/>
            <ac:picMk id="5" creationId="{3C3D6C0E-C01E-BF16-A1A7-0487457F47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9FB1D-668A-4FF4-A044-4D69A7769FA2}"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259C3-2ADF-4004-ACF7-39B360430A4E}" type="slidenum">
              <a:rPr lang="en-US" smtClean="0"/>
              <a:t>‹#›</a:t>
            </a:fld>
            <a:endParaRPr lang="en-US"/>
          </a:p>
        </p:txBody>
      </p:sp>
    </p:spTree>
    <p:extLst>
      <p:ext uri="{BB962C8B-B14F-4D97-AF65-F5344CB8AC3E}">
        <p14:creationId xmlns:p14="http://schemas.microsoft.com/office/powerpoint/2010/main" val="143756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deals with deriving actionable insights from a huge collection of data &amp; other repositories</a:t>
            </a:r>
          </a:p>
        </p:txBody>
      </p:sp>
      <p:sp>
        <p:nvSpPr>
          <p:cNvPr id="4" name="Slide Number Placeholder 3"/>
          <p:cNvSpPr>
            <a:spLocks noGrp="1"/>
          </p:cNvSpPr>
          <p:nvPr>
            <p:ph type="sldNum" sz="quarter" idx="5"/>
          </p:nvPr>
        </p:nvSpPr>
        <p:spPr/>
        <p:txBody>
          <a:bodyPr/>
          <a:lstStyle/>
          <a:p>
            <a:fld id="{087259C3-2ADF-4004-ACF7-39B360430A4E}" type="slidenum">
              <a:rPr lang="en-US" smtClean="0"/>
              <a:t>3</a:t>
            </a:fld>
            <a:endParaRPr lang="en-US"/>
          </a:p>
        </p:txBody>
      </p:sp>
    </p:spTree>
    <p:extLst>
      <p:ext uri="{BB962C8B-B14F-4D97-AF65-F5344CB8AC3E}">
        <p14:creationId xmlns:p14="http://schemas.microsoft.com/office/powerpoint/2010/main" val="20837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It provides tools that helps users make sense of data deriving hidden information and actionable insights.</a:t>
            </a:r>
          </a:p>
        </p:txBody>
      </p:sp>
      <p:sp>
        <p:nvSpPr>
          <p:cNvPr id="4" name="Slide Number Placeholder 3"/>
          <p:cNvSpPr>
            <a:spLocks noGrp="1"/>
          </p:cNvSpPr>
          <p:nvPr>
            <p:ph type="sldNum" sz="quarter" idx="5"/>
          </p:nvPr>
        </p:nvSpPr>
        <p:spPr/>
        <p:txBody>
          <a:bodyPr/>
          <a:lstStyle/>
          <a:p>
            <a:fld id="{087259C3-2ADF-4004-ACF7-39B360430A4E}" type="slidenum">
              <a:rPr lang="en-US" smtClean="0"/>
              <a:t>4</a:t>
            </a:fld>
            <a:endParaRPr lang="en-US"/>
          </a:p>
        </p:txBody>
      </p:sp>
    </p:spTree>
    <p:extLst>
      <p:ext uri="{BB962C8B-B14F-4D97-AF65-F5344CB8AC3E}">
        <p14:creationId xmlns:p14="http://schemas.microsoft.com/office/powerpoint/2010/main" val="287477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259C3-2ADF-4004-ACF7-39B360430A4E}" type="slidenum">
              <a:rPr lang="en-US" smtClean="0"/>
              <a:t>5</a:t>
            </a:fld>
            <a:endParaRPr lang="en-US"/>
          </a:p>
        </p:txBody>
      </p:sp>
    </p:spTree>
    <p:extLst>
      <p:ext uri="{BB962C8B-B14F-4D97-AF65-F5344CB8AC3E}">
        <p14:creationId xmlns:p14="http://schemas.microsoft.com/office/powerpoint/2010/main" val="429153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12/8/2023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224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12/8/2023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45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12/8/2023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65544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12/8/2023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2713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12/8/2023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3320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12/8/2023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7486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12/8/2023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6951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12/8/2023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35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12/8/2023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017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12/8/2023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3647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12/8/2023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77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12/8/2023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63403167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75550-2453-CAAA-6D39-2856703B659C}"/>
              </a:ext>
            </a:extLst>
          </p:cNvPr>
          <p:cNvSpPr>
            <a:spLocks noGrp="1"/>
          </p:cNvSpPr>
          <p:nvPr>
            <p:ph type="ctrTitle"/>
          </p:nvPr>
        </p:nvSpPr>
        <p:spPr>
          <a:xfrm>
            <a:off x="484554" y="397275"/>
            <a:ext cx="5230446" cy="3761257"/>
          </a:xfrm>
        </p:spPr>
        <p:txBody>
          <a:bodyPr anchor="ctr">
            <a:normAutofit/>
          </a:bodyPr>
          <a:lstStyle/>
          <a:p>
            <a:pPr>
              <a:lnSpc>
                <a:spcPct val="90000"/>
              </a:lnSpc>
            </a:pPr>
            <a:br>
              <a:rPr lang="en-US" sz="5000"/>
            </a:br>
            <a:r>
              <a:rPr lang="en-US" sz="5000"/>
              <a:t>Integrating Data from Multiple Sources in POWER BI</a:t>
            </a:r>
          </a:p>
        </p:txBody>
      </p:sp>
      <p:sp>
        <p:nvSpPr>
          <p:cNvPr id="3" name="Subtitle 2">
            <a:extLst>
              <a:ext uri="{FF2B5EF4-FFF2-40B4-BE49-F238E27FC236}">
                <a16:creationId xmlns:a16="http://schemas.microsoft.com/office/drawing/2014/main" id="{0B6E9006-8AF4-D135-A916-11642F68B3DD}"/>
              </a:ext>
            </a:extLst>
          </p:cNvPr>
          <p:cNvSpPr>
            <a:spLocks noGrp="1"/>
          </p:cNvSpPr>
          <p:nvPr>
            <p:ph type="subTitle" idx="1"/>
          </p:nvPr>
        </p:nvSpPr>
        <p:spPr>
          <a:xfrm>
            <a:off x="176547" y="5126071"/>
            <a:ext cx="5363817" cy="918021"/>
          </a:xfrm>
        </p:spPr>
        <p:txBody>
          <a:bodyPr anchor="ctr">
            <a:normAutofit/>
          </a:bodyPr>
          <a:lstStyle/>
          <a:p>
            <a:r>
              <a:rPr lang="en-US" dirty="0"/>
              <a:t>Group 3 Presentation</a:t>
            </a:r>
          </a:p>
        </p:txBody>
      </p:sp>
      <p:pic>
        <p:nvPicPr>
          <p:cNvPr id="5" name="Picture 4">
            <a:extLst>
              <a:ext uri="{FF2B5EF4-FFF2-40B4-BE49-F238E27FC236}">
                <a16:creationId xmlns:a16="http://schemas.microsoft.com/office/drawing/2014/main" id="{BF749E25-370C-AEC2-A16F-F17707F8BC7E}"/>
              </a:ext>
            </a:extLst>
          </p:cNvPr>
          <p:cNvPicPr>
            <a:picLocks noChangeAspect="1"/>
          </p:cNvPicPr>
          <p:nvPr/>
        </p:nvPicPr>
        <p:blipFill rotWithShape="1">
          <a:blip r:embed="rId2"/>
          <a:srcRect r="45111" b="-1"/>
          <a:stretch/>
        </p:blipFill>
        <p:spPr>
          <a:xfrm>
            <a:off x="6095998" y="10"/>
            <a:ext cx="6096002" cy="6857990"/>
          </a:xfrm>
          <a:prstGeom prst="rect">
            <a:avLst/>
          </a:prstGeom>
        </p:spPr>
      </p:pic>
      <p:sp>
        <p:nvSpPr>
          <p:cNvPr id="4" name="Subtitle 2">
            <a:extLst>
              <a:ext uri="{FF2B5EF4-FFF2-40B4-BE49-F238E27FC236}">
                <a16:creationId xmlns:a16="http://schemas.microsoft.com/office/drawing/2014/main" id="{DEBD7EC8-0D32-CC53-EF64-D8CF593BFC38}"/>
              </a:ext>
            </a:extLst>
          </p:cNvPr>
          <p:cNvSpPr txBox="1">
            <a:spLocks/>
          </p:cNvSpPr>
          <p:nvPr/>
        </p:nvSpPr>
        <p:spPr>
          <a:xfrm>
            <a:off x="176547" y="5911424"/>
            <a:ext cx="5919451" cy="62023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Habeeb Omotunde (200584861)</a:t>
            </a:r>
          </a:p>
        </p:txBody>
      </p:sp>
    </p:spTree>
    <p:extLst>
      <p:ext uri="{BB962C8B-B14F-4D97-AF65-F5344CB8AC3E}">
        <p14:creationId xmlns:p14="http://schemas.microsoft.com/office/powerpoint/2010/main" val="319776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F4115-E438-A526-2F38-434FA7EF1331}"/>
              </a:ext>
            </a:extLst>
          </p:cNvPr>
          <p:cNvSpPr>
            <a:spLocks noGrp="1"/>
          </p:cNvSpPr>
          <p:nvPr>
            <p:ph type="title"/>
          </p:nvPr>
        </p:nvSpPr>
        <p:spPr>
          <a:xfrm>
            <a:off x="484552" y="365125"/>
            <a:ext cx="5022630" cy="2430030"/>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2F9DC0E8-E126-3C70-75C5-3272E7C4A9CF}"/>
              </a:ext>
            </a:extLst>
          </p:cNvPr>
          <p:cNvSpPr>
            <a:spLocks noGrp="1"/>
          </p:cNvSpPr>
          <p:nvPr>
            <p:ph idx="1"/>
          </p:nvPr>
        </p:nvSpPr>
        <p:spPr>
          <a:xfrm>
            <a:off x="484551" y="3054927"/>
            <a:ext cx="5098101" cy="3122036"/>
          </a:xfrm>
        </p:spPr>
        <p:txBody>
          <a:bodyPr>
            <a:normAutofit lnSpcReduction="10000"/>
          </a:bodyPr>
          <a:lstStyle/>
          <a:p>
            <a:pPr marL="342900" indent="-342900">
              <a:lnSpc>
                <a:spcPct val="110000"/>
              </a:lnSpc>
              <a:buFont typeface="Wingdings" panose="05000000000000000000" pitchFamily="2" charset="2"/>
              <a:buChar char="v"/>
            </a:pPr>
            <a:r>
              <a:rPr lang="en-US" dirty="0">
                <a:solidFill>
                  <a:schemeClr val="bg1"/>
                </a:solidFill>
              </a:rPr>
              <a:t>What is Power BI</a:t>
            </a:r>
          </a:p>
          <a:p>
            <a:pPr marL="342900" indent="-342900">
              <a:lnSpc>
                <a:spcPct val="110000"/>
              </a:lnSpc>
              <a:buFont typeface="Wingdings" panose="05000000000000000000" pitchFamily="2" charset="2"/>
              <a:buChar char="v"/>
            </a:pPr>
            <a:r>
              <a:rPr lang="en-US" dirty="0">
                <a:solidFill>
                  <a:schemeClr val="bg1"/>
                </a:solidFill>
              </a:rPr>
              <a:t>Power BI Use cases</a:t>
            </a:r>
          </a:p>
          <a:p>
            <a:pPr marL="342900" indent="-342900">
              <a:lnSpc>
                <a:spcPct val="110000"/>
              </a:lnSpc>
              <a:buFont typeface="Wingdings" panose="05000000000000000000" pitchFamily="2" charset="2"/>
              <a:buChar char="v"/>
            </a:pPr>
            <a:r>
              <a:rPr lang="en-US" dirty="0">
                <a:solidFill>
                  <a:schemeClr val="bg1"/>
                </a:solidFill>
              </a:rPr>
              <a:t>Power BI Data Sources</a:t>
            </a:r>
          </a:p>
          <a:p>
            <a:pPr marL="571500" lvl="1" indent="-342900">
              <a:lnSpc>
                <a:spcPct val="110000"/>
              </a:lnSpc>
              <a:buFont typeface="Wingdings" panose="05000000000000000000" pitchFamily="2" charset="2"/>
              <a:buChar char="v"/>
            </a:pPr>
            <a:r>
              <a:rPr lang="en-US" dirty="0">
                <a:solidFill>
                  <a:schemeClr val="bg1"/>
                </a:solidFill>
              </a:rPr>
              <a:t>Excel, CSV, WEB, Databases, Azure, &amp; others</a:t>
            </a:r>
          </a:p>
          <a:p>
            <a:pPr marL="342900" indent="-342900">
              <a:lnSpc>
                <a:spcPct val="110000"/>
              </a:lnSpc>
              <a:buFont typeface="Wingdings" panose="05000000000000000000" pitchFamily="2" charset="2"/>
              <a:buChar char="v"/>
            </a:pPr>
            <a:r>
              <a:rPr lang="en-US" dirty="0">
                <a:solidFill>
                  <a:schemeClr val="bg1"/>
                </a:solidFill>
              </a:rPr>
              <a:t>Making sense of the data collection (Live Session)</a:t>
            </a:r>
          </a:p>
          <a:p>
            <a:pPr marL="342900" indent="-342900">
              <a:lnSpc>
                <a:spcPct val="110000"/>
              </a:lnSpc>
              <a:buFont typeface="Wingdings" panose="05000000000000000000" pitchFamily="2" charset="2"/>
              <a:buChar char="v"/>
            </a:pPr>
            <a:r>
              <a:rPr lang="en-US" dirty="0">
                <a:solidFill>
                  <a:schemeClr val="bg1"/>
                </a:solidFill>
              </a:rPr>
              <a:t>Conclusion</a:t>
            </a:r>
          </a:p>
        </p:txBody>
      </p:sp>
      <p:pic>
        <p:nvPicPr>
          <p:cNvPr id="5" name="Picture 4" descr="Light bulb on yellow background with sketched light beams and cord">
            <a:extLst>
              <a:ext uri="{FF2B5EF4-FFF2-40B4-BE49-F238E27FC236}">
                <a16:creationId xmlns:a16="http://schemas.microsoft.com/office/drawing/2014/main" id="{FD7EE3C5-F685-3256-FA81-3DC44F0151F1}"/>
              </a:ext>
            </a:extLst>
          </p:cNvPr>
          <p:cNvPicPr>
            <a:picLocks noChangeAspect="1"/>
          </p:cNvPicPr>
          <p:nvPr/>
        </p:nvPicPr>
        <p:blipFill rotWithShape="1">
          <a:blip r:embed="rId2"/>
          <a:srcRect l="44740" r="482"/>
          <a:stretch/>
        </p:blipFill>
        <p:spPr>
          <a:xfrm>
            <a:off x="6083644" y="10"/>
            <a:ext cx="6108356" cy="6857990"/>
          </a:xfrm>
          <a:prstGeom prst="rect">
            <a:avLst/>
          </a:prstGeom>
        </p:spPr>
      </p:pic>
    </p:spTree>
    <p:extLst>
      <p:ext uri="{BB962C8B-B14F-4D97-AF65-F5344CB8AC3E}">
        <p14:creationId xmlns:p14="http://schemas.microsoft.com/office/powerpoint/2010/main" val="228514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D855-6F81-4FD6-8E81-D9EC01538D23}"/>
              </a:ext>
            </a:extLst>
          </p:cNvPr>
          <p:cNvSpPr>
            <a:spLocks noGrp="1"/>
          </p:cNvSpPr>
          <p:nvPr>
            <p:ph type="title"/>
          </p:nvPr>
        </p:nvSpPr>
        <p:spPr/>
        <p:txBody>
          <a:bodyPr>
            <a:normAutofit fontScale="90000"/>
          </a:bodyPr>
          <a:lstStyle/>
          <a:p>
            <a:r>
              <a:rPr lang="en-US" dirty="0">
                <a:solidFill>
                  <a:schemeClr val="bg1"/>
                </a:solidFill>
              </a:rPr>
              <a:t>What is Power BI</a:t>
            </a:r>
            <a:br>
              <a:rPr lang="en-US" dirty="0">
                <a:solidFill>
                  <a:schemeClr val="bg1"/>
                </a:solidFill>
              </a:rPr>
            </a:br>
            <a:endParaRPr lang="en-US" dirty="0"/>
          </a:p>
        </p:txBody>
      </p:sp>
      <p:sp>
        <p:nvSpPr>
          <p:cNvPr id="7" name="TextBox 6">
            <a:extLst>
              <a:ext uri="{FF2B5EF4-FFF2-40B4-BE49-F238E27FC236}">
                <a16:creationId xmlns:a16="http://schemas.microsoft.com/office/drawing/2014/main" id="{7125BF49-B38F-D013-0057-3BC1453C4A63}"/>
              </a:ext>
            </a:extLst>
          </p:cNvPr>
          <p:cNvSpPr txBox="1"/>
          <p:nvPr/>
        </p:nvSpPr>
        <p:spPr>
          <a:xfrm>
            <a:off x="368640" y="2365248"/>
            <a:ext cx="7429639" cy="438581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t>Microsoft Power BI is an interactive data visualization software product developed by Microsoft with a primary focus on </a:t>
            </a:r>
            <a:r>
              <a:rPr lang="en-US" b="1" dirty="0"/>
              <a:t>business intelligence. </a:t>
            </a:r>
          </a:p>
          <a:p>
            <a:pPr marL="285750" indent="-285750" algn="just">
              <a:buFont typeface="Wingdings" panose="05000000000000000000" pitchFamily="2" charset="2"/>
              <a:buChar char="v"/>
            </a:pPr>
            <a:endParaRPr lang="en-US" dirty="0"/>
          </a:p>
          <a:p>
            <a:pPr marL="285750" indent="-285750" algn="just">
              <a:lnSpc>
                <a:spcPct val="150000"/>
              </a:lnSpc>
              <a:buFont typeface="Wingdings" panose="05000000000000000000" pitchFamily="2" charset="2"/>
              <a:buChar char="v"/>
            </a:pPr>
            <a:r>
              <a:rPr lang="en-US" dirty="0"/>
              <a:t>Power BI comprises of 3 part</a:t>
            </a:r>
          </a:p>
          <a:p>
            <a:pPr marL="800100" lvl="1" indent="-342900" algn="just">
              <a:lnSpc>
                <a:spcPct val="150000"/>
              </a:lnSpc>
              <a:buFont typeface="+mj-lt"/>
              <a:buAutoNum type="arabicPeriod"/>
            </a:pPr>
            <a:r>
              <a:rPr lang="en-US" dirty="0"/>
              <a:t>A Windows desktop application called </a:t>
            </a:r>
            <a:r>
              <a:rPr lang="en-US" b="1" dirty="0"/>
              <a:t>Power BI Desktop</a:t>
            </a:r>
            <a:r>
              <a:rPr lang="en-US" dirty="0"/>
              <a:t>.</a:t>
            </a:r>
          </a:p>
          <a:p>
            <a:pPr marL="800100" lvl="1" indent="-342900" algn="just">
              <a:lnSpc>
                <a:spcPct val="150000"/>
              </a:lnSpc>
              <a:buFont typeface="+mj-lt"/>
              <a:buAutoNum type="arabicPeriod"/>
            </a:pPr>
            <a:r>
              <a:rPr lang="en-US" dirty="0"/>
              <a:t>An online software as a service (SaaS) service called the Power BI service &amp;</a:t>
            </a:r>
          </a:p>
          <a:p>
            <a:pPr marL="800100" lvl="1" indent="-342900" algn="just">
              <a:lnSpc>
                <a:spcPct val="150000"/>
              </a:lnSpc>
              <a:buFont typeface="+mj-lt"/>
              <a:buAutoNum type="arabicPeriod"/>
            </a:pPr>
            <a:r>
              <a:rPr lang="en-US" dirty="0"/>
              <a:t>Power BI Mobile apps for Windows, iOS, and Android devices.</a:t>
            </a:r>
          </a:p>
          <a:p>
            <a:pPr lvl="1" algn="just"/>
            <a:endParaRPr lang="en-US" dirty="0"/>
          </a:p>
        </p:txBody>
      </p:sp>
      <p:pic>
        <p:nvPicPr>
          <p:cNvPr id="11" name="Picture 10">
            <a:extLst>
              <a:ext uri="{FF2B5EF4-FFF2-40B4-BE49-F238E27FC236}">
                <a16:creationId xmlns:a16="http://schemas.microsoft.com/office/drawing/2014/main" id="{B9FA36D9-6672-A55C-536F-A7FAA7C236BB}"/>
              </a:ext>
            </a:extLst>
          </p:cNvPr>
          <p:cNvPicPr>
            <a:picLocks noChangeAspect="1"/>
          </p:cNvPicPr>
          <p:nvPr/>
        </p:nvPicPr>
        <p:blipFill>
          <a:blip r:embed="rId3"/>
          <a:stretch>
            <a:fillRect/>
          </a:stretch>
        </p:blipFill>
        <p:spPr>
          <a:xfrm>
            <a:off x="8455402" y="2553418"/>
            <a:ext cx="3122297" cy="3076211"/>
          </a:xfrm>
          <a:prstGeom prst="rect">
            <a:avLst/>
          </a:prstGeom>
        </p:spPr>
      </p:pic>
    </p:spTree>
    <p:extLst>
      <p:ext uri="{BB962C8B-B14F-4D97-AF65-F5344CB8AC3E}">
        <p14:creationId xmlns:p14="http://schemas.microsoft.com/office/powerpoint/2010/main" val="269773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3F77-A424-8638-05A7-D346FC461B56}"/>
              </a:ext>
            </a:extLst>
          </p:cNvPr>
          <p:cNvSpPr>
            <a:spLocks noGrp="1"/>
          </p:cNvSpPr>
          <p:nvPr>
            <p:ph type="title"/>
          </p:nvPr>
        </p:nvSpPr>
        <p:spPr>
          <a:xfrm>
            <a:off x="484552" y="365125"/>
            <a:ext cx="5022630" cy="2430030"/>
          </a:xfrm>
        </p:spPr>
        <p:txBody>
          <a:bodyPr vert="horz" lIns="91440" tIns="45720" rIns="91440" bIns="45720" rtlCol="0" anchor="b">
            <a:normAutofit/>
          </a:bodyPr>
          <a:lstStyle/>
          <a:p>
            <a:pPr>
              <a:lnSpc>
                <a:spcPct val="90000"/>
              </a:lnSpc>
            </a:pPr>
            <a:r>
              <a:rPr lang="en-US"/>
              <a:t>Power BI Use Cases</a:t>
            </a:r>
            <a:br>
              <a:rPr lang="en-US"/>
            </a:br>
            <a:endParaRPr lang="en-US"/>
          </a:p>
        </p:txBody>
      </p:sp>
      <p:sp>
        <p:nvSpPr>
          <p:cNvPr id="6" name="TextBox 5">
            <a:extLst>
              <a:ext uri="{FF2B5EF4-FFF2-40B4-BE49-F238E27FC236}">
                <a16:creationId xmlns:a16="http://schemas.microsoft.com/office/drawing/2014/main" id="{44DE6421-A3F7-0DD6-4123-FE68273D178B}"/>
              </a:ext>
            </a:extLst>
          </p:cNvPr>
          <p:cNvSpPr txBox="1"/>
          <p:nvPr/>
        </p:nvSpPr>
        <p:spPr>
          <a:xfrm>
            <a:off x="311832" y="3715400"/>
            <a:ext cx="5022630" cy="2777475"/>
          </a:xfrm>
          <a:prstGeom prst="rect">
            <a:avLst/>
          </a:prstGeom>
        </p:spPr>
        <p:txBody>
          <a:bodyPr vert="horz" lIns="91440" tIns="45720" rIns="91440" bIns="45720" rtlCol="0">
            <a:normAutofit lnSpcReduction="10000"/>
          </a:bodyPr>
          <a:lstStyle/>
          <a:p>
            <a:pPr marL="571500" indent="-285750">
              <a:lnSpc>
                <a:spcPct val="110000"/>
              </a:lnSpc>
              <a:spcAft>
                <a:spcPts val="600"/>
              </a:spcAft>
              <a:buFont typeface="Wingdings" panose="05000000000000000000" pitchFamily="2" charset="2"/>
              <a:buChar char="v"/>
            </a:pPr>
            <a:r>
              <a:rPr lang="en-US" sz="1400" b="1" dirty="0"/>
              <a:t>Data Analysis</a:t>
            </a:r>
          </a:p>
          <a:p>
            <a:pPr marL="571500" indent="-285750">
              <a:lnSpc>
                <a:spcPct val="110000"/>
              </a:lnSpc>
              <a:spcAft>
                <a:spcPts val="600"/>
              </a:spcAft>
              <a:buFont typeface="Wingdings" panose="05000000000000000000" pitchFamily="2" charset="2"/>
              <a:buChar char="v"/>
            </a:pPr>
            <a:r>
              <a:rPr lang="en-US" sz="1400" b="1" dirty="0"/>
              <a:t>Data Cleanup</a:t>
            </a:r>
          </a:p>
          <a:p>
            <a:pPr marL="571500" indent="-285750">
              <a:lnSpc>
                <a:spcPct val="110000"/>
              </a:lnSpc>
              <a:spcAft>
                <a:spcPts val="600"/>
              </a:spcAft>
              <a:buFont typeface="Wingdings" panose="05000000000000000000" pitchFamily="2" charset="2"/>
              <a:buChar char="v"/>
            </a:pPr>
            <a:r>
              <a:rPr lang="en-US" sz="1400" b="1" dirty="0"/>
              <a:t>Data Transformation</a:t>
            </a:r>
          </a:p>
          <a:p>
            <a:pPr marL="571500" indent="-285750">
              <a:lnSpc>
                <a:spcPct val="110000"/>
              </a:lnSpc>
              <a:spcAft>
                <a:spcPts val="600"/>
              </a:spcAft>
              <a:buFont typeface="Wingdings" panose="05000000000000000000" pitchFamily="2" charset="2"/>
              <a:buChar char="v"/>
            </a:pPr>
            <a:r>
              <a:rPr lang="en-US" sz="1400" b="1" dirty="0"/>
              <a:t>Data Aggregation</a:t>
            </a:r>
          </a:p>
          <a:p>
            <a:pPr marL="571500" indent="-285750">
              <a:lnSpc>
                <a:spcPct val="110000"/>
              </a:lnSpc>
              <a:spcAft>
                <a:spcPts val="600"/>
              </a:spcAft>
              <a:buFont typeface="Wingdings" panose="05000000000000000000" pitchFamily="2" charset="2"/>
              <a:buChar char="v"/>
            </a:pPr>
            <a:r>
              <a:rPr lang="en-US" sz="1400" b="1" dirty="0"/>
              <a:t>Data Visualization</a:t>
            </a:r>
          </a:p>
          <a:p>
            <a:pPr marL="571500" indent="-285750">
              <a:lnSpc>
                <a:spcPct val="110000"/>
              </a:lnSpc>
              <a:spcAft>
                <a:spcPts val="600"/>
              </a:spcAft>
              <a:buFont typeface="Wingdings" panose="05000000000000000000" pitchFamily="2" charset="2"/>
              <a:buChar char="v"/>
            </a:pPr>
            <a:r>
              <a:rPr lang="en-US" sz="1400" b="1" dirty="0"/>
              <a:t>Report Design &amp; Generation</a:t>
            </a:r>
          </a:p>
          <a:p>
            <a:pPr marL="571500" indent="-285750">
              <a:lnSpc>
                <a:spcPct val="110000"/>
              </a:lnSpc>
              <a:spcAft>
                <a:spcPts val="600"/>
              </a:spcAft>
              <a:buFont typeface="Wingdings" panose="05000000000000000000" pitchFamily="2" charset="2"/>
              <a:buChar char="v"/>
            </a:pPr>
            <a:r>
              <a:rPr lang="en-US" sz="1400" b="1" dirty="0"/>
              <a:t>Data Modeling</a:t>
            </a:r>
          </a:p>
          <a:p>
            <a:pPr marL="571500" indent="-285750">
              <a:lnSpc>
                <a:spcPct val="110000"/>
              </a:lnSpc>
              <a:spcAft>
                <a:spcPts val="600"/>
              </a:spcAft>
              <a:buFont typeface="Wingdings" panose="05000000000000000000" pitchFamily="2" charset="2"/>
              <a:buChar char="v"/>
            </a:pPr>
            <a:r>
              <a:rPr lang="en-US" sz="1400" b="1" dirty="0"/>
              <a:t>Predictive Analytics</a:t>
            </a:r>
          </a:p>
          <a:p>
            <a:pPr marL="571500" indent="-285750">
              <a:lnSpc>
                <a:spcPct val="110000"/>
              </a:lnSpc>
              <a:spcAft>
                <a:spcPts val="600"/>
              </a:spcAft>
              <a:buFont typeface="Wingdings" panose="05000000000000000000" pitchFamily="2" charset="2"/>
              <a:buChar char="v"/>
            </a:pPr>
            <a:r>
              <a:rPr lang="en-US" sz="1400" b="1" dirty="0"/>
              <a:t>Extensibility / Integration with other tools</a:t>
            </a:r>
          </a:p>
        </p:txBody>
      </p:sp>
      <p:pic>
        <p:nvPicPr>
          <p:cNvPr id="11" name="Picture 10" descr="Graph">
            <a:extLst>
              <a:ext uri="{FF2B5EF4-FFF2-40B4-BE49-F238E27FC236}">
                <a16:creationId xmlns:a16="http://schemas.microsoft.com/office/drawing/2014/main" id="{5A5353C4-8E32-C9A6-CE1C-C79C4BD722FF}"/>
              </a:ext>
            </a:extLst>
          </p:cNvPr>
          <p:cNvPicPr>
            <a:picLocks noChangeAspect="1"/>
          </p:cNvPicPr>
          <p:nvPr/>
        </p:nvPicPr>
        <p:blipFill rotWithShape="1">
          <a:blip r:embed="rId3"/>
          <a:srcRect l="16533" r="27799"/>
          <a:stretch/>
        </p:blipFill>
        <p:spPr>
          <a:xfrm>
            <a:off x="6083644" y="10"/>
            <a:ext cx="6108356" cy="6857990"/>
          </a:xfrm>
          <a:prstGeom prst="rect">
            <a:avLst/>
          </a:prstGeom>
        </p:spPr>
      </p:pic>
    </p:spTree>
    <p:extLst>
      <p:ext uri="{BB962C8B-B14F-4D97-AF65-F5344CB8AC3E}">
        <p14:creationId xmlns:p14="http://schemas.microsoft.com/office/powerpoint/2010/main" val="37206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7AC5-C4E7-1B74-668A-2BA18295CBC3}"/>
              </a:ext>
            </a:extLst>
          </p:cNvPr>
          <p:cNvSpPr>
            <a:spLocks noGrp="1"/>
          </p:cNvSpPr>
          <p:nvPr>
            <p:ph type="title"/>
          </p:nvPr>
        </p:nvSpPr>
        <p:spPr/>
        <p:txBody>
          <a:bodyPr>
            <a:normAutofit fontScale="90000"/>
          </a:bodyPr>
          <a:lstStyle/>
          <a:p>
            <a:r>
              <a:rPr lang="en-US" dirty="0">
                <a:solidFill>
                  <a:schemeClr val="bg1"/>
                </a:solidFill>
              </a:rPr>
              <a:t>Power BI Data Sources</a:t>
            </a:r>
            <a:br>
              <a:rPr lang="en-US" dirty="0">
                <a:solidFill>
                  <a:schemeClr val="bg1"/>
                </a:solidFill>
              </a:rPr>
            </a:br>
            <a:endParaRPr lang="en-US" dirty="0"/>
          </a:p>
        </p:txBody>
      </p:sp>
      <p:pic>
        <p:nvPicPr>
          <p:cNvPr id="5" name="Picture 4">
            <a:extLst>
              <a:ext uri="{FF2B5EF4-FFF2-40B4-BE49-F238E27FC236}">
                <a16:creationId xmlns:a16="http://schemas.microsoft.com/office/drawing/2014/main" id="{C2BFC4C1-CF05-DC95-7638-AFA5E3245FFB}"/>
              </a:ext>
            </a:extLst>
          </p:cNvPr>
          <p:cNvPicPr>
            <a:picLocks noChangeAspect="1"/>
          </p:cNvPicPr>
          <p:nvPr/>
        </p:nvPicPr>
        <p:blipFill>
          <a:blip r:embed="rId3"/>
          <a:stretch>
            <a:fillRect/>
          </a:stretch>
        </p:blipFill>
        <p:spPr>
          <a:xfrm>
            <a:off x="7792720" y="2736381"/>
            <a:ext cx="3894137" cy="3756494"/>
          </a:xfrm>
          <a:prstGeom prst="rect">
            <a:avLst/>
          </a:prstGeom>
        </p:spPr>
      </p:pic>
      <p:sp>
        <p:nvSpPr>
          <p:cNvPr id="6" name="TextBox 5">
            <a:extLst>
              <a:ext uri="{FF2B5EF4-FFF2-40B4-BE49-F238E27FC236}">
                <a16:creationId xmlns:a16="http://schemas.microsoft.com/office/drawing/2014/main" id="{5D512224-7777-41A5-9737-8323AD9A21F9}"/>
              </a:ext>
            </a:extLst>
          </p:cNvPr>
          <p:cNvSpPr txBox="1"/>
          <p:nvPr/>
        </p:nvSpPr>
        <p:spPr>
          <a:xfrm>
            <a:off x="307681" y="2568448"/>
            <a:ext cx="7007520" cy="2954078"/>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dirty="0"/>
              <a:t>Power BI can extract data from multiple sources as presented in the figure. Notable sources of interest in this presentation are:</a:t>
            </a:r>
          </a:p>
          <a:p>
            <a:pPr marL="742950" lvl="1" indent="-285750" algn="just">
              <a:lnSpc>
                <a:spcPct val="150000"/>
              </a:lnSpc>
              <a:buFont typeface="Wingdings" panose="05000000000000000000" pitchFamily="2" charset="2"/>
              <a:buChar char="v"/>
            </a:pPr>
            <a:r>
              <a:rPr lang="en-US" dirty="0"/>
              <a:t>Excel – Customer Churn data</a:t>
            </a:r>
          </a:p>
          <a:p>
            <a:pPr marL="742950" lvl="1" indent="-285750" algn="just">
              <a:lnSpc>
                <a:spcPct val="150000"/>
              </a:lnSpc>
              <a:buFont typeface="Wingdings" panose="05000000000000000000" pitchFamily="2" charset="2"/>
              <a:buChar char="v"/>
            </a:pPr>
            <a:r>
              <a:rPr lang="en-US" dirty="0"/>
              <a:t>CSV – Office Supplies Data</a:t>
            </a:r>
          </a:p>
          <a:p>
            <a:pPr marL="742950" lvl="1" indent="-285750" algn="just">
              <a:lnSpc>
                <a:spcPct val="150000"/>
              </a:lnSpc>
              <a:buFont typeface="Wingdings" panose="05000000000000000000" pitchFamily="2" charset="2"/>
              <a:buChar char="v"/>
            </a:pPr>
            <a:r>
              <a:rPr lang="en-US" dirty="0"/>
              <a:t>Databases (SQL Server) – </a:t>
            </a:r>
            <a:r>
              <a:rPr lang="en-US" dirty="0" err="1"/>
              <a:t>School_Datawarehouse</a:t>
            </a:r>
            <a:endParaRPr lang="en-US" dirty="0"/>
          </a:p>
          <a:p>
            <a:pPr marL="742950" lvl="1" indent="-285750" algn="just">
              <a:lnSpc>
                <a:spcPct val="150000"/>
              </a:lnSpc>
              <a:buFont typeface="Wingdings" panose="05000000000000000000" pitchFamily="2" charset="2"/>
              <a:buChar char="v"/>
            </a:pPr>
            <a:r>
              <a:rPr lang="en-US" dirty="0"/>
              <a:t>Web - https://www.fool.com/research/best-states-to-retire</a:t>
            </a:r>
          </a:p>
        </p:txBody>
      </p:sp>
    </p:spTree>
    <p:extLst>
      <p:ext uri="{BB962C8B-B14F-4D97-AF65-F5344CB8AC3E}">
        <p14:creationId xmlns:p14="http://schemas.microsoft.com/office/powerpoint/2010/main" val="30378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0161-3800-1F07-A34E-9AFEA68F144B}"/>
              </a:ext>
            </a:extLst>
          </p:cNvPr>
          <p:cNvSpPr>
            <a:spLocks noGrp="1"/>
          </p:cNvSpPr>
          <p:nvPr>
            <p:ph type="title"/>
          </p:nvPr>
        </p:nvSpPr>
        <p:spPr/>
        <p:txBody>
          <a:bodyPr>
            <a:normAutofit fontScale="90000"/>
          </a:bodyPr>
          <a:lstStyle/>
          <a:p>
            <a:r>
              <a:rPr lang="en-US" dirty="0">
                <a:solidFill>
                  <a:schemeClr val="bg1"/>
                </a:solidFill>
              </a:rPr>
              <a:t>Integrating data from multiple sources (Live Session)</a:t>
            </a:r>
            <a:endParaRPr lang="en-US" dirty="0"/>
          </a:p>
        </p:txBody>
      </p:sp>
      <p:sp>
        <p:nvSpPr>
          <p:cNvPr id="3" name="Content Placeholder 2">
            <a:extLst>
              <a:ext uri="{FF2B5EF4-FFF2-40B4-BE49-F238E27FC236}">
                <a16:creationId xmlns:a16="http://schemas.microsoft.com/office/drawing/2014/main" id="{34ED4584-6B57-68E5-039A-C8022E6CC73A}"/>
              </a:ext>
            </a:extLst>
          </p:cNvPr>
          <p:cNvSpPr>
            <a:spLocks noGrp="1"/>
          </p:cNvSpPr>
          <p:nvPr>
            <p:ph idx="1"/>
          </p:nvPr>
        </p:nvSpPr>
        <p:spPr>
          <a:xfrm>
            <a:off x="337527" y="2453230"/>
            <a:ext cx="8603273" cy="2220370"/>
          </a:xfrm>
        </p:spPr>
        <p:txBody>
          <a:bodyPr>
            <a:normAutofit/>
          </a:bodyPr>
          <a:lstStyle/>
          <a:p>
            <a:r>
              <a:rPr lang="en-US" dirty="0"/>
              <a:t>Scenario</a:t>
            </a:r>
          </a:p>
          <a:p>
            <a:pPr marL="342900" indent="-342900" algn="just">
              <a:buFont typeface="Wingdings" panose="05000000000000000000" pitchFamily="2" charset="2"/>
              <a:buChar char="v"/>
            </a:pPr>
            <a:r>
              <a:rPr lang="en-US" sz="1700" dirty="0"/>
              <a:t>The SQL Server contains a School Database (School_DW) which is a data warehouse DB containing several tables such as students, instructors, courses etc. The students table has an address attribute however, it’s important to associate each address (city) with  the country and the 3-letter abbreviation of the countries</a:t>
            </a:r>
          </a:p>
        </p:txBody>
      </p:sp>
      <p:pic>
        <p:nvPicPr>
          <p:cNvPr id="5" name="Picture 4" descr="A screenshot of a computer&#10;&#10;Description automatically generated">
            <a:extLst>
              <a:ext uri="{FF2B5EF4-FFF2-40B4-BE49-F238E27FC236}">
                <a16:creationId xmlns:a16="http://schemas.microsoft.com/office/drawing/2014/main" id="{7758AC3C-C0C7-2A56-A735-54DE87320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260" y="2453230"/>
            <a:ext cx="2313352" cy="30458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0B41ED4-DE5E-28FE-D750-AF156859A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36" y="4565462"/>
            <a:ext cx="5477639" cy="1867161"/>
          </a:xfrm>
          <a:prstGeom prst="rect">
            <a:avLst/>
          </a:prstGeom>
        </p:spPr>
      </p:pic>
      <p:sp>
        <p:nvSpPr>
          <p:cNvPr id="9" name="TextBox 8">
            <a:extLst>
              <a:ext uri="{FF2B5EF4-FFF2-40B4-BE49-F238E27FC236}">
                <a16:creationId xmlns:a16="http://schemas.microsoft.com/office/drawing/2014/main" id="{F598BB6D-FDA2-02B0-9202-0B451150E304}"/>
              </a:ext>
            </a:extLst>
          </p:cNvPr>
          <p:cNvSpPr txBox="1"/>
          <p:nvPr/>
        </p:nvSpPr>
        <p:spPr>
          <a:xfrm>
            <a:off x="5892800" y="5032240"/>
            <a:ext cx="6096000" cy="1400383"/>
          </a:xfrm>
          <a:prstGeom prst="rect">
            <a:avLst/>
          </a:prstGeom>
          <a:noFill/>
        </p:spPr>
        <p:txBody>
          <a:bodyPr wrap="square">
            <a:spAutoFit/>
          </a:bodyPr>
          <a:lstStyle/>
          <a:p>
            <a:pPr marL="342900" indent="-342900">
              <a:buFont typeface="Wingdings" panose="05000000000000000000" pitchFamily="2" charset="2"/>
              <a:buChar char="v"/>
            </a:pPr>
            <a:r>
              <a:rPr lang="en-US" sz="1700" dirty="0"/>
              <a:t>Data Sources to integrate </a:t>
            </a:r>
          </a:p>
          <a:p>
            <a:pPr marL="571500" lvl="1" indent="-342900">
              <a:buFont typeface="Wingdings" panose="05000000000000000000" pitchFamily="2" charset="2"/>
              <a:buChar char="v"/>
            </a:pPr>
            <a:r>
              <a:rPr lang="en-US" sz="1700" dirty="0"/>
              <a:t>Student table from SQL Server</a:t>
            </a:r>
          </a:p>
          <a:p>
            <a:pPr lvl="1"/>
            <a:r>
              <a:rPr lang="en-US" sz="1700" dirty="0"/>
              <a:t>      (DESKTOP-67ER6SC\MSQLEX_HABEEB)</a:t>
            </a:r>
          </a:p>
          <a:p>
            <a:pPr marL="571500" lvl="1" indent="-342900">
              <a:buFont typeface="Wingdings" panose="05000000000000000000" pitchFamily="2" charset="2"/>
              <a:buChar char="v"/>
            </a:pPr>
            <a:r>
              <a:rPr lang="en-US" sz="1700" dirty="0"/>
              <a:t>World cities data  from excel spread sheet – data from https://simplemaps.com/data/world-cities</a:t>
            </a:r>
          </a:p>
        </p:txBody>
      </p:sp>
    </p:spTree>
    <p:extLst>
      <p:ext uri="{BB962C8B-B14F-4D97-AF65-F5344CB8AC3E}">
        <p14:creationId xmlns:p14="http://schemas.microsoft.com/office/powerpoint/2010/main" val="303281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921F-E9AA-0D6B-CD0B-273852927F57}"/>
              </a:ext>
            </a:extLst>
          </p:cNvPr>
          <p:cNvSpPr>
            <a:spLocks noGrp="1"/>
          </p:cNvSpPr>
          <p:nvPr>
            <p:ph type="title"/>
          </p:nvPr>
        </p:nvSpPr>
        <p:spPr>
          <a:xfrm>
            <a:off x="484552" y="365125"/>
            <a:ext cx="5022630" cy="243003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BC3ED676-832D-181F-3AFE-D6F262A6F06E}"/>
              </a:ext>
            </a:extLst>
          </p:cNvPr>
          <p:cNvSpPr>
            <a:spLocks noGrp="1"/>
          </p:cNvSpPr>
          <p:nvPr>
            <p:ph idx="1"/>
          </p:nvPr>
        </p:nvSpPr>
        <p:spPr>
          <a:xfrm>
            <a:off x="484552" y="3870613"/>
            <a:ext cx="5022630" cy="2306349"/>
          </a:xfrm>
        </p:spPr>
        <p:txBody>
          <a:bodyPr>
            <a:normAutofit/>
          </a:bodyPr>
          <a:lstStyle/>
          <a:p>
            <a:pPr>
              <a:lnSpc>
                <a:spcPct val="110000"/>
              </a:lnSpc>
            </a:pPr>
            <a:r>
              <a:rPr lang="en-US" sz="1400" dirty="0"/>
              <a:t>Power BI is a powerful Business Intelligence tool for driving innovation in organizations and enterprise by processing disparate collections of huge data repositories.</a:t>
            </a:r>
          </a:p>
          <a:p>
            <a:pPr>
              <a:lnSpc>
                <a:spcPct val="110000"/>
              </a:lnSpc>
            </a:pPr>
            <a:endParaRPr lang="en-US" sz="1400" dirty="0"/>
          </a:p>
          <a:p>
            <a:pPr>
              <a:lnSpc>
                <a:spcPct val="110000"/>
              </a:lnSpc>
            </a:pPr>
            <a:r>
              <a:rPr lang="en-US" sz="1400" dirty="0"/>
              <a:t>It provides tools for data cleaning, transformation, aggregation, report generation and data visualization to mention a few.</a:t>
            </a:r>
          </a:p>
          <a:p>
            <a:pPr>
              <a:lnSpc>
                <a:spcPct val="110000"/>
              </a:lnSpc>
            </a:pPr>
            <a:endParaRPr lang="en-US" sz="1400" dirty="0"/>
          </a:p>
        </p:txBody>
      </p:sp>
      <p:pic>
        <p:nvPicPr>
          <p:cNvPr id="5" name="Picture 4" descr="Magnifying glass showing decling performance">
            <a:extLst>
              <a:ext uri="{FF2B5EF4-FFF2-40B4-BE49-F238E27FC236}">
                <a16:creationId xmlns:a16="http://schemas.microsoft.com/office/drawing/2014/main" id="{3C3D6C0E-C01E-BF16-A1A7-0487457F47F7}"/>
              </a:ext>
            </a:extLst>
          </p:cNvPr>
          <p:cNvPicPr>
            <a:picLocks noChangeAspect="1"/>
          </p:cNvPicPr>
          <p:nvPr/>
        </p:nvPicPr>
        <p:blipFill rotWithShape="1">
          <a:blip r:embed="rId2"/>
          <a:srcRect l="4991" r="35554" b="-1"/>
          <a:stretch/>
        </p:blipFill>
        <p:spPr>
          <a:xfrm>
            <a:off x="6083644" y="10"/>
            <a:ext cx="6108356" cy="6857990"/>
          </a:xfrm>
          <a:prstGeom prst="rect">
            <a:avLst/>
          </a:prstGeom>
        </p:spPr>
      </p:pic>
    </p:spTree>
    <p:extLst>
      <p:ext uri="{BB962C8B-B14F-4D97-AF65-F5344CB8AC3E}">
        <p14:creationId xmlns:p14="http://schemas.microsoft.com/office/powerpoint/2010/main" val="684327035"/>
      </p:ext>
    </p:extLst>
  </p:cSld>
  <p:clrMapOvr>
    <a:masterClrMapping/>
  </p:clrMapOvr>
</p:sld>
</file>

<file path=ppt/theme/theme1.xml><?xml version="1.0" encoding="utf-8"?>
<a:theme xmlns:a="http://schemas.openxmlformats.org/drawingml/2006/main" name="MatrixVTI">
  <a:themeElements>
    <a:clrScheme name="AnalogousFromLightSeedLeftStep">
      <a:dk1>
        <a:srgbClr val="000000"/>
      </a:dk1>
      <a:lt1>
        <a:srgbClr val="FFFFFF"/>
      </a:lt1>
      <a:dk2>
        <a:srgbClr val="253C22"/>
      </a:dk2>
      <a:lt2>
        <a:srgbClr val="E8E5E2"/>
      </a:lt2>
      <a:accent1>
        <a:srgbClr val="8FA5C2"/>
      </a:accent1>
      <a:accent2>
        <a:srgbClr val="7AAAB2"/>
      </a:accent2>
      <a:accent3>
        <a:srgbClr val="80AA9F"/>
      </a:accent3>
      <a:accent4>
        <a:srgbClr val="77AF89"/>
      </a:accent4>
      <a:accent5>
        <a:srgbClr val="86AB81"/>
      </a:accent5>
      <a:accent6>
        <a:srgbClr val="90AA74"/>
      </a:accent6>
      <a:hlink>
        <a:srgbClr val="997E5C"/>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401</Words>
  <Application>Microsoft Office PowerPoint</Application>
  <PresentationFormat>Widescreen</PresentationFormat>
  <Paragraphs>49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Bahnschrift</vt:lpstr>
      <vt:lpstr>Calibri</vt:lpstr>
      <vt:lpstr>Wingdings</vt:lpstr>
      <vt:lpstr>MatrixVTI</vt:lpstr>
      <vt:lpstr> Integrating Data from Multiple Sources in POWER BI</vt:lpstr>
      <vt:lpstr>OUTLINE</vt:lpstr>
      <vt:lpstr>What is Power BI </vt:lpstr>
      <vt:lpstr>Power BI Use Cases </vt:lpstr>
      <vt:lpstr>Power BI Data Sources </vt:lpstr>
      <vt:lpstr>Integrating data from multiple sources (Live Session)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Integrating Data from Multiple Sources in POWER BI</dc:title>
  <dc:creator>habeeb omotunde</dc:creator>
  <cp:lastModifiedBy>habeeb omotunde</cp:lastModifiedBy>
  <cp:revision>1</cp:revision>
  <dcterms:created xsi:type="dcterms:W3CDTF">2023-12-08T17:33:31Z</dcterms:created>
  <dcterms:modified xsi:type="dcterms:W3CDTF">2023-12-08T19:36:22Z</dcterms:modified>
</cp:coreProperties>
</file>