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sldIdLst>
    <p:sldId id="256" r:id="rId2"/>
    <p:sldId id="257" r:id="rId3"/>
    <p:sldId id="258" r:id="rId4"/>
    <p:sldId id="259" r:id="rId5"/>
    <p:sldId id="260" r:id="rId6"/>
    <p:sldId id="261" r:id="rId7"/>
    <p:sldId id="272" r:id="rId8"/>
    <p:sldId id="273" r:id="rId9"/>
    <p:sldId id="274" r:id="rId10"/>
    <p:sldId id="262" r:id="rId11"/>
    <p:sldId id="263" r:id="rId12"/>
    <p:sldId id="266" r:id="rId13"/>
    <p:sldId id="265" r:id="rId14"/>
    <p:sldId id="267" r:id="rId15"/>
    <p:sldId id="268" r:id="rId16"/>
    <p:sldId id="269" r:id="rId17"/>
    <p:sldId id="270" r:id="rId18"/>
    <p:sldId id="275" r:id="rId19"/>
    <p:sldId id="277" r:id="rId20"/>
    <p:sldId id="27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E28CD-9CE9-4E3D-B2A3-C794558A53BC}" v="57" dt="2023-12-06T21:27:30.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0" autoAdjust="0"/>
    <p:restoredTop sz="68524" autoAdjust="0"/>
  </p:normalViewPr>
  <p:slideViewPr>
    <p:cSldViewPr snapToGrid="0">
      <p:cViewPr varScale="1">
        <p:scale>
          <a:sx n="66" d="100"/>
          <a:sy n="66"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6D5FF-2867-4637-95EF-B56583211EAC}"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D26B8177-149C-4FDA-B734-4EF1B754B22D}">
      <dgm:prSet/>
      <dgm:spPr/>
      <dgm:t>
        <a:bodyPr/>
        <a:lstStyle/>
        <a:p>
          <a:r>
            <a:rPr lang="en-US"/>
            <a:t>Introduction</a:t>
          </a:r>
        </a:p>
      </dgm:t>
    </dgm:pt>
    <dgm:pt modelId="{EAF1F5BE-C226-4238-8721-94D306A342B7}" type="parTrans" cxnId="{39BEC50D-1C7A-48D0-BE43-757A87AD7BBB}">
      <dgm:prSet/>
      <dgm:spPr/>
      <dgm:t>
        <a:bodyPr/>
        <a:lstStyle/>
        <a:p>
          <a:endParaRPr lang="en-US"/>
        </a:p>
      </dgm:t>
    </dgm:pt>
    <dgm:pt modelId="{5DBEB8D0-37AA-419F-9607-DB6FFE4A1F2C}" type="sibTrans" cxnId="{39BEC50D-1C7A-48D0-BE43-757A87AD7BBB}">
      <dgm:prSet phldrT="01" phldr="0"/>
      <dgm:spPr/>
      <dgm:t>
        <a:bodyPr/>
        <a:lstStyle/>
        <a:p>
          <a:r>
            <a:rPr lang="en-US"/>
            <a:t>01</a:t>
          </a:r>
        </a:p>
      </dgm:t>
    </dgm:pt>
    <dgm:pt modelId="{236FEF3E-6167-431E-A346-00854D52D994}">
      <dgm:prSet/>
      <dgm:spPr/>
      <dgm:t>
        <a:bodyPr/>
        <a:lstStyle/>
        <a:p>
          <a:r>
            <a:rPr lang="en-US"/>
            <a:t>Authentication &amp; Authorization</a:t>
          </a:r>
        </a:p>
      </dgm:t>
    </dgm:pt>
    <dgm:pt modelId="{43D0552F-FB17-497A-8B41-46169D8840AB}" type="parTrans" cxnId="{CF53DCF4-BFB3-4831-A538-F17DE02CBCCC}">
      <dgm:prSet/>
      <dgm:spPr/>
      <dgm:t>
        <a:bodyPr/>
        <a:lstStyle/>
        <a:p>
          <a:endParaRPr lang="en-US"/>
        </a:p>
      </dgm:t>
    </dgm:pt>
    <dgm:pt modelId="{EDA4BE4B-D42E-4243-8FAE-4495D5ACB412}" type="sibTrans" cxnId="{CF53DCF4-BFB3-4831-A538-F17DE02CBCCC}">
      <dgm:prSet phldrT="02" phldr="0"/>
      <dgm:spPr/>
      <dgm:t>
        <a:bodyPr/>
        <a:lstStyle/>
        <a:p>
          <a:r>
            <a:rPr lang="en-US"/>
            <a:t>02</a:t>
          </a:r>
        </a:p>
      </dgm:t>
    </dgm:pt>
    <dgm:pt modelId="{CED16F30-9732-42E9-BB09-EB1748477FA2}">
      <dgm:prSet/>
      <dgm:spPr/>
      <dgm:t>
        <a:bodyPr/>
        <a:lstStyle/>
        <a:p>
          <a:r>
            <a:rPr lang="en-US"/>
            <a:t>Case Study</a:t>
          </a:r>
        </a:p>
      </dgm:t>
    </dgm:pt>
    <dgm:pt modelId="{4EAE8160-21F8-4394-ADB4-3FA11B87B8E5}" type="parTrans" cxnId="{EF2B26DF-AD94-4557-9D47-79ECFCFC7B15}">
      <dgm:prSet/>
      <dgm:spPr/>
      <dgm:t>
        <a:bodyPr/>
        <a:lstStyle/>
        <a:p>
          <a:endParaRPr lang="en-US"/>
        </a:p>
      </dgm:t>
    </dgm:pt>
    <dgm:pt modelId="{F5C2024A-7ABD-4953-89D2-5B56506793ED}" type="sibTrans" cxnId="{EF2B26DF-AD94-4557-9D47-79ECFCFC7B15}">
      <dgm:prSet phldrT="03" phldr="0"/>
      <dgm:spPr/>
      <dgm:t>
        <a:bodyPr/>
        <a:lstStyle/>
        <a:p>
          <a:r>
            <a:rPr lang="en-US"/>
            <a:t>03</a:t>
          </a:r>
        </a:p>
      </dgm:t>
    </dgm:pt>
    <dgm:pt modelId="{CE924E09-AFCB-43FC-908A-2CFD199DE09B}">
      <dgm:prSet/>
      <dgm:spPr/>
      <dgm:t>
        <a:bodyPr/>
        <a:lstStyle/>
        <a:p>
          <a:r>
            <a:rPr lang="en-US" dirty="0"/>
            <a:t>ContactManager app</a:t>
          </a:r>
        </a:p>
      </dgm:t>
    </dgm:pt>
    <dgm:pt modelId="{6513322C-6A1C-40A9-99EB-8432A0DA20E3}" type="parTrans" cxnId="{959D0419-21B8-4715-B607-3F79B2173ED9}">
      <dgm:prSet/>
      <dgm:spPr/>
      <dgm:t>
        <a:bodyPr/>
        <a:lstStyle/>
        <a:p>
          <a:endParaRPr lang="en-US"/>
        </a:p>
      </dgm:t>
    </dgm:pt>
    <dgm:pt modelId="{5AB0362F-51DD-43B4-984D-CF7C5E306AEB}" type="sibTrans" cxnId="{959D0419-21B8-4715-B607-3F79B2173ED9}">
      <dgm:prSet/>
      <dgm:spPr/>
      <dgm:t>
        <a:bodyPr/>
        <a:lstStyle/>
        <a:p>
          <a:endParaRPr lang="en-US"/>
        </a:p>
      </dgm:t>
    </dgm:pt>
    <dgm:pt modelId="{75331D36-9FA3-45B7-909C-E041023F7510}">
      <dgm:prSet/>
      <dgm:spPr/>
      <dgm:t>
        <a:bodyPr/>
        <a:lstStyle/>
        <a:p>
          <a:r>
            <a:rPr lang="en-US"/>
            <a:t>Web app staging and configuration </a:t>
          </a:r>
        </a:p>
      </dgm:t>
    </dgm:pt>
    <dgm:pt modelId="{145C69E4-B946-4A64-B748-174CE066C7D5}" type="parTrans" cxnId="{920BC0B8-DB80-49F4-97BD-B015E965EE16}">
      <dgm:prSet/>
      <dgm:spPr/>
      <dgm:t>
        <a:bodyPr/>
        <a:lstStyle/>
        <a:p>
          <a:endParaRPr lang="en-US"/>
        </a:p>
      </dgm:t>
    </dgm:pt>
    <dgm:pt modelId="{BADD4A8A-AF23-44B7-B77A-BC589DC112DC}" type="sibTrans" cxnId="{920BC0B8-DB80-49F4-97BD-B015E965EE16}">
      <dgm:prSet phldrT="04" phldr="0"/>
      <dgm:spPr/>
      <dgm:t>
        <a:bodyPr/>
        <a:lstStyle/>
        <a:p>
          <a:r>
            <a:rPr lang="en-US"/>
            <a:t>04</a:t>
          </a:r>
        </a:p>
      </dgm:t>
    </dgm:pt>
    <dgm:pt modelId="{575B7E8D-DC67-44FE-81D0-49A9E6C7D142}">
      <dgm:prSet/>
      <dgm:spPr/>
      <dgm:t>
        <a:bodyPr/>
        <a:lstStyle/>
        <a:p>
          <a:r>
            <a:rPr lang="en-US"/>
            <a:t>Deployment</a:t>
          </a:r>
        </a:p>
      </dgm:t>
    </dgm:pt>
    <dgm:pt modelId="{2B351F5A-25CF-4023-AD4F-B6D941EF8442}" type="parTrans" cxnId="{EAF1F245-17F7-4A8E-84A2-C03A1963546F}">
      <dgm:prSet/>
      <dgm:spPr/>
      <dgm:t>
        <a:bodyPr/>
        <a:lstStyle/>
        <a:p>
          <a:endParaRPr lang="en-US"/>
        </a:p>
      </dgm:t>
    </dgm:pt>
    <dgm:pt modelId="{8303FD08-6333-49F8-91CF-65A7094E6EBD}" type="sibTrans" cxnId="{EAF1F245-17F7-4A8E-84A2-C03A1963546F}">
      <dgm:prSet phldrT="05" phldr="0"/>
      <dgm:spPr/>
      <dgm:t>
        <a:bodyPr/>
        <a:lstStyle/>
        <a:p>
          <a:r>
            <a:rPr lang="en-US"/>
            <a:t>05</a:t>
          </a:r>
        </a:p>
      </dgm:t>
    </dgm:pt>
    <dgm:pt modelId="{C77C8BDC-B9AC-482F-8E4C-F859D1FEAFE9}">
      <dgm:prSet/>
      <dgm:spPr/>
      <dgm:t>
        <a:bodyPr/>
        <a:lstStyle/>
        <a:p>
          <a:r>
            <a:rPr lang="en-US"/>
            <a:t>Demo</a:t>
          </a:r>
        </a:p>
      </dgm:t>
    </dgm:pt>
    <dgm:pt modelId="{C9E477CB-3FF8-4732-8D8F-EC5F249372DB}" type="parTrans" cxnId="{912A3230-9ECF-4FEB-BBBB-D476A949E441}">
      <dgm:prSet/>
      <dgm:spPr/>
      <dgm:t>
        <a:bodyPr/>
        <a:lstStyle/>
        <a:p>
          <a:endParaRPr lang="en-US"/>
        </a:p>
      </dgm:t>
    </dgm:pt>
    <dgm:pt modelId="{764F93C6-9B6E-4DB5-B755-637D28468657}" type="sibTrans" cxnId="{912A3230-9ECF-4FEB-BBBB-D476A949E441}">
      <dgm:prSet phldrT="06" phldr="0"/>
      <dgm:spPr/>
      <dgm:t>
        <a:bodyPr/>
        <a:lstStyle/>
        <a:p>
          <a:r>
            <a:rPr lang="en-US"/>
            <a:t>06</a:t>
          </a:r>
        </a:p>
      </dgm:t>
    </dgm:pt>
    <dgm:pt modelId="{C2E923C3-B700-4BC1-BBA7-00445DE45DB1}">
      <dgm:prSet/>
      <dgm:spPr/>
      <dgm:t>
        <a:bodyPr/>
        <a:lstStyle/>
        <a:p>
          <a:r>
            <a:rPr lang="en-US"/>
            <a:t>Conclusion</a:t>
          </a:r>
        </a:p>
      </dgm:t>
    </dgm:pt>
    <dgm:pt modelId="{B6585453-5986-4B34-9C6B-D8867CC188F7}" type="parTrans" cxnId="{88C5D70E-CE20-4B45-88F1-F350E68F7452}">
      <dgm:prSet/>
      <dgm:spPr/>
      <dgm:t>
        <a:bodyPr/>
        <a:lstStyle/>
        <a:p>
          <a:endParaRPr lang="en-US"/>
        </a:p>
      </dgm:t>
    </dgm:pt>
    <dgm:pt modelId="{DD8E6AB9-8441-4985-A9CB-B6B6089336B9}" type="sibTrans" cxnId="{88C5D70E-CE20-4B45-88F1-F350E68F7452}">
      <dgm:prSet phldrT="07" phldr="0"/>
      <dgm:spPr/>
      <dgm:t>
        <a:bodyPr/>
        <a:lstStyle/>
        <a:p>
          <a:r>
            <a:rPr lang="en-US"/>
            <a:t>07</a:t>
          </a:r>
        </a:p>
      </dgm:t>
    </dgm:pt>
    <dgm:pt modelId="{50A7DD24-9049-4AE2-A947-0B270F955D50}" type="pres">
      <dgm:prSet presAssocID="{6836D5FF-2867-4637-95EF-B56583211EAC}" presName="Name0" presStyleCnt="0">
        <dgm:presLayoutVars>
          <dgm:animLvl val="lvl"/>
          <dgm:resizeHandles val="exact"/>
        </dgm:presLayoutVars>
      </dgm:prSet>
      <dgm:spPr/>
    </dgm:pt>
    <dgm:pt modelId="{72EFFA16-1794-4F1C-A581-9FB3FA3F66E0}" type="pres">
      <dgm:prSet presAssocID="{D26B8177-149C-4FDA-B734-4EF1B754B22D}" presName="compositeNode" presStyleCnt="0">
        <dgm:presLayoutVars>
          <dgm:bulletEnabled val="1"/>
        </dgm:presLayoutVars>
      </dgm:prSet>
      <dgm:spPr/>
    </dgm:pt>
    <dgm:pt modelId="{1A0EAE61-9B9A-4991-882C-8A4246C24944}" type="pres">
      <dgm:prSet presAssocID="{D26B8177-149C-4FDA-B734-4EF1B754B22D}" presName="bgRect" presStyleLbl="alignNode1" presStyleIdx="0" presStyleCnt="7"/>
      <dgm:spPr/>
    </dgm:pt>
    <dgm:pt modelId="{A7D7B22C-ED35-4D81-9F65-C1011CABDD9F}" type="pres">
      <dgm:prSet presAssocID="{5DBEB8D0-37AA-419F-9607-DB6FFE4A1F2C}" presName="sibTransNodeRect" presStyleLbl="alignNode1" presStyleIdx="0" presStyleCnt="7">
        <dgm:presLayoutVars>
          <dgm:chMax val="0"/>
          <dgm:bulletEnabled val="1"/>
        </dgm:presLayoutVars>
      </dgm:prSet>
      <dgm:spPr/>
    </dgm:pt>
    <dgm:pt modelId="{5FF2CA95-34D3-4767-BAE6-CB3D7AF3127B}" type="pres">
      <dgm:prSet presAssocID="{D26B8177-149C-4FDA-B734-4EF1B754B22D}" presName="nodeRect" presStyleLbl="alignNode1" presStyleIdx="0" presStyleCnt="7">
        <dgm:presLayoutVars>
          <dgm:bulletEnabled val="1"/>
        </dgm:presLayoutVars>
      </dgm:prSet>
      <dgm:spPr/>
    </dgm:pt>
    <dgm:pt modelId="{D694742B-3E10-4E1D-B1B0-797C9704C025}" type="pres">
      <dgm:prSet presAssocID="{5DBEB8D0-37AA-419F-9607-DB6FFE4A1F2C}" presName="sibTrans" presStyleCnt="0"/>
      <dgm:spPr/>
    </dgm:pt>
    <dgm:pt modelId="{1DFAC5E5-F382-4295-918B-31CFBB8DF6F5}" type="pres">
      <dgm:prSet presAssocID="{236FEF3E-6167-431E-A346-00854D52D994}" presName="compositeNode" presStyleCnt="0">
        <dgm:presLayoutVars>
          <dgm:bulletEnabled val="1"/>
        </dgm:presLayoutVars>
      </dgm:prSet>
      <dgm:spPr/>
    </dgm:pt>
    <dgm:pt modelId="{5E6D171F-ED14-48BD-A779-252DAA3C8F29}" type="pres">
      <dgm:prSet presAssocID="{236FEF3E-6167-431E-A346-00854D52D994}" presName="bgRect" presStyleLbl="alignNode1" presStyleIdx="1" presStyleCnt="7"/>
      <dgm:spPr/>
    </dgm:pt>
    <dgm:pt modelId="{833C5EC2-AC0C-4D6B-9927-068BC03817F0}" type="pres">
      <dgm:prSet presAssocID="{EDA4BE4B-D42E-4243-8FAE-4495D5ACB412}" presName="sibTransNodeRect" presStyleLbl="alignNode1" presStyleIdx="1" presStyleCnt="7">
        <dgm:presLayoutVars>
          <dgm:chMax val="0"/>
          <dgm:bulletEnabled val="1"/>
        </dgm:presLayoutVars>
      </dgm:prSet>
      <dgm:spPr/>
    </dgm:pt>
    <dgm:pt modelId="{2A95C0FF-0EE1-41A4-B978-8C9FE16DC346}" type="pres">
      <dgm:prSet presAssocID="{236FEF3E-6167-431E-A346-00854D52D994}" presName="nodeRect" presStyleLbl="alignNode1" presStyleIdx="1" presStyleCnt="7">
        <dgm:presLayoutVars>
          <dgm:bulletEnabled val="1"/>
        </dgm:presLayoutVars>
      </dgm:prSet>
      <dgm:spPr/>
    </dgm:pt>
    <dgm:pt modelId="{1724FF02-8738-49BC-9372-C6C64A0B8994}" type="pres">
      <dgm:prSet presAssocID="{EDA4BE4B-D42E-4243-8FAE-4495D5ACB412}" presName="sibTrans" presStyleCnt="0"/>
      <dgm:spPr/>
    </dgm:pt>
    <dgm:pt modelId="{EEDEEE6C-54B7-4418-BC9E-A7A083C442E7}" type="pres">
      <dgm:prSet presAssocID="{CED16F30-9732-42E9-BB09-EB1748477FA2}" presName="compositeNode" presStyleCnt="0">
        <dgm:presLayoutVars>
          <dgm:bulletEnabled val="1"/>
        </dgm:presLayoutVars>
      </dgm:prSet>
      <dgm:spPr/>
    </dgm:pt>
    <dgm:pt modelId="{C571A81F-FDEF-44D9-A56D-E11A0A8F7F5C}" type="pres">
      <dgm:prSet presAssocID="{CED16F30-9732-42E9-BB09-EB1748477FA2}" presName="bgRect" presStyleLbl="alignNode1" presStyleIdx="2" presStyleCnt="7"/>
      <dgm:spPr/>
    </dgm:pt>
    <dgm:pt modelId="{14CC33A7-E33A-4F9B-8808-0A5A28F2E9B3}" type="pres">
      <dgm:prSet presAssocID="{F5C2024A-7ABD-4953-89D2-5B56506793ED}" presName="sibTransNodeRect" presStyleLbl="alignNode1" presStyleIdx="2" presStyleCnt="7">
        <dgm:presLayoutVars>
          <dgm:chMax val="0"/>
          <dgm:bulletEnabled val="1"/>
        </dgm:presLayoutVars>
      </dgm:prSet>
      <dgm:spPr/>
    </dgm:pt>
    <dgm:pt modelId="{9A85F9FD-45CF-4DB4-B2CB-C735DF89B497}" type="pres">
      <dgm:prSet presAssocID="{CED16F30-9732-42E9-BB09-EB1748477FA2}" presName="nodeRect" presStyleLbl="alignNode1" presStyleIdx="2" presStyleCnt="7">
        <dgm:presLayoutVars>
          <dgm:bulletEnabled val="1"/>
        </dgm:presLayoutVars>
      </dgm:prSet>
      <dgm:spPr/>
    </dgm:pt>
    <dgm:pt modelId="{557EFE98-4004-444D-92D2-9AECC963D14A}" type="pres">
      <dgm:prSet presAssocID="{F5C2024A-7ABD-4953-89D2-5B56506793ED}" presName="sibTrans" presStyleCnt="0"/>
      <dgm:spPr/>
    </dgm:pt>
    <dgm:pt modelId="{A3071E5E-8BDA-4287-AC62-E3C934B7A941}" type="pres">
      <dgm:prSet presAssocID="{75331D36-9FA3-45B7-909C-E041023F7510}" presName="compositeNode" presStyleCnt="0">
        <dgm:presLayoutVars>
          <dgm:bulletEnabled val="1"/>
        </dgm:presLayoutVars>
      </dgm:prSet>
      <dgm:spPr/>
    </dgm:pt>
    <dgm:pt modelId="{458482EF-7589-461A-9D5C-3763A4E6CCFA}" type="pres">
      <dgm:prSet presAssocID="{75331D36-9FA3-45B7-909C-E041023F7510}" presName="bgRect" presStyleLbl="alignNode1" presStyleIdx="3" presStyleCnt="7"/>
      <dgm:spPr/>
    </dgm:pt>
    <dgm:pt modelId="{3409CB10-F1D0-4E67-A5B3-128F8BF84A6E}" type="pres">
      <dgm:prSet presAssocID="{BADD4A8A-AF23-44B7-B77A-BC589DC112DC}" presName="sibTransNodeRect" presStyleLbl="alignNode1" presStyleIdx="3" presStyleCnt="7">
        <dgm:presLayoutVars>
          <dgm:chMax val="0"/>
          <dgm:bulletEnabled val="1"/>
        </dgm:presLayoutVars>
      </dgm:prSet>
      <dgm:spPr/>
    </dgm:pt>
    <dgm:pt modelId="{1786E09E-232A-4D06-8B7A-0F14203F503D}" type="pres">
      <dgm:prSet presAssocID="{75331D36-9FA3-45B7-909C-E041023F7510}" presName="nodeRect" presStyleLbl="alignNode1" presStyleIdx="3" presStyleCnt="7">
        <dgm:presLayoutVars>
          <dgm:bulletEnabled val="1"/>
        </dgm:presLayoutVars>
      </dgm:prSet>
      <dgm:spPr/>
    </dgm:pt>
    <dgm:pt modelId="{38F701F4-AAE5-455D-85C6-DAC799C84D25}" type="pres">
      <dgm:prSet presAssocID="{BADD4A8A-AF23-44B7-B77A-BC589DC112DC}" presName="sibTrans" presStyleCnt="0"/>
      <dgm:spPr/>
    </dgm:pt>
    <dgm:pt modelId="{419BD27B-CC33-429F-849C-6F2CB08D695D}" type="pres">
      <dgm:prSet presAssocID="{575B7E8D-DC67-44FE-81D0-49A9E6C7D142}" presName="compositeNode" presStyleCnt="0">
        <dgm:presLayoutVars>
          <dgm:bulletEnabled val="1"/>
        </dgm:presLayoutVars>
      </dgm:prSet>
      <dgm:spPr/>
    </dgm:pt>
    <dgm:pt modelId="{558797CF-38A1-4790-9FD5-F4ECC5665B0C}" type="pres">
      <dgm:prSet presAssocID="{575B7E8D-DC67-44FE-81D0-49A9E6C7D142}" presName="bgRect" presStyleLbl="alignNode1" presStyleIdx="4" presStyleCnt="7"/>
      <dgm:spPr/>
    </dgm:pt>
    <dgm:pt modelId="{9931546D-C9C7-415A-8717-F0DBDBBB836E}" type="pres">
      <dgm:prSet presAssocID="{8303FD08-6333-49F8-91CF-65A7094E6EBD}" presName="sibTransNodeRect" presStyleLbl="alignNode1" presStyleIdx="4" presStyleCnt="7">
        <dgm:presLayoutVars>
          <dgm:chMax val="0"/>
          <dgm:bulletEnabled val="1"/>
        </dgm:presLayoutVars>
      </dgm:prSet>
      <dgm:spPr/>
    </dgm:pt>
    <dgm:pt modelId="{D83BAEC2-BDC4-449A-8018-EB4913CF234C}" type="pres">
      <dgm:prSet presAssocID="{575B7E8D-DC67-44FE-81D0-49A9E6C7D142}" presName="nodeRect" presStyleLbl="alignNode1" presStyleIdx="4" presStyleCnt="7">
        <dgm:presLayoutVars>
          <dgm:bulletEnabled val="1"/>
        </dgm:presLayoutVars>
      </dgm:prSet>
      <dgm:spPr/>
    </dgm:pt>
    <dgm:pt modelId="{B9B21FBE-9878-42C0-9723-81D90870370A}" type="pres">
      <dgm:prSet presAssocID="{8303FD08-6333-49F8-91CF-65A7094E6EBD}" presName="sibTrans" presStyleCnt="0"/>
      <dgm:spPr/>
    </dgm:pt>
    <dgm:pt modelId="{CF12FA0D-274F-4376-9F2E-2BFE06174D6F}" type="pres">
      <dgm:prSet presAssocID="{C77C8BDC-B9AC-482F-8E4C-F859D1FEAFE9}" presName="compositeNode" presStyleCnt="0">
        <dgm:presLayoutVars>
          <dgm:bulletEnabled val="1"/>
        </dgm:presLayoutVars>
      </dgm:prSet>
      <dgm:spPr/>
    </dgm:pt>
    <dgm:pt modelId="{9849A252-6544-4698-AA3D-E440EB478017}" type="pres">
      <dgm:prSet presAssocID="{C77C8BDC-B9AC-482F-8E4C-F859D1FEAFE9}" presName="bgRect" presStyleLbl="alignNode1" presStyleIdx="5" presStyleCnt="7"/>
      <dgm:spPr/>
    </dgm:pt>
    <dgm:pt modelId="{B89A9664-AEAB-45C3-94DE-F656405B8C20}" type="pres">
      <dgm:prSet presAssocID="{764F93C6-9B6E-4DB5-B755-637D28468657}" presName="sibTransNodeRect" presStyleLbl="alignNode1" presStyleIdx="5" presStyleCnt="7">
        <dgm:presLayoutVars>
          <dgm:chMax val="0"/>
          <dgm:bulletEnabled val="1"/>
        </dgm:presLayoutVars>
      </dgm:prSet>
      <dgm:spPr/>
    </dgm:pt>
    <dgm:pt modelId="{011ACE74-720A-4D0F-B1F7-2B9DA7A4FF22}" type="pres">
      <dgm:prSet presAssocID="{C77C8BDC-B9AC-482F-8E4C-F859D1FEAFE9}" presName="nodeRect" presStyleLbl="alignNode1" presStyleIdx="5" presStyleCnt="7">
        <dgm:presLayoutVars>
          <dgm:bulletEnabled val="1"/>
        </dgm:presLayoutVars>
      </dgm:prSet>
      <dgm:spPr/>
    </dgm:pt>
    <dgm:pt modelId="{0845BB3D-25BC-4CB5-A0BB-4FB7EE966A16}" type="pres">
      <dgm:prSet presAssocID="{764F93C6-9B6E-4DB5-B755-637D28468657}" presName="sibTrans" presStyleCnt="0"/>
      <dgm:spPr/>
    </dgm:pt>
    <dgm:pt modelId="{2D52CEDE-E81A-427B-A1FF-355E91595D5A}" type="pres">
      <dgm:prSet presAssocID="{C2E923C3-B700-4BC1-BBA7-00445DE45DB1}" presName="compositeNode" presStyleCnt="0">
        <dgm:presLayoutVars>
          <dgm:bulletEnabled val="1"/>
        </dgm:presLayoutVars>
      </dgm:prSet>
      <dgm:spPr/>
    </dgm:pt>
    <dgm:pt modelId="{D945438E-FF40-4399-B895-5095FDB03A1B}" type="pres">
      <dgm:prSet presAssocID="{C2E923C3-B700-4BC1-BBA7-00445DE45DB1}" presName="bgRect" presStyleLbl="alignNode1" presStyleIdx="6" presStyleCnt="7"/>
      <dgm:spPr/>
    </dgm:pt>
    <dgm:pt modelId="{F1ED0267-1889-48BE-97DA-B418B5470B1D}" type="pres">
      <dgm:prSet presAssocID="{DD8E6AB9-8441-4985-A9CB-B6B6089336B9}" presName="sibTransNodeRect" presStyleLbl="alignNode1" presStyleIdx="6" presStyleCnt="7">
        <dgm:presLayoutVars>
          <dgm:chMax val="0"/>
          <dgm:bulletEnabled val="1"/>
        </dgm:presLayoutVars>
      </dgm:prSet>
      <dgm:spPr/>
    </dgm:pt>
    <dgm:pt modelId="{B66E688C-AAEE-41A1-A21B-1E79D24E7CBC}" type="pres">
      <dgm:prSet presAssocID="{C2E923C3-B700-4BC1-BBA7-00445DE45DB1}" presName="nodeRect" presStyleLbl="alignNode1" presStyleIdx="6" presStyleCnt="7">
        <dgm:presLayoutVars>
          <dgm:bulletEnabled val="1"/>
        </dgm:presLayoutVars>
      </dgm:prSet>
      <dgm:spPr/>
    </dgm:pt>
  </dgm:ptLst>
  <dgm:cxnLst>
    <dgm:cxn modelId="{9A0FC408-AB8B-47B4-9767-D654D87A201C}" type="presOf" srcId="{C2E923C3-B700-4BC1-BBA7-00445DE45DB1}" destId="{B66E688C-AAEE-41A1-A21B-1E79D24E7CBC}" srcOrd="1" destOrd="0" presId="urn:microsoft.com/office/officeart/2016/7/layout/LinearBlockProcessNumbered"/>
    <dgm:cxn modelId="{F06A330D-D28E-47C2-A68C-FCA8B6E9DE89}" type="presOf" srcId="{CE924E09-AFCB-43FC-908A-2CFD199DE09B}" destId="{9A85F9FD-45CF-4DB4-B2CB-C735DF89B497}" srcOrd="0" destOrd="1" presId="urn:microsoft.com/office/officeart/2016/7/layout/LinearBlockProcessNumbered"/>
    <dgm:cxn modelId="{39BEC50D-1C7A-48D0-BE43-757A87AD7BBB}" srcId="{6836D5FF-2867-4637-95EF-B56583211EAC}" destId="{D26B8177-149C-4FDA-B734-4EF1B754B22D}" srcOrd="0" destOrd="0" parTransId="{EAF1F5BE-C226-4238-8721-94D306A342B7}" sibTransId="{5DBEB8D0-37AA-419F-9607-DB6FFE4A1F2C}"/>
    <dgm:cxn modelId="{AEE7500E-9583-4626-B8AD-200DEB128D96}" type="presOf" srcId="{C77C8BDC-B9AC-482F-8E4C-F859D1FEAFE9}" destId="{011ACE74-720A-4D0F-B1F7-2B9DA7A4FF22}" srcOrd="1" destOrd="0" presId="urn:microsoft.com/office/officeart/2016/7/layout/LinearBlockProcessNumbered"/>
    <dgm:cxn modelId="{88C5D70E-CE20-4B45-88F1-F350E68F7452}" srcId="{6836D5FF-2867-4637-95EF-B56583211EAC}" destId="{C2E923C3-B700-4BC1-BBA7-00445DE45DB1}" srcOrd="6" destOrd="0" parTransId="{B6585453-5986-4B34-9C6B-D8867CC188F7}" sibTransId="{DD8E6AB9-8441-4985-A9CB-B6B6089336B9}"/>
    <dgm:cxn modelId="{959D0419-21B8-4715-B607-3F79B2173ED9}" srcId="{CED16F30-9732-42E9-BB09-EB1748477FA2}" destId="{CE924E09-AFCB-43FC-908A-2CFD199DE09B}" srcOrd="0" destOrd="0" parTransId="{6513322C-6A1C-40A9-99EB-8432A0DA20E3}" sibTransId="{5AB0362F-51DD-43B4-984D-CF7C5E306AEB}"/>
    <dgm:cxn modelId="{C5459825-010C-448A-8961-0CF23DD66C45}" type="presOf" srcId="{D26B8177-149C-4FDA-B734-4EF1B754B22D}" destId="{5FF2CA95-34D3-4767-BAE6-CB3D7AF3127B}" srcOrd="1" destOrd="0" presId="urn:microsoft.com/office/officeart/2016/7/layout/LinearBlockProcessNumbered"/>
    <dgm:cxn modelId="{A7380628-FDC1-45B9-9947-E35238805A8D}" type="presOf" srcId="{C2E923C3-B700-4BC1-BBA7-00445DE45DB1}" destId="{D945438E-FF40-4399-B895-5095FDB03A1B}" srcOrd="0" destOrd="0" presId="urn:microsoft.com/office/officeart/2016/7/layout/LinearBlockProcessNumbered"/>
    <dgm:cxn modelId="{A94A6B2A-61D1-4B23-AEEA-6919DE7E310E}" type="presOf" srcId="{F5C2024A-7ABD-4953-89D2-5B56506793ED}" destId="{14CC33A7-E33A-4F9B-8808-0A5A28F2E9B3}" srcOrd="0" destOrd="0" presId="urn:microsoft.com/office/officeart/2016/7/layout/LinearBlockProcessNumbered"/>
    <dgm:cxn modelId="{912A3230-9ECF-4FEB-BBBB-D476A949E441}" srcId="{6836D5FF-2867-4637-95EF-B56583211EAC}" destId="{C77C8BDC-B9AC-482F-8E4C-F859D1FEAFE9}" srcOrd="5" destOrd="0" parTransId="{C9E477CB-3FF8-4732-8D8F-EC5F249372DB}" sibTransId="{764F93C6-9B6E-4DB5-B755-637D28468657}"/>
    <dgm:cxn modelId="{A5B80336-F7A7-483C-9DB6-3C30732B1148}" type="presOf" srcId="{575B7E8D-DC67-44FE-81D0-49A9E6C7D142}" destId="{558797CF-38A1-4790-9FD5-F4ECC5665B0C}" srcOrd="0" destOrd="0" presId="urn:microsoft.com/office/officeart/2016/7/layout/LinearBlockProcessNumbered"/>
    <dgm:cxn modelId="{6ECF545B-D2FD-4373-9A5F-D9576F835DDE}" type="presOf" srcId="{EDA4BE4B-D42E-4243-8FAE-4495D5ACB412}" destId="{833C5EC2-AC0C-4D6B-9927-068BC03817F0}" srcOrd="0" destOrd="0" presId="urn:microsoft.com/office/officeart/2016/7/layout/LinearBlockProcessNumbered"/>
    <dgm:cxn modelId="{EAF1F245-17F7-4A8E-84A2-C03A1963546F}" srcId="{6836D5FF-2867-4637-95EF-B56583211EAC}" destId="{575B7E8D-DC67-44FE-81D0-49A9E6C7D142}" srcOrd="4" destOrd="0" parTransId="{2B351F5A-25CF-4023-AD4F-B6D941EF8442}" sibTransId="{8303FD08-6333-49F8-91CF-65A7094E6EBD}"/>
    <dgm:cxn modelId="{9C4CF745-FF1E-4B32-AB10-B7C20AB3C261}" type="presOf" srcId="{8303FD08-6333-49F8-91CF-65A7094E6EBD}" destId="{9931546D-C9C7-415A-8717-F0DBDBBB836E}" srcOrd="0" destOrd="0" presId="urn:microsoft.com/office/officeart/2016/7/layout/LinearBlockProcessNumbered"/>
    <dgm:cxn modelId="{E3F7B469-146B-4086-849C-3788075B2220}" type="presOf" srcId="{D26B8177-149C-4FDA-B734-4EF1B754B22D}" destId="{1A0EAE61-9B9A-4991-882C-8A4246C24944}" srcOrd="0" destOrd="0" presId="urn:microsoft.com/office/officeart/2016/7/layout/LinearBlockProcessNumbered"/>
    <dgm:cxn modelId="{6F9EF56B-1F8A-4D82-A084-7C2C4E151025}" type="presOf" srcId="{BADD4A8A-AF23-44B7-B77A-BC589DC112DC}" destId="{3409CB10-F1D0-4E67-A5B3-128F8BF84A6E}" srcOrd="0" destOrd="0" presId="urn:microsoft.com/office/officeart/2016/7/layout/LinearBlockProcessNumbered"/>
    <dgm:cxn modelId="{DE83296E-3E01-4547-8FDF-0EB63A72D157}" type="presOf" srcId="{6836D5FF-2867-4637-95EF-B56583211EAC}" destId="{50A7DD24-9049-4AE2-A947-0B270F955D50}" srcOrd="0" destOrd="0" presId="urn:microsoft.com/office/officeart/2016/7/layout/LinearBlockProcessNumbered"/>
    <dgm:cxn modelId="{F5C37D70-34D6-40F5-9130-39238EBA9A62}" type="presOf" srcId="{CED16F30-9732-42E9-BB09-EB1748477FA2}" destId="{C571A81F-FDEF-44D9-A56D-E11A0A8F7F5C}" srcOrd="0" destOrd="0" presId="urn:microsoft.com/office/officeart/2016/7/layout/LinearBlockProcessNumbered"/>
    <dgm:cxn modelId="{C40DF470-EBB2-4C12-8F87-BC8EFCA5CF6A}" type="presOf" srcId="{575B7E8D-DC67-44FE-81D0-49A9E6C7D142}" destId="{D83BAEC2-BDC4-449A-8018-EB4913CF234C}" srcOrd="1" destOrd="0" presId="urn:microsoft.com/office/officeart/2016/7/layout/LinearBlockProcessNumbered"/>
    <dgm:cxn modelId="{29CFFA50-285F-406B-AD9E-A573F26ACFE4}" type="presOf" srcId="{75331D36-9FA3-45B7-909C-E041023F7510}" destId="{458482EF-7589-461A-9D5C-3763A4E6CCFA}" srcOrd="0" destOrd="0" presId="urn:microsoft.com/office/officeart/2016/7/layout/LinearBlockProcessNumbered"/>
    <dgm:cxn modelId="{5C3EF991-57BA-4D88-AE93-B0BD151AA7A2}" type="presOf" srcId="{764F93C6-9B6E-4DB5-B755-637D28468657}" destId="{B89A9664-AEAB-45C3-94DE-F656405B8C20}" srcOrd="0" destOrd="0" presId="urn:microsoft.com/office/officeart/2016/7/layout/LinearBlockProcessNumbered"/>
    <dgm:cxn modelId="{1C44AF93-A228-48A5-A32D-41286C514305}" type="presOf" srcId="{5DBEB8D0-37AA-419F-9607-DB6FFE4A1F2C}" destId="{A7D7B22C-ED35-4D81-9F65-C1011CABDD9F}" srcOrd="0" destOrd="0" presId="urn:microsoft.com/office/officeart/2016/7/layout/LinearBlockProcessNumbered"/>
    <dgm:cxn modelId="{8A97319B-E3E5-44A8-879B-01728FBBC1AD}" type="presOf" srcId="{236FEF3E-6167-431E-A346-00854D52D994}" destId="{5E6D171F-ED14-48BD-A779-252DAA3C8F29}" srcOrd="0" destOrd="0" presId="urn:microsoft.com/office/officeart/2016/7/layout/LinearBlockProcessNumbered"/>
    <dgm:cxn modelId="{E5F843A1-A381-4886-88BF-60BE81C6E085}" type="presOf" srcId="{75331D36-9FA3-45B7-909C-E041023F7510}" destId="{1786E09E-232A-4D06-8B7A-0F14203F503D}" srcOrd="1" destOrd="0" presId="urn:microsoft.com/office/officeart/2016/7/layout/LinearBlockProcessNumbered"/>
    <dgm:cxn modelId="{133C94AD-28E2-41D1-B5E7-EBDC29D46BA6}" type="presOf" srcId="{DD8E6AB9-8441-4985-A9CB-B6B6089336B9}" destId="{F1ED0267-1889-48BE-97DA-B418B5470B1D}" srcOrd="0" destOrd="0" presId="urn:microsoft.com/office/officeart/2016/7/layout/LinearBlockProcessNumbered"/>
    <dgm:cxn modelId="{920BC0B8-DB80-49F4-97BD-B015E965EE16}" srcId="{6836D5FF-2867-4637-95EF-B56583211EAC}" destId="{75331D36-9FA3-45B7-909C-E041023F7510}" srcOrd="3" destOrd="0" parTransId="{145C69E4-B946-4A64-B748-174CE066C7D5}" sibTransId="{BADD4A8A-AF23-44B7-B77A-BC589DC112DC}"/>
    <dgm:cxn modelId="{AD090DCF-7EF7-4E67-B3A3-B8096E807B70}" type="presOf" srcId="{C77C8BDC-B9AC-482F-8E4C-F859D1FEAFE9}" destId="{9849A252-6544-4698-AA3D-E440EB478017}" srcOrd="0" destOrd="0" presId="urn:microsoft.com/office/officeart/2016/7/layout/LinearBlockProcessNumbered"/>
    <dgm:cxn modelId="{95DEC1D7-B934-4278-9405-925E6A219009}" type="presOf" srcId="{236FEF3E-6167-431E-A346-00854D52D994}" destId="{2A95C0FF-0EE1-41A4-B978-8C9FE16DC346}" srcOrd="1" destOrd="0" presId="urn:microsoft.com/office/officeart/2016/7/layout/LinearBlockProcessNumbered"/>
    <dgm:cxn modelId="{DD2D66DC-6466-4E98-B430-005FE89A8B0E}" type="presOf" srcId="{CED16F30-9732-42E9-BB09-EB1748477FA2}" destId="{9A85F9FD-45CF-4DB4-B2CB-C735DF89B497}" srcOrd="1" destOrd="0" presId="urn:microsoft.com/office/officeart/2016/7/layout/LinearBlockProcessNumbered"/>
    <dgm:cxn modelId="{EF2B26DF-AD94-4557-9D47-79ECFCFC7B15}" srcId="{6836D5FF-2867-4637-95EF-B56583211EAC}" destId="{CED16F30-9732-42E9-BB09-EB1748477FA2}" srcOrd="2" destOrd="0" parTransId="{4EAE8160-21F8-4394-ADB4-3FA11B87B8E5}" sibTransId="{F5C2024A-7ABD-4953-89D2-5B56506793ED}"/>
    <dgm:cxn modelId="{CF53DCF4-BFB3-4831-A538-F17DE02CBCCC}" srcId="{6836D5FF-2867-4637-95EF-B56583211EAC}" destId="{236FEF3E-6167-431E-A346-00854D52D994}" srcOrd="1" destOrd="0" parTransId="{43D0552F-FB17-497A-8B41-46169D8840AB}" sibTransId="{EDA4BE4B-D42E-4243-8FAE-4495D5ACB412}"/>
    <dgm:cxn modelId="{F3C5740C-1D0A-4E03-AA0E-B40351E2C826}" type="presParOf" srcId="{50A7DD24-9049-4AE2-A947-0B270F955D50}" destId="{72EFFA16-1794-4F1C-A581-9FB3FA3F66E0}" srcOrd="0" destOrd="0" presId="urn:microsoft.com/office/officeart/2016/7/layout/LinearBlockProcessNumbered"/>
    <dgm:cxn modelId="{76FA94D4-6098-49E1-A06F-29F1D2DA39EF}" type="presParOf" srcId="{72EFFA16-1794-4F1C-A581-9FB3FA3F66E0}" destId="{1A0EAE61-9B9A-4991-882C-8A4246C24944}" srcOrd="0" destOrd="0" presId="urn:microsoft.com/office/officeart/2016/7/layout/LinearBlockProcessNumbered"/>
    <dgm:cxn modelId="{7D53EFF5-30ED-458F-8FD9-BAF0360B2C99}" type="presParOf" srcId="{72EFFA16-1794-4F1C-A581-9FB3FA3F66E0}" destId="{A7D7B22C-ED35-4D81-9F65-C1011CABDD9F}" srcOrd="1" destOrd="0" presId="urn:microsoft.com/office/officeart/2016/7/layout/LinearBlockProcessNumbered"/>
    <dgm:cxn modelId="{97857932-3CCF-4767-A883-541E0506B230}" type="presParOf" srcId="{72EFFA16-1794-4F1C-A581-9FB3FA3F66E0}" destId="{5FF2CA95-34D3-4767-BAE6-CB3D7AF3127B}" srcOrd="2" destOrd="0" presId="urn:microsoft.com/office/officeart/2016/7/layout/LinearBlockProcessNumbered"/>
    <dgm:cxn modelId="{065FF5FC-B5D0-41B9-BE27-6DC45C8510B5}" type="presParOf" srcId="{50A7DD24-9049-4AE2-A947-0B270F955D50}" destId="{D694742B-3E10-4E1D-B1B0-797C9704C025}" srcOrd="1" destOrd="0" presId="urn:microsoft.com/office/officeart/2016/7/layout/LinearBlockProcessNumbered"/>
    <dgm:cxn modelId="{0D7C172E-92CE-4719-9AEE-B2211465CF03}" type="presParOf" srcId="{50A7DD24-9049-4AE2-A947-0B270F955D50}" destId="{1DFAC5E5-F382-4295-918B-31CFBB8DF6F5}" srcOrd="2" destOrd="0" presId="urn:microsoft.com/office/officeart/2016/7/layout/LinearBlockProcessNumbered"/>
    <dgm:cxn modelId="{07080C83-2BAD-4876-B52B-48E99F13A1D5}" type="presParOf" srcId="{1DFAC5E5-F382-4295-918B-31CFBB8DF6F5}" destId="{5E6D171F-ED14-48BD-A779-252DAA3C8F29}" srcOrd="0" destOrd="0" presId="urn:microsoft.com/office/officeart/2016/7/layout/LinearBlockProcessNumbered"/>
    <dgm:cxn modelId="{807E2000-FE00-4651-9F9B-42C42E765691}" type="presParOf" srcId="{1DFAC5E5-F382-4295-918B-31CFBB8DF6F5}" destId="{833C5EC2-AC0C-4D6B-9927-068BC03817F0}" srcOrd="1" destOrd="0" presId="urn:microsoft.com/office/officeart/2016/7/layout/LinearBlockProcessNumbered"/>
    <dgm:cxn modelId="{F5E338CD-F13F-465C-8CE2-6EE2A837C4B0}" type="presParOf" srcId="{1DFAC5E5-F382-4295-918B-31CFBB8DF6F5}" destId="{2A95C0FF-0EE1-41A4-B978-8C9FE16DC346}" srcOrd="2" destOrd="0" presId="urn:microsoft.com/office/officeart/2016/7/layout/LinearBlockProcessNumbered"/>
    <dgm:cxn modelId="{CDD44FCB-6C25-4782-A9B6-0B0D38AE513B}" type="presParOf" srcId="{50A7DD24-9049-4AE2-A947-0B270F955D50}" destId="{1724FF02-8738-49BC-9372-C6C64A0B8994}" srcOrd="3" destOrd="0" presId="urn:microsoft.com/office/officeart/2016/7/layout/LinearBlockProcessNumbered"/>
    <dgm:cxn modelId="{D3137897-E0C5-4AEE-A612-283EE21FC6F2}" type="presParOf" srcId="{50A7DD24-9049-4AE2-A947-0B270F955D50}" destId="{EEDEEE6C-54B7-4418-BC9E-A7A083C442E7}" srcOrd="4" destOrd="0" presId="urn:microsoft.com/office/officeart/2016/7/layout/LinearBlockProcessNumbered"/>
    <dgm:cxn modelId="{4C7F9355-33C4-4EFB-8B04-E0FC605CC664}" type="presParOf" srcId="{EEDEEE6C-54B7-4418-BC9E-A7A083C442E7}" destId="{C571A81F-FDEF-44D9-A56D-E11A0A8F7F5C}" srcOrd="0" destOrd="0" presId="urn:microsoft.com/office/officeart/2016/7/layout/LinearBlockProcessNumbered"/>
    <dgm:cxn modelId="{D04BCB05-CFD6-4D89-9C58-6EEA074C7675}" type="presParOf" srcId="{EEDEEE6C-54B7-4418-BC9E-A7A083C442E7}" destId="{14CC33A7-E33A-4F9B-8808-0A5A28F2E9B3}" srcOrd="1" destOrd="0" presId="urn:microsoft.com/office/officeart/2016/7/layout/LinearBlockProcessNumbered"/>
    <dgm:cxn modelId="{9F6761F5-9AEF-4913-AC53-A6DBCFC4E535}" type="presParOf" srcId="{EEDEEE6C-54B7-4418-BC9E-A7A083C442E7}" destId="{9A85F9FD-45CF-4DB4-B2CB-C735DF89B497}" srcOrd="2" destOrd="0" presId="urn:microsoft.com/office/officeart/2016/7/layout/LinearBlockProcessNumbered"/>
    <dgm:cxn modelId="{D8F81567-4D57-4B34-BADC-7B0817DD0B0C}" type="presParOf" srcId="{50A7DD24-9049-4AE2-A947-0B270F955D50}" destId="{557EFE98-4004-444D-92D2-9AECC963D14A}" srcOrd="5" destOrd="0" presId="urn:microsoft.com/office/officeart/2016/7/layout/LinearBlockProcessNumbered"/>
    <dgm:cxn modelId="{ECC670D2-5B10-40B7-9250-A008C6CE29D8}" type="presParOf" srcId="{50A7DD24-9049-4AE2-A947-0B270F955D50}" destId="{A3071E5E-8BDA-4287-AC62-E3C934B7A941}" srcOrd="6" destOrd="0" presId="urn:microsoft.com/office/officeart/2016/7/layout/LinearBlockProcessNumbered"/>
    <dgm:cxn modelId="{E21DA53F-D2B3-4B0A-9534-A479AB10F905}" type="presParOf" srcId="{A3071E5E-8BDA-4287-AC62-E3C934B7A941}" destId="{458482EF-7589-461A-9D5C-3763A4E6CCFA}" srcOrd="0" destOrd="0" presId="urn:microsoft.com/office/officeart/2016/7/layout/LinearBlockProcessNumbered"/>
    <dgm:cxn modelId="{39BBB527-49AE-431A-9B5F-69C6678B5485}" type="presParOf" srcId="{A3071E5E-8BDA-4287-AC62-E3C934B7A941}" destId="{3409CB10-F1D0-4E67-A5B3-128F8BF84A6E}" srcOrd="1" destOrd="0" presId="urn:microsoft.com/office/officeart/2016/7/layout/LinearBlockProcessNumbered"/>
    <dgm:cxn modelId="{5BB00B53-2442-493E-9B06-4A1357C619BB}" type="presParOf" srcId="{A3071E5E-8BDA-4287-AC62-E3C934B7A941}" destId="{1786E09E-232A-4D06-8B7A-0F14203F503D}" srcOrd="2" destOrd="0" presId="urn:microsoft.com/office/officeart/2016/7/layout/LinearBlockProcessNumbered"/>
    <dgm:cxn modelId="{E7C38554-2AE7-4139-877B-23F5F3D9C1EE}" type="presParOf" srcId="{50A7DD24-9049-4AE2-A947-0B270F955D50}" destId="{38F701F4-AAE5-455D-85C6-DAC799C84D25}" srcOrd="7" destOrd="0" presId="urn:microsoft.com/office/officeart/2016/7/layout/LinearBlockProcessNumbered"/>
    <dgm:cxn modelId="{C5A66C55-745D-4718-A7BB-6132DAF51C9F}" type="presParOf" srcId="{50A7DD24-9049-4AE2-A947-0B270F955D50}" destId="{419BD27B-CC33-429F-849C-6F2CB08D695D}" srcOrd="8" destOrd="0" presId="urn:microsoft.com/office/officeart/2016/7/layout/LinearBlockProcessNumbered"/>
    <dgm:cxn modelId="{FA3C80CB-552C-4880-AD0B-5258ECD6F4CD}" type="presParOf" srcId="{419BD27B-CC33-429F-849C-6F2CB08D695D}" destId="{558797CF-38A1-4790-9FD5-F4ECC5665B0C}" srcOrd="0" destOrd="0" presId="urn:microsoft.com/office/officeart/2016/7/layout/LinearBlockProcessNumbered"/>
    <dgm:cxn modelId="{F0DA6049-2E75-4FFE-BAF4-6A6D092A7802}" type="presParOf" srcId="{419BD27B-CC33-429F-849C-6F2CB08D695D}" destId="{9931546D-C9C7-415A-8717-F0DBDBBB836E}" srcOrd="1" destOrd="0" presId="urn:microsoft.com/office/officeart/2016/7/layout/LinearBlockProcessNumbered"/>
    <dgm:cxn modelId="{35F33F45-6429-433E-A479-13EA56A89361}" type="presParOf" srcId="{419BD27B-CC33-429F-849C-6F2CB08D695D}" destId="{D83BAEC2-BDC4-449A-8018-EB4913CF234C}" srcOrd="2" destOrd="0" presId="urn:microsoft.com/office/officeart/2016/7/layout/LinearBlockProcessNumbered"/>
    <dgm:cxn modelId="{55B03982-C071-4BD6-B6E7-4C9F4F84C1F9}" type="presParOf" srcId="{50A7DD24-9049-4AE2-A947-0B270F955D50}" destId="{B9B21FBE-9878-42C0-9723-81D90870370A}" srcOrd="9" destOrd="0" presId="urn:microsoft.com/office/officeart/2016/7/layout/LinearBlockProcessNumbered"/>
    <dgm:cxn modelId="{F8A8D796-8B75-42DC-919E-21A609332065}" type="presParOf" srcId="{50A7DD24-9049-4AE2-A947-0B270F955D50}" destId="{CF12FA0D-274F-4376-9F2E-2BFE06174D6F}" srcOrd="10" destOrd="0" presId="urn:microsoft.com/office/officeart/2016/7/layout/LinearBlockProcessNumbered"/>
    <dgm:cxn modelId="{9E4AB3FE-5F62-4977-BB11-48D745E282AC}" type="presParOf" srcId="{CF12FA0D-274F-4376-9F2E-2BFE06174D6F}" destId="{9849A252-6544-4698-AA3D-E440EB478017}" srcOrd="0" destOrd="0" presId="urn:microsoft.com/office/officeart/2016/7/layout/LinearBlockProcessNumbered"/>
    <dgm:cxn modelId="{CF928D03-82F5-4109-9AE8-D1586BDE13D4}" type="presParOf" srcId="{CF12FA0D-274F-4376-9F2E-2BFE06174D6F}" destId="{B89A9664-AEAB-45C3-94DE-F656405B8C20}" srcOrd="1" destOrd="0" presId="urn:microsoft.com/office/officeart/2016/7/layout/LinearBlockProcessNumbered"/>
    <dgm:cxn modelId="{68EBCB03-02AF-47E8-B74F-CD6BBF1E76B2}" type="presParOf" srcId="{CF12FA0D-274F-4376-9F2E-2BFE06174D6F}" destId="{011ACE74-720A-4D0F-B1F7-2B9DA7A4FF22}" srcOrd="2" destOrd="0" presId="urn:microsoft.com/office/officeart/2016/7/layout/LinearBlockProcessNumbered"/>
    <dgm:cxn modelId="{D2C15EC7-D019-4988-B7DC-AF0355522492}" type="presParOf" srcId="{50A7DD24-9049-4AE2-A947-0B270F955D50}" destId="{0845BB3D-25BC-4CB5-A0BB-4FB7EE966A16}" srcOrd="11" destOrd="0" presId="urn:microsoft.com/office/officeart/2016/7/layout/LinearBlockProcessNumbered"/>
    <dgm:cxn modelId="{8BCC0EC6-BC54-4C72-8A90-EEE4B8469CA0}" type="presParOf" srcId="{50A7DD24-9049-4AE2-A947-0B270F955D50}" destId="{2D52CEDE-E81A-427B-A1FF-355E91595D5A}" srcOrd="12" destOrd="0" presId="urn:microsoft.com/office/officeart/2016/7/layout/LinearBlockProcessNumbered"/>
    <dgm:cxn modelId="{B6543AFC-8341-464D-B276-E6B75D76C0A2}" type="presParOf" srcId="{2D52CEDE-E81A-427B-A1FF-355E91595D5A}" destId="{D945438E-FF40-4399-B895-5095FDB03A1B}" srcOrd="0" destOrd="0" presId="urn:microsoft.com/office/officeart/2016/7/layout/LinearBlockProcessNumbered"/>
    <dgm:cxn modelId="{EF4B141A-7913-4DDC-B02C-1A4CB20C49AA}" type="presParOf" srcId="{2D52CEDE-E81A-427B-A1FF-355E91595D5A}" destId="{F1ED0267-1889-48BE-97DA-B418B5470B1D}" srcOrd="1" destOrd="0" presId="urn:microsoft.com/office/officeart/2016/7/layout/LinearBlockProcessNumbered"/>
    <dgm:cxn modelId="{11F331C1-9FB6-4C16-AA1C-3388F3A6BF01}" type="presParOf" srcId="{2D52CEDE-E81A-427B-A1FF-355E91595D5A}" destId="{B66E688C-AAEE-41A1-A21B-1E79D24E7CB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EAE61-9B9A-4991-882C-8A4246C24944}">
      <dsp:nvSpPr>
        <dsp:cNvPr id="0" name=""/>
        <dsp:cNvSpPr/>
      </dsp:nvSpPr>
      <dsp:spPr>
        <a:xfrm>
          <a:off x="5947" y="729926"/>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Introduction</a:t>
          </a:r>
        </a:p>
      </dsp:txBody>
      <dsp:txXfrm>
        <a:off x="5947" y="1433300"/>
        <a:ext cx="1465361" cy="1055060"/>
      </dsp:txXfrm>
    </dsp:sp>
    <dsp:sp modelId="{A7D7B22C-ED35-4D81-9F65-C1011CABDD9F}">
      <dsp:nvSpPr>
        <dsp:cNvPr id="0" name=""/>
        <dsp:cNvSpPr/>
      </dsp:nvSpPr>
      <dsp:spPr>
        <a:xfrm>
          <a:off x="5947"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01</a:t>
          </a:r>
        </a:p>
      </dsp:txBody>
      <dsp:txXfrm>
        <a:off x="5947" y="729926"/>
        <a:ext cx="1465361" cy="703373"/>
      </dsp:txXfrm>
    </dsp:sp>
    <dsp:sp modelId="{5E6D171F-ED14-48BD-A779-252DAA3C8F29}">
      <dsp:nvSpPr>
        <dsp:cNvPr id="0" name=""/>
        <dsp:cNvSpPr/>
      </dsp:nvSpPr>
      <dsp:spPr>
        <a:xfrm>
          <a:off x="1588537" y="729926"/>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Authentication &amp; Authorization</a:t>
          </a:r>
        </a:p>
      </dsp:txBody>
      <dsp:txXfrm>
        <a:off x="1588537" y="1433300"/>
        <a:ext cx="1465361" cy="1055060"/>
      </dsp:txXfrm>
    </dsp:sp>
    <dsp:sp modelId="{833C5EC2-AC0C-4D6B-9927-068BC03817F0}">
      <dsp:nvSpPr>
        <dsp:cNvPr id="0" name=""/>
        <dsp:cNvSpPr/>
      </dsp:nvSpPr>
      <dsp:spPr>
        <a:xfrm>
          <a:off x="1588537"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02</a:t>
          </a:r>
        </a:p>
      </dsp:txBody>
      <dsp:txXfrm>
        <a:off x="1588537" y="729926"/>
        <a:ext cx="1465361" cy="703373"/>
      </dsp:txXfrm>
    </dsp:sp>
    <dsp:sp modelId="{C571A81F-FDEF-44D9-A56D-E11A0A8F7F5C}">
      <dsp:nvSpPr>
        <dsp:cNvPr id="0" name=""/>
        <dsp:cNvSpPr/>
      </dsp:nvSpPr>
      <dsp:spPr>
        <a:xfrm>
          <a:off x="3171128" y="729926"/>
          <a:ext cx="1465361" cy="175843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Case Study</a:t>
          </a:r>
        </a:p>
        <a:p>
          <a:pPr marL="57150" lvl="1" indent="-57150" algn="l" defTabSz="444500">
            <a:lnSpc>
              <a:spcPct val="90000"/>
            </a:lnSpc>
            <a:spcBef>
              <a:spcPct val="0"/>
            </a:spcBef>
            <a:spcAft>
              <a:spcPct val="15000"/>
            </a:spcAft>
            <a:buChar char="•"/>
          </a:pPr>
          <a:r>
            <a:rPr lang="en-US" sz="1000" kern="1200" dirty="0"/>
            <a:t>ContactManager app</a:t>
          </a:r>
        </a:p>
      </dsp:txBody>
      <dsp:txXfrm>
        <a:off x="3171128" y="1433300"/>
        <a:ext cx="1465361" cy="1055060"/>
      </dsp:txXfrm>
    </dsp:sp>
    <dsp:sp modelId="{14CC33A7-E33A-4F9B-8808-0A5A28F2E9B3}">
      <dsp:nvSpPr>
        <dsp:cNvPr id="0" name=""/>
        <dsp:cNvSpPr/>
      </dsp:nvSpPr>
      <dsp:spPr>
        <a:xfrm>
          <a:off x="3171128"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03</a:t>
          </a:r>
        </a:p>
      </dsp:txBody>
      <dsp:txXfrm>
        <a:off x="3171128" y="729926"/>
        <a:ext cx="1465361" cy="703373"/>
      </dsp:txXfrm>
    </dsp:sp>
    <dsp:sp modelId="{458482EF-7589-461A-9D5C-3763A4E6CCFA}">
      <dsp:nvSpPr>
        <dsp:cNvPr id="0" name=""/>
        <dsp:cNvSpPr/>
      </dsp:nvSpPr>
      <dsp:spPr>
        <a:xfrm>
          <a:off x="4753719" y="729926"/>
          <a:ext cx="1465361" cy="175843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Web app staging and configuration </a:t>
          </a:r>
        </a:p>
      </dsp:txBody>
      <dsp:txXfrm>
        <a:off x="4753719" y="1433300"/>
        <a:ext cx="1465361" cy="1055060"/>
      </dsp:txXfrm>
    </dsp:sp>
    <dsp:sp modelId="{3409CB10-F1D0-4E67-A5B3-128F8BF84A6E}">
      <dsp:nvSpPr>
        <dsp:cNvPr id="0" name=""/>
        <dsp:cNvSpPr/>
      </dsp:nvSpPr>
      <dsp:spPr>
        <a:xfrm>
          <a:off x="4753719"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04</a:t>
          </a:r>
        </a:p>
      </dsp:txBody>
      <dsp:txXfrm>
        <a:off x="4753719" y="729926"/>
        <a:ext cx="1465361" cy="703373"/>
      </dsp:txXfrm>
    </dsp:sp>
    <dsp:sp modelId="{558797CF-38A1-4790-9FD5-F4ECC5665B0C}">
      <dsp:nvSpPr>
        <dsp:cNvPr id="0" name=""/>
        <dsp:cNvSpPr/>
      </dsp:nvSpPr>
      <dsp:spPr>
        <a:xfrm>
          <a:off x="6336309" y="729926"/>
          <a:ext cx="1465361" cy="1758434"/>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Deployment</a:t>
          </a:r>
        </a:p>
      </dsp:txBody>
      <dsp:txXfrm>
        <a:off x="6336309" y="1433300"/>
        <a:ext cx="1465361" cy="1055060"/>
      </dsp:txXfrm>
    </dsp:sp>
    <dsp:sp modelId="{9931546D-C9C7-415A-8717-F0DBDBBB836E}">
      <dsp:nvSpPr>
        <dsp:cNvPr id="0" name=""/>
        <dsp:cNvSpPr/>
      </dsp:nvSpPr>
      <dsp:spPr>
        <a:xfrm>
          <a:off x="6336309"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05</a:t>
          </a:r>
        </a:p>
      </dsp:txBody>
      <dsp:txXfrm>
        <a:off x="6336309" y="729926"/>
        <a:ext cx="1465361" cy="703373"/>
      </dsp:txXfrm>
    </dsp:sp>
    <dsp:sp modelId="{9849A252-6544-4698-AA3D-E440EB478017}">
      <dsp:nvSpPr>
        <dsp:cNvPr id="0" name=""/>
        <dsp:cNvSpPr/>
      </dsp:nvSpPr>
      <dsp:spPr>
        <a:xfrm>
          <a:off x="7918900" y="729926"/>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Demo</a:t>
          </a:r>
        </a:p>
      </dsp:txBody>
      <dsp:txXfrm>
        <a:off x="7918900" y="1433300"/>
        <a:ext cx="1465361" cy="1055060"/>
      </dsp:txXfrm>
    </dsp:sp>
    <dsp:sp modelId="{B89A9664-AEAB-45C3-94DE-F656405B8C20}">
      <dsp:nvSpPr>
        <dsp:cNvPr id="0" name=""/>
        <dsp:cNvSpPr/>
      </dsp:nvSpPr>
      <dsp:spPr>
        <a:xfrm>
          <a:off x="7918900"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06</a:t>
          </a:r>
        </a:p>
      </dsp:txBody>
      <dsp:txXfrm>
        <a:off x="7918900" y="729926"/>
        <a:ext cx="1465361" cy="703373"/>
      </dsp:txXfrm>
    </dsp:sp>
    <dsp:sp modelId="{D945438E-FF40-4399-B895-5095FDB03A1B}">
      <dsp:nvSpPr>
        <dsp:cNvPr id="0" name=""/>
        <dsp:cNvSpPr/>
      </dsp:nvSpPr>
      <dsp:spPr>
        <a:xfrm>
          <a:off x="9501491" y="729926"/>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Conclusion</a:t>
          </a:r>
        </a:p>
      </dsp:txBody>
      <dsp:txXfrm>
        <a:off x="9501491" y="1433300"/>
        <a:ext cx="1465361" cy="1055060"/>
      </dsp:txXfrm>
    </dsp:sp>
    <dsp:sp modelId="{F1ED0267-1889-48BE-97DA-B418B5470B1D}">
      <dsp:nvSpPr>
        <dsp:cNvPr id="0" name=""/>
        <dsp:cNvSpPr/>
      </dsp:nvSpPr>
      <dsp:spPr>
        <a:xfrm>
          <a:off x="9501491"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07</a:t>
          </a:r>
        </a:p>
      </dsp:txBody>
      <dsp:txXfrm>
        <a:off x="9501491" y="729926"/>
        <a:ext cx="1465361" cy="70337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D9BA3-D120-45FD-B2BF-CFBE404B30CF}"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D5D5D-6889-4023-8050-160D23DB0D21}" type="slidenum">
              <a:rPr lang="en-US" smtClean="0"/>
              <a:t>‹#›</a:t>
            </a:fld>
            <a:endParaRPr lang="en-US"/>
          </a:p>
        </p:txBody>
      </p:sp>
    </p:spTree>
    <p:extLst>
      <p:ext uri="{BB962C8B-B14F-4D97-AF65-F5344CB8AC3E}">
        <p14:creationId xmlns:p14="http://schemas.microsoft.com/office/powerpoint/2010/main" val="10196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these two concepts, We will share a case study which involves the deployment of a web app called Contact Manager</a:t>
            </a:r>
          </a:p>
        </p:txBody>
      </p:sp>
      <p:sp>
        <p:nvSpPr>
          <p:cNvPr id="4" name="Slide Number Placeholder 3"/>
          <p:cNvSpPr>
            <a:spLocks noGrp="1"/>
          </p:cNvSpPr>
          <p:nvPr>
            <p:ph type="sldNum" sz="quarter" idx="5"/>
          </p:nvPr>
        </p:nvSpPr>
        <p:spPr/>
        <p:txBody>
          <a:bodyPr/>
          <a:lstStyle/>
          <a:p>
            <a:fld id="{DC4D5D5D-6889-4023-8050-160D23DB0D21}" type="slidenum">
              <a:rPr lang="en-US" smtClean="0"/>
              <a:t>5</a:t>
            </a:fld>
            <a:endParaRPr lang="en-US"/>
          </a:p>
        </p:txBody>
      </p:sp>
    </p:spTree>
    <p:extLst>
      <p:ext uri="{BB962C8B-B14F-4D97-AF65-F5344CB8AC3E}">
        <p14:creationId xmlns:p14="http://schemas.microsoft.com/office/powerpoint/2010/main" val="361198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12/7/2023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98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504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332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2508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594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833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705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006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18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931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116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8839237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deload.github.com/dotnet/AspNetCore.Docs/zip/ma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anager@contoso.com"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C07F14-2193-6B87-15FD-7D133DD774F6}"/>
              </a:ext>
            </a:extLst>
          </p:cNvPr>
          <p:cNvSpPr>
            <a:spLocks noGrp="1"/>
          </p:cNvSpPr>
          <p:nvPr>
            <p:ph type="ctrTitle"/>
          </p:nvPr>
        </p:nvSpPr>
        <p:spPr>
          <a:xfrm>
            <a:off x="6046645" y="878236"/>
            <a:ext cx="5125941" cy="1936746"/>
          </a:xfrm>
        </p:spPr>
        <p:txBody>
          <a:bodyPr vert="horz" lIns="91440" tIns="45720" rIns="91440" bIns="45720" rtlCol="0" anchor="b">
            <a:normAutofit/>
          </a:bodyPr>
          <a:lstStyle/>
          <a:p>
            <a:pPr>
              <a:lnSpc>
                <a:spcPct val="90000"/>
              </a:lnSpc>
            </a:pPr>
            <a:r>
              <a:rPr lang="en-US" sz="2400" b="1" kern="1200" dirty="0">
                <a:solidFill>
                  <a:schemeClr val="tx1"/>
                </a:solidFill>
                <a:latin typeface="+mj-lt"/>
                <a:ea typeface="+mj-ea"/>
                <a:cs typeface="+mj-cs"/>
              </a:rPr>
              <a:t>Authentication &amp; Authorization Project</a:t>
            </a: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prepared by </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Group 2 members</a:t>
            </a:r>
          </a:p>
        </p:txBody>
      </p:sp>
      <p:sp>
        <p:nvSpPr>
          <p:cNvPr id="3" name="Subtitle 2">
            <a:extLst>
              <a:ext uri="{FF2B5EF4-FFF2-40B4-BE49-F238E27FC236}">
                <a16:creationId xmlns:a16="http://schemas.microsoft.com/office/drawing/2014/main" id="{67B0006C-B855-C501-7068-D5140BA5BBB0}"/>
              </a:ext>
            </a:extLst>
          </p:cNvPr>
          <p:cNvSpPr>
            <a:spLocks noGrp="1"/>
          </p:cNvSpPr>
          <p:nvPr>
            <p:ph type="subTitle" idx="1"/>
          </p:nvPr>
        </p:nvSpPr>
        <p:spPr>
          <a:xfrm>
            <a:off x="6046646" y="3693218"/>
            <a:ext cx="5125941" cy="2722844"/>
          </a:xfrm>
        </p:spPr>
        <p:txBody>
          <a:bodyPr vert="horz" lIns="91440" tIns="45720" rIns="91440" bIns="45720" rtlCol="0">
            <a:normAutofit/>
          </a:bodyPr>
          <a:lstStyle/>
          <a:p>
            <a:r>
              <a:rPr lang="en-US" b="1" dirty="0">
                <a:effectLst/>
              </a:rPr>
              <a:t>HABEEB OMOTUNDE </a:t>
            </a:r>
            <a:r>
              <a:rPr lang="en-US" dirty="0">
                <a:effectLst/>
              </a:rPr>
              <a:t>(200584861)</a:t>
            </a:r>
          </a:p>
          <a:p>
            <a:r>
              <a:rPr lang="en-US" b="1" dirty="0"/>
              <a:t>SETH NANA KWAME APPIAH-KUBI </a:t>
            </a:r>
            <a:r>
              <a:rPr lang="en-US" dirty="0"/>
              <a:t>(</a:t>
            </a:r>
            <a:r>
              <a:rPr lang="en-US" dirty="0">
                <a:effectLst/>
              </a:rPr>
              <a:t>200564282</a:t>
            </a:r>
            <a:r>
              <a:rPr lang="en-US" dirty="0"/>
              <a:t>)</a:t>
            </a:r>
          </a:p>
          <a:p>
            <a:r>
              <a:rPr lang="en-US" b="1" dirty="0">
                <a:effectLst/>
              </a:rPr>
              <a:t>HETVI MANISHBARI BAVARVA </a:t>
            </a:r>
            <a:r>
              <a:rPr lang="en-US" dirty="0">
                <a:effectLst/>
              </a:rPr>
              <a:t>(200565677)</a:t>
            </a:r>
          </a:p>
          <a:p>
            <a:endParaRPr lang="en-US" dirty="0"/>
          </a:p>
          <a:p>
            <a:endParaRPr lang="en-US" dirty="0">
              <a:effectLst/>
            </a:endParaRPr>
          </a:p>
          <a:p>
            <a:endParaRPr lang="en-US" dirty="0"/>
          </a:p>
        </p:txBody>
      </p:sp>
      <p:pic>
        <p:nvPicPr>
          <p:cNvPr id="7" name="Picture 6" descr="A black background with white text&#10;&#10;Description automatically generated">
            <a:extLst>
              <a:ext uri="{FF2B5EF4-FFF2-40B4-BE49-F238E27FC236}">
                <a16:creationId xmlns:a16="http://schemas.microsoft.com/office/drawing/2014/main" id="{5F28DA6D-D090-A257-18E3-6E84A993D160}"/>
              </a:ext>
            </a:extLst>
          </p:cNvPr>
          <p:cNvPicPr>
            <a:picLocks noChangeAspect="1"/>
          </p:cNvPicPr>
          <p:nvPr/>
        </p:nvPicPr>
        <p:blipFill>
          <a:blip r:embed="rId2"/>
          <a:stretch>
            <a:fillRect/>
          </a:stretch>
        </p:blipFill>
        <p:spPr>
          <a:xfrm>
            <a:off x="609600" y="695403"/>
            <a:ext cx="4600913" cy="5381801"/>
          </a:xfrm>
          <a:prstGeom prst="rect">
            <a:avLst/>
          </a:prstGeom>
        </p:spPr>
      </p:pic>
    </p:spTree>
    <p:extLst>
      <p:ext uri="{BB962C8B-B14F-4D97-AF65-F5344CB8AC3E}">
        <p14:creationId xmlns:p14="http://schemas.microsoft.com/office/powerpoint/2010/main" val="4148675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D3A1C8-5DE0-A064-33BE-8CCBD8EC6013}"/>
              </a:ext>
            </a:extLst>
          </p:cNvPr>
          <p:cNvSpPr txBox="1"/>
          <p:nvPr/>
        </p:nvSpPr>
        <p:spPr>
          <a:xfrm>
            <a:off x="348342" y="1360722"/>
            <a:ext cx="4632959" cy="923330"/>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Associate every contact object to an owner to prevent unauthorized access in the Contact model </a:t>
            </a:r>
            <a:endParaRPr lang="en-US" dirty="0"/>
          </a:p>
        </p:txBody>
      </p:sp>
      <p:pic>
        <p:nvPicPr>
          <p:cNvPr id="6" name="Picture 5" descr="A screen shot of a computer&#10;&#10;Description automatically generated">
            <a:extLst>
              <a:ext uri="{FF2B5EF4-FFF2-40B4-BE49-F238E27FC236}">
                <a16:creationId xmlns:a16="http://schemas.microsoft.com/office/drawing/2014/main" id="{A219D172-B3F0-26DD-0BEB-7BF6DA73C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94" y="2431461"/>
            <a:ext cx="5122196" cy="3308252"/>
          </a:xfrm>
          <a:prstGeom prst="rect">
            <a:avLst/>
          </a:prstGeom>
        </p:spPr>
      </p:pic>
      <p:sp>
        <p:nvSpPr>
          <p:cNvPr id="7" name="TextBox 6">
            <a:extLst>
              <a:ext uri="{FF2B5EF4-FFF2-40B4-BE49-F238E27FC236}">
                <a16:creationId xmlns:a16="http://schemas.microsoft.com/office/drawing/2014/main" id="{9DF360A0-D561-1663-B347-E55711B1D568}"/>
              </a:ext>
            </a:extLst>
          </p:cNvPr>
          <p:cNvSpPr txBox="1"/>
          <p:nvPr/>
        </p:nvSpPr>
        <p:spPr>
          <a:xfrm>
            <a:off x="5558972" y="1388825"/>
            <a:ext cx="6414634" cy="1754326"/>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 </a:t>
            </a:r>
            <a:r>
              <a:rPr lang="en-US" sz="1800" kern="100" dirty="0">
                <a:effectLst/>
                <a:latin typeface="Calibri" panose="020F0502020204030204" pitchFamily="34" charset="0"/>
                <a:ea typeface="Calibri" panose="020F0502020204030204" pitchFamily="34" charset="0"/>
                <a:cs typeface="Arial" panose="020B0604020202020204" pitchFamily="34" charset="0"/>
              </a:rPr>
              <a:t>Next, enable Role-Based Authorization by adding Role services to each identity using the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AddRoles</a:t>
            </a:r>
            <a:r>
              <a:rPr lang="en-US" sz="1800" kern="100" dirty="0">
                <a:effectLst/>
                <a:latin typeface="Calibri" panose="020F0502020204030204" pitchFamily="34" charset="0"/>
                <a:ea typeface="Calibri" panose="020F0502020204030204" pitchFamily="34" charset="0"/>
                <a:cs typeface="Arial" panose="020B0604020202020204" pitchFamily="34" charset="0"/>
              </a:rPr>
              <a:t>() method of the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IdentityBuilder</a:t>
            </a:r>
            <a:r>
              <a:rPr lang="en-US" sz="1800" kern="100" dirty="0">
                <a:effectLst/>
                <a:latin typeface="Calibri" panose="020F0502020204030204" pitchFamily="34" charset="0"/>
                <a:ea typeface="Calibri" panose="020F0502020204030204" pitchFamily="34" charset="0"/>
                <a:cs typeface="Arial" panose="020B0604020202020204" pitchFamily="34" charset="0"/>
              </a:rPr>
              <a:t> class. This is because when an identity is created it may belong to one or more roles.</a:t>
            </a:r>
            <a:r>
              <a:rPr lang="en-US" kern="100" dirty="0">
                <a:latin typeface="Calibri" panose="020F0502020204030204" pitchFamily="34" charset="0"/>
                <a:ea typeface="Calibri" panose="020F0502020204030204" pitchFamily="34" charset="0"/>
                <a:cs typeface="Arial" panose="020B0604020202020204" pitchFamily="34" charset="0"/>
              </a:rPr>
              <a:t> The table below summarizes the roles and their respective handlers.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9" name="Picture 8" descr="A screen shot of a computer code&#10;&#10;Description automatically generated">
            <a:extLst>
              <a:ext uri="{FF2B5EF4-FFF2-40B4-BE49-F238E27FC236}">
                <a16:creationId xmlns:a16="http://schemas.microsoft.com/office/drawing/2014/main" id="{A1E569EF-AD52-42B2-A36D-16C801017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564" y="2971614"/>
            <a:ext cx="5501449" cy="1037773"/>
          </a:xfrm>
          <a:prstGeom prst="rect">
            <a:avLst/>
          </a:prstGeom>
        </p:spPr>
      </p:pic>
      <p:pic>
        <p:nvPicPr>
          <p:cNvPr id="11" name="Picture 10" descr="A close-up of a list of information&#10;&#10;Description automatically generated">
            <a:extLst>
              <a:ext uri="{FF2B5EF4-FFF2-40B4-BE49-F238E27FC236}">
                <a16:creationId xmlns:a16="http://schemas.microsoft.com/office/drawing/2014/main" id="{E3AB3222-0B10-55B6-7185-F33B6DB85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564" y="4085587"/>
            <a:ext cx="5501448" cy="2048513"/>
          </a:xfrm>
          <a:prstGeom prst="rect">
            <a:avLst/>
          </a:prstGeom>
        </p:spPr>
      </p:pic>
      <p:sp>
        <p:nvSpPr>
          <p:cNvPr id="12" name="Title 1">
            <a:extLst>
              <a:ext uri="{FF2B5EF4-FFF2-40B4-BE49-F238E27FC236}">
                <a16:creationId xmlns:a16="http://schemas.microsoft.com/office/drawing/2014/main" id="{7FDC9E82-E0ED-A027-6316-7818A41FDBB9}"/>
              </a:ext>
            </a:extLst>
          </p:cNvPr>
          <p:cNvSpPr txBox="1">
            <a:spLocks/>
          </p:cNvSpPr>
          <p:nvPr/>
        </p:nvSpPr>
        <p:spPr>
          <a:xfrm>
            <a:off x="218394" y="97031"/>
            <a:ext cx="105067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Authorization</a:t>
            </a:r>
          </a:p>
        </p:txBody>
      </p:sp>
    </p:spTree>
    <p:extLst>
      <p:ext uri="{BB962C8B-B14F-4D97-AF65-F5344CB8AC3E}">
        <p14:creationId xmlns:p14="http://schemas.microsoft.com/office/powerpoint/2010/main" val="204861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A07D9F-4520-8B26-8769-F9D5A5A6B87C}"/>
              </a:ext>
            </a:extLst>
          </p:cNvPr>
          <p:cNvSpPr txBox="1"/>
          <p:nvPr/>
        </p:nvSpPr>
        <p:spPr>
          <a:xfrm>
            <a:off x="396240" y="1367142"/>
            <a:ext cx="5361621" cy="923330"/>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To set us the Database, Set the necessary parameters in </a:t>
            </a:r>
            <a:r>
              <a:rPr lang="en-US" sz="1800" b="1" dirty="0">
                <a:effectLst/>
                <a:latin typeface="Calibri" panose="020F0502020204030204" pitchFamily="34" charset="0"/>
                <a:ea typeface="Calibri" panose="020F0502020204030204" pitchFamily="34" charset="0"/>
                <a:cs typeface="Arial" panose="020B0604020202020204" pitchFamily="34" charset="0"/>
              </a:rPr>
              <a:t>appsettings.json</a:t>
            </a:r>
            <a:r>
              <a:rPr lang="en-US" sz="1800" dirty="0">
                <a:effectLst/>
                <a:latin typeface="Calibri" panose="020F0502020204030204" pitchFamily="34" charset="0"/>
                <a:ea typeface="Calibri" panose="020F0502020204030204" pitchFamily="34" charset="0"/>
                <a:cs typeface="Arial" panose="020B0604020202020204" pitchFamily="34" charset="0"/>
              </a:rPr>
              <a:t> to point to the appropriate SQLServer and provide the database name</a:t>
            </a:r>
            <a:endParaRPr lang="en-US" dirty="0"/>
          </a:p>
        </p:txBody>
      </p:sp>
      <p:pic>
        <p:nvPicPr>
          <p:cNvPr id="5" name="Picture 4">
            <a:extLst>
              <a:ext uri="{FF2B5EF4-FFF2-40B4-BE49-F238E27FC236}">
                <a16:creationId xmlns:a16="http://schemas.microsoft.com/office/drawing/2014/main" id="{0C1A6CA8-179C-A9B2-99D5-16024E5D69F1}"/>
              </a:ext>
            </a:extLst>
          </p:cNvPr>
          <p:cNvPicPr>
            <a:picLocks noChangeAspect="1"/>
          </p:cNvPicPr>
          <p:nvPr/>
        </p:nvPicPr>
        <p:blipFill rotWithShape="1">
          <a:blip r:embed="rId2">
            <a:extLst>
              <a:ext uri="{28A0092B-C50C-407E-A947-70E740481C1C}">
                <a14:useLocalDpi xmlns:a14="http://schemas.microsoft.com/office/drawing/2010/main" val="0"/>
              </a:ext>
            </a:extLst>
          </a:blip>
          <a:srcRect r="8972"/>
          <a:stretch/>
        </p:blipFill>
        <p:spPr bwMode="auto">
          <a:xfrm>
            <a:off x="218394" y="2548229"/>
            <a:ext cx="5663565" cy="201930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415A928-7E99-78F8-366D-F685ED8D484C}"/>
              </a:ext>
            </a:extLst>
          </p:cNvPr>
          <p:cNvSpPr txBox="1"/>
          <p:nvPr/>
        </p:nvSpPr>
        <p:spPr>
          <a:xfrm>
            <a:off x="6434141" y="1255885"/>
            <a:ext cx="5361621" cy="1477328"/>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From the package manager console, run these two commands to create the Database using the settings in appsettings.json:</a:t>
            </a:r>
          </a:p>
          <a:p>
            <a:pPr marL="800100" lvl="1" indent="-342900">
              <a:buFont typeface="+mj-lt"/>
              <a:buAutoNum type="alphaLcParenR"/>
            </a:pPr>
            <a:r>
              <a:rPr lang="en-US" dirty="0">
                <a:latin typeface="Calibri" panose="020F0502020204030204" pitchFamily="34" charset="0"/>
                <a:cs typeface="Arial" panose="020B0604020202020204" pitchFamily="34" charset="0"/>
              </a:rPr>
              <a:t>add-migration Contact1</a:t>
            </a:r>
          </a:p>
          <a:p>
            <a:pPr marL="800100" lvl="1" indent="-342900">
              <a:buFont typeface="+mj-lt"/>
              <a:buAutoNum type="alphaLcParenR"/>
            </a:pPr>
            <a:r>
              <a:rPr lang="en-US" dirty="0">
                <a:latin typeface="Calibri" panose="020F0502020204030204" pitchFamily="34" charset="0"/>
                <a:cs typeface="Arial" panose="020B0604020202020204" pitchFamily="34" charset="0"/>
              </a:rPr>
              <a:t>Update database</a:t>
            </a:r>
          </a:p>
        </p:txBody>
      </p:sp>
      <p:pic>
        <p:nvPicPr>
          <p:cNvPr id="7" name="Picture 6" descr="A screenshot of a computer&#10;&#10;Description automatically generated">
            <a:extLst>
              <a:ext uri="{FF2B5EF4-FFF2-40B4-BE49-F238E27FC236}">
                <a16:creationId xmlns:a16="http://schemas.microsoft.com/office/drawing/2014/main" id="{73FCDA1D-A035-016D-6C2A-9EFCB180DF4E}"/>
              </a:ext>
            </a:extLst>
          </p:cNvPr>
          <p:cNvPicPr>
            <a:picLocks noChangeAspect="1"/>
          </p:cNvPicPr>
          <p:nvPr/>
        </p:nvPicPr>
        <p:blipFill rotWithShape="1">
          <a:blip r:embed="rId3">
            <a:extLst>
              <a:ext uri="{28A0092B-C50C-407E-A947-70E740481C1C}">
                <a14:useLocalDpi xmlns:a14="http://schemas.microsoft.com/office/drawing/2010/main" val="0"/>
              </a:ext>
            </a:extLst>
          </a:blip>
          <a:srcRect r="14368"/>
          <a:stretch/>
        </p:blipFill>
        <p:spPr bwMode="auto">
          <a:xfrm>
            <a:off x="6638472" y="2797083"/>
            <a:ext cx="4772478" cy="3510924"/>
          </a:xfrm>
          <a:prstGeom prst="rect">
            <a:avLst/>
          </a:prstGeom>
          <a:noFill/>
          <a:ln w="95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DC864400-E3C7-B7EA-232A-142D55C91AA6}"/>
              </a:ext>
            </a:extLst>
          </p:cNvPr>
          <p:cNvSpPr txBox="1">
            <a:spLocks/>
          </p:cNvSpPr>
          <p:nvPr/>
        </p:nvSpPr>
        <p:spPr>
          <a:xfrm>
            <a:off x="218394" y="97031"/>
            <a:ext cx="11364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Database setup</a:t>
            </a:r>
          </a:p>
        </p:txBody>
      </p:sp>
    </p:spTree>
    <p:extLst>
      <p:ext uri="{BB962C8B-B14F-4D97-AF65-F5344CB8AC3E}">
        <p14:creationId xmlns:p14="http://schemas.microsoft.com/office/powerpoint/2010/main" val="147532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365760" y="1443793"/>
            <a:ext cx="6388390" cy="1322796"/>
          </a:xfrm>
        </p:spPr>
        <p:txBody>
          <a:bodyPr>
            <a:normAutofit/>
          </a:bodyPr>
          <a:lstStyle/>
          <a:p>
            <a:r>
              <a:rPr lang="en-US" sz="1800" dirty="0">
                <a:latin typeface="Calibri" panose="020F0502020204030204" pitchFamily="34" charset="0"/>
                <a:cs typeface="Arial" panose="020B0604020202020204" pitchFamily="34" charset="0"/>
              </a:rPr>
              <a:t>Create owner, manager, and administrator authorization handlers in Authorization folder. Each handler is responsible for the access rights of the roles in the table below. After creation, all handler must be registered with the service collection.</a:t>
            </a:r>
          </a:p>
        </p:txBody>
      </p:sp>
      <p:pic>
        <p:nvPicPr>
          <p:cNvPr id="4" name="Picture 3" descr="A close-up of a list of information&#10;&#10;Description automatically generated">
            <a:extLst>
              <a:ext uri="{FF2B5EF4-FFF2-40B4-BE49-F238E27FC236}">
                <a16:creationId xmlns:a16="http://schemas.microsoft.com/office/drawing/2014/main" id="{B7B8E571-62FE-0C44-7C4A-DAAE56BA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2873752"/>
            <a:ext cx="6388390" cy="224602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1112E6E-9295-FA4F-36C0-8A8F02992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855" y="1255752"/>
            <a:ext cx="4481093" cy="4103037"/>
          </a:xfrm>
          <a:prstGeom prst="rect">
            <a:avLst/>
          </a:prstGeom>
        </p:spPr>
      </p:pic>
      <p:sp>
        <p:nvSpPr>
          <p:cNvPr id="8" name="TextBox 7">
            <a:extLst>
              <a:ext uri="{FF2B5EF4-FFF2-40B4-BE49-F238E27FC236}">
                <a16:creationId xmlns:a16="http://schemas.microsoft.com/office/drawing/2014/main" id="{CA7ADF6E-6DD2-A2A2-27FB-3A129AB750DC}"/>
              </a:ext>
            </a:extLst>
          </p:cNvPr>
          <p:cNvSpPr txBox="1"/>
          <p:nvPr/>
        </p:nvSpPr>
        <p:spPr>
          <a:xfrm>
            <a:off x="658148" y="5421826"/>
            <a:ext cx="10972800" cy="1169551"/>
          </a:xfrm>
          <a:prstGeom prst="rect">
            <a:avLst/>
          </a:prstGeom>
          <a:noFill/>
        </p:spPr>
        <p:txBody>
          <a:bodyPr wrap="square">
            <a:spAutoFit/>
          </a:bodyPr>
          <a:lstStyle/>
          <a:p>
            <a:r>
              <a:rPr lang="en-US" sz="1400" dirty="0" err="1">
                <a:solidFill>
                  <a:srgbClr val="000000"/>
                </a:solidFill>
                <a:latin typeface="Cascadia Mono" panose="020B0609020000020004" pitchFamily="49" charset="0"/>
              </a:rPr>
              <a:t>builder.Services.AddScoped</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a:t>
            </a:r>
            <a:r>
              <a:rPr lang="en-US" sz="1400" dirty="0">
                <a:solidFill>
                  <a:srgbClr val="000000"/>
                </a:solidFill>
                <a:latin typeface="Cascadia Mono" panose="020B0609020000020004" pitchFamily="49" charset="0"/>
              </a:rPr>
              <a:t>, ContactIsOwnerAuthorizationHandler&gt;();</a:t>
            </a:r>
          </a:p>
          <a:p>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builder.Services.AddSingleton</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IAuthorizationHandler,ContactAdministratorsAuthorizationHandler</a:t>
            </a:r>
            <a:r>
              <a:rPr lang="en-US" sz="1400" dirty="0">
                <a:solidFill>
                  <a:srgbClr val="000000"/>
                </a:solidFill>
                <a:latin typeface="Cascadia Mono" panose="020B0609020000020004" pitchFamily="49" charset="0"/>
              </a:rPr>
              <a:t>&gt;(); </a:t>
            </a:r>
          </a:p>
          <a:p>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builder.Services.AddSingleton</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IAuthorizationHandler,ContactManagerAuthorizationHandler</a:t>
            </a:r>
            <a:r>
              <a:rPr lang="en-US" sz="1400" dirty="0">
                <a:solidFill>
                  <a:srgbClr val="000000"/>
                </a:solidFill>
                <a:latin typeface="Cascadia Mono" panose="020B0609020000020004" pitchFamily="49" charset="0"/>
              </a:rPr>
              <a:t>&gt;();</a:t>
            </a:r>
            <a:endParaRPr lang="en-US" sz="1400" dirty="0"/>
          </a:p>
        </p:txBody>
      </p:sp>
      <p:sp>
        <p:nvSpPr>
          <p:cNvPr id="9" name="Title 1">
            <a:extLst>
              <a:ext uri="{FF2B5EF4-FFF2-40B4-BE49-F238E27FC236}">
                <a16:creationId xmlns:a16="http://schemas.microsoft.com/office/drawing/2014/main" id="{77FE5EE3-2349-CD38-B088-C149041C4C1E}"/>
              </a:ext>
            </a:extLst>
          </p:cNvPr>
          <p:cNvSpPr txBox="1">
            <a:spLocks/>
          </p:cNvSpPr>
          <p:nvPr/>
        </p:nvSpPr>
        <p:spPr>
          <a:xfrm>
            <a:off x="218394" y="97031"/>
            <a:ext cx="10602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Handler setup</a:t>
            </a:r>
          </a:p>
        </p:txBody>
      </p:sp>
    </p:spTree>
    <p:extLst>
      <p:ext uri="{BB962C8B-B14F-4D97-AF65-F5344CB8AC3E}">
        <p14:creationId xmlns:p14="http://schemas.microsoft.com/office/powerpoint/2010/main" val="80195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9BC394-DC16-7692-1FEE-D157571D17D2}"/>
              </a:ext>
            </a:extLst>
          </p:cNvPr>
          <p:cNvSpPr txBox="1"/>
          <p:nvPr/>
        </p:nvSpPr>
        <p:spPr>
          <a:xfrm>
            <a:off x="3278753" y="2354470"/>
            <a:ext cx="6141019" cy="3693319"/>
          </a:xfrm>
          <a:prstGeom prst="rect">
            <a:avLst/>
          </a:prstGeom>
          <a:noFill/>
          <a:ln>
            <a:solidFill>
              <a:schemeClr val="accent5"/>
            </a:solidFill>
          </a:ln>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The set of allowable operations in the Contact Manager App are configured in </a:t>
            </a:r>
            <a:r>
              <a:rPr lang="en-US" sz="1800" dirty="0" err="1">
                <a:solidFill>
                  <a:srgbClr val="000000"/>
                </a:solidFill>
                <a:latin typeface="Cascadia Mono" panose="020B0609020000020004" pitchFamily="49" charset="0"/>
              </a:rPr>
              <a:t>ContactManager.Authorization</a:t>
            </a:r>
            <a:r>
              <a:rPr lang="en-US" sz="1800" dirty="0">
                <a:solidFill>
                  <a:srgbClr val="000000"/>
                </a:solidFill>
                <a:latin typeface="Cascadia Mono" panose="020B0609020000020004" pitchFamily="49" charset="0"/>
              </a:rPr>
              <a:t> namespace. These are:</a:t>
            </a:r>
          </a:p>
          <a:p>
            <a:endParaRPr lang="en-US" dirty="0">
              <a:solidFill>
                <a:srgbClr val="000000"/>
              </a:solidFill>
              <a:latin typeface="Cascadia Mono" panose="020B0609020000020004" pitchFamily="49" charset="0"/>
            </a:endParaRP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Create</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Read</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Update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Delete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Approve and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Reject</a:t>
            </a:r>
          </a:p>
          <a:p>
            <a:pPr marL="285750" indent="-285750">
              <a:buFont typeface="Wingdings" panose="05000000000000000000" pitchFamily="2" charset="2"/>
              <a:buChar char="v"/>
            </a:pPr>
            <a:endParaRPr lang="en-US" dirty="0">
              <a:solidFill>
                <a:srgbClr val="000000"/>
              </a:solidFill>
              <a:latin typeface="Cascadia Mono" panose="020B0609020000020004" pitchFamily="49" charset="0"/>
            </a:endParaRP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Admin and Manager roles are also defined in this module.</a:t>
            </a:r>
            <a:endParaRPr lang="en-US" dirty="0"/>
          </a:p>
        </p:txBody>
      </p:sp>
      <p:sp>
        <p:nvSpPr>
          <p:cNvPr id="5" name="Title 1">
            <a:extLst>
              <a:ext uri="{FF2B5EF4-FFF2-40B4-BE49-F238E27FC236}">
                <a16:creationId xmlns:a16="http://schemas.microsoft.com/office/drawing/2014/main" id="{999B4365-F4E1-96E0-5E4B-5A775CAA4C0B}"/>
              </a:ext>
            </a:extLst>
          </p:cNvPr>
          <p:cNvSpPr txBox="1">
            <a:spLocks/>
          </p:cNvSpPr>
          <p:nvPr/>
        </p:nvSpPr>
        <p:spPr>
          <a:xfrm>
            <a:off x="218394" y="97031"/>
            <a:ext cx="113449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Contact Operations</a:t>
            </a:r>
          </a:p>
        </p:txBody>
      </p:sp>
    </p:spTree>
    <p:extLst>
      <p:ext uri="{BB962C8B-B14F-4D97-AF65-F5344CB8AC3E}">
        <p14:creationId xmlns:p14="http://schemas.microsoft.com/office/powerpoint/2010/main" val="259179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5FEA-72BC-30AD-52E7-738D5BB0D506}"/>
              </a:ext>
            </a:extLst>
          </p:cNvPr>
          <p:cNvSpPr>
            <a:spLocks noGrp="1"/>
          </p:cNvSpPr>
          <p:nvPr>
            <p:ph type="title"/>
          </p:nvPr>
        </p:nvSpPr>
        <p:spPr>
          <a:xfrm>
            <a:off x="218394" y="97031"/>
            <a:ext cx="5268686" cy="1116282"/>
          </a:xfrm>
        </p:spPr>
        <p:txBody>
          <a:bodyPr/>
          <a:lstStyle/>
          <a:p>
            <a:r>
              <a:rPr lang="en-US" dirty="0"/>
              <a:t>Deployment</a:t>
            </a:r>
          </a:p>
        </p:txBody>
      </p:sp>
      <p:sp>
        <p:nvSpPr>
          <p:cNvPr id="5" name="TextBox 4">
            <a:extLst>
              <a:ext uri="{FF2B5EF4-FFF2-40B4-BE49-F238E27FC236}">
                <a16:creationId xmlns:a16="http://schemas.microsoft.com/office/drawing/2014/main" id="{E04D4026-4EF0-C713-1287-1FD70A6111CF}"/>
              </a:ext>
            </a:extLst>
          </p:cNvPr>
          <p:cNvSpPr txBox="1"/>
          <p:nvPr/>
        </p:nvSpPr>
        <p:spPr>
          <a:xfrm>
            <a:off x="176573" y="1330305"/>
            <a:ext cx="6589486" cy="2450094"/>
          </a:xfrm>
          <a:prstGeom prst="rect">
            <a:avLst/>
          </a:prstGeom>
          <a:noFill/>
        </p:spPr>
        <p:txBody>
          <a:bodyPr wrap="square">
            <a:spAutoFit/>
          </a:bodyPr>
          <a:lstStyle/>
          <a:p>
            <a:pPr marR="0" lvl="0" rtl="0">
              <a:lnSpc>
                <a:spcPct val="107000"/>
              </a:lnSpc>
              <a:spcBef>
                <a:spcPts val="0"/>
              </a:spcBef>
              <a:spcAft>
                <a:spcPts val="0"/>
              </a:spcAft>
            </a:pPr>
            <a:r>
              <a:rPr lang="en-US" dirty="0">
                <a:latin typeface="Calibri" panose="020F0502020204030204" pitchFamily="34" charset="0"/>
                <a:cs typeface="Arial" panose="020B0604020202020204" pitchFamily="34" charset="0"/>
              </a:rPr>
              <a:t>Build &amp; run the completed application.</a:t>
            </a:r>
          </a:p>
          <a:p>
            <a:pPr marL="742950" marR="0" lvl="1" indent="-285750">
              <a:lnSpc>
                <a:spcPct val="107000"/>
              </a:lnSpc>
              <a:spcBef>
                <a:spcPts val="0"/>
              </a:spcBef>
              <a:spcAft>
                <a:spcPts val="0"/>
              </a:spcAft>
              <a:buFont typeface="+mj-lt"/>
              <a:buAutoNum type="alphaLcPeriod"/>
            </a:pPr>
            <a:r>
              <a:rPr lang="en-US" dirty="0">
                <a:latin typeface="Calibri" panose="020F0502020204030204" pitchFamily="34" charset="0"/>
                <a:cs typeface="Arial" panose="020B0604020202020204" pitchFamily="34" charset="0"/>
              </a:rPr>
              <a:t>Ensure a strong password is set with the Secret Manager tool</a:t>
            </a:r>
          </a:p>
          <a:p>
            <a:pPr marL="742950" marR="0" lvl="1" indent="-285750">
              <a:lnSpc>
                <a:spcPct val="107000"/>
              </a:lnSpc>
              <a:spcBef>
                <a:spcPts val="0"/>
              </a:spcBef>
              <a:spcAft>
                <a:spcPts val="0"/>
              </a:spcAft>
              <a:buFont typeface="+mj-lt"/>
              <a:buAutoNum type="alphaLcPeriod"/>
            </a:pPr>
            <a:r>
              <a:rPr lang="en-US" dirty="0">
                <a:latin typeface="Calibri" panose="020F0502020204030204" pitchFamily="34" charset="0"/>
                <a:cs typeface="Arial" panose="020B0604020202020204" pitchFamily="34" charset="0"/>
              </a:rPr>
              <a:t>Before starting the application, ensure the Microsoft SQL server is running.</a:t>
            </a:r>
          </a:p>
          <a:p>
            <a:pPr marL="742950" marR="0" lvl="1" indent="-285750">
              <a:lnSpc>
                <a:spcPct val="107000"/>
              </a:lnSpc>
              <a:spcBef>
                <a:spcPts val="0"/>
              </a:spcBef>
              <a:spcAft>
                <a:spcPts val="800"/>
              </a:spcAft>
              <a:buFont typeface="+mj-lt"/>
              <a:buAutoNum type="alphaLcPeriod"/>
            </a:pPr>
            <a:r>
              <a:rPr lang="en-US" dirty="0">
                <a:latin typeface="Calibri" panose="020F0502020204030204" pitchFamily="34" charset="0"/>
                <a:cs typeface="Arial" panose="020B0604020202020204" pitchFamily="34" charset="0"/>
              </a:rPr>
              <a:t>Note the two user records created and inserted into the </a:t>
            </a:r>
            <a:r>
              <a:rPr lang="en-US" dirty="0" err="1">
                <a:latin typeface="Calibri" panose="020F0502020204030204" pitchFamily="34" charset="0"/>
                <a:cs typeface="Arial" panose="020B0604020202020204" pitchFamily="34" charset="0"/>
              </a:rPr>
              <a:t>dbo.AspNetUsers</a:t>
            </a:r>
            <a:r>
              <a:rPr lang="en-US" dirty="0">
                <a:latin typeface="Calibri" panose="020F0502020204030204" pitchFamily="34" charset="0"/>
                <a:cs typeface="Arial" panose="020B0604020202020204" pitchFamily="34" charset="0"/>
              </a:rPr>
              <a:t> table on ContactDB. These are the manager and administrator users.</a:t>
            </a:r>
          </a:p>
        </p:txBody>
      </p:sp>
      <p:pic>
        <p:nvPicPr>
          <p:cNvPr id="6" name="Picture 5" descr="A screenshot of a computer&#10;&#10;Description automatically generated">
            <a:extLst>
              <a:ext uri="{FF2B5EF4-FFF2-40B4-BE49-F238E27FC236}">
                <a16:creationId xmlns:a16="http://schemas.microsoft.com/office/drawing/2014/main" id="{45D3E7F6-0D22-00AA-7866-0686DC2EF9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9428" y="374922"/>
            <a:ext cx="4934177" cy="5933613"/>
          </a:xfrm>
          <a:prstGeom prst="rect">
            <a:avLst/>
          </a:prstGeom>
          <a:noFill/>
          <a:ln>
            <a:noFill/>
          </a:ln>
        </p:spPr>
      </p:pic>
      <p:pic>
        <p:nvPicPr>
          <p:cNvPr id="7" name="Picture 6">
            <a:extLst>
              <a:ext uri="{FF2B5EF4-FFF2-40B4-BE49-F238E27FC236}">
                <a16:creationId xmlns:a16="http://schemas.microsoft.com/office/drawing/2014/main" id="{E3662634-5B81-6194-6F36-72326928CAB0}"/>
              </a:ext>
            </a:extLst>
          </p:cNvPr>
          <p:cNvPicPr>
            <a:picLocks noChangeAspect="1"/>
          </p:cNvPicPr>
          <p:nvPr/>
        </p:nvPicPr>
        <p:blipFill rotWithShape="1">
          <a:blip r:embed="rId3">
            <a:extLst>
              <a:ext uri="{28A0092B-C50C-407E-A947-70E740481C1C}">
                <a14:useLocalDpi xmlns:a14="http://schemas.microsoft.com/office/drawing/2010/main" val="0"/>
              </a:ext>
            </a:extLst>
          </a:blip>
          <a:srcRect b="7004"/>
          <a:stretch/>
        </p:blipFill>
        <p:spPr bwMode="auto">
          <a:xfrm>
            <a:off x="609600" y="4092315"/>
            <a:ext cx="5421630" cy="2143760"/>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2F09A9BF-87DF-449B-3A7C-49ADC8065FD5}"/>
              </a:ext>
            </a:extLst>
          </p:cNvPr>
          <p:cNvSpPr txBox="1"/>
          <p:nvPr/>
        </p:nvSpPr>
        <p:spPr>
          <a:xfrm>
            <a:off x="8614284" y="6308535"/>
            <a:ext cx="1784463" cy="369332"/>
          </a:xfrm>
          <a:prstGeom prst="rect">
            <a:avLst/>
          </a:prstGeom>
          <a:noFill/>
        </p:spPr>
        <p:txBody>
          <a:bodyPr wrap="none" rtlCol="0">
            <a:spAutoFit/>
          </a:bodyPr>
          <a:lstStyle/>
          <a:p>
            <a:r>
              <a:rPr lang="en-US" b="1" dirty="0">
                <a:latin typeface="Calibri" panose="020F0502020204030204" pitchFamily="34" charset="0"/>
                <a:cs typeface="Arial" panose="020B0604020202020204" pitchFamily="34" charset="0"/>
              </a:rPr>
              <a:t>Running the App</a:t>
            </a:r>
          </a:p>
        </p:txBody>
      </p:sp>
      <p:sp>
        <p:nvSpPr>
          <p:cNvPr id="9" name="TextBox 8">
            <a:extLst>
              <a:ext uri="{FF2B5EF4-FFF2-40B4-BE49-F238E27FC236}">
                <a16:creationId xmlns:a16="http://schemas.microsoft.com/office/drawing/2014/main" id="{8BA3A31D-3054-8947-C522-55A934D4D45F}"/>
              </a:ext>
            </a:extLst>
          </p:cNvPr>
          <p:cNvSpPr txBox="1"/>
          <p:nvPr/>
        </p:nvSpPr>
        <p:spPr>
          <a:xfrm>
            <a:off x="152902" y="6353067"/>
            <a:ext cx="6613157" cy="369332"/>
          </a:xfrm>
          <a:prstGeom prst="rect">
            <a:avLst/>
          </a:prstGeom>
          <a:noFill/>
        </p:spPr>
        <p:txBody>
          <a:bodyPr wrap="none" rtlCol="0">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Users inserted inro table </a:t>
            </a:r>
            <a:r>
              <a:rPr lang="en-US" sz="1800" b="1" dirty="0" err="1">
                <a:effectLst/>
                <a:latin typeface="Calibri" panose="020F0502020204030204" pitchFamily="34" charset="0"/>
                <a:ea typeface="Calibri" panose="020F0502020204030204" pitchFamily="34" charset="0"/>
                <a:cs typeface="Arial" panose="020B0604020202020204" pitchFamily="34" charset="0"/>
              </a:rPr>
              <a:t>AspNetUsers</a:t>
            </a:r>
            <a:r>
              <a:rPr lang="en-US" sz="1800" b="1" dirty="0">
                <a:effectLst/>
                <a:latin typeface="Calibri" panose="020F0502020204030204" pitchFamily="34" charset="0"/>
                <a:ea typeface="Calibri" panose="020F0502020204030204" pitchFamily="34" charset="0"/>
                <a:cs typeface="Arial" panose="020B0604020202020204" pitchFamily="34" charset="0"/>
              </a:rPr>
              <a:t> after running the starter App</a:t>
            </a:r>
            <a:endParaRPr lang="en-US" dirty="0"/>
          </a:p>
        </p:txBody>
      </p:sp>
    </p:spTree>
    <p:extLst>
      <p:ext uri="{BB962C8B-B14F-4D97-AF65-F5344CB8AC3E}">
        <p14:creationId xmlns:p14="http://schemas.microsoft.com/office/powerpoint/2010/main" val="317025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609600" y="1410733"/>
            <a:ext cx="10972800" cy="4036534"/>
          </a:xfrm>
        </p:spPr>
        <p:txBody>
          <a:bodyPr/>
          <a:lstStyle/>
          <a:p>
            <a:r>
              <a:rPr lang="en-US" dirty="0"/>
              <a:t>Use cases</a:t>
            </a:r>
          </a:p>
          <a:p>
            <a:pPr marL="342900" indent="-342900">
              <a:buFont typeface="Wingdings" panose="05000000000000000000" pitchFamily="2" charset="2"/>
              <a:buChar char="v"/>
            </a:pPr>
            <a:r>
              <a:rPr lang="en-US" dirty="0"/>
              <a:t>User Login – manager login</a:t>
            </a:r>
          </a:p>
          <a:p>
            <a:pPr marL="342900" indent="-342900">
              <a:buFont typeface="Wingdings" panose="05000000000000000000" pitchFamily="2" charset="2"/>
              <a:buChar char="v"/>
            </a:pPr>
            <a:r>
              <a:rPr lang="en-US" dirty="0"/>
              <a:t>User Registration – a new account is registered by a new user</a:t>
            </a:r>
          </a:p>
          <a:p>
            <a:pPr marL="342900" indent="-342900">
              <a:buFont typeface="Wingdings" panose="05000000000000000000" pitchFamily="2" charset="2"/>
              <a:buChar char="v"/>
            </a:pPr>
            <a:r>
              <a:rPr lang="en-US" dirty="0"/>
              <a:t>Contact creation – the new user creates a contact</a:t>
            </a:r>
          </a:p>
          <a:p>
            <a:pPr marL="342900" indent="-342900">
              <a:buFont typeface="Wingdings" panose="05000000000000000000" pitchFamily="2" charset="2"/>
              <a:buChar char="v"/>
            </a:pPr>
            <a:r>
              <a:rPr lang="en-US" dirty="0"/>
              <a:t>Contact approval – manager approves the contact</a:t>
            </a:r>
          </a:p>
          <a:p>
            <a:pPr marL="342900" indent="-342900">
              <a:buFont typeface="Wingdings" panose="05000000000000000000" pitchFamily="2" charset="2"/>
              <a:buChar char="v"/>
            </a:pPr>
            <a:r>
              <a:rPr lang="en-US" dirty="0"/>
              <a:t>Approval Override – Admin reviews and overrides manager’s approval.</a:t>
            </a:r>
          </a:p>
        </p:txBody>
      </p:sp>
      <p:sp>
        <p:nvSpPr>
          <p:cNvPr id="4" name="Title 1">
            <a:extLst>
              <a:ext uri="{FF2B5EF4-FFF2-40B4-BE49-F238E27FC236}">
                <a16:creationId xmlns:a16="http://schemas.microsoft.com/office/drawing/2014/main" id="{F2A66D48-5F85-E3BF-87A2-6C059308A578}"/>
              </a:ext>
            </a:extLst>
          </p:cNvPr>
          <p:cNvSpPr txBox="1">
            <a:spLocks/>
          </p:cNvSpPr>
          <p:nvPr/>
        </p:nvSpPr>
        <p:spPr>
          <a:xfrm>
            <a:off x="218394" y="97031"/>
            <a:ext cx="526868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a:t>
            </a:r>
          </a:p>
        </p:txBody>
      </p:sp>
    </p:spTree>
    <p:extLst>
      <p:ext uri="{BB962C8B-B14F-4D97-AF65-F5344CB8AC3E}">
        <p14:creationId xmlns:p14="http://schemas.microsoft.com/office/powerpoint/2010/main" val="245354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1B6C13-9D4E-5F8E-96F4-24E655B5CBA4}"/>
              </a:ext>
            </a:extLst>
          </p:cNvPr>
          <p:cNvSpPr txBox="1">
            <a:spLocks/>
          </p:cNvSpPr>
          <p:nvPr/>
        </p:nvSpPr>
        <p:spPr>
          <a:xfrm>
            <a:off x="218394" y="97031"/>
            <a:ext cx="587760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manager login </a:t>
            </a:r>
          </a:p>
        </p:txBody>
      </p:sp>
      <p:pic>
        <p:nvPicPr>
          <p:cNvPr id="7" name="Picture 6">
            <a:extLst>
              <a:ext uri="{FF2B5EF4-FFF2-40B4-BE49-F238E27FC236}">
                <a16:creationId xmlns:a16="http://schemas.microsoft.com/office/drawing/2014/main" id="{5F487C1C-5B95-88A7-6FCB-BBCE6E21E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753" y="1422862"/>
            <a:ext cx="7198493" cy="4673137"/>
          </a:xfrm>
          <a:prstGeom prst="rect">
            <a:avLst/>
          </a:prstGeom>
          <a:noFill/>
          <a:ln>
            <a:noFill/>
          </a:ln>
        </p:spPr>
      </p:pic>
    </p:spTree>
    <p:extLst>
      <p:ext uri="{BB962C8B-B14F-4D97-AF65-F5344CB8AC3E}">
        <p14:creationId xmlns:p14="http://schemas.microsoft.com/office/powerpoint/2010/main" val="268028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3" y="97031"/>
            <a:ext cx="1139303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User Registration &amp; Contact creation</a:t>
            </a:r>
          </a:p>
        </p:txBody>
      </p:sp>
      <p:sp>
        <p:nvSpPr>
          <p:cNvPr id="8" name="TextBox 7">
            <a:extLst>
              <a:ext uri="{FF2B5EF4-FFF2-40B4-BE49-F238E27FC236}">
                <a16:creationId xmlns:a16="http://schemas.microsoft.com/office/drawing/2014/main" id="{09E1D379-8DF2-EADE-ECD7-C260461C9A5C}"/>
              </a:ext>
            </a:extLst>
          </p:cNvPr>
          <p:cNvSpPr txBox="1"/>
          <p:nvPr/>
        </p:nvSpPr>
        <p:spPr>
          <a:xfrm>
            <a:off x="419099" y="1284018"/>
            <a:ext cx="5233669" cy="1134478"/>
          </a:xfrm>
          <a:prstGeom prst="rect">
            <a:avLst/>
          </a:prstGeom>
          <a:noFill/>
        </p:spPr>
        <p:txBody>
          <a:bodyPr wrap="square">
            <a:spAutoFit/>
          </a:bodyPr>
          <a:lstStyle/>
          <a:p>
            <a:pPr marR="0" lvl="0" rtl="0">
              <a:lnSpc>
                <a:spcPct val="107000"/>
              </a:lnSpc>
              <a:spcBef>
                <a:spcPts val="0"/>
              </a:spcBef>
              <a:spcAft>
                <a:spcPts val="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In the next scenario,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mj-lt"/>
              <a:buAutoNum type="alphaLcPeriod"/>
            </a:pPr>
            <a:r>
              <a:rPr lang="en-US" sz="1600" kern="100" dirty="0">
                <a:effectLst/>
                <a:latin typeface="Calibri" panose="020F0502020204030204" pitchFamily="34" charset="0"/>
                <a:ea typeface="Calibri" panose="020F0502020204030204" pitchFamily="34" charset="0"/>
                <a:cs typeface="Arial" panose="020B0604020202020204" pitchFamily="34" charset="0"/>
              </a:rPr>
              <a:t>A new user (fromhabib2u@georgiancollege.ca) will be registered and record will be inserted into the database.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F2458C1-ACB1-7B72-FC77-FB70FA661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358909"/>
            <a:ext cx="5233670" cy="3394710"/>
          </a:xfrm>
          <a:prstGeom prst="rect">
            <a:avLst/>
          </a:prstGeom>
          <a:noFill/>
          <a:ln>
            <a:solidFill>
              <a:schemeClr val="accent5"/>
            </a:solidFill>
          </a:ln>
        </p:spPr>
      </p:pic>
      <p:pic>
        <p:nvPicPr>
          <p:cNvPr id="10" name="Picture 9">
            <a:extLst>
              <a:ext uri="{FF2B5EF4-FFF2-40B4-BE49-F238E27FC236}">
                <a16:creationId xmlns:a16="http://schemas.microsoft.com/office/drawing/2014/main" id="{921CF9C8-D67D-AA97-671C-14689B798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612" y="5997575"/>
            <a:ext cx="5668645" cy="532130"/>
          </a:xfrm>
          <a:prstGeom prst="rect">
            <a:avLst/>
          </a:prstGeom>
          <a:noFill/>
          <a:ln>
            <a:solidFill>
              <a:schemeClr val="accent5"/>
            </a:solidFill>
          </a:ln>
        </p:spPr>
      </p:pic>
      <p:sp>
        <p:nvSpPr>
          <p:cNvPr id="14" name="TextBox 13">
            <a:extLst>
              <a:ext uri="{FF2B5EF4-FFF2-40B4-BE49-F238E27FC236}">
                <a16:creationId xmlns:a16="http://schemas.microsoft.com/office/drawing/2014/main" id="{D99F10AD-D45A-BC3F-4DF6-BC4DF8F239BA}"/>
              </a:ext>
            </a:extLst>
          </p:cNvPr>
          <p:cNvSpPr txBox="1"/>
          <p:nvPr/>
        </p:nvSpPr>
        <p:spPr>
          <a:xfrm>
            <a:off x="5870257" y="1284018"/>
            <a:ext cx="6110514" cy="1165960"/>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2"/>
            </a:pPr>
            <a:r>
              <a:rPr lang="en-US" sz="1600" kern="100" dirty="0">
                <a:effectLst/>
                <a:latin typeface="Calibri" panose="020F0502020204030204" pitchFamily="34" charset="0"/>
                <a:ea typeface="Calibri" panose="020F0502020204030204" pitchFamily="34" charset="0"/>
                <a:cs typeface="Arial" panose="020B0604020202020204" pitchFamily="34" charset="0"/>
              </a:rPr>
              <a:t>The user will create a contact ,as highlighted in the figure below which will appear on manager’s console requesting approval or rejection. Also, only the newly created contact displays edit, details and delete links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5" name="Picture 14" descr="A screenshot of a computer&#10;&#10;Description automatically generated">
            <a:extLst>
              <a:ext uri="{FF2B5EF4-FFF2-40B4-BE49-F238E27FC236}">
                <a16:creationId xmlns:a16="http://schemas.microsoft.com/office/drawing/2014/main" id="{958CBD37-1652-7CF3-7045-EB19AF71EB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9232" y="2491707"/>
            <a:ext cx="5257590" cy="3261912"/>
          </a:xfrm>
          <a:prstGeom prst="rect">
            <a:avLst/>
          </a:prstGeom>
          <a:noFill/>
          <a:ln>
            <a:solidFill>
              <a:schemeClr val="accent5"/>
            </a:solidFill>
          </a:ln>
        </p:spPr>
      </p:pic>
    </p:spTree>
    <p:extLst>
      <p:ext uri="{BB962C8B-B14F-4D97-AF65-F5344CB8AC3E}">
        <p14:creationId xmlns:p14="http://schemas.microsoft.com/office/powerpoint/2010/main" val="339210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Approval request by new user</a:t>
            </a:r>
          </a:p>
        </p:txBody>
      </p:sp>
      <p:sp>
        <p:nvSpPr>
          <p:cNvPr id="14" name="TextBox 13">
            <a:extLst>
              <a:ext uri="{FF2B5EF4-FFF2-40B4-BE49-F238E27FC236}">
                <a16:creationId xmlns:a16="http://schemas.microsoft.com/office/drawing/2014/main" id="{D99F10AD-D45A-BC3F-4DF6-BC4DF8F239BA}"/>
              </a:ext>
            </a:extLst>
          </p:cNvPr>
          <p:cNvSpPr txBox="1"/>
          <p:nvPr/>
        </p:nvSpPr>
        <p:spPr>
          <a:xfrm>
            <a:off x="5870257" y="1284018"/>
            <a:ext cx="6110514" cy="968278"/>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4"/>
            </a:pPr>
            <a:r>
              <a:rPr lang="en-US" sz="1800" kern="100" dirty="0">
                <a:effectLst/>
                <a:latin typeface="Calibri" panose="020F0502020204030204" pitchFamily="34" charset="0"/>
                <a:ea typeface="Calibri" panose="020F0502020204030204" pitchFamily="34" charset="0"/>
                <a:cs typeface="Arial" panose="020B0604020202020204" pitchFamily="34" charset="0"/>
              </a:rPr>
              <a:t>When the new user views it as seen in the figure below, the status has changed from </a:t>
            </a:r>
            <a:r>
              <a:rPr lang="en-US" sz="1800" b="1" kern="100" dirty="0">
                <a:effectLst/>
                <a:latin typeface="Calibri" panose="020F0502020204030204" pitchFamily="34" charset="0"/>
                <a:ea typeface="Calibri" panose="020F0502020204030204" pitchFamily="34" charset="0"/>
                <a:cs typeface="Arial" panose="020B0604020202020204" pitchFamily="34" charset="0"/>
              </a:rPr>
              <a:t>Submitted</a:t>
            </a:r>
            <a:r>
              <a:rPr lang="en-US" sz="1800" kern="100" dirty="0">
                <a:effectLst/>
                <a:latin typeface="Calibri" panose="020F0502020204030204" pitchFamily="34" charset="0"/>
                <a:ea typeface="Calibri" panose="020F0502020204030204" pitchFamily="34" charset="0"/>
                <a:cs typeface="Arial" panose="020B0604020202020204" pitchFamily="34" charset="0"/>
              </a:rPr>
              <a:t> &gt;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F959C3A-45B3-713C-EA14-32844E04A9DF}"/>
              </a:ext>
            </a:extLst>
          </p:cNvPr>
          <p:cNvSpPr txBox="1"/>
          <p:nvPr/>
        </p:nvSpPr>
        <p:spPr>
          <a:xfrm>
            <a:off x="201611" y="1229059"/>
            <a:ext cx="5451159" cy="968278"/>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3"/>
            </a:pPr>
            <a:r>
              <a:rPr lang="en-US" sz="1800" kern="100" dirty="0">
                <a:effectLst/>
                <a:latin typeface="Calibri" panose="020F0502020204030204" pitchFamily="34" charset="0"/>
                <a:ea typeface="Calibri" panose="020F0502020204030204" pitchFamily="34" charset="0"/>
                <a:cs typeface="Arial" panose="020B0604020202020204" pitchFamily="34" charset="0"/>
              </a:rPr>
              <a:t>Manager can view detail of submitted contact &amp; either approve or reject it. In this case, contact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66FA12C-EBB6-8F1C-41B8-479CF38339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847" y="2367030"/>
            <a:ext cx="4931922" cy="3261911"/>
          </a:xfrm>
          <a:prstGeom prst="rect">
            <a:avLst/>
          </a:prstGeom>
          <a:noFill/>
          <a:ln>
            <a:solidFill>
              <a:schemeClr val="accent1"/>
            </a:solidFill>
          </a:ln>
        </p:spPr>
      </p:pic>
      <p:pic>
        <p:nvPicPr>
          <p:cNvPr id="5" name="Picture 4" descr="A screenshot of a computer&#10;&#10;Description automatically generated">
            <a:extLst>
              <a:ext uri="{FF2B5EF4-FFF2-40B4-BE49-F238E27FC236}">
                <a16:creationId xmlns:a16="http://schemas.microsoft.com/office/drawing/2014/main" id="{F51E7FA6-C8E6-FD16-8910-5E2F1CA2E4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9233" y="2367030"/>
            <a:ext cx="5376400" cy="3261911"/>
          </a:xfrm>
          <a:prstGeom prst="rect">
            <a:avLst/>
          </a:prstGeom>
          <a:noFill/>
          <a:ln>
            <a:solidFill>
              <a:schemeClr val="accent1"/>
            </a:solidFill>
          </a:ln>
        </p:spPr>
      </p:pic>
    </p:spTree>
    <p:extLst>
      <p:ext uri="{BB962C8B-B14F-4D97-AF65-F5344CB8AC3E}">
        <p14:creationId xmlns:p14="http://schemas.microsoft.com/office/powerpoint/2010/main" val="330426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Approval Override by Admin</a:t>
            </a:r>
          </a:p>
        </p:txBody>
      </p:sp>
      <p:sp>
        <p:nvSpPr>
          <p:cNvPr id="14" name="TextBox 13">
            <a:extLst>
              <a:ext uri="{FF2B5EF4-FFF2-40B4-BE49-F238E27FC236}">
                <a16:creationId xmlns:a16="http://schemas.microsoft.com/office/drawing/2014/main" id="{D99F10AD-D45A-BC3F-4DF6-BC4DF8F239BA}"/>
              </a:ext>
            </a:extLst>
          </p:cNvPr>
          <p:cNvSpPr txBox="1"/>
          <p:nvPr/>
        </p:nvSpPr>
        <p:spPr>
          <a:xfrm>
            <a:off x="6081486" y="1639666"/>
            <a:ext cx="6110514" cy="375552"/>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6"/>
            </a:pPr>
            <a:r>
              <a:rPr lang="en-US" sz="1800" kern="100" dirty="0">
                <a:effectLst/>
                <a:latin typeface="Calibri" panose="020F0502020204030204" pitchFamily="34" charset="0"/>
                <a:ea typeface="Calibri" panose="020F0502020204030204" pitchFamily="34" charset="0"/>
                <a:cs typeface="Arial" panose="020B0604020202020204" pitchFamily="34" charset="0"/>
              </a:rPr>
              <a:t>Approval rejected by admin.</a:t>
            </a:r>
          </a:p>
        </p:txBody>
      </p:sp>
      <p:sp>
        <p:nvSpPr>
          <p:cNvPr id="3" name="TextBox 2">
            <a:extLst>
              <a:ext uri="{FF2B5EF4-FFF2-40B4-BE49-F238E27FC236}">
                <a16:creationId xmlns:a16="http://schemas.microsoft.com/office/drawing/2014/main" id="{CF959C3A-45B3-713C-EA14-32844E04A9DF}"/>
              </a:ext>
            </a:extLst>
          </p:cNvPr>
          <p:cNvSpPr txBox="1"/>
          <p:nvPr/>
        </p:nvSpPr>
        <p:spPr>
          <a:xfrm>
            <a:off x="211229" y="1639666"/>
            <a:ext cx="5722563" cy="1561005"/>
          </a:xfrm>
          <a:prstGeom prst="rect">
            <a:avLst/>
          </a:prstGeom>
          <a:noFill/>
        </p:spPr>
        <p:txBody>
          <a:bodyPr wrap="square">
            <a:spAutoFit/>
          </a:bodyPr>
          <a:lstStyle/>
          <a:p>
            <a:pPr marL="800100" lvl="1" indent="-342900">
              <a:lnSpc>
                <a:spcPct val="107000"/>
              </a:lnSpc>
              <a:spcAft>
                <a:spcPts val="800"/>
              </a:spcAft>
              <a:buFont typeface="+mj-lt"/>
              <a:buAutoNum type="alphaLcPeriod" startAt="5"/>
            </a:pPr>
            <a:r>
              <a:rPr lang="en-US" sz="1800" kern="100" dirty="0">
                <a:effectLst/>
                <a:latin typeface="Calibri" panose="020F0502020204030204" pitchFamily="34" charset="0"/>
                <a:ea typeface="Calibri" panose="020F0502020204030204" pitchFamily="34" charset="0"/>
                <a:cs typeface="Arial" panose="020B0604020202020204" pitchFamily="34" charset="0"/>
              </a:rPr>
              <a:t>Admin will be able to review approval, view details, edit or delete contact to demonstrate their different access rights. In this case he decides to </a:t>
            </a:r>
            <a:r>
              <a:rPr lang="en-US" sz="1800" b="1" kern="100" dirty="0">
                <a:effectLst/>
                <a:latin typeface="Calibri" panose="020F0502020204030204" pitchFamily="34" charset="0"/>
                <a:ea typeface="Calibri" panose="020F0502020204030204" pitchFamily="34" charset="0"/>
                <a:cs typeface="Arial" panose="020B0604020202020204" pitchFamily="34" charset="0"/>
              </a:rPr>
              <a:t>override</a:t>
            </a:r>
            <a:r>
              <a:rPr lang="en-US" sz="1800" kern="100" dirty="0">
                <a:effectLst/>
                <a:latin typeface="Calibri" panose="020F0502020204030204" pitchFamily="34" charset="0"/>
                <a:ea typeface="Calibri" panose="020F0502020204030204" pitchFamily="34" charset="0"/>
                <a:cs typeface="Arial" panose="020B0604020202020204" pitchFamily="34" charset="0"/>
              </a:rPr>
              <a:t> the manager’s approval and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reject</a:t>
            </a:r>
            <a:r>
              <a:rPr lang="en-US" sz="1800" kern="100" dirty="0">
                <a:effectLst/>
                <a:latin typeface="Calibri" panose="020F0502020204030204" pitchFamily="34" charset="0"/>
                <a:ea typeface="Calibri" panose="020F0502020204030204" pitchFamily="34" charset="0"/>
                <a:cs typeface="Arial" panose="020B0604020202020204" pitchFamily="34" charset="0"/>
              </a:rPr>
              <a:t> the contact.</a:t>
            </a:r>
          </a:p>
        </p:txBody>
      </p:sp>
      <p:pic>
        <p:nvPicPr>
          <p:cNvPr id="2" name="Picture 1">
            <a:extLst>
              <a:ext uri="{FF2B5EF4-FFF2-40B4-BE49-F238E27FC236}">
                <a16:creationId xmlns:a16="http://schemas.microsoft.com/office/drawing/2014/main" id="{6D8FA706-EB25-39DF-A17A-1E999530B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239" y="3256639"/>
            <a:ext cx="5722563" cy="3040742"/>
          </a:xfrm>
          <a:prstGeom prst="rect">
            <a:avLst/>
          </a:prstGeom>
          <a:noFill/>
          <a:ln>
            <a:noFill/>
          </a:ln>
        </p:spPr>
      </p:pic>
      <p:pic>
        <p:nvPicPr>
          <p:cNvPr id="8" name="Picture 7">
            <a:extLst>
              <a:ext uri="{FF2B5EF4-FFF2-40B4-BE49-F238E27FC236}">
                <a16:creationId xmlns:a16="http://schemas.microsoft.com/office/drawing/2014/main" id="{7F056B73-5F38-3D29-1A44-1631FCBF52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2907" y="2420168"/>
            <a:ext cx="4800465" cy="3631055"/>
          </a:xfrm>
          <a:prstGeom prst="rect">
            <a:avLst/>
          </a:prstGeom>
          <a:noFill/>
          <a:ln>
            <a:noFill/>
          </a:ln>
        </p:spPr>
      </p:pic>
    </p:spTree>
    <p:extLst>
      <p:ext uri="{BB962C8B-B14F-4D97-AF65-F5344CB8AC3E}">
        <p14:creationId xmlns:p14="http://schemas.microsoft.com/office/powerpoint/2010/main" val="98698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6FBEC-D27F-C660-57E9-1F6052754E90}"/>
              </a:ext>
            </a:extLst>
          </p:cNvPr>
          <p:cNvSpPr>
            <a:spLocks noGrp="1"/>
          </p:cNvSpPr>
          <p:nvPr>
            <p:ph type="title"/>
          </p:nvPr>
        </p:nvSpPr>
        <p:spPr>
          <a:xfrm>
            <a:off x="609600" y="557784"/>
            <a:ext cx="10972800" cy="1446390"/>
          </a:xfrm>
        </p:spPr>
        <p:txBody>
          <a:bodyPr>
            <a:normAutofit/>
          </a:bodyPr>
          <a:lstStyle/>
          <a:p>
            <a:r>
              <a:rPr lang="en-US" sz="4000" dirty="0"/>
              <a:t>Outline</a:t>
            </a:r>
            <a:endParaRPr lang="en-US" dirty="0"/>
          </a:p>
        </p:txBody>
      </p:sp>
      <p:graphicFrame>
        <p:nvGraphicFramePr>
          <p:cNvPr id="5" name="Content Placeholder 2">
            <a:extLst>
              <a:ext uri="{FF2B5EF4-FFF2-40B4-BE49-F238E27FC236}">
                <a16:creationId xmlns:a16="http://schemas.microsoft.com/office/drawing/2014/main" id="{49802A57-8276-C0AB-CA61-837FB14D8D34}"/>
              </a:ext>
            </a:extLst>
          </p:cNvPr>
          <p:cNvGraphicFramePr>
            <a:graphicFrameLocks noGrp="1"/>
          </p:cNvGraphicFramePr>
          <p:nvPr>
            <p:ph idx="1"/>
            <p:extLst>
              <p:ext uri="{D42A27DB-BD31-4B8C-83A1-F6EECF244321}">
                <p14:modId xmlns:p14="http://schemas.microsoft.com/office/powerpoint/2010/main" val="1390618511"/>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1276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New user contact status updated</a:t>
            </a:r>
          </a:p>
        </p:txBody>
      </p:sp>
      <p:sp>
        <p:nvSpPr>
          <p:cNvPr id="3" name="TextBox 2">
            <a:extLst>
              <a:ext uri="{FF2B5EF4-FFF2-40B4-BE49-F238E27FC236}">
                <a16:creationId xmlns:a16="http://schemas.microsoft.com/office/drawing/2014/main" id="{CF959C3A-45B3-713C-EA14-32844E04A9DF}"/>
              </a:ext>
            </a:extLst>
          </p:cNvPr>
          <p:cNvSpPr txBox="1"/>
          <p:nvPr/>
        </p:nvSpPr>
        <p:spPr>
          <a:xfrm>
            <a:off x="211229" y="1639666"/>
            <a:ext cx="10863171" cy="1070871"/>
          </a:xfrm>
          <a:prstGeom prst="rect">
            <a:avLst/>
          </a:prstGeom>
          <a:noFill/>
        </p:spPr>
        <p:txBody>
          <a:bodyPr wrap="square">
            <a:spAutoFit/>
          </a:bodyPr>
          <a:lstStyle/>
          <a:p>
            <a:pPr marL="800100" lvl="1" indent="-342900">
              <a:lnSpc>
                <a:spcPct val="107000"/>
              </a:lnSpc>
              <a:spcAft>
                <a:spcPts val="800"/>
              </a:spcAft>
              <a:buFont typeface="+mj-lt"/>
              <a:buAutoNum type="alphaLcPeriod" startAt="5"/>
            </a:pPr>
            <a:r>
              <a:rPr lang="en-US" sz="1800" kern="100" dirty="0">
                <a:effectLst/>
                <a:latin typeface="Calibri" panose="020F0502020204030204" pitchFamily="34" charset="0"/>
                <a:ea typeface="Calibri" panose="020F0502020204030204" pitchFamily="34" charset="0"/>
                <a:cs typeface="Arial" panose="020B0604020202020204" pitchFamily="34" charset="0"/>
              </a:rPr>
              <a:t>When the new user views it as seen in the figure below, the status would have changed from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 &gt; Rejected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800100" lvl="1" indent="-342900">
              <a:lnSpc>
                <a:spcPct val="107000"/>
              </a:lnSpc>
              <a:spcAft>
                <a:spcPts val="800"/>
              </a:spcAft>
              <a:buFont typeface="+mj-lt"/>
              <a:buAutoNum type="alphaLcPeriod" startAt="5"/>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descr="A screenshot of a computer screen&#10;&#10;Description automatically generated">
            <a:extLst>
              <a:ext uri="{FF2B5EF4-FFF2-40B4-BE49-F238E27FC236}">
                <a16:creationId xmlns:a16="http://schemas.microsoft.com/office/drawing/2014/main" id="{AFF6015F-8852-F6EE-C792-139CCE071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0357" y="2175100"/>
            <a:ext cx="5883013" cy="3911727"/>
          </a:xfrm>
          <a:prstGeom prst="rect">
            <a:avLst/>
          </a:prstGeom>
          <a:noFill/>
          <a:ln>
            <a:noFill/>
          </a:ln>
        </p:spPr>
      </p:pic>
    </p:spTree>
    <p:extLst>
      <p:ext uri="{BB962C8B-B14F-4D97-AF65-F5344CB8AC3E}">
        <p14:creationId xmlns:p14="http://schemas.microsoft.com/office/powerpoint/2010/main" val="78287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7AD39-0524-00D0-E142-40585CDBE956}"/>
              </a:ext>
            </a:extLst>
          </p:cNvPr>
          <p:cNvSpPr txBox="1"/>
          <p:nvPr/>
        </p:nvSpPr>
        <p:spPr>
          <a:xfrm>
            <a:off x="558800" y="1601679"/>
            <a:ext cx="11074400" cy="3330976"/>
          </a:xfrm>
          <a:prstGeom prst="rect">
            <a:avLst/>
          </a:prstGeom>
          <a:noFill/>
        </p:spPr>
        <p:txBody>
          <a:bodyPr wrap="square">
            <a:spAutoFit/>
          </a:bodyPr>
          <a:lstStyle/>
          <a:p>
            <a:pPr marR="0" lvl="0" rtl="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summary, the sample Contact Manager App has been used in demonstrating </a:t>
            </a:r>
            <a:r>
              <a:rPr lang="en-US" sz="1800" b="1" kern="100" dirty="0">
                <a:effectLst/>
                <a:latin typeface="Calibri" panose="020F0502020204030204" pitchFamily="34" charset="0"/>
                <a:ea typeface="Calibri" panose="020F0502020204030204" pitchFamily="34" charset="0"/>
                <a:cs typeface="Arial" panose="020B0604020202020204" pitchFamily="34" charset="0"/>
              </a:rPr>
              <a:t>authentication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and</a:t>
            </a:r>
            <a:r>
              <a:rPr lang="en-US" sz="1800" b="1" kern="100" dirty="0">
                <a:effectLst/>
                <a:latin typeface="Calibri" panose="020F0502020204030204" pitchFamily="34" charset="0"/>
                <a:ea typeface="Calibri" panose="020F0502020204030204" pitchFamily="34" charset="0"/>
                <a:cs typeface="Arial" panose="020B0604020202020204" pitchFamily="34" charset="0"/>
              </a:rPr>
              <a:t> authorization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in securing user data and enforcing confidentiality. As a recap, the starter app has 3 security groups namely, a registered user, manager and admin. Their respective access right are summarized below: </a:t>
            </a:r>
          </a:p>
          <a:p>
            <a:pPr marR="0" lvl="0" rtl="0">
              <a:lnSpc>
                <a:spcPct val="107000"/>
              </a:lnSpc>
              <a:spcBef>
                <a:spcPts val="0"/>
              </a:spcBef>
              <a:spcAft>
                <a:spcPts val="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Registered users can view all the approved data and can edit/delete their own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Managers can approve or reject contact data. Only approved contacts are visible to users.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Administrators can approve/reject and edit/delete any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Finally, It’s important to mention that the group would have loved to implement a feature named </a:t>
            </a:r>
            <a:r>
              <a:rPr lang="en-US" sz="1800" b="1" dirty="0">
                <a:effectLst/>
                <a:latin typeface="Calibri" panose="020F0502020204030204" pitchFamily="34" charset="0"/>
                <a:ea typeface="Calibri" panose="020F0502020204030204" pitchFamily="34" charset="0"/>
                <a:cs typeface="Arial" panose="020B0604020202020204" pitchFamily="34" charset="0"/>
              </a:rPr>
              <a:t>delegate</a:t>
            </a:r>
            <a:r>
              <a:rPr lang="en-US" sz="1800" dirty="0">
                <a:effectLst/>
                <a:latin typeface="Calibri" panose="020F0502020204030204" pitchFamily="34" charset="0"/>
                <a:ea typeface="Calibri" panose="020F0502020204030204" pitchFamily="34" charset="0"/>
                <a:cs typeface="Arial" panose="020B0604020202020204" pitchFamily="34" charset="0"/>
              </a:rPr>
              <a:t> where a new or existing user in the ContactDB can be promoted to an administrator or manager. This role can only be executed by the Administrator</a:t>
            </a:r>
            <a:endParaRPr lang="en-US" dirty="0"/>
          </a:p>
        </p:txBody>
      </p:sp>
      <p:sp>
        <p:nvSpPr>
          <p:cNvPr id="8" name="Title 1">
            <a:extLst>
              <a:ext uri="{FF2B5EF4-FFF2-40B4-BE49-F238E27FC236}">
                <a16:creationId xmlns:a16="http://schemas.microsoft.com/office/drawing/2014/main" id="{602C7A0A-27A9-53E3-CCE6-78CBC3E358B3}"/>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64301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502722" y="2084216"/>
            <a:ext cx="10826338" cy="1911294"/>
          </a:xfrm>
        </p:spPr>
        <p:txBody>
          <a:bodyPr/>
          <a:lstStyle/>
          <a:p>
            <a:r>
              <a:rPr lang="en-US" dirty="0"/>
              <a:t>Access to critical data in any organization or enterprise must be monitored and controlled to ensure confidentiality, Integrity and availability of data. </a:t>
            </a:r>
          </a:p>
          <a:p>
            <a:r>
              <a:rPr lang="en-US" dirty="0"/>
              <a:t>Administrators must also ensure user’s identity is verified before data access while enforcing access rights to confidential data/resources. </a:t>
            </a:r>
          </a:p>
          <a:p>
            <a:endParaRPr lang="en-US" dirty="0"/>
          </a:p>
        </p:txBody>
      </p:sp>
      <p:pic>
        <p:nvPicPr>
          <p:cNvPr id="7" name="Picture 6" descr="A computer screen with a shield and check marks&#10;&#10;Description automatically generated">
            <a:extLst>
              <a:ext uri="{FF2B5EF4-FFF2-40B4-BE49-F238E27FC236}">
                <a16:creationId xmlns:a16="http://schemas.microsoft.com/office/drawing/2014/main" id="{7A5D4C75-8224-283E-642E-41065CCAA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35" y="4196380"/>
            <a:ext cx="5015000" cy="2314615"/>
          </a:xfrm>
          <a:prstGeom prst="rect">
            <a:avLst/>
          </a:prstGeom>
        </p:spPr>
      </p:pic>
      <p:sp>
        <p:nvSpPr>
          <p:cNvPr id="9" name="TextBox 8">
            <a:extLst>
              <a:ext uri="{FF2B5EF4-FFF2-40B4-BE49-F238E27FC236}">
                <a16:creationId xmlns:a16="http://schemas.microsoft.com/office/drawing/2014/main" id="{85241936-42C6-CEF1-E786-FC2B8DF9F61F}"/>
              </a:ext>
            </a:extLst>
          </p:cNvPr>
          <p:cNvSpPr txBox="1"/>
          <p:nvPr/>
        </p:nvSpPr>
        <p:spPr>
          <a:xfrm>
            <a:off x="5821826" y="4365589"/>
            <a:ext cx="5760574" cy="1477328"/>
          </a:xfrm>
          <a:prstGeom prst="rect">
            <a:avLst/>
          </a:prstGeom>
          <a:noFill/>
        </p:spPr>
        <p:txBody>
          <a:bodyPr wrap="square">
            <a:spAutoFit/>
          </a:bodyPr>
          <a:lstStyle/>
          <a:p>
            <a:r>
              <a:rPr lang="en-US" dirty="0"/>
              <a:t>In other words, </a:t>
            </a:r>
          </a:p>
          <a:p>
            <a:endParaRPr lang="en-US" dirty="0"/>
          </a:p>
          <a:p>
            <a:pPr marL="285750" indent="-285750">
              <a:buFont typeface="Wingdings" panose="05000000000000000000" pitchFamily="2" charset="2"/>
              <a:buChar char="v"/>
            </a:pPr>
            <a:r>
              <a:rPr lang="en-US" dirty="0"/>
              <a:t>User Identity is validated via Authentication  while</a:t>
            </a:r>
          </a:p>
          <a:p>
            <a:endParaRPr lang="en-US" dirty="0"/>
          </a:p>
          <a:p>
            <a:pPr marL="285750" indent="-285750">
              <a:buFont typeface="Wingdings" panose="05000000000000000000" pitchFamily="2" charset="2"/>
              <a:buChar char="v"/>
            </a:pPr>
            <a:r>
              <a:rPr lang="en-US" dirty="0"/>
              <a:t>Confidentiality is enforced via Authorization</a:t>
            </a:r>
          </a:p>
        </p:txBody>
      </p:sp>
      <p:sp>
        <p:nvSpPr>
          <p:cNvPr id="10" name="Title 1">
            <a:extLst>
              <a:ext uri="{FF2B5EF4-FFF2-40B4-BE49-F238E27FC236}">
                <a16:creationId xmlns:a16="http://schemas.microsoft.com/office/drawing/2014/main" id="{39537132-B937-D5D9-4D13-14E587184404}"/>
              </a:ext>
            </a:extLst>
          </p:cNvPr>
          <p:cNvSpPr txBox="1">
            <a:spLocks/>
          </p:cNvSpPr>
          <p:nvPr/>
        </p:nvSpPr>
        <p:spPr>
          <a:xfrm>
            <a:off x="218394" y="97031"/>
            <a:ext cx="526868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400" dirty="0"/>
              <a:t>Introduction</a:t>
            </a:r>
            <a:endParaRPr lang="en-US" dirty="0"/>
          </a:p>
        </p:txBody>
      </p:sp>
    </p:spTree>
    <p:extLst>
      <p:ext uri="{BB962C8B-B14F-4D97-AF65-F5344CB8AC3E}">
        <p14:creationId xmlns:p14="http://schemas.microsoft.com/office/powerpoint/2010/main" val="13256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p:txBody>
          <a:bodyPr/>
          <a:lstStyle/>
          <a:p>
            <a:r>
              <a:rPr lang="en-US" b="1" dirty="0"/>
              <a:t>Authentication</a:t>
            </a:r>
            <a:r>
              <a:rPr lang="en-US" dirty="0"/>
              <a:t> is the process of verifying the identity of a user before granting access to a service. Authentication can be validated via what the user knows (login credential), what the use is (Biometric) and/or what the user has (secret token). </a:t>
            </a:r>
          </a:p>
          <a:p>
            <a:r>
              <a:rPr lang="en-US" b="1" dirty="0"/>
              <a:t>Authorization</a:t>
            </a:r>
            <a:r>
              <a:rPr lang="en-US" dirty="0"/>
              <a:t> is the process on ensuring strict access to data  or computing resources (compute, storage or processes) based on a user’s access rights or permission.</a:t>
            </a:r>
          </a:p>
          <a:p>
            <a:endParaRPr lang="en-US" dirty="0"/>
          </a:p>
          <a:p>
            <a:endParaRPr lang="en-US" dirty="0"/>
          </a:p>
        </p:txBody>
      </p:sp>
      <p:graphicFrame>
        <p:nvGraphicFramePr>
          <p:cNvPr id="4" name="Table 3">
            <a:extLst>
              <a:ext uri="{FF2B5EF4-FFF2-40B4-BE49-F238E27FC236}">
                <a16:creationId xmlns:a16="http://schemas.microsoft.com/office/drawing/2014/main" id="{D87F382A-1867-D9D8-1474-8D2BED774692}"/>
              </a:ext>
            </a:extLst>
          </p:cNvPr>
          <p:cNvGraphicFramePr>
            <a:graphicFrameLocks noGrp="1"/>
          </p:cNvGraphicFramePr>
          <p:nvPr>
            <p:extLst>
              <p:ext uri="{D42A27DB-BD31-4B8C-83A1-F6EECF244321}">
                <p14:modId xmlns:p14="http://schemas.microsoft.com/office/powerpoint/2010/main" val="3952292117"/>
              </p:ext>
            </p:extLst>
          </p:nvPr>
        </p:nvGraphicFramePr>
        <p:xfrm>
          <a:off x="2517569" y="4341640"/>
          <a:ext cx="7493330" cy="1833880"/>
        </p:xfrm>
        <a:graphic>
          <a:graphicData uri="http://schemas.openxmlformats.org/drawingml/2006/table">
            <a:tbl>
              <a:tblPr firstRow="1" bandRow="1">
                <a:tableStyleId>{5C22544A-7EE6-4342-B048-85BDC9FD1C3A}</a:tableStyleId>
              </a:tblPr>
              <a:tblGrid>
                <a:gridCol w="3746665">
                  <a:extLst>
                    <a:ext uri="{9D8B030D-6E8A-4147-A177-3AD203B41FA5}">
                      <a16:colId xmlns:a16="http://schemas.microsoft.com/office/drawing/2014/main" val="2762039762"/>
                    </a:ext>
                  </a:extLst>
                </a:gridCol>
                <a:gridCol w="3746665">
                  <a:extLst>
                    <a:ext uri="{9D8B030D-6E8A-4147-A177-3AD203B41FA5}">
                      <a16:colId xmlns:a16="http://schemas.microsoft.com/office/drawing/2014/main" val="1291762351"/>
                    </a:ext>
                  </a:extLst>
                </a:gridCol>
              </a:tblGrid>
              <a:tr h="370840">
                <a:tc>
                  <a:txBody>
                    <a:bodyPr/>
                    <a:lstStyle/>
                    <a:p>
                      <a:pPr algn="ctr"/>
                      <a:r>
                        <a:rPr lang="en-US" dirty="0"/>
                        <a:t>Similarities</a:t>
                      </a:r>
                    </a:p>
                  </a:txBody>
                  <a:tcPr/>
                </a:tc>
                <a:tc>
                  <a:txBody>
                    <a:bodyPr/>
                    <a:lstStyle/>
                    <a:p>
                      <a:pPr algn="ctr"/>
                      <a:r>
                        <a:rPr lang="en-US" dirty="0"/>
                        <a:t>Differences</a:t>
                      </a:r>
                    </a:p>
                  </a:txBody>
                  <a:tcPr/>
                </a:tc>
                <a:extLst>
                  <a:ext uri="{0D108BD9-81ED-4DB2-BD59-A6C34878D82A}">
                    <a16:rowId xmlns:a16="http://schemas.microsoft.com/office/drawing/2014/main" val="2440607022"/>
                  </a:ext>
                </a:extLst>
              </a:tr>
              <a:tr h="370840">
                <a:tc>
                  <a:txBody>
                    <a:bodyPr/>
                    <a:lstStyle/>
                    <a:p>
                      <a:pPr algn="l"/>
                      <a:r>
                        <a:rPr lang="en-US" dirty="0"/>
                        <a:t>Both are security requirements which falls under the category of non-functional requirements in requirements engineering</a:t>
                      </a:r>
                    </a:p>
                  </a:txBody>
                  <a:tcPr/>
                </a:tc>
                <a:tc>
                  <a:txBody>
                    <a:bodyPr/>
                    <a:lstStyle/>
                    <a:p>
                      <a:pPr algn="l"/>
                      <a:r>
                        <a:rPr lang="en-US" dirty="0"/>
                        <a:t>Authentication focuses on verifying user identity however, authorization focuses on data access rights of authenticated user(s)</a:t>
                      </a:r>
                    </a:p>
                  </a:txBody>
                  <a:tcPr/>
                </a:tc>
                <a:extLst>
                  <a:ext uri="{0D108BD9-81ED-4DB2-BD59-A6C34878D82A}">
                    <a16:rowId xmlns:a16="http://schemas.microsoft.com/office/drawing/2014/main" val="692167597"/>
                  </a:ext>
                </a:extLst>
              </a:tr>
            </a:tbl>
          </a:graphicData>
        </a:graphic>
      </p:graphicFrame>
      <p:sp>
        <p:nvSpPr>
          <p:cNvPr id="5" name="Title 1">
            <a:extLst>
              <a:ext uri="{FF2B5EF4-FFF2-40B4-BE49-F238E27FC236}">
                <a16:creationId xmlns:a16="http://schemas.microsoft.com/office/drawing/2014/main" id="{71F81DC9-BC97-E86E-A579-D4DAC5ED018C}"/>
              </a:ext>
            </a:extLst>
          </p:cNvPr>
          <p:cNvSpPr txBox="1">
            <a:spLocks/>
          </p:cNvSpPr>
          <p:nvPr/>
        </p:nvSpPr>
        <p:spPr>
          <a:xfrm>
            <a:off x="218394" y="97031"/>
            <a:ext cx="11364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dirty="0"/>
              <a:t>Authentication</a:t>
            </a:r>
            <a:r>
              <a:rPr lang="en-US" dirty="0"/>
              <a:t> &amp; Authorization - Definition</a:t>
            </a:r>
          </a:p>
        </p:txBody>
      </p:sp>
    </p:spTree>
    <p:extLst>
      <p:ext uri="{BB962C8B-B14F-4D97-AF65-F5344CB8AC3E}">
        <p14:creationId xmlns:p14="http://schemas.microsoft.com/office/powerpoint/2010/main" val="112031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449943" y="1213313"/>
            <a:ext cx="11292114" cy="4735167"/>
          </a:xfrm>
        </p:spPr>
        <p:txBody>
          <a:bodyPr>
            <a:normAutofit/>
          </a:bodyPr>
          <a:lstStyle/>
          <a:p>
            <a:pPr marL="457200" indent="-457200">
              <a:buFont typeface="Wingdings" panose="05000000000000000000" pitchFamily="2" charset="2"/>
              <a:buChar char="v"/>
            </a:pPr>
            <a:r>
              <a:rPr lang="en-US" dirty="0"/>
              <a:t>Introduction</a:t>
            </a:r>
          </a:p>
          <a:p>
            <a:pPr marL="685800" lvl="1" indent="-457200">
              <a:buFont typeface="Wingdings" panose="05000000000000000000" pitchFamily="2" charset="2"/>
              <a:buChar char="v"/>
            </a:pPr>
            <a:r>
              <a:rPr lang="en-US" dirty="0"/>
              <a:t>Contact Manager App is an ASP.NET Core web app with user data protected by  authentication and authorization. The app has a modest scope with few use cases such as create contact, edit contact, approve or reject contact etc. </a:t>
            </a:r>
          </a:p>
          <a:p>
            <a:pPr marL="457200" indent="-457200">
              <a:buFont typeface="Wingdings" panose="05000000000000000000" pitchFamily="2" charset="2"/>
              <a:buChar char="v"/>
            </a:pPr>
            <a:r>
              <a:rPr lang="en-US" dirty="0"/>
              <a:t>Features</a:t>
            </a:r>
          </a:p>
          <a:p>
            <a:pPr marL="685800" lvl="1" indent="-457200">
              <a:buFont typeface="Wingdings" panose="05000000000000000000" pitchFamily="2" charset="2"/>
              <a:buChar char="v"/>
            </a:pPr>
            <a:r>
              <a:rPr lang="en-US" dirty="0"/>
              <a:t>It has 3 security groups responsible for controlling what each group member can do. These are:</a:t>
            </a:r>
          </a:p>
          <a:p>
            <a:pPr marL="914400" lvl="2" indent="-457200">
              <a:buFont typeface="Wingdings" panose="05000000000000000000" pitchFamily="2" charset="2"/>
              <a:buChar char="v"/>
            </a:pPr>
            <a:r>
              <a:rPr lang="en-US" b="1" dirty="0"/>
              <a:t>Registered users: </a:t>
            </a:r>
            <a:r>
              <a:rPr lang="en-US" dirty="0"/>
              <a:t>View all the approved data and can edit/delete their own data.</a:t>
            </a:r>
          </a:p>
          <a:p>
            <a:pPr marL="914400" lvl="2" indent="-457200">
              <a:buFont typeface="Wingdings" panose="05000000000000000000" pitchFamily="2" charset="2"/>
              <a:buChar char="v"/>
            </a:pPr>
            <a:r>
              <a:rPr lang="en-US" b="1" dirty="0"/>
              <a:t>Managers</a:t>
            </a:r>
            <a:r>
              <a:rPr lang="en-US" dirty="0"/>
              <a:t> : Approve or Reject contact data. Only approved contacts are visible to users.</a:t>
            </a:r>
          </a:p>
          <a:p>
            <a:pPr marL="914400" lvl="2" indent="-457200">
              <a:buFont typeface="Wingdings" panose="05000000000000000000" pitchFamily="2" charset="2"/>
              <a:buChar char="v"/>
            </a:pPr>
            <a:r>
              <a:rPr lang="en-US" b="1" dirty="0"/>
              <a:t>Administrators: </a:t>
            </a:r>
            <a:r>
              <a:rPr lang="en-US" dirty="0"/>
              <a:t>Approve or Reject and edit/delete any data. In summary, he can access all features of the app</a:t>
            </a:r>
          </a:p>
          <a:p>
            <a:pPr marL="457200" indent="-457200">
              <a:buFont typeface="Wingdings" panose="05000000000000000000" pitchFamily="2" charset="2"/>
              <a:buChar char="v"/>
            </a:pPr>
            <a:r>
              <a:rPr lang="en-US" dirty="0"/>
              <a:t>Tools &amp; Prerequisites</a:t>
            </a:r>
          </a:p>
          <a:p>
            <a:pPr marL="685800" lvl="1" indent="-457200">
              <a:buFont typeface="Wingdings" panose="05000000000000000000" pitchFamily="2" charset="2"/>
              <a:buChar char="v"/>
            </a:pPr>
            <a:r>
              <a:rPr lang="en-US" b="1" dirty="0"/>
              <a:t>Tools</a:t>
            </a:r>
            <a:r>
              <a:rPr lang="en-US" dirty="0"/>
              <a:t> - VS Studio 2022, MS SQL Server DB, MS SQL Server Management Studio, </a:t>
            </a:r>
          </a:p>
          <a:p>
            <a:pPr marL="685800" lvl="1" indent="-457200">
              <a:buFont typeface="Wingdings" panose="05000000000000000000" pitchFamily="2" charset="2"/>
              <a:buChar char="v"/>
            </a:pPr>
            <a:r>
              <a:rPr lang="en-US" b="1" dirty="0"/>
              <a:t>Prerequisites</a:t>
            </a:r>
            <a:r>
              <a:rPr lang="en-US" dirty="0"/>
              <a:t> – Knowledge of </a:t>
            </a:r>
            <a:r>
              <a:rPr lang="en-US" dirty="0" err="1"/>
              <a:t>ASP.Net</a:t>
            </a:r>
            <a:r>
              <a:rPr lang="en-US" dirty="0"/>
              <a:t> Core, Entity Framework Core, C#</a:t>
            </a:r>
          </a:p>
          <a:p>
            <a:pPr marL="685800" lvl="1" indent="-457200">
              <a:buFont typeface="Wingdings" panose="05000000000000000000" pitchFamily="2" charset="2"/>
              <a:buChar char="v"/>
            </a:pPr>
            <a:endParaRPr lang="en-US" dirty="0"/>
          </a:p>
          <a:p>
            <a:endParaRPr lang="en-US" dirty="0"/>
          </a:p>
          <a:p>
            <a:pPr marL="342900" indent="-342900">
              <a:buFont typeface="Wingdings" panose="05000000000000000000" pitchFamily="2" charset="2"/>
              <a:buChar char="v"/>
            </a:pPr>
            <a:endParaRPr lang="en-US" dirty="0"/>
          </a:p>
        </p:txBody>
      </p:sp>
      <p:sp>
        <p:nvSpPr>
          <p:cNvPr id="4" name="Title 1">
            <a:extLst>
              <a:ext uri="{FF2B5EF4-FFF2-40B4-BE49-F238E27FC236}">
                <a16:creationId xmlns:a16="http://schemas.microsoft.com/office/drawing/2014/main" id="{749B0B17-A15E-4C8D-5A7E-2896BE058D5F}"/>
              </a:ext>
            </a:extLst>
          </p:cNvPr>
          <p:cNvSpPr txBox="1">
            <a:spLocks/>
          </p:cNvSpPr>
          <p:nvPr/>
        </p:nvSpPr>
        <p:spPr>
          <a:xfrm>
            <a:off x="218394" y="97031"/>
            <a:ext cx="106972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Case Study – ContactManager App</a:t>
            </a:r>
          </a:p>
        </p:txBody>
      </p:sp>
    </p:spTree>
    <p:extLst>
      <p:ext uri="{BB962C8B-B14F-4D97-AF65-F5344CB8AC3E}">
        <p14:creationId xmlns:p14="http://schemas.microsoft.com/office/powerpoint/2010/main" val="120864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9BCD40-9AE7-18AB-EA07-DFA7C37C9C3F}"/>
              </a:ext>
            </a:extLst>
          </p:cNvPr>
          <p:cNvSpPr txBox="1"/>
          <p:nvPr/>
        </p:nvSpPr>
        <p:spPr>
          <a:xfrm>
            <a:off x="361950" y="1468645"/>
            <a:ext cx="10348685"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Download the starter app from</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https://codeload.github.com/dotnet/AspNetCore.Docs/zip/main</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and unzip the AspNetCore.Docs-main.zip file</a:t>
            </a:r>
            <a:endParaRPr lang="en-US" dirty="0"/>
          </a:p>
        </p:txBody>
      </p:sp>
      <p:pic>
        <p:nvPicPr>
          <p:cNvPr id="6" name="Picture 5">
            <a:extLst>
              <a:ext uri="{FF2B5EF4-FFF2-40B4-BE49-F238E27FC236}">
                <a16:creationId xmlns:a16="http://schemas.microsoft.com/office/drawing/2014/main" id="{80ADF702-F598-5081-7072-FA02CFFA16D1}"/>
              </a:ext>
            </a:extLst>
          </p:cNvPr>
          <p:cNvPicPr>
            <a:picLocks noChangeAspect="1"/>
          </p:cNvPicPr>
          <p:nvPr/>
        </p:nvPicPr>
        <p:blipFill rotWithShape="1">
          <a:blip r:embed="rId3">
            <a:extLst>
              <a:ext uri="{28A0092B-C50C-407E-A947-70E740481C1C}">
                <a14:useLocalDpi xmlns:a14="http://schemas.microsoft.com/office/drawing/2010/main" val="0"/>
              </a:ext>
            </a:extLst>
          </a:blip>
          <a:srcRect b="19253"/>
          <a:stretch/>
        </p:blipFill>
        <p:spPr bwMode="auto">
          <a:xfrm>
            <a:off x="2117775" y="2370307"/>
            <a:ext cx="7159575" cy="4117909"/>
          </a:xfrm>
          <a:prstGeom prst="rect">
            <a:avLst/>
          </a:prstGeom>
          <a:noFill/>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07FBAC3F-B245-268D-A9EB-794EB20E0AC2}"/>
              </a:ext>
            </a:extLst>
          </p:cNvPr>
          <p:cNvSpPr txBox="1">
            <a:spLocks/>
          </p:cNvSpPr>
          <p:nvPr/>
        </p:nvSpPr>
        <p:spPr>
          <a:xfrm>
            <a:off x="218394" y="97031"/>
            <a:ext cx="96114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 1</a:t>
            </a:r>
          </a:p>
        </p:txBody>
      </p:sp>
    </p:spTree>
    <p:extLst>
      <p:ext uri="{BB962C8B-B14F-4D97-AF65-F5344CB8AC3E}">
        <p14:creationId xmlns:p14="http://schemas.microsoft.com/office/powerpoint/2010/main" val="142824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A7FA71-5804-2744-740D-771BE029CA45}"/>
              </a:ext>
            </a:extLst>
          </p:cNvPr>
          <p:cNvSpPr txBox="1"/>
          <p:nvPr/>
        </p:nvSpPr>
        <p:spPr>
          <a:xfrm>
            <a:off x="359228" y="1213313"/>
            <a:ext cx="10638971" cy="968278"/>
          </a:xfrm>
          <a:prstGeom prst="rect">
            <a:avLst/>
          </a:prstGeom>
          <a:noFill/>
        </p:spPr>
        <p:txBody>
          <a:bodyPr wrap="square">
            <a:spAutoFit/>
          </a:bodyPr>
          <a:lstStyle/>
          <a:p>
            <a:pPr marR="0" lvl="0" rt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Navigate to the samples directory </a:t>
            </a:r>
            <a:r>
              <a:rPr lang="en-US" sz="1800" b="1"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AspNetCore.Docs</a:t>
            </a:r>
            <a:r>
              <a:rPr lang="en-US" sz="1800" b="1" kern="100" dirty="0">
                <a:effectLst/>
                <a:latin typeface="Calibri" panose="020F0502020204030204" pitchFamily="34" charset="0"/>
                <a:ea typeface="Calibri" panose="020F0502020204030204" pitchFamily="34" charset="0"/>
                <a:cs typeface="Arial" panose="020B0604020202020204" pitchFamily="34" charset="0"/>
              </a:rPr>
              <a:t>-main\</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AspNetCore.Docs</a:t>
            </a:r>
            <a:r>
              <a:rPr lang="en-US" sz="1800" b="1" kern="100" dirty="0">
                <a:effectLst/>
                <a:latin typeface="Calibri" panose="020F0502020204030204" pitchFamily="34" charset="0"/>
                <a:ea typeface="Calibri" panose="020F0502020204030204" pitchFamily="34" charset="0"/>
                <a:cs typeface="Arial" panose="020B0604020202020204" pitchFamily="34" charset="0"/>
              </a:rPr>
              <a:t>-main\</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a:t>
            </a:r>
            <a:r>
              <a:rPr lang="en-US" sz="1800" b="1" kern="100" dirty="0">
                <a:effectLst/>
                <a:latin typeface="Calibri" panose="020F0502020204030204" pitchFamily="34" charset="0"/>
                <a:ea typeface="Calibri" panose="020F0502020204030204" pitchFamily="34" charset="0"/>
                <a:cs typeface="Arial" panose="020B0604020202020204" pitchFamily="34" charset="0"/>
              </a:rPr>
              <a:t>\security\authorization\secure-data\samples” </a:t>
            </a:r>
            <a:r>
              <a:rPr lang="en-US" sz="1800" kern="100" dirty="0">
                <a:effectLst/>
                <a:latin typeface="Calibri" panose="020F0502020204030204" pitchFamily="34" charset="0"/>
                <a:ea typeface="Calibri" panose="020F0502020204030204" pitchFamily="34" charset="0"/>
                <a:cs typeface="Arial" panose="020B0604020202020204" pitchFamily="34" charset="0"/>
              </a:rPr>
              <a:t>where the starter app is located, copy starter6 folder to the desired directory and rename folder to myContactManager.</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7B9283-40BA-9D28-BFFD-8F8EDF504E9F}"/>
              </a:ext>
            </a:extLst>
          </p:cNvPr>
          <p:cNvPicPr>
            <a:picLocks noChangeAspect="1"/>
          </p:cNvPicPr>
          <p:nvPr/>
        </p:nvPicPr>
        <p:blipFill rotWithShape="1">
          <a:blip r:embed="rId2">
            <a:extLst>
              <a:ext uri="{28A0092B-C50C-407E-A947-70E740481C1C}">
                <a14:useLocalDpi xmlns:a14="http://schemas.microsoft.com/office/drawing/2010/main" val="0"/>
              </a:ext>
            </a:extLst>
          </a:blip>
          <a:srcRect b="30335"/>
          <a:stretch/>
        </p:blipFill>
        <p:spPr bwMode="auto">
          <a:xfrm>
            <a:off x="561862" y="2329595"/>
            <a:ext cx="9953738" cy="4136016"/>
          </a:xfrm>
          <a:prstGeom prst="rect">
            <a:avLst/>
          </a:prstGeom>
          <a:noFill/>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9C62F4F5-490F-62E4-040C-987E7F935908}"/>
              </a:ext>
            </a:extLst>
          </p:cNvPr>
          <p:cNvSpPr txBox="1">
            <a:spLocks/>
          </p:cNvSpPr>
          <p:nvPr/>
        </p:nvSpPr>
        <p:spPr>
          <a:xfrm>
            <a:off x="218394" y="97031"/>
            <a:ext cx="102972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 2</a:t>
            </a:r>
          </a:p>
        </p:txBody>
      </p:sp>
    </p:spTree>
    <p:extLst>
      <p:ext uri="{BB962C8B-B14F-4D97-AF65-F5344CB8AC3E}">
        <p14:creationId xmlns:p14="http://schemas.microsoft.com/office/powerpoint/2010/main" val="5762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F5842-9D6A-9084-67A3-DD9821AD949A}"/>
              </a:ext>
            </a:extLst>
          </p:cNvPr>
          <p:cNvSpPr txBox="1"/>
          <p:nvPr/>
        </p:nvSpPr>
        <p:spPr>
          <a:xfrm>
            <a:off x="205677" y="1476903"/>
            <a:ext cx="4823098" cy="671915"/>
          </a:xfrm>
          <a:prstGeom prst="rect">
            <a:avLst/>
          </a:prstGeom>
          <a:noFill/>
        </p:spPr>
        <p:txBody>
          <a:bodyPr wrap="square">
            <a:spAutoFit/>
          </a:bodyPr>
          <a:lstStyle/>
          <a:p>
            <a:pPr marR="0" lvl="0" rtl="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 </a:t>
            </a:r>
            <a:r>
              <a:rPr lang="en-US" sz="1800" kern="100" dirty="0">
                <a:effectLst/>
                <a:latin typeface="Calibri" panose="020F0502020204030204" pitchFamily="34" charset="0"/>
                <a:ea typeface="Calibri" panose="020F0502020204030204" pitchFamily="34" charset="0"/>
                <a:cs typeface="Arial" panose="020B0604020202020204" pitchFamily="34" charset="0"/>
              </a:rPr>
              <a:t>Open Visual Studio 2022 and load the Contact Manager solution, </a:t>
            </a:r>
            <a:r>
              <a:rPr lang="en-US" sz="1800" b="1" kern="1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Contactmanager</a:t>
            </a:r>
            <a:r>
              <a:rPr lang="en-US" sz="1800" b="1" kern="100" dirty="0">
                <a:effectLst/>
                <a:latin typeface="Calibri" panose="020F0502020204030204" pitchFamily="34" charset="0"/>
                <a:ea typeface="Calibri" panose="020F0502020204030204" pitchFamily="34" charset="0"/>
                <a:cs typeface="Arial" panose="020B0604020202020204" pitchFamily="34" charset="0"/>
              </a:rPr>
              <a:t>.sln”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C47AF20-0E59-05FA-5FBF-6178CE1EECFF}"/>
              </a:ext>
            </a:extLst>
          </p:cNvPr>
          <p:cNvPicPr>
            <a:picLocks noChangeAspect="1"/>
          </p:cNvPicPr>
          <p:nvPr/>
        </p:nvPicPr>
        <p:blipFill rotWithShape="1">
          <a:blip r:embed="rId2">
            <a:extLst>
              <a:ext uri="{28A0092B-C50C-407E-A947-70E740481C1C}">
                <a14:useLocalDpi xmlns:a14="http://schemas.microsoft.com/office/drawing/2010/main" val="0"/>
              </a:ext>
            </a:extLst>
          </a:blip>
          <a:srcRect b="32675"/>
          <a:stretch/>
        </p:blipFill>
        <p:spPr bwMode="auto">
          <a:xfrm>
            <a:off x="205677" y="2431458"/>
            <a:ext cx="6461116" cy="3702642"/>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153DE6F-24B3-AD40-5AAD-B35373646C76}"/>
              </a:ext>
            </a:extLst>
          </p:cNvPr>
          <p:cNvSpPr txBox="1"/>
          <p:nvPr/>
        </p:nvSpPr>
        <p:spPr>
          <a:xfrm>
            <a:off x="6923740" y="1476903"/>
            <a:ext cx="5062583" cy="4290790"/>
          </a:xfrm>
          <a:prstGeom prst="rect">
            <a:avLst/>
          </a:prstGeom>
          <a:noFill/>
        </p:spPr>
        <p:txBody>
          <a:bodyPr wrap="square">
            <a:spAutoFit/>
          </a:bodyPr>
          <a:lstStyle/>
          <a:p>
            <a:pPr marR="0" lvl="0" rtl="0">
              <a:lnSpc>
                <a:spcPct val="107000"/>
              </a:lnSpc>
              <a:spcBef>
                <a:spcPts val="0"/>
              </a:spcBef>
              <a:spcAft>
                <a:spcPts val="800"/>
              </a:spcAft>
            </a:pPr>
            <a:r>
              <a:rPr lang="en-US" b="1" kern="100" dirty="0">
                <a:latin typeface="Calibri" panose="020F0502020204030204" pitchFamily="34" charset="0"/>
                <a:ea typeface="Calibri" panose="020F0502020204030204" pitchFamily="34" charset="0"/>
                <a:cs typeface="Arial" panose="020B0604020202020204" pitchFamily="34" charset="0"/>
              </a:rPr>
              <a:t>4</a:t>
            </a: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The packages listed below are needed fo</a:t>
            </a:r>
            <a:r>
              <a:rPr lang="en-US" kern="100" dirty="0">
                <a:latin typeface="Calibri" panose="020F0502020204030204" pitchFamily="34" charset="0"/>
                <a:ea typeface="Calibri" panose="020F0502020204030204" pitchFamily="34" charset="0"/>
                <a:cs typeface="Arial" panose="020B0604020202020204" pitchFamily="34" charset="0"/>
              </a:rPr>
              <a:t>r the solution to work. </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Microsoft.EntityFrameworkCore.SqlServer</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Microsoft.EntityFrameworkCore.Tools</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Microsoft.AspNetCore.Identity.EntityFrameworkCore</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Microsoft.AspNetCore.Authentication.JwtBearer</a:t>
            </a:r>
          </a:p>
          <a:p>
            <a:pPr marL="342900" marR="0" lvl="0" indent="-342900" rtl="0">
              <a:lnSpc>
                <a:spcPct val="107000"/>
              </a:lnSpc>
              <a:spcBef>
                <a:spcPts val="0"/>
              </a:spcBef>
              <a:spcAft>
                <a:spcPts val="800"/>
              </a:spcAft>
              <a:buFont typeface="+mj-lt"/>
              <a:buAutoNum type="alphaLcParenR"/>
            </a:pPr>
            <a:endParaRPr lang="en-US" kern="100" dirty="0">
              <a:latin typeface="Calibri" panose="020F0502020204030204" pitchFamily="34" charset="0"/>
              <a:ea typeface="Calibri" panose="020F0502020204030204" pitchFamily="34" charset="0"/>
              <a:cs typeface="Arial" panose="020B0604020202020204" pitchFamily="34" charset="0"/>
            </a:endParaRPr>
          </a:p>
          <a:p>
            <a:pPr marR="0" lvl="0" rtl="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Arial" panose="020B0604020202020204" pitchFamily="34" charset="0"/>
              </a:rPr>
              <a:t>However, the Contact manager starter app comes preloaded with these packages hence there’s no need to reinstall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R="0" lvl="0" rtl="0">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itle 1">
            <a:extLst>
              <a:ext uri="{FF2B5EF4-FFF2-40B4-BE49-F238E27FC236}">
                <a16:creationId xmlns:a16="http://schemas.microsoft.com/office/drawing/2014/main" id="{A951F3A8-AA32-4D5B-6C96-E87A2A85CDF0}"/>
              </a:ext>
            </a:extLst>
          </p:cNvPr>
          <p:cNvSpPr txBox="1">
            <a:spLocks/>
          </p:cNvSpPr>
          <p:nvPr/>
        </p:nvSpPr>
        <p:spPr>
          <a:xfrm>
            <a:off x="218394" y="97031"/>
            <a:ext cx="106782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Steps 3/4</a:t>
            </a:r>
          </a:p>
        </p:txBody>
      </p:sp>
    </p:spTree>
    <p:extLst>
      <p:ext uri="{BB962C8B-B14F-4D97-AF65-F5344CB8AC3E}">
        <p14:creationId xmlns:p14="http://schemas.microsoft.com/office/powerpoint/2010/main" val="105597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92388-BC19-8E1F-F557-DFD8B5262551}"/>
              </a:ext>
            </a:extLst>
          </p:cNvPr>
          <p:cNvSpPr txBox="1"/>
          <p:nvPr/>
        </p:nvSpPr>
        <p:spPr>
          <a:xfrm>
            <a:off x="609599" y="1883347"/>
            <a:ext cx="10972799" cy="646331"/>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Set the fallback authorization policy to require users to be authenticated. This will make sure any user who intends to access the app must be authenticated.</a:t>
            </a:r>
            <a:endParaRPr lang="en-US" dirty="0"/>
          </a:p>
        </p:txBody>
      </p:sp>
      <p:pic>
        <p:nvPicPr>
          <p:cNvPr id="5" name="Picture 4" descr="A screen shot of a computer&#10;&#10;Description automatically generated">
            <a:extLst>
              <a:ext uri="{FF2B5EF4-FFF2-40B4-BE49-F238E27FC236}">
                <a16:creationId xmlns:a16="http://schemas.microsoft.com/office/drawing/2014/main" id="{5F3995A6-3949-CA9D-BD68-5738AD8379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6802" y="2687190"/>
            <a:ext cx="7162438" cy="1357112"/>
          </a:xfrm>
          <a:prstGeom prst="rect">
            <a:avLst/>
          </a:prstGeom>
          <a:noFill/>
          <a:ln>
            <a:noFill/>
          </a:ln>
        </p:spPr>
      </p:pic>
      <p:sp>
        <p:nvSpPr>
          <p:cNvPr id="7" name="TextBox 6">
            <a:extLst>
              <a:ext uri="{FF2B5EF4-FFF2-40B4-BE49-F238E27FC236}">
                <a16:creationId xmlns:a16="http://schemas.microsoft.com/office/drawing/2014/main" id="{AAC96A12-8BE3-6646-FA4C-7AB57E3AC350}"/>
              </a:ext>
            </a:extLst>
          </p:cNvPr>
          <p:cNvSpPr txBox="1"/>
          <p:nvPr/>
        </p:nvSpPr>
        <p:spPr>
          <a:xfrm>
            <a:off x="609598" y="4291966"/>
            <a:ext cx="10972799" cy="646331"/>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Set the </a:t>
            </a:r>
            <a:r>
              <a:rPr lang="en-US" sz="1800" dirty="0" err="1">
                <a:effectLst/>
                <a:latin typeface="Calibri" panose="020F0502020204030204" pitchFamily="34" charset="0"/>
                <a:ea typeface="Calibri" panose="020F0502020204030204" pitchFamily="34" charset="0"/>
                <a:cs typeface="Arial" panose="020B0604020202020204" pitchFamily="34" charset="0"/>
              </a:rPr>
              <a:t>seeduser</a:t>
            </a:r>
            <a:r>
              <a:rPr lang="en-US" sz="1800" dirty="0">
                <a:effectLst/>
                <a:latin typeface="Calibri" panose="020F0502020204030204" pitchFamily="34" charset="0"/>
                <a:ea typeface="Calibri" panose="020F0502020204030204" pitchFamily="34" charset="0"/>
                <a:cs typeface="Arial" panose="020B0604020202020204" pitchFamily="34" charset="0"/>
              </a:rPr>
              <a:t>  password (SeedUserPW) using the secret manager tool on VS studio 2022. This will serve as the password of the 2 initialized accounts  in the app (</a:t>
            </a:r>
            <a:r>
              <a:rPr lang="en-US" sz="1800" dirty="0">
                <a:effectLst/>
                <a:latin typeface="Calibri" panose="020F0502020204030204" pitchFamily="34" charset="0"/>
                <a:ea typeface="Calibri" panose="020F0502020204030204" pitchFamily="34" charset="0"/>
                <a:cs typeface="Arial" panose="020B0604020202020204" pitchFamily="34" charset="0"/>
                <a:hlinkClick r:id="rId3"/>
              </a:rPr>
              <a:t>manager@contoso.com</a:t>
            </a:r>
            <a:r>
              <a:rPr lang="en-US" sz="1800" dirty="0">
                <a:effectLst/>
                <a:latin typeface="Calibri" panose="020F0502020204030204" pitchFamily="34" charset="0"/>
                <a:ea typeface="Calibri" panose="020F0502020204030204" pitchFamily="34" charset="0"/>
                <a:cs typeface="Arial" panose="020B0604020202020204" pitchFamily="34" charset="0"/>
              </a:rPr>
              <a:t> &amp; admin@contoso.com)</a:t>
            </a:r>
            <a:endParaRPr lang="en-US" dirty="0"/>
          </a:p>
        </p:txBody>
      </p:sp>
      <p:pic>
        <p:nvPicPr>
          <p:cNvPr id="8" name="Picture 7">
            <a:extLst>
              <a:ext uri="{FF2B5EF4-FFF2-40B4-BE49-F238E27FC236}">
                <a16:creationId xmlns:a16="http://schemas.microsoft.com/office/drawing/2014/main" id="{D664DC14-9FE4-B84B-FC16-9809E2A97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8561" y="4938297"/>
            <a:ext cx="6598920" cy="1672137"/>
          </a:xfrm>
          <a:prstGeom prst="rect">
            <a:avLst/>
          </a:prstGeom>
          <a:noFill/>
          <a:ln>
            <a:noFill/>
          </a:ln>
        </p:spPr>
      </p:pic>
      <p:sp>
        <p:nvSpPr>
          <p:cNvPr id="9" name="Title 1">
            <a:extLst>
              <a:ext uri="{FF2B5EF4-FFF2-40B4-BE49-F238E27FC236}">
                <a16:creationId xmlns:a16="http://schemas.microsoft.com/office/drawing/2014/main" id="{98A7C48D-CA67-4700-1830-D7205F459F4C}"/>
              </a:ext>
            </a:extLst>
          </p:cNvPr>
          <p:cNvSpPr txBox="1">
            <a:spLocks/>
          </p:cNvSpPr>
          <p:nvPr/>
        </p:nvSpPr>
        <p:spPr>
          <a:xfrm>
            <a:off x="218394" y="97031"/>
            <a:ext cx="100876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Authentication</a:t>
            </a:r>
          </a:p>
        </p:txBody>
      </p:sp>
    </p:spTree>
    <p:extLst>
      <p:ext uri="{BB962C8B-B14F-4D97-AF65-F5344CB8AC3E}">
        <p14:creationId xmlns:p14="http://schemas.microsoft.com/office/powerpoint/2010/main" val="281677750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1403</Words>
  <Application>Microsoft Office PowerPoint</Application>
  <PresentationFormat>Widescreen</PresentationFormat>
  <Paragraphs>127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Calibri</vt:lpstr>
      <vt:lpstr>Cascadia Mono</vt:lpstr>
      <vt:lpstr>Posterama</vt:lpstr>
      <vt:lpstr>Wingdings</vt:lpstr>
      <vt:lpstr>SplashVTI</vt:lpstr>
      <vt:lpstr>Authentication &amp; Authorization Project  prepared by  Group 2 members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&amp; Authorization Project  prepared by  Group 2 members</dc:title>
  <dc:creator>Habeeb Omotunde</dc:creator>
  <cp:lastModifiedBy>Habeeb Omotunde</cp:lastModifiedBy>
  <cp:revision>3</cp:revision>
  <dcterms:created xsi:type="dcterms:W3CDTF">2023-12-06T13:16:11Z</dcterms:created>
  <dcterms:modified xsi:type="dcterms:W3CDTF">2023-12-07T03:41:26Z</dcterms:modified>
</cp:coreProperties>
</file>