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12/2/2023</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799620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12/2/2023</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927072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12/2/2023</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755054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12/2/2023</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832117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12/2/2023</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30146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12/2/2023</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75000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12/2/2023</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49864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12/2/2023</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414664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12/2/2023</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679529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12/2/2023</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230676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12/2/2023</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702255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12/2/2023</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3097020721"/>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32" r:id="rId6"/>
    <p:sldLayoutId id="2147483728" r:id="rId7"/>
    <p:sldLayoutId id="2147483729" r:id="rId8"/>
    <p:sldLayoutId id="2147483730" r:id="rId9"/>
    <p:sldLayoutId id="2147483731" r:id="rId10"/>
    <p:sldLayoutId id="2147483733"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195A83-AA4F-FE4B-AFEA-5A5576C39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p view of wood desk with the plant, white keyboard, coffee in a white mug, notebook, and pen">
            <a:extLst>
              <a:ext uri="{FF2B5EF4-FFF2-40B4-BE49-F238E27FC236}">
                <a16:creationId xmlns:a16="http://schemas.microsoft.com/office/drawing/2014/main" id="{0FFC34FC-4595-00E2-42B2-0273D6F931EA}"/>
              </a:ext>
            </a:extLst>
          </p:cNvPr>
          <p:cNvPicPr>
            <a:picLocks noChangeAspect="1"/>
          </p:cNvPicPr>
          <p:nvPr/>
        </p:nvPicPr>
        <p:blipFill rotWithShape="1">
          <a:blip r:embed="rId2"/>
          <a:srcRect t="1799" b="15175"/>
          <a:stretch/>
        </p:blipFill>
        <p:spPr>
          <a:xfrm>
            <a:off x="20" y="10"/>
            <a:ext cx="12191979" cy="6857989"/>
          </a:xfrm>
          <a:prstGeom prst="rect">
            <a:avLst/>
          </a:prstGeom>
        </p:spPr>
      </p:pic>
      <p:sp useBgFill="1">
        <p:nvSpPr>
          <p:cNvPr id="11" name="Freeform: Shape 10">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7594"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2804D0F-2A72-955D-059C-5877F9010FB5}"/>
              </a:ext>
            </a:extLst>
          </p:cNvPr>
          <p:cNvSpPr>
            <a:spLocks noGrp="1"/>
          </p:cNvSpPr>
          <p:nvPr>
            <p:ph type="ctrTitle"/>
          </p:nvPr>
        </p:nvSpPr>
        <p:spPr>
          <a:xfrm>
            <a:off x="2326640" y="1826096"/>
            <a:ext cx="8158480" cy="2142699"/>
          </a:xfrm>
        </p:spPr>
        <p:txBody>
          <a:bodyPr anchor="b">
            <a:normAutofit/>
          </a:bodyPr>
          <a:lstStyle/>
          <a:p>
            <a:pPr algn="ctr"/>
            <a:r>
              <a:rPr lang="en-US" sz="4000" b="1" dirty="0"/>
              <a:t>Solution to Final Group Project</a:t>
            </a:r>
            <a:br>
              <a:rPr lang="en-US" sz="4000" b="1" dirty="0"/>
            </a:br>
            <a:r>
              <a:rPr lang="en-US" sz="4000" b="1" dirty="0"/>
              <a:t>on</a:t>
            </a:r>
            <a:br>
              <a:rPr lang="en-US" sz="4000" b="1" dirty="0"/>
            </a:br>
            <a:r>
              <a:rPr lang="en-US" sz="4000" b="1" dirty="0"/>
              <a:t>Authentication &amp; Authorization</a:t>
            </a:r>
            <a:endParaRPr lang="LID4096" sz="4000" b="1" dirty="0"/>
          </a:p>
        </p:txBody>
      </p:sp>
      <p:sp>
        <p:nvSpPr>
          <p:cNvPr id="3" name="Subtitle 2">
            <a:extLst>
              <a:ext uri="{FF2B5EF4-FFF2-40B4-BE49-F238E27FC236}">
                <a16:creationId xmlns:a16="http://schemas.microsoft.com/office/drawing/2014/main" id="{5FA68936-419A-AD76-410E-D75747BED6E4}"/>
              </a:ext>
            </a:extLst>
          </p:cNvPr>
          <p:cNvSpPr>
            <a:spLocks noGrp="1"/>
          </p:cNvSpPr>
          <p:nvPr>
            <p:ph type="subTitle" idx="1"/>
          </p:nvPr>
        </p:nvSpPr>
        <p:spPr>
          <a:xfrm>
            <a:off x="2448560" y="4196605"/>
            <a:ext cx="9083040" cy="1716515"/>
          </a:xfrm>
        </p:spPr>
        <p:txBody>
          <a:bodyPr anchor="t">
            <a:normAutofit lnSpcReduction="10000"/>
          </a:bodyPr>
          <a:lstStyle/>
          <a:p>
            <a:pPr algn="ctr"/>
            <a:r>
              <a:rPr lang="en-US" b="1" dirty="0"/>
              <a:t>PRESENTED BY:</a:t>
            </a:r>
          </a:p>
          <a:p>
            <a:r>
              <a:rPr lang="en-US" b="1" dirty="0"/>
              <a:t>HABEEB OMOTUNDE</a:t>
            </a:r>
          </a:p>
          <a:p>
            <a:r>
              <a:rPr lang="en-US" b="1" dirty="0"/>
              <a:t>SETH NANA KWAME APPIAH-KUBI</a:t>
            </a:r>
          </a:p>
          <a:p>
            <a:r>
              <a:rPr lang="en-US" b="1" dirty="0"/>
              <a:t>HETVI MANISHBARI BAVARVA</a:t>
            </a:r>
          </a:p>
          <a:p>
            <a:endParaRPr lang="LID4096" dirty="0"/>
          </a:p>
        </p:txBody>
      </p:sp>
      <p:sp>
        <p:nvSpPr>
          <p:cNvPr id="13" name="Freeform: Shape 12">
            <a:extLst>
              <a:ext uri="{FF2B5EF4-FFF2-40B4-BE49-F238E27FC236}">
                <a16:creationId xmlns:a16="http://schemas.microsoft.com/office/drawing/2014/main" id="{72E67446-732B-4F72-8560-6FABB6CB2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88826"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38678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11" name="Freeform: Shape 10">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16" name="Rectangle 15">
            <a:extLst>
              <a:ext uri="{FF2B5EF4-FFF2-40B4-BE49-F238E27FC236}">
                <a16:creationId xmlns:a16="http://schemas.microsoft.com/office/drawing/2014/main" id="{4958DF84-F5C6-794F-8945-485D6C1075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5"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934089A-5AA9-AB8A-D848-8203278885AF}"/>
              </a:ext>
            </a:extLst>
          </p:cNvPr>
          <p:cNvSpPr>
            <a:spLocks noGrp="1"/>
          </p:cNvSpPr>
          <p:nvPr>
            <p:ph type="title"/>
          </p:nvPr>
        </p:nvSpPr>
        <p:spPr>
          <a:xfrm>
            <a:off x="1473390" y="1826096"/>
            <a:ext cx="3149221" cy="2298864"/>
          </a:xfrm>
        </p:spPr>
        <p:txBody>
          <a:bodyPr vert="horz" lIns="91440" tIns="45720" rIns="91440" bIns="45720" rtlCol="0" anchor="b">
            <a:normAutofit/>
          </a:bodyPr>
          <a:lstStyle/>
          <a:p>
            <a:pPr algn="ctr">
              <a:lnSpc>
                <a:spcPct val="90000"/>
              </a:lnSpc>
            </a:pPr>
            <a:r>
              <a:rPr lang="en-US" sz="2800" b="1" dirty="0"/>
              <a:t>Execute the following instructions to handle CRUD operations</a:t>
            </a:r>
            <a:endParaRPr lang="en-US" sz="2800" dirty="0"/>
          </a:p>
        </p:txBody>
      </p:sp>
      <p:sp>
        <p:nvSpPr>
          <p:cNvPr id="20" name="Freeform: Shape 19">
            <a:extLst>
              <a:ext uri="{FF2B5EF4-FFF2-40B4-BE49-F238E27FC236}">
                <a16:creationId xmlns:a16="http://schemas.microsoft.com/office/drawing/2014/main" id="{72E67446-732B-4F72-8560-6FABB6CB2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828"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6D6B1568-BEC8-5EF5-2B1F-910B50664B32}"/>
              </a:ext>
            </a:extLst>
          </p:cNvPr>
          <p:cNvPicPr>
            <a:picLocks noGrp="1" noChangeAspect="1"/>
          </p:cNvPicPr>
          <p:nvPr>
            <p:ph idx="1"/>
          </p:nvPr>
        </p:nvPicPr>
        <p:blipFill>
          <a:blip r:embed="rId2"/>
          <a:stretch>
            <a:fillRect/>
          </a:stretch>
        </p:blipFill>
        <p:spPr>
          <a:xfrm>
            <a:off x="5418969" y="538480"/>
            <a:ext cx="6841798" cy="6228080"/>
          </a:xfrm>
          <a:prstGeom prst="rect">
            <a:avLst/>
          </a:prstGeom>
        </p:spPr>
      </p:pic>
    </p:spTree>
    <p:extLst>
      <p:ext uri="{BB962C8B-B14F-4D97-AF65-F5344CB8AC3E}">
        <p14:creationId xmlns:p14="http://schemas.microsoft.com/office/powerpoint/2010/main" val="1149215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EC7C74-74A8-1972-983D-70968F44FB7B}"/>
              </a:ext>
            </a:extLst>
          </p:cNvPr>
          <p:cNvSpPr>
            <a:spLocks noGrp="1"/>
          </p:cNvSpPr>
          <p:nvPr>
            <p:ph type="title"/>
          </p:nvPr>
        </p:nvSpPr>
        <p:spPr>
          <a:xfrm>
            <a:off x="634999" y="116750"/>
            <a:ext cx="5257801" cy="1507398"/>
          </a:xfrm>
        </p:spPr>
        <p:txBody>
          <a:bodyPr anchor="ctr">
            <a:normAutofit/>
          </a:bodyPr>
          <a:lstStyle/>
          <a:p>
            <a:r>
              <a:rPr lang="en-US" sz="3700" b="1" dirty="0"/>
              <a:t>Build &amp; run the completed application</a:t>
            </a:r>
            <a:endParaRPr lang="LID4096" sz="3700" dirty="0"/>
          </a:p>
        </p:txBody>
      </p:sp>
      <p:sp>
        <p:nvSpPr>
          <p:cNvPr id="3" name="Content Placeholder 2">
            <a:extLst>
              <a:ext uri="{FF2B5EF4-FFF2-40B4-BE49-F238E27FC236}">
                <a16:creationId xmlns:a16="http://schemas.microsoft.com/office/drawing/2014/main" id="{F6659CEE-9647-E512-8614-CFF3C581E560}"/>
              </a:ext>
            </a:extLst>
          </p:cNvPr>
          <p:cNvSpPr>
            <a:spLocks noGrp="1"/>
          </p:cNvSpPr>
          <p:nvPr>
            <p:ph idx="1"/>
          </p:nvPr>
        </p:nvSpPr>
        <p:spPr>
          <a:xfrm>
            <a:off x="314961" y="1513840"/>
            <a:ext cx="5781039" cy="4683760"/>
          </a:xfrm>
        </p:spPr>
        <p:txBody>
          <a:bodyPr anchor="t">
            <a:normAutofit/>
          </a:bodyPr>
          <a:lstStyle/>
          <a:p>
            <a:pPr marL="0" indent="0">
              <a:lnSpc>
                <a:spcPct val="200000"/>
              </a:lnSpc>
              <a:buNone/>
            </a:pPr>
            <a:r>
              <a:rPr lang="en-US" dirty="0"/>
              <a:t>a. Ensure a strong password is set with the Secret Manager tool</a:t>
            </a:r>
          </a:p>
          <a:p>
            <a:pPr marL="0" indent="0">
              <a:lnSpc>
                <a:spcPct val="200000"/>
              </a:lnSpc>
              <a:buNone/>
            </a:pPr>
            <a:r>
              <a:rPr lang="en-US" dirty="0"/>
              <a:t>b. Before starting the application, ensure the Microsoft SQL server is running.</a:t>
            </a:r>
          </a:p>
          <a:p>
            <a:pPr marL="0" indent="0">
              <a:lnSpc>
                <a:spcPct val="200000"/>
              </a:lnSpc>
              <a:buNone/>
            </a:pPr>
            <a:r>
              <a:rPr lang="en-US" dirty="0"/>
              <a:t>c. Note the two user records created and inserted into the </a:t>
            </a:r>
            <a:r>
              <a:rPr lang="en-US" dirty="0" err="1"/>
              <a:t>dbo.AspNetUsers</a:t>
            </a:r>
            <a:r>
              <a:rPr lang="en-US" dirty="0"/>
              <a:t> table  on </a:t>
            </a:r>
            <a:r>
              <a:rPr lang="en-US" dirty="0" err="1"/>
              <a:t>ContactDB</a:t>
            </a:r>
            <a:r>
              <a:rPr lang="en-US" dirty="0"/>
              <a:t>. These are the manager and administrator users.</a:t>
            </a:r>
          </a:p>
          <a:p>
            <a:pPr marL="0" indent="0">
              <a:buNone/>
            </a:pPr>
            <a:endParaRPr lang="LID4096" dirty="0"/>
          </a:p>
        </p:txBody>
      </p:sp>
      <p:cxnSp>
        <p:nvCxnSpPr>
          <p:cNvPr id="12" name="Straight Connector 11">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6019DB1-330C-7241-5D1F-E6613CD4F9BF}"/>
              </a:ext>
            </a:extLst>
          </p:cNvPr>
          <p:cNvPicPr>
            <a:picLocks noChangeAspect="1"/>
          </p:cNvPicPr>
          <p:nvPr/>
        </p:nvPicPr>
        <p:blipFill>
          <a:blip r:embed="rId2"/>
          <a:stretch>
            <a:fillRect/>
          </a:stretch>
        </p:blipFill>
        <p:spPr>
          <a:xfrm>
            <a:off x="6299200" y="1076960"/>
            <a:ext cx="5781040" cy="5120640"/>
          </a:xfrm>
          <a:prstGeom prst="rect">
            <a:avLst/>
          </a:prstGeom>
        </p:spPr>
      </p:pic>
    </p:spTree>
    <p:extLst>
      <p:ext uri="{BB962C8B-B14F-4D97-AF65-F5344CB8AC3E}">
        <p14:creationId xmlns:p14="http://schemas.microsoft.com/office/powerpoint/2010/main" val="3975851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98F35-7688-70E6-A07A-C6EDBBCD353E}"/>
              </a:ext>
            </a:extLst>
          </p:cNvPr>
          <p:cNvSpPr>
            <a:spLocks noGrp="1"/>
          </p:cNvSpPr>
          <p:nvPr>
            <p:ph type="title"/>
          </p:nvPr>
        </p:nvSpPr>
        <p:spPr>
          <a:xfrm>
            <a:off x="1178560" y="111760"/>
            <a:ext cx="9076329" cy="1064277"/>
          </a:xfrm>
        </p:spPr>
        <p:txBody>
          <a:bodyPr/>
          <a:lstStyle/>
          <a:p>
            <a:r>
              <a:rPr lang="en-US" b="1" dirty="0"/>
              <a:t>Login in - CM</a:t>
            </a:r>
            <a:endParaRPr lang="LID4096" b="1" dirty="0"/>
          </a:p>
        </p:txBody>
      </p:sp>
      <p:pic>
        <p:nvPicPr>
          <p:cNvPr id="5" name="Content Placeholder 4">
            <a:extLst>
              <a:ext uri="{FF2B5EF4-FFF2-40B4-BE49-F238E27FC236}">
                <a16:creationId xmlns:a16="http://schemas.microsoft.com/office/drawing/2014/main" id="{4110EA6F-8F41-5798-A6CB-3347FB034FF5}"/>
              </a:ext>
            </a:extLst>
          </p:cNvPr>
          <p:cNvPicPr>
            <a:picLocks noGrp="1" noChangeAspect="1"/>
          </p:cNvPicPr>
          <p:nvPr>
            <p:ph idx="1"/>
          </p:nvPr>
        </p:nvPicPr>
        <p:blipFill>
          <a:blip r:embed="rId2"/>
          <a:stretch>
            <a:fillRect/>
          </a:stretch>
        </p:blipFill>
        <p:spPr>
          <a:xfrm>
            <a:off x="0" y="934720"/>
            <a:ext cx="12192000" cy="5811520"/>
          </a:xfrm>
        </p:spPr>
      </p:pic>
    </p:spTree>
    <p:extLst>
      <p:ext uri="{BB962C8B-B14F-4D97-AF65-F5344CB8AC3E}">
        <p14:creationId xmlns:p14="http://schemas.microsoft.com/office/powerpoint/2010/main" val="281615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3092B4-BEF4-8CE3-2FFF-F87260EF63E6}"/>
              </a:ext>
            </a:extLst>
          </p:cNvPr>
          <p:cNvSpPr>
            <a:spLocks noGrp="1"/>
          </p:cNvSpPr>
          <p:nvPr>
            <p:ph type="title"/>
          </p:nvPr>
        </p:nvSpPr>
        <p:spPr>
          <a:xfrm>
            <a:off x="172721" y="960030"/>
            <a:ext cx="5258231" cy="1507398"/>
          </a:xfrm>
        </p:spPr>
        <p:txBody>
          <a:bodyPr anchor="ctr">
            <a:normAutofit/>
          </a:bodyPr>
          <a:lstStyle/>
          <a:p>
            <a:pPr>
              <a:lnSpc>
                <a:spcPct val="90000"/>
              </a:lnSpc>
            </a:pPr>
            <a:r>
              <a:rPr lang="en-US" sz="3400" dirty="0"/>
              <a:t> </a:t>
            </a:r>
            <a:r>
              <a:rPr lang="en-US" sz="3400" b="1" dirty="0"/>
              <a:t>Users using the </a:t>
            </a:r>
            <a:r>
              <a:rPr lang="en-US" sz="3400" b="1" dirty="0" err="1"/>
              <a:t>SeedUserPW</a:t>
            </a:r>
            <a:r>
              <a:rPr lang="en-US" sz="3400" b="1" dirty="0"/>
              <a:t> configuration</a:t>
            </a:r>
            <a:endParaRPr lang="LID4096" sz="3400" b="1" dirty="0"/>
          </a:p>
        </p:txBody>
      </p:sp>
      <p:sp>
        <p:nvSpPr>
          <p:cNvPr id="3" name="Content Placeholder 2">
            <a:extLst>
              <a:ext uri="{FF2B5EF4-FFF2-40B4-BE49-F238E27FC236}">
                <a16:creationId xmlns:a16="http://schemas.microsoft.com/office/drawing/2014/main" id="{A08EE79F-81DC-1A0D-D83C-8432ADB20E1C}"/>
              </a:ext>
            </a:extLst>
          </p:cNvPr>
          <p:cNvSpPr>
            <a:spLocks noGrp="1"/>
          </p:cNvSpPr>
          <p:nvPr>
            <p:ph idx="1"/>
          </p:nvPr>
        </p:nvSpPr>
        <p:spPr>
          <a:xfrm>
            <a:off x="243843" y="2503412"/>
            <a:ext cx="5730236" cy="4192028"/>
          </a:xfrm>
        </p:spPr>
        <p:txBody>
          <a:bodyPr anchor="t">
            <a:normAutofit/>
          </a:bodyPr>
          <a:lstStyle/>
          <a:p>
            <a:r>
              <a:rPr lang="en-US" sz="2400" dirty="0"/>
              <a:t>Login with either of these users using the </a:t>
            </a:r>
            <a:r>
              <a:rPr lang="en-US" sz="2400" dirty="0" err="1"/>
              <a:t>SeedUserPW</a:t>
            </a:r>
            <a:r>
              <a:rPr lang="en-US" sz="2400" dirty="0"/>
              <a:t> configured with the secret tools manager. The Figure below shows a login with manager. </a:t>
            </a:r>
          </a:p>
          <a:p>
            <a:r>
              <a:rPr lang="en-US" sz="2400" dirty="0"/>
              <a:t>A manager can approve/reject contact data. The Details view shows Approve and Reject buttons. Note that managers can not edit or delete contact data.</a:t>
            </a:r>
          </a:p>
          <a:p>
            <a:endParaRPr lang="en-US" dirty="0"/>
          </a:p>
          <a:p>
            <a:endParaRPr lang="LID4096" dirty="0"/>
          </a:p>
        </p:txBody>
      </p:sp>
      <p:cxnSp>
        <p:nvCxnSpPr>
          <p:cNvPr id="12" name="Straight Connector 11">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A7743C3-9A13-934B-C4D8-17047B5B6765}"/>
              </a:ext>
            </a:extLst>
          </p:cNvPr>
          <p:cNvPicPr>
            <a:picLocks noChangeAspect="1"/>
          </p:cNvPicPr>
          <p:nvPr/>
        </p:nvPicPr>
        <p:blipFill>
          <a:blip r:embed="rId2"/>
          <a:stretch>
            <a:fillRect/>
          </a:stretch>
        </p:blipFill>
        <p:spPr>
          <a:xfrm>
            <a:off x="6217920" y="0"/>
            <a:ext cx="5974079" cy="6695440"/>
          </a:xfrm>
          <a:prstGeom prst="rect">
            <a:avLst/>
          </a:prstGeom>
        </p:spPr>
      </p:pic>
    </p:spTree>
    <p:extLst>
      <p:ext uri="{BB962C8B-B14F-4D97-AF65-F5344CB8AC3E}">
        <p14:creationId xmlns:p14="http://schemas.microsoft.com/office/powerpoint/2010/main" val="1864660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1C0AD6-1DF3-CA07-F5F4-4E4CE0214BD3}"/>
              </a:ext>
            </a:extLst>
          </p:cNvPr>
          <p:cNvSpPr>
            <a:spLocks noGrp="1"/>
          </p:cNvSpPr>
          <p:nvPr>
            <p:ph type="title"/>
          </p:nvPr>
        </p:nvSpPr>
        <p:spPr>
          <a:xfrm>
            <a:off x="960120" y="960030"/>
            <a:ext cx="4470832" cy="1507398"/>
          </a:xfrm>
        </p:spPr>
        <p:txBody>
          <a:bodyPr anchor="ctr">
            <a:normAutofit/>
          </a:bodyPr>
          <a:lstStyle/>
          <a:p>
            <a:r>
              <a:rPr lang="en-US" b="1" dirty="0"/>
              <a:t>New User Scenario</a:t>
            </a:r>
            <a:endParaRPr lang="LID4096" b="1" dirty="0"/>
          </a:p>
        </p:txBody>
      </p:sp>
      <p:sp>
        <p:nvSpPr>
          <p:cNvPr id="3" name="Content Placeholder 2">
            <a:extLst>
              <a:ext uri="{FF2B5EF4-FFF2-40B4-BE49-F238E27FC236}">
                <a16:creationId xmlns:a16="http://schemas.microsoft.com/office/drawing/2014/main" id="{B7C40436-3825-FD46-94E1-7A982CC0F4C9}"/>
              </a:ext>
            </a:extLst>
          </p:cNvPr>
          <p:cNvSpPr>
            <a:spLocks noGrp="1"/>
          </p:cNvSpPr>
          <p:nvPr>
            <p:ph idx="1"/>
          </p:nvPr>
        </p:nvSpPr>
        <p:spPr>
          <a:xfrm>
            <a:off x="952501" y="2844800"/>
            <a:ext cx="4470831" cy="3053170"/>
          </a:xfrm>
        </p:spPr>
        <p:txBody>
          <a:bodyPr anchor="t">
            <a:normAutofit/>
          </a:bodyPr>
          <a:lstStyle/>
          <a:p>
            <a:r>
              <a:rPr lang="en-US" sz="2800" dirty="0"/>
              <a:t>A new user (fromhabib2u@georgiancollege.ca) will be registered and record will be inserted into the database.</a:t>
            </a:r>
          </a:p>
          <a:p>
            <a:pPr marL="0" indent="0">
              <a:buNone/>
            </a:pPr>
            <a:endParaRPr lang="LID4096" dirty="0"/>
          </a:p>
        </p:txBody>
      </p:sp>
      <p:cxnSp>
        <p:nvCxnSpPr>
          <p:cNvPr id="12" name="Straight Connector 11">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C6203BE-2D15-F115-DE03-6DDE238F318A}"/>
              </a:ext>
            </a:extLst>
          </p:cNvPr>
          <p:cNvPicPr>
            <a:picLocks noChangeAspect="1"/>
          </p:cNvPicPr>
          <p:nvPr/>
        </p:nvPicPr>
        <p:blipFill>
          <a:blip r:embed="rId2"/>
          <a:stretch>
            <a:fillRect/>
          </a:stretch>
        </p:blipFill>
        <p:spPr>
          <a:xfrm>
            <a:off x="6217928" y="365760"/>
            <a:ext cx="5974069" cy="6085841"/>
          </a:xfrm>
          <a:prstGeom prst="rect">
            <a:avLst/>
          </a:prstGeom>
        </p:spPr>
      </p:pic>
    </p:spTree>
    <p:extLst>
      <p:ext uri="{BB962C8B-B14F-4D97-AF65-F5344CB8AC3E}">
        <p14:creationId xmlns:p14="http://schemas.microsoft.com/office/powerpoint/2010/main" val="2224550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838E7-6037-6255-CD50-5E922EA1CC9A}"/>
              </a:ext>
            </a:extLst>
          </p:cNvPr>
          <p:cNvSpPr>
            <a:spLocks noGrp="1"/>
          </p:cNvSpPr>
          <p:nvPr>
            <p:ph type="title"/>
          </p:nvPr>
        </p:nvSpPr>
        <p:spPr>
          <a:xfrm>
            <a:off x="854984" y="156947"/>
            <a:ext cx="9076329" cy="1064277"/>
          </a:xfrm>
        </p:spPr>
        <p:txBody>
          <a:bodyPr>
            <a:normAutofit fontScale="90000"/>
          </a:bodyPr>
          <a:lstStyle/>
          <a:p>
            <a:r>
              <a:rPr lang="en-US" b="1" dirty="0"/>
              <a:t>Manager’s console requesting approval or rejection</a:t>
            </a:r>
            <a:endParaRPr lang="LID4096" b="1" dirty="0"/>
          </a:p>
        </p:txBody>
      </p:sp>
      <p:sp>
        <p:nvSpPr>
          <p:cNvPr id="3" name="Content Placeholder 2">
            <a:extLst>
              <a:ext uri="{FF2B5EF4-FFF2-40B4-BE49-F238E27FC236}">
                <a16:creationId xmlns:a16="http://schemas.microsoft.com/office/drawing/2014/main" id="{472B8F2D-A1BC-BB36-2E52-BB365D9A994F}"/>
              </a:ext>
            </a:extLst>
          </p:cNvPr>
          <p:cNvSpPr>
            <a:spLocks noGrp="1"/>
          </p:cNvSpPr>
          <p:nvPr>
            <p:ph idx="1"/>
          </p:nvPr>
        </p:nvSpPr>
        <p:spPr>
          <a:xfrm>
            <a:off x="661944" y="1221224"/>
            <a:ext cx="11530056" cy="5479829"/>
          </a:xfrm>
        </p:spPr>
        <p:txBody>
          <a:bodyPr>
            <a:noAutofit/>
          </a:bodyPr>
          <a:lstStyle/>
          <a:p>
            <a:pPr>
              <a:lnSpc>
                <a:spcPct val="150000"/>
              </a:lnSpc>
            </a:pPr>
            <a:r>
              <a:rPr lang="en-US" sz="2400" dirty="0"/>
              <a:t>The user will create a contact ,as highlighted in Fig 14, which will appear on manager’s console requesting approval or rejection. Also, only the newly created contact displays edit, details and delete links.</a:t>
            </a:r>
          </a:p>
          <a:p>
            <a:pPr>
              <a:lnSpc>
                <a:spcPct val="150000"/>
              </a:lnSpc>
            </a:pPr>
            <a:r>
              <a:rPr lang="en-US" sz="2400" dirty="0"/>
              <a:t>Manager can view detail of submitted contact &amp; either approve or reject it. In this case, contact is approved.</a:t>
            </a:r>
          </a:p>
          <a:p>
            <a:pPr>
              <a:lnSpc>
                <a:spcPct val="150000"/>
              </a:lnSpc>
            </a:pPr>
            <a:r>
              <a:rPr lang="en-US" sz="2400" dirty="0"/>
              <a:t>When the new user views it as seen in Fig 16, status will change from Submitted Approved.</a:t>
            </a:r>
          </a:p>
          <a:p>
            <a:pPr>
              <a:lnSpc>
                <a:spcPct val="150000"/>
              </a:lnSpc>
            </a:pPr>
            <a:r>
              <a:rPr lang="en-US" sz="2400" dirty="0"/>
              <a:t>Admin will be able to review approval, view details, edit or delete contact to demonstrate their different access rights. In this case he decides to override the manager’s approval and reject the contact.</a:t>
            </a:r>
            <a:endParaRPr lang="LID4096" sz="2400" dirty="0"/>
          </a:p>
        </p:txBody>
      </p:sp>
    </p:spTree>
    <p:extLst>
      <p:ext uri="{BB962C8B-B14F-4D97-AF65-F5344CB8AC3E}">
        <p14:creationId xmlns:p14="http://schemas.microsoft.com/office/powerpoint/2010/main" val="574311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41" name="Freeform: Shape 40">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45" name="Rectangle 44">
            <a:extLst>
              <a:ext uri="{FF2B5EF4-FFF2-40B4-BE49-F238E27FC236}">
                <a16:creationId xmlns:a16="http://schemas.microsoft.com/office/drawing/2014/main" id="{4958DF84-F5C6-794F-8945-485D6C1075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5" y="806219"/>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8FB1CE8-FDE3-1B01-35CE-BF8B65420722}"/>
              </a:ext>
            </a:extLst>
          </p:cNvPr>
          <p:cNvSpPr>
            <a:spLocks noGrp="1"/>
          </p:cNvSpPr>
          <p:nvPr>
            <p:ph type="title"/>
          </p:nvPr>
        </p:nvSpPr>
        <p:spPr>
          <a:xfrm>
            <a:off x="1473391" y="1826097"/>
            <a:ext cx="2844610" cy="1323504"/>
          </a:xfrm>
        </p:spPr>
        <p:txBody>
          <a:bodyPr vert="horz" lIns="91440" tIns="45720" rIns="91440" bIns="45720" rtlCol="0" anchor="b">
            <a:normAutofit/>
          </a:bodyPr>
          <a:lstStyle/>
          <a:p>
            <a:pPr algn="ctr"/>
            <a:r>
              <a:rPr lang="en-US" dirty="0"/>
              <a:t>Pictorial Illustrations</a:t>
            </a:r>
          </a:p>
        </p:txBody>
      </p:sp>
      <p:sp>
        <p:nvSpPr>
          <p:cNvPr id="47" name="Freeform: Shape 46">
            <a:extLst>
              <a:ext uri="{FF2B5EF4-FFF2-40B4-BE49-F238E27FC236}">
                <a16:creationId xmlns:a16="http://schemas.microsoft.com/office/drawing/2014/main" id="{72E67446-732B-4F72-8560-6FABB6CB2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828" y="721712"/>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10">
            <a:extLst>
              <a:ext uri="{FF2B5EF4-FFF2-40B4-BE49-F238E27FC236}">
                <a16:creationId xmlns:a16="http://schemas.microsoft.com/office/drawing/2014/main" id="{EF2D096F-2CD2-4B94-1E00-A2DF3A5AA11D}"/>
              </a:ext>
            </a:extLst>
          </p:cNvPr>
          <p:cNvPicPr>
            <a:picLocks noChangeAspect="1"/>
          </p:cNvPicPr>
          <p:nvPr/>
        </p:nvPicPr>
        <p:blipFill>
          <a:blip r:embed="rId2"/>
          <a:stretch>
            <a:fillRect/>
          </a:stretch>
        </p:blipFill>
        <p:spPr>
          <a:xfrm>
            <a:off x="5187142" y="111760"/>
            <a:ext cx="3283902" cy="3637126"/>
          </a:xfrm>
          <a:prstGeom prst="rect">
            <a:avLst/>
          </a:prstGeom>
        </p:spPr>
      </p:pic>
      <p:pic>
        <p:nvPicPr>
          <p:cNvPr id="7" name="Picture 6">
            <a:extLst>
              <a:ext uri="{FF2B5EF4-FFF2-40B4-BE49-F238E27FC236}">
                <a16:creationId xmlns:a16="http://schemas.microsoft.com/office/drawing/2014/main" id="{2633CFD0-46C3-EB55-3E1B-5C63A88C8DBD}"/>
              </a:ext>
            </a:extLst>
          </p:cNvPr>
          <p:cNvPicPr>
            <a:picLocks noChangeAspect="1"/>
          </p:cNvPicPr>
          <p:nvPr/>
        </p:nvPicPr>
        <p:blipFill>
          <a:blip r:embed="rId3"/>
          <a:stretch>
            <a:fillRect/>
          </a:stretch>
        </p:blipFill>
        <p:spPr>
          <a:xfrm>
            <a:off x="8701168" y="7622"/>
            <a:ext cx="3283901" cy="3863338"/>
          </a:xfrm>
          <a:prstGeom prst="rect">
            <a:avLst/>
          </a:prstGeom>
        </p:spPr>
      </p:pic>
      <p:pic>
        <p:nvPicPr>
          <p:cNvPr id="5" name="Content Placeholder 4">
            <a:extLst>
              <a:ext uri="{FF2B5EF4-FFF2-40B4-BE49-F238E27FC236}">
                <a16:creationId xmlns:a16="http://schemas.microsoft.com/office/drawing/2014/main" id="{95BBB97F-ED4E-BAE2-AC6E-EE6BBD65BE51}"/>
              </a:ext>
            </a:extLst>
          </p:cNvPr>
          <p:cNvPicPr>
            <a:picLocks noGrp="1" noChangeAspect="1"/>
          </p:cNvPicPr>
          <p:nvPr>
            <p:ph idx="1"/>
          </p:nvPr>
        </p:nvPicPr>
        <p:blipFill>
          <a:blip r:embed="rId4"/>
          <a:stretch>
            <a:fillRect/>
          </a:stretch>
        </p:blipFill>
        <p:spPr>
          <a:xfrm>
            <a:off x="4986406" y="4023206"/>
            <a:ext cx="3565499" cy="2560474"/>
          </a:xfrm>
          <a:prstGeom prst="rect">
            <a:avLst/>
          </a:prstGeom>
        </p:spPr>
      </p:pic>
      <p:pic>
        <p:nvPicPr>
          <p:cNvPr id="9" name="Picture 8">
            <a:extLst>
              <a:ext uri="{FF2B5EF4-FFF2-40B4-BE49-F238E27FC236}">
                <a16:creationId xmlns:a16="http://schemas.microsoft.com/office/drawing/2014/main" id="{3F34FD3A-147B-0706-EAA3-2B72F9BC9EF5}"/>
              </a:ext>
            </a:extLst>
          </p:cNvPr>
          <p:cNvPicPr>
            <a:picLocks noChangeAspect="1"/>
          </p:cNvPicPr>
          <p:nvPr/>
        </p:nvPicPr>
        <p:blipFill>
          <a:blip r:embed="rId5"/>
          <a:stretch>
            <a:fillRect/>
          </a:stretch>
        </p:blipFill>
        <p:spPr>
          <a:xfrm>
            <a:off x="8701169" y="4063164"/>
            <a:ext cx="3283900" cy="2662755"/>
          </a:xfrm>
          <a:prstGeom prst="rect">
            <a:avLst/>
          </a:prstGeom>
        </p:spPr>
      </p:pic>
    </p:spTree>
    <p:extLst>
      <p:ext uri="{BB962C8B-B14F-4D97-AF65-F5344CB8AC3E}">
        <p14:creationId xmlns:p14="http://schemas.microsoft.com/office/powerpoint/2010/main" val="1955827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503DD-28CE-9CD9-C86C-E5034AB238D1}"/>
              </a:ext>
            </a:extLst>
          </p:cNvPr>
          <p:cNvSpPr>
            <a:spLocks noGrp="1"/>
          </p:cNvSpPr>
          <p:nvPr>
            <p:ph type="title"/>
          </p:nvPr>
        </p:nvSpPr>
        <p:spPr/>
        <p:txBody>
          <a:bodyPr/>
          <a:lstStyle/>
          <a:p>
            <a:r>
              <a:rPr lang="en-US" dirty="0"/>
              <a:t>Conclusion</a:t>
            </a:r>
            <a:endParaRPr lang="LID4096" dirty="0"/>
          </a:p>
        </p:txBody>
      </p:sp>
      <p:sp>
        <p:nvSpPr>
          <p:cNvPr id="3" name="Content Placeholder 2">
            <a:extLst>
              <a:ext uri="{FF2B5EF4-FFF2-40B4-BE49-F238E27FC236}">
                <a16:creationId xmlns:a16="http://schemas.microsoft.com/office/drawing/2014/main" id="{B965A61B-DD74-289E-3547-47DE1E1AE4E9}"/>
              </a:ext>
            </a:extLst>
          </p:cNvPr>
          <p:cNvSpPr>
            <a:spLocks noGrp="1"/>
          </p:cNvSpPr>
          <p:nvPr>
            <p:ph idx="1"/>
          </p:nvPr>
        </p:nvSpPr>
        <p:spPr>
          <a:xfrm>
            <a:off x="966744" y="2248257"/>
            <a:ext cx="10646136" cy="4132223"/>
          </a:xfrm>
        </p:spPr>
        <p:txBody>
          <a:bodyPr>
            <a:normAutofit/>
          </a:bodyPr>
          <a:lstStyle/>
          <a:p>
            <a:r>
              <a:rPr lang="en-US" dirty="0"/>
              <a:t> The sample Contact App has been used in demonstrating Authentication and authorization in securing user data and enforcing confidentiality. As a recap, the starter app has 3 security groups namely, a registered user, manager and admin. Their respective access right are summarized below:</a:t>
            </a:r>
          </a:p>
          <a:p>
            <a:pPr marL="514350" indent="-514350">
              <a:buAutoNum type="romanLcPeriod"/>
            </a:pPr>
            <a:r>
              <a:rPr lang="en-US" dirty="0"/>
              <a:t>Registered users can view all the approved data and can edit/delete their own data.</a:t>
            </a:r>
          </a:p>
          <a:p>
            <a:pPr marL="514350" indent="-514350">
              <a:buAutoNum type="romanLcPeriod"/>
            </a:pPr>
            <a:r>
              <a:rPr lang="en-US" dirty="0"/>
              <a:t> Managers can approve or reject contact data. Only approved contacts are visible to users.</a:t>
            </a:r>
          </a:p>
          <a:p>
            <a:pPr marL="514350" indent="-514350">
              <a:buAutoNum type="romanLcPeriod"/>
            </a:pPr>
            <a:r>
              <a:rPr lang="en-US" dirty="0"/>
              <a:t>Administrators can approve/reject and edit/delete any data.</a:t>
            </a:r>
            <a:endParaRPr lang="LID4096" dirty="0"/>
          </a:p>
        </p:txBody>
      </p:sp>
    </p:spTree>
    <p:extLst>
      <p:ext uri="{BB962C8B-B14F-4D97-AF65-F5344CB8AC3E}">
        <p14:creationId xmlns:p14="http://schemas.microsoft.com/office/powerpoint/2010/main" val="2395948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3B162-0F14-0CC1-FF10-9967960F1C92}"/>
              </a:ext>
            </a:extLst>
          </p:cNvPr>
          <p:cNvSpPr>
            <a:spLocks noGrp="1"/>
          </p:cNvSpPr>
          <p:nvPr>
            <p:ph type="title"/>
          </p:nvPr>
        </p:nvSpPr>
        <p:spPr/>
        <p:txBody>
          <a:bodyPr/>
          <a:lstStyle/>
          <a:p>
            <a:r>
              <a:rPr lang="en-US" dirty="0"/>
              <a:t>OBJECTIVES OF THE PROJECT</a:t>
            </a:r>
            <a:endParaRPr lang="LID4096" dirty="0"/>
          </a:p>
        </p:txBody>
      </p:sp>
      <p:sp>
        <p:nvSpPr>
          <p:cNvPr id="3" name="Content Placeholder 2">
            <a:extLst>
              <a:ext uri="{FF2B5EF4-FFF2-40B4-BE49-F238E27FC236}">
                <a16:creationId xmlns:a16="http://schemas.microsoft.com/office/drawing/2014/main" id="{6B21BF15-1812-6023-ACB0-1CDF56AFF7E9}"/>
              </a:ext>
            </a:extLst>
          </p:cNvPr>
          <p:cNvSpPr>
            <a:spLocks noGrp="1"/>
          </p:cNvSpPr>
          <p:nvPr>
            <p:ph idx="1"/>
          </p:nvPr>
        </p:nvSpPr>
        <p:spPr>
          <a:xfrm>
            <a:off x="966744" y="2248257"/>
            <a:ext cx="11113496" cy="3650155"/>
          </a:xfrm>
        </p:spPr>
        <p:txBody>
          <a:bodyPr>
            <a:normAutofit/>
          </a:bodyPr>
          <a:lstStyle/>
          <a:p>
            <a:r>
              <a:rPr lang="en-US" sz="2800" dirty="0"/>
              <a:t>Demonstrating Authentication and Authorization in securing user data and enforcing confidentiality via Contact App.</a:t>
            </a:r>
          </a:p>
          <a:p>
            <a:r>
              <a:rPr lang="en-US" sz="2800" dirty="0"/>
              <a:t>The three security groups include:</a:t>
            </a:r>
          </a:p>
          <a:p>
            <a:pPr marL="457200" indent="-457200">
              <a:buAutoNum type="arabicPeriod"/>
            </a:pPr>
            <a:r>
              <a:rPr lang="en-US" sz="2800" dirty="0"/>
              <a:t>A Registered User, </a:t>
            </a:r>
          </a:p>
          <a:p>
            <a:pPr marL="457200" indent="-457200">
              <a:buAutoNum type="arabicPeriod"/>
            </a:pPr>
            <a:r>
              <a:rPr lang="en-US" sz="2800" dirty="0"/>
              <a:t>Manager</a:t>
            </a:r>
          </a:p>
          <a:p>
            <a:pPr marL="457200" indent="-457200">
              <a:buAutoNum type="arabicPeriod"/>
            </a:pPr>
            <a:r>
              <a:rPr lang="en-US" sz="2800" dirty="0"/>
              <a:t> Admin</a:t>
            </a:r>
            <a:endParaRPr lang="LID4096" sz="2800" dirty="0"/>
          </a:p>
        </p:txBody>
      </p:sp>
    </p:spTree>
    <p:extLst>
      <p:ext uri="{BB962C8B-B14F-4D97-AF65-F5344CB8AC3E}">
        <p14:creationId xmlns:p14="http://schemas.microsoft.com/office/powerpoint/2010/main" val="1133146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349AEF-88A1-C46C-46E7-094F84D3009B}"/>
              </a:ext>
            </a:extLst>
          </p:cNvPr>
          <p:cNvSpPr>
            <a:spLocks noGrp="1"/>
          </p:cNvSpPr>
          <p:nvPr>
            <p:ph type="title"/>
          </p:nvPr>
        </p:nvSpPr>
        <p:spPr>
          <a:xfrm>
            <a:off x="568969" y="960030"/>
            <a:ext cx="5527030" cy="1507398"/>
          </a:xfrm>
        </p:spPr>
        <p:txBody>
          <a:bodyPr anchor="ctr">
            <a:normAutofit/>
          </a:bodyPr>
          <a:lstStyle/>
          <a:p>
            <a:pPr>
              <a:lnSpc>
                <a:spcPct val="90000"/>
              </a:lnSpc>
            </a:pPr>
            <a:r>
              <a:rPr lang="en-US" sz="3200" b="1" dirty="0"/>
              <a:t>Creating an ASP.NET Core web app with user data protected by authorization</a:t>
            </a:r>
            <a:endParaRPr lang="LID4096" sz="3200" b="1" dirty="0"/>
          </a:p>
        </p:txBody>
      </p:sp>
      <p:sp>
        <p:nvSpPr>
          <p:cNvPr id="3" name="Content Placeholder 2">
            <a:extLst>
              <a:ext uri="{FF2B5EF4-FFF2-40B4-BE49-F238E27FC236}">
                <a16:creationId xmlns:a16="http://schemas.microsoft.com/office/drawing/2014/main" id="{48EDBB33-25BC-DF97-5D80-D86F482CE5B0}"/>
              </a:ext>
            </a:extLst>
          </p:cNvPr>
          <p:cNvSpPr>
            <a:spLocks noGrp="1"/>
          </p:cNvSpPr>
          <p:nvPr>
            <p:ph idx="1"/>
          </p:nvPr>
        </p:nvSpPr>
        <p:spPr>
          <a:xfrm>
            <a:off x="386091" y="2844800"/>
            <a:ext cx="5618468" cy="3394558"/>
          </a:xfrm>
        </p:spPr>
        <p:txBody>
          <a:bodyPr anchor="t">
            <a:normAutofit/>
          </a:bodyPr>
          <a:lstStyle/>
          <a:p>
            <a:r>
              <a:rPr lang="en-US" sz="2400" dirty="0"/>
              <a:t>Steps taken by group to execute the solution 1. </a:t>
            </a:r>
          </a:p>
          <a:p>
            <a:r>
              <a:rPr lang="en-US" sz="2400" dirty="0"/>
              <a:t>Download the starter app from https://codeload.github.com/dotnet/AspNetCore.Docs/zip/main and unzip the AspNetCore.Docs-main.zip file. </a:t>
            </a:r>
          </a:p>
          <a:p>
            <a:endParaRPr lang="LID4096" dirty="0"/>
          </a:p>
        </p:txBody>
      </p:sp>
      <p:cxnSp>
        <p:nvCxnSpPr>
          <p:cNvPr id="17" name="Straight Connector 16">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AC87081-F7CD-2D06-328C-2313FC63154C}"/>
              </a:ext>
            </a:extLst>
          </p:cNvPr>
          <p:cNvPicPr>
            <a:picLocks noChangeAspect="1"/>
          </p:cNvPicPr>
          <p:nvPr/>
        </p:nvPicPr>
        <p:blipFill>
          <a:blip r:embed="rId2"/>
          <a:stretch>
            <a:fillRect/>
          </a:stretch>
        </p:blipFill>
        <p:spPr>
          <a:xfrm>
            <a:off x="6768669" y="568960"/>
            <a:ext cx="5423331" cy="5670398"/>
          </a:xfrm>
          <a:prstGeom prst="rect">
            <a:avLst/>
          </a:prstGeom>
        </p:spPr>
      </p:pic>
    </p:spTree>
    <p:extLst>
      <p:ext uri="{BB962C8B-B14F-4D97-AF65-F5344CB8AC3E}">
        <p14:creationId xmlns:p14="http://schemas.microsoft.com/office/powerpoint/2010/main" val="2899410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F302EB-33F2-D391-3448-3BB066E2B012}"/>
              </a:ext>
            </a:extLst>
          </p:cNvPr>
          <p:cNvSpPr>
            <a:spLocks noGrp="1"/>
          </p:cNvSpPr>
          <p:nvPr>
            <p:ph type="title"/>
          </p:nvPr>
        </p:nvSpPr>
        <p:spPr>
          <a:xfrm>
            <a:off x="960120" y="960030"/>
            <a:ext cx="4470832" cy="1507398"/>
          </a:xfrm>
        </p:spPr>
        <p:txBody>
          <a:bodyPr anchor="ctr">
            <a:normAutofit/>
          </a:bodyPr>
          <a:lstStyle/>
          <a:p>
            <a:r>
              <a:rPr lang="en-US" dirty="0"/>
              <a:t>STEP 2</a:t>
            </a:r>
            <a:endParaRPr lang="LID4096" dirty="0"/>
          </a:p>
        </p:txBody>
      </p:sp>
      <p:sp>
        <p:nvSpPr>
          <p:cNvPr id="3" name="Content Placeholder 2">
            <a:extLst>
              <a:ext uri="{FF2B5EF4-FFF2-40B4-BE49-F238E27FC236}">
                <a16:creationId xmlns:a16="http://schemas.microsoft.com/office/drawing/2014/main" id="{E4D0E98F-3EDD-48EB-101B-B473EC653D72}"/>
              </a:ext>
            </a:extLst>
          </p:cNvPr>
          <p:cNvSpPr>
            <a:spLocks noGrp="1"/>
          </p:cNvSpPr>
          <p:nvPr>
            <p:ph idx="1"/>
          </p:nvPr>
        </p:nvSpPr>
        <p:spPr>
          <a:xfrm>
            <a:off x="952501" y="2844800"/>
            <a:ext cx="4470831" cy="3053170"/>
          </a:xfrm>
        </p:spPr>
        <p:txBody>
          <a:bodyPr anchor="t">
            <a:normAutofit/>
          </a:bodyPr>
          <a:lstStyle/>
          <a:p>
            <a:r>
              <a:rPr lang="en-US" dirty="0"/>
              <a:t>Navigate to the samples directory “.\</a:t>
            </a:r>
            <a:r>
              <a:rPr lang="en-US"/>
              <a:t>AspNetCore.Docs</a:t>
            </a:r>
            <a:r>
              <a:rPr lang="en-US" dirty="0"/>
              <a:t>-main\</a:t>
            </a:r>
            <a:r>
              <a:rPr lang="en-US"/>
              <a:t>AspNetCore.Docsmain</a:t>
            </a:r>
            <a:r>
              <a:rPr lang="en-US" dirty="0"/>
              <a:t>\</a:t>
            </a:r>
            <a:r>
              <a:rPr lang="en-US"/>
              <a:t>aspnetcore</a:t>
            </a:r>
            <a:r>
              <a:rPr lang="en-US" dirty="0"/>
              <a:t>\security\authorization\secure-data\samples” where the starter app is located, copy starter6 folder to the desired directory and rename folder to </a:t>
            </a:r>
            <a:r>
              <a:rPr lang="en-US"/>
              <a:t>myContactManager</a:t>
            </a:r>
            <a:r>
              <a:rPr lang="en-US" dirty="0"/>
              <a:t>.</a:t>
            </a:r>
          </a:p>
          <a:p>
            <a:endParaRPr lang="LID4096" dirty="0"/>
          </a:p>
        </p:txBody>
      </p:sp>
      <p:cxnSp>
        <p:nvCxnSpPr>
          <p:cNvPr id="24" name="Straight Connector 23">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5DBB6D2-B86B-99FB-8118-FB4D879B3D28}"/>
              </a:ext>
            </a:extLst>
          </p:cNvPr>
          <p:cNvPicPr>
            <a:picLocks noChangeAspect="1"/>
          </p:cNvPicPr>
          <p:nvPr/>
        </p:nvPicPr>
        <p:blipFill>
          <a:blip r:embed="rId2"/>
          <a:stretch>
            <a:fillRect/>
          </a:stretch>
        </p:blipFill>
        <p:spPr>
          <a:xfrm>
            <a:off x="6217922" y="1422400"/>
            <a:ext cx="5679437" cy="4643120"/>
          </a:xfrm>
          <a:prstGeom prst="rect">
            <a:avLst/>
          </a:prstGeom>
        </p:spPr>
      </p:pic>
    </p:spTree>
    <p:extLst>
      <p:ext uri="{BB962C8B-B14F-4D97-AF65-F5344CB8AC3E}">
        <p14:creationId xmlns:p14="http://schemas.microsoft.com/office/powerpoint/2010/main" val="928025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8A65F8-6F99-C082-2B12-6ACB3C5A934A}"/>
              </a:ext>
            </a:extLst>
          </p:cNvPr>
          <p:cNvSpPr>
            <a:spLocks noGrp="1"/>
          </p:cNvSpPr>
          <p:nvPr>
            <p:ph type="title"/>
          </p:nvPr>
        </p:nvSpPr>
        <p:spPr>
          <a:xfrm>
            <a:off x="132087" y="960030"/>
            <a:ext cx="5920732" cy="1507398"/>
          </a:xfrm>
        </p:spPr>
        <p:txBody>
          <a:bodyPr anchor="ctr">
            <a:normAutofit/>
          </a:bodyPr>
          <a:lstStyle/>
          <a:p>
            <a:pPr>
              <a:lnSpc>
                <a:spcPct val="90000"/>
              </a:lnSpc>
            </a:pPr>
            <a:r>
              <a:rPr lang="en-US" sz="2800" dirty="0"/>
              <a:t>Open Visual Studio 2022 and load the Contact Manager solution, “filename.sln”</a:t>
            </a:r>
            <a:endParaRPr lang="LID4096" sz="2800" dirty="0"/>
          </a:p>
        </p:txBody>
      </p:sp>
      <p:sp>
        <p:nvSpPr>
          <p:cNvPr id="3" name="Content Placeholder 2">
            <a:extLst>
              <a:ext uri="{FF2B5EF4-FFF2-40B4-BE49-F238E27FC236}">
                <a16:creationId xmlns:a16="http://schemas.microsoft.com/office/drawing/2014/main" id="{8248173D-1D85-853F-027B-95CBC82D33C8}"/>
              </a:ext>
            </a:extLst>
          </p:cNvPr>
          <p:cNvSpPr>
            <a:spLocks noGrp="1"/>
          </p:cNvSpPr>
          <p:nvPr>
            <p:ph idx="1"/>
          </p:nvPr>
        </p:nvSpPr>
        <p:spPr>
          <a:xfrm>
            <a:off x="-1" y="2467428"/>
            <a:ext cx="6319519" cy="3902892"/>
          </a:xfrm>
        </p:spPr>
        <p:txBody>
          <a:bodyPr anchor="t">
            <a:noAutofit/>
          </a:bodyPr>
          <a:lstStyle/>
          <a:p>
            <a:pPr>
              <a:lnSpc>
                <a:spcPct val="100000"/>
              </a:lnSpc>
            </a:pPr>
            <a:r>
              <a:rPr lang="en-US" sz="1800" dirty="0"/>
              <a:t>Important configurations to setup while following the guide:</a:t>
            </a:r>
          </a:p>
          <a:p>
            <a:pPr>
              <a:lnSpc>
                <a:spcPct val="100000"/>
              </a:lnSpc>
            </a:pPr>
            <a:r>
              <a:rPr lang="en-US" sz="1800" dirty="0"/>
              <a:t>a. Install all recommended packages using NuGet Package manager such as:</a:t>
            </a:r>
          </a:p>
          <a:p>
            <a:pPr marL="0" indent="0">
              <a:lnSpc>
                <a:spcPct val="100000"/>
              </a:lnSpc>
              <a:buNone/>
            </a:pPr>
            <a:r>
              <a:rPr lang="en-US" sz="1800" dirty="0" err="1"/>
              <a:t>i</a:t>
            </a:r>
            <a:r>
              <a:rPr lang="en-US" sz="1800" dirty="0"/>
              <a:t>. </a:t>
            </a:r>
            <a:r>
              <a:rPr lang="en-US" sz="1800" dirty="0" err="1"/>
              <a:t>Microsoft.EntityFrameworkCore.SqlServer</a:t>
            </a:r>
            <a:endParaRPr lang="en-US" sz="1800" dirty="0"/>
          </a:p>
          <a:p>
            <a:pPr marL="0" indent="0">
              <a:lnSpc>
                <a:spcPct val="100000"/>
              </a:lnSpc>
              <a:buNone/>
            </a:pPr>
            <a:r>
              <a:rPr lang="en-US" sz="1800" dirty="0"/>
              <a:t>ii. </a:t>
            </a:r>
            <a:r>
              <a:rPr lang="en-US" sz="1800" dirty="0" err="1"/>
              <a:t>Microsoft.EntityFrameworkCore.Tools</a:t>
            </a:r>
            <a:endParaRPr lang="en-US" sz="1800" dirty="0"/>
          </a:p>
          <a:p>
            <a:pPr marL="0" indent="0">
              <a:lnSpc>
                <a:spcPct val="100000"/>
              </a:lnSpc>
              <a:buNone/>
            </a:pPr>
            <a:r>
              <a:rPr lang="en-US" sz="1800" dirty="0"/>
              <a:t>iii. </a:t>
            </a:r>
            <a:r>
              <a:rPr lang="en-US" sz="1800" dirty="0" err="1"/>
              <a:t>Microsoft.AspNetCore.Identity.EntityFrameworkCore</a:t>
            </a:r>
            <a:endParaRPr lang="en-US" sz="1800" dirty="0"/>
          </a:p>
          <a:p>
            <a:pPr marL="0" indent="0">
              <a:lnSpc>
                <a:spcPct val="100000"/>
              </a:lnSpc>
              <a:buNone/>
            </a:pPr>
            <a:r>
              <a:rPr lang="en-US" sz="1800" dirty="0"/>
              <a:t>iv. </a:t>
            </a:r>
            <a:r>
              <a:rPr lang="en-US" sz="1800" dirty="0" err="1"/>
              <a:t>Microsoft.AspNetCore.Authentication.JwtBearer</a:t>
            </a:r>
            <a:endParaRPr lang="en-US" sz="1800" dirty="0"/>
          </a:p>
          <a:p>
            <a:pPr marL="0" indent="0">
              <a:lnSpc>
                <a:spcPct val="100000"/>
              </a:lnSpc>
              <a:buNone/>
            </a:pPr>
            <a:endParaRPr lang="en-US" sz="1800" dirty="0"/>
          </a:p>
          <a:p>
            <a:pPr>
              <a:lnSpc>
                <a:spcPct val="100000"/>
              </a:lnSpc>
            </a:pPr>
            <a:r>
              <a:rPr lang="en-US" sz="1800" b="1" i="1" dirty="0"/>
              <a:t>Note: The packages are pre-installed in the Starter app hence reinstallation is unnecessary</a:t>
            </a:r>
            <a:endParaRPr lang="LID4096" sz="1800" b="1" i="1" dirty="0"/>
          </a:p>
        </p:txBody>
      </p:sp>
      <p:cxnSp>
        <p:nvCxnSpPr>
          <p:cNvPr id="17" name="Straight Connector 16">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B729434C-EEA4-FAAB-D11E-8BEC53D58CB0}"/>
              </a:ext>
            </a:extLst>
          </p:cNvPr>
          <p:cNvPicPr>
            <a:picLocks noChangeAspect="1"/>
          </p:cNvPicPr>
          <p:nvPr/>
        </p:nvPicPr>
        <p:blipFill>
          <a:blip r:embed="rId2"/>
          <a:stretch>
            <a:fillRect/>
          </a:stretch>
        </p:blipFill>
        <p:spPr>
          <a:xfrm>
            <a:off x="6905303" y="1137920"/>
            <a:ext cx="5154609" cy="5334000"/>
          </a:xfrm>
          <a:prstGeom prst="rect">
            <a:avLst/>
          </a:prstGeom>
        </p:spPr>
      </p:pic>
    </p:spTree>
    <p:extLst>
      <p:ext uri="{BB962C8B-B14F-4D97-AF65-F5344CB8AC3E}">
        <p14:creationId xmlns:p14="http://schemas.microsoft.com/office/powerpoint/2010/main" val="3438087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D5ACE7-6A33-6DA9-C72B-A698977130EE}"/>
              </a:ext>
            </a:extLst>
          </p:cNvPr>
          <p:cNvSpPr>
            <a:spLocks noGrp="1"/>
          </p:cNvSpPr>
          <p:nvPr>
            <p:ph type="title"/>
          </p:nvPr>
        </p:nvSpPr>
        <p:spPr>
          <a:xfrm>
            <a:off x="960120" y="960030"/>
            <a:ext cx="5423328" cy="1265010"/>
          </a:xfrm>
        </p:spPr>
        <p:txBody>
          <a:bodyPr anchor="ctr">
            <a:normAutofit/>
          </a:bodyPr>
          <a:lstStyle/>
          <a:p>
            <a:pPr>
              <a:lnSpc>
                <a:spcPct val="90000"/>
              </a:lnSpc>
            </a:pPr>
            <a:r>
              <a:rPr lang="en-US" sz="1900" b="1" dirty="0"/>
              <a:t>Set the necessary parameters in </a:t>
            </a:r>
            <a:r>
              <a:rPr lang="en-US" sz="1900" b="1" dirty="0" err="1"/>
              <a:t>appsettings.json</a:t>
            </a:r>
            <a:r>
              <a:rPr lang="en-US" sz="1900" b="1" dirty="0"/>
              <a:t> to point to the appropriate </a:t>
            </a:r>
            <a:r>
              <a:rPr lang="en-US" sz="1900" b="1" dirty="0" err="1"/>
              <a:t>SQLServer</a:t>
            </a:r>
            <a:r>
              <a:rPr lang="en-US" sz="1900" b="1" dirty="0"/>
              <a:t> and provide the database name</a:t>
            </a:r>
            <a:r>
              <a:rPr lang="en-US" sz="1900" dirty="0"/>
              <a:t>.</a:t>
            </a:r>
            <a:br>
              <a:rPr lang="en-US" sz="1900" dirty="0"/>
            </a:br>
            <a:endParaRPr lang="LID4096" sz="1900" dirty="0"/>
          </a:p>
        </p:txBody>
      </p:sp>
      <p:sp>
        <p:nvSpPr>
          <p:cNvPr id="3" name="Content Placeholder 2">
            <a:extLst>
              <a:ext uri="{FF2B5EF4-FFF2-40B4-BE49-F238E27FC236}">
                <a16:creationId xmlns:a16="http://schemas.microsoft.com/office/drawing/2014/main" id="{2B9E2B8F-830F-F7E3-BE73-0CD339F6DCE2}"/>
              </a:ext>
            </a:extLst>
          </p:cNvPr>
          <p:cNvSpPr>
            <a:spLocks noGrp="1"/>
          </p:cNvSpPr>
          <p:nvPr>
            <p:ph idx="1"/>
          </p:nvPr>
        </p:nvSpPr>
        <p:spPr>
          <a:xfrm>
            <a:off x="960117" y="2225040"/>
            <a:ext cx="5237484" cy="4490720"/>
          </a:xfrm>
        </p:spPr>
        <p:txBody>
          <a:bodyPr anchor="t">
            <a:noAutofit/>
          </a:bodyPr>
          <a:lstStyle/>
          <a:p>
            <a:pPr>
              <a:lnSpc>
                <a:spcPct val="100000"/>
              </a:lnSpc>
            </a:pPr>
            <a:r>
              <a:rPr lang="en-US" dirty="0"/>
              <a:t>The starter app enforces strict security policies therefore, the Secret parameter is configured using Visual Studio Secret Manager Tool which is accessed using the Developer Command Prompt under “Tools &gt; command line” menu in Visual Studio 2022. This contrasts with the usual practice of placing the secret key in plain text which could lead to breach of security and unauthorized access to confidential data.</a:t>
            </a:r>
          </a:p>
          <a:p>
            <a:pPr>
              <a:lnSpc>
                <a:spcPct val="100000"/>
              </a:lnSpc>
            </a:pPr>
            <a:r>
              <a:rPr lang="en-US" dirty="0"/>
              <a:t>In the Contact manager App, the secret key is stored as “</a:t>
            </a:r>
            <a:r>
              <a:rPr lang="en-US" dirty="0" err="1"/>
              <a:t>SeedUserPW</a:t>
            </a:r>
            <a:r>
              <a:rPr lang="en-US" dirty="0"/>
              <a:t>”. This is configured using the command in Fig 5 below:</a:t>
            </a:r>
            <a:endParaRPr lang="LID4096" dirty="0"/>
          </a:p>
        </p:txBody>
      </p:sp>
      <p:cxnSp>
        <p:nvCxnSpPr>
          <p:cNvPr id="12" name="Straight Connector 11">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C0D5A9E-4AA0-44FB-72E2-14539F5EC528}"/>
              </a:ext>
            </a:extLst>
          </p:cNvPr>
          <p:cNvPicPr>
            <a:picLocks noChangeAspect="1"/>
          </p:cNvPicPr>
          <p:nvPr/>
        </p:nvPicPr>
        <p:blipFill>
          <a:blip r:embed="rId2"/>
          <a:stretch>
            <a:fillRect/>
          </a:stretch>
        </p:blipFill>
        <p:spPr>
          <a:xfrm>
            <a:off x="6768668" y="1798320"/>
            <a:ext cx="5423329" cy="3992880"/>
          </a:xfrm>
          <a:prstGeom prst="rect">
            <a:avLst/>
          </a:prstGeom>
        </p:spPr>
      </p:pic>
    </p:spTree>
    <p:extLst>
      <p:ext uri="{BB962C8B-B14F-4D97-AF65-F5344CB8AC3E}">
        <p14:creationId xmlns:p14="http://schemas.microsoft.com/office/powerpoint/2010/main" val="1099063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6B04054-9023-8941-A94B-771CBBABE3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EAECE6-AF44-8038-ACA5-30E42B9A9434}"/>
              </a:ext>
            </a:extLst>
          </p:cNvPr>
          <p:cNvSpPr>
            <a:spLocks noGrp="1"/>
          </p:cNvSpPr>
          <p:nvPr>
            <p:ph type="title"/>
          </p:nvPr>
        </p:nvSpPr>
        <p:spPr>
          <a:xfrm>
            <a:off x="193039" y="101600"/>
            <a:ext cx="6441439" cy="1508760"/>
          </a:xfrm>
        </p:spPr>
        <p:txBody>
          <a:bodyPr anchor="ctr">
            <a:normAutofit/>
          </a:bodyPr>
          <a:lstStyle/>
          <a:p>
            <a:r>
              <a:rPr lang="en-US" b="1" dirty="0"/>
              <a:t>Set up database using the Package Manager console</a:t>
            </a:r>
            <a:endParaRPr lang="LID4096" b="1" dirty="0"/>
          </a:p>
        </p:txBody>
      </p:sp>
      <p:sp>
        <p:nvSpPr>
          <p:cNvPr id="3" name="Content Placeholder 2">
            <a:extLst>
              <a:ext uri="{FF2B5EF4-FFF2-40B4-BE49-F238E27FC236}">
                <a16:creationId xmlns:a16="http://schemas.microsoft.com/office/drawing/2014/main" id="{7DC02D21-6EDC-2647-8CC4-B743F411CA5B}"/>
              </a:ext>
            </a:extLst>
          </p:cNvPr>
          <p:cNvSpPr>
            <a:spLocks noGrp="1"/>
          </p:cNvSpPr>
          <p:nvPr>
            <p:ph idx="1"/>
          </p:nvPr>
        </p:nvSpPr>
        <p:spPr>
          <a:xfrm>
            <a:off x="264161" y="1711960"/>
            <a:ext cx="6248400" cy="5044440"/>
          </a:xfrm>
        </p:spPr>
        <p:txBody>
          <a:bodyPr anchor="t">
            <a:normAutofit/>
          </a:bodyPr>
          <a:lstStyle/>
          <a:p>
            <a:r>
              <a:rPr lang="en-US" dirty="0"/>
              <a:t>The database, </a:t>
            </a:r>
            <a:r>
              <a:rPr lang="en-US" dirty="0" err="1"/>
              <a:t>ContactDB</a:t>
            </a:r>
            <a:r>
              <a:rPr lang="en-US" dirty="0"/>
              <a:t>, is created after running the commands in Fig 6 and this can be seen in SQL Server Management Studio in Fig 7.</a:t>
            </a:r>
          </a:p>
          <a:p>
            <a:r>
              <a:rPr lang="en-US" dirty="0"/>
              <a:t>To enforce authorization on the contact data saved in the Contact DB, each  contact record is associated with an owner (</a:t>
            </a:r>
            <a:r>
              <a:rPr lang="en-US" dirty="0" err="1"/>
              <a:t>UserID</a:t>
            </a:r>
            <a:r>
              <a:rPr lang="en-US" dirty="0"/>
              <a:t> on </a:t>
            </a:r>
            <a:r>
              <a:rPr lang="en-US" dirty="0" err="1"/>
              <a:t>AspNetUsers</a:t>
            </a:r>
            <a:r>
              <a:rPr lang="en-US" dirty="0"/>
              <a:t> table) by  modifying the Contact model, i.e.</a:t>
            </a:r>
          </a:p>
          <a:p>
            <a:pPr marL="0" indent="0">
              <a:buNone/>
            </a:pPr>
            <a:r>
              <a:rPr lang="en-US" dirty="0"/>
              <a:t>	// user ID from </a:t>
            </a:r>
            <a:r>
              <a:rPr lang="en-US" dirty="0" err="1"/>
              <a:t>AspNetUser</a:t>
            </a:r>
            <a:r>
              <a:rPr lang="en-US" dirty="0"/>
              <a:t> table.</a:t>
            </a:r>
          </a:p>
          <a:p>
            <a:pPr marL="0" indent="0">
              <a:buNone/>
            </a:pPr>
            <a:r>
              <a:rPr lang="en-US" dirty="0"/>
              <a:t>	public string? </a:t>
            </a:r>
            <a:r>
              <a:rPr lang="en-US" dirty="0" err="1"/>
              <a:t>OwnerID</a:t>
            </a:r>
            <a:r>
              <a:rPr lang="en-US" dirty="0"/>
              <a:t> { get; set; }</a:t>
            </a:r>
          </a:p>
          <a:p>
            <a:pPr marL="0" indent="0">
              <a:buNone/>
            </a:pPr>
            <a:r>
              <a:rPr lang="en-US" dirty="0"/>
              <a:t>Each contact has a status which could either be Submitted, Approved or Rejected.</a:t>
            </a:r>
          </a:p>
          <a:p>
            <a:endParaRPr lang="LID4096" dirty="0"/>
          </a:p>
        </p:txBody>
      </p:sp>
      <p:pic>
        <p:nvPicPr>
          <p:cNvPr id="7" name="Picture 6">
            <a:extLst>
              <a:ext uri="{FF2B5EF4-FFF2-40B4-BE49-F238E27FC236}">
                <a16:creationId xmlns:a16="http://schemas.microsoft.com/office/drawing/2014/main" id="{B99A172D-8A83-637A-57FF-E8B5B31C2E9D}"/>
              </a:ext>
            </a:extLst>
          </p:cNvPr>
          <p:cNvPicPr>
            <a:picLocks noChangeAspect="1"/>
          </p:cNvPicPr>
          <p:nvPr/>
        </p:nvPicPr>
        <p:blipFill>
          <a:blip r:embed="rId2"/>
          <a:stretch>
            <a:fillRect/>
          </a:stretch>
        </p:blipFill>
        <p:spPr>
          <a:xfrm>
            <a:off x="6634480" y="193040"/>
            <a:ext cx="5557519" cy="3419636"/>
          </a:xfrm>
          <a:prstGeom prst="rect">
            <a:avLst/>
          </a:prstGeom>
        </p:spPr>
      </p:pic>
      <p:cxnSp>
        <p:nvCxnSpPr>
          <p:cNvPr id="17" name="Straight Connector 16">
            <a:extLst>
              <a:ext uri="{FF2B5EF4-FFF2-40B4-BE49-F238E27FC236}">
                <a16:creationId xmlns:a16="http://schemas.microsoft.com/office/drawing/2014/main" id="{10778A53-7ADF-F948-B939-0EB454DA2C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8812" y="3429000"/>
            <a:ext cx="3350727" cy="0"/>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A6FC6D7-3EB7-D84F-4E3A-ED6EA8508D3E}"/>
              </a:ext>
            </a:extLst>
          </p:cNvPr>
          <p:cNvPicPr>
            <a:picLocks noChangeAspect="1"/>
          </p:cNvPicPr>
          <p:nvPr/>
        </p:nvPicPr>
        <p:blipFill>
          <a:blip r:embed="rId3"/>
          <a:stretch>
            <a:fillRect/>
          </a:stretch>
        </p:blipFill>
        <p:spPr>
          <a:xfrm>
            <a:off x="6512560" y="3714277"/>
            <a:ext cx="5679440" cy="3042122"/>
          </a:xfrm>
          <a:prstGeom prst="rect">
            <a:avLst/>
          </a:prstGeom>
        </p:spPr>
      </p:pic>
    </p:spTree>
    <p:extLst>
      <p:ext uri="{BB962C8B-B14F-4D97-AF65-F5344CB8AC3E}">
        <p14:creationId xmlns:p14="http://schemas.microsoft.com/office/powerpoint/2010/main" val="635493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A714F9-1341-3D2C-42A7-A31730C0AED4}"/>
              </a:ext>
            </a:extLst>
          </p:cNvPr>
          <p:cNvSpPr>
            <a:spLocks noGrp="1"/>
          </p:cNvSpPr>
          <p:nvPr>
            <p:ph type="title"/>
          </p:nvPr>
        </p:nvSpPr>
        <p:spPr>
          <a:xfrm>
            <a:off x="960119" y="960030"/>
            <a:ext cx="4848849" cy="1507398"/>
          </a:xfrm>
        </p:spPr>
        <p:txBody>
          <a:bodyPr anchor="ctr">
            <a:normAutofit/>
          </a:bodyPr>
          <a:lstStyle/>
          <a:p>
            <a:pPr>
              <a:lnSpc>
                <a:spcPct val="90000"/>
              </a:lnSpc>
            </a:pPr>
            <a:r>
              <a:rPr lang="en-US" sz="3400" b="1" dirty="0"/>
              <a:t>Role-Based Authorization by adding Role services</a:t>
            </a:r>
            <a:endParaRPr lang="LID4096" sz="3400" b="1" dirty="0"/>
          </a:p>
        </p:txBody>
      </p:sp>
      <p:sp>
        <p:nvSpPr>
          <p:cNvPr id="3" name="Content Placeholder 2">
            <a:extLst>
              <a:ext uri="{FF2B5EF4-FFF2-40B4-BE49-F238E27FC236}">
                <a16:creationId xmlns:a16="http://schemas.microsoft.com/office/drawing/2014/main" id="{B1C5D12F-0B5E-2E31-9DDF-1C98D6BBA33D}"/>
              </a:ext>
            </a:extLst>
          </p:cNvPr>
          <p:cNvSpPr>
            <a:spLocks noGrp="1"/>
          </p:cNvSpPr>
          <p:nvPr>
            <p:ph idx="1"/>
          </p:nvPr>
        </p:nvSpPr>
        <p:spPr>
          <a:xfrm>
            <a:off x="960119" y="2467428"/>
            <a:ext cx="4848853" cy="3581490"/>
          </a:xfrm>
        </p:spPr>
        <p:txBody>
          <a:bodyPr anchor="t">
            <a:normAutofit/>
          </a:bodyPr>
          <a:lstStyle/>
          <a:p>
            <a:r>
              <a:rPr lang="en-US" dirty="0"/>
              <a:t>Next, enable Role-Based Authorization by adding Role services to each identity using the </a:t>
            </a:r>
            <a:r>
              <a:rPr lang="en-US" dirty="0" err="1"/>
              <a:t>AddRoles</a:t>
            </a:r>
            <a:r>
              <a:rPr lang="en-US" dirty="0"/>
              <a:t>() </a:t>
            </a:r>
            <a:r>
              <a:rPr lang="en-US" dirty="0" err="1"/>
              <a:t>methodof</a:t>
            </a:r>
            <a:r>
              <a:rPr lang="en-US" dirty="0"/>
              <a:t> the </a:t>
            </a:r>
            <a:r>
              <a:rPr lang="en-US" dirty="0" err="1"/>
              <a:t>IdentityBuilder</a:t>
            </a:r>
            <a:r>
              <a:rPr lang="en-US" dirty="0"/>
              <a:t> class. This is because when an  identity is created it may belong to one or more roles. The starter app has 3 roles namely:</a:t>
            </a:r>
          </a:p>
          <a:p>
            <a:endParaRPr lang="LID4096" dirty="0"/>
          </a:p>
        </p:txBody>
      </p:sp>
      <p:cxnSp>
        <p:nvCxnSpPr>
          <p:cNvPr id="12" name="Straight Connector 11">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C4FB2B7-FCE7-7F7B-8E23-CE3961C2739E}"/>
              </a:ext>
            </a:extLst>
          </p:cNvPr>
          <p:cNvPicPr>
            <a:picLocks noChangeAspect="1"/>
          </p:cNvPicPr>
          <p:nvPr/>
        </p:nvPicPr>
        <p:blipFill>
          <a:blip r:embed="rId2"/>
          <a:stretch>
            <a:fillRect/>
          </a:stretch>
        </p:blipFill>
        <p:spPr>
          <a:xfrm>
            <a:off x="6096000" y="1198880"/>
            <a:ext cx="6095998" cy="5059680"/>
          </a:xfrm>
          <a:prstGeom prst="rect">
            <a:avLst/>
          </a:prstGeom>
        </p:spPr>
      </p:pic>
    </p:spTree>
    <p:extLst>
      <p:ext uri="{BB962C8B-B14F-4D97-AF65-F5344CB8AC3E}">
        <p14:creationId xmlns:p14="http://schemas.microsoft.com/office/powerpoint/2010/main" val="3888956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6B04054-9023-8941-A94B-771CBBABE3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ED1261-6DFE-67D6-DD7F-A54A8D9C4571}"/>
              </a:ext>
            </a:extLst>
          </p:cNvPr>
          <p:cNvSpPr>
            <a:spLocks noGrp="1"/>
          </p:cNvSpPr>
          <p:nvPr>
            <p:ph type="title"/>
          </p:nvPr>
        </p:nvSpPr>
        <p:spPr>
          <a:xfrm>
            <a:off x="960120" y="960120"/>
            <a:ext cx="5786120" cy="1082040"/>
          </a:xfrm>
        </p:spPr>
        <p:txBody>
          <a:bodyPr anchor="ctr">
            <a:normAutofit fontScale="90000"/>
          </a:bodyPr>
          <a:lstStyle/>
          <a:p>
            <a:r>
              <a:rPr lang="en-US" b="1" dirty="0"/>
              <a:t>Fallback authorization policy</a:t>
            </a:r>
            <a:endParaRPr lang="LID4096" b="1" dirty="0"/>
          </a:p>
        </p:txBody>
      </p:sp>
      <p:sp>
        <p:nvSpPr>
          <p:cNvPr id="3" name="Content Placeholder 2">
            <a:extLst>
              <a:ext uri="{FF2B5EF4-FFF2-40B4-BE49-F238E27FC236}">
                <a16:creationId xmlns:a16="http://schemas.microsoft.com/office/drawing/2014/main" id="{BCDD249F-AC55-B67A-93B1-2F2CA44A1C89}"/>
              </a:ext>
            </a:extLst>
          </p:cNvPr>
          <p:cNvSpPr>
            <a:spLocks noGrp="1"/>
          </p:cNvSpPr>
          <p:nvPr>
            <p:ph idx="1"/>
          </p:nvPr>
        </p:nvSpPr>
        <p:spPr>
          <a:xfrm>
            <a:off x="-152399" y="2204724"/>
            <a:ext cx="7244080" cy="4653276"/>
          </a:xfrm>
        </p:spPr>
        <p:txBody>
          <a:bodyPr anchor="t">
            <a:normAutofit lnSpcReduction="10000"/>
          </a:bodyPr>
          <a:lstStyle/>
          <a:p>
            <a:pPr>
              <a:lnSpc>
                <a:spcPct val="100000"/>
              </a:lnSpc>
            </a:pPr>
            <a:r>
              <a:rPr lang="en-US" sz="2400" dirty="0"/>
              <a:t>Set the fallback authorization policy to require users to be authenticated,  therefore no anonymous access except for pages or controllers with authorization  attribute [</a:t>
            </a:r>
            <a:r>
              <a:rPr lang="en-US" sz="2400" dirty="0" err="1"/>
              <a:t>AllowAnonymous</a:t>
            </a:r>
            <a:r>
              <a:rPr lang="en-US" sz="2400" dirty="0"/>
              <a:t>]. This will make sure any user who intends to access the app must be authenticated.</a:t>
            </a:r>
          </a:p>
          <a:p>
            <a:pPr>
              <a:lnSpc>
                <a:spcPct val="100000"/>
              </a:lnSpc>
            </a:pPr>
            <a:r>
              <a:rPr lang="en-US" sz="2400" dirty="0"/>
              <a:t>Configure the test accounts in the </a:t>
            </a:r>
            <a:r>
              <a:rPr lang="en-US" sz="2400" dirty="0" err="1"/>
              <a:t>SeedData</a:t>
            </a:r>
            <a:r>
              <a:rPr lang="en-US" sz="2400" dirty="0"/>
              <a:t> class. This class creates two accounts using it’s Initialize method and also assigns each user to a role by calling the respective methods.</a:t>
            </a:r>
          </a:p>
          <a:p>
            <a:pPr>
              <a:lnSpc>
                <a:spcPct val="100000"/>
              </a:lnSpc>
            </a:pPr>
            <a:r>
              <a:rPr lang="en-US" sz="2400" dirty="0"/>
              <a:t>To create the accounts correctly, a strong password must be set in step 4f else the exception below will be thrown: “Unhandled exception. </a:t>
            </a:r>
            <a:r>
              <a:rPr lang="en-US" sz="2400" dirty="0" err="1"/>
              <a:t>System.Exception</a:t>
            </a:r>
            <a:r>
              <a:rPr lang="en-US" sz="2400" dirty="0"/>
              <a:t>: The </a:t>
            </a:r>
            <a:r>
              <a:rPr lang="en-US" sz="2400" dirty="0" err="1"/>
              <a:t>testUserPw</a:t>
            </a:r>
            <a:r>
              <a:rPr lang="en-US" sz="2400" dirty="0"/>
              <a:t> password was probably not strong enough!”</a:t>
            </a:r>
          </a:p>
          <a:p>
            <a:pPr>
              <a:lnSpc>
                <a:spcPct val="100000"/>
              </a:lnSpc>
            </a:pPr>
            <a:endParaRPr lang="LID4096" sz="1700" dirty="0"/>
          </a:p>
        </p:txBody>
      </p:sp>
      <p:pic>
        <p:nvPicPr>
          <p:cNvPr id="5" name="Picture 4">
            <a:extLst>
              <a:ext uri="{FF2B5EF4-FFF2-40B4-BE49-F238E27FC236}">
                <a16:creationId xmlns:a16="http://schemas.microsoft.com/office/drawing/2014/main" id="{E10F366E-4A73-8C97-14BF-3C15E309E920}"/>
              </a:ext>
            </a:extLst>
          </p:cNvPr>
          <p:cNvPicPr>
            <a:picLocks noChangeAspect="1"/>
          </p:cNvPicPr>
          <p:nvPr/>
        </p:nvPicPr>
        <p:blipFill>
          <a:blip r:embed="rId2"/>
          <a:stretch>
            <a:fillRect/>
          </a:stretch>
        </p:blipFill>
        <p:spPr>
          <a:xfrm>
            <a:off x="7198851" y="1239520"/>
            <a:ext cx="4850906" cy="2550157"/>
          </a:xfrm>
          <a:prstGeom prst="rect">
            <a:avLst/>
          </a:prstGeom>
        </p:spPr>
      </p:pic>
      <p:cxnSp>
        <p:nvCxnSpPr>
          <p:cNvPr id="14" name="Straight Connector 13">
            <a:extLst>
              <a:ext uri="{FF2B5EF4-FFF2-40B4-BE49-F238E27FC236}">
                <a16:creationId xmlns:a16="http://schemas.microsoft.com/office/drawing/2014/main" id="{10778A53-7ADF-F948-B939-0EB454DA2C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8812" y="3429000"/>
            <a:ext cx="3350727" cy="0"/>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43D12C4-97C9-94ED-8CCA-22A0F2A78D93}"/>
              </a:ext>
            </a:extLst>
          </p:cNvPr>
          <p:cNvPicPr>
            <a:picLocks noChangeAspect="1"/>
          </p:cNvPicPr>
          <p:nvPr/>
        </p:nvPicPr>
        <p:blipFill>
          <a:blip r:embed="rId3"/>
          <a:stretch>
            <a:fillRect/>
          </a:stretch>
        </p:blipFill>
        <p:spPr>
          <a:xfrm>
            <a:off x="7198852" y="3985944"/>
            <a:ext cx="4850905" cy="1977973"/>
          </a:xfrm>
          <a:prstGeom prst="rect">
            <a:avLst/>
          </a:prstGeom>
        </p:spPr>
      </p:pic>
    </p:spTree>
    <p:extLst>
      <p:ext uri="{BB962C8B-B14F-4D97-AF65-F5344CB8AC3E}">
        <p14:creationId xmlns:p14="http://schemas.microsoft.com/office/powerpoint/2010/main" val="787561710"/>
      </p:ext>
    </p:extLst>
  </p:cSld>
  <p:clrMapOvr>
    <a:masterClrMapping/>
  </p:clrMapOvr>
</p:sld>
</file>

<file path=ppt/theme/theme1.xml><?xml version="1.0" encoding="utf-8"?>
<a:theme xmlns:a="http://schemas.openxmlformats.org/drawingml/2006/main" name="MarrakeshVTI">
  <a:themeElements>
    <a:clrScheme name="AnalogousFromDarkSeedLeftStep">
      <a:dk1>
        <a:srgbClr val="000000"/>
      </a:dk1>
      <a:lt1>
        <a:srgbClr val="FFFFFF"/>
      </a:lt1>
      <a:dk2>
        <a:srgbClr val="412E24"/>
      </a:dk2>
      <a:lt2>
        <a:srgbClr val="E8E2E8"/>
      </a:lt2>
      <a:accent1>
        <a:srgbClr val="47B547"/>
      </a:accent1>
      <a:accent2>
        <a:srgbClr val="6CB13B"/>
      </a:accent2>
      <a:accent3>
        <a:srgbClr val="98A942"/>
      </a:accent3>
      <a:accent4>
        <a:srgbClr val="B1933B"/>
      </a:accent4>
      <a:accent5>
        <a:srgbClr val="C3744D"/>
      </a:accent5>
      <a:accent6>
        <a:srgbClr val="B13B45"/>
      </a:accent6>
      <a:hlink>
        <a:srgbClr val="AF743A"/>
      </a:hlink>
      <a:folHlink>
        <a:srgbClr val="7F7F7F"/>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docProps/app.xml><?xml version="1.0" encoding="utf-8"?>
<Properties xmlns="http://schemas.openxmlformats.org/officeDocument/2006/extended-properties" xmlns:vt="http://schemas.openxmlformats.org/officeDocument/2006/docPropsVTypes">
  <TotalTime>1138</TotalTime>
  <Words>1014</Words>
  <Application>Microsoft Office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Goudy Old Style</vt:lpstr>
      <vt:lpstr>MarrakeshVTI</vt:lpstr>
      <vt:lpstr>Solution to Final Group Project on Authentication &amp; Authorization</vt:lpstr>
      <vt:lpstr>OBJECTIVES OF THE PROJECT</vt:lpstr>
      <vt:lpstr>Creating an ASP.NET Core web app with user data protected by authorization</vt:lpstr>
      <vt:lpstr>STEP 2</vt:lpstr>
      <vt:lpstr>Open Visual Studio 2022 and load the Contact Manager solution, “filename.sln”</vt:lpstr>
      <vt:lpstr>Set the necessary parameters in appsettings.json to point to the appropriate SQLServer and provide the database name. </vt:lpstr>
      <vt:lpstr>Set up database using the Package Manager console</vt:lpstr>
      <vt:lpstr>Role-Based Authorization by adding Role services</vt:lpstr>
      <vt:lpstr>Fallback authorization policy</vt:lpstr>
      <vt:lpstr>Execute the following instructions to handle CRUD operations</vt:lpstr>
      <vt:lpstr>Build &amp; run the completed application</vt:lpstr>
      <vt:lpstr>Login in - CM</vt:lpstr>
      <vt:lpstr> Users using the SeedUserPW configuration</vt:lpstr>
      <vt:lpstr>New User Scenario</vt:lpstr>
      <vt:lpstr>Manager’s console requesting approval or rejection</vt:lpstr>
      <vt:lpstr>Pictorial Illustrations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Solution to Final Group Project on Authentication &amp; Authorization</dc:title>
  <dc:creator>Seth Nana Kwame Appiah-Kubi</dc:creator>
  <cp:lastModifiedBy>Seth Nana Kwame Appiah-Kubi</cp:lastModifiedBy>
  <cp:revision>5</cp:revision>
  <dcterms:created xsi:type="dcterms:W3CDTF">2023-12-03T03:28:01Z</dcterms:created>
  <dcterms:modified xsi:type="dcterms:W3CDTF">2023-12-03T22:26:16Z</dcterms:modified>
</cp:coreProperties>
</file>