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63" r:id="rId2"/>
    <p:sldId id="264" r:id="rId3"/>
    <p:sldId id="256" r:id="rId4"/>
    <p:sldId id="261" r:id="rId5"/>
    <p:sldId id="257" r:id="rId6"/>
    <p:sldId id="258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E2B3B-A668-4616-9E45-108B4E100FE5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81B3-61F8-471F-B1DE-C75006A2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9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781B3-61F8-471F-B1DE-C75006A269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2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80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4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04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7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7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6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92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4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3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6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3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9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F384-3AB3-4E81-A39B-6A9E1D2F49B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21BC41-0DFA-4CC8-A8C5-4C2C4A16F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0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08A1-C57A-43F8-BFBE-68E6B127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70" y="761281"/>
            <a:ext cx="7898630" cy="762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12A24-50DE-707A-731F-B5FDEFD8FF25}"/>
              </a:ext>
            </a:extLst>
          </p:cNvPr>
          <p:cNvSpPr txBox="1"/>
          <p:nvPr/>
        </p:nvSpPr>
        <p:spPr>
          <a:xfrm>
            <a:off x="484909" y="2582360"/>
            <a:ext cx="3241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PROBABLITY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Habeeba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8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F60C-837A-DC9A-215B-31882B1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8847-E412-757B-6AB1-0A4B2780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61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session we would be going through the following areas.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and Event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 Events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Event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Events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Event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Space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Theorem </a:t>
            </a:r>
          </a:p>
          <a:p>
            <a:endParaRPr lang="en-US" sz="1800" b="1" dirty="0">
              <a:cs typeface="Times New Roman" panose="02020603050405020304" pitchFamily="18" charset="0"/>
            </a:endParaRPr>
          </a:p>
          <a:p>
            <a:endParaRPr lang="en-US" sz="18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9041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036486-128B-DF66-F22F-69005BEBEEFC}"/>
              </a:ext>
            </a:extLst>
          </p:cNvPr>
          <p:cNvSpPr txBox="1"/>
          <p:nvPr/>
        </p:nvSpPr>
        <p:spPr>
          <a:xfrm>
            <a:off x="651164" y="221231"/>
            <a:ext cx="911629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49D7E-DAE4-7721-DC1D-1B180C24E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56" y="3989812"/>
            <a:ext cx="1691000" cy="802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D5676-DA3A-F566-4B76-638CC5B80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33" y="1440873"/>
            <a:ext cx="5309354" cy="2087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894FF-A6C3-98E3-5876-F26F9085A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33" y="5128665"/>
            <a:ext cx="5674967" cy="15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3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7F19CE-0735-E87F-A5B1-B31A36823EF9}"/>
              </a:ext>
            </a:extLst>
          </p:cNvPr>
          <p:cNvSpPr txBox="1"/>
          <p:nvPr/>
        </p:nvSpPr>
        <p:spPr>
          <a:xfrm>
            <a:off x="256309" y="443338"/>
            <a:ext cx="117902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and Event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</a:p>
          <a:p>
            <a:pPr marL="514350" indent="-51435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Throwing a dice experiment getting the numbers 1,2,3,4,5,6 (event) </a:t>
            </a:r>
          </a:p>
          <a:p>
            <a:pPr marL="514350" indent="-51435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Tossing a coin experiment and getting head or tail (event)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EE279-9401-7D40-6BB5-63E5120AC2AF}"/>
              </a:ext>
            </a:extLst>
          </p:cNvPr>
          <p:cNvSpPr txBox="1"/>
          <p:nvPr/>
        </p:nvSpPr>
        <p:spPr>
          <a:xfrm>
            <a:off x="256309" y="3009083"/>
            <a:ext cx="11679381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 Events</a:t>
            </a:r>
          </a:p>
          <a:p>
            <a:endParaRPr lang="en-US" sz="32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no. of possible outcomes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tossing of a coin experiment there are two exhaustive events.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throwing an n-dice experiment, there are n 6 exhaustive events.  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5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FB76A67-82C3-57A0-4262-3706F2EAB8E1}"/>
              </a:ext>
            </a:extLst>
          </p:cNvPr>
          <p:cNvSpPr txBox="1"/>
          <p:nvPr/>
        </p:nvSpPr>
        <p:spPr>
          <a:xfrm>
            <a:off x="415636" y="2770909"/>
            <a:ext cx="110559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Event </a:t>
            </a:r>
          </a:p>
          <a:p>
            <a:r>
              <a:rPr lang="en-US" sz="28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or more of them cannot happen simultaneously in the same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throwing a dice experiment, the events 1,2,3,------6 are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M.E. events.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A476D-DB26-E2DB-0D73-3FE8570E9C4B}"/>
              </a:ext>
            </a:extLst>
          </p:cNvPr>
          <p:cNvSpPr txBox="1"/>
          <p:nvPr/>
        </p:nvSpPr>
        <p:spPr>
          <a:xfrm>
            <a:off x="415636" y="831268"/>
            <a:ext cx="117486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Events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of events are said to be equally likely if there is no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one to be preferred over other. E.g. tossing a coin.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 of getting head &amp; tail is equally likely</a:t>
            </a:r>
            <a:r>
              <a:rPr lang="en-US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0F9E87-CB61-AE1D-B218-F442AAC6A51C}"/>
              </a:ext>
            </a:extLst>
          </p:cNvPr>
          <p:cNvSpPr txBox="1"/>
          <p:nvPr/>
        </p:nvSpPr>
        <p:spPr>
          <a:xfrm>
            <a:off x="443345" y="560112"/>
            <a:ext cx="1174865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Event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tossing a coin and throwing a die, getting head or tail is independent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numbers 1 or 2 or 3 or 4 or 5 or 6.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0970D-412B-7009-2B71-EAD013CC156C}"/>
              </a:ext>
            </a:extLst>
          </p:cNvPr>
          <p:cNvSpPr txBox="1"/>
          <p:nvPr/>
        </p:nvSpPr>
        <p:spPr>
          <a:xfrm>
            <a:off x="443345" y="3429000"/>
            <a:ext cx="117209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Theorem </a:t>
            </a:r>
          </a:p>
          <a:p>
            <a:endParaRPr lang="en-US" sz="2800" b="1" u="sng" dirty="0"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BA47B-786E-BE9B-E465-5DBB77980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91" y="4671953"/>
            <a:ext cx="2753056" cy="7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A5E8C8-3C32-CA23-FE49-CF9C0B8B47BB}"/>
              </a:ext>
            </a:extLst>
          </p:cNvPr>
          <p:cNvSpPr txBox="1"/>
          <p:nvPr/>
        </p:nvSpPr>
        <p:spPr>
          <a:xfrm>
            <a:off x="166255" y="180107"/>
            <a:ext cx="1181792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Space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all possible outcomes.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points 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this set are called.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  <a:p>
            <a:pPr marL="514350" indent="-514350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throwing two dies experiment, Sample S contains 36 Sample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points. S = {(1,1) ,(1,2) ,----------(1,6), --------(6,1),(6,2),--------(6,6)}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In tossing two coins experiment , S = {HH ,HT,TH,TT}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BF160-2CA4-83D8-9B52-A6931E102E4F}"/>
              </a:ext>
            </a:extLst>
          </p:cNvPr>
          <p:cNvSpPr txBox="1"/>
          <p:nvPr/>
        </p:nvSpPr>
        <p:spPr>
          <a:xfrm>
            <a:off x="187036" y="4652164"/>
            <a:ext cx="11817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space is called discrete or continuous sample space.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Discrete: </a:t>
            </a: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inite number of outcomes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sample space : </a:t>
            </a: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nfinite number of outcomes 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3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C68517-E9E0-0398-D467-41BF79422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602"/>
            <a:ext cx="5753100" cy="3943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4759C9-B59C-FFFD-3878-CC584F00A8C9}"/>
              </a:ext>
            </a:extLst>
          </p:cNvPr>
          <p:cNvSpPr txBox="1"/>
          <p:nvPr/>
        </p:nvSpPr>
        <p:spPr>
          <a:xfrm>
            <a:off x="332513" y="3945952"/>
            <a:ext cx="11762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Venn diagram showing sample space, events (E,E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their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inter-relationships:-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a:The Events 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b:The hatched area is complement of 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c:The shaded area is intersection of 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0C4D3-5E80-8AF3-5CD1-F00707BF5FE0}"/>
              </a:ext>
            </a:extLst>
          </p:cNvPr>
          <p:cNvSpPr txBox="1"/>
          <p:nvPr/>
        </p:nvSpPr>
        <p:spPr>
          <a:xfrm>
            <a:off x="332513" y="5884944"/>
            <a:ext cx="763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d:The shaded area is union of events of 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79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55AA-1701-C786-79BE-3C608DDA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479" y="2768600"/>
            <a:ext cx="3465176" cy="132080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35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404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2022-05-11T17:28:48Z</dcterms:created>
  <dcterms:modified xsi:type="dcterms:W3CDTF">2022-05-16T06:30:17Z</dcterms:modified>
</cp:coreProperties>
</file>