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9"/>
  </p:notesMasterIdLst>
  <p:sldIdLst>
    <p:sldId id="256" r:id="rId2"/>
    <p:sldId id="257" r:id="rId3"/>
    <p:sldId id="266" r:id="rId4"/>
    <p:sldId id="259" r:id="rId5"/>
    <p:sldId id="264" r:id="rId6"/>
    <p:sldId id="278" r:id="rId7"/>
    <p:sldId id="279" r:id="rId8"/>
    <p:sldId id="281" r:id="rId9"/>
    <p:sldId id="282" r:id="rId10"/>
    <p:sldId id="283" r:id="rId11"/>
    <p:sldId id="284" r:id="rId12"/>
    <p:sldId id="285" r:id="rId13"/>
    <p:sldId id="332" r:id="rId14"/>
    <p:sldId id="286" r:id="rId15"/>
    <p:sldId id="333" r:id="rId16"/>
    <p:sldId id="263" r:id="rId17"/>
    <p:sldId id="326" r:id="rId18"/>
    <p:sldId id="265" r:id="rId19"/>
    <p:sldId id="292" r:id="rId20"/>
    <p:sldId id="288" r:id="rId21"/>
    <p:sldId id="289" r:id="rId22"/>
    <p:sldId id="293" r:id="rId23"/>
    <p:sldId id="296" r:id="rId24"/>
    <p:sldId id="305" r:id="rId25"/>
    <p:sldId id="307" r:id="rId26"/>
    <p:sldId id="298" r:id="rId27"/>
    <p:sldId id="299" r:id="rId28"/>
    <p:sldId id="308" r:id="rId29"/>
    <p:sldId id="309" r:id="rId30"/>
    <p:sldId id="311" r:id="rId31"/>
    <p:sldId id="312" r:id="rId32"/>
    <p:sldId id="313" r:id="rId33"/>
    <p:sldId id="314" r:id="rId34"/>
    <p:sldId id="315" r:id="rId35"/>
    <p:sldId id="317" r:id="rId36"/>
    <p:sldId id="316" r:id="rId37"/>
    <p:sldId id="335" r:id="rId38"/>
    <p:sldId id="319" r:id="rId39"/>
    <p:sldId id="334" r:id="rId40"/>
    <p:sldId id="336" r:id="rId41"/>
    <p:sldId id="320" r:id="rId42"/>
    <p:sldId id="337" r:id="rId43"/>
    <p:sldId id="328" r:id="rId44"/>
    <p:sldId id="321" r:id="rId45"/>
    <p:sldId id="339" r:id="rId46"/>
    <p:sldId id="322" r:id="rId47"/>
    <p:sldId id="323" r:id="rId48"/>
    <p:sldId id="329" r:id="rId49"/>
    <p:sldId id="330" r:id="rId50"/>
    <p:sldId id="340" r:id="rId51"/>
    <p:sldId id="324" r:id="rId52"/>
    <p:sldId id="331" r:id="rId53"/>
    <p:sldId id="318" r:id="rId54"/>
    <p:sldId id="343" r:id="rId55"/>
    <p:sldId id="341" r:id="rId56"/>
    <p:sldId id="342" r:id="rId57"/>
    <p:sldId id="344"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 initials="m" lastIdx="1" clrIdx="0">
    <p:extLst>
      <p:ext uri="{19B8F6BF-5375-455C-9EA6-DF929625EA0E}">
        <p15:presenceInfo xmlns:p15="http://schemas.microsoft.com/office/powerpoint/2012/main" userId="209c5d43078d2b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085" autoAdjust="0"/>
  </p:normalViewPr>
  <p:slideViewPr>
    <p:cSldViewPr snapToGrid="0">
      <p:cViewPr varScale="1">
        <p:scale>
          <a:sx n="82" d="100"/>
          <a:sy n="82" d="100"/>
        </p:scale>
        <p:origin x="16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7B6D6-D0FD-4AB4-9808-CACC71AE5FA1}" type="datetimeFigureOut">
              <a:rPr lang="en-PH" smtClean="0"/>
              <a:t>21/09/2024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68FDD-F2D1-4499-91BF-486056C9BD90}" type="slidenum">
              <a:rPr lang="en-PH" smtClean="0"/>
              <a:t>‹#›</a:t>
            </a:fld>
            <a:endParaRPr lang="en-PH"/>
          </a:p>
        </p:txBody>
      </p:sp>
    </p:spTree>
    <p:extLst>
      <p:ext uri="{BB962C8B-B14F-4D97-AF65-F5344CB8AC3E}">
        <p14:creationId xmlns:p14="http://schemas.microsoft.com/office/powerpoint/2010/main" val="4078074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Pandas</a:t>
            </a:r>
            <a:r>
              <a:rPr lang="en-US" dirty="0"/>
              <a:t>: Handles data manipulation and analysis with easy-to-use structures like </a:t>
            </a:r>
            <a:r>
              <a:rPr lang="en-US" dirty="0" err="1"/>
              <a:t>DataFrames</a:t>
            </a:r>
            <a:r>
              <a:rPr lang="en-US" dirty="0"/>
              <a:t>. Essential for cleaning and transforming data.</a:t>
            </a:r>
          </a:p>
          <a:p>
            <a:pPr>
              <a:buFont typeface="+mj-lt"/>
              <a:buAutoNum type="arabicPeriod"/>
            </a:pPr>
            <a:r>
              <a:rPr lang="en-US" b="1" dirty="0"/>
              <a:t>NumPy</a:t>
            </a:r>
            <a:r>
              <a:rPr lang="en-US" dirty="0"/>
              <a:t>: Optimizes numerical operations and array handling, making computations faster and more efficient.</a:t>
            </a:r>
          </a:p>
          <a:p>
            <a:pPr>
              <a:buFont typeface="+mj-lt"/>
              <a:buAutoNum type="arabicPeriod"/>
            </a:pPr>
            <a:r>
              <a:rPr lang="en-US" b="1" dirty="0"/>
              <a:t>SciPy</a:t>
            </a:r>
            <a:r>
              <a:rPr lang="en-US" dirty="0"/>
              <a:t>: Provides advanced mathematical tools for scientific computing, built on NumPy.</a:t>
            </a:r>
          </a:p>
          <a:p>
            <a:pPr>
              <a:buFont typeface="+mj-lt"/>
              <a:buAutoNum type="arabicPeriod"/>
            </a:pPr>
            <a:r>
              <a:rPr lang="en-US" b="1" dirty="0"/>
              <a:t>scikit-learn</a:t>
            </a:r>
            <a:r>
              <a:rPr lang="en-US" dirty="0"/>
              <a:t>: Powers machine learning with simple implementations of algorithms for classification, regression, and more. Integrates well with Pandas and NumPy.</a:t>
            </a:r>
          </a:p>
          <a:p>
            <a:r>
              <a:rPr lang="en-US" dirty="0"/>
              <a:t>4o</a:t>
            </a:r>
          </a:p>
          <a:p>
            <a:endParaRPr lang="en-PH" dirty="0"/>
          </a:p>
        </p:txBody>
      </p:sp>
      <p:sp>
        <p:nvSpPr>
          <p:cNvPr id="4" name="Slide Number Placeholder 3"/>
          <p:cNvSpPr>
            <a:spLocks noGrp="1"/>
          </p:cNvSpPr>
          <p:nvPr>
            <p:ph type="sldNum" sz="quarter" idx="5"/>
          </p:nvPr>
        </p:nvSpPr>
        <p:spPr/>
        <p:txBody>
          <a:bodyPr/>
          <a:lstStyle/>
          <a:p>
            <a:fld id="{34C68FDD-F2D1-4499-91BF-486056C9BD90}" type="slidenum">
              <a:rPr lang="en-PH" smtClean="0"/>
              <a:t>4</a:t>
            </a:fld>
            <a:endParaRPr lang="en-PH"/>
          </a:p>
        </p:txBody>
      </p:sp>
    </p:spTree>
    <p:extLst>
      <p:ext uri="{BB962C8B-B14F-4D97-AF65-F5344CB8AC3E}">
        <p14:creationId xmlns:p14="http://schemas.microsoft.com/office/powerpoint/2010/main" val="1724526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cap="none" normalizeH="0" baseline="0" dirty="0">
                <a:ln>
                  <a:noFill/>
                </a:ln>
                <a:solidFill>
                  <a:schemeClr val="tx1"/>
                </a:solidFill>
                <a:effectLst/>
                <a:latin typeface="Arial" panose="020B0604020202020204" pitchFamily="34" charset="0"/>
              </a:rPr>
              <a:t>Suggested Action: Consider imputing with the most common value (</a:t>
            </a:r>
            <a:r>
              <a:rPr kumimoji="0" lang="en-US" altLang="en-US" sz="1200" b="1" i="0" u="none" strike="noStrike" cap="none" normalizeH="0" baseline="0" dirty="0">
                <a:ln>
                  <a:noFill/>
                </a:ln>
                <a:solidFill>
                  <a:schemeClr val="tx1"/>
                </a:solidFill>
                <a:effectLst/>
                <a:latin typeface="Arial Unicode MS"/>
              </a:rPr>
              <a:t>mode</a:t>
            </a:r>
            <a:r>
              <a:rPr kumimoji="0" lang="en-US" altLang="en-US" sz="1200" b="1" i="0" u="none" strike="noStrike" cap="none" normalizeH="0" baseline="0" dirty="0">
                <a:ln>
                  <a:noFill/>
                </a:ln>
                <a:solidFill>
                  <a:schemeClr val="tx1"/>
                </a:solidFill>
                <a:effectLst/>
              </a:rPr>
              <a:t>) or, if possible, cross-reference with other geographical columns.</a:t>
            </a:r>
            <a:endParaRPr kumimoji="0" lang="en-US" altLang="en-US" sz="1200" b="1" i="0" u="none" strike="noStrike" cap="none" normalizeH="0" baseline="0" dirty="0">
              <a:ln>
                <a:noFill/>
              </a:ln>
              <a:solidFill>
                <a:schemeClr val="tx1"/>
              </a:solidFill>
              <a:effectLst/>
              <a:latin typeface="Arial" panose="020B0604020202020204" pitchFamily="34" charset="0"/>
            </a:endParaRPr>
          </a:p>
          <a:p>
            <a:endParaRPr lang="en-PH" b="1" dirty="0"/>
          </a:p>
        </p:txBody>
      </p:sp>
      <p:sp>
        <p:nvSpPr>
          <p:cNvPr id="4" name="Slide Number Placeholder 3"/>
          <p:cNvSpPr>
            <a:spLocks noGrp="1"/>
          </p:cNvSpPr>
          <p:nvPr>
            <p:ph type="sldNum" sz="quarter" idx="5"/>
          </p:nvPr>
        </p:nvSpPr>
        <p:spPr/>
        <p:txBody>
          <a:bodyPr/>
          <a:lstStyle/>
          <a:p>
            <a:fld id="{34C68FDD-F2D1-4499-91BF-486056C9BD90}" type="slidenum">
              <a:rPr lang="en-PH" smtClean="0"/>
              <a:t>30</a:t>
            </a:fld>
            <a:endParaRPr lang="en-PH"/>
          </a:p>
        </p:txBody>
      </p:sp>
    </p:spTree>
    <p:extLst>
      <p:ext uri="{BB962C8B-B14F-4D97-AF65-F5344CB8AC3E}">
        <p14:creationId xmlns:p14="http://schemas.microsoft.com/office/powerpoint/2010/main" val="647052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4C68FDD-F2D1-4499-91BF-486056C9BD90}" type="slidenum">
              <a:rPr lang="en-PH" smtClean="0"/>
              <a:t>34</a:t>
            </a:fld>
            <a:endParaRPr lang="en-PH"/>
          </a:p>
        </p:txBody>
      </p:sp>
    </p:spTree>
    <p:extLst>
      <p:ext uri="{BB962C8B-B14F-4D97-AF65-F5344CB8AC3E}">
        <p14:creationId xmlns:p14="http://schemas.microsoft.com/office/powerpoint/2010/main" val="462763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mostly </a:t>
            </a:r>
            <a:r>
              <a:rPr lang="en-US" dirty="0" err="1"/>
              <a:t>brgy</a:t>
            </a:r>
            <a:r>
              <a:rPr lang="en-US" dirty="0"/>
              <a:t> effect of pandemic is </a:t>
            </a:r>
            <a:r>
              <a:rPr lang="en-US" dirty="0" err="1"/>
              <a:t>baroro</a:t>
            </a:r>
            <a:r>
              <a:rPr lang="en-US" dirty="0"/>
              <a:t> and most affects gender is female has got 23.2 percent out off 100 percent </a:t>
            </a:r>
          </a:p>
          <a:p>
            <a:endParaRPr lang="en-PH" dirty="0"/>
          </a:p>
        </p:txBody>
      </p:sp>
      <p:sp>
        <p:nvSpPr>
          <p:cNvPr id="4" name="Slide Number Placeholder 3"/>
          <p:cNvSpPr>
            <a:spLocks noGrp="1"/>
          </p:cNvSpPr>
          <p:nvPr>
            <p:ph type="sldNum" sz="quarter" idx="5"/>
          </p:nvPr>
        </p:nvSpPr>
        <p:spPr/>
        <p:txBody>
          <a:bodyPr/>
          <a:lstStyle/>
          <a:p>
            <a:fld id="{34C68FDD-F2D1-4499-91BF-486056C9BD90}" type="slidenum">
              <a:rPr lang="en-PH" smtClean="0"/>
              <a:t>37</a:t>
            </a:fld>
            <a:endParaRPr lang="en-PH"/>
          </a:p>
        </p:txBody>
      </p:sp>
    </p:spTree>
    <p:extLst>
      <p:ext uri="{BB962C8B-B14F-4D97-AF65-F5344CB8AC3E}">
        <p14:creationId xmlns:p14="http://schemas.microsoft.com/office/powerpoint/2010/main" val="1955104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4C68FDD-F2D1-4499-91BF-486056C9BD90}" type="slidenum">
              <a:rPr lang="en-PH" smtClean="0"/>
              <a:t>38</a:t>
            </a:fld>
            <a:endParaRPr lang="en-PH"/>
          </a:p>
        </p:txBody>
      </p:sp>
    </p:spTree>
    <p:extLst>
      <p:ext uri="{BB962C8B-B14F-4D97-AF65-F5344CB8AC3E}">
        <p14:creationId xmlns:p14="http://schemas.microsoft.com/office/powerpoint/2010/main" val="492499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Mostly the higher rate of cases is female has 25.9 percent out off 100 percent male age </a:t>
            </a:r>
            <a:r>
              <a:rPr lang="en-US" dirty="0" err="1"/>
              <a:t>groupe</a:t>
            </a:r>
            <a:r>
              <a:rPr lang="en-US" dirty="0"/>
              <a:t> to 20 to 24 </a:t>
            </a:r>
            <a:endParaRPr lang="en-PH" dirty="0"/>
          </a:p>
        </p:txBody>
      </p:sp>
      <p:sp>
        <p:nvSpPr>
          <p:cNvPr id="4" name="Slide Number Placeholder 3"/>
          <p:cNvSpPr>
            <a:spLocks noGrp="1"/>
          </p:cNvSpPr>
          <p:nvPr>
            <p:ph type="sldNum" sz="quarter" idx="5"/>
          </p:nvPr>
        </p:nvSpPr>
        <p:spPr/>
        <p:txBody>
          <a:bodyPr/>
          <a:lstStyle/>
          <a:p>
            <a:fld id="{34C68FDD-F2D1-4499-91BF-486056C9BD90}" type="slidenum">
              <a:rPr lang="en-PH" smtClean="0"/>
              <a:t>39</a:t>
            </a:fld>
            <a:endParaRPr lang="en-PH"/>
          </a:p>
        </p:txBody>
      </p:sp>
    </p:spTree>
    <p:extLst>
      <p:ext uri="{BB962C8B-B14F-4D97-AF65-F5344CB8AC3E}">
        <p14:creationId xmlns:p14="http://schemas.microsoft.com/office/powerpoint/2010/main" val="4110253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err="1"/>
              <a:t>pd.to_datetime</a:t>
            </a:r>
            <a:r>
              <a:rPr lang="en-US" b="1" dirty="0"/>
              <a:t>()</a:t>
            </a:r>
            <a:r>
              <a:rPr lang="en-US" dirty="0"/>
              <a:t>: This function is used to convert the specified columns (</a:t>
            </a:r>
            <a:r>
              <a:rPr lang="en-US" dirty="0" err="1"/>
              <a:t>DateResultRelease</a:t>
            </a:r>
            <a:r>
              <a:rPr lang="en-US" dirty="0"/>
              <a:t> and </a:t>
            </a:r>
            <a:r>
              <a:rPr lang="en-US" dirty="0" err="1"/>
              <a:t>DateOnset</a:t>
            </a:r>
            <a:r>
              <a:rPr lang="en-US" dirty="0"/>
              <a:t>) from object (string) data types to datetime objects.</a:t>
            </a:r>
          </a:p>
          <a:p>
            <a:pPr>
              <a:buFont typeface="Arial" panose="020B0604020202020204" pitchFamily="34" charset="0"/>
              <a:buChar char="•"/>
            </a:pPr>
            <a:r>
              <a:rPr lang="en-US" b="1" dirty="0"/>
              <a:t>errors='coerce'</a:t>
            </a:r>
            <a:r>
              <a:rPr lang="en-US" dirty="0"/>
              <a:t>: This argument ensures that any invalid or </a:t>
            </a:r>
            <a:r>
              <a:rPr lang="en-US" dirty="0" err="1"/>
              <a:t>unparseable</a:t>
            </a:r>
            <a:r>
              <a:rPr lang="en-US" dirty="0"/>
              <a:t> date values (e.g., incorrectly formatted dates or strings) are converted to </a:t>
            </a:r>
            <a:r>
              <a:rPr lang="en-US" dirty="0" err="1"/>
              <a:t>NaT</a:t>
            </a:r>
            <a:r>
              <a:rPr lang="en-US" dirty="0"/>
              <a:t> (Not a Time), which represents missing or invalid dates.</a:t>
            </a:r>
          </a:p>
          <a:p>
            <a:pPr>
              <a:buFont typeface="Arial" panose="020B0604020202020204" pitchFamily="34" charset="0"/>
              <a:buChar char="•"/>
            </a:pPr>
            <a:endParaRPr lang="en-US" dirty="0"/>
          </a:p>
          <a:p>
            <a:r>
              <a:rPr lang="en-US" dirty="0"/>
              <a:t>This conversion is necessary because dates stored as strings cannot be used directly in calculations. Once the data is converted into datetime objects, you can perform date arithmetic, like subtracting one date from another.</a:t>
            </a:r>
          </a:p>
          <a:p>
            <a:endParaRPr lang="en-PH" dirty="0"/>
          </a:p>
          <a:p>
            <a:r>
              <a:rPr lang="en-US" b="1" dirty="0"/>
              <a:t>Perform the subtraction and calculate the number of days</a:t>
            </a:r>
            <a:r>
              <a:rPr lang="en-US" dirty="0"/>
              <a:t>:</a:t>
            </a:r>
            <a:endParaRPr lang="en-PH" dirty="0"/>
          </a:p>
          <a:p>
            <a:pPr>
              <a:buFont typeface="Arial" panose="020B0604020202020204" pitchFamily="34" charset="0"/>
              <a:buChar char="•"/>
            </a:pPr>
            <a:r>
              <a:rPr lang="en-US" b="1" dirty="0" err="1"/>
              <a:t>df_data</a:t>
            </a:r>
            <a:r>
              <a:rPr lang="en-US" b="1" dirty="0"/>
              <a:t>['</a:t>
            </a:r>
            <a:r>
              <a:rPr lang="en-US" b="1" dirty="0" err="1"/>
              <a:t>DateResultRelease</a:t>
            </a:r>
            <a:r>
              <a:rPr lang="en-US" b="1" dirty="0"/>
              <a:t>'] - </a:t>
            </a:r>
            <a:r>
              <a:rPr lang="en-US" b="1" dirty="0" err="1"/>
              <a:t>df_data</a:t>
            </a:r>
            <a:r>
              <a:rPr lang="en-US" b="1" dirty="0"/>
              <a:t>['</a:t>
            </a:r>
            <a:r>
              <a:rPr lang="en-US" b="1" dirty="0" err="1"/>
              <a:t>DateOnset</a:t>
            </a:r>
            <a:r>
              <a:rPr lang="en-US" b="1" dirty="0"/>
              <a:t>']</a:t>
            </a:r>
            <a:r>
              <a:rPr lang="en-US" dirty="0"/>
              <a:t>: This part calculates the </a:t>
            </a:r>
            <a:r>
              <a:rPr lang="en-US" b="1" dirty="0"/>
              <a:t>difference</a:t>
            </a:r>
            <a:r>
              <a:rPr lang="en-US" dirty="0"/>
              <a:t> between the two datetime columns. The result is a </a:t>
            </a:r>
            <a:r>
              <a:rPr lang="en-US" b="1" dirty="0" err="1"/>
              <a:t>Timedelta</a:t>
            </a:r>
            <a:r>
              <a:rPr lang="en-US" dirty="0"/>
              <a:t> object, which represents the time difference between the two </a:t>
            </a:r>
            <a:r>
              <a:rPr lang="en-US" dirty="0" err="1"/>
              <a:t>dates.If</a:t>
            </a:r>
            <a:r>
              <a:rPr lang="en-US" dirty="0"/>
              <a:t> </a:t>
            </a:r>
            <a:r>
              <a:rPr lang="en-US" dirty="0" err="1"/>
              <a:t>DateResultRelease</a:t>
            </a:r>
            <a:r>
              <a:rPr lang="en-US" dirty="0"/>
              <a:t> is later than </a:t>
            </a:r>
            <a:r>
              <a:rPr lang="en-US" dirty="0" err="1"/>
              <a:t>DateOnset</a:t>
            </a:r>
            <a:r>
              <a:rPr lang="en-US" dirty="0"/>
              <a:t>, the difference is positive (e.g., "5 days").</a:t>
            </a:r>
          </a:p>
          <a:p>
            <a:pPr>
              <a:buFont typeface="Arial" panose="020B0604020202020204" pitchFamily="34" charset="0"/>
              <a:buChar char="•"/>
            </a:pPr>
            <a:r>
              <a:rPr lang="en-US" dirty="0"/>
              <a:t>If either date is </a:t>
            </a:r>
            <a:r>
              <a:rPr lang="en-US" dirty="0" err="1"/>
              <a:t>NaT</a:t>
            </a:r>
            <a:r>
              <a:rPr lang="en-US" dirty="0"/>
              <a:t>, the result will be </a:t>
            </a:r>
            <a:r>
              <a:rPr lang="en-US" dirty="0" err="1"/>
              <a:t>NaT</a:t>
            </a:r>
            <a:r>
              <a:rPr lang="en-US" dirty="0"/>
              <a:t> for that row.</a:t>
            </a:r>
          </a:p>
          <a:p>
            <a:r>
              <a:rPr lang="en-US" b="1" dirty="0"/>
              <a:t>.</a:t>
            </a:r>
            <a:r>
              <a:rPr lang="en-US" b="1" dirty="0" err="1"/>
              <a:t>dt.days</a:t>
            </a:r>
            <a:r>
              <a:rPr lang="en-US" dirty="0"/>
              <a:t>: This extracts the difference in days from the </a:t>
            </a:r>
            <a:r>
              <a:rPr lang="en-US" dirty="0" err="1"/>
              <a:t>Timedelta</a:t>
            </a:r>
            <a:r>
              <a:rPr lang="en-US" dirty="0"/>
              <a:t> object and converts it into a simple integer representing the number of days between </a:t>
            </a:r>
            <a:r>
              <a:rPr lang="en-US" dirty="0" err="1"/>
              <a:t>DateResultRelease</a:t>
            </a:r>
            <a:r>
              <a:rPr lang="en-US" dirty="0"/>
              <a:t> and </a:t>
            </a:r>
            <a:r>
              <a:rPr lang="en-US" dirty="0" err="1"/>
              <a:t>DateOnset</a:t>
            </a:r>
            <a:r>
              <a:rPr lang="en-US" dirty="0"/>
              <a:t>.</a:t>
            </a:r>
          </a:p>
          <a:p>
            <a:endParaRPr lang="en-US" dirty="0"/>
          </a:p>
          <a:p>
            <a:r>
              <a:rPr lang="en-US" dirty="0"/>
              <a:t>The number of days between </a:t>
            </a:r>
            <a:r>
              <a:rPr lang="en-US" dirty="0" err="1"/>
              <a:t>DateResultRelease</a:t>
            </a:r>
            <a:r>
              <a:rPr lang="en-US" dirty="0"/>
              <a:t> and </a:t>
            </a:r>
            <a:r>
              <a:rPr lang="en-US" dirty="0" err="1"/>
              <a:t>DateOnset</a:t>
            </a:r>
            <a:r>
              <a:rPr lang="en-US" dirty="0"/>
              <a:t> is calculated for each </a:t>
            </a:r>
            <a:r>
              <a:rPr lang="en-US" dirty="0" err="1"/>
              <a:t>row.Rows</a:t>
            </a:r>
            <a:r>
              <a:rPr lang="en-US" dirty="0"/>
              <a:t> where either of the dates is missing (</a:t>
            </a:r>
            <a:r>
              <a:rPr lang="en-US" dirty="0" err="1"/>
              <a:t>NaT</a:t>
            </a:r>
            <a:r>
              <a:rPr lang="en-US" dirty="0"/>
              <a:t>) result in a </a:t>
            </a:r>
            <a:r>
              <a:rPr lang="en-US" dirty="0" err="1"/>
              <a:t>NaN</a:t>
            </a:r>
            <a:r>
              <a:rPr lang="en-US" dirty="0"/>
              <a:t> value in the </a:t>
            </a:r>
            <a:r>
              <a:rPr lang="en-US" dirty="0" err="1"/>
              <a:t>DaysToResult</a:t>
            </a:r>
            <a:r>
              <a:rPr lang="en-US" dirty="0"/>
              <a:t> column.</a:t>
            </a:r>
            <a:endParaRPr lang="en-PH" dirty="0"/>
          </a:p>
        </p:txBody>
      </p:sp>
      <p:sp>
        <p:nvSpPr>
          <p:cNvPr id="4" name="Slide Number Placeholder 3"/>
          <p:cNvSpPr>
            <a:spLocks noGrp="1"/>
          </p:cNvSpPr>
          <p:nvPr>
            <p:ph type="sldNum" sz="quarter" idx="5"/>
          </p:nvPr>
        </p:nvSpPr>
        <p:spPr/>
        <p:txBody>
          <a:bodyPr/>
          <a:lstStyle/>
          <a:p>
            <a:fld id="{34C68FDD-F2D1-4499-91BF-486056C9BD90}" type="slidenum">
              <a:rPr lang="en-PH" smtClean="0"/>
              <a:t>43</a:t>
            </a:fld>
            <a:endParaRPr lang="en-PH"/>
          </a:p>
        </p:txBody>
      </p:sp>
    </p:spTree>
    <p:extLst>
      <p:ext uri="{BB962C8B-B14F-4D97-AF65-F5344CB8AC3E}">
        <p14:creationId xmlns:p14="http://schemas.microsoft.com/office/powerpoint/2010/main" val="1167674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So this one has specific calculations throughout single data to predict the probability of health status </a:t>
            </a:r>
          </a:p>
          <a:p>
            <a:endParaRPr lang="en-PH" dirty="0"/>
          </a:p>
        </p:txBody>
      </p:sp>
      <p:sp>
        <p:nvSpPr>
          <p:cNvPr id="4" name="Slide Number Placeholder 3"/>
          <p:cNvSpPr>
            <a:spLocks noGrp="1"/>
          </p:cNvSpPr>
          <p:nvPr>
            <p:ph type="sldNum" sz="quarter" idx="5"/>
          </p:nvPr>
        </p:nvSpPr>
        <p:spPr/>
        <p:txBody>
          <a:bodyPr/>
          <a:lstStyle/>
          <a:p>
            <a:fld id="{34C68FDD-F2D1-4499-91BF-486056C9BD90}" type="slidenum">
              <a:rPr lang="en-PH" smtClean="0"/>
              <a:t>46</a:t>
            </a:fld>
            <a:endParaRPr lang="en-PH"/>
          </a:p>
        </p:txBody>
      </p:sp>
    </p:spTree>
    <p:extLst>
      <p:ext uri="{BB962C8B-B14F-4D97-AF65-F5344CB8AC3E}">
        <p14:creationId xmlns:p14="http://schemas.microsoft.com/office/powerpoint/2010/main" val="1296347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RandomForestClassifier</a:t>
            </a:r>
            <a:r>
              <a:rPr lang="en-US" dirty="0"/>
              <a:t> is a machine learning model used for classification tasks. It builds multiple decision trees and merges them to get a more accurate and stable prediction.</a:t>
            </a:r>
          </a:p>
          <a:p>
            <a:endParaRPr lang="en-US" b="1" dirty="0"/>
          </a:p>
          <a:p>
            <a:r>
              <a:rPr lang="en-PH" b="1" dirty="0"/>
              <a:t>Initializing the Model</a:t>
            </a:r>
            <a:r>
              <a:rPr lang="en-PH" dirty="0"/>
              <a:t>:</a:t>
            </a:r>
            <a:endParaRPr lang="en-US" b="1" dirty="0"/>
          </a:p>
          <a:p>
            <a:r>
              <a:rPr lang="en-US" dirty="0"/>
              <a:t>This creates an instance of the </a:t>
            </a:r>
            <a:r>
              <a:rPr lang="en-US" dirty="0" err="1"/>
              <a:t>RandomForestClassifier</a:t>
            </a:r>
            <a:r>
              <a:rPr lang="en-US" dirty="0"/>
              <a:t> with default parameters. You can customize it later if needed.</a:t>
            </a:r>
            <a:endParaRPr lang="en-US" b="1" dirty="0"/>
          </a:p>
          <a:p>
            <a:endParaRPr lang="en-US" b="1" dirty="0"/>
          </a:p>
          <a:p>
            <a:r>
              <a:rPr lang="en-PH" b="1" dirty="0"/>
              <a:t>Training the Model</a:t>
            </a:r>
            <a:r>
              <a:rPr lang="en-PH" dirty="0"/>
              <a:t>:</a:t>
            </a:r>
            <a:endParaRPr lang="en-US" b="1" dirty="0"/>
          </a:p>
          <a:p>
            <a:r>
              <a:rPr lang="en-US" dirty="0"/>
              <a:t>fit method trains the model on the training data (</a:t>
            </a:r>
            <a:r>
              <a:rPr lang="en-US" dirty="0" err="1"/>
              <a:t>X_train</a:t>
            </a:r>
            <a:r>
              <a:rPr lang="en-US" dirty="0"/>
              <a:t> and </a:t>
            </a:r>
            <a:r>
              <a:rPr lang="en-US" dirty="0" err="1"/>
              <a:t>y_train</a:t>
            </a:r>
            <a:r>
              <a:rPr lang="en-US" dirty="0"/>
              <a:t>). The model learns the patterns in the data and builds the decision trees based on these patterns.</a:t>
            </a:r>
            <a:endParaRPr lang="en-US" b="1" dirty="0"/>
          </a:p>
          <a:p>
            <a:endParaRPr lang="en-US" b="1" dirty="0"/>
          </a:p>
          <a:p>
            <a:r>
              <a:rPr lang="en-US" b="1" dirty="0"/>
              <a:t>Process</a:t>
            </a:r>
          </a:p>
          <a:p>
            <a:pPr>
              <a:buFont typeface="+mj-lt"/>
              <a:buAutoNum type="arabicPeriod"/>
            </a:pPr>
            <a:r>
              <a:rPr lang="en-US" b="1" dirty="0"/>
              <a:t>Initialization</a:t>
            </a:r>
            <a:r>
              <a:rPr lang="en-US" dirty="0"/>
              <a:t>: A </a:t>
            </a:r>
            <a:r>
              <a:rPr lang="en-US" dirty="0" err="1"/>
              <a:t>RandomForestClassifier</a:t>
            </a:r>
            <a:r>
              <a:rPr lang="en-US" dirty="0"/>
              <a:t> object is created.</a:t>
            </a:r>
          </a:p>
          <a:p>
            <a:pPr>
              <a:buFont typeface="+mj-lt"/>
              <a:buAutoNum type="arabicPeriod"/>
            </a:pPr>
            <a:r>
              <a:rPr lang="en-US" b="1" dirty="0"/>
              <a:t>Training</a:t>
            </a:r>
            <a:r>
              <a:rPr lang="en-US" dirty="0"/>
              <a:t>: The fit method uses the training data (</a:t>
            </a:r>
            <a:r>
              <a:rPr lang="en-US" dirty="0" err="1"/>
              <a:t>X_train</a:t>
            </a:r>
            <a:r>
              <a:rPr lang="en-US" dirty="0"/>
              <a:t>, </a:t>
            </a:r>
            <a:r>
              <a:rPr lang="en-US" dirty="0" err="1"/>
              <a:t>y_train</a:t>
            </a:r>
            <a:r>
              <a:rPr lang="en-US" dirty="0"/>
              <a:t>) to build the model.</a:t>
            </a:r>
          </a:p>
          <a:p>
            <a:endParaRPr lang="en-PH" dirty="0"/>
          </a:p>
        </p:txBody>
      </p:sp>
      <p:sp>
        <p:nvSpPr>
          <p:cNvPr id="4" name="Slide Number Placeholder 3"/>
          <p:cNvSpPr>
            <a:spLocks noGrp="1"/>
          </p:cNvSpPr>
          <p:nvPr>
            <p:ph type="sldNum" sz="quarter" idx="5"/>
          </p:nvPr>
        </p:nvSpPr>
        <p:spPr/>
        <p:txBody>
          <a:bodyPr/>
          <a:lstStyle/>
          <a:p>
            <a:fld id="{34C68FDD-F2D1-4499-91BF-486056C9BD90}" type="slidenum">
              <a:rPr lang="en-PH" smtClean="0"/>
              <a:t>52</a:t>
            </a:fld>
            <a:endParaRPr lang="en-PH"/>
          </a:p>
        </p:txBody>
      </p:sp>
    </p:spTree>
    <p:extLst>
      <p:ext uri="{BB962C8B-B14F-4D97-AF65-F5344CB8AC3E}">
        <p14:creationId xmlns:p14="http://schemas.microsoft.com/office/powerpoint/2010/main" val="2957651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we have used random forest the  accuracy score is 78% percent</a:t>
            </a:r>
          </a:p>
        </p:txBody>
      </p:sp>
      <p:sp>
        <p:nvSpPr>
          <p:cNvPr id="4" name="Slide Number Placeholder 3"/>
          <p:cNvSpPr>
            <a:spLocks noGrp="1"/>
          </p:cNvSpPr>
          <p:nvPr>
            <p:ph type="sldNum" sz="quarter" idx="5"/>
          </p:nvPr>
        </p:nvSpPr>
        <p:spPr/>
        <p:txBody>
          <a:bodyPr/>
          <a:lstStyle/>
          <a:p>
            <a:fld id="{34C68FDD-F2D1-4499-91BF-486056C9BD90}" type="slidenum">
              <a:rPr lang="en-PH" smtClean="0"/>
              <a:t>53</a:t>
            </a:fld>
            <a:endParaRPr lang="en-PH"/>
          </a:p>
        </p:txBody>
      </p:sp>
    </p:spTree>
    <p:extLst>
      <p:ext uri="{BB962C8B-B14F-4D97-AF65-F5344CB8AC3E}">
        <p14:creationId xmlns:p14="http://schemas.microsoft.com/office/powerpoint/2010/main" val="3834463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The summary shows the higher score is the decision tree so the most accurate prediction is decision tree</a:t>
            </a:r>
          </a:p>
        </p:txBody>
      </p:sp>
      <p:sp>
        <p:nvSpPr>
          <p:cNvPr id="4" name="Slide Number Placeholder 3"/>
          <p:cNvSpPr>
            <a:spLocks noGrp="1"/>
          </p:cNvSpPr>
          <p:nvPr>
            <p:ph type="sldNum" sz="quarter" idx="5"/>
          </p:nvPr>
        </p:nvSpPr>
        <p:spPr/>
        <p:txBody>
          <a:bodyPr/>
          <a:lstStyle/>
          <a:p>
            <a:fld id="{34C68FDD-F2D1-4499-91BF-486056C9BD90}" type="slidenum">
              <a:rPr lang="en-PH" smtClean="0"/>
              <a:t>56</a:t>
            </a:fld>
            <a:endParaRPr lang="en-PH"/>
          </a:p>
        </p:txBody>
      </p:sp>
    </p:spTree>
    <p:extLst>
      <p:ext uri="{BB962C8B-B14F-4D97-AF65-F5344CB8AC3E}">
        <p14:creationId xmlns:p14="http://schemas.microsoft.com/office/powerpoint/2010/main" val="2567221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lambda function</a:t>
            </a:r>
            <a:r>
              <a:rPr lang="en-US" dirty="0"/>
              <a:t> is an anonymous (or unnamed) function, which is used for short, simple operations. Here, the lambda function takes one input x (which represents each value in the 'Years' column) and adds 1 to it.</a:t>
            </a:r>
          </a:p>
          <a:p>
            <a:r>
              <a:rPr lang="en-US" dirty="0"/>
              <a:t>So, lambda x: x + 1 means: "For every x (each value in the 'Years' column), return x + 1."</a:t>
            </a:r>
          </a:p>
          <a:p>
            <a:endParaRPr lang="en-US" dirty="0"/>
          </a:p>
          <a:p>
            <a:br>
              <a:rPr lang="en-US" dirty="0"/>
            </a:br>
            <a:r>
              <a:rPr lang="en-US" dirty="0"/>
              <a:t>In summary:</a:t>
            </a:r>
          </a:p>
          <a:p>
            <a:pPr>
              <a:buFont typeface="Arial" panose="020B0604020202020204" pitchFamily="34" charset="0"/>
              <a:buChar char="•"/>
            </a:pPr>
            <a:r>
              <a:rPr lang="en-US" dirty="0"/>
              <a:t>The .apply(lambda x: x + 1) part goes through each value in the 'Years' column and adds 1.</a:t>
            </a:r>
          </a:p>
          <a:p>
            <a:endParaRPr lang="en-PH" dirty="0"/>
          </a:p>
        </p:txBody>
      </p:sp>
      <p:sp>
        <p:nvSpPr>
          <p:cNvPr id="4" name="Slide Number Placeholder 3"/>
          <p:cNvSpPr>
            <a:spLocks noGrp="1"/>
          </p:cNvSpPr>
          <p:nvPr>
            <p:ph type="sldNum" sz="quarter" idx="5"/>
          </p:nvPr>
        </p:nvSpPr>
        <p:spPr/>
        <p:txBody>
          <a:bodyPr/>
          <a:lstStyle/>
          <a:p>
            <a:fld id="{34C68FDD-F2D1-4499-91BF-486056C9BD90}" type="slidenum">
              <a:rPr lang="en-PH" smtClean="0"/>
              <a:t>8</a:t>
            </a:fld>
            <a:endParaRPr lang="en-PH"/>
          </a:p>
        </p:txBody>
      </p:sp>
    </p:spTree>
    <p:extLst>
      <p:ext uri="{BB962C8B-B14F-4D97-AF65-F5344CB8AC3E}">
        <p14:creationId xmlns:p14="http://schemas.microsoft.com/office/powerpoint/2010/main" val="97264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Importing the Linear Regression model</a:t>
            </a:r>
          </a:p>
          <a:p>
            <a:r>
              <a:rPr lang="en-US" b="1" dirty="0" err="1"/>
              <a:t>sklearn.linear_model</a:t>
            </a:r>
            <a:r>
              <a:rPr lang="en-US" b="1" dirty="0"/>
              <a:t>: This is part of the scikit-learn library, which contains various machine learning algorithms.</a:t>
            </a:r>
          </a:p>
          <a:p>
            <a:endParaRPr lang="en-US" b="1" dirty="0"/>
          </a:p>
          <a:p>
            <a:r>
              <a:rPr lang="en-US" b="1" dirty="0" err="1"/>
              <a:t>LinearRegression</a:t>
            </a:r>
            <a:r>
              <a:rPr lang="en-US" b="1" dirty="0"/>
              <a:t>: This is the class that represents the linear regression model. It fits a straight line (or hyperplane in higher dimensions) to the data.</a:t>
            </a:r>
          </a:p>
          <a:p>
            <a:endParaRPr lang="en-US" b="1" dirty="0"/>
          </a:p>
          <a:p>
            <a:endParaRPr lang="en-US" b="1" dirty="0"/>
          </a:p>
          <a:p>
            <a:r>
              <a:rPr lang="en-US" b="1" dirty="0"/>
              <a:t>In Summary:</a:t>
            </a:r>
          </a:p>
          <a:p>
            <a:pPr>
              <a:buFont typeface="+mj-lt"/>
              <a:buAutoNum type="arabicPeriod"/>
            </a:pPr>
            <a:r>
              <a:rPr lang="en-US" dirty="0"/>
              <a:t>You </a:t>
            </a:r>
            <a:r>
              <a:rPr lang="en-US" b="1" dirty="0"/>
              <a:t>import</a:t>
            </a:r>
            <a:r>
              <a:rPr lang="en-US" dirty="0"/>
              <a:t> the linear regression model from scikit-learn.</a:t>
            </a:r>
          </a:p>
          <a:p>
            <a:pPr>
              <a:buFont typeface="+mj-lt"/>
              <a:buAutoNum type="arabicPeriod"/>
            </a:pPr>
            <a:r>
              <a:rPr lang="en-US" dirty="0"/>
              <a:t>You </a:t>
            </a:r>
            <a:r>
              <a:rPr lang="en-US" b="1" dirty="0"/>
              <a:t>create</a:t>
            </a:r>
            <a:r>
              <a:rPr lang="en-US" dirty="0"/>
              <a:t> an instance of the model.</a:t>
            </a:r>
          </a:p>
          <a:p>
            <a:pPr>
              <a:buFont typeface="+mj-lt"/>
              <a:buAutoNum type="arabicPeriod"/>
            </a:pPr>
            <a:r>
              <a:rPr lang="en-US" dirty="0"/>
              <a:t>You </a:t>
            </a:r>
            <a:r>
              <a:rPr lang="en-US" b="1" dirty="0"/>
              <a:t>train</a:t>
            </a:r>
            <a:r>
              <a:rPr lang="en-US" dirty="0"/>
              <a:t> the model using the fit() function with your data (matrix for features and vector for targets).</a:t>
            </a:r>
          </a:p>
          <a:p>
            <a:pPr>
              <a:buFont typeface="+mj-lt"/>
              <a:buAutoNum type="arabicPeriod"/>
            </a:pPr>
            <a:r>
              <a:rPr lang="en-US" dirty="0"/>
              <a:t>You </a:t>
            </a:r>
            <a:r>
              <a:rPr lang="en-US" b="1" dirty="0"/>
              <a:t>predict</a:t>
            </a:r>
            <a:r>
              <a:rPr lang="en-US" dirty="0"/>
              <a:t> new target values based on the input features using the predict() method.</a:t>
            </a:r>
          </a:p>
          <a:p>
            <a:r>
              <a:rPr lang="en-US" dirty="0"/>
              <a:t>This is the standard procedure for supervised learning, where the model is trained to map inputs (features) to outputs (targets).</a:t>
            </a:r>
          </a:p>
          <a:p>
            <a:endParaRPr lang="en-PH" b="1" dirty="0"/>
          </a:p>
        </p:txBody>
      </p:sp>
      <p:sp>
        <p:nvSpPr>
          <p:cNvPr id="4" name="Slide Number Placeholder 3"/>
          <p:cNvSpPr>
            <a:spLocks noGrp="1"/>
          </p:cNvSpPr>
          <p:nvPr>
            <p:ph type="sldNum" sz="quarter" idx="5"/>
          </p:nvPr>
        </p:nvSpPr>
        <p:spPr/>
        <p:txBody>
          <a:bodyPr/>
          <a:lstStyle/>
          <a:p>
            <a:fld id="{34C68FDD-F2D1-4499-91BF-486056C9BD90}" type="slidenum">
              <a:rPr lang="en-PH" smtClean="0"/>
              <a:t>11</a:t>
            </a:fld>
            <a:endParaRPr lang="en-PH"/>
          </a:p>
        </p:txBody>
      </p:sp>
    </p:spTree>
    <p:extLst>
      <p:ext uri="{BB962C8B-B14F-4D97-AF65-F5344CB8AC3E}">
        <p14:creationId xmlns:p14="http://schemas.microsoft.com/office/powerpoint/2010/main" val="2918604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 scikit-learn provides a wide range of machine learning models that can be easily applied to matrices and vectors, similar to </a:t>
            </a:r>
            <a:r>
              <a:rPr lang="en-US" dirty="0" err="1"/>
              <a:t>ScalaTion</a:t>
            </a:r>
            <a:r>
              <a:rPr lang="en-US" dirty="0"/>
              <a:t>.</a:t>
            </a:r>
            <a:endParaRPr lang="en-PH" dirty="0"/>
          </a:p>
        </p:txBody>
      </p:sp>
      <p:sp>
        <p:nvSpPr>
          <p:cNvPr id="4" name="Slide Number Placeholder 3"/>
          <p:cNvSpPr>
            <a:spLocks noGrp="1"/>
          </p:cNvSpPr>
          <p:nvPr>
            <p:ph type="sldNum" sz="quarter" idx="5"/>
          </p:nvPr>
        </p:nvSpPr>
        <p:spPr/>
        <p:txBody>
          <a:bodyPr/>
          <a:lstStyle/>
          <a:p>
            <a:fld id="{34C68FDD-F2D1-4499-91BF-486056C9BD90}" type="slidenum">
              <a:rPr lang="en-PH" smtClean="0"/>
              <a:t>12</a:t>
            </a:fld>
            <a:endParaRPr lang="en-PH"/>
          </a:p>
        </p:txBody>
      </p:sp>
    </p:spTree>
    <p:extLst>
      <p:ext uri="{BB962C8B-B14F-4D97-AF65-F5344CB8AC3E}">
        <p14:creationId xmlns:p14="http://schemas.microsoft.com/office/powerpoint/2010/main" val="1574619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5"/>
          </p:nvPr>
        </p:nvSpPr>
        <p:spPr/>
        <p:txBody>
          <a:bodyPr/>
          <a:lstStyle/>
          <a:p>
            <a:fld id="{34C68FDD-F2D1-4499-91BF-486056C9BD90}" type="slidenum">
              <a:rPr lang="en-PH" smtClean="0"/>
              <a:t>20</a:t>
            </a:fld>
            <a:endParaRPr lang="en-PH"/>
          </a:p>
        </p:txBody>
      </p:sp>
    </p:spTree>
    <p:extLst>
      <p:ext uri="{BB962C8B-B14F-4D97-AF65-F5344CB8AC3E}">
        <p14:creationId xmlns:p14="http://schemas.microsoft.com/office/powerpoint/2010/main" val="467708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4C68FDD-F2D1-4499-91BF-486056C9BD90}" type="slidenum">
              <a:rPr lang="en-PH" smtClean="0"/>
              <a:t>22</a:t>
            </a:fld>
            <a:endParaRPr lang="en-PH"/>
          </a:p>
        </p:txBody>
      </p:sp>
    </p:spTree>
    <p:extLst>
      <p:ext uri="{BB962C8B-B14F-4D97-AF65-F5344CB8AC3E}">
        <p14:creationId xmlns:p14="http://schemas.microsoft.com/office/powerpoint/2010/main" val="1301105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convert the appropriate data type for date onset we set into DATE TIME </a:t>
            </a:r>
            <a:endParaRPr lang="en-PH" dirty="0"/>
          </a:p>
        </p:txBody>
      </p:sp>
      <p:sp>
        <p:nvSpPr>
          <p:cNvPr id="4" name="Slide Number Placeholder 3"/>
          <p:cNvSpPr>
            <a:spLocks noGrp="1"/>
          </p:cNvSpPr>
          <p:nvPr>
            <p:ph type="sldNum" sz="quarter" idx="5"/>
          </p:nvPr>
        </p:nvSpPr>
        <p:spPr/>
        <p:txBody>
          <a:bodyPr/>
          <a:lstStyle/>
          <a:p>
            <a:fld id="{34C68FDD-F2D1-4499-91BF-486056C9BD90}" type="slidenum">
              <a:rPr lang="en-PH" smtClean="0"/>
              <a:t>23</a:t>
            </a:fld>
            <a:endParaRPr lang="en-PH"/>
          </a:p>
        </p:txBody>
      </p:sp>
    </p:spTree>
    <p:extLst>
      <p:ext uri="{BB962C8B-B14F-4D97-AF65-F5344CB8AC3E}">
        <p14:creationId xmlns:p14="http://schemas.microsoft.com/office/powerpoint/2010/main" val="2428289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4C68FDD-F2D1-4499-91BF-486056C9BD90}" type="slidenum">
              <a:rPr lang="en-PH" smtClean="0"/>
              <a:t>24</a:t>
            </a:fld>
            <a:endParaRPr lang="en-PH"/>
          </a:p>
        </p:txBody>
      </p:sp>
    </p:spTree>
    <p:extLst>
      <p:ext uri="{BB962C8B-B14F-4D97-AF65-F5344CB8AC3E}">
        <p14:creationId xmlns:p14="http://schemas.microsoft.com/office/powerpoint/2010/main" val="16602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fill first to mode and convert to proffer data type this columns </a:t>
            </a:r>
            <a:endParaRPr lang="en-PH" dirty="0"/>
          </a:p>
        </p:txBody>
      </p:sp>
      <p:sp>
        <p:nvSpPr>
          <p:cNvPr id="4" name="Slide Number Placeholder 3"/>
          <p:cNvSpPr>
            <a:spLocks noGrp="1"/>
          </p:cNvSpPr>
          <p:nvPr>
            <p:ph type="sldNum" sz="quarter" idx="5"/>
          </p:nvPr>
        </p:nvSpPr>
        <p:spPr/>
        <p:txBody>
          <a:bodyPr/>
          <a:lstStyle/>
          <a:p>
            <a:fld id="{34C68FDD-F2D1-4499-91BF-486056C9BD90}" type="slidenum">
              <a:rPr lang="en-PH" smtClean="0"/>
              <a:t>27</a:t>
            </a:fld>
            <a:endParaRPr lang="en-PH"/>
          </a:p>
        </p:txBody>
      </p:sp>
    </p:spTree>
    <p:extLst>
      <p:ext uri="{BB962C8B-B14F-4D97-AF65-F5344CB8AC3E}">
        <p14:creationId xmlns:p14="http://schemas.microsoft.com/office/powerpoint/2010/main" val="3279850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0C5A53D-6FFF-4BCA-B333-1A4E934E4BAB}" type="datetimeFigureOut">
              <a:rPr lang="en-PH" smtClean="0"/>
              <a:t>21/09/2024</a:t>
            </a:fld>
            <a:endParaRPr lang="en-PH"/>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PH"/>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2353191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0C5A53D-6FFF-4BCA-B333-1A4E934E4BAB}" type="datetimeFigureOut">
              <a:rPr lang="en-PH" smtClean="0"/>
              <a:t>21/09/2024</a:t>
            </a:fld>
            <a:endParaRPr lang="en-PH"/>
          </a:p>
        </p:txBody>
      </p:sp>
      <p:sp>
        <p:nvSpPr>
          <p:cNvPr id="6" name="Footer Placeholder 5"/>
          <p:cNvSpPr>
            <a:spLocks noGrp="1"/>
          </p:cNvSpPr>
          <p:nvPr>
            <p:ph type="ftr" sz="quarter" idx="11"/>
          </p:nvPr>
        </p:nvSpPr>
        <p:spPr/>
        <p:txBody>
          <a:bodyPr/>
          <a:lstStyle/>
          <a:p>
            <a:endParaRPr lang="en-PH"/>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315082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60C5A53D-6FFF-4BCA-B333-1A4E934E4BAB}" type="datetimeFigureOut">
              <a:rPr lang="en-PH" smtClean="0"/>
              <a:t>21/09/2024</a:t>
            </a:fld>
            <a:endParaRPr lang="en-PH"/>
          </a:p>
        </p:txBody>
      </p:sp>
      <p:sp>
        <p:nvSpPr>
          <p:cNvPr id="5" name="Footer Placeholder 4"/>
          <p:cNvSpPr>
            <a:spLocks noGrp="1"/>
          </p:cNvSpPr>
          <p:nvPr>
            <p:ph type="ftr" sz="quarter" idx="11"/>
          </p:nvPr>
        </p:nvSpPr>
        <p:spPr/>
        <p:txBody>
          <a:bodyPr/>
          <a:lstStyle/>
          <a:p>
            <a:endParaRPr lang="en-PH"/>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239858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60C5A53D-6FFF-4BCA-B333-1A4E934E4BAB}" type="datetimeFigureOut">
              <a:rPr lang="en-PH" smtClean="0"/>
              <a:t>21/09/2024</a:t>
            </a:fld>
            <a:endParaRPr lang="en-PH"/>
          </a:p>
        </p:txBody>
      </p:sp>
      <p:sp>
        <p:nvSpPr>
          <p:cNvPr id="5" name="Footer Placeholder 4"/>
          <p:cNvSpPr>
            <a:spLocks noGrp="1"/>
          </p:cNvSpPr>
          <p:nvPr>
            <p:ph type="ftr" sz="quarter" idx="11"/>
          </p:nvPr>
        </p:nvSpPr>
        <p:spPr/>
        <p:txBody>
          <a:bodyPr/>
          <a:lstStyle/>
          <a:p>
            <a:endParaRPr lang="en-PH"/>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883775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0C5A53D-6FFF-4BCA-B333-1A4E934E4BAB}" type="datetimeFigureOut">
              <a:rPr lang="en-PH" smtClean="0"/>
              <a:t>21/09/2024</a:t>
            </a:fld>
            <a:endParaRPr lang="en-PH"/>
          </a:p>
        </p:txBody>
      </p:sp>
      <p:sp>
        <p:nvSpPr>
          <p:cNvPr id="5" name="Footer Placeholder 4"/>
          <p:cNvSpPr>
            <a:spLocks noGrp="1"/>
          </p:cNvSpPr>
          <p:nvPr>
            <p:ph type="ftr" sz="quarter" idx="11"/>
          </p:nvPr>
        </p:nvSpPr>
        <p:spPr/>
        <p:txBody>
          <a:bodyPr/>
          <a:lstStyle/>
          <a:p>
            <a:endParaRPr lang="en-PH"/>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1102799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0C5A53D-6FFF-4BCA-B333-1A4E934E4BAB}" type="datetimeFigureOut">
              <a:rPr lang="en-PH" smtClean="0"/>
              <a:t>21/09/2024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1876655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0C5A53D-6FFF-4BCA-B333-1A4E934E4BAB}" type="datetimeFigureOut">
              <a:rPr lang="en-PH" smtClean="0"/>
              <a:t>21/09/2024</a:t>
            </a:fld>
            <a:endParaRPr lang="en-PH"/>
          </a:p>
        </p:txBody>
      </p:sp>
      <p:sp>
        <p:nvSpPr>
          <p:cNvPr id="8" name="Footer Placeholder 7"/>
          <p:cNvSpPr>
            <a:spLocks noGrp="1"/>
          </p:cNvSpPr>
          <p:nvPr>
            <p:ph type="ftr" sz="quarter" idx="11"/>
          </p:nvPr>
        </p:nvSpPr>
        <p:spPr>
          <a:xfrm>
            <a:off x="561111" y="6391838"/>
            <a:ext cx="3644282" cy="304801"/>
          </a:xfrm>
        </p:spPr>
        <p:txBody>
          <a:bodyPr/>
          <a:lstStyle/>
          <a:p>
            <a:endParaRPr lang="en-PH"/>
          </a:p>
        </p:txBody>
      </p:sp>
      <p:sp>
        <p:nvSpPr>
          <p:cNvPr id="9" name="Slide Number Placeholder 8"/>
          <p:cNvSpPr>
            <a:spLocks noGrp="1"/>
          </p:cNvSpPr>
          <p:nvPr>
            <p:ph type="sldNum" sz="quarter" idx="12"/>
          </p:nvPr>
        </p:nvSpPr>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661360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0C5A53D-6FFF-4BCA-B333-1A4E934E4BAB}" type="datetimeFigureOut">
              <a:rPr lang="en-PH" smtClean="0"/>
              <a:t>21/09/2024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2084880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0C5A53D-6FFF-4BCA-B333-1A4E934E4BAB}" type="datetimeFigureOut">
              <a:rPr lang="en-PH" smtClean="0"/>
              <a:t>21/09/2024</a:t>
            </a:fld>
            <a:endParaRPr lang="en-PH"/>
          </a:p>
        </p:txBody>
      </p:sp>
      <p:sp>
        <p:nvSpPr>
          <p:cNvPr id="5" name="Footer Placeholder 4"/>
          <p:cNvSpPr>
            <a:spLocks noGrp="1"/>
          </p:cNvSpPr>
          <p:nvPr>
            <p:ph type="ftr" sz="quarter" idx="11"/>
          </p:nvPr>
        </p:nvSpPr>
        <p:spPr/>
        <p:txBody>
          <a:bodyPr/>
          <a:lstStyle/>
          <a:p>
            <a:endParaRPr lang="en-PH"/>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364944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0C5A53D-6FFF-4BCA-B333-1A4E934E4BAB}" type="datetimeFigureOut">
              <a:rPr lang="en-PH" smtClean="0"/>
              <a:t>21/09/2024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4224424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0C5A53D-6FFF-4BCA-B333-1A4E934E4BAB}" type="datetimeFigureOut">
              <a:rPr lang="en-PH" smtClean="0"/>
              <a:t>21/09/2024</a:t>
            </a:fld>
            <a:endParaRPr lang="en-PH"/>
          </a:p>
        </p:txBody>
      </p:sp>
      <p:sp>
        <p:nvSpPr>
          <p:cNvPr id="5" name="Footer Placeholder 4"/>
          <p:cNvSpPr>
            <a:spLocks noGrp="1"/>
          </p:cNvSpPr>
          <p:nvPr>
            <p:ph type="ftr" sz="quarter" idx="11"/>
          </p:nvPr>
        </p:nvSpPr>
        <p:spPr/>
        <p:txBody>
          <a:bodyPr/>
          <a:lstStyle/>
          <a:p>
            <a:endParaRPr lang="en-PH"/>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71131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0C5A53D-6FFF-4BCA-B333-1A4E934E4BAB}" type="datetimeFigureOut">
              <a:rPr lang="en-PH" smtClean="0"/>
              <a:t>21/09/2024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377109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0C5A53D-6FFF-4BCA-B333-1A4E934E4BAB}" type="datetimeFigureOut">
              <a:rPr lang="en-PH" smtClean="0"/>
              <a:t>21/09/2024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354134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0C5A53D-6FFF-4BCA-B333-1A4E934E4BAB}" type="datetimeFigureOut">
              <a:rPr lang="en-PH" smtClean="0"/>
              <a:t>21/09/2024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53656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5A53D-6FFF-4BCA-B333-1A4E934E4BAB}" type="datetimeFigureOut">
              <a:rPr lang="en-PH" smtClean="0"/>
              <a:t>21/09/2024</a:t>
            </a:fld>
            <a:endParaRPr lang="en-PH"/>
          </a:p>
        </p:txBody>
      </p:sp>
      <p:sp>
        <p:nvSpPr>
          <p:cNvPr id="3" name="Footer Placeholder 2"/>
          <p:cNvSpPr>
            <a:spLocks noGrp="1"/>
          </p:cNvSpPr>
          <p:nvPr>
            <p:ph type="ftr" sz="quarter" idx="11"/>
          </p:nvPr>
        </p:nvSpPr>
        <p:spPr/>
        <p:txBody>
          <a:bodyPr/>
          <a:lstStyle/>
          <a:p>
            <a:endParaRPr lang="en-PH"/>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106450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0C5A53D-6FFF-4BCA-B333-1A4E934E4BAB}" type="datetimeFigureOut">
              <a:rPr lang="en-PH" smtClean="0"/>
              <a:t>21/09/2024</a:t>
            </a:fld>
            <a:endParaRPr lang="en-PH"/>
          </a:p>
        </p:txBody>
      </p:sp>
      <p:sp>
        <p:nvSpPr>
          <p:cNvPr id="6" name="Footer Placeholder 5"/>
          <p:cNvSpPr>
            <a:spLocks noGrp="1"/>
          </p:cNvSpPr>
          <p:nvPr>
            <p:ph type="ftr" sz="quarter" idx="11"/>
          </p:nvPr>
        </p:nvSpPr>
        <p:spPr/>
        <p:txBody>
          <a:bodyPr/>
          <a:lstStyle/>
          <a:p>
            <a:endParaRPr lang="en-PH"/>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11221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0C5A53D-6FFF-4BCA-B333-1A4E934E4BAB}" type="datetimeFigureOut">
              <a:rPr lang="en-PH" smtClean="0"/>
              <a:t>21/09/2024</a:t>
            </a:fld>
            <a:endParaRPr lang="en-PH"/>
          </a:p>
        </p:txBody>
      </p:sp>
      <p:sp>
        <p:nvSpPr>
          <p:cNvPr id="6" name="Footer Placeholder 5"/>
          <p:cNvSpPr>
            <a:spLocks noGrp="1"/>
          </p:cNvSpPr>
          <p:nvPr>
            <p:ph type="ftr" sz="quarter" idx="11"/>
          </p:nvPr>
        </p:nvSpPr>
        <p:spPr/>
        <p:txBody>
          <a:bodyPr/>
          <a:lstStyle/>
          <a:p>
            <a:endParaRPr lang="en-PH"/>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C62BE30-6BB8-41A8-8057-F6358DD44B5B}" type="slidenum">
              <a:rPr lang="en-PH" smtClean="0"/>
              <a:t>‹#›</a:t>
            </a:fld>
            <a:endParaRPr lang="en-PH"/>
          </a:p>
        </p:txBody>
      </p:sp>
    </p:spTree>
    <p:extLst>
      <p:ext uri="{BB962C8B-B14F-4D97-AF65-F5344CB8AC3E}">
        <p14:creationId xmlns:p14="http://schemas.microsoft.com/office/powerpoint/2010/main" val="63358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0C5A53D-6FFF-4BCA-B333-1A4E934E4BAB}" type="datetimeFigureOut">
              <a:rPr lang="en-PH" smtClean="0"/>
              <a:t>21/09/2024</a:t>
            </a:fld>
            <a:endParaRPr lang="en-PH"/>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PH"/>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C62BE30-6BB8-41A8-8057-F6358DD44B5B}" type="slidenum">
              <a:rPr lang="en-PH" smtClean="0"/>
              <a:t>‹#›</a:t>
            </a:fld>
            <a:endParaRPr lang="en-PH"/>
          </a:p>
        </p:txBody>
      </p:sp>
    </p:spTree>
    <p:extLst>
      <p:ext uri="{BB962C8B-B14F-4D97-AF65-F5344CB8AC3E}">
        <p14:creationId xmlns:p14="http://schemas.microsoft.com/office/powerpoint/2010/main" val="31014325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E098-E675-46BA-A60C-3DBCD0CD8182}"/>
              </a:ext>
            </a:extLst>
          </p:cNvPr>
          <p:cNvSpPr>
            <a:spLocks noGrp="1"/>
          </p:cNvSpPr>
          <p:nvPr>
            <p:ph type="ctrTitle"/>
          </p:nvPr>
        </p:nvSpPr>
        <p:spPr>
          <a:xfrm>
            <a:off x="1320800" y="1901296"/>
            <a:ext cx="9144000" cy="2387600"/>
          </a:xfrm>
        </p:spPr>
        <p:txBody>
          <a:bodyPr>
            <a:normAutofit/>
          </a:bodyPr>
          <a:lstStyle/>
          <a:p>
            <a:r>
              <a:rPr lang="en-US" dirty="0"/>
              <a:t>SCALATION in PYTHON </a:t>
            </a:r>
            <a:endParaRPr lang="en-PH" dirty="0"/>
          </a:p>
        </p:txBody>
      </p:sp>
    </p:spTree>
    <p:extLst>
      <p:ext uri="{BB962C8B-B14F-4D97-AF65-F5344CB8AC3E}">
        <p14:creationId xmlns:p14="http://schemas.microsoft.com/office/powerpoint/2010/main" val="397855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37B104C-AFB1-4F62-BAB3-E4EF5844F735}"/>
              </a:ext>
            </a:extLst>
          </p:cNvPr>
          <p:cNvSpPr>
            <a:spLocks noGrp="1" noChangeArrowheads="1"/>
          </p:cNvSpPr>
          <p:nvPr>
            <p:ph idx="1"/>
          </p:nvPr>
        </p:nvSpPr>
        <p:spPr bwMode="auto">
          <a:xfrm>
            <a:off x="1652259" y="3302233"/>
            <a:ext cx="834761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Arial" panose="020B0604020202020204" pitchFamily="34" charset="0"/>
              </a:rPr>
              <a:t>In Python, </a:t>
            </a:r>
            <a:r>
              <a:rPr kumimoji="0" lang="en-US" altLang="en-US" sz="2400" b="0" i="0" u="none" strike="noStrike" cap="none" normalizeH="0" baseline="0" dirty="0">
                <a:ln>
                  <a:noFill/>
                </a:ln>
                <a:solidFill>
                  <a:schemeClr val="tx1"/>
                </a:solidFill>
                <a:effectLst/>
                <a:latin typeface="Arial Unicode MS"/>
              </a:rPr>
              <a:t>Pandas</a:t>
            </a:r>
            <a:r>
              <a:rPr kumimoji="0" lang="en-US" altLang="en-US" sz="2400" b="0" i="0" u="none" strike="noStrike" cap="none" normalizeH="0" baseline="0" dirty="0">
                <a:ln>
                  <a:noFill/>
                </a:ln>
                <a:solidFill>
                  <a:schemeClr val="tx1"/>
                </a:solidFill>
                <a:effectLst/>
              </a:rPr>
              <a:t> provides a straightforward way to perform these operations with the </a:t>
            </a:r>
            <a:r>
              <a:rPr kumimoji="0" lang="en-US" altLang="en-US" sz="2400" b="0" i="0" u="none" strike="noStrike" cap="none" normalizeH="0" baseline="0" dirty="0" err="1">
                <a:ln>
                  <a:noFill/>
                </a:ln>
                <a:solidFill>
                  <a:schemeClr val="tx1"/>
                </a:solidFill>
                <a:effectLst/>
                <a:latin typeface="Arial Unicode MS"/>
              </a:rPr>
              <a:t>groupby</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apply</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a:rPr>
              <a:t>merge</a:t>
            </a:r>
            <a:r>
              <a:rPr kumimoji="0" lang="en-US" altLang="en-US" sz="2400" b="0" i="0" u="none" strike="noStrike" cap="none" normalizeH="0" baseline="0" dirty="0">
                <a:ln>
                  <a:noFill/>
                </a:ln>
                <a:solidFill>
                  <a:schemeClr val="tx1"/>
                </a:solidFill>
                <a:effectLst/>
              </a:rPr>
              <a:t> functions.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9780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34F4-E522-466A-A5D2-6F9689E6584F}"/>
              </a:ext>
            </a:extLst>
          </p:cNvPr>
          <p:cNvSpPr>
            <a:spLocks noGrp="1"/>
          </p:cNvSpPr>
          <p:nvPr>
            <p:ph type="title"/>
          </p:nvPr>
        </p:nvSpPr>
        <p:spPr>
          <a:xfrm>
            <a:off x="1154954" y="1198257"/>
            <a:ext cx="8761413" cy="706964"/>
          </a:xfrm>
        </p:spPr>
        <p:txBody>
          <a:bodyPr/>
          <a:lstStyle/>
          <a:p>
            <a:r>
              <a:rPr lang="en-US" b="1" dirty="0"/>
              <a:t>Machine Learning with Python</a:t>
            </a:r>
            <a:br>
              <a:rPr lang="en-US" b="1" dirty="0"/>
            </a:br>
            <a:endParaRPr lang="en-PH" dirty="0"/>
          </a:p>
        </p:txBody>
      </p:sp>
      <p:sp>
        <p:nvSpPr>
          <p:cNvPr id="3" name="Content Placeholder 2">
            <a:extLst>
              <a:ext uri="{FF2B5EF4-FFF2-40B4-BE49-F238E27FC236}">
                <a16:creationId xmlns:a16="http://schemas.microsoft.com/office/drawing/2014/main" id="{1EC6482F-ADB2-43B6-9D4E-77990159557C}"/>
              </a:ext>
            </a:extLst>
          </p:cNvPr>
          <p:cNvSpPr>
            <a:spLocks noGrp="1"/>
          </p:cNvSpPr>
          <p:nvPr>
            <p:ph idx="1"/>
          </p:nvPr>
        </p:nvSpPr>
        <p:spPr>
          <a:xfrm>
            <a:off x="1090708" y="2243443"/>
            <a:ext cx="8825659" cy="3416300"/>
          </a:xfrm>
        </p:spPr>
        <p:txBody>
          <a:bodyPr/>
          <a:lstStyle/>
          <a:p>
            <a:r>
              <a:rPr lang="en-US" b="1" dirty="0"/>
              <a:t>Linear Regression</a:t>
            </a:r>
            <a:r>
              <a:rPr lang="en-US" dirty="0"/>
              <a:t>:</a:t>
            </a:r>
          </a:p>
          <a:p>
            <a:r>
              <a:rPr lang="en-PH" b="1" dirty="0" err="1"/>
              <a:t>ScalaTion</a:t>
            </a:r>
            <a:r>
              <a:rPr lang="en-PH" b="1" dirty="0"/>
              <a:t>: </a:t>
            </a:r>
          </a:p>
          <a:p>
            <a:endParaRPr lang="en-PH" b="1" dirty="0"/>
          </a:p>
          <a:p>
            <a:endParaRPr lang="en-PH" b="1" dirty="0"/>
          </a:p>
          <a:p>
            <a:endParaRPr lang="en-PH" b="1" dirty="0"/>
          </a:p>
          <a:p>
            <a:endParaRPr lang="en-PH" b="1" dirty="0"/>
          </a:p>
          <a:p>
            <a:r>
              <a:rPr lang="en-PH" b="1" dirty="0"/>
              <a:t>Python</a:t>
            </a:r>
            <a:r>
              <a:rPr lang="en-PH" dirty="0"/>
              <a:t>:</a:t>
            </a:r>
          </a:p>
        </p:txBody>
      </p:sp>
      <p:pic>
        <p:nvPicPr>
          <p:cNvPr id="6" name="Picture 5">
            <a:extLst>
              <a:ext uri="{FF2B5EF4-FFF2-40B4-BE49-F238E27FC236}">
                <a16:creationId xmlns:a16="http://schemas.microsoft.com/office/drawing/2014/main" id="{66CBE5F5-B05B-4018-9A06-A4B34246F691}"/>
              </a:ext>
            </a:extLst>
          </p:cNvPr>
          <p:cNvPicPr>
            <a:picLocks noChangeAspect="1"/>
          </p:cNvPicPr>
          <p:nvPr/>
        </p:nvPicPr>
        <p:blipFill>
          <a:blip r:embed="rId3"/>
          <a:stretch>
            <a:fillRect/>
          </a:stretch>
        </p:blipFill>
        <p:spPr>
          <a:xfrm>
            <a:off x="2984333" y="2750107"/>
            <a:ext cx="5213183" cy="1116040"/>
          </a:xfrm>
          <a:prstGeom prst="rect">
            <a:avLst/>
          </a:prstGeom>
        </p:spPr>
      </p:pic>
      <p:pic>
        <p:nvPicPr>
          <p:cNvPr id="9" name="Picture 8">
            <a:extLst>
              <a:ext uri="{FF2B5EF4-FFF2-40B4-BE49-F238E27FC236}">
                <a16:creationId xmlns:a16="http://schemas.microsoft.com/office/drawing/2014/main" id="{BB2ACA76-65DC-4B5A-ABBB-4F5533CF1F6F}"/>
              </a:ext>
            </a:extLst>
          </p:cNvPr>
          <p:cNvPicPr>
            <a:picLocks noChangeAspect="1"/>
          </p:cNvPicPr>
          <p:nvPr/>
        </p:nvPicPr>
        <p:blipFill>
          <a:blip r:embed="rId4"/>
          <a:stretch>
            <a:fillRect/>
          </a:stretch>
        </p:blipFill>
        <p:spPr>
          <a:xfrm>
            <a:off x="2903212" y="4720891"/>
            <a:ext cx="5200650" cy="1619250"/>
          </a:xfrm>
          <a:prstGeom prst="rect">
            <a:avLst/>
          </a:prstGeom>
        </p:spPr>
      </p:pic>
    </p:spTree>
    <p:extLst>
      <p:ext uri="{BB962C8B-B14F-4D97-AF65-F5344CB8AC3E}">
        <p14:creationId xmlns:p14="http://schemas.microsoft.com/office/powerpoint/2010/main" val="312818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7745-7F96-4BFA-97EA-09BE8F0A711A}"/>
              </a:ext>
            </a:extLst>
          </p:cNvPr>
          <p:cNvSpPr>
            <a:spLocks noGrp="1"/>
          </p:cNvSpPr>
          <p:nvPr>
            <p:ph type="title"/>
          </p:nvPr>
        </p:nvSpPr>
        <p:spPr>
          <a:xfrm>
            <a:off x="1154954" y="1390762"/>
            <a:ext cx="8761413" cy="706964"/>
          </a:xfrm>
        </p:spPr>
        <p:txBody>
          <a:bodyPr/>
          <a:lstStyle/>
          <a:p>
            <a:r>
              <a:rPr lang="en-PH" b="1" dirty="0"/>
              <a:t>K-Means Clustering</a:t>
            </a:r>
            <a:r>
              <a:rPr lang="en-PH" dirty="0"/>
              <a:t>:</a:t>
            </a:r>
            <a:br>
              <a:rPr lang="en-PH" dirty="0"/>
            </a:br>
            <a:endParaRPr lang="en-PH" dirty="0"/>
          </a:p>
        </p:txBody>
      </p:sp>
      <p:sp>
        <p:nvSpPr>
          <p:cNvPr id="3" name="Content Placeholder 2">
            <a:extLst>
              <a:ext uri="{FF2B5EF4-FFF2-40B4-BE49-F238E27FC236}">
                <a16:creationId xmlns:a16="http://schemas.microsoft.com/office/drawing/2014/main" id="{B64B7C0C-E196-4127-AF6A-EC40EF75C420}"/>
              </a:ext>
            </a:extLst>
          </p:cNvPr>
          <p:cNvSpPr>
            <a:spLocks noGrp="1"/>
          </p:cNvSpPr>
          <p:nvPr>
            <p:ph idx="1"/>
          </p:nvPr>
        </p:nvSpPr>
        <p:spPr/>
        <p:txBody>
          <a:bodyPr/>
          <a:lstStyle/>
          <a:p>
            <a:r>
              <a:rPr lang="en-PH" b="1" dirty="0" err="1"/>
              <a:t>ScalaTion</a:t>
            </a:r>
            <a:r>
              <a:rPr lang="en-PH" b="1" dirty="0"/>
              <a:t>:</a:t>
            </a:r>
          </a:p>
          <a:p>
            <a:endParaRPr lang="en-PH" b="1" dirty="0"/>
          </a:p>
          <a:p>
            <a:endParaRPr lang="en-PH" b="1" dirty="0"/>
          </a:p>
          <a:p>
            <a:endParaRPr lang="en-PH" b="1" dirty="0"/>
          </a:p>
          <a:p>
            <a:endParaRPr lang="en-PH" b="1" dirty="0"/>
          </a:p>
          <a:p>
            <a:r>
              <a:rPr lang="en-PH" b="1" dirty="0"/>
              <a:t>Python: </a:t>
            </a:r>
          </a:p>
        </p:txBody>
      </p:sp>
      <p:pic>
        <p:nvPicPr>
          <p:cNvPr id="6" name="Picture 5">
            <a:extLst>
              <a:ext uri="{FF2B5EF4-FFF2-40B4-BE49-F238E27FC236}">
                <a16:creationId xmlns:a16="http://schemas.microsoft.com/office/drawing/2014/main" id="{F915C59D-FC7C-42BE-A158-B663C05C8483}"/>
              </a:ext>
            </a:extLst>
          </p:cNvPr>
          <p:cNvPicPr>
            <a:picLocks noChangeAspect="1"/>
          </p:cNvPicPr>
          <p:nvPr/>
        </p:nvPicPr>
        <p:blipFill>
          <a:blip r:embed="rId3"/>
          <a:stretch>
            <a:fillRect/>
          </a:stretch>
        </p:blipFill>
        <p:spPr>
          <a:xfrm>
            <a:off x="3273471" y="2583447"/>
            <a:ext cx="5295900" cy="1259753"/>
          </a:xfrm>
          <a:prstGeom prst="rect">
            <a:avLst/>
          </a:prstGeom>
        </p:spPr>
      </p:pic>
      <p:pic>
        <p:nvPicPr>
          <p:cNvPr id="9" name="Picture 8">
            <a:extLst>
              <a:ext uri="{FF2B5EF4-FFF2-40B4-BE49-F238E27FC236}">
                <a16:creationId xmlns:a16="http://schemas.microsoft.com/office/drawing/2014/main" id="{1F597C7D-0E33-4123-8C06-36549E2678BE}"/>
              </a:ext>
            </a:extLst>
          </p:cNvPr>
          <p:cNvPicPr>
            <a:picLocks noChangeAspect="1"/>
          </p:cNvPicPr>
          <p:nvPr/>
        </p:nvPicPr>
        <p:blipFill>
          <a:blip r:embed="rId4"/>
          <a:stretch>
            <a:fillRect/>
          </a:stretch>
        </p:blipFill>
        <p:spPr>
          <a:xfrm>
            <a:off x="2919833" y="4725792"/>
            <a:ext cx="6689388" cy="1162050"/>
          </a:xfrm>
          <a:prstGeom prst="rect">
            <a:avLst/>
          </a:prstGeom>
        </p:spPr>
      </p:pic>
    </p:spTree>
    <p:extLst>
      <p:ext uri="{BB962C8B-B14F-4D97-AF65-F5344CB8AC3E}">
        <p14:creationId xmlns:p14="http://schemas.microsoft.com/office/powerpoint/2010/main" val="56447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DD207-1669-4FA8-990A-9568DA501727}"/>
              </a:ext>
            </a:extLst>
          </p:cNvPr>
          <p:cNvSpPr>
            <a:spLocks noGrp="1"/>
          </p:cNvSpPr>
          <p:nvPr>
            <p:ph type="title"/>
          </p:nvPr>
        </p:nvSpPr>
        <p:spPr>
          <a:xfrm>
            <a:off x="1170996" y="1310553"/>
            <a:ext cx="8761413" cy="706964"/>
          </a:xfrm>
        </p:spPr>
        <p:txBody>
          <a:bodyPr/>
          <a:lstStyle/>
          <a:p>
            <a:r>
              <a:rPr kumimoji="0" lang="en-US" altLang="en-US" sz="3600" b="1" i="0" u="none" strike="noStrike" cap="none" normalizeH="0" baseline="0" dirty="0">
                <a:ln>
                  <a:noFill/>
                </a:ln>
                <a:solidFill>
                  <a:schemeClr val="bg1"/>
                </a:solidFill>
                <a:effectLst/>
                <a:latin typeface="Arial" panose="020B0604020202020204" pitchFamily="34" charset="0"/>
              </a:rPr>
              <a:t>Performance Considerations</a:t>
            </a:r>
            <a:br>
              <a:rPr kumimoji="0" lang="en-US" altLang="en-US" sz="3600" b="1" i="0" u="none" strike="noStrike" cap="none" normalizeH="0" baseline="0" dirty="0">
                <a:ln>
                  <a:noFill/>
                </a:ln>
                <a:solidFill>
                  <a:schemeClr val="bg1"/>
                </a:solidFill>
                <a:effectLst/>
                <a:latin typeface="Arial" panose="020B0604020202020204" pitchFamily="34" charset="0"/>
              </a:rPr>
            </a:br>
            <a:endParaRPr lang="en-PH" dirty="0">
              <a:solidFill>
                <a:schemeClr val="bg1"/>
              </a:solidFill>
            </a:endParaRPr>
          </a:p>
        </p:txBody>
      </p:sp>
      <p:sp>
        <p:nvSpPr>
          <p:cNvPr id="4" name="Rectangle 1">
            <a:extLst>
              <a:ext uri="{FF2B5EF4-FFF2-40B4-BE49-F238E27FC236}">
                <a16:creationId xmlns:a16="http://schemas.microsoft.com/office/drawing/2014/main" id="{7BF69812-537A-47F7-B609-CC3FEFE7CBED}"/>
              </a:ext>
            </a:extLst>
          </p:cNvPr>
          <p:cNvSpPr>
            <a:spLocks noGrp="1" noChangeArrowheads="1"/>
          </p:cNvSpPr>
          <p:nvPr>
            <p:ph idx="1"/>
          </p:nvPr>
        </p:nvSpPr>
        <p:spPr bwMode="auto">
          <a:xfrm>
            <a:off x="1053354" y="2696294"/>
            <a:ext cx="9983692"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While </a:t>
            </a:r>
            <a:r>
              <a:rPr kumimoji="0" lang="en-US" altLang="en-US" sz="2400" b="0" i="0" u="none" strike="noStrike" cap="none" normalizeH="0" baseline="0" dirty="0" err="1">
                <a:ln>
                  <a:noFill/>
                </a:ln>
                <a:solidFill>
                  <a:schemeClr val="tx1"/>
                </a:solidFill>
                <a:effectLst/>
                <a:latin typeface="Arial" panose="020B0604020202020204" pitchFamily="34" charset="0"/>
              </a:rPr>
              <a:t>ScalaTion</a:t>
            </a:r>
            <a:r>
              <a:rPr kumimoji="0" lang="en-US" altLang="en-US" sz="2400" b="0" i="0" u="none" strike="noStrike" cap="none" normalizeH="0" baseline="0" dirty="0">
                <a:ln>
                  <a:noFill/>
                </a:ln>
                <a:solidFill>
                  <a:schemeClr val="tx1"/>
                </a:solidFill>
                <a:effectLst/>
                <a:latin typeface="Arial" panose="020B0604020202020204" pitchFamily="34" charset="0"/>
              </a:rPr>
              <a:t> is optimized for high performance with its in-memory columnar database, Python can achieve similar efficiency through:</a:t>
            </a:r>
          </a:p>
          <a:p>
            <a:pPr marL="400050" lvl="1" indent="0" defTabSz="914400" eaLnBrk="0" fontAlgn="base" hangingPunct="0">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Vectorization</a:t>
            </a:r>
            <a:r>
              <a:rPr kumimoji="0" lang="en-US" altLang="en-US" sz="2200" b="0" i="0" u="none" strike="noStrike" cap="none" normalizeH="0" baseline="0" dirty="0">
                <a:ln>
                  <a:noFill/>
                </a:ln>
                <a:solidFill>
                  <a:schemeClr val="tx1"/>
                </a:solidFill>
                <a:effectLst/>
                <a:latin typeface="Arial" panose="020B0604020202020204" pitchFamily="34" charset="0"/>
              </a:rPr>
              <a:t>: Using </a:t>
            </a:r>
            <a:r>
              <a:rPr kumimoji="0" lang="en-US" altLang="en-US" sz="2200" b="0" i="0" u="none" strike="noStrike" cap="none" normalizeH="0" baseline="0" dirty="0">
                <a:ln>
                  <a:noFill/>
                </a:ln>
                <a:solidFill>
                  <a:schemeClr val="tx1"/>
                </a:solidFill>
                <a:effectLst/>
                <a:latin typeface="Arial Unicode MS"/>
              </a:rPr>
              <a:t>NumPy</a:t>
            </a:r>
            <a:r>
              <a:rPr kumimoji="0" lang="en-US" altLang="en-US" sz="2200" b="0" i="0" u="none" strike="noStrike" cap="none" normalizeH="0" baseline="0" dirty="0">
                <a:ln>
                  <a:noFill/>
                </a:ln>
                <a:solidFill>
                  <a:schemeClr val="tx1"/>
                </a:solidFill>
                <a:effectLst/>
              </a:rPr>
              <a:t> for operations on arrays and matrices, which are highly optimized.</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400050" lvl="1" indent="0" defTabSz="914400" eaLnBrk="0" fontAlgn="base" hangingPunct="0">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Parallel Processing</a:t>
            </a:r>
            <a:r>
              <a:rPr kumimoji="0" lang="en-US" altLang="en-US" sz="2200" b="0" i="0" u="none" strike="noStrike" cap="none" normalizeH="0" baseline="0" dirty="0">
                <a:ln>
                  <a:noFill/>
                </a:ln>
                <a:solidFill>
                  <a:schemeClr val="tx1"/>
                </a:solidFill>
                <a:effectLst/>
                <a:latin typeface="Arial" panose="020B0604020202020204" pitchFamily="34" charset="0"/>
              </a:rPr>
              <a:t>: Utilizing libraries like </a:t>
            </a:r>
            <a:r>
              <a:rPr kumimoji="0" lang="en-US" altLang="en-US" sz="2200" b="0" i="0" u="none" strike="noStrike" cap="none" normalizeH="0" baseline="0" dirty="0" err="1">
                <a:ln>
                  <a:noFill/>
                </a:ln>
                <a:solidFill>
                  <a:schemeClr val="tx1"/>
                </a:solidFill>
                <a:effectLst/>
                <a:latin typeface="Arial Unicode MS"/>
              </a:rPr>
              <a:t>Dask</a:t>
            </a:r>
            <a:r>
              <a:rPr kumimoji="0" lang="en-US" altLang="en-US" sz="2200" b="0" i="0" u="none" strike="noStrike" cap="none" normalizeH="0" baseline="0" dirty="0">
                <a:ln>
                  <a:noFill/>
                </a:ln>
                <a:solidFill>
                  <a:schemeClr val="tx1"/>
                </a:solidFill>
                <a:effectLst/>
              </a:rPr>
              <a:t> for distributed computing or </a:t>
            </a:r>
            <a:r>
              <a:rPr kumimoji="0" lang="en-US" altLang="en-US" sz="2200" b="0" i="0" u="none" strike="noStrike" cap="none" normalizeH="0" baseline="0" dirty="0" err="1">
                <a:ln>
                  <a:noFill/>
                </a:ln>
                <a:solidFill>
                  <a:schemeClr val="tx1"/>
                </a:solidFill>
                <a:effectLst/>
                <a:latin typeface="Arial Unicode MS"/>
              </a:rPr>
              <a:t>Joblib</a:t>
            </a:r>
            <a:r>
              <a:rPr kumimoji="0" lang="en-US" altLang="en-US" sz="2200" b="0" i="0" u="none" strike="noStrike" cap="none" normalizeH="0" baseline="0" dirty="0">
                <a:ln>
                  <a:noFill/>
                </a:ln>
                <a:solidFill>
                  <a:schemeClr val="tx1"/>
                </a:solidFill>
                <a:effectLst/>
              </a:rPr>
              <a:t> for parallelizing tasks.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400050" lvl="1" indent="0" defTabSz="914400" eaLnBrk="0" fontAlgn="base" hangingPunct="0">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Efficient Data Structures</a:t>
            </a:r>
            <a:r>
              <a:rPr kumimoji="0" lang="en-US" altLang="en-US" sz="2200" b="0" i="0" u="none" strike="noStrike" cap="none" normalizeH="0" baseline="0" dirty="0">
                <a:ln>
                  <a:noFill/>
                </a:ln>
                <a:solidFill>
                  <a:schemeClr val="tx1"/>
                </a:solidFill>
                <a:effectLst/>
                <a:latin typeface="Arial" panose="020B0604020202020204" pitchFamily="34" charset="0"/>
              </a:rPr>
              <a:t>: Leveraging </a:t>
            </a:r>
            <a:r>
              <a:rPr kumimoji="0" lang="en-US" altLang="en-US" sz="2200" b="0" i="0" u="none" strike="noStrike" cap="none" normalizeH="0" baseline="0" dirty="0">
                <a:ln>
                  <a:noFill/>
                </a:ln>
                <a:solidFill>
                  <a:schemeClr val="tx1"/>
                </a:solidFill>
                <a:effectLst/>
                <a:latin typeface="Arial Unicode MS"/>
              </a:rPr>
              <a:t>Pandas</a:t>
            </a:r>
            <a:r>
              <a:rPr kumimoji="0" lang="en-US" altLang="en-US" sz="2200" b="0" i="0" u="none" strike="noStrike" cap="none" normalizeH="0" baseline="0" dirty="0">
                <a:ln>
                  <a:noFill/>
                </a:ln>
                <a:solidFill>
                  <a:schemeClr val="tx1"/>
                </a:solidFill>
                <a:effectLst/>
              </a:rPr>
              <a:t> for efficient data handling, especially with large datasets.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7883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A0DFFE8-B6FA-48CA-83F3-24B0E9646265}"/>
              </a:ext>
            </a:extLst>
          </p:cNvPr>
          <p:cNvSpPr>
            <a:spLocks noGrp="1" noChangeArrowheads="1"/>
          </p:cNvSpPr>
          <p:nvPr>
            <p:ph idx="1"/>
          </p:nvPr>
        </p:nvSpPr>
        <p:spPr bwMode="auto">
          <a:xfrm>
            <a:off x="1507957" y="3261685"/>
            <a:ext cx="86146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Arial" panose="020B0604020202020204" pitchFamily="34" charset="0"/>
              </a:rPr>
              <a:t>In Python, </a:t>
            </a:r>
            <a:r>
              <a:rPr kumimoji="0" lang="en-US" altLang="en-US" sz="2400" b="0" i="0" u="none" strike="noStrike" cap="none" normalizeH="0" baseline="0" dirty="0">
                <a:ln>
                  <a:noFill/>
                </a:ln>
                <a:solidFill>
                  <a:schemeClr val="tx1"/>
                </a:solidFill>
                <a:effectLst/>
                <a:latin typeface="Arial Unicode MS"/>
              </a:rPr>
              <a:t>scikit-learn</a:t>
            </a:r>
            <a:r>
              <a:rPr kumimoji="0" lang="en-US" altLang="en-US" sz="2400" b="0" i="0" u="none" strike="noStrike" cap="none" normalizeH="0" baseline="0" dirty="0">
                <a:ln>
                  <a:noFill/>
                </a:ln>
                <a:solidFill>
                  <a:schemeClr val="tx1"/>
                </a:solidFill>
                <a:effectLst/>
              </a:rPr>
              <a:t> provides a wide range of machine learning models that can be easily applied to matrices and vectors, similar to </a:t>
            </a:r>
            <a:r>
              <a:rPr kumimoji="0" lang="en-US" altLang="en-US" sz="2400" b="0" i="0" u="none" strike="noStrike" cap="none" normalizeH="0" baseline="0" dirty="0" err="1">
                <a:ln>
                  <a:noFill/>
                </a:ln>
                <a:solidFill>
                  <a:schemeClr val="tx1"/>
                </a:solidFill>
                <a:effectLst/>
              </a:rPr>
              <a:t>ScalaTion</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603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3209-C583-42A1-8D6C-4043DAB60B4B}"/>
              </a:ext>
            </a:extLst>
          </p:cNvPr>
          <p:cNvSpPr>
            <a:spLocks noGrp="1"/>
          </p:cNvSpPr>
          <p:nvPr>
            <p:ph type="title"/>
          </p:nvPr>
        </p:nvSpPr>
        <p:spPr>
          <a:xfrm>
            <a:off x="1491837" y="3429000"/>
            <a:ext cx="8761413" cy="706964"/>
          </a:xfrm>
        </p:spPr>
        <p:txBody>
          <a:bodyPr/>
          <a:lstStyle/>
          <a:p>
            <a:pPr algn="ctr"/>
            <a:r>
              <a:rPr lang="en-US" dirty="0">
                <a:highlight>
                  <a:srgbClr val="800000"/>
                </a:highlight>
              </a:rPr>
              <a:t>Lets explore deeper Python scalation with using Covid-19 cases</a:t>
            </a:r>
            <a:endParaRPr lang="en-PH" dirty="0">
              <a:highlight>
                <a:srgbClr val="800000"/>
              </a:highlight>
            </a:endParaRPr>
          </a:p>
        </p:txBody>
      </p:sp>
    </p:spTree>
    <p:extLst>
      <p:ext uri="{BB962C8B-B14F-4D97-AF65-F5344CB8AC3E}">
        <p14:creationId xmlns:p14="http://schemas.microsoft.com/office/powerpoint/2010/main" val="129139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9AA99B92-2B0C-4D93-B13C-1FB7FA993A76}"/>
              </a:ext>
            </a:extLst>
          </p:cNvPr>
          <p:cNvGrpSpPr/>
          <p:nvPr/>
        </p:nvGrpSpPr>
        <p:grpSpPr>
          <a:xfrm>
            <a:off x="3103033" y="706967"/>
            <a:ext cx="6425280" cy="5645708"/>
            <a:chOff x="6824133" y="440267"/>
            <a:chExt cx="4893734" cy="5977465"/>
          </a:xfrm>
        </p:grpSpPr>
        <p:grpSp>
          <p:nvGrpSpPr>
            <p:cNvPr id="33" name="Group 32">
              <a:extLst>
                <a:ext uri="{FF2B5EF4-FFF2-40B4-BE49-F238E27FC236}">
                  <a16:creationId xmlns:a16="http://schemas.microsoft.com/office/drawing/2014/main" id="{D5DC828B-B5D7-40AC-854C-D25C54931139}"/>
                </a:ext>
              </a:extLst>
            </p:cNvPr>
            <p:cNvGrpSpPr/>
            <p:nvPr/>
          </p:nvGrpSpPr>
          <p:grpSpPr>
            <a:xfrm>
              <a:off x="6824133" y="440267"/>
              <a:ext cx="4893734" cy="5977465"/>
              <a:chOff x="2844798" y="440267"/>
              <a:chExt cx="6502400" cy="5977465"/>
            </a:xfrm>
          </p:grpSpPr>
          <p:sp>
            <p:nvSpPr>
              <p:cNvPr id="16" name="Rectangle 15">
                <a:extLst>
                  <a:ext uri="{FF2B5EF4-FFF2-40B4-BE49-F238E27FC236}">
                    <a16:creationId xmlns:a16="http://schemas.microsoft.com/office/drawing/2014/main" id="{472D0DE3-197F-4314-816C-524702BEFF79}"/>
                  </a:ext>
                </a:extLst>
              </p:cNvPr>
              <p:cNvSpPr/>
              <p:nvPr/>
            </p:nvSpPr>
            <p:spPr>
              <a:xfrm>
                <a:off x="2844798" y="440267"/>
                <a:ext cx="6502400" cy="59774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sp>
            <p:nvSpPr>
              <p:cNvPr id="17" name="Rectangle 16">
                <a:extLst>
                  <a:ext uri="{FF2B5EF4-FFF2-40B4-BE49-F238E27FC236}">
                    <a16:creationId xmlns:a16="http://schemas.microsoft.com/office/drawing/2014/main" id="{33EF35BB-7CF3-4A30-978B-2C14C30A1CF4}"/>
                  </a:ext>
                </a:extLst>
              </p:cNvPr>
              <p:cNvSpPr/>
              <p:nvPr/>
            </p:nvSpPr>
            <p:spPr>
              <a:xfrm>
                <a:off x="3488266" y="606027"/>
                <a:ext cx="5215467" cy="18154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bg1"/>
                    </a:solidFill>
                  </a:rPr>
                  <a:t>asdasdsadsdsd</a:t>
                </a:r>
                <a:endParaRPr lang="en-PH" dirty="0">
                  <a:solidFill>
                    <a:schemeClr val="bg1"/>
                  </a:solidFill>
                </a:endParaRPr>
              </a:p>
            </p:txBody>
          </p:sp>
          <p:cxnSp>
            <p:nvCxnSpPr>
              <p:cNvPr id="20" name="Straight Arrow Connector 19">
                <a:extLst>
                  <a:ext uri="{FF2B5EF4-FFF2-40B4-BE49-F238E27FC236}">
                    <a16:creationId xmlns:a16="http://schemas.microsoft.com/office/drawing/2014/main" id="{9688809B-59A5-4049-8023-99DBA9B75F64}"/>
                  </a:ext>
                </a:extLst>
              </p:cNvPr>
              <p:cNvCxnSpPr>
                <a:cxnSpLocks/>
              </p:cNvCxnSpPr>
              <p:nvPr/>
            </p:nvCxnSpPr>
            <p:spPr>
              <a:xfrm>
                <a:off x="3877733" y="2421467"/>
                <a:ext cx="0" cy="38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72B56ED-08D0-4305-ADFC-FB4CF8BAE3A9}"/>
                  </a:ext>
                </a:extLst>
              </p:cNvPr>
              <p:cNvSpPr/>
              <p:nvPr/>
            </p:nvSpPr>
            <p:spPr>
              <a:xfrm>
                <a:off x="4278784" y="1289212"/>
                <a:ext cx="3759199" cy="7958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H" dirty="0"/>
              </a:p>
            </p:txBody>
          </p:sp>
          <p:cxnSp>
            <p:nvCxnSpPr>
              <p:cNvPr id="22" name="Straight Arrow Connector 21">
                <a:extLst>
                  <a:ext uri="{FF2B5EF4-FFF2-40B4-BE49-F238E27FC236}">
                    <a16:creationId xmlns:a16="http://schemas.microsoft.com/office/drawing/2014/main" id="{BFAF6BFD-8935-4992-A6F2-2C37CF92F084}"/>
                  </a:ext>
                </a:extLst>
              </p:cNvPr>
              <p:cNvCxnSpPr>
                <a:cxnSpLocks/>
              </p:cNvCxnSpPr>
              <p:nvPr/>
            </p:nvCxnSpPr>
            <p:spPr>
              <a:xfrm>
                <a:off x="7452234" y="2421466"/>
                <a:ext cx="0" cy="38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BDDE597-1E6C-4915-B34E-21707938F1DF}"/>
                  </a:ext>
                </a:extLst>
              </p:cNvPr>
              <p:cNvSpPr/>
              <p:nvPr/>
            </p:nvSpPr>
            <p:spPr>
              <a:xfrm>
                <a:off x="3393907" y="3690806"/>
                <a:ext cx="5367865" cy="7958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H" dirty="0"/>
              </a:p>
            </p:txBody>
          </p:sp>
          <p:sp>
            <p:nvSpPr>
              <p:cNvPr id="30" name="Rectangle 29">
                <a:extLst>
                  <a:ext uri="{FF2B5EF4-FFF2-40B4-BE49-F238E27FC236}">
                    <a16:creationId xmlns:a16="http://schemas.microsoft.com/office/drawing/2014/main" id="{25281A63-78B5-4C44-8724-A547AE090C9A}"/>
                  </a:ext>
                </a:extLst>
              </p:cNvPr>
              <p:cNvSpPr/>
              <p:nvPr/>
            </p:nvSpPr>
            <p:spPr>
              <a:xfrm>
                <a:off x="3468341" y="4808736"/>
                <a:ext cx="5215467" cy="12869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H" dirty="0"/>
              </a:p>
            </p:txBody>
          </p:sp>
          <p:sp>
            <p:nvSpPr>
              <p:cNvPr id="31" name="Rectangle 30">
                <a:extLst>
                  <a:ext uri="{FF2B5EF4-FFF2-40B4-BE49-F238E27FC236}">
                    <a16:creationId xmlns:a16="http://schemas.microsoft.com/office/drawing/2014/main" id="{E48D3370-8C34-45ED-95F5-372297114A2F}"/>
                  </a:ext>
                </a:extLst>
              </p:cNvPr>
              <p:cNvSpPr/>
              <p:nvPr/>
            </p:nvSpPr>
            <p:spPr>
              <a:xfrm>
                <a:off x="4196476" y="5452203"/>
                <a:ext cx="3759199" cy="4148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sp>
            <p:nvSpPr>
              <p:cNvPr id="25" name="Rectangle 24">
                <a:extLst>
                  <a:ext uri="{FF2B5EF4-FFF2-40B4-BE49-F238E27FC236}">
                    <a16:creationId xmlns:a16="http://schemas.microsoft.com/office/drawing/2014/main" id="{61A61DF6-BE05-4814-AF30-F1D6CE192C06}"/>
                  </a:ext>
                </a:extLst>
              </p:cNvPr>
              <p:cNvSpPr/>
              <p:nvPr/>
            </p:nvSpPr>
            <p:spPr>
              <a:xfrm>
                <a:off x="3858679" y="2692521"/>
                <a:ext cx="2095854" cy="658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sp>
            <p:nvSpPr>
              <p:cNvPr id="57" name="Rectangle 56">
                <a:extLst>
                  <a:ext uri="{FF2B5EF4-FFF2-40B4-BE49-F238E27FC236}">
                    <a16:creationId xmlns:a16="http://schemas.microsoft.com/office/drawing/2014/main" id="{75DF5BE4-9522-4F58-B12A-08807CEBA05B}"/>
                  </a:ext>
                </a:extLst>
              </p:cNvPr>
              <p:cNvSpPr/>
              <p:nvPr/>
            </p:nvSpPr>
            <p:spPr>
              <a:xfrm>
                <a:off x="5983340" y="2691401"/>
                <a:ext cx="2436930" cy="658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cxnSp>
            <p:nvCxnSpPr>
              <p:cNvPr id="66" name="Straight Arrow Connector 65">
                <a:extLst>
                  <a:ext uri="{FF2B5EF4-FFF2-40B4-BE49-F238E27FC236}">
                    <a16:creationId xmlns:a16="http://schemas.microsoft.com/office/drawing/2014/main" id="{CB11BD7F-7A42-4660-A8A0-B047C3976186}"/>
                  </a:ext>
                </a:extLst>
              </p:cNvPr>
              <p:cNvCxnSpPr>
                <a:cxnSpLocks/>
              </p:cNvCxnSpPr>
              <p:nvPr/>
            </p:nvCxnSpPr>
            <p:spPr>
              <a:xfrm>
                <a:off x="6009638" y="3350016"/>
                <a:ext cx="0" cy="38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F1568992-3B8A-4ED8-AF99-E3B09B32BB70}"/>
                </a:ext>
              </a:extLst>
            </p:cNvPr>
            <p:cNvSpPr/>
            <p:nvPr/>
          </p:nvSpPr>
          <p:spPr>
            <a:xfrm>
              <a:off x="7907115" y="690036"/>
              <a:ext cx="2487522" cy="4825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Program(python)</a:t>
              </a:r>
              <a:endParaRPr lang="en-PH" dirty="0"/>
            </a:p>
          </p:txBody>
        </p:sp>
        <p:sp>
          <p:nvSpPr>
            <p:cNvPr id="34" name="Rectangle 33">
              <a:extLst>
                <a:ext uri="{FF2B5EF4-FFF2-40B4-BE49-F238E27FC236}">
                  <a16:creationId xmlns:a16="http://schemas.microsoft.com/office/drawing/2014/main" id="{496FD392-C5B3-4D55-8DC3-3838A53D4A51}"/>
                </a:ext>
              </a:extLst>
            </p:cNvPr>
            <p:cNvSpPr/>
            <p:nvPr/>
          </p:nvSpPr>
          <p:spPr>
            <a:xfrm>
              <a:off x="8443910" y="1392768"/>
              <a:ext cx="1413932" cy="4825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CSV</a:t>
              </a:r>
              <a:endParaRPr lang="en-PH" dirty="0"/>
            </a:p>
          </p:txBody>
        </p:sp>
        <p:sp>
          <p:nvSpPr>
            <p:cNvPr id="39" name="Rectangle 38">
              <a:extLst>
                <a:ext uri="{FF2B5EF4-FFF2-40B4-BE49-F238E27FC236}">
                  <a16:creationId xmlns:a16="http://schemas.microsoft.com/office/drawing/2014/main" id="{C45A2B43-14BD-45B8-8C7F-862FEB516682}"/>
                </a:ext>
              </a:extLst>
            </p:cNvPr>
            <p:cNvSpPr/>
            <p:nvPr/>
          </p:nvSpPr>
          <p:spPr>
            <a:xfrm>
              <a:off x="7662497" y="2867387"/>
              <a:ext cx="1457272" cy="3815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Handle Missing Data</a:t>
              </a:r>
              <a:endParaRPr lang="en-PH" dirty="0"/>
            </a:p>
          </p:txBody>
        </p:sp>
        <p:sp>
          <p:nvSpPr>
            <p:cNvPr id="54" name="Rectangle 53">
              <a:extLst>
                <a:ext uri="{FF2B5EF4-FFF2-40B4-BE49-F238E27FC236}">
                  <a16:creationId xmlns:a16="http://schemas.microsoft.com/office/drawing/2014/main" id="{B37B6A66-D247-4232-AE96-95CCD8D37B66}"/>
                </a:ext>
              </a:extLst>
            </p:cNvPr>
            <p:cNvSpPr/>
            <p:nvPr/>
          </p:nvSpPr>
          <p:spPr>
            <a:xfrm>
              <a:off x="8538169" y="3895615"/>
              <a:ext cx="1435671" cy="3386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t>SciPy</a:t>
              </a:r>
            </a:p>
          </p:txBody>
        </p:sp>
        <p:sp>
          <p:nvSpPr>
            <p:cNvPr id="55" name="Rectangle 54">
              <a:extLst>
                <a:ext uri="{FF2B5EF4-FFF2-40B4-BE49-F238E27FC236}">
                  <a16:creationId xmlns:a16="http://schemas.microsoft.com/office/drawing/2014/main" id="{85341CB8-114F-4A10-B9E8-107EA4743D3A}"/>
                </a:ext>
              </a:extLst>
            </p:cNvPr>
            <p:cNvSpPr/>
            <p:nvPr/>
          </p:nvSpPr>
          <p:spPr>
            <a:xfrm>
              <a:off x="8024990" y="4901871"/>
              <a:ext cx="2487522" cy="4825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Scalation modeling</a:t>
              </a:r>
              <a:endParaRPr lang="en-PH" dirty="0"/>
            </a:p>
          </p:txBody>
        </p:sp>
        <p:sp>
          <p:nvSpPr>
            <p:cNvPr id="58" name="Rectangle 57">
              <a:extLst>
                <a:ext uri="{FF2B5EF4-FFF2-40B4-BE49-F238E27FC236}">
                  <a16:creationId xmlns:a16="http://schemas.microsoft.com/office/drawing/2014/main" id="{84959595-EA25-4D8B-AF48-44F052FAE719}"/>
                </a:ext>
              </a:extLst>
            </p:cNvPr>
            <p:cNvSpPr/>
            <p:nvPr/>
          </p:nvSpPr>
          <p:spPr>
            <a:xfrm>
              <a:off x="8310022" y="5488479"/>
              <a:ext cx="2084615" cy="3175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t>Scikit-learn</a:t>
              </a:r>
            </a:p>
          </p:txBody>
        </p:sp>
        <p:sp>
          <p:nvSpPr>
            <p:cNvPr id="88" name="Rectangle 87">
              <a:extLst>
                <a:ext uri="{FF2B5EF4-FFF2-40B4-BE49-F238E27FC236}">
                  <a16:creationId xmlns:a16="http://schemas.microsoft.com/office/drawing/2014/main" id="{3BD2DCA3-8CBC-40F2-8D86-E1A0FCEEC47D}"/>
                </a:ext>
              </a:extLst>
            </p:cNvPr>
            <p:cNvSpPr/>
            <p:nvPr/>
          </p:nvSpPr>
          <p:spPr>
            <a:xfrm>
              <a:off x="8231024" y="4348983"/>
              <a:ext cx="2163613" cy="3386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PH" dirty="0"/>
                <a:t>Matplotlib/Seaborn</a:t>
              </a:r>
            </a:p>
          </p:txBody>
        </p:sp>
        <p:sp>
          <p:nvSpPr>
            <p:cNvPr id="89" name="Rectangle 88">
              <a:extLst>
                <a:ext uri="{FF2B5EF4-FFF2-40B4-BE49-F238E27FC236}">
                  <a16:creationId xmlns:a16="http://schemas.microsoft.com/office/drawing/2014/main" id="{A48CDB3E-DB47-4458-B281-A5E5F2197A9F}"/>
                </a:ext>
              </a:extLst>
            </p:cNvPr>
            <p:cNvSpPr/>
            <p:nvPr/>
          </p:nvSpPr>
          <p:spPr>
            <a:xfrm>
              <a:off x="8514747" y="3342112"/>
              <a:ext cx="1435671" cy="447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r>
                <a:rPr lang="en-PH" dirty="0" err="1"/>
                <a:t>ata</a:t>
              </a:r>
              <a:r>
                <a:rPr lang="en-PH" dirty="0"/>
                <a:t> Analysis</a:t>
              </a:r>
            </a:p>
          </p:txBody>
        </p:sp>
      </p:grpSp>
      <p:sp>
        <p:nvSpPr>
          <p:cNvPr id="62" name="TextBox 61">
            <a:extLst>
              <a:ext uri="{FF2B5EF4-FFF2-40B4-BE49-F238E27FC236}">
                <a16:creationId xmlns:a16="http://schemas.microsoft.com/office/drawing/2014/main" id="{07C03736-9BF2-40A3-8E32-7BE432A2A4F9}"/>
              </a:ext>
            </a:extLst>
          </p:cNvPr>
          <p:cNvSpPr txBox="1"/>
          <p:nvPr/>
        </p:nvSpPr>
        <p:spPr>
          <a:xfrm>
            <a:off x="4889298" y="121723"/>
            <a:ext cx="3471345" cy="369332"/>
          </a:xfrm>
          <a:prstGeom prst="rect">
            <a:avLst/>
          </a:prstGeom>
          <a:noFill/>
        </p:spPr>
        <p:txBody>
          <a:bodyPr wrap="square">
            <a:spAutoFit/>
          </a:bodyPr>
          <a:lstStyle/>
          <a:p>
            <a:r>
              <a:rPr lang="en-PH" dirty="0"/>
              <a:t>Programming Interface </a:t>
            </a:r>
          </a:p>
        </p:txBody>
      </p:sp>
      <p:sp>
        <p:nvSpPr>
          <p:cNvPr id="59" name="Rectangle 58">
            <a:extLst>
              <a:ext uri="{FF2B5EF4-FFF2-40B4-BE49-F238E27FC236}">
                <a16:creationId xmlns:a16="http://schemas.microsoft.com/office/drawing/2014/main" id="{30D57ED5-DBE0-4AED-B737-AA1326C69133}"/>
              </a:ext>
            </a:extLst>
          </p:cNvPr>
          <p:cNvSpPr/>
          <p:nvPr/>
        </p:nvSpPr>
        <p:spPr>
          <a:xfrm>
            <a:off x="6419049" y="2976713"/>
            <a:ext cx="1577346" cy="3204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sz="1600" dirty="0"/>
              <a:t>Explore the Data</a:t>
            </a:r>
          </a:p>
        </p:txBody>
      </p:sp>
      <p:sp>
        <p:nvSpPr>
          <p:cNvPr id="67" name="Rectangle 66">
            <a:extLst>
              <a:ext uri="{FF2B5EF4-FFF2-40B4-BE49-F238E27FC236}">
                <a16:creationId xmlns:a16="http://schemas.microsoft.com/office/drawing/2014/main" id="{3A4F7243-5040-4A3E-A1C6-B5610963CFF9}"/>
              </a:ext>
            </a:extLst>
          </p:cNvPr>
          <p:cNvSpPr/>
          <p:nvPr/>
        </p:nvSpPr>
        <p:spPr>
          <a:xfrm>
            <a:off x="5401446" y="2558574"/>
            <a:ext cx="1577346" cy="3204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sz="1600" dirty="0" err="1"/>
              <a:t>numpy</a:t>
            </a:r>
            <a:endParaRPr lang="en-PH" sz="1600" dirty="0"/>
          </a:p>
        </p:txBody>
      </p:sp>
    </p:spTree>
    <p:extLst>
      <p:ext uri="{BB962C8B-B14F-4D97-AF65-F5344CB8AC3E}">
        <p14:creationId xmlns:p14="http://schemas.microsoft.com/office/powerpoint/2010/main" val="2973256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C562-E0D9-4682-B1DD-E374479A876F}"/>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7E23785B-6F52-4BF6-8E5E-9D45D2C203F5}"/>
              </a:ext>
            </a:extLst>
          </p:cNvPr>
          <p:cNvPicPr>
            <a:picLocks noGrp="1" noChangeAspect="1"/>
          </p:cNvPicPr>
          <p:nvPr>
            <p:ph idx="1"/>
          </p:nvPr>
        </p:nvPicPr>
        <p:blipFill rotWithShape="1">
          <a:blip r:embed="rId2"/>
          <a:srcRect b="39328"/>
          <a:stretch/>
        </p:blipFill>
        <p:spPr>
          <a:xfrm>
            <a:off x="5101388" y="2771949"/>
            <a:ext cx="6001479" cy="1974290"/>
          </a:xfrm>
        </p:spPr>
      </p:pic>
      <p:sp>
        <p:nvSpPr>
          <p:cNvPr id="3" name="TextBox 2">
            <a:extLst>
              <a:ext uri="{FF2B5EF4-FFF2-40B4-BE49-F238E27FC236}">
                <a16:creationId xmlns:a16="http://schemas.microsoft.com/office/drawing/2014/main" id="{219EB9B1-8F04-41AD-A1A0-C90FBD7F063A}"/>
              </a:ext>
            </a:extLst>
          </p:cNvPr>
          <p:cNvSpPr txBox="1"/>
          <p:nvPr/>
        </p:nvSpPr>
        <p:spPr>
          <a:xfrm>
            <a:off x="1684423" y="3092449"/>
            <a:ext cx="2566736" cy="1477328"/>
          </a:xfrm>
          <a:prstGeom prst="rect">
            <a:avLst/>
          </a:prstGeom>
          <a:noFill/>
        </p:spPr>
        <p:txBody>
          <a:bodyPr wrap="square" rtlCol="0">
            <a:spAutoFit/>
          </a:bodyPr>
          <a:lstStyle/>
          <a:p>
            <a:r>
              <a:rPr lang="en-US" dirty="0"/>
              <a:t>First, in Python, we need to first display the dataset to explore using necessary libraries.</a:t>
            </a:r>
            <a:endParaRPr lang="en-PH" dirty="0"/>
          </a:p>
        </p:txBody>
      </p:sp>
      <p:sp>
        <p:nvSpPr>
          <p:cNvPr id="6" name="Rectangle 5">
            <a:extLst>
              <a:ext uri="{FF2B5EF4-FFF2-40B4-BE49-F238E27FC236}">
                <a16:creationId xmlns:a16="http://schemas.microsoft.com/office/drawing/2014/main" id="{2FA8A3FD-3940-4B0A-8B5E-34B14545DE3D}"/>
              </a:ext>
            </a:extLst>
          </p:cNvPr>
          <p:cNvSpPr/>
          <p:nvPr/>
        </p:nvSpPr>
        <p:spPr>
          <a:xfrm>
            <a:off x="6096000" y="3992260"/>
            <a:ext cx="2695075" cy="75397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30386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50EBBE-AAE3-4EB1-BF59-770F1A349C02}"/>
              </a:ext>
            </a:extLst>
          </p:cNvPr>
          <p:cNvPicPr>
            <a:picLocks noChangeAspect="1"/>
          </p:cNvPicPr>
          <p:nvPr/>
        </p:nvPicPr>
        <p:blipFill>
          <a:blip r:embed="rId2"/>
          <a:stretch>
            <a:fillRect/>
          </a:stretch>
        </p:blipFill>
        <p:spPr>
          <a:xfrm>
            <a:off x="5963361" y="673769"/>
            <a:ext cx="4438650" cy="5981700"/>
          </a:xfrm>
          <a:prstGeom prst="rect">
            <a:avLst/>
          </a:prstGeom>
        </p:spPr>
      </p:pic>
      <p:sp>
        <p:nvSpPr>
          <p:cNvPr id="7" name="TextBox 6">
            <a:extLst>
              <a:ext uri="{FF2B5EF4-FFF2-40B4-BE49-F238E27FC236}">
                <a16:creationId xmlns:a16="http://schemas.microsoft.com/office/drawing/2014/main" id="{C5F687F8-E1B2-4193-93DA-E98D7E2ADE98}"/>
              </a:ext>
            </a:extLst>
          </p:cNvPr>
          <p:cNvSpPr txBox="1"/>
          <p:nvPr/>
        </p:nvSpPr>
        <p:spPr>
          <a:xfrm>
            <a:off x="288756" y="2559643"/>
            <a:ext cx="4908885" cy="2126864"/>
          </a:xfrm>
          <a:prstGeom prst="rect">
            <a:avLst/>
          </a:prstGeom>
          <a:noFill/>
        </p:spPr>
        <p:txBody>
          <a:bodyPr wrap="square" rtlCol="0">
            <a:spAutoFit/>
          </a:bodyPr>
          <a:lstStyle/>
          <a:p>
            <a:pPr>
              <a:lnSpc>
                <a:spcPct val="150000"/>
              </a:lnSpc>
            </a:pPr>
            <a:r>
              <a:rPr lang="en-US" dirty="0"/>
              <a:t>Before starting any data analysis, it is crucial to understand the characteristics of the data. In Scala programming, we do not need to explicitly specify the data type, whereas in Python, we use a method to determine the data type.</a:t>
            </a:r>
          </a:p>
        </p:txBody>
      </p:sp>
      <p:sp>
        <p:nvSpPr>
          <p:cNvPr id="9" name="Rectangle 8">
            <a:extLst>
              <a:ext uri="{FF2B5EF4-FFF2-40B4-BE49-F238E27FC236}">
                <a16:creationId xmlns:a16="http://schemas.microsoft.com/office/drawing/2014/main" id="{BDCB6024-ED44-45A4-96C3-64A2E90CA97C}"/>
              </a:ext>
            </a:extLst>
          </p:cNvPr>
          <p:cNvSpPr/>
          <p:nvPr/>
        </p:nvSpPr>
        <p:spPr>
          <a:xfrm>
            <a:off x="6287527" y="745087"/>
            <a:ext cx="1540042" cy="28875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dirty="0"/>
          </a:p>
        </p:txBody>
      </p:sp>
      <p:sp>
        <p:nvSpPr>
          <p:cNvPr id="10" name="Rectangle 9">
            <a:extLst>
              <a:ext uri="{FF2B5EF4-FFF2-40B4-BE49-F238E27FC236}">
                <a16:creationId xmlns:a16="http://schemas.microsoft.com/office/drawing/2014/main" id="{DCCFB1DE-1B22-4374-99C3-40FD4C2F9772}"/>
              </a:ext>
            </a:extLst>
          </p:cNvPr>
          <p:cNvSpPr/>
          <p:nvPr/>
        </p:nvSpPr>
        <p:spPr>
          <a:xfrm>
            <a:off x="6287527" y="1393921"/>
            <a:ext cx="1540042" cy="28875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dirty="0"/>
          </a:p>
        </p:txBody>
      </p:sp>
      <p:sp>
        <p:nvSpPr>
          <p:cNvPr id="3" name="Content Placeholder 2">
            <a:extLst>
              <a:ext uri="{FF2B5EF4-FFF2-40B4-BE49-F238E27FC236}">
                <a16:creationId xmlns:a16="http://schemas.microsoft.com/office/drawing/2014/main" id="{B67255F3-E47B-45E7-8036-C7495C6A7902}"/>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3481805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2AA3-EFF6-4808-BC2F-D59AD32FA2A3}"/>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A51AB59D-3697-4B8E-BE53-7073E40169D2}"/>
              </a:ext>
            </a:extLst>
          </p:cNvPr>
          <p:cNvSpPr>
            <a:spLocks noGrp="1"/>
          </p:cNvSpPr>
          <p:nvPr>
            <p:ph idx="1"/>
          </p:nvPr>
        </p:nvSpPr>
        <p:spPr>
          <a:xfrm>
            <a:off x="561397" y="3100805"/>
            <a:ext cx="4331446" cy="3416300"/>
          </a:xfrm>
        </p:spPr>
        <p:txBody>
          <a:bodyPr/>
          <a:lstStyle/>
          <a:p>
            <a:r>
              <a:rPr lang="en-US" dirty="0"/>
              <a:t>Filter the data in BACNOTAN that we focus on the SCALATION using  python programing</a:t>
            </a:r>
            <a:endParaRPr lang="en-PH" dirty="0"/>
          </a:p>
        </p:txBody>
      </p:sp>
      <p:pic>
        <p:nvPicPr>
          <p:cNvPr id="5" name="Picture 4">
            <a:extLst>
              <a:ext uri="{FF2B5EF4-FFF2-40B4-BE49-F238E27FC236}">
                <a16:creationId xmlns:a16="http://schemas.microsoft.com/office/drawing/2014/main" id="{27F90D83-C2A3-429D-93BA-02379136C88A}"/>
              </a:ext>
            </a:extLst>
          </p:cNvPr>
          <p:cNvPicPr>
            <a:picLocks noChangeAspect="1"/>
          </p:cNvPicPr>
          <p:nvPr/>
        </p:nvPicPr>
        <p:blipFill>
          <a:blip r:embed="rId2"/>
          <a:stretch>
            <a:fillRect/>
          </a:stretch>
        </p:blipFill>
        <p:spPr>
          <a:xfrm>
            <a:off x="5078078" y="1327150"/>
            <a:ext cx="6238875" cy="4842707"/>
          </a:xfrm>
          <a:prstGeom prst="rect">
            <a:avLst/>
          </a:prstGeom>
        </p:spPr>
      </p:pic>
      <p:sp>
        <p:nvSpPr>
          <p:cNvPr id="6" name="Rectangle 5">
            <a:extLst>
              <a:ext uri="{FF2B5EF4-FFF2-40B4-BE49-F238E27FC236}">
                <a16:creationId xmlns:a16="http://schemas.microsoft.com/office/drawing/2014/main" id="{9F06A4A0-73F4-4F12-AFD4-1A403F31B97F}"/>
              </a:ext>
            </a:extLst>
          </p:cNvPr>
          <p:cNvSpPr/>
          <p:nvPr/>
        </p:nvSpPr>
        <p:spPr>
          <a:xfrm>
            <a:off x="8358767" y="1860884"/>
            <a:ext cx="914400" cy="430897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31415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82F0-5F75-4095-8922-50A00276A1A1}"/>
              </a:ext>
            </a:extLst>
          </p:cNvPr>
          <p:cNvSpPr>
            <a:spLocks noGrp="1"/>
          </p:cNvSpPr>
          <p:nvPr>
            <p:ph type="title"/>
          </p:nvPr>
        </p:nvSpPr>
        <p:spPr/>
        <p:txBody>
          <a:bodyPr/>
          <a:lstStyle/>
          <a:p>
            <a:r>
              <a:rPr lang="en-US" b="1" dirty="0"/>
              <a:t>Implementing </a:t>
            </a:r>
            <a:r>
              <a:rPr lang="en-US" b="1" dirty="0" err="1"/>
              <a:t>ScalaTion</a:t>
            </a:r>
            <a:r>
              <a:rPr lang="en-US" b="1" dirty="0"/>
              <a:t> Concepts Using Python</a:t>
            </a:r>
          </a:p>
        </p:txBody>
      </p:sp>
      <p:sp>
        <p:nvSpPr>
          <p:cNvPr id="3" name="Content Placeholder 2">
            <a:extLst>
              <a:ext uri="{FF2B5EF4-FFF2-40B4-BE49-F238E27FC236}">
                <a16:creationId xmlns:a16="http://schemas.microsoft.com/office/drawing/2014/main" id="{27E394AF-8214-42E5-A040-E35DC86B16A4}"/>
              </a:ext>
            </a:extLst>
          </p:cNvPr>
          <p:cNvSpPr>
            <a:spLocks noGrp="1"/>
          </p:cNvSpPr>
          <p:nvPr>
            <p:ph idx="1"/>
          </p:nvPr>
        </p:nvSpPr>
        <p:spPr/>
        <p:txBody>
          <a:bodyPr>
            <a:normAutofit/>
          </a:bodyPr>
          <a:lstStyle/>
          <a:p>
            <a:pPr marL="0" indent="0" algn="just">
              <a:buNone/>
            </a:pPr>
            <a:r>
              <a:rPr lang="en-US" sz="2400" b="1" dirty="0"/>
              <a:t>Overview</a:t>
            </a:r>
          </a:p>
          <a:p>
            <a:pPr lvl="1" algn="just"/>
            <a:r>
              <a:rPr lang="en-US" sz="2200" dirty="0"/>
              <a:t>While </a:t>
            </a:r>
            <a:r>
              <a:rPr lang="en-US" sz="2200" dirty="0" err="1"/>
              <a:t>ScalaTion</a:t>
            </a:r>
            <a:r>
              <a:rPr lang="en-US" sz="2200" dirty="0"/>
              <a:t> is a powerful Scala-based tool for simulation, optimization, and analytics, many of its core concepts and operations can be implemented using Python libraries.</a:t>
            </a:r>
          </a:p>
          <a:p>
            <a:pPr lvl="1" algn="just"/>
            <a:r>
              <a:rPr lang="en-US" sz="2200" dirty="0"/>
              <a:t> This lesson will explore how to mimic </a:t>
            </a:r>
            <a:r>
              <a:rPr lang="en-US" sz="2200" dirty="0" err="1"/>
              <a:t>ScalaTion's</a:t>
            </a:r>
            <a:r>
              <a:rPr lang="en-US" sz="2200" dirty="0"/>
              <a:t> features using Python, focusing on data manipulation, transformation, and machine learning.</a:t>
            </a:r>
          </a:p>
        </p:txBody>
      </p:sp>
    </p:spTree>
    <p:extLst>
      <p:ext uri="{BB962C8B-B14F-4D97-AF65-F5344CB8AC3E}">
        <p14:creationId xmlns:p14="http://schemas.microsoft.com/office/powerpoint/2010/main" val="72633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59D1A55-BAFA-4C83-81A1-0C880541B00F}"/>
              </a:ext>
            </a:extLst>
          </p:cNvPr>
          <p:cNvSpPr>
            <a:spLocks noGrp="1" noChangeArrowheads="1"/>
          </p:cNvSpPr>
          <p:nvPr>
            <p:ph idx="1"/>
          </p:nvPr>
        </p:nvSpPr>
        <p:spPr bwMode="auto">
          <a:xfrm>
            <a:off x="1213007" y="2200122"/>
            <a:ext cx="976598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Handling Missing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your dataset, some columns have missing values. For example, </a:t>
            </a:r>
            <a:r>
              <a:rPr kumimoji="0" lang="en-US" altLang="en-US" sz="2400" b="0" i="0" u="none" strike="noStrike" cap="none" normalizeH="0" baseline="0" dirty="0">
                <a:ln>
                  <a:noFill/>
                </a:ln>
                <a:solidFill>
                  <a:schemeClr val="tx1"/>
                </a:solidFill>
                <a:effectLst/>
                <a:latin typeface="Arial Unicode MS"/>
              </a:rPr>
              <a:t>Age</a:t>
            </a:r>
            <a:r>
              <a:rPr kumimoji="0" lang="en-US" altLang="en-US" sz="2400" b="0" i="0" u="none" strike="noStrike" cap="none" normalizeH="0" baseline="0" dirty="0">
                <a:ln>
                  <a:noFill/>
                </a:ln>
                <a:solidFill>
                  <a:schemeClr val="tx1"/>
                </a:solidFill>
                <a:effectLst/>
              </a:rPr>
              <a:t> has some missing entries, and columns like </a:t>
            </a:r>
            <a:r>
              <a:rPr kumimoji="0" lang="en-US" altLang="en-US" sz="2400" b="0" i="0" u="none" strike="noStrike" cap="none" normalizeH="0" baseline="0" dirty="0" err="1">
                <a:ln>
                  <a:noFill/>
                </a:ln>
                <a:solidFill>
                  <a:schemeClr val="tx1"/>
                </a:solidFill>
                <a:effectLst/>
                <a:latin typeface="Arial Unicode MS"/>
              </a:rPr>
              <a:t>DateDied</a:t>
            </a:r>
            <a:r>
              <a:rPr kumimoji="0" lang="en-US" altLang="en-US" sz="2400" b="0" i="0" u="none" strike="noStrike" cap="none" normalizeH="0" baseline="0" dirty="0">
                <a:ln>
                  <a:noFill/>
                </a:ln>
                <a:solidFill>
                  <a:schemeClr val="tx1"/>
                </a:solidFill>
                <a:effectLst/>
              </a:rPr>
              <a:t> have very few entries. There are several strategies to handle missing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00050" lvl="1" indent="0" defTabSz="914400" eaLnBrk="0" fontAlgn="base" hangingPunct="0">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Imputation</a:t>
            </a:r>
            <a:r>
              <a:rPr kumimoji="0" lang="en-US" altLang="en-US" sz="2200" b="0" i="0" u="none" strike="noStrike" cap="none" normalizeH="0" baseline="0" dirty="0">
                <a:ln>
                  <a:noFill/>
                </a:ln>
                <a:solidFill>
                  <a:schemeClr val="tx1"/>
                </a:solidFill>
                <a:effectLst/>
                <a:latin typeface="Arial" panose="020B0604020202020204" pitchFamily="34" charset="0"/>
              </a:rPr>
              <a:t>: Replace missing values with a computed value, such as the mean, median, or mode.</a:t>
            </a:r>
          </a:p>
          <a:p>
            <a:pPr marL="400050" lvl="1" indent="0" defTabSz="914400" eaLnBrk="0" fontAlgn="base" hangingPunct="0">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Dropping rows/columns</a:t>
            </a:r>
            <a:r>
              <a:rPr kumimoji="0" lang="en-US" altLang="en-US" sz="2200" b="0" i="0" u="none" strike="noStrike" cap="none" normalizeH="0" baseline="0" dirty="0">
                <a:ln>
                  <a:noFill/>
                </a:ln>
                <a:solidFill>
                  <a:schemeClr val="tx1"/>
                </a:solidFill>
                <a:effectLst/>
                <a:latin typeface="Arial" panose="020B0604020202020204" pitchFamily="34" charset="0"/>
              </a:rPr>
              <a:t>: Remove rows or columns with too many missing values, particularly if those columns are critical for your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0190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73C2F2-977C-4819-82C1-35FDBC49BFF6}"/>
              </a:ext>
            </a:extLst>
          </p:cNvPr>
          <p:cNvPicPr>
            <a:picLocks noChangeAspect="1"/>
          </p:cNvPicPr>
          <p:nvPr/>
        </p:nvPicPr>
        <p:blipFill>
          <a:blip r:embed="rId2"/>
          <a:stretch>
            <a:fillRect/>
          </a:stretch>
        </p:blipFill>
        <p:spPr>
          <a:xfrm>
            <a:off x="5630779" y="1106905"/>
            <a:ext cx="5902409" cy="4912895"/>
          </a:xfrm>
          <a:prstGeom prst="rect">
            <a:avLst/>
          </a:prstGeom>
        </p:spPr>
      </p:pic>
      <p:sp>
        <p:nvSpPr>
          <p:cNvPr id="8" name="TextBox 7">
            <a:extLst>
              <a:ext uri="{FF2B5EF4-FFF2-40B4-BE49-F238E27FC236}">
                <a16:creationId xmlns:a16="http://schemas.microsoft.com/office/drawing/2014/main" id="{EC81FE06-0E12-44AB-A827-04DE60FC2F52}"/>
              </a:ext>
            </a:extLst>
          </p:cNvPr>
          <p:cNvSpPr txBox="1"/>
          <p:nvPr/>
        </p:nvSpPr>
        <p:spPr>
          <a:xfrm>
            <a:off x="641607" y="2725827"/>
            <a:ext cx="5165635"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Columns with No Missing Data: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rPr>
              <a:t>CaseCode</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Age</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AgeGroup</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Sex</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DateRepConf</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RegionRes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ProvRes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CityMunRes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CityMuniPSGC</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HealthStatus</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a:rPr>
              <a:t>Quarantined</a:t>
            </a:r>
            <a:r>
              <a:rPr kumimoji="0" lang="en-US" altLang="en-US" sz="2400" b="0" i="0" u="none" strike="noStrike" cap="none" normalizeH="0" baseline="0" dirty="0">
                <a:ln>
                  <a:noFill/>
                </a:ln>
                <a:solidFill>
                  <a:schemeClr val="tx1"/>
                </a:solidFill>
                <a:effectLst/>
              </a:rPr>
              <a:t> have no missing values. These columns are fully populated and ready for analysis.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82401C81-BEFE-44AF-BD4D-507601C9C711}"/>
              </a:ext>
            </a:extLst>
          </p:cNvPr>
          <p:cNvSpPr/>
          <p:nvPr/>
        </p:nvSpPr>
        <p:spPr>
          <a:xfrm>
            <a:off x="6914147" y="1459832"/>
            <a:ext cx="3192379" cy="81814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17" name="Rectangle 16">
            <a:extLst>
              <a:ext uri="{FF2B5EF4-FFF2-40B4-BE49-F238E27FC236}">
                <a16:creationId xmlns:a16="http://schemas.microsoft.com/office/drawing/2014/main" id="{57740D7A-C510-4056-9ABA-C488F02B41F4}"/>
              </a:ext>
            </a:extLst>
          </p:cNvPr>
          <p:cNvSpPr/>
          <p:nvPr/>
        </p:nvSpPr>
        <p:spPr>
          <a:xfrm>
            <a:off x="7076992" y="3769894"/>
            <a:ext cx="3192379" cy="66409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18" name="Rectangle 17">
            <a:extLst>
              <a:ext uri="{FF2B5EF4-FFF2-40B4-BE49-F238E27FC236}">
                <a16:creationId xmlns:a16="http://schemas.microsoft.com/office/drawing/2014/main" id="{C14C9075-C78F-4E13-ABDF-B14D0211C5C6}"/>
              </a:ext>
            </a:extLst>
          </p:cNvPr>
          <p:cNvSpPr/>
          <p:nvPr/>
        </p:nvSpPr>
        <p:spPr>
          <a:xfrm>
            <a:off x="7076991" y="4759316"/>
            <a:ext cx="3192379" cy="4675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2" name="Rectangle 1">
            <a:extLst>
              <a:ext uri="{FF2B5EF4-FFF2-40B4-BE49-F238E27FC236}">
                <a16:creationId xmlns:a16="http://schemas.microsoft.com/office/drawing/2014/main" id="{EE63F9B8-7BF3-4C06-975D-F6F025A51948}"/>
              </a:ext>
            </a:extLst>
          </p:cNvPr>
          <p:cNvSpPr/>
          <p:nvPr/>
        </p:nvSpPr>
        <p:spPr>
          <a:xfrm>
            <a:off x="786063" y="978568"/>
            <a:ext cx="3545306" cy="802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a:t>
            </a:r>
            <a:r>
              <a:rPr lang="en-US" dirty="0" err="1"/>
              <a:t>isnull</a:t>
            </a:r>
            <a:endParaRPr lang="en-PH" dirty="0"/>
          </a:p>
        </p:txBody>
      </p:sp>
      <p:sp>
        <p:nvSpPr>
          <p:cNvPr id="10" name="Rectangle 9">
            <a:extLst>
              <a:ext uri="{FF2B5EF4-FFF2-40B4-BE49-F238E27FC236}">
                <a16:creationId xmlns:a16="http://schemas.microsoft.com/office/drawing/2014/main" id="{2F3AD3E5-B6F5-40EC-A73A-32A1E292A22C}"/>
              </a:ext>
            </a:extLst>
          </p:cNvPr>
          <p:cNvSpPr/>
          <p:nvPr/>
        </p:nvSpPr>
        <p:spPr>
          <a:xfrm>
            <a:off x="6914146" y="3152750"/>
            <a:ext cx="3192379" cy="4675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807421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F27524B8-4BB0-4FA8-8188-6DBA6FB94AD7}"/>
              </a:ext>
            </a:extLst>
          </p:cNvPr>
          <p:cNvSpPr>
            <a:spLocks noGrp="1" noChangeArrowheads="1"/>
          </p:cNvSpPr>
          <p:nvPr>
            <p:ph idx="1"/>
          </p:nvPr>
        </p:nvSpPr>
        <p:spPr bwMode="auto">
          <a:xfrm>
            <a:off x="705852" y="2538957"/>
            <a:ext cx="571099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Columns with Minor Missing Data: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rPr>
              <a:t>DateSpecimen</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DateResultRelease</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DateOnset</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err="1">
                <a:ln>
                  <a:noFill/>
                </a:ln>
                <a:solidFill>
                  <a:schemeClr val="tx1"/>
                </a:solidFill>
                <a:effectLst/>
                <a:latin typeface="Arial Unicode MS"/>
              </a:rPr>
              <a:t>Pregnanttab</a:t>
            </a:r>
            <a:r>
              <a:rPr kumimoji="0" lang="en-US" altLang="en-US" sz="2400" b="0" i="0" u="none" strike="noStrike" cap="none" normalizeH="0" baseline="0" dirty="0">
                <a:ln>
                  <a:noFill/>
                </a:ln>
                <a:solidFill>
                  <a:schemeClr val="tx1"/>
                </a:solidFill>
                <a:effectLst/>
              </a:rPr>
              <a:t> have a small number of missing entries (ranging from 1 to 90). The missing data in these columns might be addressed through imputation, depending on their importance to your analysis.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11242789-CE78-4191-9870-DA477260A86E}"/>
              </a:ext>
            </a:extLst>
          </p:cNvPr>
          <p:cNvSpPr/>
          <p:nvPr/>
        </p:nvSpPr>
        <p:spPr>
          <a:xfrm>
            <a:off x="7218403" y="3490791"/>
            <a:ext cx="3192379" cy="92078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13" name="Rectangle 12">
            <a:extLst>
              <a:ext uri="{FF2B5EF4-FFF2-40B4-BE49-F238E27FC236}">
                <a16:creationId xmlns:a16="http://schemas.microsoft.com/office/drawing/2014/main" id="{685F0E2D-63BB-4395-A307-C46599DA58CF}"/>
              </a:ext>
            </a:extLst>
          </p:cNvPr>
          <p:cNvSpPr/>
          <p:nvPr/>
        </p:nvSpPr>
        <p:spPr>
          <a:xfrm>
            <a:off x="7218403" y="2942279"/>
            <a:ext cx="3192379" cy="42493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dirty="0"/>
          </a:p>
        </p:txBody>
      </p:sp>
      <p:pic>
        <p:nvPicPr>
          <p:cNvPr id="3" name="Picture 2">
            <a:extLst>
              <a:ext uri="{FF2B5EF4-FFF2-40B4-BE49-F238E27FC236}">
                <a16:creationId xmlns:a16="http://schemas.microsoft.com/office/drawing/2014/main" id="{799A5E21-DC82-462C-8AC7-DBA6404BAA8F}"/>
              </a:ext>
            </a:extLst>
          </p:cNvPr>
          <p:cNvPicPr>
            <a:picLocks noChangeAspect="1"/>
          </p:cNvPicPr>
          <p:nvPr/>
        </p:nvPicPr>
        <p:blipFill>
          <a:blip r:embed="rId3"/>
          <a:stretch>
            <a:fillRect/>
          </a:stretch>
        </p:blipFill>
        <p:spPr>
          <a:xfrm>
            <a:off x="6416842" y="1266825"/>
            <a:ext cx="5493418" cy="5427116"/>
          </a:xfrm>
          <a:prstGeom prst="rect">
            <a:avLst/>
          </a:prstGeom>
        </p:spPr>
      </p:pic>
      <p:sp>
        <p:nvSpPr>
          <p:cNvPr id="16" name="Rectangle 15">
            <a:extLst>
              <a:ext uri="{FF2B5EF4-FFF2-40B4-BE49-F238E27FC236}">
                <a16:creationId xmlns:a16="http://schemas.microsoft.com/office/drawing/2014/main" id="{A8F092AB-9DCC-4520-B463-26C123B20593}"/>
              </a:ext>
            </a:extLst>
          </p:cNvPr>
          <p:cNvSpPr/>
          <p:nvPr/>
        </p:nvSpPr>
        <p:spPr>
          <a:xfrm>
            <a:off x="7383880" y="5811994"/>
            <a:ext cx="3192379" cy="42493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9" name="Rectangle 8">
            <a:extLst>
              <a:ext uri="{FF2B5EF4-FFF2-40B4-BE49-F238E27FC236}">
                <a16:creationId xmlns:a16="http://schemas.microsoft.com/office/drawing/2014/main" id="{8C53C1CF-4721-446F-8D40-C0D26BFB3F9A}"/>
              </a:ext>
            </a:extLst>
          </p:cNvPr>
          <p:cNvSpPr/>
          <p:nvPr/>
        </p:nvSpPr>
        <p:spPr>
          <a:xfrm>
            <a:off x="7383880" y="3154744"/>
            <a:ext cx="3192379" cy="42493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14" name="Rectangle 13">
            <a:extLst>
              <a:ext uri="{FF2B5EF4-FFF2-40B4-BE49-F238E27FC236}">
                <a16:creationId xmlns:a16="http://schemas.microsoft.com/office/drawing/2014/main" id="{4BFB78E3-F0C2-410F-AB0C-68EE6892D56D}"/>
              </a:ext>
            </a:extLst>
          </p:cNvPr>
          <p:cNvSpPr/>
          <p:nvPr/>
        </p:nvSpPr>
        <p:spPr>
          <a:xfrm>
            <a:off x="7736806" y="2489694"/>
            <a:ext cx="3192379" cy="42493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18" name="Rectangle 17">
            <a:extLst>
              <a:ext uri="{FF2B5EF4-FFF2-40B4-BE49-F238E27FC236}">
                <a16:creationId xmlns:a16="http://schemas.microsoft.com/office/drawing/2014/main" id="{5C7E4F34-87F5-441E-AD12-CC48E6834ED2}"/>
              </a:ext>
            </a:extLst>
          </p:cNvPr>
          <p:cNvSpPr/>
          <p:nvPr/>
        </p:nvSpPr>
        <p:spPr>
          <a:xfrm>
            <a:off x="7383880" y="4980089"/>
            <a:ext cx="3192379" cy="42493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19" name="Rectangle 18">
            <a:extLst>
              <a:ext uri="{FF2B5EF4-FFF2-40B4-BE49-F238E27FC236}">
                <a16:creationId xmlns:a16="http://schemas.microsoft.com/office/drawing/2014/main" id="{4E5CC903-F565-4D16-B61A-704787F21CFF}"/>
              </a:ext>
            </a:extLst>
          </p:cNvPr>
          <p:cNvSpPr/>
          <p:nvPr/>
        </p:nvSpPr>
        <p:spPr>
          <a:xfrm>
            <a:off x="7301141" y="3951185"/>
            <a:ext cx="3192379" cy="27718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934569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E61D-89A3-42C6-B79D-94788F1C27B7}"/>
              </a:ext>
            </a:extLst>
          </p:cNvPr>
          <p:cNvSpPr>
            <a:spLocks noGrp="1"/>
          </p:cNvSpPr>
          <p:nvPr>
            <p:ph type="title"/>
          </p:nvPr>
        </p:nvSpPr>
        <p:spPr/>
        <p:txBody>
          <a:bodyPr/>
          <a:lstStyle/>
          <a:p>
            <a:r>
              <a:rPr lang="en-US" dirty="0" err="1"/>
              <a:t>pd.to_datetime</a:t>
            </a:r>
            <a:r>
              <a:rPr lang="en-US" dirty="0"/>
              <a:t>()</a:t>
            </a:r>
            <a:endParaRPr lang="en-PH" dirty="0"/>
          </a:p>
        </p:txBody>
      </p:sp>
      <p:sp>
        <p:nvSpPr>
          <p:cNvPr id="4" name="Rectangle 1">
            <a:extLst>
              <a:ext uri="{FF2B5EF4-FFF2-40B4-BE49-F238E27FC236}">
                <a16:creationId xmlns:a16="http://schemas.microsoft.com/office/drawing/2014/main" id="{A581F5E2-77AA-440C-8CD3-9A570AAA8F43}"/>
              </a:ext>
            </a:extLst>
          </p:cNvPr>
          <p:cNvSpPr>
            <a:spLocks noGrp="1" noChangeArrowheads="1"/>
          </p:cNvSpPr>
          <p:nvPr>
            <p:ph idx="1"/>
          </p:nvPr>
        </p:nvSpPr>
        <p:spPr bwMode="auto">
          <a:xfrm>
            <a:off x="789159" y="2370150"/>
            <a:ext cx="489568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Arial" panose="020B0604020202020204" pitchFamily="34" charset="0"/>
              </a:rPr>
              <a:t>For numerical columns like </a:t>
            </a:r>
            <a:r>
              <a:rPr kumimoji="0" lang="en-US" altLang="en-US" sz="2400" b="0" i="0" u="none" strike="noStrike" cap="none" normalizeH="0" baseline="0" dirty="0" err="1">
                <a:ln>
                  <a:noFill/>
                </a:ln>
                <a:solidFill>
                  <a:schemeClr val="tx1"/>
                </a:solidFill>
                <a:effectLst/>
                <a:latin typeface="Arial Unicode MS"/>
              </a:rPr>
              <a:t>DateDied</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DateRecover</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err="1">
                <a:ln>
                  <a:noFill/>
                </a:ln>
                <a:solidFill>
                  <a:schemeClr val="tx1"/>
                </a:solidFill>
                <a:effectLst/>
                <a:latin typeface="Arial Unicode MS"/>
              </a:rPr>
              <a:t>DateOnset</a:t>
            </a:r>
            <a:r>
              <a:rPr kumimoji="0" lang="en-US" altLang="en-US" sz="2400" b="0" i="0" u="none" strike="noStrike" cap="none" normalizeH="0" baseline="0" dirty="0">
                <a:ln>
                  <a:noFill/>
                </a:ln>
                <a:solidFill>
                  <a:schemeClr val="tx1"/>
                </a:solidFill>
                <a:effectLst/>
              </a:rPr>
              <a:t>, you might fill missing values with the median or mean: </a:t>
            </a:r>
          </a:p>
          <a:p>
            <a:pPr marL="0" indent="0" defTabSz="914400" eaLnBrk="0" fontAlgn="base" hangingPunct="0">
              <a:spcBef>
                <a:spcPct val="0"/>
              </a:spcBef>
              <a:spcAft>
                <a:spcPct val="0"/>
              </a:spcAft>
              <a:buClrTx/>
              <a:buSzTx/>
              <a:buNone/>
            </a:pPr>
            <a:endParaRPr kumimoji="0" lang="en-US" altLang="en-US" sz="2400" b="0" i="0" u="none" strike="noStrike" cap="none" normalizeH="0" baseline="0" dirty="0">
              <a:ln>
                <a:noFill/>
              </a:ln>
              <a:solidFill>
                <a:schemeClr val="tx1"/>
              </a:solidFill>
              <a:effectLst/>
            </a:endParaRPr>
          </a:p>
          <a:p>
            <a:pPr marL="0" indent="0" defTabSz="914400" eaLnBrk="0" fontAlgn="base" hangingPunct="0">
              <a:spcBef>
                <a:spcPct val="0"/>
              </a:spcBef>
              <a:spcAft>
                <a:spcPct val="0"/>
              </a:spcAft>
              <a:buClrTx/>
              <a:buSzTx/>
              <a:buNone/>
            </a:pPr>
            <a:r>
              <a:rPr lang="en-US" sz="2400" dirty="0"/>
              <a:t>.</a:t>
            </a:r>
            <a:r>
              <a:rPr lang="en-US" sz="2400" dirty="0" err="1"/>
              <a:t>fillna</a:t>
            </a:r>
            <a:r>
              <a:rPr lang="en-US" sz="2400" dirty="0"/>
              <a:t>()</a:t>
            </a:r>
            <a:endParaRPr lang="en-US" altLang="en-US" sz="2400"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endParaRPr lang="en-US" altLang="en-US" sz="2400"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Arial" panose="020B0604020202020204" pitchFamily="34" charset="0"/>
              </a:rPr>
              <a:t>The missing data has to fill using median the median 2022-09-01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7F2D5A09-E212-4209-880E-3E31B310EF2B}"/>
              </a:ext>
            </a:extLst>
          </p:cNvPr>
          <p:cNvPicPr>
            <a:picLocks noChangeAspect="1"/>
          </p:cNvPicPr>
          <p:nvPr/>
        </p:nvPicPr>
        <p:blipFill>
          <a:blip r:embed="rId3"/>
          <a:stretch>
            <a:fillRect/>
          </a:stretch>
        </p:blipFill>
        <p:spPr>
          <a:xfrm>
            <a:off x="6096000" y="2370150"/>
            <a:ext cx="5935579" cy="1379036"/>
          </a:xfrm>
          <a:prstGeom prst="rect">
            <a:avLst/>
          </a:prstGeom>
        </p:spPr>
      </p:pic>
      <p:pic>
        <p:nvPicPr>
          <p:cNvPr id="11" name="Picture 10">
            <a:extLst>
              <a:ext uri="{FF2B5EF4-FFF2-40B4-BE49-F238E27FC236}">
                <a16:creationId xmlns:a16="http://schemas.microsoft.com/office/drawing/2014/main" id="{3F9CEAB3-C70B-4773-B851-8448F48CAE36}"/>
              </a:ext>
            </a:extLst>
          </p:cNvPr>
          <p:cNvPicPr>
            <a:picLocks noChangeAspect="1"/>
          </p:cNvPicPr>
          <p:nvPr/>
        </p:nvPicPr>
        <p:blipFill>
          <a:blip r:embed="rId4"/>
          <a:stretch>
            <a:fillRect/>
          </a:stretch>
        </p:blipFill>
        <p:spPr>
          <a:xfrm>
            <a:off x="5963492" y="4017306"/>
            <a:ext cx="3952875" cy="771525"/>
          </a:xfrm>
          <a:prstGeom prst="rect">
            <a:avLst/>
          </a:prstGeom>
        </p:spPr>
      </p:pic>
      <p:sp>
        <p:nvSpPr>
          <p:cNvPr id="12" name="Rectangle 11">
            <a:extLst>
              <a:ext uri="{FF2B5EF4-FFF2-40B4-BE49-F238E27FC236}">
                <a16:creationId xmlns:a16="http://schemas.microsoft.com/office/drawing/2014/main" id="{A70417E3-5DA0-4A1B-9080-20CE04B9C19C}"/>
              </a:ext>
            </a:extLst>
          </p:cNvPr>
          <p:cNvSpPr/>
          <p:nvPr/>
        </p:nvSpPr>
        <p:spPr>
          <a:xfrm>
            <a:off x="9577137" y="3059668"/>
            <a:ext cx="770021"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dirty="0"/>
          </a:p>
        </p:txBody>
      </p:sp>
      <p:sp>
        <p:nvSpPr>
          <p:cNvPr id="13" name="Rectangle 12">
            <a:extLst>
              <a:ext uri="{FF2B5EF4-FFF2-40B4-BE49-F238E27FC236}">
                <a16:creationId xmlns:a16="http://schemas.microsoft.com/office/drawing/2014/main" id="{73F37A51-D637-41FA-9204-140E2369B6E0}"/>
              </a:ext>
            </a:extLst>
          </p:cNvPr>
          <p:cNvSpPr/>
          <p:nvPr/>
        </p:nvSpPr>
        <p:spPr>
          <a:xfrm>
            <a:off x="6785810" y="4840897"/>
            <a:ext cx="1524001"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dirty="0"/>
          </a:p>
        </p:txBody>
      </p:sp>
      <p:pic>
        <p:nvPicPr>
          <p:cNvPr id="5" name="Picture 4">
            <a:extLst>
              <a:ext uri="{FF2B5EF4-FFF2-40B4-BE49-F238E27FC236}">
                <a16:creationId xmlns:a16="http://schemas.microsoft.com/office/drawing/2014/main" id="{B9598F07-D192-4C2E-A4FB-727BA5849AC8}"/>
              </a:ext>
            </a:extLst>
          </p:cNvPr>
          <p:cNvPicPr>
            <a:picLocks noChangeAspect="1"/>
          </p:cNvPicPr>
          <p:nvPr/>
        </p:nvPicPr>
        <p:blipFill>
          <a:blip r:embed="rId5"/>
          <a:stretch>
            <a:fillRect/>
          </a:stretch>
        </p:blipFill>
        <p:spPr>
          <a:xfrm>
            <a:off x="5853954" y="4864715"/>
            <a:ext cx="4171950" cy="2114550"/>
          </a:xfrm>
          <a:prstGeom prst="rect">
            <a:avLst/>
          </a:prstGeom>
        </p:spPr>
      </p:pic>
      <p:sp>
        <p:nvSpPr>
          <p:cNvPr id="10" name="Rectangle 9">
            <a:extLst>
              <a:ext uri="{FF2B5EF4-FFF2-40B4-BE49-F238E27FC236}">
                <a16:creationId xmlns:a16="http://schemas.microsoft.com/office/drawing/2014/main" id="{AB6D3A11-E586-457C-9D4D-BE7203C3EE8E}"/>
              </a:ext>
            </a:extLst>
          </p:cNvPr>
          <p:cNvSpPr/>
          <p:nvPr/>
        </p:nvSpPr>
        <p:spPr>
          <a:xfrm>
            <a:off x="6785810" y="4425053"/>
            <a:ext cx="770021"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dirty="0"/>
          </a:p>
        </p:txBody>
      </p:sp>
      <p:sp>
        <p:nvSpPr>
          <p:cNvPr id="14" name="Rectangle 13">
            <a:extLst>
              <a:ext uri="{FF2B5EF4-FFF2-40B4-BE49-F238E27FC236}">
                <a16:creationId xmlns:a16="http://schemas.microsoft.com/office/drawing/2014/main" id="{8F9E5133-FA6A-426C-BAE7-EDAFABE2B925}"/>
              </a:ext>
            </a:extLst>
          </p:cNvPr>
          <p:cNvSpPr/>
          <p:nvPr/>
        </p:nvSpPr>
        <p:spPr>
          <a:xfrm>
            <a:off x="6785810" y="6500546"/>
            <a:ext cx="2470486" cy="23713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dirty="0"/>
          </a:p>
        </p:txBody>
      </p:sp>
      <p:sp>
        <p:nvSpPr>
          <p:cNvPr id="22" name="Title 1">
            <a:extLst>
              <a:ext uri="{FF2B5EF4-FFF2-40B4-BE49-F238E27FC236}">
                <a16:creationId xmlns:a16="http://schemas.microsoft.com/office/drawing/2014/main" id="{E5037FA2-FBBB-4371-BCD2-553CCBE33C6B}"/>
              </a:ext>
            </a:extLst>
          </p:cNvPr>
          <p:cNvSpPr txBox="1">
            <a:spLocks/>
          </p:cNvSpPr>
          <p:nvPr/>
        </p:nvSpPr>
        <p:spPr bwMode="gray">
          <a:xfrm>
            <a:off x="6096000" y="921602"/>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PH" dirty="0"/>
          </a:p>
        </p:txBody>
      </p:sp>
    </p:spTree>
    <p:extLst>
      <p:ext uri="{BB962C8B-B14F-4D97-AF65-F5344CB8AC3E}">
        <p14:creationId xmlns:p14="http://schemas.microsoft.com/office/powerpoint/2010/main" val="2676243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BCB5D8-BA40-4500-B1F1-D4F1FC9C95A5}"/>
              </a:ext>
            </a:extLst>
          </p:cNvPr>
          <p:cNvPicPr>
            <a:picLocks noChangeAspect="1"/>
          </p:cNvPicPr>
          <p:nvPr/>
        </p:nvPicPr>
        <p:blipFill>
          <a:blip r:embed="rId3"/>
          <a:stretch>
            <a:fillRect/>
          </a:stretch>
        </p:blipFill>
        <p:spPr>
          <a:xfrm>
            <a:off x="5535660" y="2252662"/>
            <a:ext cx="4905375" cy="2352675"/>
          </a:xfrm>
          <a:prstGeom prst="rect">
            <a:avLst/>
          </a:prstGeom>
        </p:spPr>
      </p:pic>
      <p:sp>
        <p:nvSpPr>
          <p:cNvPr id="2" name="Title 1">
            <a:extLst>
              <a:ext uri="{FF2B5EF4-FFF2-40B4-BE49-F238E27FC236}">
                <a16:creationId xmlns:a16="http://schemas.microsoft.com/office/drawing/2014/main" id="{AB0B4535-FBAC-42E4-BE91-889EB85DC268}"/>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280149A1-5739-4210-BCE0-C0DD55E26410}"/>
              </a:ext>
            </a:extLst>
          </p:cNvPr>
          <p:cNvSpPr>
            <a:spLocks noGrp="1"/>
          </p:cNvSpPr>
          <p:nvPr>
            <p:ph idx="1"/>
          </p:nvPr>
        </p:nvSpPr>
        <p:spPr>
          <a:xfrm>
            <a:off x="1154954" y="2603500"/>
            <a:ext cx="4122899" cy="3416300"/>
          </a:xfrm>
        </p:spPr>
        <p:txBody>
          <a:bodyPr>
            <a:normAutofit/>
          </a:bodyPr>
          <a:lstStyle/>
          <a:p>
            <a:pPr marL="0" indent="0">
              <a:buNone/>
            </a:pPr>
            <a:r>
              <a:rPr lang="en-US" sz="2400" dirty="0"/>
              <a:t>The fields DATEDIED and DATERECOVER are converted to the proper data type in order to explore or mine data through our dataset.</a:t>
            </a:r>
            <a:endParaRPr lang="en-PH" sz="2400" b="1" dirty="0"/>
          </a:p>
        </p:txBody>
      </p:sp>
      <p:sp>
        <p:nvSpPr>
          <p:cNvPr id="6" name="Rectangle 5">
            <a:extLst>
              <a:ext uri="{FF2B5EF4-FFF2-40B4-BE49-F238E27FC236}">
                <a16:creationId xmlns:a16="http://schemas.microsoft.com/office/drawing/2014/main" id="{7CFE5CEB-0D81-4FC0-925E-D41FE713CFA4}"/>
              </a:ext>
            </a:extLst>
          </p:cNvPr>
          <p:cNvSpPr/>
          <p:nvPr/>
        </p:nvSpPr>
        <p:spPr>
          <a:xfrm>
            <a:off x="6095999" y="3632869"/>
            <a:ext cx="4138863" cy="53807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190935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4DDE34-8E17-4281-9237-76F1631A7B52}"/>
              </a:ext>
            </a:extLst>
          </p:cNvPr>
          <p:cNvPicPr>
            <a:picLocks noChangeAspect="1"/>
          </p:cNvPicPr>
          <p:nvPr/>
        </p:nvPicPr>
        <p:blipFill>
          <a:blip r:embed="rId2"/>
          <a:stretch>
            <a:fillRect/>
          </a:stretch>
        </p:blipFill>
        <p:spPr>
          <a:xfrm>
            <a:off x="4932195" y="2068148"/>
            <a:ext cx="6562725" cy="1023968"/>
          </a:xfrm>
          <a:prstGeom prst="rect">
            <a:avLst/>
          </a:prstGeom>
        </p:spPr>
      </p:pic>
      <p:sp>
        <p:nvSpPr>
          <p:cNvPr id="2" name="Title 1">
            <a:extLst>
              <a:ext uri="{FF2B5EF4-FFF2-40B4-BE49-F238E27FC236}">
                <a16:creationId xmlns:a16="http://schemas.microsoft.com/office/drawing/2014/main" id="{CCFC61D5-EBFD-4134-BFD8-CACE7B528C16}"/>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C4D96D62-24D0-4DE6-97BD-799078C727BA}"/>
              </a:ext>
            </a:extLst>
          </p:cNvPr>
          <p:cNvSpPr>
            <a:spLocks noGrp="1"/>
          </p:cNvSpPr>
          <p:nvPr>
            <p:ph idx="1"/>
          </p:nvPr>
        </p:nvSpPr>
        <p:spPr>
          <a:xfrm>
            <a:off x="1154955" y="2603500"/>
            <a:ext cx="3096204" cy="3416300"/>
          </a:xfrm>
        </p:spPr>
        <p:txBody>
          <a:bodyPr/>
          <a:lstStyle/>
          <a:p>
            <a:pPr marL="0" indent="0">
              <a:buNone/>
            </a:pPr>
            <a:r>
              <a:rPr lang="en-US" dirty="0"/>
              <a:t>The missing data is filled with "unknown" and the missing date is recovered using the median because we are exploring the data using feature engineering.</a:t>
            </a:r>
            <a:endParaRPr lang="en-PH" dirty="0"/>
          </a:p>
        </p:txBody>
      </p:sp>
      <p:sp>
        <p:nvSpPr>
          <p:cNvPr id="6" name="Rectangle 5">
            <a:extLst>
              <a:ext uri="{FF2B5EF4-FFF2-40B4-BE49-F238E27FC236}">
                <a16:creationId xmlns:a16="http://schemas.microsoft.com/office/drawing/2014/main" id="{15BDAF21-F4AB-4FB7-BD80-EF7627BCA440}"/>
              </a:ext>
            </a:extLst>
          </p:cNvPr>
          <p:cNvSpPr/>
          <p:nvPr/>
        </p:nvSpPr>
        <p:spPr>
          <a:xfrm>
            <a:off x="7183231" y="2330084"/>
            <a:ext cx="994610" cy="27672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dirty="0"/>
          </a:p>
        </p:txBody>
      </p:sp>
      <p:sp>
        <p:nvSpPr>
          <p:cNvPr id="7" name="Rectangle 6">
            <a:extLst>
              <a:ext uri="{FF2B5EF4-FFF2-40B4-BE49-F238E27FC236}">
                <a16:creationId xmlns:a16="http://schemas.microsoft.com/office/drawing/2014/main" id="{71E23FD1-62BD-4CF7-848D-369F2C6B0419}"/>
              </a:ext>
            </a:extLst>
          </p:cNvPr>
          <p:cNvSpPr/>
          <p:nvPr/>
        </p:nvSpPr>
        <p:spPr>
          <a:xfrm>
            <a:off x="8518359" y="2603500"/>
            <a:ext cx="1796716" cy="27672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pic>
        <p:nvPicPr>
          <p:cNvPr id="10" name="Picture 9">
            <a:extLst>
              <a:ext uri="{FF2B5EF4-FFF2-40B4-BE49-F238E27FC236}">
                <a16:creationId xmlns:a16="http://schemas.microsoft.com/office/drawing/2014/main" id="{2C0AC5FA-7705-4C00-9578-0CD3AC63650E}"/>
              </a:ext>
            </a:extLst>
          </p:cNvPr>
          <p:cNvPicPr>
            <a:picLocks noChangeAspect="1"/>
          </p:cNvPicPr>
          <p:nvPr/>
        </p:nvPicPr>
        <p:blipFill>
          <a:blip r:embed="rId3"/>
          <a:stretch>
            <a:fillRect/>
          </a:stretch>
        </p:blipFill>
        <p:spPr>
          <a:xfrm>
            <a:off x="5250458" y="3765885"/>
            <a:ext cx="4635035" cy="2597818"/>
          </a:xfrm>
          <a:prstGeom prst="rect">
            <a:avLst/>
          </a:prstGeom>
        </p:spPr>
      </p:pic>
    </p:spTree>
    <p:extLst>
      <p:ext uri="{BB962C8B-B14F-4D97-AF65-F5344CB8AC3E}">
        <p14:creationId xmlns:p14="http://schemas.microsoft.com/office/powerpoint/2010/main" val="21479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CC3FBCF-8280-4E3A-847E-B70BE4A7FA9A}"/>
              </a:ext>
            </a:extLst>
          </p:cNvPr>
          <p:cNvSpPr>
            <a:spLocks noGrp="1"/>
          </p:cNvSpPr>
          <p:nvPr>
            <p:ph idx="1"/>
          </p:nvPr>
        </p:nvSpPr>
        <p:spPr>
          <a:xfrm>
            <a:off x="481187" y="2667668"/>
            <a:ext cx="4652288" cy="3416300"/>
          </a:xfrm>
        </p:spPr>
        <p:txBody>
          <a:bodyPr>
            <a:normAutofit fontScale="92500" lnSpcReduction="10000"/>
          </a:bodyPr>
          <a:lstStyle/>
          <a:p>
            <a:pPr marL="0" indent="0" defTabSz="914400" eaLnBrk="0" fontAlgn="base" hangingPunct="0">
              <a:spcBef>
                <a:spcPct val="0"/>
              </a:spcBef>
              <a:spcAft>
                <a:spcPct val="0"/>
              </a:spcAft>
              <a:buClrTx/>
              <a:buSzTx/>
              <a:buNone/>
            </a:pPr>
            <a:r>
              <a:rPr lang="en-US" altLang="en-US" sz="2400" dirty="0">
                <a:solidFill>
                  <a:schemeClr val="tx1"/>
                </a:solidFill>
                <a:latin typeface="Arial" panose="020B0604020202020204" pitchFamily="34" charset="0"/>
              </a:rPr>
              <a:t>For categorical columns like </a:t>
            </a:r>
            <a:r>
              <a:rPr lang="en-US" altLang="en-US" sz="2400" dirty="0" err="1">
                <a:solidFill>
                  <a:schemeClr val="tx1"/>
                </a:solidFill>
                <a:latin typeface="Arial Unicode MS"/>
              </a:rPr>
              <a:t>RemovalType</a:t>
            </a:r>
            <a:r>
              <a:rPr lang="en-US" altLang="en-US" sz="2400" dirty="0">
                <a:solidFill>
                  <a:schemeClr val="tx1"/>
                </a:solidFill>
              </a:rPr>
              <a:t>, </a:t>
            </a:r>
            <a:r>
              <a:rPr lang="en-US" altLang="en-US" sz="2400" dirty="0" err="1">
                <a:solidFill>
                  <a:schemeClr val="tx1"/>
                </a:solidFill>
                <a:latin typeface="Arial Unicode MS"/>
              </a:rPr>
              <a:t>Pregnanttab</a:t>
            </a:r>
            <a:r>
              <a:rPr lang="en-US" altLang="en-US" sz="2400" dirty="0">
                <a:solidFill>
                  <a:schemeClr val="tx1"/>
                </a:solidFill>
              </a:rPr>
              <a:t>, and </a:t>
            </a:r>
            <a:r>
              <a:rPr lang="en-US" altLang="en-US" sz="2400" dirty="0" err="1">
                <a:solidFill>
                  <a:schemeClr val="tx1"/>
                </a:solidFill>
                <a:latin typeface="Arial Unicode MS"/>
              </a:rPr>
              <a:t>ValidationStatus</a:t>
            </a:r>
            <a:r>
              <a:rPr lang="en-US" altLang="en-US" sz="2400" dirty="0">
                <a:solidFill>
                  <a:schemeClr val="tx1"/>
                </a:solidFill>
              </a:rPr>
              <a:t>, you might fill missing values with the mode (most frequent value): </a:t>
            </a:r>
            <a:endParaRPr lang="en-US" altLang="en-US" sz="2400"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FontTx/>
              <a:buNone/>
            </a:pPr>
            <a:endParaRPr lang="en-US" altLang="en-US" sz="2400" dirty="0">
              <a:solidFill>
                <a:schemeClr val="tx1"/>
              </a:solidFill>
              <a:latin typeface="Arial" panose="020B0604020202020204" pitchFamily="34" charset="0"/>
            </a:endParaRPr>
          </a:p>
          <a:p>
            <a:r>
              <a:rPr lang="en-PH" sz="2400" dirty="0"/>
              <a:t>The missing data of </a:t>
            </a:r>
            <a:r>
              <a:rPr lang="en-PH" sz="2400" dirty="0" err="1"/>
              <a:t>removetype</a:t>
            </a:r>
            <a:r>
              <a:rPr lang="en-PH" sz="2400" dirty="0"/>
              <a:t> is RECOVERED</a:t>
            </a:r>
          </a:p>
          <a:p>
            <a:r>
              <a:rPr lang="en-PH" sz="2400" dirty="0"/>
              <a:t>And the </a:t>
            </a:r>
            <a:r>
              <a:rPr lang="en-US" altLang="en-US" sz="2400" dirty="0" err="1">
                <a:solidFill>
                  <a:schemeClr val="tx1"/>
                </a:solidFill>
                <a:latin typeface="Arial Unicode MS"/>
              </a:rPr>
              <a:t>Pregnanttab</a:t>
            </a:r>
            <a:r>
              <a:rPr lang="en-US" altLang="en-US" sz="2400" dirty="0">
                <a:solidFill>
                  <a:schemeClr val="tx1"/>
                </a:solidFill>
                <a:latin typeface="Arial Unicode MS"/>
              </a:rPr>
              <a:t> is Unknown</a:t>
            </a:r>
            <a:endParaRPr lang="en-PH" sz="2400" dirty="0"/>
          </a:p>
        </p:txBody>
      </p:sp>
      <p:sp>
        <p:nvSpPr>
          <p:cNvPr id="6" name="Title 1">
            <a:extLst>
              <a:ext uri="{FF2B5EF4-FFF2-40B4-BE49-F238E27FC236}">
                <a16:creationId xmlns:a16="http://schemas.microsoft.com/office/drawing/2014/main" id="{2609A343-5A18-4C52-A697-CC5A3E78566B}"/>
              </a:ext>
            </a:extLst>
          </p:cNvPr>
          <p:cNvSpPr>
            <a:spLocks noGrp="1"/>
          </p:cNvSpPr>
          <p:nvPr>
            <p:ph type="title"/>
          </p:nvPr>
        </p:nvSpPr>
        <p:spPr>
          <a:xfrm>
            <a:off x="1307354" y="1126068"/>
            <a:ext cx="8761413" cy="706964"/>
          </a:xfrm>
        </p:spPr>
        <p:txBody>
          <a:bodyPr/>
          <a:lstStyle/>
          <a:p>
            <a:endParaRPr lang="en-PH"/>
          </a:p>
        </p:txBody>
      </p:sp>
      <p:pic>
        <p:nvPicPr>
          <p:cNvPr id="9" name="Picture 8">
            <a:extLst>
              <a:ext uri="{FF2B5EF4-FFF2-40B4-BE49-F238E27FC236}">
                <a16:creationId xmlns:a16="http://schemas.microsoft.com/office/drawing/2014/main" id="{802171B2-B787-4A85-99C0-DE90F6D8A651}"/>
              </a:ext>
            </a:extLst>
          </p:cNvPr>
          <p:cNvPicPr>
            <a:picLocks noChangeAspect="1"/>
          </p:cNvPicPr>
          <p:nvPr/>
        </p:nvPicPr>
        <p:blipFill>
          <a:blip r:embed="rId2"/>
          <a:stretch>
            <a:fillRect/>
          </a:stretch>
        </p:blipFill>
        <p:spPr>
          <a:xfrm>
            <a:off x="5252536" y="2229518"/>
            <a:ext cx="6939464" cy="1199482"/>
          </a:xfrm>
          <a:prstGeom prst="rect">
            <a:avLst/>
          </a:prstGeom>
        </p:spPr>
      </p:pic>
      <p:pic>
        <p:nvPicPr>
          <p:cNvPr id="11" name="Picture 10">
            <a:extLst>
              <a:ext uri="{FF2B5EF4-FFF2-40B4-BE49-F238E27FC236}">
                <a16:creationId xmlns:a16="http://schemas.microsoft.com/office/drawing/2014/main" id="{ADA6699D-8013-494A-AD67-CD1107E9DB85}"/>
              </a:ext>
            </a:extLst>
          </p:cNvPr>
          <p:cNvPicPr>
            <a:picLocks noChangeAspect="1"/>
          </p:cNvPicPr>
          <p:nvPr/>
        </p:nvPicPr>
        <p:blipFill>
          <a:blip r:embed="rId3"/>
          <a:stretch>
            <a:fillRect/>
          </a:stretch>
        </p:blipFill>
        <p:spPr>
          <a:xfrm>
            <a:off x="5252536" y="3825486"/>
            <a:ext cx="6137359" cy="1199482"/>
          </a:xfrm>
          <a:prstGeom prst="rect">
            <a:avLst/>
          </a:prstGeom>
        </p:spPr>
      </p:pic>
      <p:sp>
        <p:nvSpPr>
          <p:cNvPr id="12" name="Rectangle 11">
            <a:extLst>
              <a:ext uri="{FF2B5EF4-FFF2-40B4-BE49-F238E27FC236}">
                <a16:creationId xmlns:a16="http://schemas.microsoft.com/office/drawing/2014/main" id="{9192B030-D40D-4976-9957-9F888ED5E848}"/>
              </a:ext>
            </a:extLst>
          </p:cNvPr>
          <p:cNvSpPr/>
          <p:nvPr/>
        </p:nvSpPr>
        <p:spPr>
          <a:xfrm>
            <a:off x="9904824" y="2229518"/>
            <a:ext cx="618797" cy="70696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13" name="Rectangle 12">
            <a:extLst>
              <a:ext uri="{FF2B5EF4-FFF2-40B4-BE49-F238E27FC236}">
                <a16:creationId xmlns:a16="http://schemas.microsoft.com/office/drawing/2014/main" id="{94F7C713-3D5C-487A-98A8-7F6231BCC9EF}"/>
              </a:ext>
            </a:extLst>
          </p:cNvPr>
          <p:cNvSpPr/>
          <p:nvPr/>
        </p:nvSpPr>
        <p:spPr>
          <a:xfrm>
            <a:off x="6696403" y="4411579"/>
            <a:ext cx="1565281" cy="36713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14" name="Rectangle 13">
            <a:extLst>
              <a:ext uri="{FF2B5EF4-FFF2-40B4-BE49-F238E27FC236}">
                <a16:creationId xmlns:a16="http://schemas.microsoft.com/office/drawing/2014/main" id="{7A6C54AD-1EA2-424F-8F5F-5410A60A8BC0}"/>
              </a:ext>
            </a:extLst>
          </p:cNvPr>
          <p:cNvSpPr/>
          <p:nvPr/>
        </p:nvSpPr>
        <p:spPr>
          <a:xfrm>
            <a:off x="8236445" y="2807368"/>
            <a:ext cx="811302" cy="40105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406143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F2ABD-631B-4647-B283-68F890171709}"/>
              </a:ext>
            </a:extLst>
          </p:cNvPr>
          <p:cNvSpPr>
            <a:spLocks noGrp="1"/>
          </p:cNvSpPr>
          <p:nvPr>
            <p:ph type="title"/>
          </p:nvPr>
        </p:nvSpPr>
        <p:spPr/>
        <p:txBody>
          <a:bodyPr/>
          <a:lstStyle/>
          <a:p>
            <a:endParaRPr lang="en-PH"/>
          </a:p>
        </p:txBody>
      </p:sp>
      <p:pic>
        <p:nvPicPr>
          <p:cNvPr id="12" name="Content Placeholder 11">
            <a:extLst>
              <a:ext uri="{FF2B5EF4-FFF2-40B4-BE49-F238E27FC236}">
                <a16:creationId xmlns:a16="http://schemas.microsoft.com/office/drawing/2014/main" id="{A3F71779-4F3D-4D0A-9314-BE41ED2CF40E}"/>
              </a:ext>
            </a:extLst>
          </p:cNvPr>
          <p:cNvPicPr>
            <a:picLocks noGrp="1" noChangeAspect="1"/>
          </p:cNvPicPr>
          <p:nvPr>
            <p:ph idx="1"/>
          </p:nvPr>
        </p:nvPicPr>
        <p:blipFill>
          <a:blip r:embed="rId3"/>
          <a:stretch>
            <a:fillRect/>
          </a:stretch>
        </p:blipFill>
        <p:spPr>
          <a:xfrm>
            <a:off x="6379846" y="1680632"/>
            <a:ext cx="5594899" cy="4712368"/>
          </a:xfrm>
        </p:spPr>
      </p:pic>
      <p:sp>
        <p:nvSpPr>
          <p:cNvPr id="6" name="Rectangle 5">
            <a:extLst>
              <a:ext uri="{FF2B5EF4-FFF2-40B4-BE49-F238E27FC236}">
                <a16:creationId xmlns:a16="http://schemas.microsoft.com/office/drawing/2014/main" id="{26ACD4F3-A3EE-43E4-963E-4BE49C2DB3EE}"/>
              </a:ext>
            </a:extLst>
          </p:cNvPr>
          <p:cNvSpPr/>
          <p:nvPr/>
        </p:nvSpPr>
        <p:spPr>
          <a:xfrm>
            <a:off x="7876674" y="2602832"/>
            <a:ext cx="3160294" cy="55746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15" name="TextBox 14">
            <a:extLst>
              <a:ext uri="{FF2B5EF4-FFF2-40B4-BE49-F238E27FC236}">
                <a16:creationId xmlns:a16="http://schemas.microsoft.com/office/drawing/2014/main" id="{7AF1C2C7-D695-412E-83A1-738110FF820B}"/>
              </a:ext>
            </a:extLst>
          </p:cNvPr>
          <p:cNvSpPr txBox="1"/>
          <p:nvPr/>
        </p:nvSpPr>
        <p:spPr>
          <a:xfrm>
            <a:off x="1084723" y="2131128"/>
            <a:ext cx="4727432"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Columns with Minor Missing Data: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rPr>
              <a:t>DateSpecimen</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DateResultRelease</a:t>
            </a:r>
            <a:r>
              <a:rPr kumimoji="0" lang="en-US" altLang="en-US" sz="2400" b="0" i="0" u="none" strike="noStrike" cap="none" normalizeH="0" baseline="0" dirty="0">
                <a:ln>
                  <a:noFill/>
                </a:ln>
                <a:solidFill>
                  <a:schemeClr val="tx1"/>
                </a:solidFill>
                <a:effectLst/>
              </a:rPr>
              <a:t>, and have a small number of missing entries (ranging from 1 to 90). The missing data in these columns might be addressed through imputation, depending on their importance to your analysis.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54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4B10-FC86-4692-8765-CE2D509281EB}"/>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6FCC25C2-314E-4621-A123-D97111785CA0}"/>
              </a:ext>
            </a:extLst>
          </p:cNvPr>
          <p:cNvSpPr>
            <a:spLocks noGrp="1"/>
          </p:cNvSpPr>
          <p:nvPr>
            <p:ph idx="1"/>
          </p:nvPr>
        </p:nvSpPr>
        <p:spPr>
          <a:xfrm>
            <a:off x="384933" y="2468032"/>
            <a:ext cx="3667202" cy="3416300"/>
          </a:xfrm>
        </p:spPr>
        <p:txBody>
          <a:bodyPr>
            <a:normAutofit/>
          </a:bodyPr>
          <a:lstStyle/>
          <a:p>
            <a:r>
              <a:rPr lang="en-US" sz="2400" dirty="0"/>
              <a:t>We filled in the missing data with the mode, so the dates are 17/01/2012 and 20/01/2022.</a:t>
            </a:r>
            <a:endParaRPr lang="en-PH" sz="2400" dirty="0"/>
          </a:p>
        </p:txBody>
      </p:sp>
      <p:pic>
        <p:nvPicPr>
          <p:cNvPr id="5" name="Picture 4">
            <a:extLst>
              <a:ext uri="{FF2B5EF4-FFF2-40B4-BE49-F238E27FC236}">
                <a16:creationId xmlns:a16="http://schemas.microsoft.com/office/drawing/2014/main" id="{134ACF6B-BEA7-4CB4-A740-FC07C46D5174}"/>
              </a:ext>
            </a:extLst>
          </p:cNvPr>
          <p:cNvPicPr>
            <a:picLocks noChangeAspect="1"/>
          </p:cNvPicPr>
          <p:nvPr/>
        </p:nvPicPr>
        <p:blipFill>
          <a:blip r:embed="rId2"/>
          <a:stretch>
            <a:fillRect/>
          </a:stretch>
        </p:blipFill>
        <p:spPr>
          <a:xfrm>
            <a:off x="4052135" y="1680632"/>
            <a:ext cx="7296150" cy="3562350"/>
          </a:xfrm>
          <a:prstGeom prst="rect">
            <a:avLst/>
          </a:prstGeom>
        </p:spPr>
      </p:pic>
      <p:sp>
        <p:nvSpPr>
          <p:cNvPr id="6" name="Rectangle 5">
            <a:extLst>
              <a:ext uri="{FF2B5EF4-FFF2-40B4-BE49-F238E27FC236}">
                <a16:creationId xmlns:a16="http://schemas.microsoft.com/office/drawing/2014/main" id="{8B9AB144-5279-4C3A-B8C6-03E256F735A7}"/>
              </a:ext>
            </a:extLst>
          </p:cNvPr>
          <p:cNvSpPr/>
          <p:nvPr/>
        </p:nvSpPr>
        <p:spPr>
          <a:xfrm>
            <a:off x="4876800" y="2855495"/>
            <a:ext cx="2566737" cy="41709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7" name="Rectangle 6">
            <a:extLst>
              <a:ext uri="{FF2B5EF4-FFF2-40B4-BE49-F238E27FC236}">
                <a16:creationId xmlns:a16="http://schemas.microsoft.com/office/drawing/2014/main" id="{BBA4D8D7-E9F4-4DF9-B981-B3940F70514D}"/>
              </a:ext>
            </a:extLst>
          </p:cNvPr>
          <p:cNvSpPr/>
          <p:nvPr/>
        </p:nvSpPr>
        <p:spPr>
          <a:xfrm>
            <a:off x="4812631" y="4741446"/>
            <a:ext cx="2566737" cy="41709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337266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DF34-6C85-4942-B16C-7D987C3D34B9}"/>
              </a:ext>
            </a:extLst>
          </p:cNvPr>
          <p:cNvSpPr>
            <a:spLocks noGrp="1"/>
          </p:cNvSpPr>
          <p:nvPr>
            <p:ph type="title"/>
          </p:nvPr>
        </p:nvSpPr>
        <p:spPr/>
        <p:txBody>
          <a:bodyPr/>
          <a:lstStyle/>
          <a:p>
            <a:endParaRPr lang="en-PH" dirty="0"/>
          </a:p>
        </p:txBody>
      </p:sp>
      <p:sp>
        <p:nvSpPr>
          <p:cNvPr id="8" name="TextBox 7">
            <a:extLst>
              <a:ext uri="{FF2B5EF4-FFF2-40B4-BE49-F238E27FC236}">
                <a16:creationId xmlns:a16="http://schemas.microsoft.com/office/drawing/2014/main" id="{E2172E70-57E1-4FE9-B71D-F227B4DE425D}"/>
              </a:ext>
            </a:extLst>
          </p:cNvPr>
          <p:cNvSpPr txBox="1"/>
          <p:nvPr/>
        </p:nvSpPr>
        <p:spPr>
          <a:xfrm>
            <a:off x="673768" y="2967335"/>
            <a:ext cx="4186990"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Categorical Columns (</a:t>
            </a:r>
            <a:r>
              <a:rPr kumimoji="0" lang="en-US" altLang="en-US" sz="2400" b="1" i="0" u="none" strike="noStrike" cap="none" normalizeH="0" baseline="0" dirty="0">
                <a:ln>
                  <a:noFill/>
                </a:ln>
                <a:solidFill>
                  <a:schemeClr val="tx1"/>
                </a:solidFill>
                <a:effectLst/>
              </a:rPr>
              <a:t> </a:t>
            </a:r>
            <a:r>
              <a:rPr kumimoji="0" lang="en-US" altLang="en-US" sz="2400" b="1" i="0" u="none" strike="noStrike" cap="none" normalizeH="0" baseline="0" dirty="0">
                <a:ln>
                  <a:noFill/>
                </a:ln>
                <a:solidFill>
                  <a:schemeClr val="tx1"/>
                </a:solidFill>
                <a:effectLst/>
                <a:latin typeface="Arial Unicode MS"/>
              </a:rPr>
              <a:t>Admitted, </a:t>
            </a:r>
            <a:r>
              <a:rPr kumimoji="0" lang="en-US" altLang="en-US" sz="2400" b="1" i="0" u="none" strike="noStrike" cap="none" normalizeH="0" baseline="0" dirty="0" err="1">
                <a:ln>
                  <a:noFill/>
                </a:ln>
                <a:solidFill>
                  <a:schemeClr val="tx1"/>
                </a:solidFill>
                <a:effectLst/>
                <a:latin typeface="Arial Unicode MS"/>
              </a:rPr>
              <a:t>ValidationStatus</a:t>
            </a:r>
            <a:r>
              <a:rPr kumimoji="0" lang="en-US" altLang="en-US" sz="2400" b="1"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You might impute with a placeholder value like 'Unknown' or a specific category like 'Not Admitted'. </a:t>
            </a:r>
          </a:p>
        </p:txBody>
      </p:sp>
      <p:sp>
        <p:nvSpPr>
          <p:cNvPr id="9" name="Rectangle 8">
            <a:extLst>
              <a:ext uri="{FF2B5EF4-FFF2-40B4-BE49-F238E27FC236}">
                <a16:creationId xmlns:a16="http://schemas.microsoft.com/office/drawing/2014/main" id="{510B0F5D-DF17-49F4-9361-149241D8DBD1}"/>
              </a:ext>
            </a:extLst>
          </p:cNvPr>
          <p:cNvSpPr/>
          <p:nvPr/>
        </p:nvSpPr>
        <p:spPr>
          <a:xfrm>
            <a:off x="6882063" y="3930316"/>
            <a:ext cx="2855494" cy="22458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pic>
        <p:nvPicPr>
          <p:cNvPr id="7" name="Picture 6">
            <a:extLst>
              <a:ext uri="{FF2B5EF4-FFF2-40B4-BE49-F238E27FC236}">
                <a16:creationId xmlns:a16="http://schemas.microsoft.com/office/drawing/2014/main" id="{CBC43334-0FB7-47E7-B09D-FD87F7474AF1}"/>
              </a:ext>
            </a:extLst>
          </p:cNvPr>
          <p:cNvPicPr>
            <a:picLocks noChangeAspect="1"/>
          </p:cNvPicPr>
          <p:nvPr/>
        </p:nvPicPr>
        <p:blipFill>
          <a:blip r:embed="rId2"/>
          <a:stretch>
            <a:fillRect/>
          </a:stretch>
        </p:blipFill>
        <p:spPr>
          <a:xfrm>
            <a:off x="5436018" y="1559982"/>
            <a:ext cx="6082214" cy="4324350"/>
          </a:xfrm>
          <a:prstGeom prst="rect">
            <a:avLst/>
          </a:prstGeom>
        </p:spPr>
      </p:pic>
      <p:sp>
        <p:nvSpPr>
          <p:cNvPr id="10" name="Rectangle 9">
            <a:extLst>
              <a:ext uri="{FF2B5EF4-FFF2-40B4-BE49-F238E27FC236}">
                <a16:creationId xmlns:a16="http://schemas.microsoft.com/office/drawing/2014/main" id="{25901C35-50BB-445D-BB1C-CD5375204E63}"/>
              </a:ext>
            </a:extLst>
          </p:cNvPr>
          <p:cNvSpPr/>
          <p:nvPr/>
        </p:nvSpPr>
        <p:spPr>
          <a:xfrm>
            <a:off x="6609347" y="5420402"/>
            <a:ext cx="3128210" cy="22458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84629667-5F01-477D-9A1E-0181AE4AD7F5}"/>
              </a:ext>
            </a:extLst>
          </p:cNvPr>
          <p:cNvSpPr/>
          <p:nvPr/>
        </p:nvSpPr>
        <p:spPr>
          <a:xfrm>
            <a:off x="6609347" y="3738199"/>
            <a:ext cx="3128210" cy="22458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50748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22DE-05CE-4EBE-BFAB-E7EBEBCDCD0C}"/>
              </a:ext>
            </a:extLst>
          </p:cNvPr>
          <p:cNvSpPr>
            <a:spLocks noGrp="1"/>
          </p:cNvSpPr>
          <p:nvPr>
            <p:ph type="title"/>
          </p:nvPr>
        </p:nvSpPr>
        <p:spPr/>
        <p:txBody>
          <a:bodyPr/>
          <a:lstStyle/>
          <a:p>
            <a:r>
              <a:rPr lang="en-US" sz="3600" b="1" dirty="0"/>
              <a:t>Objectives</a:t>
            </a:r>
          </a:p>
        </p:txBody>
      </p:sp>
      <p:sp>
        <p:nvSpPr>
          <p:cNvPr id="3" name="Content Placeholder 2">
            <a:extLst>
              <a:ext uri="{FF2B5EF4-FFF2-40B4-BE49-F238E27FC236}">
                <a16:creationId xmlns:a16="http://schemas.microsoft.com/office/drawing/2014/main" id="{1806AF9E-95E8-4201-8D76-2EEB21059CFA}"/>
              </a:ext>
            </a:extLst>
          </p:cNvPr>
          <p:cNvSpPr>
            <a:spLocks noGrp="1"/>
          </p:cNvSpPr>
          <p:nvPr>
            <p:ph idx="1"/>
          </p:nvPr>
        </p:nvSpPr>
        <p:spPr/>
        <p:txBody>
          <a:bodyPr>
            <a:normAutofit fontScale="85000" lnSpcReduction="20000"/>
          </a:bodyPr>
          <a:lstStyle/>
          <a:p>
            <a:pPr marL="0" indent="0">
              <a:buNone/>
            </a:pPr>
            <a:r>
              <a:rPr lang="en-US" sz="3600" dirty="0"/>
              <a:t>By the end of this lesson, you will:</a:t>
            </a:r>
          </a:p>
          <a:p>
            <a:pPr>
              <a:buFont typeface="+mj-lt"/>
              <a:buAutoNum type="arabicPeriod"/>
            </a:pPr>
            <a:r>
              <a:rPr lang="en-US" sz="3600" dirty="0"/>
              <a:t>Understand how to replicate </a:t>
            </a:r>
            <a:r>
              <a:rPr lang="en-US" sz="3600" dirty="0" err="1"/>
              <a:t>ScalaTion's</a:t>
            </a:r>
            <a:r>
              <a:rPr lang="en-US" sz="3600" dirty="0"/>
              <a:t> data operations using Python.</a:t>
            </a:r>
          </a:p>
          <a:p>
            <a:pPr>
              <a:buFont typeface="+mj-lt"/>
              <a:buAutoNum type="arabicPeriod"/>
            </a:pPr>
            <a:r>
              <a:rPr lang="en-US" sz="3600" dirty="0"/>
              <a:t>Learn to perform advanced data transformations and analytics in Python.</a:t>
            </a:r>
          </a:p>
          <a:p>
            <a:pPr>
              <a:buFont typeface="+mj-lt"/>
              <a:buAutoNum type="arabicPeriod"/>
            </a:pPr>
            <a:r>
              <a:rPr lang="en-US" sz="3600" dirty="0"/>
              <a:t>Implement basic machine learning models in Python similar to those in </a:t>
            </a:r>
            <a:r>
              <a:rPr lang="en-US" sz="3600" dirty="0" err="1"/>
              <a:t>ScalaTion</a:t>
            </a:r>
            <a:r>
              <a:rPr lang="en-US" sz="3600" dirty="0"/>
              <a:t>.</a:t>
            </a:r>
          </a:p>
        </p:txBody>
      </p:sp>
    </p:spTree>
    <p:extLst>
      <p:ext uri="{BB962C8B-B14F-4D97-AF65-F5344CB8AC3E}">
        <p14:creationId xmlns:p14="http://schemas.microsoft.com/office/powerpoint/2010/main" val="806984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DB2B-3FA8-46BB-B675-E24341D44803}"/>
              </a:ext>
            </a:extLst>
          </p:cNvPr>
          <p:cNvSpPr>
            <a:spLocks noGrp="1"/>
          </p:cNvSpPr>
          <p:nvPr>
            <p:ph type="title"/>
          </p:nvPr>
        </p:nvSpPr>
        <p:spPr/>
        <p:txBody>
          <a:bodyPr/>
          <a:lstStyle/>
          <a:p>
            <a:endParaRPr lang="en-PH"/>
          </a:p>
        </p:txBody>
      </p:sp>
      <p:sp>
        <p:nvSpPr>
          <p:cNvPr id="4" name="Rectangle 1">
            <a:extLst>
              <a:ext uri="{FF2B5EF4-FFF2-40B4-BE49-F238E27FC236}">
                <a16:creationId xmlns:a16="http://schemas.microsoft.com/office/drawing/2014/main" id="{BA39FC0A-CC74-48A3-8CB1-D7074BE6DE42}"/>
              </a:ext>
            </a:extLst>
          </p:cNvPr>
          <p:cNvSpPr>
            <a:spLocks noGrp="1" noChangeArrowheads="1"/>
          </p:cNvSpPr>
          <p:nvPr>
            <p:ph idx="1"/>
          </p:nvPr>
        </p:nvSpPr>
        <p:spPr bwMode="auto">
          <a:xfrm>
            <a:off x="1154954" y="3342155"/>
            <a:ext cx="50693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err="1">
                <a:ln>
                  <a:noFill/>
                </a:ln>
                <a:solidFill>
                  <a:schemeClr val="tx1"/>
                </a:solidFill>
                <a:effectLst/>
                <a:latin typeface="Arial Unicode MS"/>
              </a:rPr>
              <a:t>RegionRes</a:t>
            </a:r>
            <a:r>
              <a:rPr kumimoji="0" lang="en-US" altLang="en-US" sz="2400" i="0" u="none" strike="noStrike" cap="none" normalizeH="0" baseline="0" dirty="0">
                <a:ln>
                  <a:noFill/>
                </a:ln>
                <a:solidFill>
                  <a:schemeClr val="tx1"/>
                </a:solidFill>
                <a:effectLst/>
              </a:rPr>
              <a:t>, </a:t>
            </a:r>
            <a:r>
              <a:rPr kumimoji="0" lang="en-US" altLang="en-US" sz="2400" i="0" u="none" strike="noStrike" cap="none" normalizeH="0" baseline="0" dirty="0" err="1">
                <a:ln>
                  <a:noFill/>
                </a:ln>
                <a:solidFill>
                  <a:schemeClr val="tx1"/>
                </a:solidFill>
                <a:effectLst/>
                <a:latin typeface="Arial Unicode MS"/>
              </a:rPr>
              <a:t>ProvRes</a:t>
            </a:r>
            <a:r>
              <a:rPr kumimoji="0" lang="en-US" altLang="en-US" sz="2400" i="0" u="none" strike="noStrike" cap="none" normalizeH="0" baseline="0" dirty="0">
                <a:ln>
                  <a:noFill/>
                </a:ln>
                <a:solidFill>
                  <a:schemeClr val="tx1"/>
                </a:solidFill>
                <a:effectLst/>
              </a:rPr>
              <a:t>, </a:t>
            </a:r>
            <a:r>
              <a:rPr kumimoji="0" lang="en-US" altLang="en-US" sz="2400" i="0" u="none" strike="noStrike" cap="none" normalizeH="0" baseline="0" dirty="0" err="1">
                <a:ln>
                  <a:noFill/>
                </a:ln>
                <a:solidFill>
                  <a:schemeClr val="tx1"/>
                </a:solidFill>
                <a:effectLst/>
                <a:latin typeface="Arial Unicode MS"/>
              </a:rPr>
              <a:t>CityMunRes</a:t>
            </a:r>
            <a:r>
              <a:rPr kumimoji="0" lang="en-US" altLang="en-US" sz="2400" i="0" u="none" strike="noStrike" cap="none" normalizeH="0" baseline="0" dirty="0">
                <a:ln>
                  <a:noFill/>
                </a:ln>
                <a:solidFill>
                  <a:schemeClr val="tx1"/>
                </a:solidFill>
                <a:effectLst/>
              </a:rPr>
              <a:t>, </a:t>
            </a:r>
            <a:r>
              <a:rPr kumimoji="0" lang="en-US" altLang="en-US" sz="2400" i="0" u="none" strike="noStrike" cap="none" normalizeH="0" baseline="0" dirty="0" err="1">
                <a:ln>
                  <a:noFill/>
                </a:ln>
                <a:solidFill>
                  <a:schemeClr val="tx1"/>
                </a:solidFill>
                <a:effectLst/>
                <a:latin typeface="Arial Unicode MS"/>
              </a:rPr>
              <a:t>CityMuniPSGC</a:t>
            </a:r>
            <a:r>
              <a:rPr kumimoji="0" lang="en-US" altLang="en-US" sz="2400" i="0" u="none" strike="noStrike" cap="none" normalizeH="0" baseline="0" dirty="0">
                <a:ln>
                  <a:noFill/>
                </a:ln>
                <a:solidFill>
                  <a:schemeClr val="tx1"/>
                </a:solidFill>
                <a:effectLst/>
              </a:rPr>
              <a:t>, </a:t>
            </a:r>
            <a:r>
              <a:rPr kumimoji="0" lang="en-US" altLang="en-US" sz="2400" i="0" u="none" strike="noStrike" cap="none" normalizeH="0" baseline="0" dirty="0" err="1">
                <a:ln>
                  <a:noFill/>
                </a:ln>
                <a:solidFill>
                  <a:schemeClr val="tx1"/>
                </a:solidFill>
                <a:effectLst/>
                <a:latin typeface="Arial Unicode MS"/>
              </a:rPr>
              <a:t>BarangayRes</a:t>
            </a:r>
            <a:r>
              <a:rPr kumimoji="0" lang="en-US" altLang="en-US" sz="2400" i="0" u="none" strike="noStrike" cap="none" normalizeH="0" baseline="0" dirty="0">
                <a:ln>
                  <a:noFill/>
                </a:ln>
                <a:solidFill>
                  <a:schemeClr val="tx1"/>
                </a:solidFill>
                <a:effectLst/>
              </a:rPr>
              <a:t>, </a:t>
            </a:r>
            <a:r>
              <a:rPr kumimoji="0" lang="en-US" altLang="en-US" sz="2400" i="0" u="none" strike="noStrike" cap="none" normalizeH="0" baseline="0" dirty="0" err="1">
                <a:ln>
                  <a:noFill/>
                </a:ln>
                <a:solidFill>
                  <a:schemeClr val="tx1"/>
                </a:solidFill>
                <a:effectLst/>
                <a:latin typeface="Arial Unicode MS"/>
              </a:rPr>
              <a:t>BarangayPSGC</a:t>
            </a:r>
            <a:r>
              <a:rPr kumimoji="0" lang="en-US" altLang="en-US" sz="2400" i="0" u="none" strike="noStrike" cap="none" normalizeH="0" baseline="0" dirty="0">
                <a:ln>
                  <a:noFill/>
                </a:ln>
                <a:solidFill>
                  <a:schemeClr val="tx1"/>
                </a:solidFill>
                <a:effectLst/>
              </a:rPr>
              <a:t>:</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These columns are crucial for geographical analysis.</a:t>
            </a:r>
          </a:p>
        </p:txBody>
      </p:sp>
      <p:pic>
        <p:nvPicPr>
          <p:cNvPr id="6" name="Picture 5">
            <a:extLst>
              <a:ext uri="{FF2B5EF4-FFF2-40B4-BE49-F238E27FC236}">
                <a16:creationId xmlns:a16="http://schemas.microsoft.com/office/drawing/2014/main" id="{46F5BC63-3D6D-41B2-BF4B-729DD9BDD625}"/>
              </a:ext>
            </a:extLst>
          </p:cNvPr>
          <p:cNvPicPr>
            <a:picLocks noChangeAspect="1"/>
          </p:cNvPicPr>
          <p:nvPr/>
        </p:nvPicPr>
        <p:blipFill>
          <a:blip r:embed="rId3"/>
          <a:stretch>
            <a:fillRect/>
          </a:stretch>
        </p:blipFill>
        <p:spPr>
          <a:xfrm>
            <a:off x="6532896" y="986448"/>
            <a:ext cx="3766213" cy="5218029"/>
          </a:xfrm>
          <a:prstGeom prst="rect">
            <a:avLst/>
          </a:prstGeom>
        </p:spPr>
      </p:pic>
      <p:sp>
        <p:nvSpPr>
          <p:cNvPr id="7" name="Rectangle 6">
            <a:extLst>
              <a:ext uri="{FF2B5EF4-FFF2-40B4-BE49-F238E27FC236}">
                <a16:creationId xmlns:a16="http://schemas.microsoft.com/office/drawing/2014/main" id="{39CFAE96-DCFA-42BD-99D1-108520B713A8}"/>
              </a:ext>
            </a:extLst>
          </p:cNvPr>
          <p:cNvSpPr/>
          <p:nvPr/>
        </p:nvSpPr>
        <p:spPr>
          <a:xfrm>
            <a:off x="6532896" y="4459705"/>
            <a:ext cx="2851736" cy="52939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833074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21E4-9167-4B15-8287-7007B7F18CBE}"/>
              </a:ext>
            </a:extLst>
          </p:cNvPr>
          <p:cNvSpPr>
            <a:spLocks noGrp="1"/>
          </p:cNvSpPr>
          <p:nvPr>
            <p:ph type="title"/>
          </p:nvPr>
        </p:nvSpPr>
        <p:spPr/>
        <p:txBody>
          <a:bodyPr/>
          <a:lstStyle/>
          <a:p>
            <a:endParaRPr lang="en-PH" dirty="0"/>
          </a:p>
        </p:txBody>
      </p:sp>
      <p:pic>
        <p:nvPicPr>
          <p:cNvPr id="5" name="Content Placeholder 4">
            <a:extLst>
              <a:ext uri="{FF2B5EF4-FFF2-40B4-BE49-F238E27FC236}">
                <a16:creationId xmlns:a16="http://schemas.microsoft.com/office/drawing/2014/main" id="{A720B6E5-B47F-4D11-82D2-0A5C020A39DF}"/>
              </a:ext>
            </a:extLst>
          </p:cNvPr>
          <p:cNvPicPr>
            <a:picLocks noGrp="1" noChangeAspect="1"/>
          </p:cNvPicPr>
          <p:nvPr>
            <p:ph idx="1"/>
          </p:nvPr>
        </p:nvPicPr>
        <p:blipFill>
          <a:blip r:embed="rId2"/>
          <a:stretch>
            <a:fillRect/>
          </a:stretch>
        </p:blipFill>
        <p:spPr>
          <a:xfrm>
            <a:off x="5261876" y="148389"/>
            <a:ext cx="6288236" cy="6561221"/>
          </a:xfrm>
        </p:spPr>
      </p:pic>
      <p:sp>
        <p:nvSpPr>
          <p:cNvPr id="6" name="TextBox 5">
            <a:extLst>
              <a:ext uri="{FF2B5EF4-FFF2-40B4-BE49-F238E27FC236}">
                <a16:creationId xmlns:a16="http://schemas.microsoft.com/office/drawing/2014/main" id="{1E07E9A0-CDAD-4F06-BB29-81B1ADCCE1BD}"/>
              </a:ext>
            </a:extLst>
          </p:cNvPr>
          <p:cNvSpPr txBox="1"/>
          <p:nvPr/>
        </p:nvSpPr>
        <p:spPr>
          <a:xfrm>
            <a:off x="802106" y="2903620"/>
            <a:ext cx="4780548" cy="1200329"/>
          </a:xfrm>
          <a:prstGeom prst="rect">
            <a:avLst/>
          </a:prstGeom>
          <a:noFill/>
        </p:spPr>
        <p:txBody>
          <a:bodyPr wrap="square" rtlCol="0">
            <a:spAutoFit/>
          </a:bodyPr>
          <a:lstStyle/>
          <a:p>
            <a:r>
              <a:rPr lang="en-US" dirty="0"/>
              <a:t>The missing data has been replaced. In column "</a:t>
            </a:r>
            <a:r>
              <a:rPr lang="en-US" dirty="0" err="1"/>
              <a:t>barangayres</a:t>
            </a:r>
            <a:r>
              <a:rPr lang="en-US" dirty="0"/>
              <a:t>", the data is filled with "BARORO" and the "</a:t>
            </a:r>
            <a:r>
              <a:rPr lang="en-US" dirty="0" err="1"/>
              <a:t>barangayPSGC</a:t>
            </a:r>
            <a:r>
              <a:rPr lang="en-US" dirty="0"/>
              <a:t>" is PH013303007.</a:t>
            </a:r>
            <a:endParaRPr lang="en-PH" dirty="0"/>
          </a:p>
        </p:txBody>
      </p:sp>
      <p:sp>
        <p:nvSpPr>
          <p:cNvPr id="8" name="Rectangle 2">
            <a:extLst>
              <a:ext uri="{FF2B5EF4-FFF2-40B4-BE49-F238E27FC236}">
                <a16:creationId xmlns:a16="http://schemas.microsoft.com/office/drawing/2014/main" id="{24B6875E-2805-4267-B35E-B21C7FAEE4D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E9583D35-6B97-4656-BBB4-468B01C35A3D}"/>
              </a:ext>
            </a:extLst>
          </p:cNvPr>
          <p:cNvSpPr/>
          <p:nvPr/>
        </p:nvSpPr>
        <p:spPr>
          <a:xfrm>
            <a:off x="5887452" y="5229726"/>
            <a:ext cx="1588169" cy="3048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10" name="Rectangle 9">
            <a:extLst>
              <a:ext uri="{FF2B5EF4-FFF2-40B4-BE49-F238E27FC236}">
                <a16:creationId xmlns:a16="http://schemas.microsoft.com/office/drawing/2014/main" id="{8E989BD6-D352-4AD5-8A4A-554C5BBD64E0}"/>
              </a:ext>
            </a:extLst>
          </p:cNvPr>
          <p:cNvSpPr/>
          <p:nvPr/>
        </p:nvSpPr>
        <p:spPr>
          <a:xfrm>
            <a:off x="8259328" y="344106"/>
            <a:ext cx="1831055" cy="30177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B34C7DA2-89B2-4D1A-A0CF-931575869A4E}"/>
              </a:ext>
            </a:extLst>
          </p:cNvPr>
          <p:cNvSpPr/>
          <p:nvPr/>
        </p:nvSpPr>
        <p:spPr>
          <a:xfrm>
            <a:off x="6096000" y="1680632"/>
            <a:ext cx="1588169" cy="3048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170739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5B06-0670-45E5-A6AA-5F7788E33A2A}"/>
              </a:ext>
            </a:extLst>
          </p:cNvPr>
          <p:cNvSpPr>
            <a:spLocks noGrp="1"/>
          </p:cNvSpPr>
          <p:nvPr>
            <p:ph type="title"/>
          </p:nvPr>
        </p:nvSpPr>
        <p:spPr>
          <a:xfrm>
            <a:off x="1154954" y="989710"/>
            <a:ext cx="8761413" cy="706964"/>
          </a:xfrm>
        </p:spPr>
        <p:txBody>
          <a:bodyPr/>
          <a:lstStyle/>
          <a:p>
            <a:endParaRPr lang="en-PH"/>
          </a:p>
        </p:txBody>
      </p:sp>
      <p:sp>
        <p:nvSpPr>
          <p:cNvPr id="3" name="Content Placeholder 2">
            <a:extLst>
              <a:ext uri="{FF2B5EF4-FFF2-40B4-BE49-F238E27FC236}">
                <a16:creationId xmlns:a16="http://schemas.microsoft.com/office/drawing/2014/main" id="{2D00FE9F-366B-45F2-A2AC-BE89E3451808}"/>
              </a:ext>
            </a:extLst>
          </p:cNvPr>
          <p:cNvSpPr>
            <a:spLocks noGrp="1"/>
          </p:cNvSpPr>
          <p:nvPr>
            <p:ph idx="1"/>
          </p:nvPr>
        </p:nvSpPr>
        <p:spPr>
          <a:xfrm>
            <a:off x="320766" y="2603500"/>
            <a:ext cx="4042688" cy="3416300"/>
          </a:xfrm>
        </p:spPr>
        <p:txBody>
          <a:bodyPr/>
          <a:lstStyle/>
          <a:p>
            <a:r>
              <a:rPr lang="en-US" dirty="0"/>
              <a:t>After cleaning the data, we need to check for duplicates to ensure the accuracy of our visualization and predictions. We use ‘.duplicated()’ function of pandas </a:t>
            </a:r>
            <a:endParaRPr lang="en-PH" dirty="0"/>
          </a:p>
        </p:txBody>
      </p:sp>
      <p:pic>
        <p:nvPicPr>
          <p:cNvPr id="5" name="Picture 4">
            <a:extLst>
              <a:ext uri="{FF2B5EF4-FFF2-40B4-BE49-F238E27FC236}">
                <a16:creationId xmlns:a16="http://schemas.microsoft.com/office/drawing/2014/main" id="{1212189C-B3A3-4032-B216-F5ED62DFFBB5}"/>
              </a:ext>
            </a:extLst>
          </p:cNvPr>
          <p:cNvPicPr>
            <a:picLocks noChangeAspect="1"/>
          </p:cNvPicPr>
          <p:nvPr/>
        </p:nvPicPr>
        <p:blipFill>
          <a:blip r:embed="rId2"/>
          <a:stretch>
            <a:fillRect/>
          </a:stretch>
        </p:blipFill>
        <p:spPr>
          <a:xfrm>
            <a:off x="4706854" y="1924940"/>
            <a:ext cx="7334250" cy="3943350"/>
          </a:xfrm>
          <a:prstGeom prst="rect">
            <a:avLst/>
          </a:prstGeom>
        </p:spPr>
      </p:pic>
      <p:sp>
        <p:nvSpPr>
          <p:cNvPr id="6" name="Rectangle 5">
            <a:extLst>
              <a:ext uri="{FF2B5EF4-FFF2-40B4-BE49-F238E27FC236}">
                <a16:creationId xmlns:a16="http://schemas.microsoft.com/office/drawing/2014/main" id="{C38F6A29-A8AB-47AD-8A7D-F53640B5A59C}"/>
              </a:ext>
            </a:extLst>
          </p:cNvPr>
          <p:cNvSpPr/>
          <p:nvPr/>
        </p:nvSpPr>
        <p:spPr>
          <a:xfrm>
            <a:off x="6513095" y="2165684"/>
            <a:ext cx="1572126" cy="25667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7" name="Rectangle 6">
            <a:extLst>
              <a:ext uri="{FF2B5EF4-FFF2-40B4-BE49-F238E27FC236}">
                <a16:creationId xmlns:a16="http://schemas.microsoft.com/office/drawing/2014/main" id="{C08A1503-6FD3-46D5-B1E9-538CB233743E}"/>
              </a:ext>
            </a:extLst>
          </p:cNvPr>
          <p:cNvSpPr/>
          <p:nvPr/>
        </p:nvSpPr>
        <p:spPr>
          <a:xfrm>
            <a:off x="5630779" y="3896671"/>
            <a:ext cx="2037347" cy="25667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447932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E612-4166-4ABA-808A-B2B779E17473}"/>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E9CD9686-68FC-48D3-9A74-7E2C5A683767}"/>
              </a:ext>
            </a:extLst>
          </p:cNvPr>
          <p:cNvSpPr>
            <a:spLocks noGrp="1"/>
          </p:cNvSpPr>
          <p:nvPr>
            <p:ph idx="1"/>
          </p:nvPr>
        </p:nvSpPr>
        <p:spPr/>
        <p:txBody>
          <a:bodyPr/>
          <a:lstStyle/>
          <a:p>
            <a:r>
              <a:rPr lang="en-US" b="1" dirty="0"/>
              <a:t>2. Exploratory Data Analysis (EDA)</a:t>
            </a:r>
          </a:p>
          <a:p>
            <a:r>
              <a:rPr lang="en-US" dirty="0"/>
              <a:t>EDA is the process of analyzing datasets to summarize their main characteristics, often using visual methods. It helps in understanding the data distribution, spotting anomalies, and forming hypotheses for further analysis.</a:t>
            </a:r>
          </a:p>
          <a:p>
            <a:pPr marL="0" indent="0">
              <a:buNone/>
            </a:pPr>
            <a:endParaRPr lang="en-PH" dirty="0"/>
          </a:p>
        </p:txBody>
      </p:sp>
    </p:spTree>
    <p:extLst>
      <p:ext uri="{BB962C8B-B14F-4D97-AF65-F5344CB8AC3E}">
        <p14:creationId xmlns:p14="http://schemas.microsoft.com/office/powerpoint/2010/main" val="1862337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5C07B3-0080-4940-A630-7894692DFAB4}"/>
              </a:ext>
            </a:extLst>
          </p:cNvPr>
          <p:cNvPicPr>
            <a:picLocks noChangeAspect="1"/>
          </p:cNvPicPr>
          <p:nvPr/>
        </p:nvPicPr>
        <p:blipFill>
          <a:blip r:embed="rId3"/>
          <a:stretch>
            <a:fillRect/>
          </a:stretch>
        </p:blipFill>
        <p:spPr>
          <a:xfrm>
            <a:off x="4643805" y="495300"/>
            <a:ext cx="6657975" cy="6362700"/>
          </a:xfrm>
          <a:prstGeom prst="rect">
            <a:avLst/>
          </a:prstGeom>
        </p:spPr>
      </p:pic>
      <p:sp>
        <p:nvSpPr>
          <p:cNvPr id="2" name="Title 1">
            <a:extLst>
              <a:ext uri="{FF2B5EF4-FFF2-40B4-BE49-F238E27FC236}">
                <a16:creationId xmlns:a16="http://schemas.microsoft.com/office/drawing/2014/main" id="{162A56E8-04E5-4238-A7A9-9D23C5EDF7C4}"/>
              </a:ext>
            </a:extLst>
          </p:cNvPr>
          <p:cNvSpPr>
            <a:spLocks noGrp="1"/>
          </p:cNvSpPr>
          <p:nvPr>
            <p:ph type="title"/>
          </p:nvPr>
        </p:nvSpPr>
        <p:spPr>
          <a:xfrm>
            <a:off x="890220" y="1089072"/>
            <a:ext cx="3160372" cy="662627"/>
          </a:xfrm>
        </p:spPr>
        <p:txBody>
          <a:bodyPr/>
          <a:lstStyle/>
          <a:p>
            <a:r>
              <a:rPr lang="en-US" sz="2000" dirty="0"/>
              <a:t>Using seaborn and matplotlib</a:t>
            </a:r>
            <a:endParaRPr lang="en-PH" sz="2000" dirty="0"/>
          </a:p>
        </p:txBody>
      </p:sp>
      <p:sp>
        <p:nvSpPr>
          <p:cNvPr id="6" name="TextBox 5">
            <a:extLst>
              <a:ext uri="{FF2B5EF4-FFF2-40B4-BE49-F238E27FC236}">
                <a16:creationId xmlns:a16="http://schemas.microsoft.com/office/drawing/2014/main" id="{A1B3AD22-2C5F-4E31-A767-582BAEDC42F6}"/>
              </a:ext>
            </a:extLst>
          </p:cNvPr>
          <p:cNvSpPr txBox="1"/>
          <p:nvPr/>
        </p:nvSpPr>
        <p:spPr>
          <a:xfrm>
            <a:off x="1154954" y="2352608"/>
            <a:ext cx="2630905" cy="3416320"/>
          </a:xfrm>
          <a:prstGeom prst="rect">
            <a:avLst/>
          </a:prstGeom>
          <a:noFill/>
        </p:spPr>
        <p:txBody>
          <a:bodyPr wrap="square" rtlCol="0">
            <a:spAutoFit/>
          </a:bodyPr>
          <a:lstStyle/>
          <a:p>
            <a:r>
              <a:rPr lang="en-US" dirty="0"/>
              <a:t>The visualization shows the higher number of cases in the age group 80+ to 55 to 59. It helps in identifying which age groups have the highest number of cases and detects any unusual spikes or drops in specific age categories.</a:t>
            </a:r>
            <a:endParaRPr lang="en-PH" dirty="0"/>
          </a:p>
        </p:txBody>
      </p:sp>
      <p:sp>
        <p:nvSpPr>
          <p:cNvPr id="7" name="Rectangle 6">
            <a:extLst>
              <a:ext uri="{FF2B5EF4-FFF2-40B4-BE49-F238E27FC236}">
                <a16:creationId xmlns:a16="http://schemas.microsoft.com/office/drawing/2014/main" id="{873D5CEE-617C-4201-AD91-2229665CDAFA}"/>
              </a:ext>
            </a:extLst>
          </p:cNvPr>
          <p:cNvSpPr/>
          <p:nvPr/>
        </p:nvSpPr>
        <p:spPr>
          <a:xfrm>
            <a:off x="5181600" y="495300"/>
            <a:ext cx="2598821" cy="52581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662636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455B-95E4-42BF-AB1F-4856F4C7F323}"/>
              </a:ext>
            </a:extLst>
          </p:cNvPr>
          <p:cNvSpPr>
            <a:spLocks noGrp="1"/>
          </p:cNvSpPr>
          <p:nvPr>
            <p:ph type="title"/>
          </p:nvPr>
        </p:nvSpPr>
        <p:spPr/>
        <p:txBody>
          <a:bodyPr/>
          <a:lstStyle/>
          <a:p>
            <a:endParaRPr lang="en-PH"/>
          </a:p>
        </p:txBody>
      </p:sp>
      <p:sp>
        <p:nvSpPr>
          <p:cNvPr id="8" name="TextBox 7">
            <a:extLst>
              <a:ext uri="{FF2B5EF4-FFF2-40B4-BE49-F238E27FC236}">
                <a16:creationId xmlns:a16="http://schemas.microsoft.com/office/drawing/2014/main" id="{DE474AA5-6922-46CD-ABB7-72AF268F5C48}"/>
              </a:ext>
            </a:extLst>
          </p:cNvPr>
          <p:cNvSpPr txBox="1"/>
          <p:nvPr/>
        </p:nvSpPr>
        <p:spPr>
          <a:xfrm>
            <a:off x="481264" y="2144742"/>
            <a:ext cx="6063915"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Please keep in mind the following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df['</a:t>
            </a:r>
            <a:r>
              <a:rPr kumimoji="0" lang="en-US" altLang="en-US" sz="2000" b="0" i="0" u="none" strike="noStrike" cap="none" normalizeH="0" baseline="0" dirty="0" err="1">
                <a:ln>
                  <a:noFill/>
                </a:ln>
                <a:solidFill>
                  <a:schemeClr val="tx1"/>
                </a:solidFill>
                <a:effectLst/>
                <a:latin typeface="Arial" panose="020B0604020202020204" pitchFamily="34" charset="0"/>
              </a:rPr>
              <a:t>BarangayRes</a:t>
            </a:r>
            <a:r>
              <a:rPr kumimoji="0" lang="en-US" altLang="en-US" sz="2000" b="0"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value_counts</a:t>
            </a:r>
            <a:r>
              <a:rPr kumimoji="0" lang="en-US" altLang="en-US" sz="2000" b="0" i="0" u="none" strike="noStrike" cap="none" normalizeH="0" baseline="0" dirty="0">
                <a:ln>
                  <a:noFill/>
                </a:ln>
                <a:solidFill>
                  <a:schemeClr val="tx1"/>
                </a:solidFill>
                <a:effectLst/>
                <a:latin typeface="Arial" panose="020B0604020202020204" pitchFamily="34" charset="0"/>
              </a:rPr>
              <a:t>(): This function counts the number of cases per region.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sns.barplot</a:t>
            </a:r>
            <a:r>
              <a:rPr kumimoji="0" lang="en-US" altLang="en-US" sz="2000" b="0" i="0" u="none" strike="noStrike" cap="none" normalizeH="0" baseline="0" dirty="0">
                <a:ln>
                  <a:noFill/>
                </a:ln>
                <a:solidFill>
                  <a:schemeClr val="tx1"/>
                </a:solidFill>
                <a:effectLst/>
                <a:latin typeface="Arial" panose="020B0604020202020204" pitchFamily="34" charset="0"/>
              </a:rPr>
              <a:t>: This method is used to visualize the counts, with regions on the y-axis for better readability, particularly when there are numerous regions.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This approach helps identify regions with the highest and lowest number of cases.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It aids in comprehending regional variances and potential underlying causes.</a:t>
            </a:r>
          </a:p>
        </p:txBody>
      </p:sp>
      <p:sp>
        <p:nvSpPr>
          <p:cNvPr id="9" name="Rectangle 8">
            <a:extLst>
              <a:ext uri="{FF2B5EF4-FFF2-40B4-BE49-F238E27FC236}">
                <a16:creationId xmlns:a16="http://schemas.microsoft.com/office/drawing/2014/main" id="{2B3D1493-AB6E-46DF-8E1B-681A3FA77326}"/>
              </a:ext>
            </a:extLst>
          </p:cNvPr>
          <p:cNvSpPr/>
          <p:nvPr/>
        </p:nvSpPr>
        <p:spPr>
          <a:xfrm>
            <a:off x="8245642" y="1138989"/>
            <a:ext cx="802105" cy="28875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pic>
        <p:nvPicPr>
          <p:cNvPr id="7" name="Content Placeholder 6">
            <a:extLst>
              <a:ext uri="{FF2B5EF4-FFF2-40B4-BE49-F238E27FC236}">
                <a16:creationId xmlns:a16="http://schemas.microsoft.com/office/drawing/2014/main" id="{86D9ADC7-7F6C-4797-9224-BFA3B44DE786}"/>
              </a:ext>
            </a:extLst>
          </p:cNvPr>
          <p:cNvPicPr>
            <a:picLocks noGrp="1" noChangeAspect="1"/>
          </p:cNvPicPr>
          <p:nvPr>
            <p:ph idx="1"/>
          </p:nvPr>
        </p:nvPicPr>
        <p:blipFill>
          <a:blip r:embed="rId2"/>
          <a:stretch>
            <a:fillRect/>
          </a:stretch>
        </p:blipFill>
        <p:spPr>
          <a:xfrm>
            <a:off x="6333604" y="1343173"/>
            <a:ext cx="5428286" cy="5096490"/>
          </a:xfrm>
        </p:spPr>
      </p:pic>
    </p:spTree>
    <p:extLst>
      <p:ext uri="{BB962C8B-B14F-4D97-AF65-F5344CB8AC3E}">
        <p14:creationId xmlns:p14="http://schemas.microsoft.com/office/powerpoint/2010/main" val="3624075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2DA9-B21F-41BD-8A77-3D21C4CD0ADA}"/>
              </a:ext>
            </a:extLst>
          </p:cNvPr>
          <p:cNvSpPr>
            <a:spLocks noGrp="1"/>
          </p:cNvSpPr>
          <p:nvPr>
            <p:ph type="title"/>
          </p:nvPr>
        </p:nvSpPr>
        <p:spPr>
          <a:xfrm>
            <a:off x="1154955" y="973668"/>
            <a:ext cx="3673720" cy="706964"/>
          </a:xfrm>
        </p:spPr>
        <p:txBody>
          <a:bodyPr/>
          <a:lstStyle/>
          <a:p>
            <a:r>
              <a:rPr lang="en-US" dirty="0"/>
              <a:t>Using .</a:t>
            </a:r>
            <a:r>
              <a:rPr lang="en-US" dirty="0" err="1"/>
              <a:t>groupby</a:t>
            </a:r>
            <a:r>
              <a:rPr lang="en-US" dirty="0"/>
              <a:t> </a:t>
            </a:r>
            <a:r>
              <a:rPr lang="en-US" dirty="0" err="1"/>
              <a:t>brgy</a:t>
            </a:r>
            <a:r>
              <a:rPr lang="en-US" dirty="0"/>
              <a:t> and sex </a:t>
            </a:r>
            <a:endParaRPr lang="en-PH" dirty="0"/>
          </a:p>
        </p:txBody>
      </p:sp>
      <p:sp>
        <p:nvSpPr>
          <p:cNvPr id="3" name="Content Placeholder 2">
            <a:extLst>
              <a:ext uri="{FF2B5EF4-FFF2-40B4-BE49-F238E27FC236}">
                <a16:creationId xmlns:a16="http://schemas.microsoft.com/office/drawing/2014/main" id="{D42AC4C1-F706-4BE6-9409-C0B81F639FCE}"/>
              </a:ext>
            </a:extLst>
          </p:cNvPr>
          <p:cNvSpPr>
            <a:spLocks noGrp="1"/>
          </p:cNvSpPr>
          <p:nvPr>
            <p:ph idx="1"/>
          </p:nvPr>
        </p:nvSpPr>
        <p:spPr>
          <a:xfrm>
            <a:off x="850154" y="2186071"/>
            <a:ext cx="3802057" cy="3416300"/>
          </a:xfrm>
        </p:spPr>
        <p:txBody>
          <a:bodyPr/>
          <a:lstStyle/>
          <a:p>
            <a:r>
              <a:rPr lang="en-US" b="1" dirty="0"/>
              <a:t>Calculate Case Rates by barangay and sex</a:t>
            </a:r>
          </a:p>
          <a:p>
            <a:r>
              <a:rPr lang="en-US" b="1" dirty="0"/>
              <a:t>Purpose:</a:t>
            </a:r>
            <a:r>
              <a:rPr lang="en-US" dirty="0"/>
              <a:t> Determining case rates by </a:t>
            </a:r>
            <a:r>
              <a:rPr lang="en-US" dirty="0" err="1"/>
              <a:t>bgry</a:t>
            </a:r>
            <a:r>
              <a:rPr lang="en-US" dirty="0"/>
              <a:t> and sex, allows for a relative comparison, accounting for population size or other regional factors that may influence case numbers.</a:t>
            </a:r>
          </a:p>
          <a:p>
            <a:endParaRPr lang="en-PH" dirty="0"/>
          </a:p>
        </p:txBody>
      </p:sp>
      <p:sp>
        <p:nvSpPr>
          <p:cNvPr id="6" name="Rectangle 5">
            <a:extLst>
              <a:ext uri="{FF2B5EF4-FFF2-40B4-BE49-F238E27FC236}">
                <a16:creationId xmlns:a16="http://schemas.microsoft.com/office/drawing/2014/main" id="{62646A4B-B8F2-4E2B-B217-1EA133A473B8}"/>
              </a:ext>
            </a:extLst>
          </p:cNvPr>
          <p:cNvSpPr/>
          <p:nvPr/>
        </p:nvSpPr>
        <p:spPr>
          <a:xfrm>
            <a:off x="8229600" y="2027321"/>
            <a:ext cx="1203158" cy="37899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pic>
        <p:nvPicPr>
          <p:cNvPr id="12" name="Picture 11">
            <a:extLst>
              <a:ext uri="{FF2B5EF4-FFF2-40B4-BE49-F238E27FC236}">
                <a16:creationId xmlns:a16="http://schemas.microsoft.com/office/drawing/2014/main" id="{6D76E3C3-DAAB-41C7-B9E4-9C138D39AE7E}"/>
              </a:ext>
            </a:extLst>
          </p:cNvPr>
          <p:cNvPicPr>
            <a:picLocks noChangeAspect="1"/>
          </p:cNvPicPr>
          <p:nvPr/>
        </p:nvPicPr>
        <p:blipFill>
          <a:blip r:embed="rId2"/>
          <a:stretch>
            <a:fillRect/>
          </a:stretch>
        </p:blipFill>
        <p:spPr>
          <a:xfrm>
            <a:off x="5386889" y="1327149"/>
            <a:ext cx="6163427" cy="4656555"/>
          </a:xfrm>
          <a:prstGeom prst="rect">
            <a:avLst/>
          </a:prstGeom>
        </p:spPr>
      </p:pic>
    </p:spTree>
    <p:extLst>
      <p:ext uri="{BB962C8B-B14F-4D97-AF65-F5344CB8AC3E}">
        <p14:creationId xmlns:p14="http://schemas.microsoft.com/office/powerpoint/2010/main" val="2311046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631CF4FB-0417-4ABE-95B6-0A01E8E23CC9}"/>
              </a:ext>
            </a:extLst>
          </p:cNvPr>
          <p:cNvPicPr>
            <a:picLocks noGrp="1" noChangeAspect="1"/>
          </p:cNvPicPr>
          <p:nvPr>
            <p:ph idx="1"/>
          </p:nvPr>
        </p:nvPicPr>
        <p:blipFill>
          <a:blip r:embed="rId3"/>
          <a:stretch>
            <a:fillRect/>
          </a:stretch>
        </p:blipFill>
        <p:spPr>
          <a:xfrm>
            <a:off x="1663753" y="1169067"/>
            <a:ext cx="9373293" cy="5265821"/>
          </a:xfrm>
          <a:prstGeom prst="rect">
            <a:avLst/>
          </a:prstGeom>
        </p:spPr>
      </p:pic>
      <p:sp>
        <p:nvSpPr>
          <p:cNvPr id="2" name="Title 1">
            <a:extLst>
              <a:ext uri="{FF2B5EF4-FFF2-40B4-BE49-F238E27FC236}">
                <a16:creationId xmlns:a16="http://schemas.microsoft.com/office/drawing/2014/main" id="{0D0077AA-1459-4D0C-9BCB-6ADF53E0C280}"/>
              </a:ext>
            </a:extLst>
          </p:cNvPr>
          <p:cNvSpPr>
            <a:spLocks noGrp="1"/>
          </p:cNvSpPr>
          <p:nvPr>
            <p:ph type="title"/>
          </p:nvPr>
        </p:nvSpPr>
        <p:spPr/>
        <p:txBody>
          <a:bodyPr/>
          <a:lstStyle/>
          <a:p>
            <a:endParaRPr lang="en-PH"/>
          </a:p>
        </p:txBody>
      </p:sp>
      <p:sp>
        <p:nvSpPr>
          <p:cNvPr id="6" name="Rectangle 5">
            <a:extLst>
              <a:ext uri="{FF2B5EF4-FFF2-40B4-BE49-F238E27FC236}">
                <a16:creationId xmlns:a16="http://schemas.microsoft.com/office/drawing/2014/main" id="{700A7001-67A9-4477-98AD-63491FBB0711}"/>
              </a:ext>
            </a:extLst>
          </p:cNvPr>
          <p:cNvSpPr/>
          <p:nvPr/>
        </p:nvSpPr>
        <p:spPr>
          <a:xfrm>
            <a:off x="3128211" y="3428999"/>
            <a:ext cx="2021305" cy="40506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005589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CDB1F00-D763-4E04-B310-59595A2F9DDF}"/>
              </a:ext>
            </a:extLst>
          </p:cNvPr>
          <p:cNvPicPr>
            <a:picLocks noChangeAspect="1"/>
          </p:cNvPicPr>
          <p:nvPr/>
        </p:nvPicPr>
        <p:blipFill>
          <a:blip r:embed="rId3"/>
          <a:stretch>
            <a:fillRect/>
          </a:stretch>
        </p:blipFill>
        <p:spPr>
          <a:xfrm>
            <a:off x="6641278" y="1576250"/>
            <a:ext cx="5457825" cy="4074582"/>
          </a:xfrm>
          <a:prstGeom prst="rect">
            <a:avLst/>
          </a:prstGeom>
        </p:spPr>
      </p:pic>
      <p:sp>
        <p:nvSpPr>
          <p:cNvPr id="2" name="Title 1">
            <a:extLst>
              <a:ext uri="{FF2B5EF4-FFF2-40B4-BE49-F238E27FC236}">
                <a16:creationId xmlns:a16="http://schemas.microsoft.com/office/drawing/2014/main" id="{3D29893C-372E-4135-9EED-D23A38A92439}"/>
              </a:ext>
            </a:extLst>
          </p:cNvPr>
          <p:cNvSpPr>
            <a:spLocks noGrp="1"/>
          </p:cNvSpPr>
          <p:nvPr>
            <p:ph type="title"/>
          </p:nvPr>
        </p:nvSpPr>
        <p:spPr>
          <a:xfrm>
            <a:off x="1154954" y="973668"/>
            <a:ext cx="9769720" cy="706964"/>
          </a:xfrm>
        </p:spPr>
        <p:txBody>
          <a:bodyPr/>
          <a:lstStyle/>
          <a:p>
            <a:r>
              <a:rPr lang="en-US" b="1" dirty="0"/>
              <a:t>Identify High-Risk Groups (Age, Sex)</a:t>
            </a:r>
            <a:br>
              <a:rPr lang="en-US" b="1" dirty="0"/>
            </a:br>
            <a:endParaRPr lang="en-PH" dirty="0"/>
          </a:p>
        </p:txBody>
      </p:sp>
      <p:sp>
        <p:nvSpPr>
          <p:cNvPr id="3" name="Content Placeholder 2">
            <a:extLst>
              <a:ext uri="{FF2B5EF4-FFF2-40B4-BE49-F238E27FC236}">
                <a16:creationId xmlns:a16="http://schemas.microsoft.com/office/drawing/2014/main" id="{E3E2B0CF-F282-475C-ACD2-970C81DE901A}"/>
              </a:ext>
            </a:extLst>
          </p:cNvPr>
          <p:cNvSpPr>
            <a:spLocks noGrp="1"/>
          </p:cNvSpPr>
          <p:nvPr>
            <p:ph idx="1"/>
          </p:nvPr>
        </p:nvSpPr>
        <p:spPr>
          <a:xfrm>
            <a:off x="529313" y="2234532"/>
            <a:ext cx="6096000" cy="3416300"/>
          </a:xfrm>
        </p:spPr>
        <p:txBody>
          <a:bodyPr/>
          <a:lstStyle/>
          <a:p>
            <a:r>
              <a:rPr lang="en-US" b="1" dirty="0"/>
              <a:t>Purpose:</a:t>
            </a:r>
            <a:r>
              <a:rPr lang="en-US" dirty="0"/>
              <a:t> Identifying high-risk demographic groups enables targeted public health interventions and resource distribution.</a:t>
            </a:r>
          </a:p>
        </p:txBody>
      </p:sp>
      <p:sp>
        <p:nvSpPr>
          <p:cNvPr id="7" name="TextBox 6">
            <a:extLst>
              <a:ext uri="{FF2B5EF4-FFF2-40B4-BE49-F238E27FC236}">
                <a16:creationId xmlns:a16="http://schemas.microsoft.com/office/drawing/2014/main" id="{38EB5399-ADFB-487A-836D-9CE2E010BEEC}"/>
              </a:ext>
            </a:extLst>
          </p:cNvPr>
          <p:cNvSpPr txBox="1"/>
          <p:nvPr/>
        </p:nvSpPr>
        <p:spPr>
          <a:xfrm>
            <a:off x="545278" y="3280459"/>
            <a:ext cx="6096000" cy="1200329"/>
          </a:xfrm>
          <a:prstGeom prst="rect">
            <a:avLst/>
          </a:prstGeom>
          <a:noFill/>
        </p:spPr>
        <p:txBody>
          <a:bodyPr wrap="square">
            <a:spAutoFit/>
          </a:bodyPr>
          <a:lstStyle/>
          <a:p>
            <a:pPr>
              <a:buFont typeface="Arial" panose="020B0604020202020204" pitchFamily="34" charset="0"/>
              <a:buChar char="•"/>
            </a:pPr>
            <a:r>
              <a:rPr lang="en-US" b="1" dirty="0" err="1"/>
              <a:t>Insights:</a:t>
            </a:r>
            <a:r>
              <a:rPr lang="en-US" dirty="0" err="1"/>
              <a:t>Reveals</a:t>
            </a:r>
            <a:r>
              <a:rPr lang="en-US" dirty="0"/>
              <a:t> intersections of demographics that are disproportionately affected.</a:t>
            </a:r>
          </a:p>
          <a:p>
            <a:pPr>
              <a:buFont typeface="Arial" panose="020B0604020202020204" pitchFamily="34" charset="0"/>
              <a:buChar char="•"/>
            </a:pPr>
            <a:r>
              <a:rPr lang="en-US" dirty="0"/>
              <a:t>Highlights specific groups (e.g., elderly females) that may require focused interventions.</a:t>
            </a:r>
          </a:p>
        </p:txBody>
      </p:sp>
    </p:spTree>
    <p:extLst>
      <p:ext uri="{BB962C8B-B14F-4D97-AF65-F5344CB8AC3E}">
        <p14:creationId xmlns:p14="http://schemas.microsoft.com/office/powerpoint/2010/main" val="3367241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D46C-CDAF-4B34-B140-8C0B2AA11642}"/>
              </a:ext>
            </a:extLst>
          </p:cNvPr>
          <p:cNvSpPr>
            <a:spLocks noGrp="1"/>
          </p:cNvSpPr>
          <p:nvPr>
            <p:ph type="title"/>
          </p:nvPr>
        </p:nvSpPr>
        <p:spPr/>
        <p:txBody>
          <a:bodyPr/>
          <a:lstStyle/>
          <a:p>
            <a:endParaRPr lang="en-PH"/>
          </a:p>
        </p:txBody>
      </p:sp>
      <p:pic>
        <p:nvPicPr>
          <p:cNvPr id="1026" name="Picture 2">
            <a:extLst>
              <a:ext uri="{FF2B5EF4-FFF2-40B4-BE49-F238E27FC236}">
                <a16:creationId xmlns:a16="http://schemas.microsoft.com/office/drawing/2014/main" id="{18416F03-AAE9-4597-879B-3FD50AB6074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4954" y="796089"/>
            <a:ext cx="9264431" cy="5265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43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4341-4BD0-4BE8-8662-84007154BD3A}"/>
              </a:ext>
            </a:extLst>
          </p:cNvPr>
          <p:cNvSpPr>
            <a:spLocks noGrp="1"/>
          </p:cNvSpPr>
          <p:nvPr>
            <p:ph type="title"/>
          </p:nvPr>
        </p:nvSpPr>
        <p:spPr>
          <a:xfrm>
            <a:off x="1187038" y="1021794"/>
            <a:ext cx="8761413" cy="706964"/>
          </a:xfrm>
        </p:spPr>
        <p:txBody>
          <a:bodyPr/>
          <a:lstStyle/>
          <a:p>
            <a:r>
              <a:rPr lang="en-US" b="1" dirty="0"/>
              <a:t>Introduction to </a:t>
            </a:r>
            <a:r>
              <a:rPr lang="en-US" b="1" dirty="0" err="1"/>
              <a:t>ScalaTion</a:t>
            </a:r>
            <a:r>
              <a:rPr lang="en-US" b="1" dirty="0"/>
              <a:t> and Python Equivalents</a:t>
            </a:r>
          </a:p>
        </p:txBody>
      </p:sp>
      <p:sp>
        <p:nvSpPr>
          <p:cNvPr id="3" name="Content Placeholder 2">
            <a:extLst>
              <a:ext uri="{FF2B5EF4-FFF2-40B4-BE49-F238E27FC236}">
                <a16:creationId xmlns:a16="http://schemas.microsoft.com/office/drawing/2014/main" id="{9A5C7DA0-D93A-4966-81A0-BF0259FD6DAA}"/>
              </a:ext>
            </a:extLst>
          </p:cNvPr>
          <p:cNvSpPr>
            <a:spLocks noGrp="1"/>
          </p:cNvSpPr>
          <p:nvPr>
            <p:ph idx="1"/>
          </p:nvPr>
        </p:nvSpPr>
        <p:spPr>
          <a:xfrm>
            <a:off x="1331417" y="2644494"/>
            <a:ext cx="8825659" cy="3416300"/>
          </a:xfrm>
        </p:spPr>
        <p:txBody>
          <a:bodyPr>
            <a:normAutofit/>
          </a:bodyPr>
          <a:lstStyle/>
          <a:p>
            <a:r>
              <a:rPr lang="en-US" b="1" dirty="0" err="1"/>
              <a:t>ScalaTion</a:t>
            </a:r>
            <a:r>
              <a:rPr lang="en-US" dirty="0"/>
              <a:t> provides a robust environment for high-performance data processing, especially with its column-oriented in-memory database and support for linear algebra operations. </a:t>
            </a:r>
          </a:p>
          <a:p>
            <a:r>
              <a:rPr lang="en-US" dirty="0"/>
              <a:t>In Python, you can achieve similar functionality using the following libraries:</a:t>
            </a:r>
          </a:p>
          <a:p>
            <a:pPr>
              <a:buFont typeface="Arial" panose="020B0604020202020204" pitchFamily="34" charset="0"/>
              <a:buChar char="•"/>
            </a:pPr>
            <a:r>
              <a:rPr lang="en-US" b="1" dirty="0"/>
              <a:t>Pandas</a:t>
            </a:r>
            <a:r>
              <a:rPr lang="en-US" dirty="0"/>
              <a:t>: For data manipulation and analysis.</a:t>
            </a:r>
          </a:p>
          <a:p>
            <a:pPr>
              <a:buFont typeface="Arial" panose="020B0604020202020204" pitchFamily="34" charset="0"/>
              <a:buChar char="•"/>
            </a:pPr>
            <a:r>
              <a:rPr lang="en-US" b="1" dirty="0"/>
              <a:t>NumPy</a:t>
            </a:r>
            <a:r>
              <a:rPr lang="en-US" dirty="0"/>
              <a:t>: For numerical operations and handling arrays/matrices.</a:t>
            </a:r>
          </a:p>
          <a:p>
            <a:pPr>
              <a:buFont typeface="Arial" panose="020B0604020202020204" pitchFamily="34" charset="0"/>
              <a:buChar char="•"/>
            </a:pPr>
            <a:r>
              <a:rPr lang="en-US" b="1" dirty="0"/>
              <a:t>SciPy</a:t>
            </a:r>
            <a:r>
              <a:rPr lang="en-US" dirty="0"/>
              <a:t>: For advanced mathematical operations.</a:t>
            </a:r>
          </a:p>
          <a:p>
            <a:pPr>
              <a:buFont typeface="Arial" panose="020B0604020202020204" pitchFamily="34" charset="0"/>
              <a:buChar char="•"/>
            </a:pPr>
            <a:r>
              <a:rPr lang="en-US" b="1" dirty="0"/>
              <a:t>scikit-learn</a:t>
            </a:r>
            <a:r>
              <a:rPr lang="en-US" dirty="0"/>
              <a:t>: For machine learning models.</a:t>
            </a:r>
          </a:p>
        </p:txBody>
      </p:sp>
    </p:spTree>
    <p:extLst>
      <p:ext uri="{BB962C8B-B14F-4D97-AF65-F5344CB8AC3E}">
        <p14:creationId xmlns:p14="http://schemas.microsoft.com/office/powerpoint/2010/main" val="3336990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1E96-99E8-4B44-B13A-AA6E8E20EB3C}"/>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1F2E2FD7-66D6-4745-B671-60C7C3E32D91}"/>
              </a:ext>
            </a:extLst>
          </p:cNvPr>
          <p:cNvSpPr>
            <a:spLocks noGrp="1"/>
          </p:cNvSpPr>
          <p:nvPr>
            <p:ph idx="1"/>
          </p:nvPr>
        </p:nvSpPr>
        <p:spPr/>
        <p:txBody>
          <a:bodyPr>
            <a:normAutofit/>
          </a:bodyPr>
          <a:lstStyle/>
          <a:p>
            <a:pPr algn="just"/>
            <a:r>
              <a:rPr lang="en-US" sz="2400" dirty="0"/>
              <a:t>Here is the revised </a:t>
            </a:r>
            <a:r>
              <a:rPr lang="en-US" sz="2400" dirty="0" err="1"/>
              <a:t>text:"These</a:t>
            </a:r>
            <a:r>
              <a:rPr lang="en-US" sz="2400" dirty="0"/>
              <a:t> are examples that illustrate how Python is used in data visualization. Python can combine columns of data to create useful graphs that explain the distribution of the data. Many different types of graphs are useful for data visualization, so it is up to you to choose the proper one that effectively tells a story to the audience."</a:t>
            </a:r>
            <a:endParaRPr lang="en-PH" sz="2400" dirty="0"/>
          </a:p>
        </p:txBody>
      </p:sp>
    </p:spTree>
    <p:extLst>
      <p:ext uri="{BB962C8B-B14F-4D97-AF65-F5344CB8AC3E}">
        <p14:creationId xmlns:p14="http://schemas.microsoft.com/office/powerpoint/2010/main" val="3045158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ACFC-E715-4A71-8230-D8B8DC84107B}"/>
              </a:ext>
            </a:extLst>
          </p:cNvPr>
          <p:cNvSpPr>
            <a:spLocks noGrp="1"/>
          </p:cNvSpPr>
          <p:nvPr>
            <p:ph type="title"/>
          </p:nvPr>
        </p:nvSpPr>
        <p:spPr/>
        <p:txBody>
          <a:bodyPr/>
          <a:lstStyle/>
          <a:p>
            <a:r>
              <a:rPr lang="en-US" b="1" dirty="0"/>
              <a:t>Predicting Future Cases</a:t>
            </a:r>
            <a:endParaRPr lang="en-PH" dirty="0"/>
          </a:p>
        </p:txBody>
      </p:sp>
      <p:sp>
        <p:nvSpPr>
          <p:cNvPr id="3" name="Content Placeholder 2">
            <a:extLst>
              <a:ext uri="{FF2B5EF4-FFF2-40B4-BE49-F238E27FC236}">
                <a16:creationId xmlns:a16="http://schemas.microsoft.com/office/drawing/2014/main" id="{020832F5-3097-4DB1-9EA6-6CB19052FD5E}"/>
              </a:ext>
            </a:extLst>
          </p:cNvPr>
          <p:cNvSpPr>
            <a:spLocks noGrp="1"/>
          </p:cNvSpPr>
          <p:nvPr>
            <p:ph idx="1"/>
          </p:nvPr>
        </p:nvSpPr>
        <p:spPr/>
        <p:txBody>
          <a:bodyPr>
            <a:normAutofit/>
          </a:bodyPr>
          <a:lstStyle/>
          <a:p>
            <a:r>
              <a:rPr lang="en-US" sz="2400" dirty="0"/>
              <a:t>Predictive modeling helps forecast future case numbers based on historical data, enabling proactive measures and planning.</a:t>
            </a:r>
          </a:p>
          <a:p>
            <a:pPr marL="0" indent="0">
              <a:buNone/>
            </a:pPr>
            <a:r>
              <a:rPr lang="en-US" sz="2400" b="1" dirty="0"/>
              <a:t>Feature Engineering</a:t>
            </a:r>
          </a:p>
          <a:p>
            <a:pPr lvl="1"/>
            <a:r>
              <a:rPr lang="en-US" sz="2200" b="1" dirty="0"/>
              <a:t>Purpose:</a:t>
            </a:r>
            <a:r>
              <a:rPr lang="en-US" sz="2200" dirty="0"/>
              <a:t> Creating new features from existing data can provide additional insights and improve the performance of machine learning models.</a:t>
            </a:r>
          </a:p>
          <a:p>
            <a:endParaRPr lang="en-PH" sz="2400" dirty="0"/>
          </a:p>
        </p:txBody>
      </p:sp>
    </p:spTree>
    <p:extLst>
      <p:ext uri="{BB962C8B-B14F-4D97-AF65-F5344CB8AC3E}">
        <p14:creationId xmlns:p14="http://schemas.microsoft.com/office/powerpoint/2010/main" val="2456942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F51C-B60A-4770-A3D9-405CAA02C809}"/>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C7B28574-3627-4348-A43B-4B936B02918D}"/>
              </a:ext>
            </a:extLst>
          </p:cNvPr>
          <p:cNvPicPr>
            <a:picLocks noGrp="1" noChangeAspect="1"/>
          </p:cNvPicPr>
          <p:nvPr>
            <p:ph idx="1"/>
          </p:nvPr>
        </p:nvPicPr>
        <p:blipFill>
          <a:blip r:embed="rId2"/>
          <a:stretch>
            <a:fillRect/>
          </a:stretch>
        </p:blipFill>
        <p:spPr>
          <a:xfrm>
            <a:off x="4581525" y="2706687"/>
            <a:ext cx="7610475" cy="2603250"/>
          </a:xfrm>
        </p:spPr>
      </p:pic>
      <p:sp>
        <p:nvSpPr>
          <p:cNvPr id="6" name="TextBox 5">
            <a:extLst>
              <a:ext uri="{FF2B5EF4-FFF2-40B4-BE49-F238E27FC236}">
                <a16:creationId xmlns:a16="http://schemas.microsoft.com/office/drawing/2014/main" id="{DC6F827F-62FA-4BFD-A4AA-461215E9F309}"/>
              </a:ext>
            </a:extLst>
          </p:cNvPr>
          <p:cNvSpPr txBox="1"/>
          <p:nvPr/>
        </p:nvSpPr>
        <p:spPr>
          <a:xfrm>
            <a:off x="1315375" y="2273550"/>
            <a:ext cx="2903621" cy="3970318"/>
          </a:xfrm>
          <a:prstGeom prst="rect">
            <a:avLst/>
          </a:prstGeom>
          <a:noFill/>
        </p:spPr>
        <p:txBody>
          <a:bodyPr wrap="square" rtlCol="0">
            <a:spAutoFit/>
          </a:bodyPr>
          <a:lstStyle/>
          <a:p>
            <a:r>
              <a:rPr lang="en-US" dirty="0"/>
              <a:t>In this code, we are creating a formula to generate additional columns in the dataset. The date results show the onset date to create new data. We determine how many days of results are there, just like we dig into chunks of data to filter or create new valuable data for making predictions.</a:t>
            </a:r>
            <a:endParaRPr lang="en-PH" dirty="0"/>
          </a:p>
        </p:txBody>
      </p:sp>
    </p:spTree>
    <p:extLst>
      <p:ext uri="{BB962C8B-B14F-4D97-AF65-F5344CB8AC3E}">
        <p14:creationId xmlns:p14="http://schemas.microsoft.com/office/powerpoint/2010/main" val="408899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E66E-B39C-4DA9-9E14-CC0C9BF22E0C}"/>
              </a:ext>
            </a:extLst>
          </p:cNvPr>
          <p:cNvSpPr>
            <a:spLocks noGrp="1"/>
          </p:cNvSpPr>
          <p:nvPr>
            <p:ph type="title"/>
          </p:nvPr>
        </p:nvSpPr>
        <p:spPr/>
        <p:txBody>
          <a:bodyPr/>
          <a:lstStyle/>
          <a:p>
            <a:endParaRPr lang="en-PH"/>
          </a:p>
        </p:txBody>
      </p:sp>
      <p:pic>
        <p:nvPicPr>
          <p:cNvPr id="7" name="Content Placeholder 6">
            <a:extLst>
              <a:ext uri="{FF2B5EF4-FFF2-40B4-BE49-F238E27FC236}">
                <a16:creationId xmlns:a16="http://schemas.microsoft.com/office/drawing/2014/main" id="{09D529BD-40C3-427B-A186-67AE8EDEDBF1}"/>
              </a:ext>
            </a:extLst>
          </p:cNvPr>
          <p:cNvPicPr>
            <a:picLocks noGrp="1" noChangeAspect="1"/>
          </p:cNvPicPr>
          <p:nvPr>
            <p:ph idx="1"/>
          </p:nvPr>
        </p:nvPicPr>
        <p:blipFill>
          <a:blip r:embed="rId3"/>
          <a:stretch>
            <a:fillRect/>
          </a:stretch>
        </p:blipFill>
        <p:spPr>
          <a:xfrm>
            <a:off x="1356653" y="973668"/>
            <a:ext cx="8358014" cy="5177673"/>
          </a:xfrm>
        </p:spPr>
      </p:pic>
      <p:sp>
        <p:nvSpPr>
          <p:cNvPr id="8" name="Rectangle 7">
            <a:extLst>
              <a:ext uri="{FF2B5EF4-FFF2-40B4-BE49-F238E27FC236}">
                <a16:creationId xmlns:a16="http://schemas.microsoft.com/office/drawing/2014/main" id="{064E5FFE-22B5-4375-B3F8-EA5ED02B8478}"/>
              </a:ext>
            </a:extLst>
          </p:cNvPr>
          <p:cNvSpPr/>
          <p:nvPr/>
        </p:nvSpPr>
        <p:spPr>
          <a:xfrm>
            <a:off x="6368717" y="1680632"/>
            <a:ext cx="1876926" cy="447070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187380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C218-2298-4751-8C29-6E4E769CD8A8}"/>
              </a:ext>
            </a:extLst>
          </p:cNvPr>
          <p:cNvSpPr>
            <a:spLocks noGrp="1"/>
          </p:cNvSpPr>
          <p:nvPr>
            <p:ph type="title"/>
          </p:nvPr>
        </p:nvSpPr>
        <p:spPr/>
        <p:txBody>
          <a:bodyPr/>
          <a:lstStyle/>
          <a:p>
            <a:endParaRPr lang="en-PH"/>
          </a:p>
        </p:txBody>
      </p:sp>
      <p:sp>
        <p:nvSpPr>
          <p:cNvPr id="7" name="TextBox 6">
            <a:extLst>
              <a:ext uri="{FF2B5EF4-FFF2-40B4-BE49-F238E27FC236}">
                <a16:creationId xmlns:a16="http://schemas.microsoft.com/office/drawing/2014/main" id="{BF3CAF31-6BC0-470F-8123-229568EF81BB}"/>
              </a:ext>
            </a:extLst>
          </p:cNvPr>
          <p:cNvSpPr txBox="1"/>
          <p:nvPr/>
        </p:nvSpPr>
        <p:spPr>
          <a:xfrm>
            <a:off x="425115" y="2891857"/>
            <a:ext cx="6096000" cy="16312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Unicode MS"/>
              </a:rPr>
              <a:t>IsPregnant</a:t>
            </a:r>
            <a:r>
              <a:rPr kumimoji="0" lang="en-US" altLang="en-US" sz="2000" b="0" i="0" u="none" strike="noStrike" cap="none" normalizeH="0" baseline="0" dirty="0">
                <a:ln>
                  <a:noFill/>
                </a:ln>
                <a:solidFill>
                  <a:schemeClr val="tx1"/>
                </a:solidFill>
                <a:effectLst/>
              </a:rPr>
              <a:t>: Converts the '</a:t>
            </a:r>
            <a:r>
              <a:rPr kumimoji="0" lang="en-US" altLang="en-US" sz="2000" b="0" i="0" u="none" strike="noStrike" cap="none" normalizeH="0" baseline="0" dirty="0" err="1">
                <a:ln>
                  <a:noFill/>
                </a:ln>
                <a:solidFill>
                  <a:schemeClr val="tx1"/>
                </a:solidFill>
                <a:effectLst/>
              </a:rPr>
              <a:t>Pregnanttab</a:t>
            </a:r>
            <a:r>
              <a:rPr kumimoji="0" lang="en-US" altLang="en-US" sz="2000" b="0" i="0" u="none" strike="noStrike" cap="none" normalizeH="0" baseline="0" dirty="0">
                <a:ln>
                  <a:noFill/>
                </a:ln>
                <a:solidFill>
                  <a:schemeClr val="tx1"/>
                </a:solidFill>
                <a:effectLst/>
              </a:rPr>
              <a:t>' column into a binary numerical feature.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Usefulness:</a:t>
            </a:r>
            <a:r>
              <a:rPr kumimoji="0" lang="en-US" altLang="en-US" sz="2000" b="0" i="0" u="none" strike="noStrike" cap="none" normalizeH="0" baseline="0" dirty="0">
                <a:ln>
                  <a:noFill/>
                </a:ln>
                <a:solidFill>
                  <a:schemeClr val="tx1"/>
                </a:solidFill>
                <a:effectLst/>
                <a:latin typeface="Arial" panose="020B0604020202020204" pitchFamily="34" charset="0"/>
              </a:rPr>
              <a:t> Machine learning models require numerical inputs; binary encoding simplifies categorical variables with two states. </a:t>
            </a:r>
          </a:p>
        </p:txBody>
      </p:sp>
      <p:pic>
        <p:nvPicPr>
          <p:cNvPr id="5" name="Picture 4">
            <a:extLst>
              <a:ext uri="{FF2B5EF4-FFF2-40B4-BE49-F238E27FC236}">
                <a16:creationId xmlns:a16="http://schemas.microsoft.com/office/drawing/2014/main" id="{BE464B48-2665-45BD-B2EA-7612F3449DC4}"/>
              </a:ext>
            </a:extLst>
          </p:cNvPr>
          <p:cNvPicPr>
            <a:picLocks noChangeAspect="1"/>
          </p:cNvPicPr>
          <p:nvPr/>
        </p:nvPicPr>
        <p:blipFill>
          <a:blip r:embed="rId2"/>
          <a:stretch>
            <a:fillRect/>
          </a:stretch>
        </p:blipFill>
        <p:spPr>
          <a:xfrm>
            <a:off x="5322340" y="890581"/>
            <a:ext cx="5546187" cy="1395664"/>
          </a:xfrm>
          <a:prstGeom prst="rect">
            <a:avLst/>
          </a:prstGeom>
        </p:spPr>
      </p:pic>
      <p:pic>
        <p:nvPicPr>
          <p:cNvPr id="10" name="Picture 9">
            <a:extLst>
              <a:ext uri="{FF2B5EF4-FFF2-40B4-BE49-F238E27FC236}">
                <a16:creationId xmlns:a16="http://schemas.microsoft.com/office/drawing/2014/main" id="{FE7FF37E-576C-4DA0-B6F7-56ADCDE79911}"/>
              </a:ext>
            </a:extLst>
          </p:cNvPr>
          <p:cNvPicPr>
            <a:picLocks noChangeAspect="1"/>
          </p:cNvPicPr>
          <p:nvPr/>
        </p:nvPicPr>
        <p:blipFill>
          <a:blip r:embed="rId3"/>
          <a:stretch>
            <a:fillRect/>
          </a:stretch>
        </p:blipFill>
        <p:spPr>
          <a:xfrm>
            <a:off x="7106401" y="2602153"/>
            <a:ext cx="3914775" cy="3841840"/>
          </a:xfrm>
          <a:prstGeom prst="rect">
            <a:avLst/>
          </a:prstGeom>
        </p:spPr>
      </p:pic>
    </p:spTree>
    <p:extLst>
      <p:ext uri="{BB962C8B-B14F-4D97-AF65-F5344CB8AC3E}">
        <p14:creationId xmlns:p14="http://schemas.microsoft.com/office/powerpoint/2010/main" val="405963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7775-F6AC-483F-9484-DD6757A964C0}"/>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A6DFA34A-4C32-43E4-9907-13EE7121D906}"/>
              </a:ext>
            </a:extLst>
          </p:cNvPr>
          <p:cNvSpPr>
            <a:spLocks noGrp="1"/>
          </p:cNvSpPr>
          <p:nvPr>
            <p:ph idx="1"/>
          </p:nvPr>
        </p:nvSpPr>
        <p:spPr/>
        <p:txBody>
          <a:bodyPr>
            <a:normAutofit/>
          </a:bodyPr>
          <a:lstStyle/>
          <a:p>
            <a:pPr algn="just"/>
            <a:r>
              <a:rPr lang="en-US" sz="2800" dirty="0"/>
              <a:t>We have prepared the data for prediction, so let's use the </a:t>
            </a:r>
            <a:r>
              <a:rPr lang="en-US" sz="2800" dirty="0" err="1"/>
              <a:t>sklearn</a:t>
            </a:r>
            <a:r>
              <a:rPr lang="en-US" sz="2800" dirty="0"/>
              <a:t> model selection to train and test the data for predicting the specified data sets.</a:t>
            </a:r>
            <a:endParaRPr lang="en-PH" sz="2800" dirty="0"/>
          </a:p>
        </p:txBody>
      </p:sp>
    </p:spTree>
    <p:extLst>
      <p:ext uri="{BB962C8B-B14F-4D97-AF65-F5344CB8AC3E}">
        <p14:creationId xmlns:p14="http://schemas.microsoft.com/office/powerpoint/2010/main" val="2610553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1A16CA8-6FBB-4D58-B4C2-88464B94293B}"/>
              </a:ext>
            </a:extLst>
          </p:cNvPr>
          <p:cNvPicPr>
            <a:picLocks noChangeAspect="1"/>
          </p:cNvPicPr>
          <p:nvPr/>
        </p:nvPicPr>
        <p:blipFill>
          <a:blip r:embed="rId3"/>
          <a:stretch>
            <a:fillRect/>
          </a:stretch>
        </p:blipFill>
        <p:spPr>
          <a:xfrm>
            <a:off x="4411579" y="2463301"/>
            <a:ext cx="6867525" cy="2172140"/>
          </a:xfrm>
          <a:prstGeom prst="rect">
            <a:avLst/>
          </a:prstGeom>
        </p:spPr>
      </p:pic>
      <p:sp>
        <p:nvSpPr>
          <p:cNvPr id="2" name="Title 1">
            <a:extLst>
              <a:ext uri="{FF2B5EF4-FFF2-40B4-BE49-F238E27FC236}">
                <a16:creationId xmlns:a16="http://schemas.microsoft.com/office/drawing/2014/main" id="{9415DCF1-27F5-43B3-8965-5C960C9891FB}"/>
              </a:ext>
            </a:extLst>
          </p:cNvPr>
          <p:cNvSpPr>
            <a:spLocks noGrp="1"/>
          </p:cNvSpPr>
          <p:nvPr>
            <p:ph type="title"/>
          </p:nvPr>
        </p:nvSpPr>
        <p:spPr/>
        <p:txBody>
          <a:bodyPr/>
          <a:lstStyle/>
          <a:p>
            <a:endParaRPr lang="en-PH" dirty="0"/>
          </a:p>
        </p:txBody>
      </p:sp>
      <p:sp>
        <p:nvSpPr>
          <p:cNvPr id="3" name="Content Placeholder 2">
            <a:extLst>
              <a:ext uri="{FF2B5EF4-FFF2-40B4-BE49-F238E27FC236}">
                <a16:creationId xmlns:a16="http://schemas.microsoft.com/office/drawing/2014/main" id="{35C9A0AC-A546-46B1-AE4E-0D7AAF31D355}"/>
              </a:ext>
            </a:extLst>
          </p:cNvPr>
          <p:cNvSpPr>
            <a:spLocks noGrp="1"/>
          </p:cNvSpPr>
          <p:nvPr>
            <p:ph idx="1"/>
          </p:nvPr>
        </p:nvSpPr>
        <p:spPr>
          <a:xfrm>
            <a:off x="352850" y="2468032"/>
            <a:ext cx="4058729" cy="3416300"/>
          </a:xfrm>
        </p:spPr>
        <p:txBody>
          <a:bodyPr/>
          <a:lstStyle/>
          <a:p>
            <a:r>
              <a:rPr lang="en-US" b="1" dirty="0"/>
              <a:t>Step 2: Train-Test Split</a:t>
            </a:r>
          </a:p>
          <a:p>
            <a:r>
              <a:rPr lang="en-US" b="1" dirty="0"/>
              <a:t>Purpose:</a:t>
            </a:r>
            <a:r>
              <a:rPr lang="en-US" dirty="0"/>
              <a:t> Splitting the data into training and testing sets allows you to evaluate the model's performance on unseen data, ensuring its generalizability.</a:t>
            </a:r>
          </a:p>
          <a:p>
            <a:endParaRPr lang="en-PH" dirty="0"/>
          </a:p>
        </p:txBody>
      </p:sp>
      <p:sp>
        <p:nvSpPr>
          <p:cNvPr id="6" name="Rectangle 5">
            <a:extLst>
              <a:ext uri="{FF2B5EF4-FFF2-40B4-BE49-F238E27FC236}">
                <a16:creationId xmlns:a16="http://schemas.microsoft.com/office/drawing/2014/main" id="{0075D698-BFB1-481E-A4D4-D77F85C3623F}"/>
              </a:ext>
            </a:extLst>
          </p:cNvPr>
          <p:cNvSpPr/>
          <p:nvPr/>
        </p:nvSpPr>
        <p:spPr>
          <a:xfrm>
            <a:off x="5053262" y="3897900"/>
            <a:ext cx="5823285" cy="54576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8" name="TextBox 7">
            <a:extLst>
              <a:ext uri="{FF2B5EF4-FFF2-40B4-BE49-F238E27FC236}">
                <a16:creationId xmlns:a16="http://schemas.microsoft.com/office/drawing/2014/main" id="{07CE84E7-C15F-4CD7-A84D-56CBF4E9DC4F}"/>
              </a:ext>
            </a:extLst>
          </p:cNvPr>
          <p:cNvSpPr txBox="1"/>
          <p:nvPr/>
        </p:nvSpPr>
        <p:spPr>
          <a:xfrm>
            <a:off x="352850" y="4635441"/>
            <a:ext cx="4058729" cy="1477328"/>
          </a:xfrm>
          <a:prstGeom prst="rect">
            <a:avLst/>
          </a:prstGeom>
          <a:noFill/>
        </p:spPr>
        <p:txBody>
          <a:bodyPr wrap="square">
            <a:spAutoFit/>
          </a:bodyPr>
          <a:lstStyle/>
          <a:p>
            <a:pPr>
              <a:buFont typeface="Arial" panose="020B0604020202020204" pitchFamily="34" charset="0"/>
              <a:buChar char="•"/>
            </a:pPr>
            <a:r>
              <a:rPr lang="en-US" b="1" dirty="0" err="1"/>
              <a:t>Insights:Training</a:t>
            </a:r>
            <a:r>
              <a:rPr lang="en-US" b="1" dirty="0"/>
              <a:t> Set</a:t>
            </a:r>
            <a:r>
              <a:rPr lang="en-US" dirty="0"/>
              <a:t>: Used to train the model.</a:t>
            </a:r>
          </a:p>
          <a:p>
            <a:pPr>
              <a:buFont typeface="Arial" panose="020B0604020202020204" pitchFamily="34" charset="0"/>
              <a:buChar char="•"/>
            </a:pPr>
            <a:r>
              <a:rPr lang="en-US" b="1" dirty="0"/>
              <a:t>Testing Set</a:t>
            </a:r>
            <a:r>
              <a:rPr lang="en-US" dirty="0"/>
              <a:t>: Used to evaluate the model's performance and detect overfitting.</a:t>
            </a:r>
          </a:p>
        </p:txBody>
      </p:sp>
    </p:spTree>
    <p:extLst>
      <p:ext uri="{BB962C8B-B14F-4D97-AF65-F5344CB8AC3E}">
        <p14:creationId xmlns:p14="http://schemas.microsoft.com/office/powerpoint/2010/main" val="1567072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587B-1F1B-44E4-BC2F-F0BCAD9B48CE}"/>
              </a:ext>
            </a:extLst>
          </p:cNvPr>
          <p:cNvSpPr>
            <a:spLocks noGrp="1"/>
          </p:cNvSpPr>
          <p:nvPr>
            <p:ph type="title"/>
          </p:nvPr>
        </p:nvSpPr>
        <p:spPr/>
        <p:txBody>
          <a:bodyPr/>
          <a:lstStyle/>
          <a:p>
            <a:endParaRPr lang="en-PH"/>
          </a:p>
        </p:txBody>
      </p:sp>
      <p:sp>
        <p:nvSpPr>
          <p:cNvPr id="4" name="Rectangle 1">
            <a:extLst>
              <a:ext uri="{FF2B5EF4-FFF2-40B4-BE49-F238E27FC236}">
                <a16:creationId xmlns:a16="http://schemas.microsoft.com/office/drawing/2014/main" id="{853942B2-B601-4F0F-8F18-C2F5B475040B}"/>
              </a:ext>
            </a:extLst>
          </p:cNvPr>
          <p:cNvSpPr>
            <a:spLocks noGrp="1" noChangeArrowheads="1"/>
          </p:cNvSpPr>
          <p:nvPr>
            <p:ph idx="1"/>
          </p:nvPr>
        </p:nvSpPr>
        <p:spPr bwMode="auto">
          <a:xfrm>
            <a:off x="1154954" y="2603490"/>
            <a:ext cx="729923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Unicode MS"/>
              </a:rPr>
              <a:t>train_test_split</a:t>
            </a:r>
            <a:r>
              <a:rPr kumimoji="0" lang="en-US" altLang="en-US" sz="2400" b="0" i="0" u="none" strike="noStrike" cap="none" normalizeH="0" baseline="0" dirty="0">
                <a:ln>
                  <a:noFill/>
                </a:ln>
                <a:solidFill>
                  <a:schemeClr val="tx1"/>
                </a:solidFill>
                <a:effectLst/>
              </a:rPr>
              <a:t>: Divides the dataset into training and testing subsets.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Unicode MS"/>
              </a:rPr>
              <a:t>test_size</a:t>
            </a:r>
            <a:r>
              <a:rPr kumimoji="0" lang="en-US" altLang="en-US" sz="2400" b="1" i="0" u="none" strike="noStrike" cap="none" normalizeH="0" baseline="0" dirty="0">
                <a:ln>
                  <a:noFill/>
                </a:ln>
                <a:solidFill>
                  <a:schemeClr val="tx1"/>
                </a:solidFill>
                <a:effectLst/>
                <a:latin typeface="Arial Unicode MS"/>
              </a:rPr>
              <a:t>=0.3</a:t>
            </a:r>
            <a:r>
              <a:rPr kumimoji="0" lang="en-US" altLang="en-US" sz="2400" b="0" i="0" u="none" strike="noStrike" cap="none" normalizeH="0" baseline="0" dirty="0">
                <a:ln>
                  <a:noFill/>
                </a:ln>
                <a:solidFill>
                  <a:schemeClr val="tx1"/>
                </a:solidFill>
                <a:effectLst/>
              </a:rPr>
              <a:t>: Allocates 30% of the data for testing and 70% for training.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Unicode MS"/>
              </a:rPr>
              <a:t>random_state</a:t>
            </a:r>
            <a:r>
              <a:rPr kumimoji="0" lang="en-US" altLang="en-US" sz="2400" b="1" i="0" u="none" strike="noStrike" cap="none" normalizeH="0" baseline="0" dirty="0">
                <a:ln>
                  <a:noFill/>
                </a:ln>
                <a:solidFill>
                  <a:schemeClr val="tx1"/>
                </a:solidFill>
                <a:effectLst/>
                <a:latin typeface="Arial Unicode MS"/>
              </a:rPr>
              <a:t>=42</a:t>
            </a:r>
            <a:r>
              <a:rPr kumimoji="0" lang="en-US" altLang="en-US" sz="2400" b="0" i="0" u="none" strike="noStrike" cap="none" normalizeH="0" baseline="0" dirty="0">
                <a:ln>
                  <a:noFill/>
                </a:ln>
                <a:solidFill>
                  <a:schemeClr val="tx1"/>
                </a:solidFill>
                <a:effectLst/>
              </a:rPr>
              <a:t>: Ensures reproducibility of the split.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7371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32BB-40F7-4A8E-80B1-343653484B39}"/>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6A9563F9-5917-445B-9DB1-C8A5870F23C0}"/>
              </a:ext>
            </a:extLst>
          </p:cNvPr>
          <p:cNvPicPr>
            <a:picLocks noGrp="1" noChangeAspect="1"/>
          </p:cNvPicPr>
          <p:nvPr>
            <p:ph idx="1"/>
          </p:nvPr>
        </p:nvPicPr>
        <p:blipFill>
          <a:blip r:embed="rId2"/>
          <a:stretch>
            <a:fillRect/>
          </a:stretch>
        </p:blipFill>
        <p:spPr>
          <a:xfrm>
            <a:off x="538956" y="2009775"/>
            <a:ext cx="4680744" cy="2647950"/>
          </a:xfrm>
        </p:spPr>
      </p:pic>
      <p:pic>
        <p:nvPicPr>
          <p:cNvPr id="7" name="Picture 6">
            <a:extLst>
              <a:ext uri="{FF2B5EF4-FFF2-40B4-BE49-F238E27FC236}">
                <a16:creationId xmlns:a16="http://schemas.microsoft.com/office/drawing/2014/main" id="{BFBAB3C3-4E45-471C-B663-768B3AAF3B67}"/>
              </a:ext>
            </a:extLst>
          </p:cNvPr>
          <p:cNvPicPr>
            <a:picLocks noChangeAspect="1"/>
          </p:cNvPicPr>
          <p:nvPr/>
        </p:nvPicPr>
        <p:blipFill>
          <a:blip r:embed="rId3"/>
          <a:stretch>
            <a:fillRect/>
          </a:stretch>
        </p:blipFill>
        <p:spPr>
          <a:xfrm>
            <a:off x="6096000" y="2105025"/>
            <a:ext cx="5876925" cy="2457450"/>
          </a:xfrm>
          <a:prstGeom prst="rect">
            <a:avLst/>
          </a:prstGeom>
        </p:spPr>
      </p:pic>
      <p:pic>
        <p:nvPicPr>
          <p:cNvPr id="9" name="Picture 8">
            <a:extLst>
              <a:ext uri="{FF2B5EF4-FFF2-40B4-BE49-F238E27FC236}">
                <a16:creationId xmlns:a16="http://schemas.microsoft.com/office/drawing/2014/main" id="{2A8BD2EE-BA40-4F32-A8A1-6A07981C45DE}"/>
              </a:ext>
            </a:extLst>
          </p:cNvPr>
          <p:cNvPicPr>
            <a:picLocks noChangeAspect="1"/>
          </p:cNvPicPr>
          <p:nvPr/>
        </p:nvPicPr>
        <p:blipFill>
          <a:blip r:embed="rId4"/>
          <a:stretch>
            <a:fillRect/>
          </a:stretch>
        </p:blipFill>
        <p:spPr>
          <a:xfrm>
            <a:off x="3105150" y="5367868"/>
            <a:ext cx="5981700" cy="1209675"/>
          </a:xfrm>
          <a:prstGeom prst="rect">
            <a:avLst/>
          </a:prstGeom>
        </p:spPr>
      </p:pic>
      <p:cxnSp>
        <p:nvCxnSpPr>
          <p:cNvPr id="11" name="Straight Arrow Connector 10">
            <a:extLst>
              <a:ext uri="{FF2B5EF4-FFF2-40B4-BE49-F238E27FC236}">
                <a16:creationId xmlns:a16="http://schemas.microsoft.com/office/drawing/2014/main" id="{4F1C8D14-A3A8-4E06-94C4-AFFA7AE05448}"/>
              </a:ext>
            </a:extLst>
          </p:cNvPr>
          <p:cNvCxnSpPr/>
          <p:nvPr/>
        </p:nvCxnSpPr>
        <p:spPr>
          <a:xfrm>
            <a:off x="5353050" y="34290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18769F4-16C0-4AEF-B817-6B8C6C328EF7}"/>
              </a:ext>
            </a:extLst>
          </p:cNvPr>
          <p:cNvCxnSpPr>
            <a:cxnSpLocks/>
          </p:cNvCxnSpPr>
          <p:nvPr/>
        </p:nvCxnSpPr>
        <p:spPr>
          <a:xfrm>
            <a:off x="7334250" y="4657725"/>
            <a:ext cx="0" cy="452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5266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2D00-1F54-4A08-9174-F55B836594A7}"/>
              </a:ext>
            </a:extLst>
          </p:cNvPr>
          <p:cNvSpPr>
            <a:spLocks noGrp="1"/>
          </p:cNvSpPr>
          <p:nvPr>
            <p:ph type="title"/>
          </p:nvPr>
        </p:nvSpPr>
        <p:spPr/>
        <p:txBody>
          <a:bodyPr/>
          <a:lstStyle/>
          <a:p>
            <a:endParaRPr lang="en-PH"/>
          </a:p>
        </p:txBody>
      </p:sp>
      <p:sp>
        <p:nvSpPr>
          <p:cNvPr id="4" name="Rectangle 1">
            <a:extLst>
              <a:ext uri="{FF2B5EF4-FFF2-40B4-BE49-F238E27FC236}">
                <a16:creationId xmlns:a16="http://schemas.microsoft.com/office/drawing/2014/main" id="{2852F3BC-7D43-49E1-AA36-0584E874EA57}"/>
              </a:ext>
            </a:extLst>
          </p:cNvPr>
          <p:cNvSpPr>
            <a:spLocks noGrp="1" noChangeArrowheads="1"/>
          </p:cNvSpPr>
          <p:nvPr>
            <p:ph idx="1"/>
          </p:nvPr>
        </p:nvSpPr>
        <p:spPr bwMode="auto">
          <a:xfrm>
            <a:off x="1154955" y="2049493"/>
            <a:ext cx="856054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Explanation: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Training Set</a:t>
            </a:r>
            <a:r>
              <a:rPr kumimoji="0" lang="en-US" altLang="en-US" sz="2400" b="0" i="0" u="none" strike="noStrike" cap="none" normalizeH="0" baseline="0" dirty="0">
                <a:ln>
                  <a:noFill/>
                </a:ln>
                <a:solidFill>
                  <a:schemeClr val="tx1"/>
                </a:solidFill>
                <a:effectLst/>
                <a:latin typeface="Arial" panose="020B0604020202020204" pitchFamily="34" charset="0"/>
              </a:rPr>
              <a:t>: 5 rows (70%) of the data are used to train the model. These rows help the model learn the relationship between the features (</a:t>
            </a:r>
            <a:r>
              <a:rPr kumimoji="0" lang="en-US" altLang="en-US" sz="2400" b="0" i="0" u="none" strike="noStrike" cap="none" normalizeH="0" baseline="0" dirty="0">
                <a:ln>
                  <a:noFill/>
                </a:ln>
                <a:solidFill>
                  <a:schemeClr val="tx1"/>
                </a:solidFill>
                <a:effectLst/>
                <a:latin typeface="Arial Unicode MS"/>
              </a:rPr>
              <a:t>Age</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DaysToResult</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IsPregnant</a:t>
            </a:r>
            <a:r>
              <a:rPr kumimoji="0" lang="en-US" altLang="en-US" sz="2400" b="0" i="0" u="none" strike="noStrike" cap="none" normalizeH="0" baseline="0" dirty="0">
                <a:ln>
                  <a:noFill/>
                </a:ln>
                <a:solidFill>
                  <a:schemeClr val="tx1"/>
                </a:solidFill>
                <a:effectLst/>
              </a:rPr>
              <a:t>) and the target (</a:t>
            </a:r>
            <a:r>
              <a:rPr kumimoji="0" lang="en-US" altLang="en-US" sz="2400" b="0" i="0" u="none" strike="noStrike" cap="none" normalizeH="0" baseline="0" dirty="0" err="1">
                <a:ln>
                  <a:noFill/>
                </a:ln>
                <a:solidFill>
                  <a:schemeClr val="tx1"/>
                </a:solidFill>
                <a:effectLst/>
                <a:latin typeface="Arial Unicode MS"/>
              </a:rPr>
              <a:t>HealthStatus</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Testing Set</a:t>
            </a:r>
            <a:r>
              <a:rPr kumimoji="0" lang="en-US" altLang="en-US" sz="2400" b="0" i="0" u="none" strike="noStrike" cap="none" normalizeH="0" baseline="0" dirty="0">
                <a:ln>
                  <a:noFill/>
                </a:ln>
                <a:solidFill>
                  <a:schemeClr val="tx1"/>
                </a:solidFill>
                <a:effectLst/>
                <a:latin typeface="Arial" panose="020B0604020202020204" pitchFamily="34" charset="0"/>
              </a:rPr>
              <a:t>: 2 rows (30%) of the data are kept aside for testing. These rows are used to evaluate the performance of the trained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This split ensures that the model is tested on unseen data, which is essential to assess its ability to generalize to new, real-world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33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85055C-C21D-4048-83BC-C4BFAA2991F8}"/>
              </a:ext>
            </a:extLst>
          </p:cNvPr>
          <p:cNvSpPr>
            <a:spLocks noChangeArrowheads="1"/>
          </p:cNvSpPr>
          <p:nvPr/>
        </p:nvSpPr>
        <p:spPr bwMode="auto">
          <a:xfrm>
            <a:off x="532877" y="2439457"/>
            <a:ext cx="5181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this Python example, </a:t>
            </a:r>
            <a:r>
              <a:rPr kumimoji="0" lang="en-US" altLang="en-US" sz="2400" b="0" i="0" u="none" strike="noStrike" cap="none" normalizeH="0" baseline="0" dirty="0">
                <a:ln>
                  <a:noFill/>
                </a:ln>
                <a:solidFill>
                  <a:schemeClr val="tx1"/>
                </a:solidFill>
                <a:effectLst/>
                <a:latin typeface="Arial Unicode MS"/>
              </a:rPr>
              <a:t>Pandas</a:t>
            </a:r>
            <a:r>
              <a:rPr kumimoji="0" lang="en-US" altLang="en-US" sz="2400" b="0" i="0" u="none" strike="noStrike" cap="none" normalizeH="0" baseline="0" dirty="0">
                <a:ln>
                  <a:noFill/>
                </a:ln>
                <a:solidFill>
                  <a:schemeClr val="tx1"/>
                </a:solidFill>
                <a:effectLst/>
              </a:rPr>
              <a:t> is used to load the data, and </a:t>
            </a:r>
            <a:r>
              <a:rPr kumimoji="0" lang="en-US" altLang="en-US" sz="2400" b="0" i="0" u="none" strike="noStrike" cap="none" normalizeH="0" baseline="0" dirty="0">
                <a:ln>
                  <a:noFill/>
                </a:ln>
                <a:solidFill>
                  <a:schemeClr val="tx1"/>
                </a:solidFill>
                <a:effectLst/>
                <a:latin typeface="Arial Unicode MS"/>
              </a:rPr>
              <a:t>NumPy</a:t>
            </a:r>
            <a:r>
              <a:rPr kumimoji="0" lang="en-US" altLang="en-US" sz="2400" b="0" i="0" u="none" strike="noStrike" cap="none" normalizeH="0" baseline="0" dirty="0">
                <a:ln>
                  <a:noFill/>
                </a:ln>
                <a:solidFill>
                  <a:schemeClr val="tx1"/>
                </a:solidFill>
                <a:effectLst/>
              </a:rPr>
              <a:t> is used to convert specific columns into matrices or vectors, similar to </a:t>
            </a:r>
            <a:r>
              <a:rPr kumimoji="0" lang="en-US" altLang="en-US" sz="2400" b="0" i="0" u="none" strike="noStrike" cap="none" normalizeH="0" baseline="0" dirty="0" err="1">
                <a:ln>
                  <a:noFill/>
                </a:ln>
                <a:solidFill>
                  <a:schemeClr val="tx1"/>
                </a:solidFill>
                <a:effectLst/>
              </a:rPr>
              <a:t>ScalaTion's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toMatriD</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err="1">
                <a:ln>
                  <a:noFill/>
                </a:ln>
                <a:solidFill>
                  <a:schemeClr val="tx1"/>
                </a:solidFill>
                <a:effectLst/>
                <a:latin typeface="Arial Unicode MS"/>
              </a:rPr>
              <a:t>toVectorD</a:t>
            </a:r>
            <a:r>
              <a:rPr kumimoji="0" lang="en-US" altLang="en-US" sz="2400" b="0" i="0" u="none" strike="noStrike" cap="none" normalizeH="0" baseline="0" dirty="0">
                <a:ln>
                  <a:noFill/>
                </a:ln>
                <a:solidFill>
                  <a:schemeClr val="tx1"/>
                </a:solidFill>
                <a:effectLst/>
              </a:rPr>
              <a:t> methods.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5FAD2EFF-5F25-4D2A-B234-001C083368C9}"/>
              </a:ext>
            </a:extLst>
          </p:cNvPr>
          <p:cNvPicPr>
            <a:picLocks noChangeAspect="1"/>
          </p:cNvPicPr>
          <p:nvPr/>
        </p:nvPicPr>
        <p:blipFill rotWithShape="1">
          <a:blip r:embed="rId2"/>
          <a:srcRect b="46051"/>
          <a:stretch/>
        </p:blipFill>
        <p:spPr>
          <a:xfrm>
            <a:off x="5807243" y="2164060"/>
            <a:ext cx="4991100" cy="2043343"/>
          </a:xfrm>
          <a:prstGeom prst="rect">
            <a:avLst/>
          </a:prstGeom>
        </p:spPr>
      </p:pic>
      <p:sp>
        <p:nvSpPr>
          <p:cNvPr id="5" name="Rectangle 4">
            <a:extLst>
              <a:ext uri="{FF2B5EF4-FFF2-40B4-BE49-F238E27FC236}">
                <a16:creationId xmlns:a16="http://schemas.microsoft.com/office/drawing/2014/main" id="{485DF015-D76F-45A7-B360-CD17223F8FE5}"/>
              </a:ext>
            </a:extLst>
          </p:cNvPr>
          <p:cNvSpPr/>
          <p:nvPr/>
        </p:nvSpPr>
        <p:spPr>
          <a:xfrm>
            <a:off x="6206899" y="3246783"/>
            <a:ext cx="3261663" cy="94457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938827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A729-E19B-4520-99F2-5DE6CF52AC78}"/>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95B42F01-7C83-4BB8-B5DF-360845DD90C0}"/>
              </a:ext>
            </a:extLst>
          </p:cNvPr>
          <p:cNvSpPr>
            <a:spLocks noGrp="1"/>
          </p:cNvSpPr>
          <p:nvPr>
            <p:ph idx="1"/>
          </p:nvPr>
        </p:nvSpPr>
        <p:spPr/>
        <p:txBody>
          <a:bodyPr/>
          <a:lstStyle/>
          <a:p>
            <a:r>
              <a:rPr lang="en-PH" dirty="0"/>
              <a:t>We just finished the model to the prediction so we have applied the algorithm of the data set we have tried to use the random forest classifier</a:t>
            </a:r>
          </a:p>
          <a:p>
            <a:r>
              <a:rPr lang="en-PH" dirty="0"/>
              <a:t>To initialize the train model through our data set. </a:t>
            </a:r>
          </a:p>
        </p:txBody>
      </p:sp>
    </p:spTree>
    <p:extLst>
      <p:ext uri="{BB962C8B-B14F-4D97-AF65-F5344CB8AC3E}">
        <p14:creationId xmlns:p14="http://schemas.microsoft.com/office/powerpoint/2010/main" val="1722816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B616-FA8D-4940-85EC-2A796C324745}"/>
              </a:ext>
            </a:extLst>
          </p:cNvPr>
          <p:cNvSpPr>
            <a:spLocks noGrp="1"/>
          </p:cNvSpPr>
          <p:nvPr>
            <p:ph type="title"/>
          </p:nvPr>
        </p:nvSpPr>
        <p:spPr/>
        <p:txBody>
          <a:bodyPr/>
          <a:lstStyle/>
          <a:p>
            <a:endParaRPr lang="en-PH" dirty="0"/>
          </a:p>
        </p:txBody>
      </p:sp>
      <p:sp>
        <p:nvSpPr>
          <p:cNvPr id="3" name="Content Placeholder 2">
            <a:extLst>
              <a:ext uri="{FF2B5EF4-FFF2-40B4-BE49-F238E27FC236}">
                <a16:creationId xmlns:a16="http://schemas.microsoft.com/office/drawing/2014/main" id="{07D92EF6-F7BC-4C2D-B19C-62CBA32359C8}"/>
              </a:ext>
            </a:extLst>
          </p:cNvPr>
          <p:cNvSpPr>
            <a:spLocks noGrp="1"/>
          </p:cNvSpPr>
          <p:nvPr>
            <p:ph idx="1"/>
          </p:nvPr>
        </p:nvSpPr>
        <p:spPr>
          <a:xfrm>
            <a:off x="35514" y="2155658"/>
            <a:ext cx="4941046" cy="3416300"/>
          </a:xfrm>
        </p:spPr>
        <p:txBody>
          <a:bodyPr/>
          <a:lstStyle/>
          <a:p>
            <a:r>
              <a:rPr lang="en-US" b="1" dirty="0"/>
              <a:t>Step 3: Model Training and Prediction</a:t>
            </a:r>
          </a:p>
          <a:p>
            <a:r>
              <a:rPr lang="en-US" b="1" dirty="0"/>
              <a:t>Purpose:</a:t>
            </a:r>
            <a:r>
              <a:rPr lang="en-US" dirty="0"/>
              <a:t> Training a machine learning model enables the prediction of future cases based on learned patterns from historical data.</a:t>
            </a:r>
          </a:p>
          <a:p>
            <a:endParaRPr lang="en-PH" dirty="0"/>
          </a:p>
        </p:txBody>
      </p:sp>
      <p:pic>
        <p:nvPicPr>
          <p:cNvPr id="5" name="Picture 4">
            <a:extLst>
              <a:ext uri="{FF2B5EF4-FFF2-40B4-BE49-F238E27FC236}">
                <a16:creationId xmlns:a16="http://schemas.microsoft.com/office/drawing/2014/main" id="{749A5153-47CA-4EC7-8441-5108AED805CC}"/>
              </a:ext>
            </a:extLst>
          </p:cNvPr>
          <p:cNvPicPr>
            <a:picLocks noChangeAspect="1"/>
          </p:cNvPicPr>
          <p:nvPr/>
        </p:nvPicPr>
        <p:blipFill>
          <a:blip r:embed="rId2"/>
          <a:stretch>
            <a:fillRect/>
          </a:stretch>
        </p:blipFill>
        <p:spPr>
          <a:xfrm>
            <a:off x="6455443" y="2128471"/>
            <a:ext cx="6115050" cy="3124200"/>
          </a:xfrm>
          <a:prstGeom prst="rect">
            <a:avLst/>
          </a:prstGeom>
        </p:spPr>
      </p:pic>
      <p:sp>
        <p:nvSpPr>
          <p:cNvPr id="6" name="Rectangle 5">
            <a:extLst>
              <a:ext uri="{FF2B5EF4-FFF2-40B4-BE49-F238E27FC236}">
                <a16:creationId xmlns:a16="http://schemas.microsoft.com/office/drawing/2014/main" id="{DF193795-F747-42A4-914C-8F322C567B06}"/>
              </a:ext>
            </a:extLst>
          </p:cNvPr>
          <p:cNvSpPr/>
          <p:nvPr/>
        </p:nvSpPr>
        <p:spPr>
          <a:xfrm>
            <a:off x="7475621" y="2947512"/>
            <a:ext cx="2598821" cy="70696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9" name="Rectangle 8">
            <a:extLst>
              <a:ext uri="{FF2B5EF4-FFF2-40B4-BE49-F238E27FC236}">
                <a16:creationId xmlns:a16="http://schemas.microsoft.com/office/drawing/2014/main" id="{A8E6E647-2649-4327-B792-C0AE43F3ACC1}"/>
              </a:ext>
            </a:extLst>
          </p:cNvPr>
          <p:cNvSpPr/>
          <p:nvPr/>
        </p:nvSpPr>
        <p:spPr>
          <a:xfrm>
            <a:off x="7475620" y="4473517"/>
            <a:ext cx="2598821" cy="70696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719D0CE9-050E-4AFE-9A50-8052469D0178}"/>
              </a:ext>
            </a:extLst>
          </p:cNvPr>
          <p:cNvSpPr txBox="1"/>
          <p:nvPr/>
        </p:nvSpPr>
        <p:spPr>
          <a:xfrm>
            <a:off x="128586" y="3995678"/>
            <a:ext cx="6096000"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Unicode MS"/>
              </a:rPr>
              <a:t>RandomForestClassifier</a:t>
            </a:r>
            <a:r>
              <a:rPr kumimoji="0" lang="en-US" altLang="en-US" sz="2000" b="0" i="0" u="none" strike="noStrike" cap="none" normalizeH="0" baseline="0" dirty="0">
                <a:ln>
                  <a:noFill/>
                </a:ln>
                <a:solidFill>
                  <a:schemeClr val="tx1"/>
                </a:solidFill>
                <a:effectLst/>
              </a:rPr>
              <a:t>: An ensemble learning method that operates by constructing multiple decision trees.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Advantages: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Handles both numerical and categorical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Robust to overfitting, especially with large datasets.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Provides feature importance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1BE598E7-F205-4000-B17F-5C55FBD37763}"/>
              </a:ext>
            </a:extLst>
          </p:cNvPr>
          <p:cNvSpPr txBox="1"/>
          <p:nvPr/>
        </p:nvSpPr>
        <p:spPr>
          <a:xfrm>
            <a:off x="6096000" y="5630190"/>
            <a:ext cx="628850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Arial Unicode MS"/>
              </a:rPr>
              <a:t>model.predict</a:t>
            </a:r>
            <a:r>
              <a:rPr kumimoji="0" lang="en-US" altLang="en-US" sz="1800" b="0" i="0" u="none" strike="noStrike" cap="none" normalizeH="0" baseline="0" dirty="0">
                <a:ln>
                  <a:noFill/>
                </a:ln>
                <a:solidFill>
                  <a:schemeClr val="tx1"/>
                </a:solidFill>
                <a:effectLst/>
              </a:rPr>
              <a:t>: Generates predictions for the test data.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0986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15D0-5E68-4BB0-BA39-98E7FBBD77C8}"/>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0C367CA1-33B8-457A-83F4-9A8EDFC6732E}"/>
              </a:ext>
            </a:extLst>
          </p:cNvPr>
          <p:cNvPicPr>
            <a:picLocks noGrp="1" noChangeAspect="1"/>
          </p:cNvPicPr>
          <p:nvPr>
            <p:ph idx="1"/>
          </p:nvPr>
        </p:nvPicPr>
        <p:blipFill>
          <a:blip r:embed="rId3"/>
          <a:stretch>
            <a:fillRect/>
          </a:stretch>
        </p:blipFill>
        <p:spPr>
          <a:xfrm>
            <a:off x="0" y="346338"/>
            <a:ext cx="6248400" cy="2668587"/>
          </a:xfrm>
        </p:spPr>
      </p:pic>
      <p:pic>
        <p:nvPicPr>
          <p:cNvPr id="7" name="Picture 6">
            <a:extLst>
              <a:ext uri="{FF2B5EF4-FFF2-40B4-BE49-F238E27FC236}">
                <a16:creationId xmlns:a16="http://schemas.microsoft.com/office/drawing/2014/main" id="{2CC1C1CC-2A1F-4373-8596-037F7300594E}"/>
              </a:ext>
            </a:extLst>
          </p:cNvPr>
          <p:cNvPicPr>
            <a:picLocks noChangeAspect="1"/>
          </p:cNvPicPr>
          <p:nvPr/>
        </p:nvPicPr>
        <p:blipFill>
          <a:blip r:embed="rId4"/>
          <a:stretch>
            <a:fillRect/>
          </a:stretch>
        </p:blipFill>
        <p:spPr>
          <a:xfrm>
            <a:off x="6429375" y="22755"/>
            <a:ext cx="5762625" cy="5122332"/>
          </a:xfrm>
          <a:prstGeom prst="rect">
            <a:avLst/>
          </a:prstGeom>
        </p:spPr>
      </p:pic>
      <p:pic>
        <p:nvPicPr>
          <p:cNvPr id="11" name="Picture 10">
            <a:extLst>
              <a:ext uri="{FF2B5EF4-FFF2-40B4-BE49-F238E27FC236}">
                <a16:creationId xmlns:a16="http://schemas.microsoft.com/office/drawing/2014/main" id="{AC5D825B-47E1-4339-ABE3-9844BD55A488}"/>
              </a:ext>
            </a:extLst>
          </p:cNvPr>
          <p:cNvPicPr>
            <a:picLocks noChangeAspect="1"/>
          </p:cNvPicPr>
          <p:nvPr/>
        </p:nvPicPr>
        <p:blipFill>
          <a:blip r:embed="rId5"/>
          <a:stretch>
            <a:fillRect/>
          </a:stretch>
        </p:blipFill>
        <p:spPr>
          <a:xfrm>
            <a:off x="352425" y="3480327"/>
            <a:ext cx="5543550" cy="2533650"/>
          </a:xfrm>
          <a:prstGeom prst="rect">
            <a:avLst/>
          </a:prstGeom>
        </p:spPr>
      </p:pic>
    </p:spTree>
    <p:extLst>
      <p:ext uri="{BB962C8B-B14F-4D97-AF65-F5344CB8AC3E}">
        <p14:creationId xmlns:p14="http://schemas.microsoft.com/office/powerpoint/2010/main" val="239811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81C796-612B-4171-826C-40AB6536ED91}"/>
              </a:ext>
            </a:extLst>
          </p:cNvPr>
          <p:cNvPicPr>
            <a:picLocks noChangeAspect="1"/>
          </p:cNvPicPr>
          <p:nvPr/>
        </p:nvPicPr>
        <p:blipFill>
          <a:blip r:embed="rId3"/>
          <a:stretch>
            <a:fillRect/>
          </a:stretch>
        </p:blipFill>
        <p:spPr>
          <a:xfrm>
            <a:off x="5883632" y="2451202"/>
            <a:ext cx="5638800" cy="952500"/>
          </a:xfrm>
          <a:prstGeom prst="rect">
            <a:avLst/>
          </a:prstGeom>
        </p:spPr>
      </p:pic>
      <p:sp>
        <p:nvSpPr>
          <p:cNvPr id="2" name="Title 1">
            <a:extLst>
              <a:ext uri="{FF2B5EF4-FFF2-40B4-BE49-F238E27FC236}">
                <a16:creationId xmlns:a16="http://schemas.microsoft.com/office/drawing/2014/main" id="{766D62FA-17A6-4936-B9AA-450A26BBDB2A}"/>
              </a:ext>
            </a:extLst>
          </p:cNvPr>
          <p:cNvSpPr>
            <a:spLocks noGrp="1"/>
          </p:cNvSpPr>
          <p:nvPr>
            <p:ph type="title"/>
          </p:nvPr>
        </p:nvSpPr>
        <p:spPr/>
        <p:txBody>
          <a:bodyPr/>
          <a:lstStyle/>
          <a:p>
            <a:endParaRPr lang="en-PH"/>
          </a:p>
        </p:txBody>
      </p:sp>
      <p:sp>
        <p:nvSpPr>
          <p:cNvPr id="8" name="TextBox 7">
            <a:extLst>
              <a:ext uri="{FF2B5EF4-FFF2-40B4-BE49-F238E27FC236}">
                <a16:creationId xmlns:a16="http://schemas.microsoft.com/office/drawing/2014/main" id="{550AD765-9C08-4643-BBC1-5264665E3A6E}"/>
              </a:ext>
            </a:extLst>
          </p:cNvPr>
          <p:cNvSpPr txBox="1"/>
          <p:nvPr/>
        </p:nvSpPr>
        <p:spPr>
          <a:xfrm>
            <a:off x="272717" y="2642772"/>
            <a:ext cx="5951620"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Unicode MS"/>
              </a:rPr>
              <a:t>accuracy_score</a:t>
            </a:r>
            <a:r>
              <a:rPr kumimoji="0" lang="en-US" altLang="en-US" sz="2400" b="0" i="0" u="none" strike="noStrike" cap="none" normalizeH="0" baseline="0" dirty="0">
                <a:ln>
                  <a:noFill/>
                </a:ln>
                <a:solidFill>
                  <a:schemeClr val="tx1"/>
                </a:solidFill>
                <a:effectLst/>
              </a:rPr>
              <a:t>: Measures the proportion of correctly predicted instances.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Unicode MS"/>
              </a:rPr>
              <a:t>classification_report</a:t>
            </a:r>
            <a:r>
              <a:rPr kumimoji="0" lang="en-US" altLang="en-US" sz="2400" b="0" i="0" u="none" strike="noStrike" cap="none" normalizeH="0" baseline="0" dirty="0">
                <a:ln>
                  <a:noFill/>
                </a:ln>
                <a:solidFill>
                  <a:schemeClr val="tx1"/>
                </a:solidFill>
                <a:effectLst/>
              </a:rPr>
              <a:t>: Provides detailed metrics like precision, recall, and F1-score for each class.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A8087D6B-C92F-43B1-BFEB-DD3D43B34C77}"/>
              </a:ext>
            </a:extLst>
          </p:cNvPr>
          <p:cNvSpPr/>
          <p:nvPr/>
        </p:nvSpPr>
        <p:spPr>
          <a:xfrm>
            <a:off x="5994883" y="3070828"/>
            <a:ext cx="5527549" cy="38347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7216457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34893EC5-E96D-4494-B564-1979E02C2A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1284" y="2037347"/>
            <a:ext cx="8807116" cy="4415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6507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0F39-C521-4A60-9337-E1902527FCF2}"/>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1108D736-AC1B-44D7-AC43-3B56604FF20E}"/>
              </a:ext>
            </a:extLst>
          </p:cNvPr>
          <p:cNvSpPr>
            <a:spLocks noGrp="1"/>
          </p:cNvSpPr>
          <p:nvPr>
            <p:ph idx="1"/>
          </p:nvPr>
        </p:nvSpPr>
        <p:spPr/>
        <p:txBody>
          <a:bodyPr/>
          <a:lstStyle/>
          <a:p>
            <a:r>
              <a:rPr lang="en-US" dirty="0"/>
              <a:t>We have summarized all the algorithms used in data. In data science, the higher the accuracy of the model, the better the predictions.</a:t>
            </a:r>
            <a:endParaRPr lang="en-PH" dirty="0"/>
          </a:p>
        </p:txBody>
      </p:sp>
    </p:spTree>
    <p:extLst>
      <p:ext uri="{BB962C8B-B14F-4D97-AF65-F5344CB8AC3E}">
        <p14:creationId xmlns:p14="http://schemas.microsoft.com/office/powerpoint/2010/main" val="4240458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0F3CD5AB-948F-4FE0-8FBE-9BDB543E410F}"/>
              </a:ext>
            </a:extLst>
          </p:cNvPr>
          <p:cNvPicPr>
            <a:picLocks noGrp="1" noChangeAspect="1"/>
          </p:cNvPicPr>
          <p:nvPr>
            <p:ph idx="1"/>
          </p:nvPr>
        </p:nvPicPr>
        <p:blipFill>
          <a:blip r:embed="rId3"/>
          <a:stretch>
            <a:fillRect/>
          </a:stretch>
        </p:blipFill>
        <p:spPr>
          <a:xfrm>
            <a:off x="1154955" y="1459832"/>
            <a:ext cx="9448878" cy="4940967"/>
          </a:xfrm>
        </p:spPr>
      </p:pic>
      <p:sp>
        <p:nvSpPr>
          <p:cNvPr id="2" name="Title 1">
            <a:extLst>
              <a:ext uri="{FF2B5EF4-FFF2-40B4-BE49-F238E27FC236}">
                <a16:creationId xmlns:a16="http://schemas.microsoft.com/office/drawing/2014/main" id="{14392F10-09AE-44A2-A5C7-993426393DA6}"/>
              </a:ext>
            </a:extLst>
          </p:cNvPr>
          <p:cNvSpPr>
            <a:spLocks noGrp="1"/>
          </p:cNvSpPr>
          <p:nvPr>
            <p:ph type="title"/>
          </p:nvPr>
        </p:nvSpPr>
        <p:spPr/>
        <p:txBody>
          <a:bodyPr/>
          <a:lstStyle/>
          <a:p>
            <a:endParaRPr lang="en-PH"/>
          </a:p>
        </p:txBody>
      </p:sp>
      <p:sp>
        <p:nvSpPr>
          <p:cNvPr id="6" name="Rectangle 5">
            <a:extLst>
              <a:ext uri="{FF2B5EF4-FFF2-40B4-BE49-F238E27FC236}">
                <a16:creationId xmlns:a16="http://schemas.microsoft.com/office/drawing/2014/main" id="{52065AA3-13ED-4936-A0E6-E55473F16910}"/>
              </a:ext>
            </a:extLst>
          </p:cNvPr>
          <p:cNvSpPr/>
          <p:nvPr/>
        </p:nvSpPr>
        <p:spPr>
          <a:xfrm>
            <a:off x="1701132" y="4315327"/>
            <a:ext cx="5527549" cy="3048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13" name="Rectangle 12">
            <a:extLst>
              <a:ext uri="{FF2B5EF4-FFF2-40B4-BE49-F238E27FC236}">
                <a16:creationId xmlns:a16="http://schemas.microsoft.com/office/drawing/2014/main" id="{788BA01B-4D4F-4885-88BB-C25AA212D48A}"/>
              </a:ext>
            </a:extLst>
          </p:cNvPr>
          <p:cNvSpPr/>
          <p:nvPr/>
        </p:nvSpPr>
        <p:spPr>
          <a:xfrm>
            <a:off x="1332164" y="5106291"/>
            <a:ext cx="5527549" cy="3048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
        <p:nvSpPr>
          <p:cNvPr id="14" name="Rectangle 13">
            <a:extLst>
              <a:ext uri="{FF2B5EF4-FFF2-40B4-BE49-F238E27FC236}">
                <a16:creationId xmlns:a16="http://schemas.microsoft.com/office/drawing/2014/main" id="{280B89C6-B26B-4D69-852C-64809F583A6D}"/>
              </a:ext>
            </a:extLst>
          </p:cNvPr>
          <p:cNvSpPr/>
          <p:nvPr/>
        </p:nvSpPr>
        <p:spPr>
          <a:xfrm>
            <a:off x="1332164" y="5461668"/>
            <a:ext cx="5527549" cy="3048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2676111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989B-B94E-4434-9BF5-85F98A6E2D53}"/>
              </a:ext>
            </a:extLst>
          </p:cNvPr>
          <p:cNvSpPr>
            <a:spLocks noGrp="1"/>
          </p:cNvSpPr>
          <p:nvPr>
            <p:ph type="title"/>
          </p:nvPr>
        </p:nvSpPr>
        <p:spPr/>
        <p:txBody>
          <a:bodyPr/>
          <a:lstStyle/>
          <a:p>
            <a:endParaRPr lang="en-PH"/>
          </a:p>
        </p:txBody>
      </p:sp>
      <p:pic>
        <p:nvPicPr>
          <p:cNvPr id="3074" name="Picture 2">
            <a:extLst>
              <a:ext uri="{FF2B5EF4-FFF2-40B4-BE49-F238E27FC236}">
                <a16:creationId xmlns:a16="http://schemas.microsoft.com/office/drawing/2014/main" id="{2B945D11-EED0-4DFC-9718-E18EAB22B3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3435" y="1327150"/>
            <a:ext cx="9545129" cy="5046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5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8828-16FC-4CBF-B009-99A2B4DA18FB}"/>
              </a:ext>
            </a:extLst>
          </p:cNvPr>
          <p:cNvSpPr>
            <a:spLocks noGrp="1"/>
          </p:cNvSpPr>
          <p:nvPr>
            <p:ph type="title"/>
          </p:nvPr>
        </p:nvSpPr>
        <p:spPr>
          <a:xfrm>
            <a:off x="1042659" y="1615352"/>
            <a:ext cx="8761413" cy="706964"/>
          </a:xfrm>
        </p:spPr>
        <p:txBody>
          <a:bodyPr/>
          <a:lstStyle/>
          <a:p>
            <a:r>
              <a:rPr lang="en-US" b="1" dirty="0"/>
              <a:t>Basic Data Operations</a:t>
            </a:r>
            <a:br>
              <a:rPr lang="en-US" b="1" dirty="0"/>
            </a:br>
            <a:endParaRPr lang="en-PH" dirty="0"/>
          </a:p>
        </p:txBody>
      </p:sp>
      <p:sp>
        <p:nvSpPr>
          <p:cNvPr id="3" name="Content Placeholder 2">
            <a:extLst>
              <a:ext uri="{FF2B5EF4-FFF2-40B4-BE49-F238E27FC236}">
                <a16:creationId xmlns:a16="http://schemas.microsoft.com/office/drawing/2014/main" id="{E7DC24F9-0393-4958-8505-7ED0C9757E01}"/>
              </a:ext>
            </a:extLst>
          </p:cNvPr>
          <p:cNvSpPr>
            <a:spLocks noGrp="1"/>
          </p:cNvSpPr>
          <p:nvPr>
            <p:ph idx="1"/>
          </p:nvPr>
        </p:nvSpPr>
        <p:spPr>
          <a:xfrm>
            <a:off x="1267248" y="2619542"/>
            <a:ext cx="8825659" cy="3416300"/>
          </a:xfrm>
        </p:spPr>
        <p:txBody>
          <a:bodyPr/>
          <a:lstStyle/>
          <a:p>
            <a:r>
              <a:rPr lang="en-US" b="1" dirty="0"/>
              <a:t>Select Operation</a:t>
            </a:r>
            <a:r>
              <a:rPr lang="en-US" dirty="0"/>
              <a:t>:</a:t>
            </a:r>
          </a:p>
          <a:p>
            <a:r>
              <a:rPr lang="en-PH" b="1" dirty="0" err="1"/>
              <a:t>ScalaTion</a:t>
            </a:r>
            <a:r>
              <a:rPr lang="en-PH" dirty="0"/>
              <a:t>:</a:t>
            </a:r>
          </a:p>
          <a:p>
            <a:endParaRPr lang="en-PH" dirty="0"/>
          </a:p>
          <a:p>
            <a:endParaRPr lang="en-PH" dirty="0"/>
          </a:p>
          <a:p>
            <a:endParaRPr lang="en-PH" dirty="0"/>
          </a:p>
          <a:p>
            <a:pPr marL="0" indent="0">
              <a:buNone/>
            </a:pPr>
            <a:endParaRPr lang="en-PH" dirty="0"/>
          </a:p>
          <a:p>
            <a:r>
              <a:rPr lang="en-PH" b="1" dirty="0"/>
              <a:t>Python</a:t>
            </a:r>
            <a:r>
              <a:rPr lang="en-PH" dirty="0"/>
              <a:t>: </a:t>
            </a:r>
          </a:p>
        </p:txBody>
      </p:sp>
      <p:pic>
        <p:nvPicPr>
          <p:cNvPr id="6" name="Picture 5">
            <a:extLst>
              <a:ext uri="{FF2B5EF4-FFF2-40B4-BE49-F238E27FC236}">
                <a16:creationId xmlns:a16="http://schemas.microsoft.com/office/drawing/2014/main" id="{47CAE4D6-876C-482D-A24E-3FCC5784F29D}"/>
              </a:ext>
            </a:extLst>
          </p:cNvPr>
          <p:cNvPicPr>
            <a:picLocks noChangeAspect="1"/>
          </p:cNvPicPr>
          <p:nvPr/>
        </p:nvPicPr>
        <p:blipFill>
          <a:blip r:embed="rId2"/>
          <a:stretch>
            <a:fillRect/>
          </a:stretch>
        </p:blipFill>
        <p:spPr>
          <a:xfrm>
            <a:off x="3095625" y="4885268"/>
            <a:ext cx="4620628" cy="1447800"/>
          </a:xfrm>
          <a:prstGeom prst="rect">
            <a:avLst/>
          </a:prstGeom>
        </p:spPr>
      </p:pic>
      <p:pic>
        <p:nvPicPr>
          <p:cNvPr id="8" name="Picture 7">
            <a:extLst>
              <a:ext uri="{FF2B5EF4-FFF2-40B4-BE49-F238E27FC236}">
                <a16:creationId xmlns:a16="http://schemas.microsoft.com/office/drawing/2014/main" id="{CB95EB06-9025-4F29-BF5A-475D8A5EF3ED}"/>
              </a:ext>
            </a:extLst>
          </p:cNvPr>
          <p:cNvPicPr>
            <a:picLocks noChangeAspect="1"/>
          </p:cNvPicPr>
          <p:nvPr/>
        </p:nvPicPr>
        <p:blipFill>
          <a:blip r:embed="rId3"/>
          <a:stretch>
            <a:fillRect/>
          </a:stretch>
        </p:blipFill>
        <p:spPr>
          <a:xfrm>
            <a:off x="3095625" y="2995612"/>
            <a:ext cx="5005638" cy="1447800"/>
          </a:xfrm>
          <a:prstGeom prst="rect">
            <a:avLst/>
          </a:prstGeom>
        </p:spPr>
      </p:pic>
    </p:spTree>
    <p:extLst>
      <p:ext uri="{BB962C8B-B14F-4D97-AF65-F5344CB8AC3E}">
        <p14:creationId xmlns:p14="http://schemas.microsoft.com/office/powerpoint/2010/main" val="2226560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4891-2F6B-44C5-83F3-F98274D693D6}"/>
              </a:ext>
            </a:extLst>
          </p:cNvPr>
          <p:cNvSpPr>
            <a:spLocks noGrp="1"/>
          </p:cNvSpPr>
          <p:nvPr>
            <p:ph type="title"/>
          </p:nvPr>
        </p:nvSpPr>
        <p:spPr/>
        <p:txBody>
          <a:bodyPr/>
          <a:lstStyle/>
          <a:p>
            <a:r>
              <a:rPr lang="en-PH" b="1" dirty="0"/>
              <a:t>Project Operation</a:t>
            </a:r>
            <a:r>
              <a:rPr lang="en-PH" dirty="0"/>
              <a:t>:</a:t>
            </a:r>
          </a:p>
        </p:txBody>
      </p:sp>
      <p:sp>
        <p:nvSpPr>
          <p:cNvPr id="3" name="Content Placeholder 2">
            <a:extLst>
              <a:ext uri="{FF2B5EF4-FFF2-40B4-BE49-F238E27FC236}">
                <a16:creationId xmlns:a16="http://schemas.microsoft.com/office/drawing/2014/main" id="{BA82F58C-C850-4DE9-AADA-DD0BFCA35D60}"/>
              </a:ext>
            </a:extLst>
          </p:cNvPr>
          <p:cNvSpPr>
            <a:spLocks noGrp="1"/>
          </p:cNvSpPr>
          <p:nvPr>
            <p:ph idx="1"/>
          </p:nvPr>
        </p:nvSpPr>
        <p:spPr/>
        <p:txBody>
          <a:bodyPr/>
          <a:lstStyle/>
          <a:p>
            <a:r>
              <a:rPr lang="en-PH" b="1" dirty="0" err="1"/>
              <a:t>ScalaTion</a:t>
            </a:r>
            <a:r>
              <a:rPr lang="en-PH" b="1" dirty="0"/>
              <a:t>:</a:t>
            </a:r>
          </a:p>
          <a:p>
            <a:endParaRPr lang="en-PH" b="1" dirty="0"/>
          </a:p>
          <a:p>
            <a:endParaRPr lang="en-PH" b="1" dirty="0"/>
          </a:p>
          <a:p>
            <a:endParaRPr lang="en-PH" b="1" dirty="0"/>
          </a:p>
          <a:p>
            <a:r>
              <a:rPr lang="en-PH" b="1" dirty="0"/>
              <a:t>Python:</a:t>
            </a:r>
          </a:p>
        </p:txBody>
      </p:sp>
      <p:pic>
        <p:nvPicPr>
          <p:cNvPr id="6" name="Picture 5">
            <a:extLst>
              <a:ext uri="{FF2B5EF4-FFF2-40B4-BE49-F238E27FC236}">
                <a16:creationId xmlns:a16="http://schemas.microsoft.com/office/drawing/2014/main" id="{654349A6-E04F-41A7-A6AF-5B5F5658F6C9}"/>
              </a:ext>
            </a:extLst>
          </p:cNvPr>
          <p:cNvPicPr>
            <a:picLocks noChangeAspect="1"/>
          </p:cNvPicPr>
          <p:nvPr/>
        </p:nvPicPr>
        <p:blipFill>
          <a:blip r:embed="rId2"/>
          <a:stretch>
            <a:fillRect/>
          </a:stretch>
        </p:blipFill>
        <p:spPr>
          <a:xfrm>
            <a:off x="3178091" y="2364009"/>
            <a:ext cx="5340266" cy="1270904"/>
          </a:xfrm>
          <a:prstGeom prst="rect">
            <a:avLst/>
          </a:prstGeom>
        </p:spPr>
      </p:pic>
      <p:pic>
        <p:nvPicPr>
          <p:cNvPr id="9" name="Picture 8">
            <a:extLst>
              <a:ext uri="{FF2B5EF4-FFF2-40B4-BE49-F238E27FC236}">
                <a16:creationId xmlns:a16="http://schemas.microsoft.com/office/drawing/2014/main" id="{CBBBC693-6270-48F1-B945-88300F07333E}"/>
              </a:ext>
            </a:extLst>
          </p:cNvPr>
          <p:cNvPicPr>
            <a:picLocks noChangeAspect="1"/>
          </p:cNvPicPr>
          <p:nvPr/>
        </p:nvPicPr>
        <p:blipFill>
          <a:blip r:embed="rId3"/>
          <a:stretch>
            <a:fillRect/>
          </a:stretch>
        </p:blipFill>
        <p:spPr>
          <a:xfrm>
            <a:off x="3178091" y="4413019"/>
            <a:ext cx="5548814" cy="1270904"/>
          </a:xfrm>
          <a:prstGeom prst="rect">
            <a:avLst/>
          </a:prstGeom>
        </p:spPr>
      </p:pic>
    </p:spTree>
    <p:extLst>
      <p:ext uri="{BB962C8B-B14F-4D97-AF65-F5344CB8AC3E}">
        <p14:creationId xmlns:p14="http://schemas.microsoft.com/office/powerpoint/2010/main" val="245087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F75A-DECC-435C-8C7C-9B2FF0D3B8E6}"/>
              </a:ext>
            </a:extLst>
          </p:cNvPr>
          <p:cNvSpPr>
            <a:spLocks noGrp="1"/>
          </p:cNvSpPr>
          <p:nvPr>
            <p:ph type="title"/>
          </p:nvPr>
        </p:nvSpPr>
        <p:spPr/>
        <p:txBody>
          <a:bodyPr/>
          <a:lstStyle/>
          <a:p>
            <a:r>
              <a:rPr lang="en-PH" b="1" dirty="0"/>
              <a:t>Map Operation</a:t>
            </a:r>
            <a:r>
              <a:rPr lang="en-PH" dirty="0"/>
              <a:t>:</a:t>
            </a:r>
          </a:p>
        </p:txBody>
      </p:sp>
      <p:sp>
        <p:nvSpPr>
          <p:cNvPr id="3" name="Content Placeholder 2">
            <a:extLst>
              <a:ext uri="{FF2B5EF4-FFF2-40B4-BE49-F238E27FC236}">
                <a16:creationId xmlns:a16="http://schemas.microsoft.com/office/drawing/2014/main" id="{C4F8E6B7-80F0-4748-9107-031E74B3E74A}"/>
              </a:ext>
            </a:extLst>
          </p:cNvPr>
          <p:cNvSpPr>
            <a:spLocks noGrp="1"/>
          </p:cNvSpPr>
          <p:nvPr>
            <p:ph idx="1"/>
          </p:nvPr>
        </p:nvSpPr>
        <p:spPr>
          <a:xfrm>
            <a:off x="927940" y="2334460"/>
            <a:ext cx="8825659" cy="3416300"/>
          </a:xfrm>
        </p:spPr>
        <p:txBody>
          <a:bodyPr/>
          <a:lstStyle/>
          <a:p>
            <a:r>
              <a:rPr lang="en-PH" b="1" dirty="0" err="1"/>
              <a:t>ScalaTion</a:t>
            </a:r>
            <a:r>
              <a:rPr lang="en-PH" dirty="0"/>
              <a:t>:</a:t>
            </a:r>
          </a:p>
          <a:p>
            <a:endParaRPr lang="en-PH" dirty="0"/>
          </a:p>
          <a:p>
            <a:endParaRPr lang="en-PH" dirty="0"/>
          </a:p>
          <a:p>
            <a:endParaRPr lang="en-PH" dirty="0"/>
          </a:p>
          <a:p>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a:t>
            </a:r>
            <a:endParaRPr lang="en-PH" dirty="0"/>
          </a:p>
          <a:p>
            <a:endParaRPr lang="en-PH"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PH" dirty="0"/>
          </a:p>
          <a:p>
            <a:endParaRPr lang="en-PH" dirty="0"/>
          </a:p>
          <a:p>
            <a:endParaRPr lang="en-PH" dirty="0"/>
          </a:p>
        </p:txBody>
      </p:sp>
      <p:pic>
        <p:nvPicPr>
          <p:cNvPr id="8" name="Picture 7">
            <a:extLst>
              <a:ext uri="{FF2B5EF4-FFF2-40B4-BE49-F238E27FC236}">
                <a16:creationId xmlns:a16="http://schemas.microsoft.com/office/drawing/2014/main" id="{DF37CA8F-16A5-47AA-8691-67EF1C3C58C8}"/>
              </a:ext>
            </a:extLst>
          </p:cNvPr>
          <p:cNvPicPr>
            <a:picLocks noChangeAspect="1"/>
          </p:cNvPicPr>
          <p:nvPr/>
        </p:nvPicPr>
        <p:blipFill>
          <a:blip r:embed="rId3"/>
          <a:stretch>
            <a:fillRect/>
          </a:stretch>
        </p:blipFill>
        <p:spPr>
          <a:xfrm>
            <a:off x="2915653" y="2313464"/>
            <a:ext cx="5895975" cy="1073402"/>
          </a:xfrm>
          <a:prstGeom prst="rect">
            <a:avLst/>
          </a:prstGeom>
        </p:spPr>
      </p:pic>
      <p:pic>
        <p:nvPicPr>
          <p:cNvPr id="11" name="Picture 10">
            <a:extLst>
              <a:ext uri="{FF2B5EF4-FFF2-40B4-BE49-F238E27FC236}">
                <a16:creationId xmlns:a16="http://schemas.microsoft.com/office/drawing/2014/main" id="{BEC81ECA-7C03-452A-AD83-962C3AB25473}"/>
              </a:ext>
            </a:extLst>
          </p:cNvPr>
          <p:cNvPicPr>
            <a:picLocks noChangeAspect="1"/>
          </p:cNvPicPr>
          <p:nvPr/>
        </p:nvPicPr>
        <p:blipFill>
          <a:blip r:embed="rId4"/>
          <a:stretch>
            <a:fillRect/>
          </a:stretch>
        </p:blipFill>
        <p:spPr>
          <a:xfrm>
            <a:off x="2915653" y="3842363"/>
            <a:ext cx="5407191" cy="1073402"/>
          </a:xfrm>
          <a:prstGeom prst="rect">
            <a:avLst/>
          </a:prstGeom>
        </p:spPr>
      </p:pic>
    </p:spTree>
    <p:extLst>
      <p:ext uri="{BB962C8B-B14F-4D97-AF65-F5344CB8AC3E}">
        <p14:creationId xmlns:p14="http://schemas.microsoft.com/office/powerpoint/2010/main" val="82853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BE16-92D5-42FD-80F6-593D0C1788BE}"/>
              </a:ext>
            </a:extLst>
          </p:cNvPr>
          <p:cNvSpPr>
            <a:spLocks noGrp="1"/>
          </p:cNvSpPr>
          <p:nvPr>
            <p:ph type="title"/>
          </p:nvPr>
        </p:nvSpPr>
        <p:spPr>
          <a:xfrm>
            <a:off x="978491" y="1214300"/>
            <a:ext cx="8761413" cy="706964"/>
          </a:xfrm>
        </p:spPr>
        <p:txBody>
          <a:bodyPr/>
          <a:lstStyle/>
          <a:p>
            <a:r>
              <a:rPr lang="en-PH" b="1" dirty="0"/>
              <a:t>Join Operation</a:t>
            </a:r>
            <a:r>
              <a:rPr lang="en-PH" dirty="0"/>
              <a:t>:</a:t>
            </a:r>
            <a:br>
              <a:rPr lang="en-PH" dirty="0"/>
            </a:br>
            <a:endParaRPr lang="en-PH" dirty="0"/>
          </a:p>
        </p:txBody>
      </p:sp>
      <p:sp>
        <p:nvSpPr>
          <p:cNvPr id="3" name="Content Placeholder 2">
            <a:extLst>
              <a:ext uri="{FF2B5EF4-FFF2-40B4-BE49-F238E27FC236}">
                <a16:creationId xmlns:a16="http://schemas.microsoft.com/office/drawing/2014/main" id="{AADB5C3C-8A3A-4268-945F-B756326B38CD}"/>
              </a:ext>
            </a:extLst>
          </p:cNvPr>
          <p:cNvSpPr>
            <a:spLocks noGrp="1"/>
          </p:cNvSpPr>
          <p:nvPr>
            <p:ph idx="1"/>
          </p:nvPr>
        </p:nvSpPr>
        <p:spPr>
          <a:xfrm>
            <a:off x="1187038" y="2657224"/>
            <a:ext cx="8825659" cy="3416300"/>
          </a:xfrm>
        </p:spPr>
        <p:txBody>
          <a:bodyPr/>
          <a:lstStyle/>
          <a:p>
            <a:r>
              <a:rPr lang="en-PH" b="1" dirty="0" err="1"/>
              <a:t>ScalaTion</a:t>
            </a:r>
            <a:r>
              <a:rPr lang="en-PH" dirty="0"/>
              <a:t>:</a:t>
            </a:r>
          </a:p>
          <a:p>
            <a:endParaRPr lang="en-PH" dirty="0"/>
          </a:p>
          <a:p>
            <a:endParaRPr lang="en-PH" b="1" dirty="0"/>
          </a:p>
          <a:p>
            <a:endParaRPr lang="en-PH" b="1" dirty="0"/>
          </a:p>
          <a:p>
            <a:r>
              <a:rPr lang="en-PH" b="1" dirty="0"/>
              <a:t>Python</a:t>
            </a:r>
            <a:r>
              <a:rPr lang="en-PH" dirty="0"/>
              <a:t>:	</a:t>
            </a:r>
          </a:p>
        </p:txBody>
      </p:sp>
      <p:pic>
        <p:nvPicPr>
          <p:cNvPr id="5" name="Picture 4">
            <a:extLst>
              <a:ext uri="{FF2B5EF4-FFF2-40B4-BE49-F238E27FC236}">
                <a16:creationId xmlns:a16="http://schemas.microsoft.com/office/drawing/2014/main" id="{45CB1293-1F0C-4341-880A-0976C672362A}"/>
              </a:ext>
            </a:extLst>
          </p:cNvPr>
          <p:cNvPicPr>
            <a:picLocks noChangeAspect="1"/>
          </p:cNvPicPr>
          <p:nvPr/>
        </p:nvPicPr>
        <p:blipFill>
          <a:blip r:embed="rId2"/>
          <a:stretch>
            <a:fillRect/>
          </a:stretch>
        </p:blipFill>
        <p:spPr>
          <a:xfrm>
            <a:off x="3305175" y="2705100"/>
            <a:ext cx="5581650" cy="723900"/>
          </a:xfrm>
          <a:prstGeom prst="rect">
            <a:avLst/>
          </a:prstGeom>
        </p:spPr>
      </p:pic>
      <p:pic>
        <p:nvPicPr>
          <p:cNvPr id="9" name="Picture 8">
            <a:extLst>
              <a:ext uri="{FF2B5EF4-FFF2-40B4-BE49-F238E27FC236}">
                <a16:creationId xmlns:a16="http://schemas.microsoft.com/office/drawing/2014/main" id="{D4D81B1B-78DB-44C2-B624-E56258373CED}"/>
              </a:ext>
            </a:extLst>
          </p:cNvPr>
          <p:cNvPicPr>
            <a:picLocks noChangeAspect="1"/>
          </p:cNvPicPr>
          <p:nvPr/>
        </p:nvPicPr>
        <p:blipFill>
          <a:blip r:embed="rId3"/>
          <a:stretch>
            <a:fillRect/>
          </a:stretch>
        </p:blipFill>
        <p:spPr>
          <a:xfrm>
            <a:off x="3305175" y="4365374"/>
            <a:ext cx="5067300" cy="790575"/>
          </a:xfrm>
          <a:prstGeom prst="rect">
            <a:avLst/>
          </a:prstGeom>
        </p:spPr>
      </p:pic>
    </p:spTree>
    <p:extLst>
      <p:ext uri="{BB962C8B-B14F-4D97-AF65-F5344CB8AC3E}">
        <p14:creationId xmlns:p14="http://schemas.microsoft.com/office/powerpoint/2010/main" val="2737277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1612</TotalTime>
  <Words>2735</Words>
  <Application>Microsoft Office PowerPoint</Application>
  <PresentationFormat>Widescreen</PresentationFormat>
  <Paragraphs>242</Paragraphs>
  <Slides>57</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Arial Unicode MS</vt:lpstr>
      <vt:lpstr>Calibri</vt:lpstr>
      <vt:lpstr>Century Gothic</vt:lpstr>
      <vt:lpstr>Wingdings 3</vt:lpstr>
      <vt:lpstr>Ion Boardroom</vt:lpstr>
      <vt:lpstr>SCALATION in PYTHON </vt:lpstr>
      <vt:lpstr>Implementing ScalaTion Concepts Using Python</vt:lpstr>
      <vt:lpstr>Objectives</vt:lpstr>
      <vt:lpstr>Introduction to ScalaTion and Python Equivalents</vt:lpstr>
      <vt:lpstr>PowerPoint Presentation</vt:lpstr>
      <vt:lpstr>Basic Data Operations </vt:lpstr>
      <vt:lpstr>Project Operation:</vt:lpstr>
      <vt:lpstr>Map Operation:</vt:lpstr>
      <vt:lpstr>Join Operation: </vt:lpstr>
      <vt:lpstr>PowerPoint Presentation</vt:lpstr>
      <vt:lpstr>Machine Learning with Python </vt:lpstr>
      <vt:lpstr>K-Means Clustering: </vt:lpstr>
      <vt:lpstr>Performance Considerations </vt:lpstr>
      <vt:lpstr>PowerPoint Presentation</vt:lpstr>
      <vt:lpstr>Lets explore deeper Python scalation with using Covid-19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pd.to_datetime()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seaborn and matplotlib</vt:lpstr>
      <vt:lpstr>PowerPoint Presentation</vt:lpstr>
      <vt:lpstr>Using .groupby brgy and sex </vt:lpstr>
      <vt:lpstr>PowerPoint Presentation</vt:lpstr>
      <vt:lpstr>Identify High-Risk Groups (Age, Sex) </vt:lpstr>
      <vt:lpstr>PowerPoint Presentation</vt:lpstr>
      <vt:lpstr>PowerPoint Presentation</vt:lpstr>
      <vt:lpstr>Predicting Future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SCALATION using python</dc:title>
  <dc:creator>micha</dc:creator>
  <cp:lastModifiedBy>micha</cp:lastModifiedBy>
  <cp:revision>114</cp:revision>
  <dcterms:created xsi:type="dcterms:W3CDTF">2024-08-27T13:10:57Z</dcterms:created>
  <dcterms:modified xsi:type="dcterms:W3CDTF">2024-09-20T17:05:22Z</dcterms:modified>
</cp:coreProperties>
</file>