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60" r:id="rId2"/>
    <p:sldId id="306" r:id="rId3"/>
    <p:sldId id="262" r:id="rId4"/>
    <p:sldId id="266" r:id="rId5"/>
    <p:sldId id="265" r:id="rId6"/>
    <p:sldId id="264" r:id="rId7"/>
    <p:sldId id="263" r:id="rId8"/>
    <p:sldId id="313" r:id="rId9"/>
    <p:sldId id="267" r:id="rId10"/>
    <p:sldId id="268" r:id="rId11"/>
    <p:sldId id="271" r:id="rId12"/>
    <p:sldId id="269" r:id="rId13"/>
    <p:sldId id="270" r:id="rId14"/>
    <p:sldId id="273" r:id="rId15"/>
    <p:sldId id="279" r:id="rId16"/>
    <p:sldId id="278" r:id="rId17"/>
    <p:sldId id="277" r:id="rId18"/>
    <p:sldId id="276" r:id="rId19"/>
    <p:sldId id="275" r:id="rId20"/>
    <p:sldId id="274" r:id="rId21"/>
    <p:sldId id="280" r:id="rId22"/>
    <p:sldId id="281" r:id="rId23"/>
    <p:sldId id="282" r:id="rId24"/>
    <p:sldId id="283" r:id="rId25"/>
    <p:sldId id="284" r:id="rId26"/>
    <p:sldId id="327" r:id="rId27"/>
    <p:sldId id="330" r:id="rId28"/>
    <p:sldId id="329" r:id="rId29"/>
    <p:sldId id="328" r:id="rId30"/>
    <p:sldId id="309" r:id="rId31"/>
    <p:sldId id="311" r:id="rId32"/>
    <p:sldId id="312" r:id="rId33"/>
    <p:sldId id="310" r:id="rId34"/>
    <p:sldId id="314" r:id="rId35"/>
    <p:sldId id="317" r:id="rId36"/>
    <p:sldId id="316" r:id="rId37"/>
    <p:sldId id="315" r:id="rId38"/>
    <p:sldId id="322" r:id="rId39"/>
    <p:sldId id="321" r:id="rId40"/>
    <p:sldId id="320" r:id="rId41"/>
    <p:sldId id="319" r:id="rId42"/>
    <p:sldId id="318" r:id="rId43"/>
    <p:sldId id="336" r:id="rId44"/>
    <p:sldId id="339" r:id="rId45"/>
    <p:sldId id="338" r:id="rId46"/>
    <p:sldId id="337" r:id="rId47"/>
    <p:sldId id="332" r:id="rId48"/>
    <p:sldId id="324" r:id="rId49"/>
    <p:sldId id="331" r:id="rId50"/>
    <p:sldId id="334" r:id="rId51"/>
    <p:sldId id="333" r:id="rId52"/>
    <p:sldId id="335" r:id="rId53"/>
    <p:sldId id="341" r:id="rId54"/>
    <p:sldId id="34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C1522F-FE31-B94D-A7D3-3DDB9DFA41F6}">
          <p14:sldIdLst>
            <p14:sldId id="260"/>
          </p14:sldIdLst>
        </p14:section>
        <p14:section name="Background/Motivation" id="{0480B222-F00C-6147-9544-6A0BDB05C7F6}">
          <p14:sldIdLst>
            <p14:sldId id="306"/>
            <p14:sldId id="262"/>
            <p14:sldId id="266"/>
            <p14:sldId id="265"/>
            <p14:sldId id="264"/>
            <p14:sldId id="263"/>
            <p14:sldId id="313"/>
            <p14:sldId id="267"/>
            <p14:sldId id="268"/>
            <p14:sldId id="271"/>
            <p14:sldId id="269"/>
            <p14:sldId id="270"/>
            <p14:sldId id="273"/>
            <p14:sldId id="279"/>
            <p14:sldId id="278"/>
            <p14:sldId id="277"/>
            <p14:sldId id="276"/>
            <p14:sldId id="275"/>
            <p14:sldId id="274"/>
            <p14:sldId id="280"/>
            <p14:sldId id="281"/>
            <p14:sldId id="282"/>
            <p14:sldId id="283"/>
            <p14:sldId id="284"/>
            <p14:sldId id="327"/>
            <p14:sldId id="330"/>
            <p14:sldId id="329"/>
            <p14:sldId id="328"/>
            <p14:sldId id="309"/>
            <p14:sldId id="311"/>
            <p14:sldId id="312"/>
            <p14:sldId id="310"/>
            <p14:sldId id="314"/>
            <p14:sldId id="317"/>
          </p14:sldIdLst>
        </p14:section>
        <p14:section name="Approach Overview" id="{4950DEAA-9760-E249-BDD3-757323A8E264}">
          <p14:sldIdLst>
            <p14:sldId id="316"/>
            <p14:sldId id="315"/>
            <p14:sldId id="322"/>
            <p14:sldId id="321"/>
            <p14:sldId id="320"/>
            <p14:sldId id="319"/>
            <p14:sldId id="318"/>
            <p14:sldId id="336"/>
            <p14:sldId id="339"/>
            <p14:sldId id="338"/>
            <p14:sldId id="337"/>
            <p14:sldId id="332"/>
          </p14:sldIdLst>
        </p14:section>
        <p14:section name="Key Claims and Results" id="{52C73A5C-492E-EE4F-9B14-7F00A97B062E}">
          <p14:sldIdLst>
            <p14:sldId id="324"/>
            <p14:sldId id="331"/>
            <p14:sldId id="334"/>
            <p14:sldId id="333"/>
            <p14:sldId id="335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72703"/>
  </p:normalViewPr>
  <p:slideViewPr>
    <p:cSldViewPr snapToGrid="0" snapToObjects="1">
      <p:cViewPr varScale="1">
        <p:scale>
          <a:sx n="93" d="100"/>
          <a:sy n="93" d="100"/>
        </p:scale>
        <p:origin x="18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A8DFD-17C7-5348-99E4-551C6D4FDDD5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2EC76-4850-484A-A040-AAFA5261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2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clear about early vs. late in the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2EC76-4850-484A-A040-AAFA5261DF9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5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optimal color (green not perfect)</a:t>
            </a:r>
          </a:p>
          <a:p>
            <a:r>
              <a:rPr lang="en-US" dirty="0"/>
              <a:t>the dark gray confusing</a:t>
            </a:r>
          </a:p>
          <a:p>
            <a:r>
              <a:rPr lang="en-US" dirty="0"/>
              <a:t>levels - show what </a:t>
            </a:r>
          </a:p>
          <a:p>
            <a:r>
              <a:rPr lang="en-US" dirty="0"/>
              <a:t> - random</a:t>
            </a:r>
          </a:p>
          <a:p>
            <a:r>
              <a:rPr lang="en-US" dirty="0"/>
              <a:t> - what 1 stream and what 2 stream always would look like</a:t>
            </a:r>
          </a:p>
          <a:p>
            <a:r>
              <a:rPr lang="en-US" dirty="0"/>
              <a:t> - where are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2EC76-4850-484A-A040-AAFA5261DF9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5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punch line - there is nothing special bistability, noise, competition and noise will generate bistability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2EC76-4850-484A-A040-AAFA5261DF9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A021-C8CF-1843-84A7-75F89048B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91912-F3A7-5B42-8F1E-7BE64728D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1D74-83DE-A442-8357-67DEB8A6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24B9-EA5C-BF40-B953-5887DE4E26C5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FD49C-4CFC-7041-830F-8ADD1B8A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7C661-B88E-7942-A552-197C23B1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BED1-B814-1D47-B2E7-1C7F931EE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4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5730-0E1A-0445-8F90-699045EC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C36E0-9EFB-A245-AAB0-C58FA0825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0F53-E225-2848-9CCD-CCA0DC02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24B9-EA5C-BF40-B953-5887DE4E26C5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1922D-8319-434F-A2D5-47172229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15B66-98EF-E143-A235-183CC231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BED1-B814-1D47-B2E7-1C7F931EE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A901F-9684-0940-80D1-25E97E7ED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D1BCA-1301-A34B-9616-5742CCF6C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F7F52-0C1D-5F40-9C22-EFE035FE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24B9-EA5C-BF40-B953-5887DE4E26C5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D41B-CF4A-C54F-BF26-9CFD4737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13D6-A8D1-FA4E-AFB8-99622E5A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BED1-B814-1D47-B2E7-1C7F931EE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4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BAF4-C55B-F441-B90E-88187DC4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121"/>
            <a:ext cx="10515600" cy="558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AAEE-BC94-3F4F-88B4-CB9007519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651"/>
            <a:ext cx="10515600" cy="5243312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44BB3-6C80-0940-9783-16E9FE8F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24B9-EA5C-BF40-B953-5887DE4E26C5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5445C-4677-B247-9A2A-945F32CE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96997-60F9-BF42-B551-B81DA5E3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BED1-B814-1D47-B2E7-1C7F931EE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6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32B2-3C08-914D-89B5-DA406629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F92E1-23DD-3041-A9E9-9318A32B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51097-887E-C247-AFA1-9D9820C2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24B9-EA5C-BF40-B953-5887DE4E26C5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6FDE5-A402-0548-849C-BF6991C7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61D65-D5AD-D346-810E-A22C70B2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BED1-B814-1D47-B2E7-1C7F931EE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8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3D89-F6A4-7244-A472-0FF6CEC0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92CF-AA98-3540-88DE-EDAD6157C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7071D-EB9D-3D47-860B-58C0CA4D1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2081C-F455-1B4E-A22E-4E433160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24B9-EA5C-BF40-B953-5887DE4E26C5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84393-05F0-524D-9C84-2285058C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43D46-C19D-8745-9539-120F60F9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BED1-B814-1D47-B2E7-1C7F931EE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4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A45B-F788-FA40-AD4C-886F8F52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1268A-8FE5-C84A-8F2B-5269A1ED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5C250-4539-B947-BEB7-82C0288A9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214A2-6AB7-F445-BE0E-F9ABC109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AB419-6008-864F-BDF0-66B06A89C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0CBC7-5641-314A-AC08-A495DC15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24B9-EA5C-BF40-B953-5887DE4E26C5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7839C-AD05-934D-A77A-D4D65869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FB96D-0669-EA43-B110-DAF6FAD7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BED1-B814-1D47-B2E7-1C7F931EE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4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BAE1-AB2D-EA4B-B634-A02F6E80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5"/>
            <a:ext cx="10515600" cy="5492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B85CF-A022-624E-B3CC-1A60524D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24B9-EA5C-BF40-B953-5887DE4E26C5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244A0-7150-1246-9F15-D2F82B5A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66FA4-5065-8749-890F-93F1AD2A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BED1-B814-1D47-B2E7-1C7F931EE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2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40018-CB56-704F-B864-A0D3D105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24B9-EA5C-BF40-B953-5887DE4E26C5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543D2-DA96-2D4B-8C6B-D131E2AA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F25E6-6DC9-E949-9821-E102A427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BED1-B814-1D47-B2E7-1C7F931EE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05EF-A871-E74C-A265-6FE3B41B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B28B5-63F3-064B-802A-F9FF1F1C1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5B4C0-6E1A-DC49-99F0-C490DC807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6E228-7802-A640-9F5A-59DAFCEB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24B9-EA5C-BF40-B953-5887DE4E26C5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F535C-D06A-A945-80A4-54604746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8527E-E17A-C64C-8C0E-681B629D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BED1-B814-1D47-B2E7-1C7F931EE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4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D526-3CC3-9549-BD8E-25266553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7E75E-AE25-5042-B56B-1E1A0980E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823A4-37C3-0444-902E-35B55F9D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5D907-38FB-A14D-BA2A-BBF882E6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24B9-EA5C-BF40-B953-5887DE4E26C5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65285-521A-E941-A6A6-D700ABC5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94749-3667-594C-9240-4161F9D5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6BED1-B814-1D47-B2E7-1C7F931EE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8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E9E86-994C-EB42-8E0E-152CC85F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B0FE4-5E26-F34F-8AEA-D64538AC8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EAF78-0622-404D-94CE-2972E0B7E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224B9-EA5C-BF40-B953-5887DE4E26C5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10B13-9770-084B-BC3D-2573ABDE4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99B8-BAF3-9B46-8E28-77A9568F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6BED1-B814-1D47-B2E7-1C7F931EE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0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5.png"/><Relationship Id="rId5" Type="http://schemas.openxmlformats.org/officeDocument/2006/relationships/image" Target="../media/image21.emf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3.emf"/><Relationship Id="rId4" Type="http://schemas.openxmlformats.org/officeDocument/2006/relationships/image" Target="../media/image3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3.emf"/><Relationship Id="rId4" Type="http://schemas.openxmlformats.org/officeDocument/2006/relationships/image" Target="../media/image30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5.emf"/><Relationship Id="rId4" Type="http://schemas.openxmlformats.org/officeDocument/2006/relationships/image" Target="../media/image36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39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5.emf"/><Relationship Id="rId4" Type="http://schemas.openxmlformats.org/officeDocument/2006/relationships/image" Target="../media/image36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image" Target="../media/image7.emf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emf"/><Relationship Id="rId7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0.emf"/><Relationship Id="rId5" Type="http://schemas.openxmlformats.org/officeDocument/2006/relationships/image" Target="../media/image5.png"/><Relationship Id="rId10" Type="http://schemas.openxmlformats.org/officeDocument/2006/relationships/image" Target="../media/image2.emf"/><Relationship Id="rId4" Type="http://schemas.openxmlformats.org/officeDocument/2006/relationships/image" Target="../media/image3.emf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13" y="1157532"/>
            <a:ext cx="11478638" cy="2387600"/>
          </a:xfrm>
        </p:spPr>
        <p:txBody>
          <a:bodyPr>
            <a:normAutofit/>
          </a:bodyPr>
          <a:lstStyle/>
          <a:p>
            <a:r>
              <a:rPr lang="en-US" sz="4500" dirty="0"/>
              <a:t>Sources of Perceptual Bistability in the Ascending Auditory Pathway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445" y="3962400"/>
            <a:ext cx="10087555" cy="1295400"/>
          </a:xfrm>
        </p:spPr>
        <p:txBody>
          <a:bodyPr/>
          <a:lstStyle/>
          <a:p>
            <a:r>
              <a:rPr lang="en-US" dirty="0"/>
              <a:t>David Little</a:t>
            </a:r>
          </a:p>
        </p:txBody>
      </p:sp>
    </p:spTree>
    <p:extLst>
      <p:ext uri="{BB962C8B-B14F-4D97-AF65-F5344CB8AC3E}">
        <p14:creationId xmlns:p14="http://schemas.microsoft.com/office/powerpoint/2010/main" val="119465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ABA Tone Patterns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36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3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6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6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36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1939" y="1596385"/>
            <a:ext cx="225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Lao Sangam MN" charset="0"/>
                <a:ea typeface="Lao Sangam MN" charset="0"/>
                <a:cs typeface="Lao Sangam MN" charset="0"/>
              </a:rPr>
              <a:t>Real Problem</a:t>
            </a:r>
            <a:endParaRPr lang="en-US" sz="2800" dirty="0">
              <a:latin typeface="Lao Sangam MN" charset="0"/>
              <a:ea typeface="Lao Sangam MN" charset="0"/>
              <a:cs typeface="Lao Sangam M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1884" y="1596385"/>
            <a:ext cx="305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o Sangam MN" charset="0"/>
                <a:ea typeface="Lao Sangam MN" charset="0"/>
                <a:cs typeface="Lao Sangam MN" charset="0"/>
              </a:rPr>
              <a:t>Simplified Problem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28628" y="1912242"/>
            <a:ext cx="1741118" cy="0"/>
          </a:xfrm>
          <a:prstGeom prst="straightConnector1">
            <a:avLst/>
          </a:prstGeom>
          <a:ln w="317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17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ABA Tone Patterns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36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3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6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6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36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1939" y="1596385"/>
            <a:ext cx="225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Lao Sangam MN" charset="0"/>
                <a:ea typeface="Lao Sangam MN" charset="0"/>
                <a:cs typeface="Lao Sangam MN" charset="0"/>
              </a:rPr>
              <a:t>Real Problem</a:t>
            </a:r>
            <a:endParaRPr lang="en-US" sz="2800" dirty="0">
              <a:latin typeface="Lao Sangam MN" charset="0"/>
              <a:ea typeface="Lao Sangam MN" charset="0"/>
              <a:cs typeface="Lao Sangam M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1884" y="1596385"/>
            <a:ext cx="305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o Sangam MN" charset="0"/>
                <a:ea typeface="Lao Sangam MN" charset="0"/>
                <a:cs typeface="Lao Sangam MN" charset="0"/>
              </a:rPr>
              <a:t>Simplified Problem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28628" y="1912242"/>
            <a:ext cx="1741118" cy="0"/>
          </a:xfrm>
          <a:prstGeom prst="straightConnector1">
            <a:avLst/>
          </a:prstGeom>
          <a:ln w="317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1209" y="3024861"/>
            <a:ext cx="4140200" cy="1219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72331" y="4471792"/>
            <a:ext cx="957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o Sangam MN" charset="0"/>
                <a:ea typeface="Lao Sangam MN" charset="0"/>
                <a:cs typeface="Lao Sangam MN" charset="0"/>
              </a:rPr>
              <a:t>Time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5517407" y="3372850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Lao Sangam MN" charset="0"/>
                <a:ea typeface="Lao Sangam MN" charset="0"/>
                <a:cs typeface="Lao Sangam MN" charset="0"/>
              </a:rPr>
              <a:t>Freq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Lao Sangam MN" charset="0"/>
              <a:ea typeface="Lao Sangam MN" charset="0"/>
              <a:cs typeface="Lao Sangam M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12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ABA Tone Patterns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36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3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6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6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36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1939" y="1596385"/>
            <a:ext cx="225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Lao Sangam MN" charset="0"/>
                <a:ea typeface="Lao Sangam MN" charset="0"/>
                <a:cs typeface="Lao Sangam MN" charset="0"/>
              </a:rPr>
              <a:t>Real Problem</a:t>
            </a:r>
            <a:endParaRPr lang="en-US" sz="2800" dirty="0">
              <a:latin typeface="Lao Sangam MN" charset="0"/>
              <a:ea typeface="Lao Sangam MN" charset="0"/>
              <a:cs typeface="Lao Sangam M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1884" y="1596385"/>
            <a:ext cx="305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o Sangam MN" charset="0"/>
                <a:ea typeface="Lao Sangam MN" charset="0"/>
                <a:cs typeface="Lao Sangam MN" charset="0"/>
              </a:rPr>
              <a:t>Simplified Problem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6017" y="5095069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Lao Sangam MN" charset="0"/>
                <a:ea typeface="Lao Sangam MN" charset="0"/>
                <a:cs typeface="Lao Sangam MN" charset="0"/>
              </a:rPr>
              <a:t>1 Sound</a:t>
            </a:r>
            <a:endParaRPr lang="en-US" sz="2800" dirty="0">
              <a:latin typeface="Lao Sangam MN" charset="0"/>
              <a:ea typeface="Lao Sangam MN" charset="0"/>
              <a:cs typeface="Lao Sangam MN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7892" y="2974061"/>
            <a:ext cx="4965700" cy="13208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4828628" y="1912242"/>
            <a:ext cx="1741118" cy="0"/>
          </a:xfrm>
          <a:prstGeom prst="straightConnector1">
            <a:avLst/>
          </a:prstGeom>
          <a:ln w="317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72331" y="4471792"/>
            <a:ext cx="957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o Sangam MN" charset="0"/>
                <a:ea typeface="Lao Sangam MN" charset="0"/>
                <a:cs typeface="Lao Sangam MN" charset="0"/>
              </a:rPr>
              <a:t>Time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517407" y="3372850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Lao Sangam MN" charset="0"/>
                <a:ea typeface="Lao Sangam MN" charset="0"/>
                <a:cs typeface="Lao Sangam MN" charset="0"/>
              </a:rPr>
              <a:t>Freq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Lao Sangam MN" charset="0"/>
              <a:ea typeface="Lao Sangam MN" charset="0"/>
              <a:cs typeface="Lao Sangam M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02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ABA Tone Patterns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36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3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6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6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36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1939" y="1596385"/>
            <a:ext cx="225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Lao Sangam MN" charset="0"/>
                <a:ea typeface="Lao Sangam MN" charset="0"/>
                <a:cs typeface="Lao Sangam MN" charset="0"/>
              </a:rPr>
              <a:t>Real Problem</a:t>
            </a:r>
            <a:endParaRPr lang="en-US" sz="2800" dirty="0">
              <a:latin typeface="Lao Sangam MN" charset="0"/>
              <a:ea typeface="Lao Sangam MN" charset="0"/>
              <a:cs typeface="Lao Sangam M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1884" y="1596385"/>
            <a:ext cx="305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o Sangam MN" charset="0"/>
                <a:ea typeface="Lao Sangam MN" charset="0"/>
                <a:cs typeface="Lao Sangam MN" charset="0"/>
              </a:rPr>
              <a:t>Simplified Problem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4816" y="5096165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o Sangam MN" charset="0"/>
                <a:ea typeface="Lao Sangam MN" charset="0"/>
                <a:cs typeface="Lao Sangam MN" charset="0"/>
              </a:rPr>
              <a:t>1 Sound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6466" y="2974061"/>
            <a:ext cx="5054600" cy="1320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53380" y="5568185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Lao Sangam MN" charset="0"/>
                <a:ea typeface="Lao Sangam MN" charset="0"/>
                <a:cs typeface="Lao Sangam MN" charset="0"/>
              </a:rPr>
              <a:t>or</a:t>
            </a:r>
            <a:endParaRPr lang="en-US" sz="2800" dirty="0">
              <a:latin typeface="Lao Sangam MN" charset="0"/>
              <a:ea typeface="Lao Sangam MN" charset="0"/>
              <a:cs typeface="Lao Sangam M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44816" y="6091405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o Sangam MN" charset="0"/>
                <a:ea typeface="Lao Sangam MN" charset="0"/>
                <a:cs typeface="Lao Sangam MN" charset="0"/>
              </a:rPr>
              <a:t>2 Sounds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828628" y="1912242"/>
            <a:ext cx="1741118" cy="0"/>
          </a:xfrm>
          <a:prstGeom prst="straightConnector1">
            <a:avLst/>
          </a:prstGeom>
          <a:ln w="317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72331" y="4471792"/>
            <a:ext cx="957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o Sangam MN" charset="0"/>
                <a:ea typeface="Lao Sangam MN" charset="0"/>
                <a:cs typeface="Lao Sangam MN" charset="0"/>
              </a:rPr>
              <a:t>Time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5517407" y="3372850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Lao Sangam MN" charset="0"/>
                <a:ea typeface="Lao Sangam MN" charset="0"/>
                <a:cs typeface="Lao Sangam MN" charset="0"/>
              </a:rPr>
              <a:t>Freq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Lao Sangam MN" charset="0"/>
              <a:ea typeface="Lao Sangam MN" charset="0"/>
              <a:cs typeface="Lao Sangam M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7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Streaming depends on Frequency Separation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04344" y="1057554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o Sangam MN" charset="0"/>
                <a:ea typeface="Lao Sangam MN" charset="0"/>
                <a:cs typeface="Lao Sangam MN" charset="0"/>
              </a:rPr>
              <a:t>Data from Snyder et al. 2009</a:t>
            </a:r>
          </a:p>
        </p:txBody>
      </p:sp>
    </p:spTree>
    <p:extLst>
      <p:ext uri="{BB962C8B-B14F-4D97-AF65-F5344CB8AC3E}">
        <p14:creationId xmlns:p14="http://schemas.microsoft.com/office/powerpoint/2010/main" val="66000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Streaming depends on Frequency Separation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386633" y="2486955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o Sangam MN" charset="0"/>
                <a:ea typeface="Lao Sangam MN" charset="0"/>
                <a:cs typeface="Lao Sangam MN" charset="0"/>
              </a:rPr>
              <a:t>% streaming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04344" y="1057554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o Sangam MN" charset="0"/>
                <a:ea typeface="Lao Sangam MN" charset="0"/>
                <a:cs typeface="Lao Sangam MN" charset="0"/>
              </a:rPr>
              <a:t>Data from Snyder et al. 2009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74" y="1449280"/>
            <a:ext cx="76962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3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Streaming depends on Frequency Separation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386633" y="2486955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o Sangam MN" charset="0"/>
                <a:ea typeface="Lao Sangam MN" charset="0"/>
                <a:cs typeface="Lao Sangam MN" charset="0"/>
              </a:rPr>
              <a:t>% streaming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04344" y="1057554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o Sangam MN" charset="0"/>
                <a:ea typeface="Lao Sangam MN" charset="0"/>
                <a:cs typeface="Lao Sangam MN" charset="0"/>
              </a:rPr>
              <a:t>Data from Snyder et al. 2009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74" y="1449280"/>
            <a:ext cx="7696200" cy="28321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522971" y="4267928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o Sangam MN" charset="0"/>
                <a:ea typeface="Lao Sangam MN" charset="0"/>
                <a:cs typeface="Lao Sangam MN" charset="0"/>
              </a:rPr>
              <a:t>1 sound</a:t>
            </a:r>
          </a:p>
        </p:txBody>
      </p:sp>
    </p:spTree>
    <p:extLst>
      <p:ext uri="{BB962C8B-B14F-4D97-AF65-F5344CB8AC3E}">
        <p14:creationId xmlns:p14="http://schemas.microsoft.com/office/powerpoint/2010/main" val="62236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Streaming depends on Frequency Separation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386633" y="2486955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o Sangam MN" charset="0"/>
                <a:ea typeface="Lao Sangam MN" charset="0"/>
                <a:cs typeface="Lao Sangam MN" charset="0"/>
              </a:rPr>
              <a:t>% streaming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04344" y="1057554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o Sangam MN" charset="0"/>
                <a:ea typeface="Lao Sangam MN" charset="0"/>
                <a:cs typeface="Lao Sangam MN" charset="0"/>
              </a:rPr>
              <a:t>Data from Snyder et al. 2009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74" y="1449280"/>
            <a:ext cx="7696200" cy="28321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429368" y="884278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o Sangam MN" charset="0"/>
                <a:ea typeface="Lao Sangam MN" charset="0"/>
                <a:cs typeface="Lao Sangam MN" charset="0"/>
              </a:rPr>
              <a:t>2 sounds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522971" y="4267928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o Sangam MN" charset="0"/>
                <a:ea typeface="Lao Sangam MN" charset="0"/>
                <a:cs typeface="Lao Sangam MN" charset="0"/>
              </a:rPr>
              <a:t>1 sound</a:t>
            </a:r>
          </a:p>
        </p:txBody>
      </p:sp>
    </p:spTree>
    <p:extLst>
      <p:ext uri="{BB962C8B-B14F-4D97-AF65-F5344CB8AC3E}">
        <p14:creationId xmlns:p14="http://schemas.microsoft.com/office/powerpoint/2010/main" val="3882830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Streaming depends on Frequency Separation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96" y="5864488"/>
            <a:ext cx="901700" cy="5842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279169" y="4736369"/>
            <a:ext cx="1992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o Sangam MN" charset="0"/>
                <a:ea typeface="Lao Sangam MN" charset="0"/>
                <a:cs typeface="Lao Sangam MN" charset="0"/>
              </a:rPr>
              <a:t>semitones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386633" y="2486955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o Sangam MN" charset="0"/>
                <a:ea typeface="Lao Sangam MN" charset="0"/>
                <a:cs typeface="Lao Sangam MN" charset="0"/>
              </a:rPr>
              <a:t>% streaming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04344" y="1057554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o Sangam MN" charset="0"/>
                <a:ea typeface="Lao Sangam MN" charset="0"/>
                <a:cs typeface="Lao Sangam MN" charset="0"/>
              </a:rPr>
              <a:t>Data from Snyder et al. 2009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29368" y="884278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o Sangam MN" charset="0"/>
                <a:ea typeface="Lao Sangam MN" charset="0"/>
                <a:cs typeface="Lao Sangam MN" charset="0"/>
              </a:rPr>
              <a:t>2 sounds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22971" y="4267928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o Sangam MN" charset="0"/>
                <a:ea typeface="Lao Sangam MN" charset="0"/>
                <a:cs typeface="Lao Sangam MN" charset="0"/>
              </a:rPr>
              <a:t>1 sound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374" y="1452150"/>
            <a:ext cx="7696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6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Streaming depends on Frequency Separation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96" y="5864488"/>
            <a:ext cx="901700" cy="584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682" y="5610488"/>
            <a:ext cx="901700" cy="8382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279169" y="4736369"/>
            <a:ext cx="1992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o Sangam MN" charset="0"/>
                <a:ea typeface="Lao Sangam MN" charset="0"/>
                <a:cs typeface="Lao Sangam MN" charset="0"/>
              </a:rPr>
              <a:t>semitones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386633" y="2486955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o Sangam MN" charset="0"/>
                <a:ea typeface="Lao Sangam MN" charset="0"/>
                <a:cs typeface="Lao Sangam MN" charset="0"/>
              </a:rPr>
              <a:t>% streaming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04344" y="1057554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o Sangam MN" charset="0"/>
                <a:ea typeface="Lao Sangam MN" charset="0"/>
                <a:cs typeface="Lao Sangam MN" charset="0"/>
              </a:rPr>
              <a:t>Data from Snyder et al. 2009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29368" y="884278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o Sangam MN" charset="0"/>
                <a:ea typeface="Lao Sangam MN" charset="0"/>
                <a:cs typeface="Lao Sangam MN" charset="0"/>
              </a:rPr>
              <a:t>2 sounds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22971" y="4267928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o Sangam MN" charset="0"/>
                <a:ea typeface="Lao Sangam MN" charset="0"/>
                <a:cs typeface="Lao Sangam MN" charset="0"/>
              </a:rPr>
              <a:t>1 sound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374" y="1452150"/>
            <a:ext cx="7696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9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CA955A-76C6-F949-B11C-C1539E30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Background/Motivation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72836C-D90E-9449-8EBA-088B411D6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20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Streaming depends on Frequency Separation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96" y="5864488"/>
            <a:ext cx="901700" cy="584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682" y="5610488"/>
            <a:ext cx="901700" cy="8382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175" y="5191388"/>
            <a:ext cx="901700" cy="1346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312" y="1445683"/>
            <a:ext cx="7696200" cy="33274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279169" y="4736369"/>
            <a:ext cx="1992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o Sangam MN" charset="0"/>
                <a:ea typeface="Lao Sangam MN" charset="0"/>
                <a:cs typeface="Lao Sangam MN" charset="0"/>
              </a:rPr>
              <a:t>semitones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386633" y="2486955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o Sangam MN" charset="0"/>
                <a:ea typeface="Lao Sangam MN" charset="0"/>
                <a:cs typeface="Lao Sangam MN" charset="0"/>
              </a:rPr>
              <a:t>% streaming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04344" y="1057554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o Sangam MN" charset="0"/>
                <a:ea typeface="Lao Sangam MN" charset="0"/>
                <a:cs typeface="Lao Sangam MN" charset="0"/>
              </a:rPr>
              <a:t>Data from Snyder et al. 2009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29368" y="884278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o Sangam MN" charset="0"/>
                <a:ea typeface="Lao Sangam MN" charset="0"/>
                <a:cs typeface="Lao Sangam MN" charset="0"/>
              </a:rPr>
              <a:t>2 sounds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22971" y="4267928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o Sangam MN" charset="0"/>
                <a:ea typeface="Lao Sangam MN" charset="0"/>
                <a:cs typeface="Lao Sangam MN" charset="0"/>
              </a:rPr>
              <a:t>1 sound</a:t>
            </a:r>
          </a:p>
        </p:txBody>
      </p:sp>
    </p:spTree>
    <p:extLst>
      <p:ext uri="{BB962C8B-B14F-4D97-AF65-F5344CB8AC3E}">
        <p14:creationId xmlns:p14="http://schemas.microsoft.com/office/powerpoint/2010/main" val="811603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Streaming depends on Frequency Separation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96" y="5864488"/>
            <a:ext cx="901700" cy="584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682" y="5610488"/>
            <a:ext cx="901700" cy="8382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175" y="5191388"/>
            <a:ext cx="901700" cy="1346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312" y="1445683"/>
            <a:ext cx="7696200" cy="33274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279169" y="4736369"/>
            <a:ext cx="1992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o Sangam MN" charset="0"/>
                <a:ea typeface="Lao Sangam MN" charset="0"/>
                <a:cs typeface="Lao Sangam MN" charset="0"/>
              </a:rPr>
              <a:t>semitones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386633" y="2486955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o Sangam MN" charset="0"/>
                <a:ea typeface="Lao Sangam MN" charset="0"/>
                <a:cs typeface="Lao Sangam MN" charset="0"/>
              </a:rPr>
              <a:t>% streaming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04344" y="1057554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o Sangam MN" charset="0"/>
                <a:ea typeface="Lao Sangam MN" charset="0"/>
                <a:cs typeface="Lao Sangam MN" charset="0"/>
              </a:rPr>
              <a:t>Data from Snyder et al. 2009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29368" y="884278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o Sangam MN" charset="0"/>
                <a:ea typeface="Lao Sangam MN" charset="0"/>
                <a:cs typeface="Lao Sangam MN" charset="0"/>
              </a:rPr>
              <a:t>2 sounds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22971" y="4267928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o Sangam MN" charset="0"/>
                <a:ea typeface="Lao Sangam MN" charset="0"/>
                <a:cs typeface="Lao Sangam MN" charset="0"/>
              </a:rPr>
              <a:t>1 sound</a:t>
            </a:r>
          </a:p>
        </p:txBody>
      </p:sp>
      <p:sp>
        <p:nvSpPr>
          <p:cNvPr id="2" name="Rectangle 1"/>
          <p:cNvSpPr/>
          <p:nvPr/>
        </p:nvSpPr>
        <p:spPr>
          <a:xfrm>
            <a:off x="5178977" y="1671225"/>
            <a:ext cx="2236431" cy="5042725"/>
          </a:xfrm>
          <a:prstGeom prst="rect">
            <a:avLst/>
          </a:prstGeom>
          <a:noFill/>
          <a:ln w="2540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12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Ambiguous ABA tones are </a:t>
            </a:r>
            <a:r>
              <a:rPr lang="en-US" dirty="0" err="1"/>
              <a:t>Bistable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82" y="2785911"/>
            <a:ext cx="77724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81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53" y="2272605"/>
            <a:ext cx="2946400" cy="2413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Ambiguous ABA tones are </a:t>
            </a:r>
            <a:r>
              <a:rPr lang="en-US" dirty="0" err="1"/>
              <a:t>Bistable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82" y="2785911"/>
            <a:ext cx="7772400" cy="1536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4892" y="1679186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Lao Sangam MN" charset="0"/>
                <a:ea typeface="Lao Sangam MN" charset="0"/>
                <a:cs typeface="Lao Sangam MN" charset="0"/>
              </a:rPr>
              <a:t>1 Sound</a:t>
            </a:r>
            <a:endParaRPr lang="en-US" sz="2800" dirty="0">
              <a:latin typeface="Lao Sangam MN" charset="0"/>
              <a:ea typeface="Lao Sangam MN" charset="0"/>
              <a:cs typeface="Lao Sangam M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514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53" y="2272605"/>
            <a:ext cx="6540500" cy="2413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Ambiguous ABA tones are </a:t>
            </a:r>
            <a:r>
              <a:rPr lang="en-US" dirty="0" err="1"/>
              <a:t>Bistable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82" y="2785911"/>
            <a:ext cx="7772400" cy="1536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4892" y="1679186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Lao Sangam MN" charset="0"/>
                <a:ea typeface="Lao Sangam MN" charset="0"/>
                <a:cs typeface="Lao Sangam MN" charset="0"/>
              </a:rPr>
              <a:t>1 Sound</a:t>
            </a:r>
            <a:endParaRPr lang="en-US" sz="2800" dirty="0">
              <a:latin typeface="Lao Sangam MN" charset="0"/>
              <a:ea typeface="Lao Sangam MN" charset="0"/>
              <a:cs typeface="Lao Sangam M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1348" y="1679186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Lao Sangam MN" charset="0"/>
                <a:ea typeface="Lao Sangam MN" charset="0"/>
                <a:cs typeface="Lao Sangam MN" charset="0"/>
              </a:rPr>
              <a:t>2 Sounds</a:t>
            </a:r>
            <a:endParaRPr lang="en-US" sz="2800" dirty="0">
              <a:latin typeface="Lao Sangam MN" charset="0"/>
              <a:ea typeface="Lao Sangam MN" charset="0"/>
              <a:cs typeface="Lao Sangam M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80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982" y="2272605"/>
            <a:ext cx="8407400" cy="2413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Ambiguous ABA tones are </a:t>
            </a:r>
            <a:r>
              <a:rPr lang="en-US" dirty="0" err="1"/>
              <a:t>Bistable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482" y="2785911"/>
            <a:ext cx="7772400" cy="1536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54892" y="1679186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Lao Sangam MN" charset="0"/>
                <a:ea typeface="Lao Sangam MN" charset="0"/>
                <a:cs typeface="Lao Sangam MN" charset="0"/>
              </a:rPr>
              <a:t>1 Sound</a:t>
            </a:r>
            <a:endParaRPr lang="en-US" sz="2800" dirty="0">
              <a:latin typeface="Lao Sangam MN" charset="0"/>
              <a:ea typeface="Lao Sangam MN" charset="0"/>
              <a:cs typeface="Lao Sangam M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1348" y="1679186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Lao Sangam MN" charset="0"/>
                <a:ea typeface="Lao Sangam MN" charset="0"/>
                <a:cs typeface="Lao Sangam MN" charset="0"/>
              </a:rPr>
              <a:t>2 Sounds</a:t>
            </a:r>
            <a:endParaRPr lang="en-US" sz="2800" dirty="0">
              <a:latin typeface="Lao Sangam MN" charset="0"/>
              <a:ea typeface="Lao Sangam MN" charset="0"/>
              <a:cs typeface="Lao Sangam M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3864" y="1679186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Lao Sangam MN" charset="0"/>
                <a:ea typeface="Lao Sangam MN" charset="0"/>
                <a:cs typeface="Lao Sangam MN" charset="0"/>
              </a:rPr>
              <a:t>1 Sound</a:t>
            </a:r>
            <a:endParaRPr lang="en-US" sz="2800" dirty="0">
              <a:latin typeface="Lao Sangam MN" charset="0"/>
              <a:ea typeface="Lao Sangam MN" charset="0"/>
              <a:cs typeface="Lao Sangam MN" charset="0"/>
            </a:endParaRPr>
          </a:p>
        </p:txBody>
      </p:sp>
      <p:pic>
        <p:nvPicPr>
          <p:cNvPr id="10" name="aba6_longs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947400" y="565717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1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83CA-68DD-7345-9564-1A24FF8C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causes bistability?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B657-C7F8-6841-9230-A55BE3AFD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Perhaps: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multiple perceptual hypotheses compete</a:t>
            </a:r>
            <a:r>
              <a:rPr lang="en-US" sz="2800" dirty="0">
                <a:solidFill>
                  <a:schemeClr val="bg1"/>
                </a:solidFill>
              </a:rPr>
              <a:t> for conscious access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(if true, bistability could help us answer our broad question)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early sensory channels compete </a:t>
            </a:r>
            <a:r>
              <a:rPr lang="en-US" sz="2800" dirty="0">
                <a:solidFill>
                  <a:schemeClr val="bg1"/>
                </a:solidFill>
              </a:rPr>
              <a:t>leading to fluctuations in perception</a:t>
            </a:r>
          </a:p>
        </p:txBody>
      </p:sp>
    </p:spTree>
    <p:extLst>
      <p:ext uri="{BB962C8B-B14F-4D97-AF65-F5344CB8AC3E}">
        <p14:creationId xmlns:p14="http://schemas.microsoft.com/office/powerpoint/2010/main" val="4122361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83CA-68DD-7345-9564-1A24FF8C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causes bistability?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B657-C7F8-6841-9230-A55BE3AFD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Perhaps: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b="1" dirty="0"/>
              <a:t>multiple perceptual hypotheses compete</a:t>
            </a:r>
            <a:r>
              <a:rPr lang="en-US" sz="2800" dirty="0"/>
              <a:t> for conscious access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(if true, bistability could help us answer our broad question)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early sensory channels compete </a:t>
            </a:r>
            <a:r>
              <a:rPr lang="en-US" sz="2800" dirty="0">
                <a:solidFill>
                  <a:schemeClr val="bg1"/>
                </a:solidFill>
              </a:rPr>
              <a:t>leading to fluctuations in perception</a:t>
            </a:r>
          </a:p>
        </p:txBody>
      </p:sp>
    </p:spTree>
    <p:extLst>
      <p:ext uri="{BB962C8B-B14F-4D97-AF65-F5344CB8AC3E}">
        <p14:creationId xmlns:p14="http://schemas.microsoft.com/office/powerpoint/2010/main" val="4106830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83CA-68DD-7345-9564-1A24FF8C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causes bistability?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B657-C7F8-6841-9230-A55BE3AFD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Perhaps: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b="1" dirty="0"/>
              <a:t>multiple perceptual hypotheses compete</a:t>
            </a:r>
            <a:r>
              <a:rPr lang="en-US" sz="2800" dirty="0"/>
              <a:t> for conscious access</a:t>
            </a:r>
          </a:p>
          <a:p>
            <a:pPr marL="457200" lvl="1" indent="0">
              <a:buNone/>
            </a:pPr>
            <a:r>
              <a:rPr lang="en-US" sz="2800" dirty="0"/>
              <a:t>	(if true, bistability could help us answer our broad question)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early sensory channels compete </a:t>
            </a:r>
            <a:r>
              <a:rPr lang="en-US" sz="2800" dirty="0">
                <a:solidFill>
                  <a:schemeClr val="bg1"/>
                </a:solidFill>
              </a:rPr>
              <a:t>leading to fluctuations in perception</a:t>
            </a:r>
          </a:p>
        </p:txBody>
      </p:sp>
    </p:spTree>
    <p:extLst>
      <p:ext uri="{BB962C8B-B14F-4D97-AF65-F5344CB8AC3E}">
        <p14:creationId xmlns:p14="http://schemas.microsoft.com/office/powerpoint/2010/main" val="707982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83CA-68DD-7345-9564-1A24FF8C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causes bistability?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B657-C7F8-6841-9230-A55BE3AFD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Perhaps: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b="1" dirty="0"/>
              <a:t>multiple perceptual hypotheses compete</a:t>
            </a:r>
            <a:r>
              <a:rPr lang="en-US" sz="2800" dirty="0"/>
              <a:t> for conscious access</a:t>
            </a:r>
          </a:p>
          <a:p>
            <a:pPr marL="457200" lvl="1" indent="0">
              <a:buNone/>
            </a:pPr>
            <a:r>
              <a:rPr lang="en-US" sz="2800" dirty="0"/>
              <a:t>	(if true, bistability could help us answer our broad question)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b="1" dirty="0"/>
              <a:t>early sensory channels compete </a:t>
            </a:r>
            <a:r>
              <a:rPr lang="en-US" sz="2800" dirty="0"/>
              <a:t>leading to fluctuations in perception</a:t>
            </a:r>
          </a:p>
        </p:txBody>
      </p:sp>
    </p:spTree>
    <p:extLst>
      <p:ext uri="{BB962C8B-B14F-4D97-AF65-F5344CB8AC3E}">
        <p14:creationId xmlns:p14="http://schemas.microsoft.com/office/powerpoint/2010/main" val="250526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Auditory Scene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2148342" y="2518804"/>
            <a:ext cx="1885373" cy="22624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98756" y="3113748"/>
            <a:ext cx="1512455" cy="19795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415" y="3222351"/>
            <a:ext cx="901051" cy="184305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86" y="2351996"/>
            <a:ext cx="4282440" cy="3023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76448" y="6175044"/>
            <a:ext cx="194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Ear by H Alberto </a:t>
            </a:r>
            <a:r>
              <a:rPr lang="en-US" sz="1200" dirty="0" err="1">
                <a:latin typeface="Helvetica" charset="0"/>
                <a:ea typeface="Helvetica" charset="0"/>
                <a:cs typeface="Helvetica" charset="0"/>
              </a:rPr>
              <a:t>Gongora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Glass by Visual Glow</a:t>
            </a:r>
          </a:p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Noun Project</a:t>
            </a:r>
          </a:p>
        </p:txBody>
      </p:sp>
    </p:spTree>
    <p:extLst>
      <p:ext uri="{BB962C8B-B14F-4D97-AF65-F5344CB8AC3E}">
        <p14:creationId xmlns:p14="http://schemas.microsoft.com/office/powerpoint/2010/main" val="3351744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5975-CE5C-2244-92A3-0D7371FE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Existing Models of Auditory Bistability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E4C29-8A57-C241-8474-73BCE83647BD}"/>
              </a:ext>
            </a:extLst>
          </p:cNvPr>
          <p:cNvSpPr txBox="1"/>
          <p:nvPr/>
        </p:nvSpPr>
        <p:spPr>
          <a:xfrm>
            <a:off x="838200" y="1092739"/>
            <a:ext cx="44255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Competition between features</a:t>
            </a:r>
          </a:p>
        </p:txBody>
      </p:sp>
    </p:spTree>
    <p:extLst>
      <p:ext uri="{BB962C8B-B14F-4D97-AF65-F5344CB8AC3E}">
        <p14:creationId xmlns:p14="http://schemas.microsoft.com/office/powerpoint/2010/main" val="3542562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5975-CE5C-2244-92A3-0D7371FE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Existing Models of Auditory Bistability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E30ADD-2EA7-534B-952F-E921A022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60" y="2641609"/>
            <a:ext cx="2689904" cy="21996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C09FFB-94ED-1A4C-B243-84E622C4A101}"/>
              </a:ext>
            </a:extLst>
          </p:cNvPr>
          <p:cNvSpPr txBox="1"/>
          <p:nvPr/>
        </p:nvSpPr>
        <p:spPr>
          <a:xfrm>
            <a:off x="838200" y="1964932"/>
            <a:ext cx="2701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Rankin et al 2015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E4C29-8A57-C241-8474-73BCE83647BD}"/>
              </a:ext>
            </a:extLst>
          </p:cNvPr>
          <p:cNvSpPr txBox="1"/>
          <p:nvPr/>
        </p:nvSpPr>
        <p:spPr>
          <a:xfrm>
            <a:off x="838200" y="1092739"/>
            <a:ext cx="44255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Competition between features</a:t>
            </a:r>
          </a:p>
        </p:txBody>
      </p:sp>
    </p:spTree>
    <p:extLst>
      <p:ext uri="{BB962C8B-B14F-4D97-AF65-F5344CB8AC3E}">
        <p14:creationId xmlns:p14="http://schemas.microsoft.com/office/powerpoint/2010/main" val="556212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5975-CE5C-2244-92A3-0D7371FE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Existing Models of Auditory Bistability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E30ADD-2EA7-534B-952F-E921A022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60" y="2641609"/>
            <a:ext cx="2689904" cy="21996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A6A56A-8C34-AC43-BD68-BE4E3E766BE2}"/>
              </a:ext>
            </a:extLst>
          </p:cNvPr>
          <p:cNvSpPr txBox="1"/>
          <p:nvPr/>
        </p:nvSpPr>
        <p:spPr>
          <a:xfrm>
            <a:off x="838200" y="5148196"/>
            <a:ext cx="36836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Broadly tuned frequency channels compete with one another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C09FFB-94ED-1A4C-B243-84E622C4A101}"/>
              </a:ext>
            </a:extLst>
          </p:cNvPr>
          <p:cNvSpPr txBox="1"/>
          <p:nvPr/>
        </p:nvSpPr>
        <p:spPr>
          <a:xfrm>
            <a:off x="838200" y="1964932"/>
            <a:ext cx="2701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Rankin et al 2015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E4C29-8A57-C241-8474-73BCE83647BD}"/>
              </a:ext>
            </a:extLst>
          </p:cNvPr>
          <p:cNvSpPr txBox="1"/>
          <p:nvPr/>
        </p:nvSpPr>
        <p:spPr>
          <a:xfrm>
            <a:off x="838200" y="1092739"/>
            <a:ext cx="44255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Competition between features</a:t>
            </a:r>
          </a:p>
        </p:txBody>
      </p:sp>
    </p:spTree>
    <p:extLst>
      <p:ext uri="{BB962C8B-B14F-4D97-AF65-F5344CB8AC3E}">
        <p14:creationId xmlns:p14="http://schemas.microsoft.com/office/powerpoint/2010/main" val="825733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5975-CE5C-2244-92A3-0D7371FE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Existing Models of Auditory Bistability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E30ADD-2EA7-534B-952F-E921A022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60" y="2641609"/>
            <a:ext cx="2689904" cy="219967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24AFCAA-D16D-024D-9DDA-94EC0796A015}"/>
              </a:ext>
            </a:extLst>
          </p:cNvPr>
          <p:cNvGrpSpPr/>
          <p:nvPr/>
        </p:nvGrpSpPr>
        <p:grpSpPr>
          <a:xfrm>
            <a:off x="6096000" y="2697780"/>
            <a:ext cx="3740401" cy="2143502"/>
            <a:chOff x="408354" y="868973"/>
            <a:chExt cx="10039128" cy="57531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B0AE78-CF31-4B4B-84D8-35BB8B1C4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354" y="868973"/>
              <a:ext cx="4622800" cy="57531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EF7106F-62E0-3141-860D-6BB32C238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4682" y="1395046"/>
              <a:ext cx="4622800" cy="44196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A6A56A-8C34-AC43-BD68-BE4E3E766BE2}"/>
              </a:ext>
            </a:extLst>
          </p:cNvPr>
          <p:cNvSpPr txBox="1"/>
          <p:nvPr/>
        </p:nvSpPr>
        <p:spPr>
          <a:xfrm>
            <a:off x="838200" y="5148196"/>
            <a:ext cx="36836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Broadly tuned frequency channels compete with one another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C09FFB-94ED-1A4C-B243-84E622C4A101}"/>
              </a:ext>
            </a:extLst>
          </p:cNvPr>
          <p:cNvSpPr txBox="1"/>
          <p:nvPr/>
        </p:nvSpPr>
        <p:spPr>
          <a:xfrm>
            <a:off x="838200" y="1964932"/>
            <a:ext cx="2701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Rankin et al 2015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97732D-B6CB-E246-844E-E6F388A0723C}"/>
              </a:ext>
            </a:extLst>
          </p:cNvPr>
          <p:cNvSpPr txBox="1"/>
          <p:nvPr/>
        </p:nvSpPr>
        <p:spPr>
          <a:xfrm>
            <a:off x="6096000" y="1964932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Mill et al 2013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E4C29-8A57-C241-8474-73BCE83647BD}"/>
              </a:ext>
            </a:extLst>
          </p:cNvPr>
          <p:cNvSpPr txBox="1"/>
          <p:nvPr/>
        </p:nvSpPr>
        <p:spPr>
          <a:xfrm>
            <a:off x="838200" y="1092739"/>
            <a:ext cx="44255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Competition between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822FE-DA0F-BA42-8835-ACBED3748D00}"/>
              </a:ext>
            </a:extLst>
          </p:cNvPr>
          <p:cNvSpPr txBox="1"/>
          <p:nvPr/>
        </p:nvSpPr>
        <p:spPr>
          <a:xfrm>
            <a:off x="6096000" y="1093238"/>
            <a:ext cx="53644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Competition between 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3735957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5975-CE5C-2244-92A3-0D7371FE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Existing Models of Auditory Bistability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E30ADD-2EA7-534B-952F-E921A022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60" y="2641609"/>
            <a:ext cx="2689904" cy="219967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24AFCAA-D16D-024D-9DDA-94EC0796A015}"/>
              </a:ext>
            </a:extLst>
          </p:cNvPr>
          <p:cNvGrpSpPr/>
          <p:nvPr/>
        </p:nvGrpSpPr>
        <p:grpSpPr>
          <a:xfrm>
            <a:off x="6096000" y="2697780"/>
            <a:ext cx="3740401" cy="2143502"/>
            <a:chOff x="408354" y="868973"/>
            <a:chExt cx="10039128" cy="57531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B0AE78-CF31-4B4B-84D8-35BB8B1C4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354" y="868973"/>
              <a:ext cx="4622800" cy="57531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EF7106F-62E0-3141-860D-6BB32C238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4682" y="1395046"/>
              <a:ext cx="4622800" cy="44196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A6A56A-8C34-AC43-BD68-BE4E3E766BE2}"/>
              </a:ext>
            </a:extLst>
          </p:cNvPr>
          <p:cNvSpPr txBox="1"/>
          <p:nvPr/>
        </p:nvSpPr>
        <p:spPr>
          <a:xfrm>
            <a:off x="838200" y="5148196"/>
            <a:ext cx="36836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Broadly tuned frequency channels compete with one another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C9E979-586B-D246-8CBA-F61C65A20D0A}"/>
              </a:ext>
            </a:extLst>
          </p:cNvPr>
          <p:cNvSpPr txBox="1"/>
          <p:nvPr/>
        </p:nvSpPr>
        <p:spPr>
          <a:xfrm>
            <a:off x="6096000" y="5010608"/>
            <a:ext cx="48927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Multiple hypothesized objects compete with one another to explain discrete elements of an acoustic scene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C09FFB-94ED-1A4C-B243-84E622C4A101}"/>
              </a:ext>
            </a:extLst>
          </p:cNvPr>
          <p:cNvSpPr txBox="1"/>
          <p:nvPr/>
        </p:nvSpPr>
        <p:spPr>
          <a:xfrm>
            <a:off x="838200" y="1964932"/>
            <a:ext cx="2701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Rankin et al 2015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97732D-B6CB-E246-844E-E6F388A0723C}"/>
              </a:ext>
            </a:extLst>
          </p:cNvPr>
          <p:cNvSpPr txBox="1"/>
          <p:nvPr/>
        </p:nvSpPr>
        <p:spPr>
          <a:xfrm>
            <a:off x="6096000" y="1964932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Mill et al 2013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E4C29-8A57-C241-8474-73BCE83647BD}"/>
              </a:ext>
            </a:extLst>
          </p:cNvPr>
          <p:cNvSpPr txBox="1"/>
          <p:nvPr/>
        </p:nvSpPr>
        <p:spPr>
          <a:xfrm>
            <a:off x="838200" y="1092739"/>
            <a:ext cx="44255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Competition between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822FE-DA0F-BA42-8835-ACBED3748D00}"/>
              </a:ext>
            </a:extLst>
          </p:cNvPr>
          <p:cNvSpPr txBox="1"/>
          <p:nvPr/>
        </p:nvSpPr>
        <p:spPr>
          <a:xfrm>
            <a:off x="6096000" y="1093238"/>
            <a:ext cx="53644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Competition between 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2519233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B7D17-E21A-1645-AF62-2E31384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Specific Question </a:t>
            </a:r>
            <a:br>
              <a:rPr lang="en-US" dirty="0"/>
            </a:br>
            <a:r>
              <a:rPr lang="en-US" dirty="0"/>
              <a:t>Where, within the auditory system can bistability plausibly arise?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1D4F6-A3BA-A24E-8599-3093F52C0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6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4D00-BE80-5846-BA78-154940E9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0530D-DC88-874F-86FE-C2B446F60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70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4589CA8-10AC-7742-AB02-7A15C804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6" y="3774538"/>
            <a:ext cx="2104896" cy="215273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37DB11-DFDF-D043-BEF3-898D898CB719}"/>
              </a:ext>
            </a:extLst>
          </p:cNvPr>
          <p:cNvSpPr txBox="1"/>
          <p:nvPr/>
        </p:nvSpPr>
        <p:spPr>
          <a:xfrm>
            <a:off x="1097764" y="659154"/>
            <a:ext cx="2935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Peripheral-level</a:t>
            </a:r>
          </a:p>
          <a:p>
            <a:pPr algn="ctr"/>
            <a:r>
              <a:rPr lang="en-US" sz="32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525200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4589CA8-10AC-7742-AB02-7A15C804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6" y="3774538"/>
            <a:ext cx="2104896" cy="215273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37DB11-DFDF-D043-BEF3-898D898CB719}"/>
              </a:ext>
            </a:extLst>
          </p:cNvPr>
          <p:cNvSpPr txBox="1"/>
          <p:nvPr/>
        </p:nvSpPr>
        <p:spPr>
          <a:xfrm>
            <a:off x="1097764" y="659154"/>
            <a:ext cx="2935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Peripheral-level</a:t>
            </a:r>
          </a:p>
          <a:p>
            <a:pPr algn="ctr"/>
            <a:r>
              <a:rPr lang="en-US" sz="3200" dirty="0"/>
              <a:t>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049C70-D146-E24A-B9F4-FAC3A7FCA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051" y="3535345"/>
            <a:ext cx="1817865" cy="23919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6E36EEE-DB69-094E-9413-1391B26CCA0E}"/>
              </a:ext>
            </a:extLst>
          </p:cNvPr>
          <p:cNvSpPr txBox="1"/>
          <p:nvPr/>
        </p:nvSpPr>
        <p:spPr>
          <a:xfrm>
            <a:off x="4842045" y="659154"/>
            <a:ext cx="2935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Cortical-level</a:t>
            </a:r>
          </a:p>
          <a:p>
            <a:pPr algn="ctr"/>
            <a:r>
              <a:rPr lang="en-US" sz="32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756846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4589CA8-10AC-7742-AB02-7A15C804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6" y="3774538"/>
            <a:ext cx="2104896" cy="215273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37DB11-DFDF-D043-BEF3-898D898CB719}"/>
              </a:ext>
            </a:extLst>
          </p:cNvPr>
          <p:cNvSpPr txBox="1"/>
          <p:nvPr/>
        </p:nvSpPr>
        <p:spPr>
          <a:xfrm>
            <a:off x="1097764" y="659154"/>
            <a:ext cx="2935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Peripheral-level</a:t>
            </a:r>
          </a:p>
          <a:p>
            <a:pPr algn="ctr"/>
            <a:r>
              <a:rPr lang="en-US" sz="3200" dirty="0"/>
              <a:t>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049C70-D146-E24A-B9F4-FAC3A7FCA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051" y="3535345"/>
            <a:ext cx="1817865" cy="23919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6E36EEE-DB69-094E-9413-1391B26CCA0E}"/>
              </a:ext>
            </a:extLst>
          </p:cNvPr>
          <p:cNvSpPr txBox="1"/>
          <p:nvPr/>
        </p:nvSpPr>
        <p:spPr>
          <a:xfrm>
            <a:off x="4842045" y="659154"/>
            <a:ext cx="2935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Cortical-level</a:t>
            </a:r>
          </a:p>
          <a:p>
            <a:pPr algn="ctr"/>
            <a:r>
              <a:rPr lang="en-US" sz="3200" dirty="0"/>
              <a:t>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F0B678-9908-6A4E-9643-A76F301A3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797" y="3583184"/>
            <a:ext cx="1865703" cy="234408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4CACD41-58C0-5148-8894-3F44A314F9A8}"/>
              </a:ext>
            </a:extLst>
          </p:cNvPr>
          <p:cNvSpPr txBox="1"/>
          <p:nvPr/>
        </p:nvSpPr>
        <p:spPr>
          <a:xfrm>
            <a:off x="8399020" y="659154"/>
            <a:ext cx="2935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Object-level</a:t>
            </a:r>
          </a:p>
          <a:p>
            <a:pPr algn="ctr"/>
            <a:r>
              <a:rPr lang="en-US" sz="32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64536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Auditory Scene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2148342" y="2518804"/>
            <a:ext cx="1885373" cy="2262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 rot="10800000" flipH="1" flipV="1">
            <a:off x="743523" y="1848430"/>
            <a:ext cx="970974" cy="1165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98756" y="3113748"/>
            <a:ext cx="1512455" cy="19795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415" y="3222351"/>
            <a:ext cx="901051" cy="18430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759480" y="2087446"/>
            <a:ext cx="558800" cy="1143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 rot="10800000" flipH="1" flipV="1">
            <a:off x="386932" y="4793028"/>
            <a:ext cx="970974" cy="11651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402889" y="5032044"/>
            <a:ext cx="55880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124" y="2360648"/>
            <a:ext cx="4282440" cy="302361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86" y="2351996"/>
            <a:ext cx="4282440" cy="30236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76448" y="6175044"/>
            <a:ext cx="194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Ear by H Alberto </a:t>
            </a:r>
            <a:r>
              <a:rPr lang="en-US" sz="1200" dirty="0" err="1">
                <a:latin typeface="Helvetica" charset="0"/>
                <a:ea typeface="Helvetica" charset="0"/>
                <a:cs typeface="Helvetica" charset="0"/>
              </a:rPr>
              <a:t>Gongora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Glass by Visual Glow</a:t>
            </a:r>
          </a:p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Noun Project</a:t>
            </a:r>
          </a:p>
        </p:txBody>
      </p:sp>
    </p:spTree>
    <p:extLst>
      <p:ext uri="{BB962C8B-B14F-4D97-AF65-F5344CB8AC3E}">
        <p14:creationId xmlns:p14="http://schemas.microsoft.com/office/powerpoint/2010/main" val="1728105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4589CA8-10AC-7742-AB02-7A15C804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6" y="3774538"/>
            <a:ext cx="2104896" cy="21527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5358DF-6D7A-6949-892A-100C8D6B0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93" y="2626413"/>
            <a:ext cx="2726797" cy="29659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37DB11-DFDF-D043-BEF3-898D898CB719}"/>
              </a:ext>
            </a:extLst>
          </p:cNvPr>
          <p:cNvSpPr txBox="1"/>
          <p:nvPr/>
        </p:nvSpPr>
        <p:spPr>
          <a:xfrm>
            <a:off x="1097764" y="659154"/>
            <a:ext cx="2935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Peripheral-level</a:t>
            </a:r>
          </a:p>
          <a:p>
            <a:pPr algn="ctr"/>
            <a:r>
              <a:rPr lang="en-US" sz="3200" dirty="0"/>
              <a:t>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049C70-D146-E24A-B9F4-FAC3A7FCA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051" y="3535345"/>
            <a:ext cx="1817865" cy="23919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6E36EEE-DB69-094E-9413-1391B26CCA0E}"/>
              </a:ext>
            </a:extLst>
          </p:cNvPr>
          <p:cNvSpPr txBox="1"/>
          <p:nvPr/>
        </p:nvSpPr>
        <p:spPr>
          <a:xfrm>
            <a:off x="4842045" y="659154"/>
            <a:ext cx="2935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Cortical-level</a:t>
            </a:r>
          </a:p>
          <a:p>
            <a:pPr algn="ctr"/>
            <a:r>
              <a:rPr lang="en-US" sz="3200" dirty="0"/>
              <a:t>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F0B678-9908-6A4E-9643-A76F301A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797" y="3583184"/>
            <a:ext cx="1865703" cy="234408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4CACD41-58C0-5148-8894-3F44A314F9A8}"/>
              </a:ext>
            </a:extLst>
          </p:cNvPr>
          <p:cNvSpPr txBox="1"/>
          <p:nvPr/>
        </p:nvSpPr>
        <p:spPr>
          <a:xfrm>
            <a:off x="8399020" y="659154"/>
            <a:ext cx="2935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Object-level</a:t>
            </a:r>
          </a:p>
          <a:p>
            <a:pPr algn="ctr"/>
            <a:r>
              <a:rPr lang="en-US" sz="32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555140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4589CA8-10AC-7742-AB02-7A15C804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6" y="3774538"/>
            <a:ext cx="2104896" cy="21527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5358DF-6D7A-6949-892A-100C8D6B0E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571293" y="2626413"/>
            <a:ext cx="2726797" cy="29659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37DB11-DFDF-D043-BEF3-898D898CB719}"/>
              </a:ext>
            </a:extLst>
          </p:cNvPr>
          <p:cNvSpPr txBox="1"/>
          <p:nvPr/>
        </p:nvSpPr>
        <p:spPr>
          <a:xfrm>
            <a:off x="1097764" y="659154"/>
            <a:ext cx="2935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Peripheral-level</a:t>
            </a:r>
          </a:p>
          <a:p>
            <a:pPr algn="ctr"/>
            <a:r>
              <a:rPr lang="en-US" sz="3200" dirty="0"/>
              <a:t>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049C70-D146-E24A-B9F4-FAC3A7FCA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051" y="3535345"/>
            <a:ext cx="1817865" cy="23919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98A83D-64E9-EA47-A8DE-EF5415787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138" y="2626413"/>
            <a:ext cx="2391927" cy="32530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6E36EEE-DB69-094E-9413-1391B26CCA0E}"/>
              </a:ext>
            </a:extLst>
          </p:cNvPr>
          <p:cNvSpPr txBox="1"/>
          <p:nvPr/>
        </p:nvSpPr>
        <p:spPr>
          <a:xfrm>
            <a:off x="4842045" y="659154"/>
            <a:ext cx="2935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Cortical-level</a:t>
            </a:r>
          </a:p>
          <a:p>
            <a:pPr algn="ctr"/>
            <a:r>
              <a:rPr lang="en-US" sz="3200" dirty="0"/>
              <a:t>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F0B678-9908-6A4E-9643-A76F301A3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8797" y="3583184"/>
            <a:ext cx="1865703" cy="234408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4CACD41-58C0-5148-8894-3F44A314F9A8}"/>
              </a:ext>
            </a:extLst>
          </p:cNvPr>
          <p:cNvSpPr txBox="1"/>
          <p:nvPr/>
        </p:nvSpPr>
        <p:spPr>
          <a:xfrm>
            <a:off x="8399020" y="659154"/>
            <a:ext cx="2935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Object-level</a:t>
            </a:r>
          </a:p>
          <a:p>
            <a:pPr algn="ctr"/>
            <a:r>
              <a:rPr lang="en-US" sz="3200" dirty="0"/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FC994-DB8B-8D4B-B7DB-C14AE1B977D6}"/>
              </a:ext>
            </a:extLst>
          </p:cNvPr>
          <p:cNvSpPr txBox="1"/>
          <p:nvPr/>
        </p:nvSpPr>
        <p:spPr>
          <a:xfrm>
            <a:off x="4296506" y="2626413"/>
            <a:ext cx="5229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17080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4589CA8-10AC-7742-AB02-7A15C804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6" y="3774538"/>
            <a:ext cx="2104896" cy="21527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5358DF-6D7A-6949-892A-100C8D6B0E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571293" y="2626413"/>
            <a:ext cx="2726797" cy="29659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37DB11-DFDF-D043-BEF3-898D898CB719}"/>
              </a:ext>
            </a:extLst>
          </p:cNvPr>
          <p:cNvSpPr txBox="1"/>
          <p:nvPr/>
        </p:nvSpPr>
        <p:spPr>
          <a:xfrm>
            <a:off x="1097764" y="659154"/>
            <a:ext cx="2935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Peripheral-level</a:t>
            </a:r>
          </a:p>
          <a:p>
            <a:pPr algn="ctr"/>
            <a:r>
              <a:rPr lang="en-US" sz="3200" dirty="0"/>
              <a:t>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049C70-D146-E24A-B9F4-FAC3A7FCA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051" y="3535345"/>
            <a:ext cx="1817865" cy="23919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98A83D-64E9-EA47-A8DE-EF541578728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>
            <a:off x="5463138" y="2626413"/>
            <a:ext cx="2391927" cy="32530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6E36EEE-DB69-094E-9413-1391B26CCA0E}"/>
              </a:ext>
            </a:extLst>
          </p:cNvPr>
          <p:cNvSpPr txBox="1"/>
          <p:nvPr/>
        </p:nvSpPr>
        <p:spPr>
          <a:xfrm>
            <a:off x="4842045" y="659154"/>
            <a:ext cx="2935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Cortical-level</a:t>
            </a:r>
          </a:p>
          <a:p>
            <a:pPr algn="ctr"/>
            <a:r>
              <a:rPr lang="en-US" sz="3200" dirty="0"/>
              <a:t>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F0B678-9908-6A4E-9643-A76F301A3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8797" y="3583184"/>
            <a:ext cx="1865703" cy="23440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490303-6FC1-724F-BCFC-9FF3B9AB0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6006" y="2530736"/>
            <a:ext cx="2248411" cy="33965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4CACD41-58C0-5148-8894-3F44A314F9A8}"/>
              </a:ext>
            </a:extLst>
          </p:cNvPr>
          <p:cNvSpPr txBox="1"/>
          <p:nvPr/>
        </p:nvSpPr>
        <p:spPr>
          <a:xfrm>
            <a:off x="8399020" y="659154"/>
            <a:ext cx="2935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Object-level</a:t>
            </a:r>
          </a:p>
          <a:p>
            <a:pPr algn="ctr"/>
            <a:r>
              <a:rPr lang="en-US" sz="3200" dirty="0"/>
              <a:t>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0A191A-7C54-E345-BC21-51FF3C33191F}"/>
              </a:ext>
            </a:extLst>
          </p:cNvPr>
          <p:cNvSpPr txBox="1"/>
          <p:nvPr/>
        </p:nvSpPr>
        <p:spPr>
          <a:xfrm>
            <a:off x="4296506" y="2626413"/>
            <a:ext cx="5229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9D855-A994-B346-AB26-5A95A89CD3D5}"/>
              </a:ext>
            </a:extLst>
          </p:cNvPr>
          <p:cNvSpPr txBox="1"/>
          <p:nvPr/>
        </p:nvSpPr>
        <p:spPr>
          <a:xfrm>
            <a:off x="7975897" y="2622753"/>
            <a:ext cx="5229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125032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9F8E-1F4F-F944-8461-8D458341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2BC077-872D-7845-AEEB-2FC6D3FE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193" y="3699087"/>
            <a:ext cx="3100408" cy="297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47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9F8E-1F4F-F944-8461-8D458341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C592A0-FE92-2A41-82E0-4B6B5C2D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57" y="4474189"/>
            <a:ext cx="1477538" cy="14290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2BC077-872D-7845-AEEB-2FC6D3FEA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93" y="3699087"/>
            <a:ext cx="3100408" cy="29792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9B5363-0D28-9A45-A64C-F31FE4BC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452" y="4474189"/>
            <a:ext cx="1477538" cy="14290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5EEF9-6A35-304A-B4A8-65BAA39C5BDC}"/>
              </a:ext>
            </a:extLst>
          </p:cNvPr>
          <p:cNvSpPr txBox="1"/>
          <p:nvPr/>
        </p:nvSpPr>
        <p:spPr>
          <a:xfrm>
            <a:off x="6645728" y="3813387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x 3 (1 for each analysis level)</a:t>
            </a:r>
          </a:p>
        </p:txBody>
      </p:sp>
    </p:spTree>
    <p:extLst>
      <p:ext uri="{BB962C8B-B14F-4D97-AF65-F5344CB8AC3E}">
        <p14:creationId xmlns:p14="http://schemas.microsoft.com/office/powerpoint/2010/main" val="4194888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9F8E-1F4F-F944-8461-8D458341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41FC1-6472-BB49-81CF-1BEE2435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633" y="1577663"/>
            <a:ext cx="3221517" cy="1235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70D7B0-FD38-0F48-A3A8-F2469D91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3" y="3217042"/>
            <a:ext cx="10948314" cy="14048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C592A0-FE92-2A41-82E0-4B6B5C2D4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257" y="4474189"/>
            <a:ext cx="1477538" cy="14290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2BC077-872D-7845-AEEB-2FC6D3FEA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193" y="3699087"/>
            <a:ext cx="3100408" cy="29792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9B5363-0D28-9A45-A64C-F31FE4BC7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452" y="4474189"/>
            <a:ext cx="1477538" cy="14290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5D6944-A015-AA49-8FDC-7C648B65449C}"/>
              </a:ext>
            </a:extLst>
          </p:cNvPr>
          <p:cNvSpPr txBox="1"/>
          <p:nvPr/>
        </p:nvSpPr>
        <p:spPr>
          <a:xfrm>
            <a:off x="6645728" y="3813387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x 3 (1 for each analysis level)</a:t>
            </a:r>
          </a:p>
        </p:txBody>
      </p:sp>
    </p:spTree>
    <p:extLst>
      <p:ext uri="{BB962C8B-B14F-4D97-AF65-F5344CB8AC3E}">
        <p14:creationId xmlns:p14="http://schemas.microsoft.com/office/powerpoint/2010/main" val="3683390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9F8E-1F4F-F944-8461-8D458341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41FC1-6472-BB49-81CF-1BEE2435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633" y="1577663"/>
            <a:ext cx="3221517" cy="1235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70D7B0-FD38-0F48-A3A8-F2469D91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3" y="3217042"/>
            <a:ext cx="10948314" cy="14048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C592A0-FE92-2A41-82E0-4B6B5C2D4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257" y="4474189"/>
            <a:ext cx="1477538" cy="14290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2BC077-872D-7845-AEEB-2FC6D3FEA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193" y="3699087"/>
            <a:ext cx="3100408" cy="29792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9B5363-0D28-9A45-A64C-F31FE4BC7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452" y="4474189"/>
            <a:ext cx="1477538" cy="14290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906E3B-22A5-1549-BF72-0FA510FEF2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916" y="1246414"/>
            <a:ext cx="3560624" cy="1477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DDFFF6-3637-9B46-9FF2-472FBC6D9228}"/>
              </a:ext>
            </a:extLst>
          </p:cNvPr>
          <p:cNvSpPr txBox="1"/>
          <p:nvPr/>
        </p:nvSpPr>
        <p:spPr>
          <a:xfrm>
            <a:off x="6645728" y="3813387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x 3 (1 for each analysis level)</a:t>
            </a:r>
          </a:p>
        </p:txBody>
      </p:sp>
    </p:spTree>
    <p:extLst>
      <p:ext uri="{BB962C8B-B14F-4D97-AF65-F5344CB8AC3E}">
        <p14:creationId xmlns:p14="http://schemas.microsoft.com/office/powerpoint/2010/main" val="3621561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9F8E-1F4F-F944-8461-8D458341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41FC1-6472-BB49-81CF-1BEE2435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633" y="1577663"/>
            <a:ext cx="3221517" cy="1235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70D7B0-FD38-0F48-A3A8-F2469D91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3" y="3217042"/>
            <a:ext cx="10948314" cy="14048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C592A0-FE92-2A41-82E0-4B6B5C2D4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257" y="4474189"/>
            <a:ext cx="1477538" cy="14290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2BC077-872D-7845-AEEB-2FC6D3FEA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193" y="3699087"/>
            <a:ext cx="3100408" cy="29792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9B5363-0D28-9A45-A64C-F31FE4BC7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452" y="4474189"/>
            <a:ext cx="1477538" cy="14290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C9C977-D299-BA4D-9BF3-0D572C5AD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0242" y="1352746"/>
            <a:ext cx="3051964" cy="15744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906E3B-22A5-1549-BF72-0FA510FEF2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16" y="1246414"/>
            <a:ext cx="3560624" cy="14775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5D8B152-6091-5347-B03D-F711A2E48BDE}"/>
              </a:ext>
            </a:extLst>
          </p:cNvPr>
          <p:cNvSpPr txBox="1"/>
          <p:nvPr/>
        </p:nvSpPr>
        <p:spPr>
          <a:xfrm>
            <a:off x="6645728" y="3813387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x 3 (1 for each analysis level)</a:t>
            </a:r>
          </a:p>
        </p:txBody>
      </p:sp>
    </p:spTree>
    <p:extLst>
      <p:ext uri="{BB962C8B-B14F-4D97-AF65-F5344CB8AC3E}">
        <p14:creationId xmlns:p14="http://schemas.microsoft.com/office/powerpoint/2010/main" val="4061077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47F7-82B9-9642-A037-AED31A29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Claims and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16EFF-BD8F-744E-9B58-C270A517F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7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25FD66-D7A8-8244-91D5-A4D953DC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Key Claims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D8C68-D2D3-944E-8977-23D21554D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185"/>
            <a:ext cx="10515600" cy="4527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200" dirty="0">
                <a:solidFill>
                  <a:schemeClr val="bg1"/>
                </a:solidFill>
              </a:rPr>
              <a:t>Bistability can arise within each level of analysis</a:t>
            </a:r>
          </a:p>
          <a:p>
            <a:endParaRPr lang="en-US" sz="4200" dirty="0"/>
          </a:p>
          <a:p>
            <a:pPr marL="0" indent="0">
              <a:buNone/>
            </a:pPr>
            <a:r>
              <a:rPr lang="en-US" sz="4200" dirty="0">
                <a:solidFill>
                  <a:schemeClr val="bg1"/>
                </a:solidFill>
              </a:rPr>
              <a:t>The later in the analysis pipeline, the more model plausible model variants there are.</a:t>
            </a:r>
          </a:p>
        </p:txBody>
      </p:sp>
    </p:spTree>
    <p:extLst>
      <p:ext uri="{BB962C8B-B14F-4D97-AF65-F5344CB8AC3E}">
        <p14:creationId xmlns:p14="http://schemas.microsoft.com/office/powerpoint/2010/main" val="160964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Auditory Scene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2148342" y="2518804"/>
            <a:ext cx="1885373" cy="2262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 rot="10800000" flipH="1" flipV="1">
            <a:off x="743523" y="1848430"/>
            <a:ext cx="970974" cy="1165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98756" y="3113748"/>
            <a:ext cx="1512455" cy="19795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415" y="3222351"/>
            <a:ext cx="901051" cy="18430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759480" y="2087446"/>
            <a:ext cx="558800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 rot="10800000" flipH="1" flipV="1">
            <a:off x="1292497" y="3520933"/>
            <a:ext cx="970974" cy="11651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2308454" y="3759949"/>
            <a:ext cx="558800" cy="1143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 rot="10800000" flipH="1" flipV="1">
            <a:off x="386932" y="4793028"/>
            <a:ext cx="970974" cy="11651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402889" y="5032044"/>
            <a:ext cx="55880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124" y="2360648"/>
            <a:ext cx="4282440" cy="30236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124" y="2360648"/>
            <a:ext cx="4282440" cy="302361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86" y="2351996"/>
            <a:ext cx="4282440" cy="302361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276448" y="6175044"/>
            <a:ext cx="194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Ear by H Alberto </a:t>
            </a:r>
            <a:r>
              <a:rPr lang="en-US" sz="1200" dirty="0" err="1">
                <a:latin typeface="Helvetica" charset="0"/>
                <a:ea typeface="Helvetica" charset="0"/>
                <a:cs typeface="Helvetica" charset="0"/>
              </a:rPr>
              <a:t>Gongora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Glass by Visual Glow</a:t>
            </a:r>
          </a:p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Noun Project</a:t>
            </a:r>
          </a:p>
        </p:txBody>
      </p:sp>
    </p:spTree>
    <p:extLst>
      <p:ext uri="{BB962C8B-B14F-4D97-AF65-F5344CB8AC3E}">
        <p14:creationId xmlns:p14="http://schemas.microsoft.com/office/powerpoint/2010/main" val="1448581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25FD66-D7A8-8244-91D5-A4D953DC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Key Claims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D8C68-D2D3-944E-8977-23D21554D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185"/>
            <a:ext cx="10515600" cy="4527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200" dirty="0"/>
              <a:t>Bistability can arise within each level of analysis</a:t>
            </a:r>
          </a:p>
          <a:p>
            <a:endParaRPr lang="en-US" sz="4200" dirty="0"/>
          </a:p>
          <a:p>
            <a:pPr marL="0" indent="0">
              <a:buNone/>
            </a:pPr>
            <a:r>
              <a:rPr lang="en-US" sz="4200" dirty="0">
                <a:solidFill>
                  <a:schemeClr val="bg1"/>
                </a:solidFill>
              </a:rPr>
              <a:t>The later in the analysis pipeline, the more model plausible model variants there are.</a:t>
            </a:r>
          </a:p>
        </p:txBody>
      </p:sp>
    </p:spTree>
    <p:extLst>
      <p:ext uri="{BB962C8B-B14F-4D97-AF65-F5344CB8AC3E}">
        <p14:creationId xmlns:p14="http://schemas.microsoft.com/office/powerpoint/2010/main" val="13766667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25FD66-D7A8-8244-91D5-A4D953DC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Key Claims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D8C68-D2D3-944E-8977-23D21554D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185"/>
            <a:ext cx="10515600" cy="4527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200" dirty="0"/>
              <a:t>Bistability can arise within each level of analysis</a:t>
            </a:r>
          </a:p>
          <a:p>
            <a:endParaRPr lang="en-US" sz="4200" dirty="0"/>
          </a:p>
          <a:p>
            <a:pPr marL="0" indent="0">
              <a:buNone/>
            </a:pPr>
            <a:r>
              <a:rPr lang="en-US" sz="4200" dirty="0"/>
              <a:t>The later in the analysis pipeline, the greater the number of plausible model variants</a:t>
            </a:r>
          </a:p>
        </p:txBody>
      </p:sp>
    </p:spTree>
    <p:extLst>
      <p:ext uri="{BB962C8B-B14F-4D97-AF65-F5344CB8AC3E}">
        <p14:creationId xmlns:p14="http://schemas.microsoft.com/office/powerpoint/2010/main" val="671283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E844-6E15-9843-8440-795FC7F6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Fits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BB4FF-E973-9841-8F95-3E4E8EA260B4}"/>
              </a:ext>
            </a:extLst>
          </p:cNvPr>
          <p:cNvSpPr txBox="1"/>
          <p:nvPr/>
        </p:nvSpPr>
        <p:spPr>
          <a:xfrm rot="16200000">
            <a:off x="-716322" y="3244534"/>
            <a:ext cx="2912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Inhibition Strength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75779-D187-C14E-B8FD-ABBEB7A53404}"/>
              </a:ext>
            </a:extLst>
          </p:cNvPr>
          <p:cNvSpPr txBox="1"/>
          <p:nvPr/>
        </p:nvSpPr>
        <p:spPr>
          <a:xfrm>
            <a:off x="5297279" y="5174616"/>
            <a:ext cx="3132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Adaptation Strength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F649E-3095-5A46-9759-14D37648BB61}"/>
              </a:ext>
            </a:extLst>
          </p:cNvPr>
          <p:cNvSpPr txBox="1"/>
          <p:nvPr/>
        </p:nvSpPr>
        <p:spPr>
          <a:xfrm>
            <a:off x="8331144" y="5588326"/>
            <a:ext cx="2922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Selectivity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Manhattan Distance to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Perfectly Selective Bistability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681A70-0BAB-D44B-B23E-2963B5300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185" y="5354933"/>
            <a:ext cx="696218" cy="12352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44F3C1-264F-2442-BF39-5711B2DC0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5" y="2469516"/>
            <a:ext cx="10464800" cy="2705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ABB0D05-9351-6149-808D-941AB1E63AD1}"/>
              </a:ext>
            </a:extLst>
          </p:cNvPr>
          <p:cNvSpPr txBox="1"/>
          <p:nvPr/>
        </p:nvSpPr>
        <p:spPr>
          <a:xfrm>
            <a:off x="2102904" y="1392298"/>
            <a:ext cx="2935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Peripheral-level</a:t>
            </a:r>
          </a:p>
          <a:p>
            <a:pPr algn="ctr"/>
            <a:r>
              <a:rPr lang="en-US" sz="3200" dirty="0"/>
              <a:t>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8F1A7-7C26-3249-B0A7-19230EC6B1C4}"/>
              </a:ext>
            </a:extLst>
          </p:cNvPr>
          <p:cNvSpPr txBox="1"/>
          <p:nvPr/>
        </p:nvSpPr>
        <p:spPr>
          <a:xfrm>
            <a:off x="5395746" y="1392298"/>
            <a:ext cx="2935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Cortical-level</a:t>
            </a:r>
          </a:p>
          <a:p>
            <a:pPr algn="ctr"/>
            <a:r>
              <a:rPr lang="en-US" sz="3200" dirty="0"/>
              <a:t>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72B58-626D-E84B-9324-AABA447FBD1E}"/>
              </a:ext>
            </a:extLst>
          </p:cNvPr>
          <p:cNvSpPr txBox="1"/>
          <p:nvPr/>
        </p:nvSpPr>
        <p:spPr>
          <a:xfrm>
            <a:off x="8590614" y="1392298"/>
            <a:ext cx="2935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Object-level</a:t>
            </a:r>
          </a:p>
          <a:p>
            <a:pPr algn="ctr"/>
            <a:r>
              <a:rPr lang="en-US" sz="32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648427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271374-17C1-1541-ACD3-A2B5F9FF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A5243-6AA7-ED4C-A708-60BF8CED5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154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B1D1-BB83-D34C-A762-76337E36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5404-3A8A-4043-9F5B-9DDA1298F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Bistability can plausibly arise throughout the ascending auditory pathway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Bistability may more readily arise from object-level processing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Supports the idea that there are multiple competing interpretations of an auditory scene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5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Auditory Scene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2148342" y="2518804"/>
            <a:ext cx="1885373" cy="2262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 rot="10800000" flipH="1" flipV="1">
            <a:off x="743523" y="1848430"/>
            <a:ext cx="970974" cy="1165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98756" y="3113748"/>
            <a:ext cx="1512455" cy="19795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 rot="10800000" flipV="1">
            <a:off x="3388695" y="1220421"/>
            <a:ext cx="728425" cy="11766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15" y="3222351"/>
            <a:ext cx="901051" cy="18430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4276541" y="1393860"/>
            <a:ext cx="5588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1759480" y="2087446"/>
            <a:ext cx="558800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 rot="10800000" flipH="1" flipV="1">
            <a:off x="1292497" y="3520933"/>
            <a:ext cx="970974" cy="11651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2308454" y="3759949"/>
            <a:ext cx="558800" cy="1143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 rot="10800000" flipH="1" flipV="1">
            <a:off x="386932" y="4793028"/>
            <a:ext cx="970974" cy="11651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1402889" y="5032044"/>
            <a:ext cx="5588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124" y="2360648"/>
            <a:ext cx="4282440" cy="30236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124" y="2360648"/>
            <a:ext cx="4282440" cy="302361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124" y="2360648"/>
            <a:ext cx="4282440" cy="302666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86" y="2351996"/>
            <a:ext cx="4282440" cy="302361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276448" y="6175044"/>
            <a:ext cx="194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Ear by H Alberto </a:t>
            </a:r>
            <a:r>
              <a:rPr lang="en-US" sz="1200" dirty="0" err="1">
                <a:latin typeface="Helvetica" charset="0"/>
                <a:ea typeface="Helvetica" charset="0"/>
                <a:cs typeface="Helvetica" charset="0"/>
              </a:rPr>
              <a:t>Gongora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Glass by Visual Glow</a:t>
            </a:r>
          </a:p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Noun Project</a:t>
            </a:r>
          </a:p>
        </p:txBody>
      </p:sp>
    </p:spTree>
    <p:extLst>
      <p:ext uri="{BB962C8B-B14F-4D97-AF65-F5344CB8AC3E}">
        <p14:creationId xmlns:p14="http://schemas.microsoft.com/office/powerpoint/2010/main" val="357866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2148342" y="2518804"/>
            <a:ext cx="1885373" cy="2262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 rot="10800000" flipV="1">
            <a:off x="3388695" y="1220421"/>
            <a:ext cx="728425" cy="11766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415" y="3222351"/>
            <a:ext cx="901051" cy="18430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276541" y="1393860"/>
            <a:ext cx="5588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759480" y="2087446"/>
            <a:ext cx="558800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 rot="10800000" flipH="1" flipV="1">
            <a:off x="1292497" y="3520933"/>
            <a:ext cx="970974" cy="11651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2308454" y="3759949"/>
            <a:ext cx="558800" cy="1143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124" y="2360648"/>
            <a:ext cx="4282440" cy="302361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124" y="2360648"/>
            <a:ext cx="4282440" cy="302361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124" y="2360648"/>
            <a:ext cx="4282440" cy="302666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124" y="2360648"/>
            <a:ext cx="4282440" cy="302666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847" y="2360648"/>
            <a:ext cx="4282440" cy="30236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Auditory Scene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 rot="10800000" flipH="1" flipV="1">
            <a:off x="743523" y="1848430"/>
            <a:ext cx="970974" cy="1165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0098756" y="3113748"/>
            <a:ext cx="1512455" cy="19795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 rot="10800000" flipV="1">
            <a:off x="2263471" y="5827789"/>
            <a:ext cx="2596700" cy="8569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970364" y="5684745"/>
            <a:ext cx="558800" cy="1143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 rot="10800000" flipH="1" flipV="1">
            <a:off x="386932" y="4793028"/>
            <a:ext cx="970974" cy="11651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402889" y="5032044"/>
            <a:ext cx="558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17213" y="6175044"/>
            <a:ext cx="2256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Icons by H Alberto </a:t>
            </a:r>
            <a:r>
              <a:rPr lang="en-US" sz="1200" dirty="0" err="1">
                <a:latin typeface="Helvetica" charset="0"/>
                <a:ea typeface="Helvetica" charset="0"/>
                <a:cs typeface="Helvetica" charset="0"/>
              </a:rPr>
              <a:t>Gongora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200" dirty="0" err="1">
                <a:latin typeface="Helvetica" charset="0"/>
                <a:ea typeface="Helvetica" charset="0"/>
                <a:cs typeface="Helvetica" charset="0"/>
              </a:rPr>
              <a:t>Wira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 and Visual Glow from the</a:t>
            </a:r>
          </a:p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Noun Project</a:t>
            </a:r>
          </a:p>
        </p:txBody>
      </p:sp>
    </p:spTree>
    <p:extLst>
      <p:ext uri="{BB962C8B-B14F-4D97-AF65-F5344CB8AC3E}">
        <p14:creationId xmlns:p14="http://schemas.microsoft.com/office/powerpoint/2010/main" val="174625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9C4003-FAF9-ED43-A6CA-91A7F0BF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Broad Question</a:t>
            </a:r>
            <a:br>
              <a:rPr lang="en-US" b="1" dirty="0"/>
            </a:br>
            <a:r>
              <a:rPr lang="en-US" dirty="0"/>
              <a:t>How do humans generate a single scene interpretation?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E4558A-54E5-CB4E-8A38-9246BC782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9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ABA Tone Patterns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36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3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6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6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8" y="2122653"/>
            <a:ext cx="4282440" cy="30236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1939" y="1596385"/>
            <a:ext cx="225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Lao Sangam MN" charset="0"/>
                <a:ea typeface="Lao Sangam MN" charset="0"/>
                <a:cs typeface="Lao Sangam MN" charset="0"/>
              </a:rPr>
              <a:t>Real Problem</a:t>
            </a:r>
            <a:endParaRPr lang="en-US" sz="2800" dirty="0">
              <a:latin typeface="Lao Sangam MN" charset="0"/>
              <a:ea typeface="Lao Sangam MN" charset="0"/>
              <a:cs typeface="Lao Sangam M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5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747</Words>
  <Application>Microsoft Macintosh PowerPoint</Application>
  <PresentationFormat>Widescreen</PresentationFormat>
  <Paragraphs>238</Paragraphs>
  <Slides>54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Helvetica</vt:lpstr>
      <vt:lpstr>Lao Sangam MN</vt:lpstr>
      <vt:lpstr>Office Theme</vt:lpstr>
      <vt:lpstr>Sources of Perceptual Bistability in the Ascending Auditory Pathway</vt:lpstr>
      <vt:lpstr>Background/Motivation</vt:lpstr>
      <vt:lpstr>Auditory Scene Analysis</vt:lpstr>
      <vt:lpstr>Auditory Scene Analysis</vt:lpstr>
      <vt:lpstr>Auditory Scene Analysis</vt:lpstr>
      <vt:lpstr>Auditory Scene Analysis</vt:lpstr>
      <vt:lpstr>Auditory Scene Analysis</vt:lpstr>
      <vt:lpstr>Broad Question How do humans generate a single scene interpretation?</vt:lpstr>
      <vt:lpstr>ABA Tone Patterns</vt:lpstr>
      <vt:lpstr>ABA Tone Patterns</vt:lpstr>
      <vt:lpstr>ABA Tone Patterns</vt:lpstr>
      <vt:lpstr>ABA Tone Patterns</vt:lpstr>
      <vt:lpstr>ABA Tone Patterns</vt:lpstr>
      <vt:lpstr>Streaming depends on Frequency Separation</vt:lpstr>
      <vt:lpstr>Streaming depends on Frequency Separation</vt:lpstr>
      <vt:lpstr>Streaming depends on Frequency Separation</vt:lpstr>
      <vt:lpstr>Streaming depends on Frequency Separation</vt:lpstr>
      <vt:lpstr>Streaming depends on Frequency Separation</vt:lpstr>
      <vt:lpstr>Streaming depends on Frequency Separation</vt:lpstr>
      <vt:lpstr>Streaming depends on Frequency Separation</vt:lpstr>
      <vt:lpstr>Streaming depends on Frequency Separation</vt:lpstr>
      <vt:lpstr>Ambiguous ABA tones are Bistable</vt:lpstr>
      <vt:lpstr>Ambiguous ABA tones are Bistable</vt:lpstr>
      <vt:lpstr>Ambiguous ABA tones are Bistable</vt:lpstr>
      <vt:lpstr>Ambiguous ABA tones are Bistable</vt:lpstr>
      <vt:lpstr>What causes bistability?</vt:lpstr>
      <vt:lpstr>What causes bistability?</vt:lpstr>
      <vt:lpstr>What causes bistability?</vt:lpstr>
      <vt:lpstr>What causes bistability?</vt:lpstr>
      <vt:lpstr>Existing Models of Auditory Bistability</vt:lpstr>
      <vt:lpstr>Existing Models of Auditory Bistability</vt:lpstr>
      <vt:lpstr>Existing Models of Auditory Bistability</vt:lpstr>
      <vt:lpstr>Existing Models of Auditory Bistability</vt:lpstr>
      <vt:lpstr>Existing Models of Auditory Bistability</vt:lpstr>
      <vt:lpstr>Specific Question  Where, within the auditory system can bistability plausibly arise?</vt:lpstr>
      <vt:lpstr>Approach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Evaluation</vt:lpstr>
      <vt:lpstr>Model Evaluation</vt:lpstr>
      <vt:lpstr>Model Evaluation</vt:lpstr>
      <vt:lpstr>Model Evaluation</vt:lpstr>
      <vt:lpstr>Model Evaluation</vt:lpstr>
      <vt:lpstr>Key Claims and Results</vt:lpstr>
      <vt:lpstr>Key Claims</vt:lpstr>
      <vt:lpstr>Key Claims</vt:lpstr>
      <vt:lpstr>Key Claims</vt:lpstr>
      <vt:lpstr>Model Fits</vt:lpstr>
      <vt:lpstr>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Sources of Perceptual Bistability Throughout the Ascending Auditory Pathway</dc:title>
  <dc:creator>David Little</dc:creator>
  <cp:lastModifiedBy>David Little</cp:lastModifiedBy>
  <cp:revision>21</cp:revision>
  <dcterms:created xsi:type="dcterms:W3CDTF">2018-09-25T23:01:51Z</dcterms:created>
  <dcterms:modified xsi:type="dcterms:W3CDTF">2018-09-26T17:25:54Z</dcterms:modified>
</cp:coreProperties>
</file>