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35" r:id="rId5"/>
    <p:sldId id="334" r:id="rId6"/>
    <p:sldId id="336" r:id="rId7"/>
    <p:sldId id="259" r:id="rId8"/>
    <p:sldId id="264" r:id="rId9"/>
    <p:sldId id="260" r:id="rId10"/>
    <p:sldId id="262" r:id="rId11"/>
    <p:sldId id="268" r:id="rId12"/>
    <p:sldId id="263" r:id="rId13"/>
    <p:sldId id="265" r:id="rId14"/>
    <p:sldId id="283" r:id="rId15"/>
    <p:sldId id="267" r:id="rId16"/>
    <p:sldId id="266" r:id="rId17"/>
    <p:sldId id="282" r:id="rId18"/>
    <p:sldId id="269" r:id="rId19"/>
    <p:sldId id="274" r:id="rId20"/>
    <p:sldId id="333" r:id="rId21"/>
    <p:sldId id="332" r:id="rId22"/>
    <p:sldId id="331" r:id="rId23"/>
    <p:sldId id="329" r:id="rId24"/>
    <p:sldId id="314" r:id="rId25"/>
    <p:sldId id="322" r:id="rId26"/>
    <p:sldId id="321" r:id="rId27"/>
    <p:sldId id="319" r:id="rId28"/>
    <p:sldId id="317" r:id="rId29"/>
    <p:sldId id="316" r:id="rId30"/>
    <p:sldId id="324" r:id="rId31"/>
    <p:sldId id="325" r:id="rId32"/>
    <p:sldId id="315" r:id="rId33"/>
    <p:sldId id="327" r:id="rId34"/>
    <p:sldId id="326" r:id="rId35"/>
    <p:sldId id="328" r:id="rId36"/>
    <p:sldId id="276" r:id="rId37"/>
    <p:sldId id="277" r:id="rId38"/>
    <p:sldId id="278" r:id="rId39"/>
    <p:sldId id="279" r:id="rId40"/>
    <p:sldId id="280" r:id="rId41"/>
    <p:sldId id="281" r:id="rId42"/>
    <p:sldId id="293" r:id="rId43"/>
    <p:sldId id="299" r:id="rId44"/>
    <p:sldId id="285" r:id="rId45"/>
    <p:sldId id="309" r:id="rId46"/>
    <p:sldId id="312" r:id="rId47"/>
    <p:sldId id="311" r:id="rId48"/>
    <p:sldId id="31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5"/>
    <p:restoredTop sz="91375"/>
  </p:normalViewPr>
  <p:slideViewPr>
    <p:cSldViewPr snapToGrid="0" snapToObjects="1">
      <p:cViewPr>
        <p:scale>
          <a:sx n="112" d="100"/>
          <a:sy n="112" d="100"/>
        </p:scale>
        <p:origin x="392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A45-9B3F-6E44-8695-96FC10CC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6C180-4EC4-294B-9762-4070B3FE5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84E6-A184-2344-AEF9-8CCFAD5C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DC03-D23C-254A-9D25-650ADEA0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101D7-A122-474C-B13B-6767E531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316-E25D-374D-80C2-EEA68446B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B687-6A6F-B647-98E5-A997D0741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077B-81DC-9649-BA68-997F75A0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EC5D-FF9E-B045-B4DC-2C05B9C9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09C4-5696-5D4C-A449-7038890B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9FC9A-6532-D548-A684-1EFC1DA8C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195B-FC96-5146-A456-BA8303F7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0661-BBFA-394A-9C0B-E554EA71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B553-C885-F246-A22E-A911777A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BD2F-6878-B146-996C-0AB2CC4A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923E-492F-3542-A2C3-62952AB0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6274-FE96-5343-9729-52ABFFA35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FCC-5949-6344-8DC3-E4DAC214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0F98-24A9-7D4D-8F6A-0AA288CE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0F451-5249-B34B-B0A7-F1DA6487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22D9-2D11-DF4D-8969-8412ECD8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2292-9068-4E4A-AC76-AC5FF7871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FA38-4FFD-0944-BB7E-0A3A06C4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796B1-0160-4348-B909-167F440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50CE-4E88-D14A-98EA-57E5AC28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7DD-64D0-AC42-9340-BE8EFACD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3B25-CB1C-774C-B4CF-CEFD1C202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B876-7291-E14C-9DAD-D90ABDB3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A6A26-E35F-0B48-B5C2-6ADD48D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E80A8-D98A-A644-930A-70E2DB3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EB77-D34E-1646-9EAD-E47F389D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7FBB-881E-FD49-894A-40388562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D8CD-5862-FC40-8463-A6C83ED8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B021E-33DA-054E-9B3B-955AC6DC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931F-1B2F-5B4A-A287-13F1D109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8CAFF-D971-0640-9D8B-B75E2E0E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860BE-3F00-AD48-B438-7C025216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E8D85-E779-514C-B71D-ED789EC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2DCBC-25F9-7645-8015-4C2ADD5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160F-F9F1-D544-8FCC-2B15D38E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A4123-173F-7A47-9F19-4BC8CD6A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76B-D290-F144-9797-30C5FB4D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44CF-064A-3742-92F7-764BF5D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F6C47-01BD-4244-BE0D-0FD7898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453E7-61A2-5443-A249-6C6D26E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3090-D1A9-E048-93AC-9113EA80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E076-0D46-C641-A35D-02FBAA66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2A6E-641E-214D-88D8-1B11A0B5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A729B-A10D-7D4D-8BCC-A3A3D0F6D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FB438-60A4-4B42-9D20-0BA9C0C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68A9-C865-9E49-B870-5DA2F53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C2C3-0211-8A4B-80CB-98F6D374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65A2-383D-DC47-B125-738AF932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F0830-FAAC-324E-84A5-8138E964B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7A79-88A9-5E48-B224-567DFEDD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A6DBC-EF2C-BC40-86AF-D50841EA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0573-349D-E248-82E1-1252BF3B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C92-1ABB-D241-91B1-99CAC22A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73C36-50BB-9248-A723-E9E59D87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32AE-0DCC-874E-ACBC-951FE631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CA4A-4E95-0347-936B-457ED85C8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5BEE-42C4-7043-A6AA-0A48E5C99E8E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6715-DAEA-F14D-B0C2-E5639F48F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7749-1386-5946-BE24-E0ACD813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1868-A83A-0146-AFBA-93834E5C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6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15.emf"/><Relationship Id="rId5" Type="http://schemas.openxmlformats.org/officeDocument/2006/relationships/image" Target="../media/image21.emf"/><Relationship Id="rId10" Type="http://schemas.openxmlformats.org/officeDocument/2006/relationships/image" Target="../media/image14.emf"/><Relationship Id="rId4" Type="http://schemas.openxmlformats.org/officeDocument/2006/relationships/image" Target="../media/image20.emf"/><Relationship Id="rId9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9.emf"/><Relationship Id="rId7" Type="http://schemas.openxmlformats.org/officeDocument/2006/relationships/image" Target="../media/image17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../media/image16.emf"/><Relationship Id="rId5" Type="http://schemas.openxmlformats.org/officeDocument/2006/relationships/image" Target="../media/image21.emf"/><Relationship Id="rId10" Type="http://schemas.openxmlformats.org/officeDocument/2006/relationships/image" Target="../media/image15.emf"/><Relationship Id="rId4" Type="http://schemas.openxmlformats.org/officeDocument/2006/relationships/image" Target="../media/image20.emf"/><Relationship Id="rId9" Type="http://schemas.openxmlformats.org/officeDocument/2006/relationships/image" Target="../media/image14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9.emf"/><Relationship Id="rId7" Type="http://schemas.openxmlformats.org/officeDocument/2006/relationships/image" Target="../media/image1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9.emf"/><Relationship Id="rId7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20.emf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9.emf"/><Relationship Id="rId7" Type="http://schemas.openxmlformats.org/officeDocument/2006/relationships/image" Target="../media/image1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s.wikimedia.org/w/index.php?title=User:Blacknick&amp;action=edit&amp;redlink=1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title=User:Blacknick&amp;action=edit&amp;redlink=1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commons.wikimedia.org/w/index.php?title=User:Blacknick&amp;action=edit&amp;redlink=1" TargetMode="External"/><Relationship Id="rId4" Type="http://schemas.openxmlformats.org/officeDocument/2006/relationships/image" Target="../media/image2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62-D6F4-B243-B435-2AC3150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139" y="131667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+mn-lt"/>
              </a:rPr>
              <a:t>Adapting Attention in a Dynamic Three-Speaker Auditory Scene</a:t>
            </a:r>
            <a:br>
              <a:rPr lang="en-US" sz="5000" b="1" dirty="0">
                <a:latin typeface="+mn-lt"/>
              </a:rPr>
            </a:br>
            <a:endParaRPr lang="en-US" sz="5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39CD9-25C0-0840-B1C0-3E10B96B0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1139" y="35674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David Little, </a:t>
            </a:r>
            <a:r>
              <a:rPr lang="en-US" dirty="0" err="1"/>
              <a:t>Emine</a:t>
            </a:r>
            <a:r>
              <a:rPr lang="en-US" dirty="0"/>
              <a:t> </a:t>
            </a:r>
            <a:r>
              <a:rPr lang="en-US" dirty="0" err="1"/>
              <a:t>Merve</a:t>
            </a:r>
            <a:r>
              <a:rPr lang="en-US" dirty="0"/>
              <a:t> Kaya and </a:t>
            </a:r>
            <a:r>
              <a:rPr lang="en-US" dirty="0" err="1"/>
              <a:t>Mounya</a:t>
            </a:r>
            <a:r>
              <a:rPr lang="en-US" dirty="0"/>
              <a:t> </a:t>
            </a:r>
            <a:r>
              <a:rPr lang="en-US" dirty="0" err="1"/>
              <a:t>Elhilali</a:t>
            </a:r>
            <a:endParaRPr lang="en-US" dirty="0"/>
          </a:p>
          <a:p>
            <a:pPr algn="l"/>
            <a:r>
              <a:rPr lang="en-US" dirty="0"/>
              <a:t>Laboratory for Computation Auditory Perception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069D97-4D4C-6343-8E2F-9C309973DE0E}"/>
              </a:ext>
            </a:extLst>
          </p:cNvPr>
          <p:cNvSpPr/>
          <p:nvPr/>
        </p:nvSpPr>
        <p:spPr>
          <a:xfrm>
            <a:off x="1501139" y="3261281"/>
            <a:ext cx="941865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EA443-DB0D-644D-8CBA-D559B13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333" y="4616157"/>
            <a:ext cx="5397667" cy="22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5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B7B07EDF-F4CA-0244-B9EA-C433338E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1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A5D30-7C0A-9C4B-9596-E657C7B0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DA0FF-7B5C-ED4B-BA39-9957391814A9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4AE73FC-C5C7-194B-8A59-68C0F64D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83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2B4EA0-CC1A-0840-9E3D-BDF11962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27166B-3FF5-F84C-BF6A-787414768E33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8A73EED3-F355-3049-94CD-09FD692A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62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79364-4BF7-F24B-B787-3CAAAD31C0E9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pic>
        <p:nvPicPr>
          <p:cNvPr id="5" name="Picture 2" descr="80+ Free Headset &amp; Headphones Vectors - Pixabay">
            <a:extLst>
              <a:ext uri="{FF2B5EF4-FFF2-40B4-BE49-F238E27FC236}">
                <a16:creationId xmlns:a16="http://schemas.microsoft.com/office/drawing/2014/main" id="{FA590AD2-1429-3546-86DF-87D3C3BF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1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8C858-1CB3-C24D-90A3-A7F55AC31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7" cy="4572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379364-4BF7-F24B-B787-3CAAAD31C0E9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380D0-E3EA-7143-84D4-B910B6F5545A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2F079193-486D-B74C-BC4E-1713905C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79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FF3F2-63E1-2F4B-B280-533F5DB5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368792" cy="4571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98023-7C80-4C40-9D73-364647D02CEC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0F92F-7387-2F4E-9833-49E1115D80E9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62581EA7-964A-AE4E-9F00-1BE585135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2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58EDA8-8C3C-3A4F-BE0D-35B52DB2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370803" cy="4572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345CB-A27D-A54E-A12E-4B891B439BD7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C1C7F-DF7B-3145-8CBF-4DAC74185A53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A238C658-14EB-5B4C-BA0D-625EE913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3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58EDA8-8C3C-3A4F-BE0D-35B52DB2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370803" cy="4572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345CB-A27D-A54E-A12E-4B891B439BD7}"/>
              </a:ext>
            </a:extLst>
          </p:cNvPr>
          <p:cNvSpPr txBox="1"/>
          <p:nvPr/>
        </p:nvSpPr>
        <p:spPr>
          <a:xfrm>
            <a:off x="9513458" y="6246653"/>
            <a:ext cx="2728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German Sentences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F19B7-02C7-C749-91D7-2BAFF3297F6C}"/>
              </a:ext>
            </a:extLst>
          </p:cNvPr>
          <p:cNvSpPr txBox="1"/>
          <p:nvPr/>
        </p:nvSpPr>
        <p:spPr>
          <a:xfrm>
            <a:off x="7154382" y="118904"/>
            <a:ext cx="471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Task: </a:t>
            </a:r>
            <a:r>
              <a:rPr lang="en-US" sz="4000" dirty="0"/>
              <a:t>Target detection</a:t>
            </a:r>
          </a:p>
        </p:txBody>
      </p:sp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8AC399F3-944E-7A4F-A2BC-89F54459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51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83601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3AE34-F76F-204F-988D-E72EBC010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99" y="3453765"/>
            <a:ext cx="2771141" cy="8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7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D46-B412-EF4E-AB7C-B59A5B9B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68B6-F92B-6642-845B-CE3B6DEA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**TODO**</a:t>
            </a:r>
          </a:p>
        </p:txBody>
      </p:sp>
    </p:spTree>
    <p:extLst>
      <p:ext uri="{BB962C8B-B14F-4D97-AF65-F5344CB8AC3E}">
        <p14:creationId xmlns:p14="http://schemas.microsoft.com/office/powerpoint/2010/main" val="133061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</p:spTree>
    <p:extLst>
      <p:ext uri="{BB962C8B-B14F-4D97-AF65-F5344CB8AC3E}">
        <p14:creationId xmlns:p14="http://schemas.microsoft.com/office/powerpoint/2010/main" val="151905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339979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576256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Listening Conditions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9A077-00BB-3243-B995-4F647E58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141" y="3543469"/>
            <a:ext cx="2771141" cy="9638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75C0233-856D-6743-81EA-A90780FBAB4B}"/>
              </a:ext>
            </a:extLst>
          </p:cNvPr>
          <p:cNvGrpSpPr/>
          <p:nvPr/>
        </p:nvGrpSpPr>
        <p:grpSpPr>
          <a:xfrm>
            <a:off x="838200" y="3347502"/>
            <a:ext cx="2771141" cy="1159842"/>
            <a:chOff x="1142023" y="2084580"/>
            <a:chExt cx="4745061" cy="1986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2228F-9082-A94A-B008-79AFF5B12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E0E423F-8432-DB4A-A38C-0607B2B2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6977A0-EF29-FB43-89A0-EBA7AA50C79E}"/>
              </a:ext>
            </a:extLst>
          </p:cNvPr>
          <p:cNvGrpSpPr/>
          <p:nvPr/>
        </p:nvGrpSpPr>
        <p:grpSpPr>
          <a:xfrm>
            <a:off x="4433465" y="3484990"/>
            <a:ext cx="2771141" cy="984449"/>
            <a:chOff x="3709669" y="4787846"/>
            <a:chExt cx="4745061" cy="168568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A588DF4-78A7-0647-8833-583DAFEA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97A305-CEAC-F646-98EF-72EAFB2A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38200" y="2267161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8336141" y="2294330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4433465" y="2264054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8B6006-50B7-3144-8CA6-620231558BB7}"/>
              </a:ext>
            </a:extLst>
          </p:cNvPr>
          <p:cNvSpPr txBox="1"/>
          <p:nvPr/>
        </p:nvSpPr>
        <p:spPr>
          <a:xfrm>
            <a:off x="4433465" y="5746219"/>
            <a:ext cx="283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Identical stimuli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EF8B4-9E8B-7448-A50D-EED0E96370B6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953400" y="4775661"/>
            <a:ext cx="2895389" cy="97055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56C703-D72B-F644-8458-90705C49ED3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34350"/>
            <a:ext cx="0" cy="101186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1B580-6AC3-2C44-B5B4-36673A1C2062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848789" y="4701610"/>
            <a:ext cx="3265381" cy="1044609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6794A1-F22A-2448-8CC3-A4FA947BE59F}"/>
              </a:ext>
            </a:extLst>
          </p:cNvPr>
          <p:cNvSpPr txBox="1"/>
          <p:nvPr/>
        </p:nvSpPr>
        <p:spPr>
          <a:xfrm>
            <a:off x="838200" y="2724161"/>
            <a:ext cx="241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all voice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CC98B8-16A8-9C4E-8B7C-8E3B38DFB687}"/>
              </a:ext>
            </a:extLst>
          </p:cNvPr>
          <p:cNvSpPr txBox="1"/>
          <p:nvPr/>
        </p:nvSpPr>
        <p:spPr>
          <a:xfrm>
            <a:off x="8336141" y="2819313"/>
            <a:ext cx="260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voice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73F3A0-F3E0-CA48-8DDD-2335C021271F}"/>
              </a:ext>
            </a:extLst>
          </p:cNvPr>
          <p:cNvSpPr txBox="1"/>
          <p:nvPr/>
        </p:nvSpPr>
        <p:spPr>
          <a:xfrm>
            <a:off x="4433465" y="2766112"/>
            <a:ext cx="2456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attend to one side</a:t>
            </a:r>
          </a:p>
        </p:txBody>
      </p:sp>
    </p:spTree>
    <p:extLst>
      <p:ext uri="{BB962C8B-B14F-4D97-AF65-F5344CB8AC3E}">
        <p14:creationId xmlns:p14="http://schemas.microsoft.com/office/powerpoint/2010/main" val="163358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</p:spTree>
    <p:extLst>
      <p:ext uri="{BB962C8B-B14F-4D97-AF65-F5344CB8AC3E}">
        <p14:creationId xmlns:p14="http://schemas.microsoft.com/office/powerpoint/2010/main" val="1155761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49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99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86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69568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53502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A9D91E-1B8C-4446-BB7F-499966127E8C}"/>
              </a:ext>
            </a:extLst>
          </p:cNvPr>
          <p:cNvSpPr/>
          <p:nvPr/>
        </p:nvSpPr>
        <p:spPr>
          <a:xfrm>
            <a:off x="838200" y="1763486"/>
            <a:ext cx="1774371" cy="3853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3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387952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18278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071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91655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984378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92512D85-787E-2940-AE1F-A4AF7A23DAB7}"/>
              </a:ext>
            </a:extLst>
          </p:cNvPr>
          <p:cNvGrpSpPr/>
          <p:nvPr/>
        </p:nvGrpSpPr>
        <p:grpSpPr>
          <a:xfrm>
            <a:off x="932818" y="4915711"/>
            <a:ext cx="2771141" cy="1159842"/>
            <a:chOff x="1142023" y="2084580"/>
            <a:chExt cx="4745061" cy="1986013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D215640-8D2C-124B-98BC-074B636F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2DC17695-E80C-4F47-A00C-B302F697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A94E397-5A12-D649-B47E-5C4888486740}"/>
              </a:ext>
            </a:extLst>
          </p:cNvPr>
          <p:cNvSpPr txBox="1"/>
          <p:nvPr/>
        </p:nvSpPr>
        <p:spPr>
          <a:xfrm>
            <a:off x="81995" y="5205148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51F8C-0976-C148-B8D1-62050E30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6" y="132689"/>
            <a:ext cx="10515600" cy="1325563"/>
          </a:xfrm>
        </p:spPr>
        <p:txBody>
          <a:bodyPr/>
          <a:lstStyle/>
          <a:p>
            <a:r>
              <a:rPr lang="en-US" dirty="0"/>
              <a:t>Target meaning changes across conditions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B009F-6281-8545-838A-0AE2C6526EE4}"/>
              </a:ext>
            </a:extLst>
          </p:cNvPr>
          <p:cNvSpPr txBox="1"/>
          <p:nvPr/>
        </p:nvSpPr>
        <p:spPr>
          <a:xfrm>
            <a:off x="81995" y="62561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Global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5BB52D-B2D9-B24B-965E-C64232E0F1EF}"/>
              </a:ext>
            </a:extLst>
          </p:cNvPr>
          <p:cNvSpPr txBox="1"/>
          <p:nvPr/>
        </p:nvSpPr>
        <p:spPr>
          <a:xfrm>
            <a:off x="4330268" y="6255447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4A1882-9D10-FF4E-B786-E57F35D8A215}"/>
              </a:ext>
            </a:extLst>
          </p:cNvPr>
          <p:cNvSpPr txBox="1"/>
          <p:nvPr/>
        </p:nvSpPr>
        <p:spPr>
          <a:xfrm>
            <a:off x="8451191" y="6251556"/>
            <a:ext cx="134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Spatial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7A9143-DAC2-734D-8F88-11BFC424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779" y="1549497"/>
            <a:ext cx="2771141" cy="96387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D86A308-CF9E-8D4C-A572-2E5684A7F7B3}"/>
              </a:ext>
            </a:extLst>
          </p:cNvPr>
          <p:cNvGrpSpPr/>
          <p:nvPr/>
        </p:nvGrpSpPr>
        <p:grpSpPr>
          <a:xfrm>
            <a:off x="844526" y="1532490"/>
            <a:ext cx="2771141" cy="1159842"/>
            <a:chOff x="1142023" y="2084580"/>
            <a:chExt cx="4745061" cy="198601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097F427-ACB0-7E46-A8B4-A7C64B5C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3DF8254-8F42-B74F-951D-64153F157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46A4BD2-003E-2242-BBF4-8BA9DC978136}"/>
              </a:ext>
            </a:extLst>
          </p:cNvPr>
          <p:cNvGrpSpPr/>
          <p:nvPr/>
        </p:nvGrpSpPr>
        <p:grpSpPr>
          <a:xfrm>
            <a:off x="9235037" y="1571208"/>
            <a:ext cx="2771141" cy="984449"/>
            <a:chOff x="3709669" y="4787846"/>
            <a:chExt cx="4745061" cy="16856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1334849-3394-0346-AC73-ED8984F3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D7DFBB-7587-144F-9AF9-C3C2D9A6F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7289FBE1-A904-814A-A050-AB2E5DB0A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3315637"/>
            <a:ext cx="2771141" cy="9638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1EA19-3814-DB44-8DAB-99BBBBA2AD9F}"/>
              </a:ext>
            </a:extLst>
          </p:cNvPr>
          <p:cNvGrpSpPr/>
          <p:nvPr/>
        </p:nvGrpSpPr>
        <p:grpSpPr>
          <a:xfrm>
            <a:off x="923329" y="3204575"/>
            <a:ext cx="2771141" cy="1159842"/>
            <a:chOff x="1142023" y="2084580"/>
            <a:chExt cx="4745061" cy="198601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786562A-62FB-0E44-9D54-133C1986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023" y="2267212"/>
              <a:ext cx="4745061" cy="152151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E656CA4-552E-BB43-B014-4938D5452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710" y="2084580"/>
              <a:ext cx="3172462" cy="1986013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D4B7A0D-8278-3642-9C9D-CFD762896638}"/>
              </a:ext>
            </a:extLst>
          </p:cNvPr>
          <p:cNvGrpSpPr/>
          <p:nvPr/>
        </p:nvGrpSpPr>
        <p:grpSpPr>
          <a:xfrm>
            <a:off x="9313840" y="3303253"/>
            <a:ext cx="2771141" cy="984449"/>
            <a:chOff x="3709669" y="4787846"/>
            <a:chExt cx="4745061" cy="168568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9161745-A1BE-B645-8A5F-D7DDC0201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EFE7EF7-A73C-B54A-BDEC-28DF5311D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33D29291-B6C0-AD48-8431-6BC3586BF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243" y="4992778"/>
            <a:ext cx="2771141" cy="9638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7203EC33-8D8D-F043-BD37-7F8F8DEDC2C9}"/>
              </a:ext>
            </a:extLst>
          </p:cNvPr>
          <p:cNvGrpSpPr/>
          <p:nvPr/>
        </p:nvGrpSpPr>
        <p:grpSpPr>
          <a:xfrm>
            <a:off x="9313840" y="5005956"/>
            <a:ext cx="2771141" cy="984449"/>
            <a:chOff x="3709669" y="4787846"/>
            <a:chExt cx="4745061" cy="168568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3AB5DCC-0D7A-AC4B-BF94-7271EF9E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9669" y="4787846"/>
              <a:ext cx="4745061" cy="152151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ADD37CF-19A9-734D-816D-D2C15FF77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2020" y="5872479"/>
              <a:ext cx="3360420" cy="60105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F05E00A-F7C5-A94F-9376-BD748FC8FB0D}"/>
              </a:ext>
            </a:extLst>
          </p:cNvPr>
          <p:cNvSpPr/>
          <p:nvPr/>
        </p:nvSpPr>
        <p:spPr>
          <a:xfrm>
            <a:off x="2034957" y="239389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1B37B6-BEB2-8046-947D-B4C1922FFA3C}"/>
              </a:ext>
            </a:extLst>
          </p:cNvPr>
          <p:cNvSpPr/>
          <p:nvPr/>
        </p:nvSpPr>
        <p:spPr>
          <a:xfrm>
            <a:off x="6228426" y="233002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F338B4-52F6-BD43-A469-20A5279C8897}"/>
              </a:ext>
            </a:extLst>
          </p:cNvPr>
          <p:cNvSpPr/>
          <p:nvPr/>
        </p:nvSpPr>
        <p:spPr>
          <a:xfrm>
            <a:off x="10409565" y="2320447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D07F93-1120-7E4A-B920-0BD18ED30B75}"/>
              </a:ext>
            </a:extLst>
          </p:cNvPr>
          <p:cNvSpPr/>
          <p:nvPr/>
        </p:nvSpPr>
        <p:spPr>
          <a:xfrm>
            <a:off x="3118364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EE5F04-C1CD-FE43-B444-6A4AA02E8A2F}"/>
              </a:ext>
            </a:extLst>
          </p:cNvPr>
          <p:cNvSpPr/>
          <p:nvPr/>
        </p:nvSpPr>
        <p:spPr>
          <a:xfrm>
            <a:off x="7298928" y="3349558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2777FB-494E-524A-BE96-F26D843A9047}"/>
              </a:ext>
            </a:extLst>
          </p:cNvPr>
          <p:cNvSpPr/>
          <p:nvPr/>
        </p:nvSpPr>
        <p:spPr>
          <a:xfrm>
            <a:off x="11525913" y="3340470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4413F6-C78D-0048-B007-B3099BEDC13B}"/>
              </a:ext>
            </a:extLst>
          </p:cNvPr>
          <p:cNvSpPr/>
          <p:nvPr/>
        </p:nvSpPr>
        <p:spPr>
          <a:xfrm>
            <a:off x="3121621" y="576770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58947D-C5D6-0B4D-8B40-ABBDD5E4E12A}"/>
              </a:ext>
            </a:extLst>
          </p:cNvPr>
          <p:cNvSpPr/>
          <p:nvPr/>
        </p:nvSpPr>
        <p:spPr>
          <a:xfrm>
            <a:off x="7298928" y="5765722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A2C29EC-C458-A748-BE8D-6764C0252D44}"/>
              </a:ext>
            </a:extLst>
          </p:cNvPr>
          <p:cNvSpPr/>
          <p:nvPr/>
        </p:nvSpPr>
        <p:spPr>
          <a:xfrm>
            <a:off x="11583556" y="5764315"/>
            <a:ext cx="289845" cy="152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2C506C-F344-6C4B-BE92-A3EC7C2ED250}"/>
              </a:ext>
            </a:extLst>
          </p:cNvPr>
          <p:cNvSpPr txBox="1"/>
          <p:nvPr/>
        </p:nvSpPr>
        <p:spPr>
          <a:xfrm>
            <a:off x="72506" y="183405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3452E0-9F24-7A40-84BD-830181193D17}"/>
              </a:ext>
            </a:extLst>
          </p:cNvPr>
          <p:cNvSpPr txBox="1"/>
          <p:nvPr/>
        </p:nvSpPr>
        <p:spPr>
          <a:xfrm>
            <a:off x="4237136" y="1851446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78F183-FDA5-8C42-BA3F-0E74B503B329}"/>
              </a:ext>
            </a:extLst>
          </p:cNvPr>
          <p:cNvSpPr txBox="1"/>
          <p:nvPr/>
        </p:nvSpPr>
        <p:spPr>
          <a:xfrm>
            <a:off x="8451191" y="1763444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378B5E-81BE-E64C-A242-D02D96ACBBD9}"/>
              </a:ext>
            </a:extLst>
          </p:cNvPr>
          <p:cNvSpPr txBox="1"/>
          <p:nvPr/>
        </p:nvSpPr>
        <p:spPr>
          <a:xfrm>
            <a:off x="4237136" y="3543691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90586-0D94-834D-B5EE-CA6F373D7D22}"/>
              </a:ext>
            </a:extLst>
          </p:cNvPr>
          <p:cNvSpPr txBox="1"/>
          <p:nvPr/>
        </p:nvSpPr>
        <p:spPr>
          <a:xfrm>
            <a:off x="72506" y="349401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791536-72AF-A849-8247-20D1B4671B0C}"/>
              </a:ext>
            </a:extLst>
          </p:cNvPr>
          <p:cNvSpPr txBox="1"/>
          <p:nvPr/>
        </p:nvSpPr>
        <p:spPr>
          <a:xfrm>
            <a:off x="8451191" y="3378925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AA34D-6424-874B-941E-5F8E9E621B86}"/>
              </a:ext>
            </a:extLst>
          </p:cNvPr>
          <p:cNvSpPr txBox="1"/>
          <p:nvPr/>
        </p:nvSpPr>
        <p:spPr>
          <a:xfrm>
            <a:off x="4295481" y="5205924"/>
            <a:ext cx="84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False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296F7D-5408-7545-B2C3-F90AD0D0D843}"/>
              </a:ext>
            </a:extLst>
          </p:cNvPr>
          <p:cNvSpPr txBox="1"/>
          <p:nvPr/>
        </p:nvSpPr>
        <p:spPr>
          <a:xfrm>
            <a:off x="8451191" y="5173263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12260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98691-0480-CF4A-BD4A-40B8E53F5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DAFB79C-BF1D-4A4C-875B-922DC99D938E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AFBDF1B-C174-8744-8399-6B138EB3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9E638-03CA-BB4B-B808-C4DD0C77F3FF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779AEAB3-206E-5F48-AEB6-67B83DC22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430963E-7AE5-8B43-A425-96AB075453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9B71ACC-A093-5D48-A81C-F9D2254A97A9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949CDC37-D92E-8A41-A506-30548ACA7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01F2BBA-53CE-CB47-AE88-F05A5B401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78701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745D31-14B0-8F4C-ABAA-B37A30D629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A28F8C3-85CE-514B-8848-F83D27344052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F6AF7D4-B02E-0742-94B1-F91ADDA9B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A0FFB3-BED2-A345-88EB-8C0231C05CE2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8CBD4DC-ECB7-2846-941A-9294AB87F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434A5AB-C99B-7949-935A-A75F1BA21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D06D4B-2807-C346-AFE9-BEC833F3EF5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B2D6F9-0F9A-824E-B1CB-E6924B704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BBE064F-D3D8-7241-BE2C-42F876B12B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02721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9090B-F41A-2148-A4E5-7ACAB481E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8838C0-2A9C-2443-81E9-5ABB721CE21D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D0A31F-E27B-A64A-B2EA-82ABC61DB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5DBC85-9416-3146-A25D-19C45669E87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6967659-4ED6-284D-A37E-F82DC3101E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95DC6A4-F0E6-3844-BD6A-50AAE4278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C7C717-AFE5-6E4E-B7A9-4CFBA590F4B7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C9660BF-1BFF-A348-9CB1-CB591FEBE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167EEB2-E0C2-B54E-83E8-D1F5CF62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98220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54319F-1E8A-A54F-A0AD-4B8D4768A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3CA3B22-C3BD-BA4B-836B-3A8C1F704408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57445A-B67D-7549-AE14-C5B66A6D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959BAB-FF73-8B4E-82B8-3E43DC36CBDE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4968DCA-69FD-2C4D-8778-9DC6781B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78843AE-C064-744B-966A-BB8EB2E83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470B3D7-9B75-0546-BB44-CED7C5EDAE2A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B46959-DB5E-F34D-88F6-2F8CC7DE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105E8E9-448A-234E-AFE6-72F27C83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4920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612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9ADC9-591D-9645-8E63-E35A310D3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4326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71CF-5816-FB43-A06F-52179770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Listening Improves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A921-FEE9-1A4A-A756-0A7112EF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44" y="1384954"/>
            <a:ext cx="7248911" cy="401882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5EAD7DE-F062-3C46-AC9E-ED1D44C6ABC9}"/>
              </a:ext>
            </a:extLst>
          </p:cNvPr>
          <p:cNvGrpSpPr/>
          <p:nvPr/>
        </p:nvGrpSpPr>
        <p:grpSpPr>
          <a:xfrm>
            <a:off x="3557657" y="5403780"/>
            <a:ext cx="6434560" cy="734101"/>
            <a:chOff x="2736700" y="5570780"/>
            <a:chExt cx="8082369" cy="9220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7B1614-E8B1-914B-8095-440FCB2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5963" y="5655574"/>
              <a:ext cx="2203106" cy="7663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DEC5AE-C918-8B42-B1CF-497CA16DD334}"/>
                </a:ext>
              </a:extLst>
            </p:cNvPr>
            <p:cNvGrpSpPr/>
            <p:nvPr/>
          </p:nvGrpSpPr>
          <p:grpSpPr>
            <a:xfrm>
              <a:off x="2736700" y="5570780"/>
              <a:ext cx="2203106" cy="922095"/>
              <a:chOff x="1142023" y="2084580"/>
              <a:chExt cx="4745060" cy="1986013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6C0F44D-F599-7049-8B8C-A73D02BDF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023" y="2267212"/>
                <a:ext cx="4745060" cy="1521515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F884EAA-9826-7248-8F47-21A167D2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1711" y="2084580"/>
                <a:ext cx="3172462" cy="198601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0E7A852-A57A-9D47-B718-0BC0A84EFBB6}"/>
                </a:ext>
              </a:extLst>
            </p:cNvPr>
            <p:cNvGrpSpPr/>
            <p:nvPr/>
          </p:nvGrpSpPr>
          <p:grpSpPr>
            <a:xfrm>
              <a:off x="5676331" y="5674367"/>
              <a:ext cx="2203106" cy="782652"/>
              <a:chOff x="3709669" y="4787849"/>
              <a:chExt cx="4745062" cy="168568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71F0775-3FAE-9F43-9A43-34B5CF6A6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9669" y="4787849"/>
                <a:ext cx="4745062" cy="1521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F72B3E-D422-2447-B452-B5E7258D3E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2020" y="5872478"/>
                <a:ext cx="3360421" cy="6010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4468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2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0511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715" y="2030500"/>
            <a:ext cx="1167414" cy="104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100768" y="3076398"/>
            <a:ext cx="2251307" cy="39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64-electrode EEG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4" tooltip="User:Blacknick (page does not exist)"/>
              </a:rPr>
              <a:t>Andrii Cherninskyi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42603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DAF79-E60E-DE48-9B8B-6B7D4AE465FD}"/>
              </a:ext>
            </a:extLst>
          </p:cNvPr>
          <p:cNvGrpSpPr/>
          <p:nvPr/>
        </p:nvGrpSpPr>
        <p:grpSpPr>
          <a:xfrm>
            <a:off x="6533052" y="2014539"/>
            <a:ext cx="5099466" cy="1610218"/>
            <a:chOff x="7205464" y="1954102"/>
            <a:chExt cx="5099466" cy="1610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1DC1A4-DDB2-D34B-B5EE-AF36A2EF9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464" y="2126347"/>
              <a:ext cx="4301423" cy="1325563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1E3DBCF-700B-C045-8F1B-B41A710E19AC}"/>
                </a:ext>
              </a:extLst>
            </p:cNvPr>
            <p:cNvSpPr/>
            <p:nvPr/>
          </p:nvSpPr>
          <p:spPr>
            <a:xfrm>
              <a:off x="9296686" y="1954102"/>
              <a:ext cx="3008244" cy="1610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E4B717-C718-3542-9C2B-574A69D0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 Classification Pipeline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73FFC4-83AB-CC44-82F0-E14ABDB70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44" y="2542907"/>
            <a:ext cx="691177" cy="619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4BD1EE-DC3E-5649-92F6-AF42E7598BD4}"/>
              </a:ext>
            </a:extLst>
          </p:cNvPr>
          <p:cNvSpPr txBox="1"/>
          <p:nvPr/>
        </p:nvSpPr>
        <p:spPr>
          <a:xfrm>
            <a:off x="227581" y="1592891"/>
            <a:ext cx="35255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Raw EEG Data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64-channels (N = 24)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45687F-6BF8-174E-AAD0-1340D097E566}"/>
              </a:ext>
            </a:extLst>
          </p:cNvPr>
          <p:cNvSpPr/>
          <p:nvPr/>
        </p:nvSpPr>
        <p:spPr>
          <a:xfrm>
            <a:off x="274081" y="3730803"/>
            <a:ext cx="5061881" cy="537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A6A77-4BDD-464E-A1E9-8E2A3F482CAF}"/>
              </a:ext>
            </a:extLst>
          </p:cNvPr>
          <p:cNvSpPr/>
          <p:nvPr/>
        </p:nvSpPr>
        <p:spPr>
          <a:xfrm>
            <a:off x="236207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16F3C-E043-EE44-A64F-528C8301FC22}"/>
              </a:ext>
            </a:extLst>
          </p:cNvPr>
          <p:cNvSpPr txBox="1"/>
          <p:nvPr/>
        </p:nvSpPr>
        <p:spPr>
          <a:xfrm>
            <a:off x="9055274" y="6404"/>
            <a:ext cx="32760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EEG image courtesy of </a:t>
            </a:r>
            <a:r>
              <a:rPr lang="en-US" sz="900" dirty="0" err="1"/>
              <a:t>wikimedia</a:t>
            </a:r>
            <a:r>
              <a:rPr lang="en-US" sz="900" dirty="0"/>
              <a:t> commons: </a:t>
            </a:r>
            <a:r>
              <a:rPr lang="en-US" sz="900" dirty="0">
                <a:hlinkClick r:id="rId5" tooltip="User:Blacknick (page does not exist)"/>
              </a:rPr>
              <a:t>Andrii Cherninskyi</a:t>
            </a:r>
            <a:endParaRPr lang="en-US" sz="9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0F6307-7F08-2C46-9FD7-6CA4011BE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037" y="3830515"/>
            <a:ext cx="3020131" cy="132556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6B33AB-AD65-5D49-BA63-65EF796E66ED}"/>
              </a:ext>
            </a:extLst>
          </p:cNvPr>
          <p:cNvSpPr txBox="1"/>
          <p:nvPr/>
        </p:nvSpPr>
        <p:spPr>
          <a:xfrm>
            <a:off x="8201971" y="5731976"/>
            <a:ext cx="3429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Classification window</a:t>
            </a:r>
          </a:p>
          <a:p>
            <a:r>
              <a:rPr lang="en-US" sz="2600" dirty="0"/>
              <a:t>near target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(selected through cross-validation)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890346-40DE-4C4A-97F7-0F625DFEEB61}"/>
              </a:ext>
            </a:extLst>
          </p:cNvPr>
          <p:cNvCxnSpPr/>
          <p:nvPr/>
        </p:nvCxnSpPr>
        <p:spPr>
          <a:xfrm>
            <a:off x="7632511" y="906708"/>
            <a:ext cx="0" cy="5044583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FB6A67-39CA-E343-B222-FE8CDA637D15}"/>
              </a:ext>
            </a:extLst>
          </p:cNvPr>
          <p:cNvSpPr txBox="1"/>
          <p:nvPr/>
        </p:nvSpPr>
        <p:spPr>
          <a:xfrm rot="16200000">
            <a:off x="6416313" y="4321679"/>
            <a:ext cx="1899815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dirty="0"/>
              <a:t>Target Onset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DBF9FBAC-7C81-564B-9F30-FBA1C148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1386" y="2553450"/>
            <a:ext cx="691177" cy="619232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0A7CBBE2-C53D-B249-B0A4-2A92B151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212" y="2560223"/>
            <a:ext cx="691177" cy="619232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150-63AA-6541-AF0A-DC8AC78293CC}"/>
              </a:ext>
            </a:extLst>
          </p:cNvPr>
          <p:cNvSpPr/>
          <p:nvPr/>
        </p:nvSpPr>
        <p:spPr>
          <a:xfrm>
            <a:off x="1604563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2B35F7-E73B-1A4D-AB02-2E26C7C71BF0}"/>
              </a:ext>
            </a:extLst>
          </p:cNvPr>
          <p:cNvSpPr/>
          <p:nvPr/>
        </p:nvSpPr>
        <p:spPr>
          <a:xfrm>
            <a:off x="4242131" y="5527618"/>
            <a:ext cx="1055957" cy="656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MCCA Channels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499C81-652A-8345-A155-0C371C752EDB}"/>
              </a:ext>
            </a:extLst>
          </p:cNvPr>
          <p:cNvCxnSpPr>
            <a:cxnSpLocks/>
          </p:cNvCxnSpPr>
          <p:nvPr/>
        </p:nvCxnSpPr>
        <p:spPr>
          <a:xfrm>
            <a:off x="759432" y="3201953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3F1FD2-CEA7-DF44-9A7A-761B9ABB5407}"/>
              </a:ext>
            </a:extLst>
          </p:cNvPr>
          <p:cNvCxnSpPr>
            <a:cxnSpLocks/>
          </p:cNvCxnSpPr>
          <p:nvPr/>
        </p:nvCxnSpPr>
        <p:spPr>
          <a:xfrm>
            <a:off x="2132541" y="3195209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00A0EC2-7E86-634B-8D9E-A0769C96D609}"/>
              </a:ext>
            </a:extLst>
          </p:cNvPr>
          <p:cNvCxnSpPr>
            <a:cxnSpLocks/>
          </p:cNvCxnSpPr>
          <p:nvPr/>
        </p:nvCxnSpPr>
        <p:spPr>
          <a:xfrm>
            <a:off x="4764800" y="3195207"/>
            <a:ext cx="0" cy="5393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082B698-7DE4-7C47-A674-9DD8E5B7212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64186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C59F7AA-4C64-B04B-AD91-6A7912FB4544}"/>
              </a:ext>
            </a:extLst>
          </p:cNvPr>
          <p:cNvCxnSpPr>
            <a:cxnSpLocks/>
          </p:cNvCxnSpPr>
          <p:nvPr/>
        </p:nvCxnSpPr>
        <p:spPr>
          <a:xfrm>
            <a:off x="2132541" y="431001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A9C6B6-C9D5-CA4F-833B-94339B762505}"/>
              </a:ext>
            </a:extLst>
          </p:cNvPr>
          <p:cNvCxnSpPr>
            <a:cxnSpLocks/>
          </p:cNvCxnSpPr>
          <p:nvPr/>
        </p:nvCxnSpPr>
        <p:spPr>
          <a:xfrm>
            <a:off x="4764800" y="4300200"/>
            <a:ext cx="0" cy="121760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952C920-3DC6-414A-922E-BA0D55F287C5}"/>
              </a:ext>
            </a:extLst>
          </p:cNvPr>
          <p:cNvSpPr/>
          <p:nvPr/>
        </p:nvSpPr>
        <p:spPr>
          <a:xfrm>
            <a:off x="274083" y="4467484"/>
            <a:ext cx="1663906" cy="743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50C0CA-3AC0-354A-BB4A-10C78C00695F}"/>
              </a:ext>
            </a:extLst>
          </p:cNvPr>
          <p:cNvSpPr/>
          <p:nvPr/>
        </p:nvSpPr>
        <p:spPr>
          <a:xfrm>
            <a:off x="1821652" y="4526216"/>
            <a:ext cx="1983181" cy="496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2A9793-489B-E14E-AD8E-34A5D1F65887}"/>
              </a:ext>
            </a:extLst>
          </p:cNvPr>
          <p:cNvSpPr txBox="1"/>
          <p:nvPr/>
        </p:nvSpPr>
        <p:spPr>
          <a:xfrm>
            <a:off x="141988" y="4405251"/>
            <a:ext cx="3583775" cy="87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MCCA Components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shared subspace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AEBF0-D353-1D4B-876C-ABDEB3FB9EA6}"/>
              </a:ext>
            </a:extLst>
          </p:cNvPr>
          <p:cNvSpPr txBox="1"/>
          <p:nvPr/>
        </p:nvSpPr>
        <p:spPr>
          <a:xfrm>
            <a:off x="3163623" y="2300666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C57E70-43BA-0344-959A-85762A738E92}"/>
              </a:ext>
            </a:extLst>
          </p:cNvPr>
          <p:cNvSpPr txBox="1"/>
          <p:nvPr/>
        </p:nvSpPr>
        <p:spPr>
          <a:xfrm>
            <a:off x="3115165" y="5096731"/>
            <a:ext cx="83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9518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2B601-CD34-BF41-BE5B-245E6D26E0AB}"/>
              </a:ext>
            </a:extLst>
          </p:cNvPr>
          <p:cNvSpPr/>
          <p:nvPr/>
        </p:nvSpPr>
        <p:spPr>
          <a:xfrm>
            <a:off x="3935897" y="1417983"/>
            <a:ext cx="6851374" cy="5274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8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2B601-CD34-BF41-BE5B-245E6D26E0AB}"/>
              </a:ext>
            </a:extLst>
          </p:cNvPr>
          <p:cNvSpPr/>
          <p:nvPr/>
        </p:nvSpPr>
        <p:spPr>
          <a:xfrm>
            <a:off x="5870713" y="834887"/>
            <a:ext cx="4916557" cy="585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7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C2B601-CD34-BF41-BE5B-245E6D26E0AB}"/>
              </a:ext>
            </a:extLst>
          </p:cNvPr>
          <p:cNvSpPr/>
          <p:nvPr/>
        </p:nvSpPr>
        <p:spPr>
          <a:xfrm>
            <a:off x="7779026" y="834887"/>
            <a:ext cx="3008244" cy="5857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948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884-77B0-A942-9D41-A4ACD5F1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315F2-E62E-D044-ABE7-964EC1F1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265" y="1690688"/>
            <a:ext cx="7815470" cy="483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0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1026" name="Picture 2" descr="80+ Free Headset &amp; Headphones Vectors - Pixabay">
            <a:extLst>
              <a:ext uri="{FF2B5EF4-FFF2-40B4-BE49-F238E27FC236}">
                <a16:creationId xmlns:a16="http://schemas.microsoft.com/office/drawing/2014/main" id="{9E38001B-FC7A-394D-B248-34D908BE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3" y="5482772"/>
            <a:ext cx="1152071" cy="117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5F9AD4-3660-024E-953D-24E0C7BE05B1}"/>
              </a:ext>
            </a:extLst>
          </p:cNvPr>
          <p:cNvSpPr txBox="1"/>
          <p:nvPr/>
        </p:nvSpPr>
        <p:spPr>
          <a:xfrm>
            <a:off x="1937657" y="5807545"/>
            <a:ext cx="5094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Simulated HRTF over headphones</a:t>
            </a:r>
          </a:p>
        </p:txBody>
      </p:sp>
    </p:spTree>
    <p:extLst>
      <p:ext uri="{BB962C8B-B14F-4D97-AF65-F5344CB8AC3E}">
        <p14:creationId xmlns:p14="http://schemas.microsoft.com/office/powerpoint/2010/main" val="15460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D5131-5B28-1E4E-9743-FE322CD4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6" name="Picture 2" descr="80+ Free Headset &amp; Headphones Vectors - Pixabay">
            <a:extLst>
              <a:ext uri="{FF2B5EF4-FFF2-40B4-BE49-F238E27FC236}">
                <a16:creationId xmlns:a16="http://schemas.microsoft.com/office/drawing/2014/main" id="{D69754AF-57BA-D34B-AA66-BCA0785F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2EB2A-DA05-7940-B4E2-33C61571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3B051D62-FFC4-1D48-99E0-19D4FE76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6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A49A0-8EE0-9248-97AB-7261DF0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9"/>
            <a:ext cx="9183386" cy="4048186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F97A88B1-B7F1-6344-92FA-EEDE9A99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5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1AD7-86C7-7E4B-B09E-D7CB236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A17DD-998A-A94A-A80C-7A464679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90688"/>
            <a:ext cx="9183387" cy="4048187"/>
          </a:xfrm>
          <a:prstGeom prst="rect">
            <a:avLst/>
          </a:prstGeom>
        </p:spPr>
      </p:pic>
      <p:pic>
        <p:nvPicPr>
          <p:cNvPr id="4" name="Picture 2" descr="80+ Free Headset &amp; Headphones Vectors - Pixabay">
            <a:extLst>
              <a:ext uri="{FF2B5EF4-FFF2-40B4-BE49-F238E27FC236}">
                <a16:creationId xmlns:a16="http://schemas.microsoft.com/office/drawing/2014/main" id="{A471DF15-6F6B-9245-8F7F-128BA124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26" y="4372431"/>
            <a:ext cx="642816" cy="6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12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376</Words>
  <Application>Microsoft Macintosh PowerPoint</Application>
  <PresentationFormat>Widescreen</PresentationFormat>
  <Paragraphs>178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Adapting Attention in a Dynamic Three-Speaker Auditory Scene </vt:lpstr>
      <vt:lpstr>Introduction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Stimulus</vt:lpstr>
      <vt:lpstr>Listening Conditions</vt:lpstr>
      <vt:lpstr>Listening Conditions</vt:lpstr>
      <vt:lpstr>Listening Conditions</vt:lpstr>
      <vt:lpstr>Listening Conditions</vt:lpstr>
      <vt:lpstr>Listening Conditions</vt:lpstr>
      <vt:lpstr>Listening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Target meaning changes across conditions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Selective Listening Improves Accuracy</vt:lpstr>
      <vt:lpstr>EEG Classification Pipeline</vt:lpstr>
      <vt:lpstr>EEG Classification Pipeline</vt:lpstr>
      <vt:lpstr>EEG Classification Pipeline</vt:lpstr>
      <vt:lpstr>Classification Results</vt:lpstr>
      <vt:lpstr>Classification Results</vt:lpstr>
      <vt:lpstr>Classification Results</vt:lpstr>
      <vt:lpstr>Classification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Attention in a Dynamic Three-Speaker Auditory Scene </dc:title>
  <dc:creator>David F Little</dc:creator>
  <cp:lastModifiedBy>David F Little</cp:lastModifiedBy>
  <cp:revision>23</cp:revision>
  <dcterms:created xsi:type="dcterms:W3CDTF">2021-01-19T14:28:09Z</dcterms:created>
  <dcterms:modified xsi:type="dcterms:W3CDTF">2021-02-03T21:05:16Z</dcterms:modified>
</cp:coreProperties>
</file>