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0"/>
  </p:notesMasterIdLst>
  <p:sldIdLst>
    <p:sldId id="256" r:id="rId2"/>
    <p:sldId id="354" r:id="rId3"/>
    <p:sldId id="353" r:id="rId4"/>
    <p:sldId id="352" r:id="rId5"/>
    <p:sldId id="350" r:id="rId6"/>
    <p:sldId id="359" r:id="rId7"/>
    <p:sldId id="362" r:id="rId8"/>
    <p:sldId id="361" r:id="rId9"/>
    <p:sldId id="358" r:id="rId10"/>
    <p:sldId id="360" r:id="rId11"/>
    <p:sldId id="258" r:id="rId12"/>
    <p:sldId id="335" r:id="rId13"/>
    <p:sldId id="334" r:id="rId14"/>
    <p:sldId id="336" r:id="rId15"/>
    <p:sldId id="259" r:id="rId16"/>
    <p:sldId id="264" r:id="rId17"/>
    <p:sldId id="260" r:id="rId18"/>
    <p:sldId id="262" r:id="rId19"/>
    <p:sldId id="268" r:id="rId20"/>
    <p:sldId id="365" r:id="rId21"/>
    <p:sldId id="263" r:id="rId22"/>
    <p:sldId id="265" r:id="rId23"/>
    <p:sldId id="269" r:id="rId24"/>
    <p:sldId id="274" r:id="rId25"/>
    <p:sldId id="333" r:id="rId26"/>
    <p:sldId id="332" r:id="rId27"/>
    <p:sldId id="331" r:id="rId28"/>
    <p:sldId id="329" r:id="rId29"/>
    <p:sldId id="314" r:id="rId30"/>
    <p:sldId id="322" r:id="rId31"/>
    <p:sldId id="321" r:id="rId32"/>
    <p:sldId id="319" r:id="rId33"/>
    <p:sldId id="317" r:id="rId34"/>
    <p:sldId id="316" r:id="rId35"/>
    <p:sldId id="324" r:id="rId36"/>
    <p:sldId id="325" r:id="rId37"/>
    <p:sldId id="315" r:id="rId38"/>
    <p:sldId id="327" r:id="rId39"/>
    <p:sldId id="326" r:id="rId40"/>
    <p:sldId id="328" r:id="rId41"/>
    <p:sldId id="276" r:id="rId42"/>
    <p:sldId id="277" r:id="rId43"/>
    <p:sldId id="278" r:id="rId44"/>
    <p:sldId id="279" r:id="rId45"/>
    <p:sldId id="280" r:id="rId46"/>
    <p:sldId id="281" r:id="rId47"/>
    <p:sldId id="293" r:id="rId48"/>
    <p:sldId id="340" r:id="rId49"/>
    <p:sldId id="349" r:id="rId50"/>
    <p:sldId id="348" r:id="rId51"/>
    <p:sldId id="347" r:id="rId52"/>
    <p:sldId id="346" r:id="rId53"/>
    <p:sldId id="345" r:id="rId54"/>
    <p:sldId id="344" r:id="rId55"/>
    <p:sldId id="343" r:id="rId56"/>
    <p:sldId id="342" r:id="rId57"/>
    <p:sldId id="374" r:id="rId58"/>
    <p:sldId id="373" r:id="rId59"/>
    <p:sldId id="372" r:id="rId60"/>
    <p:sldId id="371" r:id="rId61"/>
    <p:sldId id="370" r:id="rId62"/>
    <p:sldId id="368" r:id="rId63"/>
    <p:sldId id="363" r:id="rId64"/>
    <p:sldId id="367" r:id="rId65"/>
    <p:sldId id="384" r:id="rId66"/>
    <p:sldId id="387" r:id="rId67"/>
    <p:sldId id="385" r:id="rId68"/>
    <p:sldId id="389" r:id="rId69"/>
    <p:sldId id="390" r:id="rId70"/>
    <p:sldId id="383" r:id="rId71"/>
    <p:sldId id="386" r:id="rId72"/>
    <p:sldId id="382" r:id="rId73"/>
    <p:sldId id="381" r:id="rId74"/>
    <p:sldId id="380" r:id="rId75"/>
    <p:sldId id="379" r:id="rId76"/>
    <p:sldId id="394" r:id="rId77"/>
    <p:sldId id="397" r:id="rId78"/>
    <p:sldId id="396" r:id="rId79"/>
    <p:sldId id="395" r:id="rId80"/>
    <p:sldId id="391" r:id="rId81"/>
    <p:sldId id="398" r:id="rId82"/>
    <p:sldId id="392" r:id="rId83"/>
    <p:sldId id="399" r:id="rId84"/>
    <p:sldId id="403" r:id="rId85"/>
    <p:sldId id="407" r:id="rId86"/>
    <p:sldId id="406" r:id="rId87"/>
    <p:sldId id="405" r:id="rId88"/>
    <p:sldId id="404" r:id="rId8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D26C"/>
    <a:srgbClr val="508888"/>
    <a:srgbClr val="4472C4"/>
    <a:srgbClr val="3565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5952"/>
    <p:restoredTop sz="91437"/>
  </p:normalViewPr>
  <p:slideViewPr>
    <p:cSldViewPr snapToGrid="0" snapToObjects="1">
      <p:cViewPr>
        <p:scale>
          <a:sx n="132" d="100"/>
          <a:sy n="132" d="100"/>
        </p:scale>
        <p:origin x="1872" y="16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1D20D-199F-4440-8434-C0238867D8D2}" type="datetimeFigureOut">
              <a:rPr lang="en-US" smtClean="0"/>
              <a:t>2/9/21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25829-B655-5D40-8730-28695651C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06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25829-B655-5D40-8730-28695651CA22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78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25829-B655-5D40-8730-28695651CA22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54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E9A45-9B3F-6E44-8695-96FC10CC0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6C180-4EC4-294B-9762-4070B3FE5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184E6-A184-2344-AEF9-8CCFAD5C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9DC03-D23C-254A-9D25-650ADEA0A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101D7-A122-474C-B13B-6767E531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06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1D316-E25D-374D-80C2-EEA68446B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A3B687-6A6F-B647-98E5-A997D0741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3077B-81DC-9649-BA68-997F75A0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AEC5D-FF9E-B045-B4DC-2C05B9C95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609C4-5696-5D4C-A449-7038890B0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69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59FC9A-6532-D548-A684-1EFC1DA8C4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5195B-FC96-5146-A456-BA8303F74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10661-BBFA-394A-9C0B-E554EA713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3B553-C885-F246-A22E-A911777AB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9BD2F-6878-B146-996C-0AB2CC4AF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82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5923E-492F-3542-A2C3-62952AB02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A6274-FE96-5343-9729-52ABFFA35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0AFCC-5949-6344-8DC3-E4DAC2145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50F98-24A9-7D4D-8F6A-0AA288CE6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0F451-5249-B34B-B0A7-F1DA64873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45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B22D9-2D11-DF4D-8969-8412ECD83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82292-9068-4E4A-AC76-AC5FF7871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2FA38-4FFD-0944-BB7E-0A3A06C43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796B1-0160-4348-B909-167F440D7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50CE-4E88-D14A-98EA-57E5AC28A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5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F07DD-64D0-AC42-9340-BE8EFACD0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B3B25-CB1C-774C-B4CF-CEFD1C202D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3B876-7291-E14C-9DAD-D90ABDB3A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A6A26-E35F-0B48-B5C2-6ADD48DEA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9E80A8-D98A-A644-930A-70E2DB309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3EB77-D34E-1646-9EAD-E47F389D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99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7FBB-881E-FD49-894A-403885621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5D8CD-5862-FC40-8463-A6C83ED85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B021E-33DA-054E-9B3B-955AC6DC1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21931F-1B2F-5B4A-A287-13F1D1099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F8CAFF-D971-0640-9D8B-B75E2E0EB5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0860BE-3F00-AD48-B438-7C0252168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BE8D85-E779-514C-B71D-ED789EC55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F2DCBC-25F9-7645-8015-4C2ADD5A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35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5160F-F9F1-D544-8FCC-2B15D38E1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AA4123-173F-7A47-9F19-4BC8CD6A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CD76B-D290-F144-9797-30C5FB4D6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244CF-064A-3742-92F7-764BF5DBF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95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F6C47-01BD-4244-BE0D-0FD7898F6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9453E7-61A2-5443-A249-6C6D26EC7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53090-D1A9-E048-93AC-9113EA80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13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BE076-0D46-C641-A35D-02FBAA667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C2A6E-641E-214D-88D8-1B11A0B54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A729B-A10D-7D4D-8BCC-A3A3D0F6D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FB438-60A4-4B42-9D20-0BA9C0CA9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E68A9-C865-9E49-B870-5DA2F5349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CC2C3-0211-8A4B-80CB-98F6D3744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33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265A2-383D-DC47-B125-738AF9325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2F0830-FAAC-324E-84A5-8138E964BD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37A79-88A9-5E48-B224-567DFEDD3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A6DBC-EF2C-BC40-86AF-D50841EA5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50573-349D-E248-82E1-1252BF3BC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F2C92-1ABB-D241-91B1-99CAC22A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8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D73C36-50BB-9248-A723-E9E59D87B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B32AE-0DCC-874E-ACBC-951FE6314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0CA4A-4E95-0347-936B-457ED85C87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E5BEE-42C4-7043-A6AA-0A48E5C99E8E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B6715-DAEA-F14D-B0C2-E5639F48F6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37749-1386-5946-BE24-E0ACD813A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68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9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9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9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21.emf"/><Relationship Id="rId7" Type="http://schemas.openxmlformats.org/officeDocument/2006/relationships/image" Target="../media/image25.emf"/><Relationship Id="rId12" Type="http://schemas.openxmlformats.org/officeDocument/2006/relationships/image" Target="../media/image18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11" Type="http://schemas.openxmlformats.org/officeDocument/2006/relationships/image" Target="../media/image17.emf"/><Relationship Id="rId5" Type="http://schemas.openxmlformats.org/officeDocument/2006/relationships/image" Target="../media/image23.emf"/><Relationship Id="rId10" Type="http://schemas.openxmlformats.org/officeDocument/2006/relationships/image" Target="../media/image16.emf"/><Relationship Id="rId4" Type="http://schemas.openxmlformats.org/officeDocument/2006/relationships/image" Target="../media/image22.emf"/><Relationship Id="rId9" Type="http://schemas.openxmlformats.org/officeDocument/2006/relationships/image" Target="../media/image15.e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21.emf"/><Relationship Id="rId7" Type="http://schemas.openxmlformats.org/officeDocument/2006/relationships/image" Target="../media/image19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11" Type="http://schemas.openxmlformats.org/officeDocument/2006/relationships/image" Target="../media/image18.emf"/><Relationship Id="rId5" Type="http://schemas.openxmlformats.org/officeDocument/2006/relationships/image" Target="../media/image23.emf"/><Relationship Id="rId10" Type="http://schemas.openxmlformats.org/officeDocument/2006/relationships/image" Target="../media/image17.emf"/><Relationship Id="rId4" Type="http://schemas.openxmlformats.org/officeDocument/2006/relationships/image" Target="../media/image22.emf"/><Relationship Id="rId9" Type="http://schemas.openxmlformats.org/officeDocument/2006/relationships/image" Target="../media/image16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21.emf"/><Relationship Id="rId7" Type="http://schemas.openxmlformats.org/officeDocument/2006/relationships/image" Target="../media/image15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23.emf"/><Relationship Id="rId10" Type="http://schemas.openxmlformats.org/officeDocument/2006/relationships/image" Target="../media/image18.emf"/><Relationship Id="rId4" Type="http://schemas.openxmlformats.org/officeDocument/2006/relationships/image" Target="../media/image22.emf"/><Relationship Id="rId9" Type="http://schemas.openxmlformats.org/officeDocument/2006/relationships/image" Target="../media/image17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21.emf"/><Relationship Id="rId7" Type="http://schemas.openxmlformats.org/officeDocument/2006/relationships/image" Target="../media/image16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9.emf"/><Relationship Id="rId4" Type="http://schemas.openxmlformats.org/officeDocument/2006/relationships/image" Target="../media/image22.emf"/><Relationship Id="rId9" Type="http://schemas.openxmlformats.org/officeDocument/2006/relationships/image" Target="../media/image18.e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21.emf"/><Relationship Id="rId7" Type="http://schemas.openxmlformats.org/officeDocument/2006/relationships/image" Target="../media/image17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9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7" Type="http://schemas.openxmlformats.org/officeDocument/2006/relationships/image" Target="../media/image18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ons.wikimedia.org/w/index.php?title=User:Blacknick&amp;action=edit&amp;redlink=1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ons.wikimedia.org/w/index.php?title=User:Blacknick&amp;action=edit&amp;redlink=1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ons.wikimedia.org/w/index.php?title=User:Blacknick&amp;action=edit&amp;redlink=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5" Type="http://schemas.openxmlformats.org/officeDocument/2006/relationships/image" Target="../media/image26.png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5" Type="http://schemas.openxmlformats.org/officeDocument/2006/relationships/image" Target="../media/image26.png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5" Type="http://schemas.openxmlformats.org/officeDocument/2006/relationships/image" Target="../media/image26.png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5" Type="http://schemas.openxmlformats.org/officeDocument/2006/relationships/image" Target="../media/image26.png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5" Type="http://schemas.openxmlformats.org/officeDocument/2006/relationships/image" Target="../media/image26.png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emf"/><Relationship Id="rId5" Type="http://schemas.openxmlformats.org/officeDocument/2006/relationships/image" Target="../media/image26.png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emf"/><Relationship Id="rId5" Type="http://schemas.openxmlformats.org/officeDocument/2006/relationships/image" Target="../media/image26.png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sv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sv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AF862-D6F4-B243-B435-2AC3150C0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1139" y="1316673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5000" b="1" dirty="0">
                <a:latin typeface="+mn-lt"/>
              </a:rPr>
              <a:t>Adapting Attention in a Dynamic Three-Speaker Auditory Scene</a:t>
            </a:r>
            <a:br>
              <a:rPr lang="en-US" sz="5000" b="1" dirty="0">
                <a:latin typeface="+mn-lt"/>
              </a:rPr>
            </a:br>
            <a:endParaRPr lang="en-US" sz="5000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39CD9-25C0-0840-B1C0-3E10B96B0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1139" y="3567461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David Little, </a:t>
            </a:r>
            <a:r>
              <a:rPr lang="en-US" dirty="0" err="1"/>
              <a:t>Emine</a:t>
            </a:r>
            <a:r>
              <a:rPr lang="en-US" dirty="0"/>
              <a:t> </a:t>
            </a:r>
            <a:r>
              <a:rPr lang="en-US" dirty="0" err="1"/>
              <a:t>Merve</a:t>
            </a:r>
            <a:r>
              <a:rPr lang="en-US" dirty="0"/>
              <a:t> Kaya and </a:t>
            </a:r>
            <a:r>
              <a:rPr lang="en-US" dirty="0" err="1"/>
              <a:t>Mounya</a:t>
            </a:r>
            <a:r>
              <a:rPr lang="en-US" dirty="0"/>
              <a:t> </a:t>
            </a:r>
            <a:r>
              <a:rPr lang="en-US" dirty="0" err="1"/>
              <a:t>Elhilali</a:t>
            </a:r>
            <a:endParaRPr lang="en-US" dirty="0"/>
          </a:p>
          <a:p>
            <a:pPr algn="l"/>
            <a:r>
              <a:rPr lang="en-US" dirty="0"/>
              <a:t>Laboratory for Computation Auditory Perception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069D97-4D4C-6343-8E2F-9C309973DE0E}"/>
              </a:ext>
            </a:extLst>
          </p:cNvPr>
          <p:cNvSpPr/>
          <p:nvPr/>
        </p:nvSpPr>
        <p:spPr>
          <a:xfrm>
            <a:off x="1501139" y="3261281"/>
            <a:ext cx="9418655" cy="4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FEA443-DB0D-644D-8CBA-D559B137C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333" y="4616157"/>
            <a:ext cx="5397667" cy="224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451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7CC6-3227-C842-A87C-B716C533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can find the attention locus in a stable auditory scene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3F6F8-3954-AA48-BC81-E366026BEA4E}"/>
              </a:ext>
            </a:extLst>
          </p:cNvPr>
          <p:cNvSpPr txBox="1"/>
          <p:nvPr/>
        </p:nvSpPr>
        <p:spPr>
          <a:xfrm>
            <a:off x="2137746" y="2438418"/>
            <a:ext cx="4320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Typical Decoding Setup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4ADACDC-A2B0-9E42-9BD5-6CCBCE18E7DA}"/>
              </a:ext>
            </a:extLst>
          </p:cNvPr>
          <p:cNvCxnSpPr>
            <a:cxnSpLocks/>
          </p:cNvCxnSpPr>
          <p:nvPr/>
        </p:nvCxnSpPr>
        <p:spPr>
          <a:xfrm>
            <a:off x="2708121" y="4268957"/>
            <a:ext cx="3349355" cy="0"/>
          </a:xfrm>
          <a:prstGeom prst="straightConnector1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74D732-552C-FA44-852E-650994D453B2}"/>
              </a:ext>
            </a:extLst>
          </p:cNvPr>
          <p:cNvCxnSpPr>
            <a:cxnSpLocks/>
          </p:cNvCxnSpPr>
          <p:nvPr/>
        </p:nvCxnSpPr>
        <p:spPr>
          <a:xfrm>
            <a:off x="2708121" y="5619403"/>
            <a:ext cx="3349355" cy="0"/>
          </a:xfrm>
          <a:prstGeom prst="straightConnector1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8AD9FA7-AECF-9D40-B664-DC223D228718}"/>
              </a:ext>
            </a:extLst>
          </p:cNvPr>
          <p:cNvSpPr txBox="1"/>
          <p:nvPr/>
        </p:nvSpPr>
        <p:spPr>
          <a:xfrm>
            <a:off x="2708121" y="3620836"/>
            <a:ext cx="1833583" cy="59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Speaker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5704ED-4E68-9940-A517-08177B7D3920}"/>
              </a:ext>
            </a:extLst>
          </p:cNvPr>
          <p:cNvSpPr txBox="1"/>
          <p:nvPr/>
        </p:nvSpPr>
        <p:spPr>
          <a:xfrm>
            <a:off x="2708121" y="4971280"/>
            <a:ext cx="1833583" cy="59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Speaker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AEE64C-6693-5241-A87C-C75298E9353E}"/>
              </a:ext>
            </a:extLst>
          </p:cNvPr>
          <p:cNvSpPr/>
          <p:nvPr/>
        </p:nvSpPr>
        <p:spPr>
          <a:xfrm>
            <a:off x="2137746" y="3429000"/>
            <a:ext cx="4320047" cy="1418166"/>
          </a:xfrm>
          <a:prstGeom prst="rect">
            <a:avLst/>
          </a:prstGeom>
          <a:solidFill>
            <a:schemeClr val="accent1">
              <a:alpha val="46000"/>
            </a:schemeClr>
          </a:solidFill>
          <a:ln w="1016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04C744-3F8E-F740-B75D-C6F4D43A0B79}"/>
              </a:ext>
            </a:extLst>
          </p:cNvPr>
          <p:cNvSpPr txBox="1"/>
          <p:nvPr/>
        </p:nvSpPr>
        <p:spPr>
          <a:xfrm>
            <a:off x="221657" y="3770924"/>
            <a:ext cx="177420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Attentional </a:t>
            </a:r>
          </a:p>
          <a:p>
            <a:r>
              <a:rPr lang="en-US" sz="2600" dirty="0"/>
              <a:t>Locus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1C8DC96-0D30-EF43-8BF7-5D6C9730C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016" y="3770924"/>
            <a:ext cx="2850781" cy="8680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EA5F87E-CB33-A642-B504-E8047690F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015" y="5504510"/>
            <a:ext cx="2850781" cy="229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BDFA82-B757-C045-8F75-4C850F19779E}"/>
              </a:ext>
            </a:extLst>
          </p:cNvPr>
          <p:cNvSpPr txBox="1"/>
          <p:nvPr/>
        </p:nvSpPr>
        <p:spPr>
          <a:xfrm>
            <a:off x="7028168" y="3153940"/>
            <a:ext cx="4577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Attended speaker is enhanced</a:t>
            </a:r>
          </a:p>
        </p:txBody>
      </p:sp>
    </p:spTree>
    <p:extLst>
      <p:ext uri="{BB962C8B-B14F-4D97-AF65-F5344CB8AC3E}">
        <p14:creationId xmlns:p14="http://schemas.microsoft.com/office/powerpoint/2010/main" val="2885432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76D5131-5B28-1E4E-9743-FE322CD44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9A9D91E-1B8C-4446-BB7F-499966127E8C}"/>
              </a:ext>
            </a:extLst>
          </p:cNvPr>
          <p:cNvSpPr/>
          <p:nvPr/>
        </p:nvSpPr>
        <p:spPr>
          <a:xfrm>
            <a:off x="838200" y="1763486"/>
            <a:ext cx="1774371" cy="3853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33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76D5131-5B28-1E4E-9743-FE322CD44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861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76D5131-5B28-1E4E-9743-FE322CD44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  <p:pic>
        <p:nvPicPr>
          <p:cNvPr id="1026" name="Picture 2" descr="80+ Free Headset &amp; Headphones Vectors - Pixabay">
            <a:extLst>
              <a:ext uri="{FF2B5EF4-FFF2-40B4-BE49-F238E27FC236}">
                <a16:creationId xmlns:a16="http://schemas.microsoft.com/office/drawing/2014/main" id="{9E38001B-FC7A-394D-B248-34D908BE6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63" y="5482772"/>
            <a:ext cx="1152071" cy="117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5F9AD4-3660-024E-953D-24E0C7BE05B1}"/>
              </a:ext>
            </a:extLst>
          </p:cNvPr>
          <p:cNvSpPr txBox="1"/>
          <p:nvPr/>
        </p:nvSpPr>
        <p:spPr>
          <a:xfrm>
            <a:off x="1937657" y="5807545"/>
            <a:ext cx="5094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Simulated HRTF over headphones</a:t>
            </a:r>
          </a:p>
        </p:txBody>
      </p:sp>
    </p:spTree>
    <p:extLst>
      <p:ext uri="{BB962C8B-B14F-4D97-AF65-F5344CB8AC3E}">
        <p14:creationId xmlns:p14="http://schemas.microsoft.com/office/powerpoint/2010/main" val="154604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76D5131-5B28-1E4E-9743-FE322CD44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  <p:pic>
        <p:nvPicPr>
          <p:cNvPr id="6" name="Picture 2" descr="80+ Free Headset &amp; Headphones Vectors - Pixabay">
            <a:extLst>
              <a:ext uri="{FF2B5EF4-FFF2-40B4-BE49-F238E27FC236}">
                <a16:creationId xmlns:a16="http://schemas.microsoft.com/office/drawing/2014/main" id="{D69754AF-57BA-D34B-AA66-BCA0785FD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897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52EB2A-DA05-7940-B4E2-33C61571C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  <p:pic>
        <p:nvPicPr>
          <p:cNvPr id="4" name="Picture 2" descr="80+ Free Headset &amp; Headphones Vectors - Pixabay">
            <a:extLst>
              <a:ext uri="{FF2B5EF4-FFF2-40B4-BE49-F238E27FC236}">
                <a16:creationId xmlns:a16="http://schemas.microsoft.com/office/drawing/2014/main" id="{3B051D62-FFC4-1D48-99E0-19D4FE76B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360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4A49A0-8EE0-9248-97AB-7261DF0EA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9"/>
            <a:ext cx="9183386" cy="4048186"/>
          </a:xfrm>
          <a:prstGeom prst="rect">
            <a:avLst/>
          </a:prstGeom>
        </p:spPr>
      </p:pic>
      <p:pic>
        <p:nvPicPr>
          <p:cNvPr id="4" name="Picture 2" descr="80+ Free Headset &amp; Headphones Vectors - Pixabay">
            <a:extLst>
              <a:ext uri="{FF2B5EF4-FFF2-40B4-BE49-F238E27FC236}">
                <a16:creationId xmlns:a16="http://schemas.microsoft.com/office/drawing/2014/main" id="{F97A88B1-B7F1-6344-92FA-EEDE9A994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856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CA17DD-998A-A94A-A80C-7A464679B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  <p:pic>
        <p:nvPicPr>
          <p:cNvPr id="4" name="Picture 2" descr="80+ Free Headset &amp; Headphones Vectors - Pixabay">
            <a:extLst>
              <a:ext uri="{FF2B5EF4-FFF2-40B4-BE49-F238E27FC236}">
                <a16:creationId xmlns:a16="http://schemas.microsoft.com/office/drawing/2014/main" id="{A471DF15-6F6B-9245-8F7F-128BA1247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120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8A5D30-7C0A-9C4B-9596-E657C7B02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  <p:pic>
        <p:nvPicPr>
          <p:cNvPr id="4" name="Picture 2" descr="80+ Free Headset &amp; Headphones Vectors - Pixabay">
            <a:extLst>
              <a:ext uri="{FF2B5EF4-FFF2-40B4-BE49-F238E27FC236}">
                <a16:creationId xmlns:a16="http://schemas.microsoft.com/office/drawing/2014/main" id="{B7B07EDF-F4CA-0244-B9EA-C433338E7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018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8A5D30-7C0A-9C4B-9596-E657C7B02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9DA0FF-7B5C-ED4B-BA39-9957391814A9}"/>
              </a:ext>
            </a:extLst>
          </p:cNvPr>
          <p:cNvSpPr txBox="1"/>
          <p:nvPr/>
        </p:nvSpPr>
        <p:spPr>
          <a:xfrm>
            <a:off x="5969143" y="6246653"/>
            <a:ext cx="62228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/>
              <a:t>German Sentences to Non-German Speakers </a:t>
            </a:r>
          </a:p>
        </p:txBody>
      </p:sp>
      <p:pic>
        <p:nvPicPr>
          <p:cNvPr id="5" name="Picture 2" descr="80+ Free Headset &amp; Headphones Vectors - Pixabay">
            <a:extLst>
              <a:ext uri="{FF2B5EF4-FFF2-40B4-BE49-F238E27FC236}">
                <a16:creationId xmlns:a16="http://schemas.microsoft.com/office/drawing/2014/main" id="{84AE73FC-C5C7-194B-8A59-68C0F64DC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839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7CC6-3227-C842-A87C-B716C533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Decoding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58BF9826-DA3C-E442-ABF5-4F63E078B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169578"/>
            <a:ext cx="2811494" cy="251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965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8A5D30-7C0A-9C4B-9596-E657C7B02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9DA0FF-7B5C-ED4B-BA39-9957391814A9}"/>
              </a:ext>
            </a:extLst>
          </p:cNvPr>
          <p:cNvSpPr txBox="1"/>
          <p:nvPr/>
        </p:nvSpPr>
        <p:spPr>
          <a:xfrm>
            <a:off x="5969143" y="6246653"/>
            <a:ext cx="62228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/>
              <a:t>German Sentences to Non-German Speakers </a:t>
            </a:r>
          </a:p>
        </p:txBody>
      </p:sp>
      <p:pic>
        <p:nvPicPr>
          <p:cNvPr id="5" name="Picture 2" descr="80+ Free Headset &amp; Headphones Vectors - Pixabay">
            <a:extLst>
              <a:ext uri="{FF2B5EF4-FFF2-40B4-BE49-F238E27FC236}">
                <a16:creationId xmlns:a16="http://schemas.microsoft.com/office/drawing/2014/main" id="{84AE73FC-C5C7-194B-8A59-68C0F64DC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BB3171-D690-9249-8430-058B2083A691}"/>
              </a:ext>
            </a:extLst>
          </p:cNvPr>
          <p:cNvSpPr txBox="1"/>
          <p:nvPr/>
        </p:nvSpPr>
        <p:spPr>
          <a:xfrm>
            <a:off x="7154382" y="118904"/>
            <a:ext cx="47181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Task: </a:t>
            </a:r>
            <a:r>
              <a:rPr lang="en-US" sz="4000" dirty="0"/>
              <a:t>Target detection</a:t>
            </a:r>
          </a:p>
        </p:txBody>
      </p:sp>
    </p:spTree>
    <p:extLst>
      <p:ext uri="{BB962C8B-B14F-4D97-AF65-F5344CB8AC3E}">
        <p14:creationId xmlns:p14="http://schemas.microsoft.com/office/powerpoint/2010/main" val="2648348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2B4EA0-CC1A-0840-9E3D-BDF11962E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  <p:pic>
        <p:nvPicPr>
          <p:cNvPr id="5" name="Picture 2" descr="80+ Free Headset &amp; Headphones Vectors - Pixabay">
            <a:extLst>
              <a:ext uri="{FF2B5EF4-FFF2-40B4-BE49-F238E27FC236}">
                <a16:creationId xmlns:a16="http://schemas.microsoft.com/office/drawing/2014/main" id="{8A73EED3-F355-3049-94CD-09FD692A2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DE1EA6-BEA8-2041-9D42-466D96611155}"/>
              </a:ext>
            </a:extLst>
          </p:cNvPr>
          <p:cNvSpPr txBox="1"/>
          <p:nvPr/>
        </p:nvSpPr>
        <p:spPr>
          <a:xfrm>
            <a:off x="5969143" y="6246653"/>
            <a:ext cx="62228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/>
              <a:t>German Sentences to Non-German Speakers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71CAA-5795-5F48-BE2E-472CD051FC3F}"/>
              </a:ext>
            </a:extLst>
          </p:cNvPr>
          <p:cNvSpPr txBox="1"/>
          <p:nvPr/>
        </p:nvSpPr>
        <p:spPr>
          <a:xfrm>
            <a:off x="7154382" y="118904"/>
            <a:ext cx="47181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Task: </a:t>
            </a:r>
            <a:r>
              <a:rPr lang="en-US" sz="4000" dirty="0"/>
              <a:t>Target detection</a:t>
            </a:r>
          </a:p>
        </p:txBody>
      </p:sp>
    </p:spTree>
    <p:extLst>
      <p:ext uri="{BB962C8B-B14F-4D97-AF65-F5344CB8AC3E}">
        <p14:creationId xmlns:p14="http://schemas.microsoft.com/office/powerpoint/2010/main" val="3503623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38C858-1CB3-C24D-90A3-A7F55AC31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9"/>
            <a:ext cx="9183387" cy="4572952"/>
          </a:xfrm>
          <a:prstGeom prst="rect">
            <a:avLst/>
          </a:prstGeom>
        </p:spPr>
      </p:pic>
      <p:pic>
        <p:nvPicPr>
          <p:cNvPr id="5" name="Picture 2" descr="80+ Free Headset &amp; Headphones Vectors - Pixabay">
            <a:extLst>
              <a:ext uri="{FF2B5EF4-FFF2-40B4-BE49-F238E27FC236}">
                <a16:creationId xmlns:a16="http://schemas.microsoft.com/office/drawing/2014/main" id="{FA590AD2-1429-3546-86DF-87D3C3BF6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418D09-BFE1-4244-8D01-6C2A347A4D01}"/>
              </a:ext>
            </a:extLst>
          </p:cNvPr>
          <p:cNvSpPr txBox="1"/>
          <p:nvPr/>
        </p:nvSpPr>
        <p:spPr>
          <a:xfrm>
            <a:off x="5969143" y="6246653"/>
            <a:ext cx="62228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/>
              <a:t>German Sentences to Non-German Speakers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5AD010-E3AD-FB4D-9F0E-35FAF2039050}"/>
              </a:ext>
            </a:extLst>
          </p:cNvPr>
          <p:cNvSpPr txBox="1"/>
          <p:nvPr/>
        </p:nvSpPr>
        <p:spPr>
          <a:xfrm>
            <a:off x="7154382" y="118904"/>
            <a:ext cx="47181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Task: </a:t>
            </a:r>
            <a:r>
              <a:rPr lang="en-US" sz="4000" dirty="0"/>
              <a:t>Target detection</a:t>
            </a:r>
          </a:p>
        </p:txBody>
      </p:sp>
    </p:spTree>
    <p:extLst>
      <p:ext uri="{BB962C8B-B14F-4D97-AF65-F5344CB8AC3E}">
        <p14:creationId xmlns:p14="http://schemas.microsoft.com/office/powerpoint/2010/main" val="1270818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Conditions</a:t>
            </a:r>
          </a:p>
        </p:txBody>
      </p:sp>
    </p:spTree>
    <p:extLst>
      <p:ext uri="{BB962C8B-B14F-4D97-AF65-F5344CB8AC3E}">
        <p14:creationId xmlns:p14="http://schemas.microsoft.com/office/powerpoint/2010/main" val="2283601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Conditions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63AE34-F76F-204F-988D-E72EBC010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699" y="3453765"/>
            <a:ext cx="2771141" cy="88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73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Conditions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5C0233-856D-6743-81EA-A90780FBAB4B}"/>
              </a:ext>
            </a:extLst>
          </p:cNvPr>
          <p:cNvGrpSpPr/>
          <p:nvPr/>
        </p:nvGrpSpPr>
        <p:grpSpPr>
          <a:xfrm>
            <a:off x="838200" y="3347502"/>
            <a:ext cx="2771141" cy="1159842"/>
            <a:chOff x="1142023" y="2084580"/>
            <a:chExt cx="4745061" cy="198601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A12228F-9082-A94A-B008-79AFF5B12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E0E423F-8432-DB4A-A38C-0607B2B21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38200" y="2267161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6794A1-F22A-2448-8CC3-A4FA947BE59F}"/>
              </a:ext>
            </a:extLst>
          </p:cNvPr>
          <p:cNvSpPr txBox="1"/>
          <p:nvPr/>
        </p:nvSpPr>
        <p:spPr>
          <a:xfrm>
            <a:off x="838200" y="2724161"/>
            <a:ext cx="2413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all voice</a:t>
            </a:r>
          </a:p>
        </p:txBody>
      </p:sp>
    </p:spTree>
    <p:extLst>
      <p:ext uri="{BB962C8B-B14F-4D97-AF65-F5344CB8AC3E}">
        <p14:creationId xmlns:p14="http://schemas.microsoft.com/office/powerpoint/2010/main" val="15190533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Conditions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5C0233-856D-6743-81EA-A90780FBAB4B}"/>
              </a:ext>
            </a:extLst>
          </p:cNvPr>
          <p:cNvGrpSpPr/>
          <p:nvPr/>
        </p:nvGrpSpPr>
        <p:grpSpPr>
          <a:xfrm>
            <a:off x="838200" y="3347502"/>
            <a:ext cx="2771141" cy="1159842"/>
            <a:chOff x="1142023" y="2084580"/>
            <a:chExt cx="4745061" cy="198601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A12228F-9082-A94A-B008-79AFF5B12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E0E423F-8432-DB4A-A38C-0607B2B21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6977A0-EF29-FB43-89A0-EBA7AA50C79E}"/>
              </a:ext>
            </a:extLst>
          </p:cNvPr>
          <p:cNvGrpSpPr/>
          <p:nvPr/>
        </p:nvGrpSpPr>
        <p:grpSpPr>
          <a:xfrm>
            <a:off x="4433465" y="3484990"/>
            <a:ext cx="2771141" cy="984449"/>
            <a:chOff x="3709669" y="4787846"/>
            <a:chExt cx="4745061" cy="168568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A588DF4-78A7-0647-8833-583DAFEAD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A97A305-CEAC-F646-98EF-72EAFB2AF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38200" y="2267161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4A1882-9D10-FF4E-B786-E57F35D8A215}"/>
              </a:ext>
            </a:extLst>
          </p:cNvPr>
          <p:cNvSpPr txBox="1"/>
          <p:nvPr/>
        </p:nvSpPr>
        <p:spPr>
          <a:xfrm>
            <a:off x="4433465" y="2264054"/>
            <a:ext cx="1343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Spatial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6794A1-F22A-2448-8CC3-A4FA947BE59F}"/>
              </a:ext>
            </a:extLst>
          </p:cNvPr>
          <p:cNvSpPr txBox="1"/>
          <p:nvPr/>
        </p:nvSpPr>
        <p:spPr>
          <a:xfrm>
            <a:off x="838200" y="2724161"/>
            <a:ext cx="2413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all voice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73F3A0-F3E0-CA48-8DDD-2335C021271F}"/>
              </a:ext>
            </a:extLst>
          </p:cNvPr>
          <p:cNvSpPr txBox="1"/>
          <p:nvPr/>
        </p:nvSpPr>
        <p:spPr>
          <a:xfrm>
            <a:off x="4433465" y="2766112"/>
            <a:ext cx="2456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one side</a:t>
            </a:r>
          </a:p>
        </p:txBody>
      </p:sp>
    </p:spTree>
    <p:extLst>
      <p:ext uri="{BB962C8B-B14F-4D97-AF65-F5344CB8AC3E}">
        <p14:creationId xmlns:p14="http://schemas.microsoft.com/office/powerpoint/2010/main" val="3399794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Conditions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89A077-00BB-3243-B995-4F647E582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141" y="3543469"/>
            <a:ext cx="2771141" cy="96387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75C0233-856D-6743-81EA-A90780FBAB4B}"/>
              </a:ext>
            </a:extLst>
          </p:cNvPr>
          <p:cNvGrpSpPr/>
          <p:nvPr/>
        </p:nvGrpSpPr>
        <p:grpSpPr>
          <a:xfrm>
            <a:off x="838200" y="3347502"/>
            <a:ext cx="2771141" cy="1159842"/>
            <a:chOff x="1142023" y="2084580"/>
            <a:chExt cx="4745061" cy="198601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A12228F-9082-A94A-B008-79AFF5B12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E0E423F-8432-DB4A-A38C-0607B2B21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6977A0-EF29-FB43-89A0-EBA7AA50C79E}"/>
              </a:ext>
            </a:extLst>
          </p:cNvPr>
          <p:cNvGrpSpPr/>
          <p:nvPr/>
        </p:nvGrpSpPr>
        <p:grpSpPr>
          <a:xfrm>
            <a:off x="4433465" y="3484990"/>
            <a:ext cx="2771141" cy="984449"/>
            <a:chOff x="3709669" y="4787846"/>
            <a:chExt cx="4745061" cy="168568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A588DF4-78A7-0647-8833-583DAFEAD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A97A305-CEAC-F646-98EF-72EAFB2AF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38200" y="2267161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8336141" y="2294330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4A1882-9D10-FF4E-B786-E57F35D8A215}"/>
              </a:ext>
            </a:extLst>
          </p:cNvPr>
          <p:cNvSpPr txBox="1"/>
          <p:nvPr/>
        </p:nvSpPr>
        <p:spPr>
          <a:xfrm>
            <a:off x="4433465" y="2264054"/>
            <a:ext cx="1343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Spatial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6794A1-F22A-2448-8CC3-A4FA947BE59F}"/>
              </a:ext>
            </a:extLst>
          </p:cNvPr>
          <p:cNvSpPr txBox="1"/>
          <p:nvPr/>
        </p:nvSpPr>
        <p:spPr>
          <a:xfrm>
            <a:off x="838200" y="2724161"/>
            <a:ext cx="2413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all voice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CC98B8-16A8-9C4E-8B7C-8E3B38DFB687}"/>
              </a:ext>
            </a:extLst>
          </p:cNvPr>
          <p:cNvSpPr txBox="1"/>
          <p:nvPr/>
        </p:nvSpPr>
        <p:spPr>
          <a:xfrm>
            <a:off x="8336141" y="2819313"/>
            <a:ext cx="2603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one voice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73F3A0-F3E0-CA48-8DDD-2335C021271F}"/>
              </a:ext>
            </a:extLst>
          </p:cNvPr>
          <p:cNvSpPr txBox="1"/>
          <p:nvPr/>
        </p:nvSpPr>
        <p:spPr>
          <a:xfrm>
            <a:off x="4433465" y="2766112"/>
            <a:ext cx="2456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one side</a:t>
            </a:r>
          </a:p>
        </p:txBody>
      </p:sp>
    </p:spTree>
    <p:extLst>
      <p:ext uri="{BB962C8B-B14F-4D97-AF65-F5344CB8AC3E}">
        <p14:creationId xmlns:p14="http://schemas.microsoft.com/office/powerpoint/2010/main" val="15762561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Conditions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89A077-00BB-3243-B995-4F647E582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141" y="3543469"/>
            <a:ext cx="2771141" cy="96387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75C0233-856D-6743-81EA-A90780FBAB4B}"/>
              </a:ext>
            </a:extLst>
          </p:cNvPr>
          <p:cNvGrpSpPr/>
          <p:nvPr/>
        </p:nvGrpSpPr>
        <p:grpSpPr>
          <a:xfrm>
            <a:off x="838200" y="3347502"/>
            <a:ext cx="2771141" cy="1159842"/>
            <a:chOff x="1142023" y="2084580"/>
            <a:chExt cx="4745061" cy="198601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A12228F-9082-A94A-B008-79AFF5B12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E0E423F-8432-DB4A-A38C-0607B2B21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6977A0-EF29-FB43-89A0-EBA7AA50C79E}"/>
              </a:ext>
            </a:extLst>
          </p:cNvPr>
          <p:cNvGrpSpPr/>
          <p:nvPr/>
        </p:nvGrpSpPr>
        <p:grpSpPr>
          <a:xfrm>
            <a:off x="4433465" y="3484990"/>
            <a:ext cx="2771141" cy="984449"/>
            <a:chOff x="3709669" y="4787846"/>
            <a:chExt cx="4745061" cy="168568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A588DF4-78A7-0647-8833-583DAFEAD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A97A305-CEAC-F646-98EF-72EAFB2AF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38200" y="2267161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8336141" y="2294330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4A1882-9D10-FF4E-B786-E57F35D8A215}"/>
              </a:ext>
            </a:extLst>
          </p:cNvPr>
          <p:cNvSpPr txBox="1"/>
          <p:nvPr/>
        </p:nvSpPr>
        <p:spPr>
          <a:xfrm>
            <a:off x="4433465" y="2264054"/>
            <a:ext cx="1343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Spatial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8B6006-50B7-3144-8CA6-620231558BB7}"/>
              </a:ext>
            </a:extLst>
          </p:cNvPr>
          <p:cNvSpPr txBox="1"/>
          <p:nvPr/>
        </p:nvSpPr>
        <p:spPr>
          <a:xfrm>
            <a:off x="4433465" y="5746219"/>
            <a:ext cx="2830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Identical stimuli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BBEF8B4-9E8B-7448-A50D-EED0E96370B6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2953400" y="4775661"/>
            <a:ext cx="2895389" cy="970558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556C703-D72B-F644-8458-90705C49ED36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5848789" y="4734350"/>
            <a:ext cx="0" cy="1011869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D1B580-6AC3-2C44-B5B4-36673A1C2062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5848789" y="4701610"/>
            <a:ext cx="3265381" cy="1044609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86794A1-F22A-2448-8CC3-A4FA947BE59F}"/>
              </a:ext>
            </a:extLst>
          </p:cNvPr>
          <p:cNvSpPr txBox="1"/>
          <p:nvPr/>
        </p:nvSpPr>
        <p:spPr>
          <a:xfrm>
            <a:off x="838200" y="2724161"/>
            <a:ext cx="2413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all voice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CC98B8-16A8-9C4E-8B7C-8E3B38DFB687}"/>
              </a:ext>
            </a:extLst>
          </p:cNvPr>
          <p:cNvSpPr txBox="1"/>
          <p:nvPr/>
        </p:nvSpPr>
        <p:spPr>
          <a:xfrm>
            <a:off x="8336141" y="2819313"/>
            <a:ext cx="2603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one voice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73F3A0-F3E0-CA48-8DDD-2335C021271F}"/>
              </a:ext>
            </a:extLst>
          </p:cNvPr>
          <p:cNvSpPr txBox="1"/>
          <p:nvPr/>
        </p:nvSpPr>
        <p:spPr>
          <a:xfrm>
            <a:off x="4433465" y="2766112"/>
            <a:ext cx="2456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one side</a:t>
            </a:r>
          </a:p>
        </p:txBody>
      </p:sp>
    </p:spTree>
    <p:extLst>
      <p:ext uri="{BB962C8B-B14F-4D97-AF65-F5344CB8AC3E}">
        <p14:creationId xmlns:p14="http://schemas.microsoft.com/office/powerpoint/2010/main" val="16335817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</p:spTree>
    <p:extLst>
      <p:ext uri="{BB962C8B-B14F-4D97-AF65-F5344CB8AC3E}">
        <p14:creationId xmlns:p14="http://schemas.microsoft.com/office/powerpoint/2010/main" val="1155761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7CC6-3227-C842-A87C-B716C533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Decoding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58BF9826-DA3C-E442-ABF5-4F63E078B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169578"/>
            <a:ext cx="2811494" cy="251884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33CA8C1-3789-8B4C-8798-49C063851739}"/>
              </a:ext>
            </a:extLst>
          </p:cNvPr>
          <p:cNvSpPr/>
          <p:nvPr/>
        </p:nvSpPr>
        <p:spPr>
          <a:xfrm>
            <a:off x="4862019" y="2799289"/>
            <a:ext cx="1878677" cy="1259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Decoder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102B58-132D-CD4C-86CC-BFC5878C15AC}"/>
              </a:ext>
            </a:extLst>
          </p:cNvPr>
          <p:cNvCxnSpPr>
            <a:endCxn id="17" idx="1"/>
          </p:cNvCxnSpPr>
          <p:nvPr/>
        </p:nvCxnSpPr>
        <p:spPr>
          <a:xfrm>
            <a:off x="3773978" y="3429000"/>
            <a:ext cx="1088041" cy="0"/>
          </a:xfrm>
          <a:prstGeom prst="straightConnector1">
            <a:avLst/>
          </a:prstGeom>
          <a:ln w="1270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0656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54963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997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7502862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4330268" y="6255447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27A9143-DAC2-734D-8F88-11BFC424C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779" y="1549497"/>
            <a:ext cx="2771141" cy="96387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7289FBE1-A904-814A-A050-AB2E5DB0A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3315637"/>
            <a:ext cx="2771141" cy="9638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33D29291-B6C0-AD48-8431-6BC3586BF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4992778"/>
            <a:ext cx="2771141" cy="9638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35695681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4330268" y="6255447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27A9143-DAC2-734D-8F88-11BFC424C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779" y="1549497"/>
            <a:ext cx="2771141" cy="96387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7289FBE1-A904-814A-A050-AB2E5DB0A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3315637"/>
            <a:ext cx="2771141" cy="9638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33D29291-B6C0-AD48-8431-6BC3586BF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4992778"/>
            <a:ext cx="2771141" cy="9638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1B37B6-BEB2-8046-947D-B4C1922FFA3C}"/>
              </a:ext>
            </a:extLst>
          </p:cNvPr>
          <p:cNvSpPr/>
          <p:nvPr/>
        </p:nvSpPr>
        <p:spPr>
          <a:xfrm>
            <a:off x="6228426" y="233002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EE5F04-C1CD-FE43-B444-6A4AA02E8A2F}"/>
              </a:ext>
            </a:extLst>
          </p:cNvPr>
          <p:cNvSpPr/>
          <p:nvPr/>
        </p:nvSpPr>
        <p:spPr>
          <a:xfrm>
            <a:off x="7298928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58947D-C5D6-0B4D-8B40-ABBDD5E4E12A}"/>
              </a:ext>
            </a:extLst>
          </p:cNvPr>
          <p:cNvSpPr/>
          <p:nvPr/>
        </p:nvSpPr>
        <p:spPr>
          <a:xfrm>
            <a:off x="7298928" y="5765722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5350276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4330268" y="6255447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27A9143-DAC2-734D-8F88-11BFC424C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779" y="1549497"/>
            <a:ext cx="2771141" cy="96387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7289FBE1-A904-814A-A050-AB2E5DB0A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3315637"/>
            <a:ext cx="2771141" cy="9638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33D29291-B6C0-AD48-8431-6BC3586BF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4992778"/>
            <a:ext cx="2771141" cy="9638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1B37B6-BEB2-8046-947D-B4C1922FFA3C}"/>
              </a:ext>
            </a:extLst>
          </p:cNvPr>
          <p:cNvSpPr/>
          <p:nvPr/>
        </p:nvSpPr>
        <p:spPr>
          <a:xfrm>
            <a:off x="6228426" y="233002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EE5F04-C1CD-FE43-B444-6A4AA02E8A2F}"/>
              </a:ext>
            </a:extLst>
          </p:cNvPr>
          <p:cNvSpPr/>
          <p:nvPr/>
        </p:nvSpPr>
        <p:spPr>
          <a:xfrm>
            <a:off x="7298928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58947D-C5D6-0B4D-8B40-ABBDD5E4E12A}"/>
              </a:ext>
            </a:extLst>
          </p:cNvPr>
          <p:cNvSpPr/>
          <p:nvPr/>
        </p:nvSpPr>
        <p:spPr>
          <a:xfrm>
            <a:off x="7298928" y="5765722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3452E0-9F24-7A40-84BD-830181193D17}"/>
              </a:ext>
            </a:extLst>
          </p:cNvPr>
          <p:cNvSpPr txBox="1"/>
          <p:nvPr/>
        </p:nvSpPr>
        <p:spPr>
          <a:xfrm>
            <a:off x="4237136" y="185144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378B5E-81BE-E64C-A242-D02D96ACBBD9}"/>
              </a:ext>
            </a:extLst>
          </p:cNvPr>
          <p:cNvSpPr txBox="1"/>
          <p:nvPr/>
        </p:nvSpPr>
        <p:spPr>
          <a:xfrm>
            <a:off x="4237136" y="3543691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3879521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4330268" y="6255447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27A9143-DAC2-734D-8F88-11BFC424C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779" y="1549497"/>
            <a:ext cx="2771141" cy="96387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7289FBE1-A904-814A-A050-AB2E5DB0A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3315637"/>
            <a:ext cx="2771141" cy="9638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33D29291-B6C0-AD48-8431-6BC3586BF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4992778"/>
            <a:ext cx="2771141" cy="9638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1B37B6-BEB2-8046-947D-B4C1922FFA3C}"/>
              </a:ext>
            </a:extLst>
          </p:cNvPr>
          <p:cNvSpPr/>
          <p:nvPr/>
        </p:nvSpPr>
        <p:spPr>
          <a:xfrm>
            <a:off x="6228426" y="233002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EE5F04-C1CD-FE43-B444-6A4AA02E8A2F}"/>
              </a:ext>
            </a:extLst>
          </p:cNvPr>
          <p:cNvSpPr/>
          <p:nvPr/>
        </p:nvSpPr>
        <p:spPr>
          <a:xfrm>
            <a:off x="7298928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58947D-C5D6-0B4D-8B40-ABBDD5E4E12A}"/>
              </a:ext>
            </a:extLst>
          </p:cNvPr>
          <p:cNvSpPr/>
          <p:nvPr/>
        </p:nvSpPr>
        <p:spPr>
          <a:xfrm>
            <a:off x="7298928" y="5765722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3452E0-9F24-7A40-84BD-830181193D17}"/>
              </a:ext>
            </a:extLst>
          </p:cNvPr>
          <p:cNvSpPr txBox="1"/>
          <p:nvPr/>
        </p:nvSpPr>
        <p:spPr>
          <a:xfrm>
            <a:off x="4237136" y="185144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378B5E-81BE-E64C-A242-D02D96ACBBD9}"/>
              </a:ext>
            </a:extLst>
          </p:cNvPr>
          <p:cNvSpPr txBox="1"/>
          <p:nvPr/>
        </p:nvSpPr>
        <p:spPr>
          <a:xfrm>
            <a:off x="4237136" y="3543691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2DAA34D-6424-874B-941E-5F8E9E621B86}"/>
              </a:ext>
            </a:extLst>
          </p:cNvPr>
          <p:cNvSpPr txBox="1"/>
          <p:nvPr/>
        </p:nvSpPr>
        <p:spPr>
          <a:xfrm>
            <a:off x="4295481" y="5205924"/>
            <a:ext cx="842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False 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1182783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4330268" y="6255447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4A1882-9D10-FF4E-B786-E57F35D8A215}"/>
              </a:ext>
            </a:extLst>
          </p:cNvPr>
          <p:cNvSpPr txBox="1"/>
          <p:nvPr/>
        </p:nvSpPr>
        <p:spPr>
          <a:xfrm>
            <a:off x="8451191" y="6251556"/>
            <a:ext cx="1343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Spatial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27A9143-DAC2-734D-8F88-11BFC424C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779" y="1549497"/>
            <a:ext cx="2771141" cy="96387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46A4BD2-003E-2242-BBF4-8BA9DC978136}"/>
              </a:ext>
            </a:extLst>
          </p:cNvPr>
          <p:cNvGrpSpPr/>
          <p:nvPr/>
        </p:nvGrpSpPr>
        <p:grpSpPr>
          <a:xfrm>
            <a:off x="9235037" y="1571208"/>
            <a:ext cx="2771141" cy="984449"/>
            <a:chOff x="3709669" y="4787846"/>
            <a:chExt cx="4745061" cy="16856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1334849-3394-0346-AC73-ED8984F35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AD7DFBB-7587-144F-9AF9-C3C2D9A6F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7289FBE1-A904-814A-A050-AB2E5DB0A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3315637"/>
            <a:ext cx="2771141" cy="9638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D4B7A0D-8278-3642-9C9D-CFD762896638}"/>
              </a:ext>
            </a:extLst>
          </p:cNvPr>
          <p:cNvGrpSpPr/>
          <p:nvPr/>
        </p:nvGrpSpPr>
        <p:grpSpPr>
          <a:xfrm>
            <a:off x="9313840" y="3303253"/>
            <a:ext cx="2771141" cy="984449"/>
            <a:chOff x="3709669" y="4787846"/>
            <a:chExt cx="4745061" cy="1685684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99161745-A1BE-B645-8A5F-D7DDC0201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FEFE7EF7-A73C-B54A-BDEC-28DF5311D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33D29291-B6C0-AD48-8431-6BC3586BF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4992778"/>
            <a:ext cx="2771141" cy="963875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7203EC33-8D8D-F043-BD37-7F8F8DEDC2C9}"/>
              </a:ext>
            </a:extLst>
          </p:cNvPr>
          <p:cNvGrpSpPr/>
          <p:nvPr/>
        </p:nvGrpSpPr>
        <p:grpSpPr>
          <a:xfrm>
            <a:off x="9313840" y="5005956"/>
            <a:ext cx="2771141" cy="984449"/>
            <a:chOff x="3709669" y="4787846"/>
            <a:chExt cx="4745061" cy="1685684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3AB5DCC-0D7A-AC4B-BF94-7271EF9E8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5ADD37CF-19A9-734D-816D-D2C15FF77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1B37B6-BEB2-8046-947D-B4C1922FFA3C}"/>
              </a:ext>
            </a:extLst>
          </p:cNvPr>
          <p:cNvSpPr/>
          <p:nvPr/>
        </p:nvSpPr>
        <p:spPr>
          <a:xfrm>
            <a:off x="6228426" y="233002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EE5F04-C1CD-FE43-B444-6A4AA02E8A2F}"/>
              </a:ext>
            </a:extLst>
          </p:cNvPr>
          <p:cNvSpPr/>
          <p:nvPr/>
        </p:nvSpPr>
        <p:spPr>
          <a:xfrm>
            <a:off x="7298928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58947D-C5D6-0B4D-8B40-ABBDD5E4E12A}"/>
              </a:ext>
            </a:extLst>
          </p:cNvPr>
          <p:cNvSpPr/>
          <p:nvPr/>
        </p:nvSpPr>
        <p:spPr>
          <a:xfrm>
            <a:off x="7298928" y="5765722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3452E0-9F24-7A40-84BD-830181193D17}"/>
              </a:ext>
            </a:extLst>
          </p:cNvPr>
          <p:cNvSpPr txBox="1"/>
          <p:nvPr/>
        </p:nvSpPr>
        <p:spPr>
          <a:xfrm>
            <a:off x="4237136" y="185144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378B5E-81BE-E64C-A242-D02D96ACBBD9}"/>
              </a:ext>
            </a:extLst>
          </p:cNvPr>
          <p:cNvSpPr txBox="1"/>
          <p:nvPr/>
        </p:nvSpPr>
        <p:spPr>
          <a:xfrm>
            <a:off x="4237136" y="3543691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2DAA34D-6424-874B-941E-5F8E9E621B86}"/>
              </a:ext>
            </a:extLst>
          </p:cNvPr>
          <p:cNvSpPr txBox="1"/>
          <p:nvPr/>
        </p:nvSpPr>
        <p:spPr>
          <a:xfrm>
            <a:off x="4295481" y="5205924"/>
            <a:ext cx="842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False 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2207163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4330268" y="6255447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4A1882-9D10-FF4E-B786-E57F35D8A215}"/>
              </a:ext>
            </a:extLst>
          </p:cNvPr>
          <p:cNvSpPr txBox="1"/>
          <p:nvPr/>
        </p:nvSpPr>
        <p:spPr>
          <a:xfrm>
            <a:off x="8451191" y="6251556"/>
            <a:ext cx="1343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Spatial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27A9143-DAC2-734D-8F88-11BFC424C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779" y="1549497"/>
            <a:ext cx="2771141" cy="96387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46A4BD2-003E-2242-BBF4-8BA9DC978136}"/>
              </a:ext>
            </a:extLst>
          </p:cNvPr>
          <p:cNvGrpSpPr/>
          <p:nvPr/>
        </p:nvGrpSpPr>
        <p:grpSpPr>
          <a:xfrm>
            <a:off x="9235037" y="1571208"/>
            <a:ext cx="2771141" cy="984449"/>
            <a:chOff x="3709669" y="4787846"/>
            <a:chExt cx="4745061" cy="16856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1334849-3394-0346-AC73-ED8984F35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AD7DFBB-7587-144F-9AF9-C3C2D9A6F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7289FBE1-A904-814A-A050-AB2E5DB0A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3315637"/>
            <a:ext cx="2771141" cy="9638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D4B7A0D-8278-3642-9C9D-CFD762896638}"/>
              </a:ext>
            </a:extLst>
          </p:cNvPr>
          <p:cNvGrpSpPr/>
          <p:nvPr/>
        </p:nvGrpSpPr>
        <p:grpSpPr>
          <a:xfrm>
            <a:off x="9313840" y="3303253"/>
            <a:ext cx="2771141" cy="984449"/>
            <a:chOff x="3709669" y="4787846"/>
            <a:chExt cx="4745061" cy="1685684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99161745-A1BE-B645-8A5F-D7DDC0201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FEFE7EF7-A73C-B54A-BDEC-28DF5311D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33D29291-B6C0-AD48-8431-6BC3586BF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4992778"/>
            <a:ext cx="2771141" cy="963875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7203EC33-8D8D-F043-BD37-7F8F8DEDC2C9}"/>
              </a:ext>
            </a:extLst>
          </p:cNvPr>
          <p:cNvGrpSpPr/>
          <p:nvPr/>
        </p:nvGrpSpPr>
        <p:grpSpPr>
          <a:xfrm>
            <a:off x="9313840" y="5005956"/>
            <a:ext cx="2771141" cy="984449"/>
            <a:chOff x="3709669" y="4787846"/>
            <a:chExt cx="4745061" cy="1685684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3AB5DCC-0D7A-AC4B-BF94-7271EF9E8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5ADD37CF-19A9-734D-816D-D2C15FF77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1B37B6-BEB2-8046-947D-B4C1922FFA3C}"/>
              </a:ext>
            </a:extLst>
          </p:cNvPr>
          <p:cNvSpPr/>
          <p:nvPr/>
        </p:nvSpPr>
        <p:spPr>
          <a:xfrm>
            <a:off x="6228426" y="233002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8F338B4-52F6-BD43-A469-20A5279C8897}"/>
              </a:ext>
            </a:extLst>
          </p:cNvPr>
          <p:cNvSpPr/>
          <p:nvPr/>
        </p:nvSpPr>
        <p:spPr>
          <a:xfrm>
            <a:off x="10409565" y="2320447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EE5F04-C1CD-FE43-B444-6A4AA02E8A2F}"/>
              </a:ext>
            </a:extLst>
          </p:cNvPr>
          <p:cNvSpPr/>
          <p:nvPr/>
        </p:nvSpPr>
        <p:spPr>
          <a:xfrm>
            <a:off x="7298928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E2777FB-494E-524A-BE96-F26D843A9047}"/>
              </a:ext>
            </a:extLst>
          </p:cNvPr>
          <p:cNvSpPr/>
          <p:nvPr/>
        </p:nvSpPr>
        <p:spPr>
          <a:xfrm>
            <a:off x="11525913" y="334047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58947D-C5D6-0B4D-8B40-ABBDD5E4E12A}"/>
              </a:ext>
            </a:extLst>
          </p:cNvPr>
          <p:cNvSpPr/>
          <p:nvPr/>
        </p:nvSpPr>
        <p:spPr>
          <a:xfrm>
            <a:off x="7298928" y="5765722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A2C29EC-C458-A748-BE8D-6764C0252D44}"/>
              </a:ext>
            </a:extLst>
          </p:cNvPr>
          <p:cNvSpPr/>
          <p:nvPr/>
        </p:nvSpPr>
        <p:spPr>
          <a:xfrm>
            <a:off x="11583556" y="576431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3452E0-9F24-7A40-84BD-830181193D17}"/>
              </a:ext>
            </a:extLst>
          </p:cNvPr>
          <p:cNvSpPr txBox="1"/>
          <p:nvPr/>
        </p:nvSpPr>
        <p:spPr>
          <a:xfrm>
            <a:off x="4237136" y="185144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378B5E-81BE-E64C-A242-D02D96ACBBD9}"/>
              </a:ext>
            </a:extLst>
          </p:cNvPr>
          <p:cNvSpPr txBox="1"/>
          <p:nvPr/>
        </p:nvSpPr>
        <p:spPr>
          <a:xfrm>
            <a:off x="4237136" y="3543691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2DAA34D-6424-874B-941E-5F8E9E621B86}"/>
              </a:ext>
            </a:extLst>
          </p:cNvPr>
          <p:cNvSpPr txBox="1"/>
          <p:nvPr/>
        </p:nvSpPr>
        <p:spPr>
          <a:xfrm>
            <a:off x="4295481" y="5205924"/>
            <a:ext cx="842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False 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35916552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4330268" y="6255447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4A1882-9D10-FF4E-B786-E57F35D8A215}"/>
              </a:ext>
            </a:extLst>
          </p:cNvPr>
          <p:cNvSpPr txBox="1"/>
          <p:nvPr/>
        </p:nvSpPr>
        <p:spPr>
          <a:xfrm>
            <a:off x="8451191" y="6251556"/>
            <a:ext cx="1343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Spatial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27A9143-DAC2-734D-8F88-11BFC424C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779" y="1549497"/>
            <a:ext cx="2771141" cy="96387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46A4BD2-003E-2242-BBF4-8BA9DC978136}"/>
              </a:ext>
            </a:extLst>
          </p:cNvPr>
          <p:cNvGrpSpPr/>
          <p:nvPr/>
        </p:nvGrpSpPr>
        <p:grpSpPr>
          <a:xfrm>
            <a:off x="9235037" y="1571208"/>
            <a:ext cx="2771141" cy="984449"/>
            <a:chOff x="3709669" y="4787846"/>
            <a:chExt cx="4745061" cy="16856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1334849-3394-0346-AC73-ED8984F35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AD7DFBB-7587-144F-9AF9-C3C2D9A6F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7289FBE1-A904-814A-A050-AB2E5DB0A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3315637"/>
            <a:ext cx="2771141" cy="9638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D4B7A0D-8278-3642-9C9D-CFD762896638}"/>
              </a:ext>
            </a:extLst>
          </p:cNvPr>
          <p:cNvGrpSpPr/>
          <p:nvPr/>
        </p:nvGrpSpPr>
        <p:grpSpPr>
          <a:xfrm>
            <a:off x="9313840" y="3303253"/>
            <a:ext cx="2771141" cy="984449"/>
            <a:chOff x="3709669" y="4787846"/>
            <a:chExt cx="4745061" cy="1685684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99161745-A1BE-B645-8A5F-D7DDC0201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FEFE7EF7-A73C-B54A-BDEC-28DF5311D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33D29291-B6C0-AD48-8431-6BC3586BF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4992778"/>
            <a:ext cx="2771141" cy="963875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7203EC33-8D8D-F043-BD37-7F8F8DEDC2C9}"/>
              </a:ext>
            </a:extLst>
          </p:cNvPr>
          <p:cNvGrpSpPr/>
          <p:nvPr/>
        </p:nvGrpSpPr>
        <p:grpSpPr>
          <a:xfrm>
            <a:off x="9313840" y="5005956"/>
            <a:ext cx="2771141" cy="984449"/>
            <a:chOff x="3709669" y="4787846"/>
            <a:chExt cx="4745061" cy="1685684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3AB5DCC-0D7A-AC4B-BF94-7271EF9E8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5ADD37CF-19A9-734D-816D-D2C15FF77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1B37B6-BEB2-8046-947D-B4C1922FFA3C}"/>
              </a:ext>
            </a:extLst>
          </p:cNvPr>
          <p:cNvSpPr/>
          <p:nvPr/>
        </p:nvSpPr>
        <p:spPr>
          <a:xfrm>
            <a:off x="6228426" y="233002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8F338B4-52F6-BD43-A469-20A5279C8897}"/>
              </a:ext>
            </a:extLst>
          </p:cNvPr>
          <p:cNvSpPr/>
          <p:nvPr/>
        </p:nvSpPr>
        <p:spPr>
          <a:xfrm>
            <a:off x="10409565" y="2320447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EE5F04-C1CD-FE43-B444-6A4AA02E8A2F}"/>
              </a:ext>
            </a:extLst>
          </p:cNvPr>
          <p:cNvSpPr/>
          <p:nvPr/>
        </p:nvSpPr>
        <p:spPr>
          <a:xfrm>
            <a:off x="7298928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E2777FB-494E-524A-BE96-F26D843A9047}"/>
              </a:ext>
            </a:extLst>
          </p:cNvPr>
          <p:cNvSpPr/>
          <p:nvPr/>
        </p:nvSpPr>
        <p:spPr>
          <a:xfrm>
            <a:off x="11525913" y="334047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58947D-C5D6-0B4D-8B40-ABBDD5E4E12A}"/>
              </a:ext>
            </a:extLst>
          </p:cNvPr>
          <p:cNvSpPr/>
          <p:nvPr/>
        </p:nvSpPr>
        <p:spPr>
          <a:xfrm>
            <a:off x="7298928" y="5765722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A2C29EC-C458-A748-BE8D-6764C0252D44}"/>
              </a:ext>
            </a:extLst>
          </p:cNvPr>
          <p:cNvSpPr/>
          <p:nvPr/>
        </p:nvSpPr>
        <p:spPr>
          <a:xfrm>
            <a:off x="11583556" y="576431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3452E0-9F24-7A40-84BD-830181193D17}"/>
              </a:ext>
            </a:extLst>
          </p:cNvPr>
          <p:cNvSpPr txBox="1"/>
          <p:nvPr/>
        </p:nvSpPr>
        <p:spPr>
          <a:xfrm>
            <a:off x="4237136" y="185144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C78F183-FDA5-8C42-BA3F-0E74B503B329}"/>
              </a:ext>
            </a:extLst>
          </p:cNvPr>
          <p:cNvSpPr txBox="1"/>
          <p:nvPr/>
        </p:nvSpPr>
        <p:spPr>
          <a:xfrm>
            <a:off x="8451191" y="1763444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378B5E-81BE-E64C-A242-D02D96ACBBD9}"/>
              </a:ext>
            </a:extLst>
          </p:cNvPr>
          <p:cNvSpPr txBox="1"/>
          <p:nvPr/>
        </p:nvSpPr>
        <p:spPr>
          <a:xfrm>
            <a:off x="4237136" y="3543691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2DAA34D-6424-874B-941E-5F8E9E621B86}"/>
              </a:ext>
            </a:extLst>
          </p:cNvPr>
          <p:cNvSpPr txBox="1"/>
          <p:nvPr/>
        </p:nvSpPr>
        <p:spPr>
          <a:xfrm>
            <a:off x="4295481" y="5205924"/>
            <a:ext cx="842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False 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Target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2296F7D-5408-7545-B2C3-F90AD0D0D843}"/>
              </a:ext>
            </a:extLst>
          </p:cNvPr>
          <p:cNvSpPr txBox="1"/>
          <p:nvPr/>
        </p:nvSpPr>
        <p:spPr>
          <a:xfrm>
            <a:off x="8451191" y="5173263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984378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7CC6-3227-C842-A87C-B716C533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Decoding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58BF9826-DA3C-E442-ABF5-4F63E078B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169578"/>
            <a:ext cx="2811494" cy="251884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33CA8C1-3789-8B4C-8798-49C063851739}"/>
              </a:ext>
            </a:extLst>
          </p:cNvPr>
          <p:cNvSpPr/>
          <p:nvPr/>
        </p:nvSpPr>
        <p:spPr>
          <a:xfrm>
            <a:off x="4862019" y="2799289"/>
            <a:ext cx="1878677" cy="1259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Decoder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37AA7C-398A-6A4A-AA39-972E3D75FF8D}"/>
              </a:ext>
            </a:extLst>
          </p:cNvPr>
          <p:cNvSpPr txBox="1"/>
          <p:nvPr/>
        </p:nvSpPr>
        <p:spPr>
          <a:xfrm>
            <a:off x="8202745" y="1952601"/>
            <a:ext cx="31510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Stimulus Features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B46B68B-A835-B441-BA77-1F012938A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3022" y="2799289"/>
            <a:ext cx="3650499" cy="1259422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102B58-132D-CD4C-86CC-BFC5878C15AC}"/>
              </a:ext>
            </a:extLst>
          </p:cNvPr>
          <p:cNvCxnSpPr>
            <a:endCxn id="17" idx="1"/>
          </p:cNvCxnSpPr>
          <p:nvPr/>
        </p:nvCxnSpPr>
        <p:spPr>
          <a:xfrm>
            <a:off x="3773978" y="3429000"/>
            <a:ext cx="1088041" cy="0"/>
          </a:xfrm>
          <a:prstGeom prst="straightConnector1">
            <a:avLst/>
          </a:prstGeom>
          <a:ln w="1270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42898D0-1A27-E24C-9182-23C7A83652BA}"/>
              </a:ext>
            </a:extLst>
          </p:cNvPr>
          <p:cNvCxnSpPr/>
          <p:nvPr/>
        </p:nvCxnSpPr>
        <p:spPr>
          <a:xfrm>
            <a:off x="6740696" y="3429000"/>
            <a:ext cx="1088041" cy="0"/>
          </a:xfrm>
          <a:prstGeom prst="straightConnector1">
            <a:avLst/>
          </a:prstGeom>
          <a:ln w="1270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0376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4330268" y="6255447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4A1882-9D10-FF4E-B786-E57F35D8A215}"/>
              </a:ext>
            </a:extLst>
          </p:cNvPr>
          <p:cNvSpPr txBox="1"/>
          <p:nvPr/>
        </p:nvSpPr>
        <p:spPr>
          <a:xfrm>
            <a:off x="8451191" y="6251556"/>
            <a:ext cx="1343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Spatial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27A9143-DAC2-734D-8F88-11BFC424C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779" y="1549497"/>
            <a:ext cx="2771141" cy="96387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46A4BD2-003E-2242-BBF4-8BA9DC978136}"/>
              </a:ext>
            </a:extLst>
          </p:cNvPr>
          <p:cNvGrpSpPr/>
          <p:nvPr/>
        </p:nvGrpSpPr>
        <p:grpSpPr>
          <a:xfrm>
            <a:off x="9235037" y="1571208"/>
            <a:ext cx="2771141" cy="984449"/>
            <a:chOff x="3709669" y="4787846"/>
            <a:chExt cx="4745061" cy="16856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1334849-3394-0346-AC73-ED8984F35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AD7DFBB-7587-144F-9AF9-C3C2D9A6F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7289FBE1-A904-814A-A050-AB2E5DB0A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3315637"/>
            <a:ext cx="2771141" cy="9638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D4B7A0D-8278-3642-9C9D-CFD762896638}"/>
              </a:ext>
            </a:extLst>
          </p:cNvPr>
          <p:cNvGrpSpPr/>
          <p:nvPr/>
        </p:nvGrpSpPr>
        <p:grpSpPr>
          <a:xfrm>
            <a:off x="9313840" y="3303253"/>
            <a:ext cx="2771141" cy="984449"/>
            <a:chOff x="3709669" y="4787846"/>
            <a:chExt cx="4745061" cy="1685684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99161745-A1BE-B645-8A5F-D7DDC0201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FEFE7EF7-A73C-B54A-BDEC-28DF5311D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33D29291-B6C0-AD48-8431-6BC3586BF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4992778"/>
            <a:ext cx="2771141" cy="963875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7203EC33-8D8D-F043-BD37-7F8F8DEDC2C9}"/>
              </a:ext>
            </a:extLst>
          </p:cNvPr>
          <p:cNvGrpSpPr/>
          <p:nvPr/>
        </p:nvGrpSpPr>
        <p:grpSpPr>
          <a:xfrm>
            <a:off x="9313840" y="5005956"/>
            <a:ext cx="2771141" cy="984449"/>
            <a:chOff x="3709669" y="4787846"/>
            <a:chExt cx="4745061" cy="1685684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3AB5DCC-0D7A-AC4B-BF94-7271EF9E8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5ADD37CF-19A9-734D-816D-D2C15FF77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1B37B6-BEB2-8046-947D-B4C1922FFA3C}"/>
              </a:ext>
            </a:extLst>
          </p:cNvPr>
          <p:cNvSpPr/>
          <p:nvPr/>
        </p:nvSpPr>
        <p:spPr>
          <a:xfrm>
            <a:off x="6228426" y="233002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8F338B4-52F6-BD43-A469-20A5279C8897}"/>
              </a:ext>
            </a:extLst>
          </p:cNvPr>
          <p:cNvSpPr/>
          <p:nvPr/>
        </p:nvSpPr>
        <p:spPr>
          <a:xfrm>
            <a:off x="10409565" y="2320447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EE5F04-C1CD-FE43-B444-6A4AA02E8A2F}"/>
              </a:ext>
            </a:extLst>
          </p:cNvPr>
          <p:cNvSpPr/>
          <p:nvPr/>
        </p:nvSpPr>
        <p:spPr>
          <a:xfrm>
            <a:off x="7298928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E2777FB-494E-524A-BE96-F26D843A9047}"/>
              </a:ext>
            </a:extLst>
          </p:cNvPr>
          <p:cNvSpPr/>
          <p:nvPr/>
        </p:nvSpPr>
        <p:spPr>
          <a:xfrm>
            <a:off x="11525913" y="334047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58947D-C5D6-0B4D-8B40-ABBDD5E4E12A}"/>
              </a:ext>
            </a:extLst>
          </p:cNvPr>
          <p:cNvSpPr/>
          <p:nvPr/>
        </p:nvSpPr>
        <p:spPr>
          <a:xfrm>
            <a:off x="7298928" y="5765722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A2C29EC-C458-A748-BE8D-6764C0252D44}"/>
              </a:ext>
            </a:extLst>
          </p:cNvPr>
          <p:cNvSpPr/>
          <p:nvPr/>
        </p:nvSpPr>
        <p:spPr>
          <a:xfrm>
            <a:off x="11583556" y="576431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3452E0-9F24-7A40-84BD-830181193D17}"/>
              </a:ext>
            </a:extLst>
          </p:cNvPr>
          <p:cNvSpPr txBox="1"/>
          <p:nvPr/>
        </p:nvSpPr>
        <p:spPr>
          <a:xfrm>
            <a:off x="4237136" y="185144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C78F183-FDA5-8C42-BA3F-0E74B503B329}"/>
              </a:ext>
            </a:extLst>
          </p:cNvPr>
          <p:cNvSpPr txBox="1"/>
          <p:nvPr/>
        </p:nvSpPr>
        <p:spPr>
          <a:xfrm>
            <a:off x="8451191" y="1763444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378B5E-81BE-E64C-A242-D02D96ACBBD9}"/>
              </a:ext>
            </a:extLst>
          </p:cNvPr>
          <p:cNvSpPr txBox="1"/>
          <p:nvPr/>
        </p:nvSpPr>
        <p:spPr>
          <a:xfrm>
            <a:off x="4237136" y="3543691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C791536-72AF-A849-8247-20D1B4671B0C}"/>
              </a:ext>
            </a:extLst>
          </p:cNvPr>
          <p:cNvSpPr txBox="1"/>
          <p:nvPr/>
        </p:nvSpPr>
        <p:spPr>
          <a:xfrm>
            <a:off x="8451191" y="3378925"/>
            <a:ext cx="842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False 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Target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2DAA34D-6424-874B-941E-5F8E9E621B86}"/>
              </a:ext>
            </a:extLst>
          </p:cNvPr>
          <p:cNvSpPr txBox="1"/>
          <p:nvPr/>
        </p:nvSpPr>
        <p:spPr>
          <a:xfrm>
            <a:off x="4295481" y="5205924"/>
            <a:ext cx="842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False 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Target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2296F7D-5408-7545-B2C3-F90AD0D0D843}"/>
              </a:ext>
            </a:extLst>
          </p:cNvPr>
          <p:cNvSpPr txBox="1"/>
          <p:nvPr/>
        </p:nvSpPr>
        <p:spPr>
          <a:xfrm>
            <a:off x="8451191" y="5173263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0122601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71CF-5816-FB43-A06F-52179770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Listening Improves Accuracy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F4A921-FEE9-1A4A-A756-0A7112EF9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09ADC9-591D-9645-8E63-E35A310D3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54319F-1E8A-A54F-A0AD-4B8D4768A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39090B-F41A-2148-A4E5-7ACAB481E9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745D31-14B0-8F4C-ABAA-B37A30D629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D198691-0480-CF4A-BD4A-40B8E53F57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BDAFB79C-BF1D-4A4C-875B-922DC99D938E}"/>
              </a:ext>
            </a:extLst>
          </p:cNvPr>
          <p:cNvGrpSpPr/>
          <p:nvPr/>
        </p:nvGrpSpPr>
        <p:grpSpPr>
          <a:xfrm>
            <a:off x="3557657" y="5403780"/>
            <a:ext cx="6434560" cy="734101"/>
            <a:chOff x="2736700" y="5570780"/>
            <a:chExt cx="8082369" cy="92209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AFBDF1B-C174-8744-8399-6B138EB33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615963" y="5655574"/>
              <a:ext cx="2203106" cy="766300"/>
            </a:xfrm>
            <a:prstGeom prst="rect">
              <a:avLst/>
            </a:prstGeom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5F9E638-03CA-BB4B-B808-C4DD0C77F3FF}"/>
                </a:ext>
              </a:extLst>
            </p:cNvPr>
            <p:cNvGrpSpPr/>
            <p:nvPr/>
          </p:nvGrpSpPr>
          <p:grpSpPr>
            <a:xfrm>
              <a:off x="2736700" y="5570780"/>
              <a:ext cx="2203106" cy="922095"/>
              <a:chOff x="1142023" y="2084580"/>
              <a:chExt cx="4745060" cy="1986013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779AEAB3-206E-5F48-AEB6-67B83DC229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42023" y="2267212"/>
                <a:ext cx="4745060" cy="1521515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E430963E-7AE5-8B43-A425-96AB075453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51711" y="2084580"/>
                <a:ext cx="3172462" cy="1986013"/>
              </a:xfrm>
              <a:prstGeom prst="rect">
                <a:avLst/>
              </a:prstGeom>
            </p:spPr>
          </p:pic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9B71ACC-A093-5D48-A81C-F9D2254A97A9}"/>
                </a:ext>
              </a:extLst>
            </p:cNvPr>
            <p:cNvGrpSpPr/>
            <p:nvPr/>
          </p:nvGrpSpPr>
          <p:grpSpPr>
            <a:xfrm>
              <a:off x="5676331" y="5674367"/>
              <a:ext cx="2203106" cy="782652"/>
              <a:chOff x="3709669" y="4787849"/>
              <a:chExt cx="4745062" cy="1685681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949CDC37-D92E-8A41-A506-30548ACA75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09669" y="4787849"/>
                <a:ext cx="4745062" cy="1521516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301F2BBA-53CE-CB47-AE88-F05A5B4012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732020" y="5872478"/>
                <a:ext cx="3360421" cy="601052"/>
              </a:xfrm>
              <a:prstGeom prst="rect">
                <a:avLst/>
              </a:prstGeom>
            </p:spPr>
          </p:pic>
        </p:grp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71C6CF7-0C04-4F48-8585-C3B04F1F849C}"/>
              </a:ext>
            </a:extLst>
          </p:cNvPr>
          <p:cNvSpPr/>
          <p:nvPr/>
        </p:nvSpPr>
        <p:spPr>
          <a:xfrm>
            <a:off x="3324113" y="4894729"/>
            <a:ext cx="7463157" cy="17976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011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71CF-5816-FB43-A06F-52179770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Listening Improves Accuracy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F4A921-FEE9-1A4A-A756-0A7112EF9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09ADC9-591D-9645-8E63-E35A310D3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54319F-1E8A-A54F-A0AD-4B8D4768A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39090B-F41A-2148-A4E5-7ACAB481E9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745D31-14B0-8F4C-ABAA-B37A30D629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CA28F8C3-85CE-514B-8848-F83D27344052}"/>
              </a:ext>
            </a:extLst>
          </p:cNvPr>
          <p:cNvGrpSpPr/>
          <p:nvPr/>
        </p:nvGrpSpPr>
        <p:grpSpPr>
          <a:xfrm>
            <a:off x="3557657" y="5403780"/>
            <a:ext cx="6434560" cy="734101"/>
            <a:chOff x="2736700" y="5570780"/>
            <a:chExt cx="8082369" cy="92209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F6AF7D4-B02E-0742-94B1-F91ADDA9B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615963" y="5655574"/>
              <a:ext cx="2203106" cy="766300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0A0FFB3-BED2-A345-88EB-8C0231C05CE2}"/>
                </a:ext>
              </a:extLst>
            </p:cNvPr>
            <p:cNvGrpSpPr/>
            <p:nvPr/>
          </p:nvGrpSpPr>
          <p:grpSpPr>
            <a:xfrm>
              <a:off x="2736700" y="5570780"/>
              <a:ext cx="2203106" cy="922095"/>
              <a:chOff x="1142023" y="2084580"/>
              <a:chExt cx="4745060" cy="1986013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28CBD4DC-ECB7-2846-941A-9294AB87F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42023" y="2267212"/>
                <a:ext cx="4745060" cy="1521515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D434A5AB-C99B-7949-935A-A75F1BA217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51711" y="2084580"/>
                <a:ext cx="3172462" cy="1986013"/>
              </a:xfrm>
              <a:prstGeom prst="rect">
                <a:avLst/>
              </a:prstGeom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FD06D4B-2807-C346-AFE9-BEC833F3EF56}"/>
                </a:ext>
              </a:extLst>
            </p:cNvPr>
            <p:cNvGrpSpPr/>
            <p:nvPr/>
          </p:nvGrpSpPr>
          <p:grpSpPr>
            <a:xfrm>
              <a:off x="5676331" y="5674367"/>
              <a:ext cx="2203106" cy="782652"/>
              <a:chOff x="3709669" y="4787849"/>
              <a:chExt cx="4745062" cy="1685681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D1B2D6F9-0F9A-824E-B1CB-E6924B704D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09669" y="4787849"/>
                <a:ext cx="4745062" cy="1521516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ABBE064F-D3D8-7241-BE2C-42F876B12B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32020" y="5872478"/>
                <a:ext cx="3360421" cy="601052"/>
              </a:xfrm>
              <a:prstGeom prst="rect">
                <a:avLst/>
              </a:prstGeom>
            </p:spPr>
          </p:pic>
        </p:grp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E8273FE-F4C2-664A-A023-2AF3E001428D}"/>
              </a:ext>
            </a:extLst>
          </p:cNvPr>
          <p:cNvSpPr/>
          <p:nvPr/>
        </p:nvSpPr>
        <p:spPr>
          <a:xfrm>
            <a:off x="5870713" y="4927002"/>
            <a:ext cx="4916557" cy="17653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C4DFB3-AD1A-3B4E-8DFC-72AA6DE035B8}"/>
              </a:ext>
            </a:extLst>
          </p:cNvPr>
          <p:cNvSpPr txBox="1"/>
          <p:nvPr/>
        </p:nvSpPr>
        <p:spPr>
          <a:xfrm>
            <a:off x="116378" y="6262042"/>
            <a:ext cx="98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 = 74</a:t>
            </a:r>
          </a:p>
        </p:txBody>
      </p:sp>
    </p:spTree>
    <p:extLst>
      <p:ext uri="{BB962C8B-B14F-4D97-AF65-F5344CB8AC3E}">
        <p14:creationId xmlns:p14="http://schemas.microsoft.com/office/powerpoint/2010/main" val="41027213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71CF-5816-FB43-A06F-52179770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Listening Improves Accuracy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F4A921-FEE9-1A4A-A756-0A7112EF9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09ADC9-591D-9645-8E63-E35A310D3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54319F-1E8A-A54F-A0AD-4B8D4768A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39090B-F41A-2148-A4E5-7ACAB481E9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958838C0-2A9C-2443-81E9-5ABB721CE21D}"/>
              </a:ext>
            </a:extLst>
          </p:cNvPr>
          <p:cNvGrpSpPr/>
          <p:nvPr/>
        </p:nvGrpSpPr>
        <p:grpSpPr>
          <a:xfrm>
            <a:off x="3557657" y="5403780"/>
            <a:ext cx="6434560" cy="734101"/>
            <a:chOff x="2736700" y="5570780"/>
            <a:chExt cx="8082369" cy="92209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AD0A31F-E27B-A64A-B2EA-82ABC61DB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15963" y="5655574"/>
              <a:ext cx="2203106" cy="766300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A5DBC85-9416-3146-A25D-19C45669E87E}"/>
                </a:ext>
              </a:extLst>
            </p:cNvPr>
            <p:cNvGrpSpPr/>
            <p:nvPr/>
          </p:nvGrpSpPr>
          <p:grpSpPr>
            <a:xfrm>
              <a:off x="2736700" y="5570780"/>
              <a:ext cx="2203106" cy="922095"/>
              <a:chOff x="1142023" y="2084580"/>
              <a:chExt cx="4745060" cy="1986013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B6967659-4ED6-284D-A37E-F82DC3101E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42023" y="2267212"/>
                <a:ext cx="4745060" cy="1521515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D95DC6A4-F0E6-3844-BD6A-50AAE42785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51711" y="2084580"/>
                <a:ext cx="3172462" cy="1986013"/>
              </a:xfrm>
              <a:prstGeom prst="rect">
                <a:avLst/>
              </a:prstGeom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1C7C717-AFE5-6E4E-B7A9-4CFBA590F4B7}"/>
                </a:ext>
              </a:extLst>
            </p:cNvPr>
            <p:cNvGrpSpPr/>
            <p:nvPr/>
          </p:nvGrpSpPr>
          <p:grpSpPr>
            <a:xfrm>
              <a:off x="5676331" y="5674367"/>
              <a:ext cx="2203106" cy="782652"/>
              <a:chOff x="3709669" y="4787849"/>
              <a:chExt cx="4745062" cy="1685681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9C9660BF-1BFF-A348-9CB1-CB591FEBE6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09669" y="4787849"/>
                <a:ext cx="4745062" cy="1521516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F167EEB2-E0C2-B54E-83E8-D1F5CF62BF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32020" y="5872478"/>
                <a:ext cx="3360421" cy="601052"/>
              </a:xfrm>
              <a:prstGeom prst="rect">
                <a:avLst/>
              </a:prstGeom>
            </p:spPr>
          </p:pic>
        </p:grp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F3AB0617-B696-5444-B1EB-9CE34AAC7D08}"/>
              </a:ext>
            </a:extLst>
          </p:cNvPr>
          <p:cNvSpPr/>
          <p:nvPr/>
        </p:nvSpPr>
        <p:spPr>
          <a:xfrm>
            <a:off x="5870713" y="4927002"/>
            <a:ext cx="4916557" cy="17653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02930A-68A0-5B4E-B5BD-EC32C694F482}"/>
              </a:ext>
            </a:extLst>
          </p:cNvPr>
          <p:cNvSpPr txBox="1"/>
          <p:nvPr/>
        </p:nvSpPr>
        <p:spPr>
          <a:xfrm>
            <a:off x="116378" y="6262042"/>
            <a:ext cx="98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 = 74</a:t>
            </a:r>
          </a:p>
        </p:txBody>
      </p:sp>
    </p:spTree>
    <p:extLst>
      <p:ext uri="{BB962C8B-B14F-4D97-AF65-F5344CB8AC3E}">
        <p14:creationId xmlns:p14="http://schemas.microsoft.com/office/powerpoint/2010/main" val="13982203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71CF-5816-FB43-A06F-52179770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Listening Improves Accuracy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F4A921-FEE9-1A4A-A756-0A7112EF9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09ADC9-591D-9645-8E63-E35A310D3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54319F-1E8A-A54F-A0AD-4B8D4768A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A3CA3B22-C3BD-BA4B-836B-3A8C1F704408}"/>
              </a:ext>
            </a:extLst>
          </p:cNvPr>
          <p:cNvGrpSpPr/>
          <p:nvPr/>
        </p:nvGrpSpPr>
        <p:grpSpPr>
          <a:xfrm>
            <a:off x="3557657" y="5403780"/>
            <a:ext cx="6434560" cy="734101"/>
            <a:chOff x="2736700" y="5570780"/>
            <a:chExt cx="8082369" cy="92209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357445A-B67D-7549-AE14-C5B66A6DA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15963" y="5655574"/>
              <a:ext cx="2203106" cy="766300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9959BAB-FF73-8B4E-82B8-3E43DC36CBDE}"/>
                </a:ext>
              </a:extLst>
            </p:cNvPr>
            <p:cNvGrpSpPr/>
            <p:nvPr/>
          </p:nvGrpSpPr>
          <p:grpSpPr>
            <a:xfrm>
              <a:off x="2736700" y="5570780"/>
              <a:ext cx="2203106" cy="922095"/>
              <a:chOff x="1142023" y="2084580"/>
              <a:chExt cx="4745060" cy="1986013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24968DCA-69FD-2C4D-8778-9DC6781B7C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42023" y="2267212"/>
                <a:ext cx="4745060" cy="1521515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278843AE-C064-744B-966A-BB8EB2E834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51711" y="2084580"/>
                <a:ext cx="3172462" cy="1986013"/>
              </a:xfrm>
              <a:prstGeom prst="rect">
                <a:avLst/>
              </a:prstGeom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470B3D7-9B75-0546-BB44-CED7C5EDAE2A}"/>
                </a:ext>
              </a:extLst>
            </p:cNvPr>
            <p:cNvGrpSpPr/>
            <p:nvPr/>
          </p:nvGrpSpPr>
          <p:grpSpPr>
            <a:xfrm>
              <a:off x="5676331" y="5674367"/>
              <a:ext cx="2203106" cy="782652"/>
              <a:chOff x="3709669" y="4787849"/>
              <a:chExt cx="4745062" cy="1685681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5EB46959-DB5E-F34D-88F6-2F8CC7DE7B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09669" y="4787849"/>
                <a:ext cx="4745062" cy="1521516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4105E8E9-448A-234E-AFE6-72F27C83E0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32020" y="5872478"/>
                <a:ext cx="3360421" cy="601052"/>
              </a:xfrm>
              <a:prstGeom prst="rect">
                <a:avLst/>
              </a:prstGeom>
            </p:spPr>
          </p:pic>
        </p:grp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9195CD76-6C46-8249-93D0-B89DA1AF96FB}"/>
              </a:ext>
            </a:extLst>
          </p:cNvPr>
          <p:cNvSpPr/>
          <p:nvPr/>
        </p:nvSpPr>
        <p:spPr>
          <a:xfrm>
            <a:off x="8143539" y="4927002"/>
            <a:ext cx="2643731" cy="17653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6FBAAC-67E7-0947-BCF9-FC4F632D107E}"/>
              </a:ext>
            </a:extLst>
          </p:cNvPr>
          <p:cNvSpPr txBox="1"/>
          <p:nvPr/>
        </p:nvSpPr>
        <p:spPr>
          <a:xfrm>
            <a:off x="116378" y="6262042"/>
            <a:ext cx="98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 = 74</a:t>
            </a:r>
          </a:p>
        </p:txBody>
      </p:sp>
    </p:spTree>
    <p:extLst>
      <p:ext uri="{BB962C8B-B14F-4D97-AF65-F5344CB8AC3E}">
        <p14:creationId xmlns:p14="http://schemas.microsoft.com/office/powerpoint/2010/main" val="32492077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71CF-5816-FB43-A06F-52179770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Listening Improves Accuracy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F4A921-FEE9-1A4A-A756-0A7112EF9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09ADC9-591D-9645-8E63-E35A310D3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5EAD7DE-F062-3C46-AC9E-ED1D44C6ABC9}"/>
              </a:ext>
            </a:extLst>
          </p:cNvPr>
          <p:cNvGrpSpPr/>
          <p:nvPr/>
        </p:nvGrpSpPr>
        <p:grpSpPr>
          <a:xfrm>
            <a:off x="3557657" y="5403780"/>
            <a:ext cx="6434560" cy="734101"/>
            <a:chOff x="2736700" y="5570780"/>
            <a:chExt cx="8082369" cy="92209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27B1614-E8B1-914B-8095-440FCB23E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15963" y="5655574"/>
              <a:ext cx="2203106" cy="766300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7DEC5AE-C918-8B42-B1CF-497CA16DD334}"/>
                </a:ext>
              </a:extLst>
            </p:cNvPr>
            <p:cNvGrpSpPr/>
            <p:nvPr/>
          </p:nvGrpSpPr>
          <p:grpSpPr>
            <a:xfrm>
              <a:off x="2736700" y="5570780"/>
              <a:ext cx="2203106" cy="922095"/>
              <a:chOff x="1142023" y="2084580"/>
              <a:chExt cx="4745060" cy="1986013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66C0F44D-F599-7049-8B8C-A73D02BDF9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2023" y="2267212"/>
                <a:ext cx="4745060" cy="1521515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7F884EAA-9826-7248-8F47-21A167D22B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51711" y="2084580"/>
                <a:ext cx="3172462" cy="1986013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0E7A852-A57A-9D47-B718-0BC0A84EFBB6}"/>
                </a:ext>
              </a:extLst>
            </p:cNvPr>
            <p:cNvGrpSpPr/>
            <p:nvPr/>
          </p:nvGrpSpPr>
          <p:grpSpPr>
            <a:xfrm>
              <a:off x="5676331" y="5674367"/>
              <a:ext cx="2203106" cy="782652"/>
              <a:chOff x="3709669" y="4787849"/>
              <a:chExt cx="4745062" cy="1685681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E71F0775-3FAE-9F43-9A43-34B5CF6A67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09669" y="4787849"/>
                <a:ext cx="4745062" cy="1521516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0AF72B3E-D422-2447-B452-B5E7258D3E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32020" y="5872478"/>
                <a:ext cx="3360421" cy="601052"/>
              </a:xfrm>
              <a:prstGeom prst="rect">
                <a:avLst/>
              </a:prstGeom>
            </p:spPr>
          </p:pic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221D83D-48DB-3445-B3E8-9324FED3F80D}"/>
              </a:ext>
            </a:extLst>
          </p:cNvPr>
          <p:cNvSpPr txBox="1"/>
          <p:nvPr/>
        </p:nvSpPr>
        <p:spPr>
          <a:xfrm>
            <a:off x="116378" y="6262042"/>
            <a:ext cx="98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 = 74</a:t>
            </a:r>
          </a:p>
        </p:txBody>
      </p:sp>
    </p:spTree>
    <p:extLst>
      <p:ext uri="{BB962C8B-B14F-4D97-AF65-F5344CB8AC3E}">
        <p14:creationId xmlns:p14="http://schemas.microsoft.com/office/powerpoint/2010/main" val="24743267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71CF-5816-FB43-A06F-52179770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Listening Improves Accuracy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F4A921-FEE9-1A4A-A756-0A7112EF9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5EAD7DE-F062-3C46-AC9E-ED1D44C6ABC9}"/>
              </a:ext>
            </a:extLst>
          </p:cNvPr>
          <p:cNvGrpSpPr/>
          <p:nvPr/>
        </p:nvGrpSpPr>
        <p:grpSpPr>
          <a:xfrm>
            <a:off x="3557657" y="5403780"/>
            <a:ext cx="6434560" cy="734101"/>
            <a:chOff x="2736700" y="5570780"/>
            <a:chExt cx="8082369" cy="92209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27B1614-E8B1-914B-8095-440FCB23E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5963" y="5655574"/>
              <a:ext cx="2203106" cy="766300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7DEC5AE-C918-8B42-B1CF-497CA16DD334}"/>
                </a:ext>
              </a:extLst>
            </p:cNvPr>
            <p:cNvGrpSpPr/>
            <p:nvPr/>
          </p:nvGrpSpPr>
          <p:grpSpPr>
            <a:xfrm>
              <a:off x="2736700" y="5570780"/>
              <a:ext cx="2203106" cy="922095"/>
              <a:chOff x="1142023" y="2084580"/>
              <a:chExt cx="4745060" cy="1986013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66C0F44D-F599-7049-8B8C-A73D02BDF9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2023" y="2267212"/>
                <a:ext cx="4745060" cy="1521515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7F884EAA-9826-7248-8F47-21A167D22B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51711" y="2084580"/>
                <a:ext cx="3172462" cy="1986013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0E7A852-A57A-9D47-B718-0BC0A84EFBB6}"/>
                </a:ext>
              </a:extLst>
            </p:cNvPr>
            <p:cNvGrpSpPr/>
            <p:nvPr/>
          </p:nvGrpSpPr>
          <p:grpSpPr>
            <a:xfrm>
              <a:off x="5676331" y="5674367"/>
              <a:ext cx="2203106" cy="782652"/>
              <a:chOff x="3709669" y="4787849"/>
              <a:chExt cx="4745062" cy="1685681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E71F0775-3FAE-9F43-9A43-34B5CF6A67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09669" y="4787849"/>
                <a:ext cx="4745062" cy="1521516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0AF72B3E-D422-2447-B452-B5E7258D3E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32020" y="5872478"/>
                <a:ext cx="3360421" cy="601052"/>
              </a:xfrm>
              <a:prstGeom prst="rect">
                <a:avLst/>
              </a:prstGeom>
            </p:spPr>
          </p:pic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CF834AE-0A6A-9648-A0EE-00460E35F6EA}"/>
              </a:ext>
            </a:extLst>
          </p:cNvPr>
          <p:cNvSpPr txBox="1"/>
          <p:nvPr/>
        </p:nvSpPr>
        <p:spPr>
          <a:xfrm>
            <a:off x="5311600" y="194309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***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61C897-FBB5-D44F-9CB3-5216B888D125}"/>
              </a:ext>
            </a:extLst>
          </p:cNvPr>
          <p:cNvSpPr txBox="1"/>
          <p:nvPr/>
        </p:nvSpPr>
        <p:spPr>
          <a:xfrm>
            <a:off x="7214332" y="196396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***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3468AE-E66F-F842-827B-05BAE3D2F37B}"/>
              </a:ext>
            </a:extLst>
          </p:cNvPr>
          <p:cNvSpPr txBox="1"/>
          <p:nvPr/>
        </p:nvSpPr>
        <p:spPr>
          <a:xfrm>
            <a:off x="5752751" y="3429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~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1051DF-03E7-6F44-BCBD-BB22BF24A9AF}"/>
              </a:ext>
            </a:extLst>
          </p:cNvPr>
          <p:cNvSpPr txBox="1"/>
          <p:nvPr/>
        </p:nvSpPr>
        <p:spPr>
          <a:xfrm>
            <a:off x="7516026" y="3246185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n.s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036F7A-94DD-4C4F-9955-953D72B54430}"/>
              </a:ext>
            </a:extLst>
          </p:cNvPr>
          <p:cNvSpPr txBox="1"/>
          <p:nvPr/>
        </p:nvSpPr>
        <p:spPr>
          <a:xfrm>
            <a:off x="116378" y="6262042"/>
            <a:ext cx="98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 = 74</a:t>
            </a:r>
          </a:p>
        </p:txBody>
      </p:sp>
    </p:spTree>
    <p:extLst>
      <p:ext uri="{BB962C8B-B14F-4D97-AF65-F5344CB8AC3E}">
        <p14:creationId xmlns:p14="http://schemas.microsoft.com/office/powerpoint/2010/main" val="35944680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2" tooltip="User:Blacknick (page does not exist)"/>
              </a:rPr>
              <a:t>Andrii Cherninskyi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718147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2" tooltip="User:Blacknick (page does not exist)"/>
              </a:rPr>
              <a:t>Andrii Cherninskyi</a:t>
            </a:r>
            <a:endParaRPr lang="en-US" sz="90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4768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2" tooltip="User:Blacknick (page does not exist)"/>
              </a:rPr>
              <a:t>Andrii Cherninskyi</a:t>
            </a:r>
            <a:endParaRPr lang="en-US" sz="90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490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7CC6-3227-C842-A87C-B716C533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Decoding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58BF9826-DA3C-E442-ABF5-4F63E078B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169578"/>
            <a:ext cx="2811494" cy="251884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33CA8C1-3789-8B4C-8798-49C063851739}"/>
              </a:ext>
            </a:extLst>
          </p:cNvPr>
          <p:cNvSpPr/>
          <p:nvPr/>
        </p:nvSpPr>
        <p:spPr>
          <a:xfrm>
            <a:off x="4862019" y="2799289"/>
            <a:ext cx="1878677" cy="1259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Decoder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37AA7C-398A-6A4A-AA39-972E3D75FF8D}"/>
              </a:ext>
            </a:extLst>
          </p:cNvPr>
          <p:cNvSpPr txBox="1"/>
          <p:nvPr/>
        </p:nvSpPr>
        <p:spPr>
          <a:xfrm>
            <a:off x="8202745" y="1952601"/>
            <a:ext cx="31510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Stimulus Features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B46B68B-A835-B441-BA77-1F012938A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3022" y="2799289"/>
            <a:ext cx="3650499" cy="125942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DE572E0-CE31-A847-A947-9CFEFEAE6730}"/>
              </a:ext>
            </a:extLst>
          </p:cNvPr>
          <p:cNvSpPr txBox="1"/>
          <p:nvPr/>
        </p:nvSpPr>
        <p:spPr>
          <a:xfrm>
            <a:off x="8446015" y="4353919"/>
            <a:ext cx="26645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(e.g. Envelope)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102B58-132D-CD4C-86CC-BFC5878C15AC}"/>
              </a:ext>
            </a:extLst>
          </p:cNvPr>
          <p:cNvCxnSpPr>
            <a:endCxn id="17" idx="1"/>
          </p:cNvCxnSpPr>
          <p:nvPr/>
        </p:nvCxnSpPr>
        <p:spPr>
          <a:xfrm>
            <a:off x="3773978" y="3429000"/>
            <a:ext cx="1088041" cy="0"/>
          </a:xfrm>
          <a:prstGeom prst="straightConnector1">
            <a:avLst/>
          </a:prstGeom>
          <a:ln w="1270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42898D0-1A27-E24C-9182-23C7A83652BA}"/>
              </a:ext>
            </a:extLst>
          </p:cNvPr>
          <p:cNvCxnSpPr/>
          <p:nvPr/>
        </p:nvCxnSpPr>
        <p:spPr>
          <a:xfrm>
            <a:off x="6740696" y="3429000"/>
            <a:ext cx="1088041" cy="0"/>
          </a:xfrm>
          <a:prstGeom prst="straightConnector1">
            <a:avLst/>
          </a:prstGeom>
          <a:ln w="1270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8261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4580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2175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0A7CBBE2-C53D-B249-B0A4-2A92B151C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00A0EC2-7E86-634B-8D9E-A0769C96D609}"/>
              </a:ext>
            </a:extLst>
          </p:cNvPr>
          <p:cNvCxnSpPr>
            <a:cxnSpLocks/>
          </p:cNvCxnSpPr>
          <p:nvPr/>
        </p:nvCxnSpPr>
        <p:spPr>
          <a:xfrm>
            <a:off x="4764800" y="3195207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EBF0-D353-1D4B-876C-ABDEB3FB9EA6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242079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0A7CBBE2-C53D-B249-B0A4-2A92B151C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00A0EC2-7E86-634B-8D9E-A0769C96D609}"/>
              </a:ext>
            </a:extLst>
          </p:cNvPr>
          <p:cNvCxnSpPr>
            <a:cxnSpLocks/>
          </p:cNvCxnSpPr>
          <p:nvPr/>
        </p:nvCxnSpPr>
        <p:spPr>
          <a:xfrm>
            <a:off x="4764800" y="3195207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2A9793-489B-E14E-AD8E-34A5D1F65887}"/>
              </a:ext>
            </a:extLst>
          </p:cNvPr>
          <p:cNvSpPr txBox="1"/>
          <p:nvPr/>
        </p:nvSpPr>
        <p:spPr>
          <a:xfrm>
            <a:off x="141988" y="4405251"/>
            <a:ext cx="3583775" cy="87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MCCA Components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shared subspace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EBF0-D353-1D4B-876C-ABDEB3FB9EA6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75979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A6A77-4BDD-464E-A1E9-8E2A3F482CAF}"/>
              </a:ext>
            </a:extLst>
          </p:cNvPr>
          <p:cNvSpPr/>
          <p:nvPr/>
        </p:nvSpPr>
        <p:spPr>
          <a:xfrm>
            <a:off x="236207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0A7CBBE2-C53D-B249-B0A4-2A92B151C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00A0EC2-7E86-634B-8D9E-A0769C96D609}"/>
              </a:ext>
            </a:extLst>
          </p:cNvPr>
          <p:cNvCxnSpPr>
            <a:cxnSpLocks/>
          </p:cNvCxnSpPr>
          <p:nvPr/>
        </p:nvCxnSpPr>
        <p:spPr>
          <a:xfrm>
            <a:off x="4764800" y="3195207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082B698-7DE4-7C47-A674-9DD8E5B7212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4186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2A9793-489B-E14E-AD8E-34A5D1F65887}"/>
              </a:ext>
            </a:extLst>
          </p:cNvPr>
          <p:cNvSpPr txBox="1"/>
          <p:nvPr/>
        </p:nvSpPr>
        <p:spPr>
          <a:xfrm>
            <a:off x="141988" y="4405251"/>
            <a:ext cx="3583775" cy="87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MCCA Components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shared subspace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EBF0-D353-1D4B-876C-ABDEB3FB9EA6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577214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A6A77-4BDD-464E-A1E9-8E2A3F482CAF}"/>
              </a:ext>
            </a:extLst>
          </p:cNvPr>
          <p:cNvSpPr/>
          <p:nvPr/>
        </p:nvSpPr>
        <p:spPr>
          <a:xfrm>
            <a:off x="236207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0A7CBBE2-C53D-B249-B0A4-2A92B151C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92B13150-63AA-6541-AF0A-DC8AC78293CC}"/>
              </a:ext>
            </a:extLst>
          </p:cNvPr>
          <p:cNvSpPr/>
          <p:nvPr/>
        </p:nvSpPr>
        <p:spPr>
          <a:xfrm>
            <a:off x="1604563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00A0EC2-7E86-634B-8D9E-A0769C96D609}"/>
              </a:ext>
            </a:extLst>
          </p:cNvPr>
          <p:cNvCxnSpPr>
            <a:cxnSpLocks/>
          </p:cNvCxnSpPr>
          <p:nvPr/>
        </p:nvCxnSpPr>
        <p:spPr>
          <a:xfrm>
            <a:off x="4764800" y="3195207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082B698-7DE4-7C47-A674-9DD8E5B7212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4186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C59F7AA-4C64-B04B-AD91-6A7912FB4544}"/>
              </a:ext>
            </a:extLst>
          </p:cNvPr>
          <p:cNvCxnSpPr>
            <a:cxnSpLocks/>
          </p:cNvCxnSpPr>
          <p:nvPr/>
        </p:nvCxnSpPr>
        <p:spPr>
          <a:xfrm>
            <a:off x="2132541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2A9793-489B-E14E-AD8E-34A5D1F65887}"/>
              </a:ext>
            </a:extLst>
          </p:cNvPr>
          <p:cNvSpPr txBox="1"/>
          <p:nvPr/>
        </p:nvSpPr>
        <p:spPr>
          <a:xfrm>
            <a:off x="141988" y="4405251"/>
            <a:ext cx="3583775" cy="87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MCCA Components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shared subspace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EBF0-D353-1D4B-876C-ABDEB3FB9EA6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C57E70-43BA-0344-959A-85762A738E92}"/>
              </a:ext>
            </a:extLst>
          </p:cNvPr>
          <p:cNvSpPr txBox="1"/>
          <p:nvPr/>
        </p:nvSpPr>
        <p:spPr>
          <a:xfrm>
            <a:off x="3115165" y="5096731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919219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A6A77-4BDD-464E-A1E9-8E2A3F482CAF}"/>
              </a:ext>
            </a:extLst>
          </p:cNvPr>
          <p:cNvSpPr/>
          <p:nvPr/>
        </p:nvSpPr>
        <p:spPr>
          <a:xfrm>
            <a:off x="236207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0A7CBBE2-C53D-B249-B0A4-2A92B151C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92B13150-63AA-6541-AF0A-DC8AC78293CC}"/>
              </a:ext>
            </a:extLst>
          </p:cNvPr>
          <p:cNvSpPr/>
          <p:nvPr/>
        </p:nvSpPr>
        <p:spPr>
          <a:xfrm>
            <a:off x="1604563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2B35F7-E73B-1A4D-AB02-2E26C7C71BF0}"/>
              </a:ext>
            </a:extLst>
          </p:cNvPr>
          <p:cNvSpPr/>
          <p:nvPr/>
        </p:nvSpPr>
        <p:spPr>
          <a:xfrm>
            <a:off x="4242131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00A0EC2-7E86-634B-8D9E-A0769C96D609}"/>
              </a:ext>
            </a:extLst>
          </p:cNvPr>
          <p:cNvCxnSpPr>
            <a:cxnSpLocks/>
          </p:cNvCxnSpPr>
          <p:nvPr/>
        </p:nvCxnSpPr>
        <p:spPr>
          <a:xfrm>
            <a:off x="4764800" y="3195207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082B698-7DE4-7C47-A674-9DD8E5B7212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4186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C59F7AA-4C64-B04B-AD91-6A7912FB4544}"/>
              </a:ext>
            </a:extLst>
          </p:cNvPr>
          <p:cNvCxnSpPr>
            <a:cxnSpLocks/>
          </p:cNvCxnSpPr>
          <p:nvPr/>
        </p:nvCxnSpPr>
        <p:spPr>
          <a:xfrm>
            <a:off x="2132541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BA9C6B6-C9D5-CA4F-833B-94339B762505}"/>
              </a:ext>
            </a:extLst>
          </p:cNvPr>
          <p:cNvCxnSpPr>
            <a:cxnSpLocks/>
          </p:cNvCxnSpPr>
          <p:nvPr/>
        </p:nvCxnSpPr>
        <p:spPr>
          <a:xfrm>
            <a:off x="4764800" y="430020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2A9793-489B-E14E-AD8E-34A5D1F65887}"/>
              </a:ext>
            </a:extLst>
          </p:cNvPr>
          <p:cNvSpPr txBox="1"/>
          <p:nvPr/>
        </p:nvSpPr>
        <p:spPr>
          <a:xfrm>
            <a:off x="141988" y="4405251"/>
            <a:ext cx="3583775" cy="87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MCCA Components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shared subspace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EBF0-D353-1D4B-876C-ABDEB3FB9EA6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C57E70-43BA-0344-959A-85762A738E92}"/>
              </a:ext>
            </a:extLst>
          </p:cNvPr>
          <p:cNvSpPr txBox="1"/>
          <p:nvPr/>
        </p:nvSpPr>
        <p:spPr>
          <a:xfrm>
            <a:off x="3115165" y="5096731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348421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A6A77-4BDD-464E-A1E9-8E2A3F482CAF}"/>
              </a:ext>
            </a:extLst>
          </p:cNvPr>
          <p:cNvSpPr/>
          <p:nvPr/>
        </p:nvSpPr>
        <p:spPr>
          <a:xfrm>
            <a:off x="236207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0A7CBBE2-C53D-B249-B0A4-2A92B151C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92B13150-63AA-6541-AF0A-DC8AC78293CC}"/>
              </a:ext>
            </a:extLst>
          </p:cNvPr>
          <p:cNvSpPr/>
          <p:nvPr/>
        </p:nvSpPr>
        <p:spPr>
          <a:xfrm>
            <a:off x="1604563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2B35F7-E73B-1A4D-AB02-2E26C7C71BF0}"/>
              </a:ext>
            </a:extLst>
          </p:cNvPr>
          <p:cNvSpPr/>
          <p:nvPr/>
        </p:nvSpPr>
        <p:spPr>
          <a:xfrm>
            <a:off x="4242131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00A0EC2-7E86-634B-8D9E-A0769C96D609}"/>
              </a:ext>
            </a:extLst>
          </p:cNvPr>
          <p:cNvCxnSpPr>
            <a:cxnSpLocks/>
          </p:cNvCxnSpPr>
          <p:nvPr/>
        </p:nvCxnSpPr>
        <p:spPr>
          <a:xfrm>
            <a:off x="4764800" y="3195207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082B698-7DE4-7C47-A674-9DD8E5B7212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4186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C59F7AA-4C64-B04B-AD91-6A7912FB4544}"/>
              </a:ext>
            </a:extLst>
          </p:cNvPr>
          <p:cNvCxnSpPr>
            <a:cxnSpLocks/>
          </p:cNvCxnSpPr>
          <p:nvPr/>
        </p:nvCxnSpPr>
        <p:spPr>
          <a:xfrm>
            <a:off x="2132541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BA9C6B6-C9D5-CA4F-833B-94339B762505}"/>
              </a:ext>
            </a:extLst>
          </p:cNvPr>
          <p:cNvCxnSpPr>
            <a:cxnSpLocks/>
          </p:cNvCxnSpPr>
          <p:nvPr/>
        </p:nvCxnSpPr>
        <p:spPr>
          <a:xfrm>
            <a:off x="4764800" y="430020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2A9793-489B-E14E-AD8E-34A5D1F65887}"/>
              </a:ext>
            </a:extLst>
          </p:cNvPr>
          <p:cNvSpPr txBox="1"/>
          <p:nvPr/>
        </p:nvSpPr>
        <p:spPr>
          <a:xfrm>
            <a:off x="141988" y="4405251"/>
            <a:ext cx="3583775" cy="87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MCCA Components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shared subspace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EBF0-D353-1D4B-876C-ABDEB3FB9EA6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C57E70-43BA-0344-959A-85762A738E92}"/>
              </a:ext>
            </a:extLst>
          </p:cNvPr>
          <p:cNvSpPr txBox="1"/>
          <p:nvPr/>
        </p:nvSpPr>
        <p:spPr>
          <a:xfrm>
            <a:off x="3115165" y="5096731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119C51BB-E4C9-2E4D-BA30-A2B2E5D32D78}"/>
              </a:ext>
            </a:extLst>
          </p:cNvPr>
          <p:cNvCxnSpPr>
            <a:cxnSpLocks/>
            <a:stCxn id="76" idx="2"/>
            <a:endCxn id="48" idx="1"/>
          </p:cNvCxnSpPr>
          <p:nvPr/>
        </p:nvCxnSpPr>
        <p:spPr>
          <a:xfrm rot="5400000" flipH="1" flipV="1">
            <a:off x="4428836" y="3564589"/>
            <a:ext cx="2960717" cy="2278171"/>
          </a:xfrm>
          <a:prstGeom prst="curvedConnector4">
            <a:avLst>
              <a:gd name="adj1" fmla="val -11090"/>
              <a:gd name="adj2" fmla="val 61588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95E2EAA0-2856-AC43-BEE9-0397A0C79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8281" y="2560534"/>
            <a:ext cx="3020131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4539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A6A77-4BDD-464E-A1E9-8E2A3F482CAF}"/>
              </a:ext>
            </a:extLst>
          </p:cNvPr>
          <p:cNvSpPr/>
          <p:nvPr/>
        </p:nvSpPr>
        <p:spPr>
          <a:xfrm>
            <a:off x="236207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0A7CBBE2-C53D-B249-B0A4-2A92B151C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92B13150-63AA-6541-AF0A-DC8AC78293CC}"/>
              </a:ext>
            </a:extLst>
          </p:cNvPr>
          <p:cNvSpPr/>
          <p:nvPr/>
        </p:nvSpPr>
        <p:spPr>
          <a:xfrm>
            <a:off x="1604563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2B35F7-E73B-1A4D-AB02-2E26C7C71BF0}"/>
              </a:ext>
            </a:extLst>
          </p:cNvPr>
          <p:cNvSpPr/>
          <p:nvPr/>
        </p:nvSpPr>
        <p:spPr>
          <a:xfrm>
            <a:off x="4242131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00A0EC2-7E86-634B-8D9E-A0769C96D609}"/>
              </a:ext>
            </a:extLst>
          </p:cNvPr>
          <p:cNvCxnSpPr>
            <a:cxnSpLocks/>
          </p:cNvCxnSpPr>
          <p:nvPr/>
        </p:nvCxnSpPr>
        <p:spPr>
          <a:xfrm>
            <a:off x="4764800" y="3195207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082B698-7DE4-7C47-A674-9DD8E5B7212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4186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C59F7AA-4C64-B04B-AD91-6A7912FB4544}"/>
              </a:ext>
            </a:extLst>
          </p:cNvPr>
          <p:cNvCxnSpPr>
            <a:cxnSpLocks/>
          </p:cNvCxnSpPr>
          <p:nvPr/>
        </p:nvCxnSpPr>
        <p:spPr>
          <a:xfrm>
            <a:off x="2132541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BA9C6B6-C9D5-CA4F-833B-94339B762505}"/>
              </a:ext>
            </a:extLst>
          </p:cNvPr>
          <p:cNvCxnSpPr>
            <a:cxnSpLocks/>
          </p:cNvCxnSpPr>
          <p:nvPr/>
        </p:nvCxnSpPr>
        <p:spPr>
          <a:xfrm>
            <a:off x="4764800" y="430020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2A9793-489B-E14E-AD8E-34A5D1F65887}"/>
              </a:ext>
            </a:extLst>
          </p:cNvPr>
          <p:cNvSpPr txBox="1"/>
          <p:nvPr/>
        </p:nvSpPr>
        <p:spPr>
          <a:xfrm>
            <a:off x="141988" y="4405251"/>
            <a:ext cx="3583775" cy="87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MCCA Components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shared subspace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EBF0-D353-1D4B-876C-ABDEB3FB9EA6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C57E70-43BA-0344-959A-85762A738E92}"/>
              </a:ext>
            </a:extLst>
          </p:cNvPr>
          <p:cNvSpPr txBox="1"/>
          <p:nvPr/>
        </p:nvSpPr>
        <p:spPr>
          <a:xfrm>
            <a:off x="3115165" y="5096731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119C51BB-E4C9-2E4D-BA30-A2B2E5D32D78}"/>
              </a:ext>
            </a:extLst>
          </p:cNvPr>
          <p:cNvCxnSpPr>
            <a:cxnSpLocks/>
            <a:stCxn id="76" idx="2"/>
            <a:endCxn id="48" idx="1"/>
          </p:cNvCxnSpPr>
          <p:nvPr/>
        </p:nvCxnSpPr>
        <p:spPr>
          <a:xfrm rot="5400000" flipH="1" flipV="1">
            <a:off x="4428836" y="3564589"/>
            <a:ext cx="2960717" cy="2278171"/>
          </a:xfrm>
          <a:prstGeom prst="curvedConnector4">
            <a:avLst>
              <a:gd name="adj1" fmla="val -11090"/>
              <a:gd name="adj2" fmla="val 61588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95E2EAA0-2856-AC43-BEE9-0397A0C79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8281" y="2560534"/>
            <a:ext cx="3020131" cy="13255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4583E93-D7EC-794A-AC7D-FA54FE62BD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8396" y="1101674"/>
            <a:ext cx="3073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7667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A6A77-4BDD-464E-A1E9-8E2A3F482CAF}"/>
              </a:ext>
            </a:extLst>
          </p:cNvPr>
          <p:cNvSpPr/>
          <p:nvPr/>
        </p:nvSpPr>
        <p:spPr>
          <a:xfrm>
            <a:off x="236207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0A7CBBE2-C53D-B249-B0A4-2A92B151C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92B13150-63AA-6541-AF0A-DC8AC78293CC}"/>
              </a:ext>
            </a:extLst>
          </p:cNvPr>
          <p:cNvSpPr/>
          <p:nvPr/>
        </p:nvSpPr>
        <p:spPr>
          <a:xfrm>
            <a:off x="1604563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2B35F7-E73B-1A4D-AB02-2E26C7C71BF0}"/>
              </a:ext>
            </a:extLst>
          </p:cNvPr>
          <p:cNvSpPr/>
          <p:nvPr/>
        </p:nvSpPr>
        <p:spPr>
          <a:xfrm>
            <a:off x="4242131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00A0EC2-7E86-634B-8D9E-A0769C96D609}"/>
              </a:ext>
            </a:extLst>
          </p:cNvPr>
          <p:cNvCxnSpPr>
            <a:cxnSpLocks/>
          </p:cNvCxnSpPr>
          <p:nvPr/>
        </p:nvCxnSpPr>
        <p:spPr>
          <a:xfrm>
            <a:off x="4764800" y="3195207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082B698-7DE4-7C47-A674-9DD8E5B7212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4186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C59F7AA-4C64-B04B-AD91-6A7912FB4544}"/>
              </a:ext>
            </a:extLst>
          </p:cNvPr>
          <p:cNvCxnSpPr>
            <a:cxnSpLocks/>
          </p:cNvCxnSpPr>
          <p:nvPr/>
        </p:nvCxnSpPr>
        <p:spPr>
          <a:xfrm>
            <a:off x="2132541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BA9C6B6-C9D5-CA4F-833B-94339B762505}"/>
              </a:ext>
            </a:extLst>
          </p:cNvPr>
          <p:cNvCxnSpPr>
            <a:cxnSpLocks/>
          </p:cNvCxnSpPr>
          <p:nvPr/>
        </p:nvCxnSpPr>
        <p:spPr>
          <a:xfrm>
            <a:off x="4764800" y="430020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2A9793-489B-E14E-AD8E-34A5D1F65887}"/>
              </a:ext>
            </a:extLst>
          </p:cNvPr>
          <p:cNvSpPr txBox="1"/>
          <p:nvPr/>
        </p:nvSpPr>
        <p:spPr>
          <a:xfrm>
            <a:off x="141988" y="4405251"/>
            <a:ext cx="3583775" cy="87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MCCA Components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shared subspace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EBF0-D353-1D4B-876C-ABDEB3FB9EA6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C57E70-43BA-0344-959A-85762A738E92}"/>
              </a:ext>
            </a:extLst>
          </p:cNvPr>
          <p:cNvSpPr txBox="1"/>
          <p:nvPr/>
        </p:nvSpPr>
        <p:spPr>
          <a:xfrm>
            <a:off x="3115165" y="5096731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119C51BB-E4C9-2E4D-BA30-A2B2E5D32D78}"/>
              </a:ext>
            </a:extLst>
          </p:cNvPr>
          <p:cNvCxnSpPr>
            <a:cxnSpLocks/>
            <a:stCxn id="76" idx="2"/>
            <a:endCxn id="48" idx="1"/>
          </p:cNvCxnSpPr>
          <p:nvPr/>
        </p:nvCxnSpPr>
        <p:spPr>
          <a:xfrm rot="5400000" flipH="1" flipV="1">
            <a:off x="4428836" y="3564589"/>
            <a:ext cx="2960717" cy="2278171"/>
          </a:xfrm>
          <a:prstGeom prst="curvedConnector4">
            <a:avLst>
              <a:gd name="adj1" fmla="val -11090"/>
              <a:gd name="adj2" fmla="val 61588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95E2EAA0-2856-AC43-BEE9-0397A0C79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8281" y="2560534"/>
            <a:ext cx="3020131" cy="1325563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1C4B78EA-56BC-B541-A43B-0691E5FB052F}"/>
              </a:ext>
            </a:extLst>
          </p:cNvPr>
          <p:cNvSpPr txBox="1"/>
          <p:nvPr/>
        </p:nvSpPr>
        <p:spPr>
          <a:xfrm rot="16200000">
            <a:off x="6988275" y="3067643"/>
            <a:ext cx="1899815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600" dirty="0"/>
              <a:t>Target Onset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583E93-D7EC-794A-AC7D-FA54FE62BD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8396" y="1101674"/>
            <a:ext cx="3073400" cy="91440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D3FE317-58FD-BA44-93E4-F37C1F927623}"/>
              </a:ext>
            </a:extLst>
          </p:cNvPr>
          <p:cNvCxnSpPr>
            <a:cxnSpLocks/>
          </p:cNvCxnSpPr>
          <p:nvPr/>
        </p:nvCxnSpPr>
        <p:spPr>
          <a:xfrm>
            <a:off x="8267755" y="1101674"/>
            <a:ext cx="0" cy="3000629"/>
          </a:xfrm>
          <a:prstGeom prst="line">
            <a:avLst/>
          </a:prstGeom>
          <a:ln w="635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37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7CC6-3227-C842-A87C-B716C533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can find the attention locus in a stable auditory scene</a:t>
            </a:r>
          </a:p>
        </p:txBody>
      </p:sp>
    </p:spTree>
    <p:extLst>
      <p:ext uri="{BB962C8B-B14F-4D97-AF65-F5344CB8AC3E}">
        <p14:creationId xmlns:p14="http://schemas.microsoft.com/office/powerpoint/2010/main" val="24690242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A6A77-4BDD-464E-A1E9-8E2A3F482CAF}"/>
              </a:ext>
            </a:extLst>
          </p:cNvPr>
          <p:cNvSpPr/>
          <p:nvPr/>
        </p:nvSpPr>
        <p:spPr>
          <a:xfrm>
            <a:off x="236207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0A7CBBE2-C53D-B249-B0A4-2A92B151C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92B13150-63AA-6541-AF0A-DC8AC78293CC}"/>
              </a:ext>
            </a:extLst>
          </p:cNvPr>
          <p:cNvSpPr/>
          <p:nvPr/>
        </p:nvSpPr>
        <p:spPr>
          <a:xfrm>
            <a:off x="1604563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2B35F7-E73B-1A4D-AB02-2E26C7C71BF0}"/>
              </a:ext>
            </a:extLst>
          </p:cNvPr>
          <p:cNvSpPr/>
          <p:nvPr/>
        </p:nvSpPr>
        <p:spPr>
          <a:xfrm>
            <a:off x="4242131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00A0EC2-7E86-634B-8D9E-A0769C96D609}"/>
              </a:ext>
            </a:extLst>
          </p:cNvPr>
          <p:cNvCxnSpPr>
            <a:cxnSpLocks/>
          </p:cNvCxnSpPr>
          <p:nvPr/>
        </p:nvCxnSpPr>
        <p:spPr>
          <a:xfrm>
            <a:off x="4764800" y="3195207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082B698-7DE4-7C47-A674-9DD8E5B7212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4186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C59F7AA-4C64-B04B-AD91-6A7912FB4544}"/>
              </a:ext>
            </a:extLst>
          </p:cNvPr>
          <p:cNvCxnSpPr>
            <a:cxnSpLocks/>
          </p:cNvCxnSpPr>
          <p:nvPr/>
        </p:nvCxnSpPr>
        <p:spPr>
          <a:xfrm>
            <a:off x="2132541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BA9C6B6-C9D5-CA4F-833B-94339B762505}"/>
              </a:ext>
            </a:extLst>
          </p:cNvPr>
          <p:cNvCxnSpPr>
            <a:cxnSpLocks/>
          </p:cNvCxnSpPr>
          <p:nvPr/>
        </p:nvCxnSpPr>
        <p:spPr>
          <a:xfrm>
            <a:off x="4764800" y="430020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2A9793-489B-E14E-AD8E-34A5D1F65887}"/>
              </a:ext>
            </a:extLst>
          </p:cNvPr>
          <p:cNvSpPr txBox="1"/>
          <p:nvPr/>
        </p:nvSpPr>
        <p:spPr>
          <a:xfrm>
            <a:off x="141988" y="4405251"/>
            <a:ext cx="3583775" cy="87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MCCA Components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shared subspace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EBF0-D353-1D4B-876C-ABDEB3FB9EA6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C57E70-43BA-0344-959A-85762A738E92}"/>
              </a:ext>
            </a:extLst>
          </p:cNvPr>
          <p:cNvSpPr txBox="1"/>
          <p:nvPr/>
        </p:nvSpPr>
        <p:spPr>
          <a:xfrm>
            <a:off x="3115165" y="5096731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119C51BB-E4C9-2E4D-BA30-A2B2E5D32D78}"/>
              </a:ext>
            </a:extLst>
          </p:cNvPr>
          <p:cNvCxnSpPr>
            <a:cxnSpLocks/>
            <a:stCxn id="76" idx="2"/>
            <a:endCxn id="48" idx="1"/>
          </p:cNvCxnSpPr>
          <p:nvPr/>
        </p:nvCxnSpPr>
        <p:spPr>
          <a:xfrm rot="5400000" flipH="1" flipV="1">
            <a:off x="4428836" y="3564589"/>
            <a:ext cx="2960717" cy="2278171"/>
          </a:xfrm>
          <a:prstGeom prst="curvedConnector4">
            <a:avLst>
              <a:gd name="adj1" fmla="val -11090"/>
              <a:gd name="adj2" fmla="val 61588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95E2EAA0-2856-AC43-BEE9-0397A0C79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8281" y="2560534"/>
            <a:ext cx="3020131" cy="1325563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1C4B78EA-56BC-B541-A43B-0691E5FB052F}"/>
              </a:ext>
            </a:extLst>
          </p:cNvPr>
          <p:cNvSpPr txBox="1"/>
          <p:nvPr/>
        </p:nvSpPr>
        <p:spPr>
          <a:xfrm rot="16200000">
            <a:off x="6988275" y="3067643"/>
            <a:ext cx="1899815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600" dirty="0"/>
              <a:t>Target Onset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16163A-993F-C34D-9B07-1F60091A0E2B}"/>
              </a:ext>
            </a:extLst>
          </p:cNvPr>
          <p:cNvSpPr/>
          <p:nvPr/>
        </p:nvSpPr>
        <p:spPr>
          <a:xfrm>
            <a:off x="8267756" y="2560534"/>
            <a:ext cx="827086" cy="1420804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583E93-D7EC-794A-AC7D-FA54FE62BD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8396" y="1101674"/>
            <a:ext cx="3073400" cy="91440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D3FE317-58FD-BA44-93E4-F37C1F927623}"/>
              </a:ext>
            </a:extLst>
          </p:cNvPr>
          <p:cNvCxnSpPr>
            <a:cxnSpLocks/>
          </p:cNvCxnSpPr>
          <p:nvPr/>
        </p:nvCxnSpPr>
        <p:spPr>
          <a:xfrm>
            <a:off x="8267755" y="1101674"/>
            <a:ext cx="0" cy="3000629"/>
          </a:xfrm>
          <a:prstGeom prst="line">
            <a:avLst/>
          </a:prstGeom>
          <a:ln w="635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E1102CA-A5F1-C64A-9812-FE62A05E7E52}"/>
              </a:ext>
            </a:extLst>
          </p:cNvPr>
          <p:cNvSpPr txBox="1"/>
          <p:nvPr/>
        </p:nvSpPr>
        <p:spPr>
          <a:xfrm>
            <a:off x="8452013" y="2151046"/>
            <a:ext cx="460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1s</a:t>
            </a:r>
          </a:p>
        </p:txBody>
      </p:sp>
    </p:spTree>
    <p:extLst>
      <p:ext uri="{BB962C8B-B14F-4D97-AF65-F5344CB8AC3E}">
        <p14:creationId xmlns:p14="http://schemas.microsoft.com/office/powerpoint/2010/main" val="12710305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A6A77-4BDD-464E-A1E9-8E2A3F482CAF}"/>
              </a:ext>
            </a:extLst>
          </p:cNvPr>
          <p:cNvSpPr/>
          <p:nvPr/>
        </p:nvSpPr>
        <p:spPr>
          <a:xfrm>
            <a:off x="236207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0A7CBBE2-C53D-B249-B0A4-2A92B151C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92B13150-63AA-6541-AF0A-DC8AC78293CC}"/>
              </a:ext>
            </a:extLst>
          </p:cNvPr>
          <p:cNvSpPr/>
          <p:nvPr/>
        </p:nvSpPr>
        <p:spPr>
          <a:xfrm>
            <a:off x="1604563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2B35F7-E73B-1A4D-AB02-2E26C7C71BF0}"/>
              </a:ext>
            </a:extLst>
          </p:cNvPr>
          <p:cNvSpPr/>
          <p:nvPr/>
        </p:nvSpPr>
        <p:spPr>
          <a:xfrm>
            <a:off x="4242131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00A0EC2-7E86-634B-8D9E-A0769C96D609}"/>
              </a:ext>
            </a:extLst>
          </p:cNvPr>
          <p:cNvCxnSpPr>
            <a:cxnSpLocks/>
          </p:cNvCxnSpPr>
          <p:nvPr/>
        </p:nvCxnSpPr>
        <p:spPr>
          <a:xfrm>
            <a:off x="4764800" y="3195207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082B698-7DE4-7C47-A674-9DD8E5B7212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4186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C59F7AA-4C64-B04B-AD91-6A7912FB4544}"/>
              </a:ext>
            </a:extLst>
          </p:cNvPr>
          <p:cNvCxnSpPr>
            <a:cxnSpLocks/>
          </p:cNvCxnSpPr>
          <p:nvPr/>
        </p:nvCxnSpPr>
        <p:spPr>
          <a:xfrm>
            <a:off x="2132541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BA9C6B6-C9D5-CA4F-833B-94339B762505}"/>
              </a:ext>
            </a:extLst>
          </p:cNvPr>
          <p:cNvCxnSpPr>
            <a:cxnSpLocks/>
          </p:cNvCxnSpPr>
          <p:nvPr/>
        </p:nvCxnSpPr>
        <p:spPr>
          <a:xfrm>
            <a:off x="4764800" y="430020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2A9793-489B-E14E-AD8E-34A5D1F65887}"/>
              </a:ext>
            </a:extLst>
          </p:cNvPr>
          <p:cNvSpPr txBox="1"/>
          <p:nvPr/>
        </p:nvSpPr>
        <p:spPr>
          <a:xfrm>
            <a:off x="141988" y="4405251"/>
            <a:ext cx="3583775" cy="87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MCCA Components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shared subspace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EBF0-D353-1D4B-876C-ABDEB3FB9EA6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C57E70-43BA-0344-959A-85762A738E92}"/>
              </a:ext>
            </a:extLst>
          </p:cNvPr>
          <p:cNvSpPr txBox="1"/>
          <p:nvPr/>
        </p:nvSpPr>
        <p:spPr>
          <a:xfrm>
            <a:off x="3115165" y="5096731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119C51BB-E4C9-2E4D-BA30-A2B2E5D32D78}"/>
              </a:ext>
            </a:extLst>
          </p:cNvPr>
          <p:cNvCxnSpPr>
            <a:cxnSpLocks/>
            <a:stCxn id="76" idx="2"/>
            <a:endCxn id="48" idx="1"/>
          </p:cNvCxnSpPr>
          <p:nvPr/>
        </p:nvCxnSpPr>
        <p:spPr>
          <a:xfrm rot="5400000" flipH="1" flipV="1">
            <a:off x="4428836" y="3564589"/>
            <a:ext cx="2960717" cy="2278171"/>
          </a:xfrm>
          <a:prstGeom prst="curvedConnector4">
            <a:avLst>
              <a:gd name="adj1" fmla="val -11090"/>
              <a:gd name="adj2" fmla="val 61588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D7F3435-8FAB-A04B-8194-AFD202A11512}"/>
              </a:ext>
            </a:extLst>
          </p:cNvPr>
          <p:cNvSpPr/>
          <p:nvPr/>
        </p:nvSpPr>
        <p:spPr>
          <a:xfrm>
            <a:off x="6583360" y="4658250"/>
            <a:ext cx="2249555" cy="876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Decoding: Envelope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95E2EAA0-2856-AC43-BEE9-0397A0C79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8281" y="2560534"/>
            <a:ext cx="3020131" cy="1325563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1C4B78EA-56BC-B541-A43B-0691E5FB052F}"/>
              </a:ext>
            </a:extLst>
          </p:cNvPr>
          <p:cNvSpPr txBox="1"/>
          <p:nvPr/>
        </p:nvSpPr>
        <p:spPr>
          <a:xfrm rot="16200000">
            <a:off x="6988275" y="3067643"/>
            <a:ext cx="1899815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600" dirty="0"/>
              <a:t>Target Onset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16163A-993F-C34D-9B07-1F60091A0E2B}"/>
              </a:ext>
            </a:extLst>
          </p:cNvPr>
          <p:cNvSpPr/>
          <p:nvPr/>
        </p:nvSpPr>
        <p:spPr>
          <a:xfrm>
            <a:off x="8267756" y="2560534"/>
            <a:ext cx="827086" cy="1420804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711965E-78CD-0441-AD82-14B254455BF3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7708138" y="3981338"/>
            <a:ext cx="973162" cy="67691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E4583E93-D7EC-794A-AC7D-FA54FE62BD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8396" y="1101674"/>
            <a:ext cx="3073400" cy="91440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D3FE317-58FD-BA44-93E4-F37C1F927623}"/>
              </a:ext>
            </a:extLst>
          </p:cNvPr>
          <p:cNvCxnSpPr>
            <a:cxnSpLocks/>
          </p:cNvCxnSpPr>
          <p:nvPr/>
        </p:nvCxnSpPr>
        <p:spPr>
          <a:xfrm>
            <a:off x="8267755" y="1101674"/>
            <a:ext cx="0" cy="3000629"/>
          </a:xfrm>
          <a:prstGeom prst="line">
            <a:avLst/>
          </a:prstGeom>
          <a:ln w="635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E1102CA-A5F1-C64A-9812-FE62A05E7E52}"/>
              </a:ext>
            </a:extLst>
          </p:cNvPr>
          <p:cNvSpPr txBox="1"/>
          <p:nvPr/>
        </p:nvSpPr>
        <p:spPr>
          <a:xfrm>
            <a:off x="8452013" y="2151046"/>
            <a:ext cx="460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1s</a:t>
            </a:r>
          </a:p>
        </p:txBody>
      </p:sp>
    </p:spTree>
    <p:extLst>
      <p:ext uri="{BB962C8B-B14F-4D97-AF65-F5344CB8AC3E}">
        <p14:creationId xmlns:p14="http://schemas.microsoft.com/office/powerpoint/2010/main" val="20527231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A6A77-4BDD-464E-A1E9-8E2A3F482CAF}"/>
              </a:ext>
            </a:extLst>
          </p:cNvPr>
          <p:cNvSpPr/>
          <p:nvPr/>
        </p:nvSpPr>
        <p:spPr>
          <a:xfrm>
            <a:off x="236207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0A7CBBE2-C53D-B249-B0A4-2A92B151C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92B13150-63AA-6541-AF0A-DC8AC78293CC}"/>
              </a:ext>
            </a:extLst>
          </p:cNvPr>
          <p:cNvSpPr/>
          <p:nvPr/>
        </p:nvSpPr>
        <p:spPr>
          <a:xfrm>
            <a:off x="1604563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2B35F7-E73B-1A4D-AB02-2E26C7C71BF0}"/>
              </a:ext>
            </a:extLst>
          </p:cNvPr>
          <p:cNvSpPr/>
          <p:nvPr/>
        </p:nvSpPr>
        <p:spPr>
          <a:xfrm>
            <a:off x="4242131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00A0EC2-7E86-634B-8D9E-A0769C96D609}"/>
              </a:ext>
            </a:extLst>
          </p:cNvPr>
          <p:cNvCxnSpPr>
            <a:cxnSpLocks/>
          </p:cNvCxnSpPr>
          <p:nvPr/>
        </p:nvCxnSpPr>
        <p:spPr>
          <a:xfrm>
            <a:off x="4764800" y="3195207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082B698-7DE4-7C47-A674-9DD8E5B7212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4186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C59F7AA-4C64-B04B-AD91-6A7912FB4544}"/>
              </a:ext>
            </a:extLst>
          </p:cNvPr>
          <p:cNvCxnSpPr>
            <a:cxnSpLocks/>
          </p:cNvCxnSpPr>
          <p:nvPr/>
        </p:nvCxnSpPr>
        <p:spPr>
          <a:xfrm>
            <a:off x="2132541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BA9C6B6-C9D5-CA4F-833B-94339B762505}"/>
              </a:ext>
            </a:extLst>
          </p:cNvPr>
          <p:cNvCxnSpPr>
            <a:cxnSpLocks/>
          </p:cNvCxnSpPr>
          <p:nvPr/>
        </p:nvCxnSpPr>
        <p:spPr>
          <a:xfrm>
            <a:off x="4764800" y="430020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2A9793-489B-E14E-AD8E-34A5D1F65887}"/>
              </a:ext>
            </a:extLst>
          </p:cNvPr>
          <p:cNvSpPr txBox="1"/>
          <p:nvPr/>
        </p:nvSpPr>
        <p:spPr>
          <a:xfrm>
            <a:off x="141988" y="4405251"/>
            <a:ext cx="3583775" cy="87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MCCA Components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shared subspace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EBF0-D353-1D4B-876C-ABDEB3FB9EA6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C57E70-43BA-0344-959A-85762A738E92}"/>
              </a:ext>
            </a:extLst>
          </p:cNvPr>
          <p:cNvSpPr txBox="1"/>
          <p:nvPr/>
        </p:nvSpPr>
        <p:spPr>
          <a:xfrm>
            <a:off x="3115165" y="5096731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119C51BB-E4C9-2E4D-BA30-A2B2E5D32D78}"/>
              </a:ext>
            </a:extLst>
          </p:cNvPr>
          <p:cNvCxnSpPr>
            <a:cxnSpLocks/>
            <a:stCxn id="76" idx="2"/>
            <a:endCxn id="48" idx="1"/>
          </p:cNvCxnSpPr>
          <p:nvPr/>
        </p:nvCxnSpPr>
        <p:spPr>
          <a:xfrm rot="5400000" flipH="1" flipV="1">
            <a:off x="4428836" y="3564589"/>
            <a:ext cx="2960717" cy="2278171"/>
          </a:xfrm>
          <a:prstGeom prst="curvedConnector4">
            <a:avLst>
              <a:gd name="adj1" fmla="val -11090"/>
              <a:gd name="adj2" fmla="val 61588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D7F3435-8FAB-A04B-8194-AFD202A11512}"/>
              </a:ext>
            </a:extLst>
          </p:cNvPr>
          <p:cNvSpPr/>
          <p:nvPr/>
        </p:nvSpPr>
        <p:spPr>
          <a:xfrm>
            <a:off x="6583360" y="4658250"/>
            <a:ext cx="2249555" cy="876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Decoding: Envelope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E722B22-DCBC-6B4D-9462-FCE25E637A92}"/>
              </a:ext>
            </a:extLst>
          </p:cNvPr>
          <p:cNvSpPr/>
          <p:nvPr/>
        </p:nvSpPr>
        <p:spPr>
          <a:xfrm>
            <a:off x="9245570" y="4658251"/>
            <a:ext cx="2249555" cy="8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Decoding: </a:t>
            </a:r>
          </a:p>
          <a:p>
            <a:pPr algn="ctr"/>
            <a:r>
              <a:rPr lang="en-US" sz="2400" dirty="0"/>
              <a:t>Pitch Surprisal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95E2EAA0-2856-AC43-BEE9-0397A0C79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8281" y="2560534"/>
            <a:ext cx="3020131" cy="1325563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1C4B78EA-56BC-B541-A43B-0691E5FB052F}"/>
              </a:ext>
            </a:extLst>
          </p:cNvPr>
          <p:cNvSpPr txBox="1"/>
          <p:nvPr/>
        </p:nvSpPr>
        <p:spPr>
          <a:xfrm rot="16200000">
            <a:off x="6988275" y="3067643"/>
            <a:ext cx="1899815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600" dirty="0"/>
              <a:t>Target Onset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16163A-993F-C34D-9B07-1F60091A0E2B}"/>
              </a:ext>
            </a:extLst>
          </p:cNvPr>
          <p:cNvSpPr/>
          <p:nvPr/>
        </p:nvSpPr>
        <p:spPr>
          <a:xfrm>
            <a:off x="8267756" y="2560534"/>
            <a:ext cx="827086" cy="1420804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711965E-78CD-0441-AD82-14B254455BF3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7708138" y="3981338"/>
            <a:ext cx="973162" cy="67691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5A6CF22-10DD-2E48-B0CA-6631ECCCD6F7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8888718" y="3981338"/>
            <a:ext cx="1481630" cy="67691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E4583E93-D7EC-794A-AC7D-FA54FE62BD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8396" y="1101674"/>
            <a:ext cx="3073400" cy="91440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D3FE317-58FD-BA44-93E4-F37C1F927623}"/>
              </a:ext>
            </a:extLst>
          </p:cNvPr>
          <p:cNvCxnSpPr>
            <a:cxnSpLocks/>
          </p:cNvCxnSpPr>
          <p:nvPr/>
        </p:nvCxnSpPr>
        <p:spPr>
          <a:xfrm>
            <a:off x="8267755" y="1101674"/>
            <a:ext cx="0" cy="3000629"/>
          </a:xfrm>
          <a:prstGeom prst="line">
            <a:avLst/>
          </a:prstGeom>
          <a:ln w="635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E1102CA-A5F1-C64A-9812-FE62A05E7E52}"/>
              </a:ext>
            </a:extLst>
          </p:cNvPr>
          <p:cNvSpPr txBox="1"/>
          <p:nvPr/>
        </p:nvSpPr>
        <p:spPr>
          <a:xfrm>
            <a:off x="8452013" y="2151046"/>
            <a:ext cx="460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1s</a:t>
            </a:r>
          </a:p>
        </p:txBody>
      </p:sp>
    </p:spTree>
    <p:extLst>
      <p:ext uri="{BB962C8B-B14F-4D97-AF65-F5344CB8AC3E}">
        <p14:creationId xmlns:p14="http://schemas.microsoft.com/office/powerpoint/2010/main" val="395520342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A6A77-4BDD-464E-A1E9-8E2A3F482CAF}"/>
              </a:ext>
            </a:extLst>
          </p:cNvPr>
          <p:cNvSpPr/>
          <p:nvPr/>
        </p:nvSpPr>
        <p:spPr>
          <a:xfrm>
            <a:off x="236207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0A7CBBE2-C53D-B249-B0A4-2A92B151C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92B13150-63AA-6541-AF0A-DC8AC78293CC}"/>
              </a:ext>
            </a:extLst>
          </p:cNvPr>
          <p:cNvSpPr/>
          <p:nvPr/>
        </p:nvSpPr>
        <p:spPr>
          <a:xfrm>
            <a:off x="1604563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2B35F7-E73B-1A4D-AB02-2E26C7C71BF0}"/>
              </a:ext>
            </a:extLst>
          </p:cNvPr>
          <p:cNvSpPr/>
          <p:nvPr/>
        </p:nvSpPr>
        <p:spPr>
          <a:xfrm>
            <a:off x="4242131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00A0EC2-7E86-634B-8D9E-A0769C96D609}"/>
              </a:ext>
            </a:extLst>
          </p:cNvPr>
          <p:cNvCxnSpPr>
            <a:cxnSpLocks/>
          </p:cNvCxnSpPr>
          <p:nvPr/>
        </p:nvCxnSpPr>
        <p:spPr>
          <a:xfrm>
            <a:off x="4764800" y="3195207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082B698-7DE4-7C47-A674-9DD8E5B7212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4186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C59F7AA-4C64-B04B-AD91-6A7912FB4544}"/>
              </a:ext>
            </a:extLst>
          </p:cNvPr>
          <p:cNvCxnSpPr>
            <a:cxnSpLocks/>
          </p:cNvCxnSpPr>
          <p:nvPr/>
        </p:nvCxnSpPr>
        <p:spPr>
          <a:xfrm>
            <a:off x="2132541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BA9C6B6-C9D5-CA4F-833B-94339B762505}"/>
              </a:ext>
            </a:extLst>
          </p:cNvPr>
          <p:cNvCxnSpPr>
            <a:cxnSpLocks/>
          </p:cNvCxnSpPr>
          <p:nvPr/>
        </p:nvCxnSpPr>
        <p:spPr>
          <a:xfrm>
            <a:off x="4764800" y="430020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2A9793-489B-E14E-AD8E-34A5D1F65887}"/>
              </a:ext>
            </a:extLst>
          </p:cNvPr>
          <p:cNvSpPr txBox="1"/>
          <p:nvPr/>
        </p:nvSpPr>
        <p:spPr>
          <a:xfrm>
            <a:off x="141988" y="4405251"/>
            <a:ext cx="3583775" cy="87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MCCA Components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shared subspace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EBF0-D353-1D4B-876C-ABDEB3FB9EA6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C57E70-43BA-0344-959A-85762A738E92}"/>
              </a:ext>
            </a:extLst>
          </p:cNvPr>
          <p:cNvSpPr txBox="1"/>
          <p:nvPr/>
        </p:nvSpPr>
        <p:spPr>
          <a:xfrm>
            <a:off x="3115165" y="5096731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119C51BB-E4C9-2E4D-BA30-A2B2E5D32D78}"/>
              </a:ext>
            </a:extLst>
          </p:cNvPr>
          <p:cNvCxnSpPr>
            <a:cxnSpLocks/>
            <a:stCxn id="76" idx="2"/>
            <a:endCxn id="48" idx="1"/>
          </p:cNvCxnSpPr>
          <p:nvPr/>
        </p:nvCxnSpPr>
        <p:spPr>
          <a:xfrm rot="5400000" flipH="1" flipV="1">
            <a:off x="4428836" y="3564589"/>
            <a:ext cx="2960717" cy="2278171"/>
          </a:xfrm>
          <a:prstGeom prst="curvedConnector4">
            <a:avLst>
              <a:gd name="adj1" fmla="val -11090"/>
              <a:gd name="adj2" fmla="val 61588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D7F3435-8FAB-A04B-8194-AFD202A11512}"/>
              </a:ext>
            </a:extLst>
          </p:cNvPr>
          <p:cNvSpPr/>
          <p:nvPr/>
        </p:nvSpPr>
        <p:spPr>
          <a:xfrm>
            <a:off x="6583360" y="4658250"/>
            <a:ext cx="2249555" cy="876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Decoding: Envelope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E722B22-DCBC-6B4D-9462-FCE25E637A92}"/>
              </a:ext>
            </a:extLst>
          </p:cNvPr>
          <p:cNvSpPr/>
          <p:nvPr/>
        </p:nvSpPr>
        <p:spPr>
          <a:xfrm>
            <a:off x="9245570" y="4658251"/>
            <a:ext cx="2249555" cy="8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Decoding: </a:t>
            </a:r>
          </a:p>
          <a:p>
            <a:pPr algn="ctr"/>
            <a:r>
              <a:rPr lang="en-US" sz="2400" dirty="0"/>
              <a:t>Pitch Surprisal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95E2EAA0-2856-AC43-BEE9-0397A0C79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8281" y="2560534"/>
            <a:ext cx="3020131" cy="1325563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1C4B78EA-56BC-B541-A43B-0691E5FB052F}"/>
              </a:ext>
            </a:extLst>
          </p:cNvPr>
          <p:cNvSpPr txBox="1"/>
          <p:nvPr/>
        </p:nvSpPr>
        <p:spPr>
          <a:xfrm rot="16200000">
            <a:off x="6988275" y="3067643"/>
            <a:ext cx="1899815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600" dirty="0"/>
              <a:t>Target Onset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16163A-993F-C34D-9B07-1F60091A0E2B}"/>
              </a:ext>
            </a:extLst>
          </p:cNvPr>
          <p:cNvSpPr/>
          <p:nvPr/>
        </p:nvSpPr>
        <p:spPr>
          <a:xfrm>
            <a:off x="8267756" y="2560534"/>
            <a:ext cx="827086" cy="1420804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711965E-78CD-0441-AD82-14B254455BF3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7708138" y="3981338"/>
            <a:ext cx="973162" cy="67691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5A6CF22-10DD-2E48-B0CA-6631ECCCD6F7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8888718" y="3981338"/>
            <a:ext cx="1481630" cy="67691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94B2E5C-1D5A-1D43-84FE-4D67C78A36D7}"/>
              </a:ext>
            </a:extLst>
          </p:cNvPr>
          <p:cNvSpPr txBox="1"/>
          <p:nvPr/>
        </p:nvSpPr>
        <p:spPr>
          <a:xfrm>
            <a:off x="6182634" y="5726250"/>
            <a:ext cx="582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3-layer 64 hidden-unit neural network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583E93-D7EC-794A-AC7D-FA54FE62BD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8396" y="1101674"/>
            <a:ext cx="3073400" cy="91440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D3FE317-58FD-BA44-93E4-F37C1F927623}"/>
              </a:ext>
            </a:extLst>
          </p:cNvPr>
          <p:cNvCxnSpPr>
            <a:cxnSpLocks/>
          </p:cNvCxnSpPr>
          <p:nvPr/>
        </p:nvCxnSpPr>
        <p:spPr>
          <a:xfrm>
            <a:off x="8267755" y="1101674"/>
            <a:ext cx="0" cy="3000629"/>
          </a:xfrm>
          <a:prstGeom prst="line">
            <a:avLst/>
          </a:prstGeom>
          <a:ln w="635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E1102CA-A5F1-C64A-9812-FE62A05E7E52}"/>
              </a:ext>
            </a:extLst>
          </p:cNvPr>
          <p:cNvSpPr txBox="1"/>
          <p:nvPr/>
        </p:nvSpPr>
        <p:spPr>
          <a:xfrm>
            <a:off x="8452013" y="2151046"/>
            <a:ext cx="460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1s</a:t>
            </a:r>
          </a:p>
        </p:txBody>
      </p:sp>
    </p:spTree>
    <p:extLst>
      <p:ext uri="{BB962C8B-B14F-4D97-AF65-F5344CB8AC3E}">
        <p14:creationId xmlns:p14="http://schemas.microsoft.com/office/powerpoint/2010/main" val="285026377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A6A77-4BDD-464E-A1E9-8E2A3F482CAF}"/>
              </a:ext>
            </a:extLst>
          </p:cNvPr>
          <p:cNvSpPr/>
          <p:nvPr/>
        </p:nvSpPr>
        <p:spPr>
          <a:xfrm>
            <a:off x="236207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0A7CBBE2-C53D-B249-B0A4-2A92B151C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92B13150-63AA-6541-AF0A-DC8AC78293CC}"/>
              </a:ext>
            </a:extLst>
          </p:cNvPr>
          <p:cNvSpPr/>
          <p:nvPr/>
        </p:nvSpPr>
        <p:spPr>
          <a:xfrm>
            <a:off x="1604563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2B35F7-E73B-1A4D-AB02-2E26C7C71BF0}"/>
              </a:ext>
            </a:extLst>
          </p:cNvPr>
          <p:cNvSpPr/>
          <p:nvPr/>
        </p:nvSpPr>
        <p:spPr>
          <a:xfrm>
            <a:off x="4242131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00A0EC2-7E86-634B-8D9E-A0769C96D609}"/>
              </a:ext>
            </a:extLst>
          </p:cNvPr>
          <p:cNvCxnSpPr>
            <a:cxnSpLocks/>
          </p:cNvCxnSpPr>
          <p:nvPr/>
        </p:nvCxnSpPr>
        <p:spPr>
          <a:xfrm>
            <a:off x="4764800" y="3195207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082B698-7DE4-7C47-A674-9DD8E5B7212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4186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C59F7AA-4C64-B04B-AD91-6A7912FB4544}"/>
              </a:ext>
            </a:extLst>
          </p:cNvPr>
          <p:cNvCxnSpPr>
            <a:cxnSpLocks/>
          </p:cNvCxnSpPr>
          <p:nvPr/>
        </p:nvCxnSpPr>
        <p:spPr>
          <a:xfrm>
            <a:off x="2132541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BA9C6B6-C9D5-CA4F-833B-94339B762505}"/>
              </a:ext>
            </a:extLst>
          </p:cNvPr>
          <p:cNvCxnSpPr>
            <a:cxnSpLocks/>
          </p:cNvCxnSpPr>
          <p:nvPr/>
        </p:nvCxnSpPr>
        <p:spPr>
          <a:xfrm>
            <a:off x="4764800" y="430020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2A9793-489B-E14E-AD8E-34A5D1F65887}"/>
              </a:ext>
            </a:extLst>
          </p:cNvPr>
          <p:cNvSpPr txBox="1"/>
          <p:nvPr/>
        </p:nvSpPr>
        <p:spPr>
          <a:xfrm>
            <a:off x="141988" y="4405251"/>
            <a:ext cx="3583775" cy="87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MCCA Components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shared subspace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EBF0-D353-1D4B-876C-ABDEB3FB9EA6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C57E70-43BA-0344-959A-85762A738E92}"/>
              </a:ext>
            </a:extLst>
          </p:cNvPr>
          <p:cNvSpPr txBox="1"/>
          <p:nvPr/>
        </p:nvSpPr>
        <p:spPr>
          <a:xfrm>
            <a:off x="3115165" y="5096731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119C51BB-E4C9-2E4D-BA30-A2B2E5D32D78}"/>
              </a:ext>
            </a:extLst>
          </p:cNvPr>
          <p:cNvCxnSpPr>
            <a:cxnSpLocks/>
            <a:stCxn id="76" idx="2"/>
            <a:endCxn id="48" idx="1"/>
          </p:cNvCxnSpPr>
          <p:nvPr/>
        </p:nvCxnSpPr>
        <p:spPr>
          <a:xfrm rot="5400000" flipH="1" flipV="1">
            <a:off x="4428836" y="3564589"/>
            <a:ext cx="2960717" cy="2278171"/>
          </a:xfrm>
          <a:prstGeom prst="curvedConnector4">
            <a:avLst>
              <a:gd name="adj1" fmla="val -11090"/>
              <a:gd name="adj2" fmla="val 61588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D7F3435-8FAB-A04B-8194-AFD202A11512}"/>
              </a:ext>
            </a:extLst>
          </p:cNvPr>
          <p:cNvSpPr/>
          <p:nvPr/>
        </p:nvSpPr>
        <p:spPr>
          <a:xfrm>
            <a:off x="6583360" y="4658250"/>
            <a:ext cx="2249555" cy="876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Decoding: Envelope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E722B22-DCBC-6B4D-9462-FCE25E637A92}"/>
              </a:ext>
            </a:extLst>
          </p:cNvPr>
          <p:cNvSpPr/>
          <p:nvPr/>
        </p:nvSpPr>
        <p:spPr>
          <a:xfrm>
            <a:off x="9245570" y="4658251"/>
            <a:ext cx="2249555" cy="8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Decoding: </a:t>
            </a:r>
          </a:p>
          <a:p>
            <a:pPr algn="ctr"/>
            <a:r>
              <a:rPr lang="en-US" sz="2400" dirty="0"/>
              <a:t>Pitch Surprisal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95E2EAA0-2856-AC43-BEE9-0397A0C79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8281" y="2560534"/>
            <a:ext cx="3020131" cy="1325563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1C4B78EA-56BC-B541-A43B-0691E5FB052F}"/>
              </a:ext>
            </a:extLst>
          </p:cNvPr>
          <p:cNvSpPr txBox="1"/>
          <p:nvPr/>
        </p:nvSpPr>
        <p:spPr>
          <a:xfrm rot="16200000">
            <a:off x="6988275" y="3067643"/>
            <a:ext cx="1899815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600" dirty="0"/>
              <a:t>Target Onset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16163A-993F-C34D-9B07-1F60091A0E2B}"/>
              </a:ext>
            </a:extLst>
          </p:cNvPr>
          <p:cNvSpPr/>
          <p:nvPr/>
        </p:nvSpPr>
        <p:spPr>
          <a:xfrm>
            <a:off x="8267756" y="2560534"/>
            <a:ext cx="827086" cy="1420804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711965E-78CD-0441-AD82-14B254455BF3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7708138" y="3981338"/>
            <a:ext cx="973162" cy="67691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5A6CF22-10DD-2E48-B0CA-6631ECCCD6F7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8888718" y="3981338"/>
            <a:ext cx="1481630" cy="67691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94B2E5C-1D5A-1D43-84FE-4D67C78A36D7}"/>
              </a:ext>
            </a:extLst>
          </p:cNvPr>
          <p:cNvSpPr txBox="1"/>
          <p:nvPr/>
        </p:nvSpPr>
        <p:spPr>
          <a:xfrm>
            <a:off x="6182634" y="5726250"/>
            <a:ext cx="582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3-layer 64 hidden-unit neural network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583E93-D7EC-794A-AC7D-FA54FE62BD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8396" y="1101674"/>
            <a:ext cx="3073400" cy="91440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D3FE317-58FD-BA44-93E4-F37C1F927623}"/>
              </a:ext>
            </a:extLst>
          </p:cNvPr>
          <p:cNvCxnSpPr>
            <a:cxnSpLocks/>
          </p:cNvCxnSpPr>
          <p:nvPr/>
        </p:nvCxnSpPr>
        <p:spPr>
          <a:xfrm>
            <a:off x="8267755" y="1101674"/>
            <a:ext cx="0" cy="3000629"/>
          </a:xfrm>
          <a:prstGeom prst="line">
            <a:avLst/>
          </a:prstGeom>
          <a:ln w="635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9AA05CD-840F-4F4D-B452-755FAF3DA3F6}"/>
              </a:ext>
            </a:extLst>
          </p:cNvPr>
          <p:cNvSpPr txBox="1"/>
          <p:nvPr/>
        </p:nvSpPr>
        <p:spPr>
          <a:xfrm>
            <a:off x="6182634" y="6216760"/>
            <a:ext cx="3370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Trained on target hits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1102CA-A5F1-C64A-9812-FE62A05E7E52}"/>
              </a:ext>
            </a:extLst>
          </p:cNvPr>
          <p:cNvSpPr txBox="1"/>
          <p:nvPr/>
        </p:nvSpPr>
        <p:spPr>
          <a:xfrm>
            <a:off x="8452013" y="2151046"/>
            <a:ext cx="460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1s</a:t>
            </a:r>
          </a:p>
        </p:txBody>
      </p:sp>
    </p:spTree>
    <p:extLst>
      <p:ext uri="{BB962C8B-B14F-4D97-AF65-F5344CB8AC3E}">
        <p14:creationId xmlns:p14="http://schemas.microsoft.com/office/powerpoint/2010/main" val="20329646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A1B53E1E-BF80-4E42-94EF-D04095A98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9844" y="1690687"/>
            <a:ext cx="8558016" cy="43469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reveals attention to the target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506752-3B36-1F40-8588-B1638D09536F}"/>
              </a:ext>
            </a:extLst>
          </p:cNvPr>
          <p:cNvSpPr txBox="1"/>
          <p:nvPr/>
        </p:nvSpPr>
        <p:spPr>
          <a:xfrm>
            <a:off x="5587720" y="6037618"/>
            <a:ext cx="1016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97DC33-783C-C645-95C9-509CC18458E2}"/>
              </a:ext>
            </a:extLst>
          </p:cNvPr>
          <p:cNvSpPr/>
          <p:nvPr/>
        </p:nvSpPr>
        <p:spPr>
          <a:xfrm>
            <a:off x="5369169" y="1688119"/>
            <a:ext cx="6445481" cy="4346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0CA25A-84CD-644B-BE9E-2D211828EEDB}"/>
              </a:ext>
            </a:extLst>
          </p:cNvPr>
          <p:cNvSpPr/>
          <p:nvPr/>
        </p:nvSpPr>
        <p:spPr>
          <a:xfrm>
            <a:off x="1266093" y="1477108"/>
            <a:ext cx="8262558" cy="53808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150068-F4F6-484F-B6D6-73B0A58D898A}"/>
              </a:ext>
            </a:extLst>
          </p:cNvPr>
          <p:cNvSpPr/>
          <p:nvPr/>
        </p:nvSpPr>
        <p:spPr>
          <a:xfrm>
            <a:off x="713234" y="2347411"/>
            <a:ext cx="2285999" cy="3690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8995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A1B53E1E-BF80-4E42-94EF-D04095A98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9844" y="1690687"/>
            <a:ext cx="8558016" cy="43469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reveals attention to the target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97DC33-783C-C645-95C9-509CC18458E2}"/>
              </a:ext>
            </a:extLst>
          </p:cNvPr>
          <p:cNvSpPr/>
          <p:nvPr/>
        </p:nvSpPr>
        <p:spPr>
          <a:xfrm>
            <a:off x="5369169" y="1688119"/>
            <a:ext cx="6445481" cy="4346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0CA25A-84CD-644B-BE9E-2D211828EEDB}"/>
              </a:ext>
            </a:extLst>
          </p:cNvPr>
          <p:cNvSpPr/>
          <p:nvPr/>
        </p:nvSpPr>
        <p:spPr>
          <a:xfrm>
            <a:off x="1266093" y="1477108"/>
            <a:ext cx="8262558" cy="3690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150068-F4F6-484F-B6D6-73B0A58D898A}"/>
              </a:ext>
            </a:extLst>
          </p:cNvPr>
          <p:cNvSpPr/>
          <p:nvPr/>
        </p:nvSpPr>
        <p:spPr>
          <a:xfrm>
            <a:off x="713234" y="2347411"/>
            <a:ext cx="2285999" cy="3690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B7D924-5C8A-2441-9CB2-75781CFAD90C}"/>
              </a:ext>
            </a:extLst>
          </p:cNvPr>
          <p:cNvSpPr txBox="1"/>
          <p:nvPr/>
        </p:nvSpPr>
        <p:spPr>
          <a:xfrm>
            <a:off x="3752219" y="6131343"/>
            <a:ext cx="5514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Time relative to target onset (s)</a:t>
            </a:r>
          </a:p>
        </p:txBody>
      </p:sp>
    </p:spTree>
    <p:extLst>
      <p:ext uri="{BB962C8B-B14F-4D97-AF65-F5344CB8AC3E}">
        <p14:creationId xmlns:p14="http://schemas.microsoft.com/office/powerpoint/2010/main" val="264272739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A1B53E1E-BF80-4E42-94EF-D04095A98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9844" y="1690687"/>
            <a:ext cx="8558016" cy="43469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reveals attention to the target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97DC33-783C-C645-95C9-509CC18458E2}"/>
              </a:ext>
            </a:extLst>
          </p:cNvPr>
          <p:cNvSpPr/>
          <p:nvPr/>
        </p:nvSpPr>
        <p:spPr>
          <a:xfrm>
            <a:off x="5369169" y="1688119"/>
            <a:ext cx="6445481" cy="4346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0CA25A-84CD-644B-BE9E-2D211828EEDB}"/>
              </a:ext>
            </a:extLst>
          </p:cNvPr>
          <p:cNvSpPr/>
          <p:nvPr/>
        </p:nvSpPr>
        <p:spPr>
          <a:xfrm>
            <a:off x="3083169" y="1477108"/>
            <a:ext cx="6445481" cy="3690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5F3220-EAB9-084A-B354-4F18E101915A}"/>
              </a:ext>
            </a:extLst>
          </p:cNvPr>
          <p:cNvSpPr txBox="1"/>
          <p:nvPr/>
        </p:nvSpPr>
        <p:spPr>
          <a:xfrm>
            <a:off x="3752219" y="6131343"/>
            <a:ext cx="5514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Time relative to target onset (s)</a:t>
            </a:r>
          </a:p>
        </p:txBody>
      </p:sp>
    </p:spTree>
    <p:extLst>
      <p:ext uri="{BB962C8B-B14F-4D97-AF65-F5344CB8AC3E}">
        <p14:creationId xmlns:p14="http://schemas.microsoft.com/office/powerpoint/2010/main" val="96465463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A1B53E1E-BF80-4E42-94EF-D04095A98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9844" y="1690687"/>
            <a:ext cx="8558016" cy="43469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reveals attention to the target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97DC33-783C-C645-95C9-509CC18458E2}"/>
              </a:ext>
            </a:extLst>
          </p:cNvPr>
          <p:cNvSpPr/>
          <p:nvPr/>
        </p:nvSpPr>
        <p:spPr>
          <a:xfrm>
            <a:off x="5369169" y="1688119"/>
            <a:ext cx="6445481" cy="4346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0CA25A-84CD-644B-BE9E-2D211828EEDB}"/>
              </a:ext>
            </a:extLst>
          </p:cNvPr>
          <p:cNvSpPr/>
          <p:nvPr/>
        </p:nvSpPr>
        <p:spPr>
          <a:xfrm>
            <a:off x="3083169" y="1477108"/>
            <a:ext cx="6445481" cy="3690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3E18D8-684C-5D49-B01E-EED6A5C011CB}"/>
              </a:ext>
            </a:extLst>
          </p:cNvPr>
          <p:cNvSpPr txBox="1"/>
          <p:nvPr/>
        </p:nvSpPr>
        <p:spPr>
          <a:xfrm>
            <a:off x="1500384" y="5672629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Worse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11C841-E670-D64C-BDCE-232531FA2A1F}"/>
              </a:ext>
            </a:extLst>
          </p:cNvPr>
          <p:cNvSpPr txBox="1"/>
          <p:nvPr/>
        </p:nvSpPr>
        <p:spPr>
          <a:xfrm>
            <a:off x="3752219" y="6131343"/>
            <a:ext cx="5514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Time relative to target onset (s)</a:t>
            </a:r>
          </a:p>
        </p:txBody>
      </p:sp>
    </p:spTree>
    <p:extLst>
      <p:ext uri="{BB962C8B-B14F-4D97-AF65-F5344CB8AC3E}">
        <p14:creationId xmlns:p14="http://schemas.microsoft.com/office/powerpoint/2010/main" val="261196349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A1B53E1E-BF80-4E42-94EF-D04095A98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9844" y="1690687"/>
            <a:ext cx="8558016" cy="43469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reveals attention to the target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97DC33-783C-C645-95C9-509CC18458E2}"/>
              </a:ext>
            </a:extLst>
          </p:cNvPr>
          <p:cNvSpPr/>
          <p:nvPr/>
        </p:nvSpPr>
        <p:spPr>
          <a:xfrm>
            <a:off x="5369169" y="1688119"/>
            <a:ext cx="6445481" cy="4346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0CA25A-84CD-644B-BE9E-2D211828EEDB}"/>
              </a:ext>
            </a:extLst>
          </p:cNvPr>
          <p:cNvSpPr/>
          <p:nvPr/>
        </p:nvSpPr>
        <p:spPr>
          <a:xfrm>
            <a:off x="3083169" y="1477108"/>
            <a:ext cx="6445481" cy="3690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8C3F41-602F-EE49-BF85-E24596996138}"/>
              </a:ext>
            </a:extLst>
          </p:cNvPr>
          <p:cNvSpPr txBox="1"/>
          <p:nvPr/>
        </p:nvSpPr>
        <p:spPr>
          <a:xfrm>
            <a:off x="1500384" y="1477108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3E18D8-684C-5D49-B01E-EED6A5C011CB}"/>
              </a:ext>
            </a:extLst>
          </p:cNvPr>
          <p:cNvSpPr txBox="1"/>
          <p:nvPr/>
        </p:nvSpPr>
        <p:spPr>
          <a:xfrm>
            <a:off x="1500384" y="5672629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Worse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0AC396-5FDF-1E4C-92D9-32EE459B25EE}"/>
              </a:ext>
            </a:extLst>
          </p:cNvPr>
          <p:cNvSpPr txBox="1"/>
          <p:nvPr/>
        </p:nvSpPr>
        <p:spPr>
          <a:xfrm>
            <a:off x="3752219" y="6131343"/>
            <a:ext cx="5514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Time relative to target onset (s)</a:t>
            </a:r>
          </a:p>
        </p:txBody>
      </p:sp>
    </p:spTree>
    <p:extLst>
      <p:ext uri="{BB962C8B-B14F-4D97-AF65-F5344CB8AC3E}">
        <p14:creationId xmlns:p14="http://schemas.microsoft.com/office/powerpoint/2010/main" val="872170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7CC6-3227-C842-A87C-B716C533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can find the attention locus in a stable auditory scene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3F6F8-3954-AA48-BC81-E366026BEA4E}"/>
              </a:ext>
            </a:extLst>
          </p:cNvPr>
          <p:cNvSpPr txBox="1"/>
          <p:nvPr/>
        </p:nvSpPr>
        <p:spPr>
          <a:xfrm>
            <a:off x="2137746" y="2438418"/>
            <a:ext cx="4320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Typical Decoding Setup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4ADACDC-A2B0-9E42-9BD5-6CCBCE18E7DA}"/>
              </a:ext>
            </a:extLst>
          </p:cNvPr>
          <p:cNvCxnSpPr>
            <a:cxnSpLocks/>
          </p:cNvCxnSpPr>
          <p:nvPr/>
        </p:nvCxnSpPr>
        <p:spPr>
          <a:xfrm>
            <a:off x="2708121" y="4268957"/>
            <a:ext cx="3349355" cy="0"/>
          </a:xfrm>
          <a:prstGeom prst="straightConnector1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74D732-552C-FA44-852E-650994D453B2}"/>
              </a:ext>
            </a:extLst>
          </p:cNvPr>
          <p:cNvCxnSpPr>
            <a:cxnSpLocks/>
          </p:cNvCxnSpPr>
          <p:nvPr/>
        </p:nvCxnSpPr>
        <p:spPr>
          <a:xfrm>
            <a:off x="2708121" y="5619403"/>
            <a:ext cx="3349355" cy="0"/>
          </a:xfrm>
          <a:prstGeom prst="straightConnector1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8AD9FA7-AECF-9D40-B664-DC223D228718}"/>
              </a:ext>
            </a:extLst>
          </p:cNvPr>
          <p:cNvSpPr txBox="1"/>
          <p:nvPr/>
        </p:nvSpPr>
        <p:spPr>
          <a:xfrm>
            <a:off x="2708121" y="3620836"/>
            <a:ext cx="1833583" cy="59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Speaker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5704ED-4E68-9940-A517-08177B7D3920}"/>
              </a:ext>
            </a:extLst>
          </p:cNvPr>
          <p:cNvSpPr txBox="1"/>
          <p:nvPr/>
        </p:nvSpPr>
        <p:spPr>
          <a:xfrm>
            <a:off x="2708121" y="4971280"/>
            <a:ext cx="1833583" cy="59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Speaker 2</a:t>
            </a:r>
          </a:p>
        </p:txBody>
      </p:sp>
    </p:spTree>
    <p:extLst>
      <p:ext uri="{BB962C8B-B14F-4D97-AF65-F5344CB8AC3E}">
        <p14:creationId xmlns:p14="http://schemas.microsoft.com/office/powerpoint/2010/main" val="377159047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A1B53E1E-BF80-4E42-94EF-D04095A98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9844" y="1690687"/>
            <a:ext cx="8558016" cy="43469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reveals attention to the target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97DC33-783C-C645-95C9-509CC18458E2}"/>
              </a:ext>
            </a:extLst>
          </p:cNvPr>
          <p:cNvSpPr/>
          <p:nvPr/>
        </p:nvSpPr>
        <p:spPr>
          <a:xfrm>
            <a:off x="5369169" y="1688119"/>
            <a:ext cx="6445481" cy="4346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660CE7-5050-D74C-A4CD-729BFD817149}"/>
              </a:ext>
            </a:extLst>
          </p:cNvPr>
          <p:cNvSpPr txBox="1"/>
          <p:nvPr/>
        </p:nvSpPr>
        <p:spPr>
          <a:xfrm>
            <a:off x="1500384" y="1477108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6CD8EA-3F2D-4947-9524-56B4EB1C5C42}"/>
              </a:ext>
            </a:extLst>
          </p:cNvPr>
          <p:cNvSpPr txBox="1"/>
          <p:nvPr/>
        </p:nvSpPr>
        <p:spPr>
          <a:xfrm>
            <a:off x="1500384" y="5672629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Worse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09BA11-C7BD-6D47-949D-01831418F6E9}"/>
              </a:ext>
            </a:extLst>
          </p:cNvPr>
          <p:cNvSpPr txBox="1"/>
          <p:nvPr/>
        </p:nvSpPr>
        <p:spPr>
          <a:xfrm>
            <a:off x="3752219" y="6131343"/>
            <a:ext cx="5514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Time relative to target onset (s)</a:t>
            </a:r>
          </a:p>
        </p:txBody>
      </p:sp>
    </p:spTree>
    <p:extLst>
      <p:ext uri="{BB962C8B-B14F-4D97-AF65-F5344CB8AC3E}">
        <p14:creationId xmlns:p14="http://schemas.microsoft.com/office/powerpoint/2010/main" val="46973132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A1B53E1E-BF80-4E42-94EF-D04095A98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9844" y="1690687"/>
            <a:ext cx="8558016" cy="43469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reveals attention to the target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97DC33-783C-C645-95C9-509CC18458E2}"/>
              </a:ext>
            </a:extLst>
          </p:cNvPr>
          <p:cNvSpPr/>
          <p:nvPr/>
        </p:nvSpPr>
        <p:spPr>
          <a:xfrm>
            <a:off x="5369169" y="1688119"/>
            <a:ext cx="6445481" cy="4346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815488-7F3A-744B-A869-FC0E0B09D5DD}"/>
              </a:ext>
            </a:extLst>
          </p:cNvPr>
          <p:cNvSpPr txBox="1"/>
          <p:nvPr/>
        </p:nvSpPr>
        <p:spPr>
          <a:xfrm>
            <a:off x="4402524" y="3013682"/>
            <a:ext cx="1185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3565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8E25E-F294-AA45-BC6A-AF2956255FA8}"/>
              </a:ext>
            </a:extLst>
          </p:cNvPr>
          <p:cNvSpPr txBox="1"/>
          <p:nvPr/>
        </p:nvSpPr>
        <p:spPr>
          <a:xfrm>
            <a:off x="1500384" y="1477108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FD00EF-66DA-A640-9805-ED17B9E50953}"/>
              </a:ext>
            </a:extLst>
          </p:cNvPr>
          <p:cNvSpPr txBox="1"/>
          <p:nvPr/>
        </p:nvSpPr>
        <p:spPr>
          <a:xfrm>
            <a:off x="1500384" y="5672629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Worse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83A2C8-B035-6A43-8621-FC3FF4F3812D}"/>
              </a:ext>
            </a:extLst>
          </p:cNvPr>
          <p:cNvSpPr txBox="1"/>
          <p:nvPr/>
        </p:nvSpPr>
        <p:spPr>
          <a:xfrm>
            <a:off x="3752219" y="6131343"/>
            <a:ext cx="5514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Time relative to target onset (s)</a:t>
            </a:r>
          </a:p>
        </p:txBody>
      </p:sp>
    </p:spTree>
    <p:extLst>
      <p:ext uri="{BB962C8B-B14F-4D97-AF65-F5344CB8AC3E}">
        <p14:creationId xmlns:p14="http://schemas.microsoft.com/office/powerpoint/2010/main" val="416399781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A1B53E1E-BF80-4E42-94EF-D04095A98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9844" y="1690687"/>
            <a:ext cx="8558016" cy="43469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reveals attention to the target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97DC33-783C-C645-95C9-509CC18458E2}"/>
              </a:ext>
            </a:extLst>
          </p:cNvPr>
          <p:cNvSpPr/>
          <p:nvPr/>
        </p:nvSpPr>
        <p:spPr>
          <a:xfrm>
            <a:off x="5369169" y="1688119"/>
            <a:ext cx="6445481" cy="4346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815488-7F3A-744B-A869-FC0E0B09D5DD}"/>
              </a:ext>
            </a:extLst>
          </p:cNvPr>
          <p:cNvSpPr txBox="1"/>
          <p:nvPr/>
        </p:nvSpPr>
        <p:spPr>
          <a:xfrm>
            <a:off x="4402524" y="3013682"/>
            <a:ext cx="1185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3565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DE24BE-118D-734D-8DB1-BD06AA3E4BD8}"/>
              </a:ext>
            </a:extLst>
          </p:cNvPr>
          <p:cNvSpPr txBox="1"/>
          <p:nvPr/>
        </p:nvSpPr>
        <p:spPr>
          <a:xfrm>
            <a:off x="4714901" y="3601258"/>
            <a:ext cx="1083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A0D2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9E9C4F-CC6A-314E-9CBB-1002D73A3920}"/>
              </a:ext>
            </a:extLst>
          </p:cNvPr>
          <p:cNvSpPr txBox="1"/>
          <p:nvPr/>
        </p:nvSpPr>
        <p:spPr>
          <a:xfrm>
            <a:off x="1500384" y="1477108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9B9CA0-BCC1-A44B-89D4-BC8597DDCDE3}"/>
              </a:ext>
            </a:extLst>
          </p:cNvPr>
          <p:cNvSpPr txBox="1"/>
          <p:nvPr/>
        </p:nvSpPr>
        <p:spPr>
          <a:xfrm>
            <a:off x="1500384" y="5672629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Worse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4A457C-F321-4343-B412-D3B02E1691F2}"/>
              </a:ext>
            </a:extLst>
          </p:cNvPr>
          <p:cNvSpPr txBox="1"/>
          <p:nvPr/>
        </p:nvSpPr>
        <p:spPr>
          <a:xfrm>
            <a:off x="3752219" y="6131343"/>
            <a:ext cx="5514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Time relative to target onset (s)</a:t>
            </a:r>
          </a:p>
        </p:txBody>
      </p:sp>
    </p:spTree>
    <p:extLst>
      <p:ext uri="{BB962C8B-B14F-4D97-AF65-F5344CB8AC3E}">
        <p14:creationId xmlns:p14="http://schemas.microsoft.com/office/powerpoint/2010/main" val="119098403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A1B53E1E-BF80-4E42-94EF-D04095A98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9844" y="1690687"/>
            <a:ext cx="8558016" cy="43469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reveals attention to the target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97DC33-783C-C645-95C9-509CC18458E2}"/>
              </a:ext>
            </a:extLst>
          </p:cNvPr>
          <p:cNvSpPr/>
          <p:nvPr/>
        </p:nvSpPr>
        <p:spPr>
          <a:xfrm>
            <a:off x="7791290" y="1688119"/>
            <a:ext cx="4023360" cy="48047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815488-7F3A-744B-A869-FC0E0B09D5DD}"/>
              </a:ext>
            </a:extLst>
          </p:cNvPr>
          <p:cNvSpPr txBox="1"/>
          <p:nvPr/>
        </p:nvSpPr>
        <p:spPr>
          <a:xfrm>
            <a:off x="6961111" y="3401884"/>
            <a:ext cx="1185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3565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DE24BE-118D-734D-8DB1-BD06AA3E4BD8}"/>
              </a:ext>
            </a:extLst>
          </p:cNvPr>
          <p:cNvSpPr txBox="1"/>
          <p:nvPr/>
        </p:nvSpPr>
        <p:spPr>
          <a:xfrm>
            <a:off x="7416763" y="4458140"/>
            <a:ext cx="1083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A0D2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F234E4-5F36-DB49-B4AA-86E803914543}"/>
              </a:ext>
            </a:extLst>
          </p:cNvPr>
          <p:cNvSpPr txBox="1"/>
          <p:nvPr/>
        </p:nvSpPr>
        <p:spPr>
          <a:xfrm>
            <a:off x="1500384" y="1477108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7D685E-EA4A-9140-9B27-37ED6456A008}"/>
              </a:ext>
            </a:extLst>
          </p:cNvPr>
          <p:cNvSpPr txBox="1"/>
          <p:nvPr/>
        </p:nvSpPr>
        <p:spPr>
          <a:xfrm>
            <a:off x="1500384" y="5672629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Worse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EFE385-620B-6246-B4DA-C81A6A326C80}"/>
              </a:ext>
            </a:extLst>
          </p:cNvPr>
          <p:cNvSpPr txBox="1"/>
          <p:nvPr/>
        </p:nvSpPr>
        <p:spPr>
          <a:xfrm>
            <a:off x="3752219" y="6131343"/>
            <a:ext cx="5514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Time relative to target onset (s)</a:t>
            </a:r>
          </a:p>
        </p:txBody>
      </p:sp>
    </p:spTree>
    <p:extLst>
      <p:ext uri="{BB962C8B-B14F-4D97-AF65-F5344CB8AC3E}">
        <p14:creationId xmlns:p14="http://schemas.microsoft.com/office/powerpoint/2010/main" val="299532212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A1B53E1E-BF80-4E42-94EF-D04095A98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9844" y="1690687"/>
            <a:ext cx="8558016" cy="43469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reveals attention to the target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815488-7F3A-744B-A869-FC0E0B09D5DD}"/>
              </a:ext>
            </a:extLst>
          </p:cNvPr>
          <p:cNvSpPr txBox="1"/>
          <p:nvPr/>
        </p:nvSpPr>
        <p:spPr>
          <a:xfrm>
            <a:off x="9305727" y="3420328"/>
            <a:ext cx="1185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3565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DE24BE-118D-734D-8DB1-BD06AA3E4BD8}"/>
              </a:ext>
            </a:extLst>
          </p:cNvPr>
          <p:cNvSpPr txBox="1"/>
          <p:nvPr/>
        </p:nvSpPr>
        <p:spPr>
          <a:xfrm>
            <a:off x="9948948" y="4276902"/>
            <a:ext cx="1083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A0D2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3B8E12-D046-6F4A-B3C8-6EABD3922AE2}"/>
              </a:ext>
            </a:extLst>
          </p:cNvPr>
          <p:cNvSpPr txBox="1"/>
          <p:nvPr/>
        </p:nvSpPr>
        <p:spPr>
          <a:xfrm>
            <a:off x="1500384" y="1477108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7492A9-7394-2845-8AAD-31D368FECE4F}"/>
              </a:ext>
            </a:extLst>
          </p:cNvPr>
          <p:cNvSpPr txBox="1"/>
          <p:nvPr/>
        </p:nvSpPr>
        <p:spPr>
          <a:xfrm>
            <a:off x="1500384" y="5672629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Worse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8A81BF-9E7A-FB44-97D0-554CECE73CEB}"/>
              </a:ext>
            </a:extLst>
          </p:cNvPr>
          <p:cNvSpPr txBox="1"/>
          <p:nvPr/>
        </p:nvSpPr>
        <p:spPr>
          <a:xfrm>
            <a:off x="3752219" y="6131343"/>
            <a:ext cx="5514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Time relative to target onset (s)</a:t>
            </a:r>
          </a:p>
        </p:txBody>
      </p:sp>
    </p:spTree>
    <p:extLst>
      <p:ext uri="{BB962C8B-B14F-4D97-AF65-F5344CB8AC3E}">
        <p14:creationId xmlns:p14="http://schemas.microsoft.com/office/powerpoint/2010/main" val="260954113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A1B53E1E-BF80-4E42-94EF-D04095A98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9844" y="1690687"/>
            <a:ext cx="8558016" cy="43469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reveals attention to the target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815488-7F3A-744B-A869-FC0E0B09D5DD}"/>
              </a:ext>
            </a:extLst>
          </p:cNvPr>
          <p:cNvSpPr txBox="1"/>
          <p:nvPr/>
        </p:nvSpPr>
        <p:spPr>
          <a:xfrm>
            <a:off x="9305727" y="3420328"/>
            <a:ext cx="1185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3565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DE24BE-118D-734D-8DB1-BD06AA3E4BD8}"/>
              </a:ext>
            </a:extLst>
          </p:cNvPr>
          <p:cNvSpPr txBox="1"/>
          <p:nvPr/>
        </p:nvSpPr>
        <p:spPr>
          <a:xfrm>
            <a:off x="9948948" y="4276902"/>
            <a:ext cx="1083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A0D2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179C27-37D7-174F-ACB8-3D72FED50752}"/>
              </a:ext>
            </a:extLst>
          </p:cNvPr>
          <p:cNvSpPr txBox="1"/>
          <p:nvPr/>
        </p:nvSpPr>
        <p:spPr>
          <a:xfrm>
            <a:off x="3876151" y="2198206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51307F-2D0C-E04D-91B3-8CB2B038C2C3}"/>
              </a:ext>
            </a:extLst>
          </p:cNvPr>
          <p:cNvSpPr txBox="1"/>
          <p:nvPr/>
        </p:nvSpPr>
        <p:spPr>
          <a:xfrm>
            <a:off x="8496546" y="2214774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***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AD6B09-4399-D745-A7BD-C8C6FEC464C1}"/>
              </a:ext>
            </a:extLst>
          </p:cNvPr>
          <p:cNvSpPr txBox="1"/>
          <p:nvPr/>
        </p:nvSpPr>
        <p:spPr>
          <a:xfrm>
            <a:off x="6186348" y="2214774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***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0BD82F-A0BD-CA41-843E-410D54A62CBE}"/>
              </a:ext>
            </a:extLst>
          </p:cNvPr>
          <p:cNvSpPr txBox="1"/>
          <p:nvPr/>
        </p:nvSpPr>
        <p:spPr>
          <a:xfrm>
            <a:off x="1500384" y="1477108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12A812-687C-6641-9BC6-2F5DFCFEAADC}"/>
              </a:ext>
            </a:extLst>
          </p:cNvPr>
          <p:cNvSpPr txBox="1"/>
          <p:nvPr/>
        </p:nvSpPr>
        <p:spPr>
          <a:xfrm>
            <a:off x="1500384" y="5672629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Worse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2BDD84-A661-1B4E-A657-359326058AFB}"/>
              </a:ext>
            </a:extLst>
          </p:cNvPr>
          <p:cNvSpPr txBox="1"/>
          <p:nvPr/>
        </p:nvSpPr>
        <p:spPr>
          <a:xfrm>
            <a:off x="3752219" y="6131343"/>
            <a:ext cx="5514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Time relative to target onset (s)</a:t>
            </a:r>
          </a:p>
        </p:txBody>
      </p:sp>
    </p:spTree>
    <p:extLst>
      <p:ext uri="{BB962C8B-B14F-4D97-AF65-F5344CB8AC3E}">
        <p14:creationId xmlns:p14="http://schemas.microsoft.com/office/powerpoint/2010/main" val="40132589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86189E6D-FEE6-C049-886F-3D0C3C33C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2983" y="1328016"/>
            <a:ext cx="8294976" cy="55299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8"/>
            <a:ext cx="10515600" cy="1325563"/>
          </a:xfrm>
        </p:spPr>
        <p:txBody>
          <a:bodyPr/>
          <a:lstStyle/>
          <a:p>
            <a:r>
              <a:rPr lang="en-US" dirty="0"/>
              <a:t>Attention signal is similar across conditions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B44A55-759C-1244-A908-B60D1480665D}"/>
              </a:ext>
            </a:extLst>
          </p:cNvPr>
          <p:cNvSpPr txBox="1"/>
          <p:nvPr/>
        </p:nvSpPr>
        <p:spPr>
          <a:xfrm>
            <a:off x="7587953" y="1690688"/>
            <a:ext cx="636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n.s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10659E-4D33-1442-98D3-694702763A55}"/>
              </a:ext>
            </a:extLst>
          </p:cNvPr>
          <p:cNvSpPr/>
          <p:nvPr/>
        </p:nvSpPr>
        <p:spPr>
          <a:xfrm>
            <a:off x="4888433" y="1690687"/>
            <a:ext cx="5804040" cy="50439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1588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86189E6D-FEE6-C049-886F-3D0C3C33C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2983" y="1328016"/>
            <a:ext cx="8294976" cy="55299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8"/>
            <a:ext cx="10515600" cy="1325563"/>
          </a:xfrm>
        </p:spPr>
        <p:txBody>
          <a:bodyPr/>
          <a:lstStyle/>
          <a:p>
            <a:r>
              <a:rPr lang="en-US" dirty="0"/>
              <a:t>Attention signal is similar across conditions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B44A55-759C-1244-A908-B60D1480665D}"/>
              </a:ext>
            </a:extLst>
          </p:cNvPr>
          <p:cNvSpPr txBox="1"/>
          <p:nvPr/>
        </p:nvSpPr>
        <p:spPr>
          <a:xfrm>
            <a:off x="7587953" y="1690688"/>
            <a:ext cx="636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n.s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25AA59-8EA8-054C-A340-2A750A765BEB}"/>
              </a:ext>
            </a:extLst>
          </p:cNvPr>
          <p:cNvSpPr txBox="1"/>
          <p:nvPr/>
        </p:nvSpPr>
        <p:spPr>
          <a:xfrm>
            <a:off x="1363806" y="1215851"/>
            <a:ext cx="23066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Focused</a:t>
            </a:r>
          </a:p>
          <a:p>
            <a:pPr algn="r"/>
            <a:r>
              <a:rPr lang="en-US" sz="24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10659E-4D33-1442-98D3-694702763A55}"/>
              </a:ext>
            </a:extLst>
          </p:cNvPr>
          <p:cNvSpPr/>
          <p:nvPr/>
        </p:nvSpPr>
        <p:spPr>
          <a:xfrm>
            <a:off x="4888433" y="1690687"/>
            <a:ext cx="5804040" cy="50439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2866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86189E6D-FEE6-C049-886F-3D0C3C33C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2983" y="1328016"/>
            <a:ext cx="8294976" cy="55299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8"/>
            <a:ext cx="10515600" cy="1325563"/>
          </a:xfrm>
        </p:spPr>
        <p:txBody>
          <a:bodyPr/>
          <a:lstStyle/>
          <a:p>
            <a:r>
              <a:rPr lang="en-US" dirty="0"/>
              <a:t>Attention signal is similar across conditions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B44A55-759C-1244-A908-B60D1480665D}"/>
              </a:ext>
            </a:extLst>
          </p:cNvPr>
          <p:cNvSpPr txBox="1"/>
          <p:nvPr/>
        </p:nvSpPr>
        <p:spPr>
          <a:xfrm>
            <a:off x="7587953" y="1690688"/>
            <a:ext cx="636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n.s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25AA59-8EA8-054C-A340-2A750A765BEB}"/>
              </a:ext>
            </a:extLst>
          </p:cNvPr>
          <p:cNvSpPr txBox="1"/>
          <p:nvPr/>
        </p:nvSpPr>
        <p:spPr>
          <a:xfrm>
            <a:off x="1363806" y="1215851"/>
            <a:ext cx="23066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Focused</a:t>
            </a:r>
          </a:p>
          <a:p>
            <a:pPr algn="r"/>
            <a:r>
              <a:rPr lang="en-US" sz="24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2BD08A-6051-DB44-B2BE-E0754F0FF6A2}"/>
              </a:ext>
            </a:extLst>
          </p:cNvPr>
          <p:cNvSpPr txBox="1"/>
          <p:nvPr/>
        </p:nvSpPr>
        <p:spPr>
          <a:xfrm>
            <a:off x="1002681" y="5187057"/>
            <a:ext cx="26677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rgbClr val="50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Evenly Distributed</a:t>
            </a:r>
          </a:p>
          <a:p>
            <a:pPr algn="r"/>
            <a:r>
              <a:rPr lang="en-US" sz="2400" dirty="0">
                <a:solidFill>
                  <a:srgbClr val="50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10659E-4D33-1442-98D3-694702763A55}"/>
              </a:ext>
            </a:extLst>
          </p:cNvPr>
          <p:cNvSpPr/>
          <p:nvPr/>
        </p:nvSpPr>
        <p:spPr>
          <a:xfrm>
            <a:off x="4888433" y="1690687"/>
            <a:ext cx="5804040" cy="50439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3768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86189E6D-FEE6-C049-886F-3D0C3C33C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2983" y="1328016"/>
            <a:ext cx="8294976" cy="55299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8"/>
            <a:ext cx="10515600" cy="1325563"/>
          </a:xfrm>
        </p:spPr>
        <p:txBody>
          <a:bodyPr/>
          <a:lstStyle/>
          <a:p>
            <a:r>
              <a:rPr lang="en-US" dirty="0"/>
              <a:t>Attention signal is similar across conditions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B44A55-759C-1244-A908-B60D1480665D}"/>
              </a:ext>
            </a:extLst>
          </p:cNvPr>
          <p:cNvSpPr txBox="1"/>
          <p:nvPr/>
        </p:nvSpPr>
        <p:spPr>
          <a:xfrm>
            <a:off x="7587953" y="1690688"/>
            <a:ext cx="636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n.s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DD9627-D0AA-FD44-B235-6E881C437A79}"/>
              </a:ext>
            </a:extLst>
          </p:cNvPr>
          <p:cNvSpPr txBox="1"/>
          <p:nvPr/>
        </p:nvSpPr>
        <p:spPr>
          <a:xfrm>
            <a:off x="1363806" y="1215851"/>
            <a:ext cx="23066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Focused</a:t>
            </a:r>
          </a:p>
          <a:p>
            <a:pPr algn="r"/>
            <a:r>
              <a:rPr lang="en-US" sz="24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F06D6F-A06F-0A4B-8C8B-1CA068A7E1E6}"/>
              </a:ext>
            </a:extLst>
          </p:cNvPr>
          <p:cNvSpPr txBox="1"/>
          <p:nvPr/>
        </p:nvSpPr>
        <p:spPr>
          <a:xfrm>
            <a:off x="1002681" y="5187057"/>
            <a:ext cx="26677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rgbClr val="50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Evenly Distributed</a:t>
            </a:r>
          </a:p>
          <a:p>
            <a:pPr algn="r"/>
            <a:r>
              <a:rPr lang="en-US" sz="2400" dirty="0">
                <a:solidFill>
                  <a:srgbClr val="50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F5EF76-9D1D-7E40-92A5-F310BCEFAF9E}"/>
              </a:ext>
            </a:extLst>
          </p:cNvPr>
          <p:cNvSpPr txBox="1"/>
          <p:nvPr/>
        </p:nvSpPr>
        <p:spPr>
          <a:xfrm>
            <a:off x="7428295" y="6187366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(s)</a:t>
            </a:r>
          </a:p>
        </p:txBody>
      </p:sp>
    </p:spTree>
    <p:extLst>
      <p:ext uri="{BB962C8B-B14F-4D97-AF65-F5344CB8AC3E}">
        <p14:creationId xmlns:p14="http://schemas.microsoft.com/office/powerpoint/2010/main" val="1813770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7CC6-3227-C842-A87C-B716C533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can find the attention locus in a stable auditory scene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3F6F8-3954-AA48-BC81-E366026BEA4E}"/>
              </a:ext>
            </a:extLst>
          </p:cNvPr>
          <p:cNvSpPr txBox="1"/>
          <p:nvPr/>
        </p:nvSpPr>
        <p:spPr>
          <a:xfrm>
            <a:off x="2137746" y="2438418"/>
            <a:ext cx="4320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Typical Decoding Setup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4ADACDC-A2B0-9E42-9BD5-6CCBCE18E7DA}"/>
              </a:ext>
            </a:extLst>
          </p:cNvPr>
          <p:cNvCxnSpPr>
            <a:cxnSpLocks/>
          </p:cNvCxnSpPr>
          <p:nvPr/>
        </p:nvCxnSpPr>
        <p:spPr>
          <a:xfrm>
            <a:off x="2708121" y="4268957"/>
            <a:ext cx="3349355" cy="0"/>
          </a:xfrm>
          <a:prstGeom prst="straightConnector1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74D732-552C-FA44-852E-650994D453B2}"/>
              </a:ext>
            </a:extLst>
          </p:cNvPr>
          <p:cNvCxnSpPr>
            <a:cxnSpLocks/>
          </p:cNvCxnSpPr>
          <p:nvPr/>
        </p:nvCxnSpPr>
        <p:spPr>
          <a:xfrm>
            <a:off x="2708121" y="5619403"/>
            <a:ext cx="3349355" cy="0"/>
          </a:xfrm>
          <a:prstGeom prst="straightConnector1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8AD9FA7-AECF-9D40-B664-DC223D228718}"/>
              </a:ext>
            </a:extLst>
          </p:cNvPr>
          <p:cNvSpPr txBox="1"/>
          <p:nvPr/>
        </p:nvSpPr>
        <p:spPr>
          <a:xfrm>
            <a:off x="2708121" y="3620836"/>
            <a:ext cx="1833583" cy="59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Speaker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5704ED-4E68-9940-A517-08177B7D3920}"/>
              </a:ext>
            </a:extLst>
          </p:cNvPr>
          <p:cNvSpPr txBox="1"/>
          <p:nvPr/>
        </p:nvSpPr>
        <p:spPr>
          <a:xfrm>
            <a:off x="2708121" y="4971280"/>
            <a:ext cx="1833583" cy="59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Speaker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AEE64C-6693-5241-A87C-C75298E9353E}"/>
              </a:ext>
            </a:extLst>
          </p:cNvPr>
          <p:cNvSpPr/>
          <p:nvPr/>
        </p:nvSpPr>
        <p:spPr>
          <a:xfrm>
            <a:off x="2137746" y="3429000"/>
            <a:ext cx="4320047" cy="1418166"/>
          </a:xfrm>
          <a:prstGeom prst="rect">
            <a:avLst/>
          </a:prstGeom>
          <a:solidFill>
            <a:schemeClr val="accent1">
              <a:alpha val="46000"/>
            </a:schemeClr>
          </a:solidFill>
          <a:ln w="1016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04C744-3F8E-F740-B75D-C6F4D43A0B79}"/>
              </a:ext>
            </a:extLst>
          </p:cNvPr>
          <p:cNvSpPr txBox="1"/>
          <p:nvPr/>
        </p:nvSpPr>
        <p:spPr>
          <a:xfrm>
            <a:off x="221657" y="3770924"/>
            <a:ext cx="177420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Attentional </a:t>
            </a:r>
          </a:p>
          <a:p>
            <a:r>
              <a:rPr lang="en-US" sz="2600" dirty="0"/>
              <a:t>Locus</a:t>
            </a:r>
          </a:p>
        </p:txBody>
      </p:sp>
    </p:spTree>
    <p:extLst>
      <p:ext uri="{BB962C8B-B14F-4D97-AF65-F5344CB8AC3E}">
        <p14:creationId xmlns:p14="http://schemas.microsoft.com/office/powerpoint/2010/main" val="371877018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0EFC4-8545-9740-8524-1A2E331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Later target = Better decoding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5C98F4-0B10-1A4E-A710-8DF8481E0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08810" y="1846164"/>
            <a:ext cx="8374380" cy="512613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568133-A29D-DE4A-8E99-EEE1A018D93E}"/>
              </a:ext>
            </a:extLst>
          </p:cNvPr>
          <p:cNvSpPr txBox="1"/>
          <p:nvPr/>
        </p:nvSpPr>
        <p:spPr>
          <a:xfrm>
            <a:off x="1908810" y="1449704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79BE3-605D-D645-80E7-FB700B105D84}"/>
              </a:ext>
            </a:extLst>
          </p:cNvPr>
          <p:cNvSpPr txBox="1"/>
          <p:nvPr/>
        </p:nvSpPr>
        <p:spPr>
          <a:xfrm>
            <a:off x="1908810" y="5530925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Worse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</p:spTree>
    <p:extLst>
      <p:ext uri="{BB962C8B-B14F-4D97-AF65-F5344CB8AC3E}">
        <p14:creationId xmlns:p14="http://schemas.microsoft.com/office/powerpoint/2010/main" val="150220624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0EFC4-8545-9740-8524-1A2E331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Later target = Better decoding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5C98F4-0B10-1A4E-A710-8DF8481E0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08810" y="1846164"/>
            <a:ext cx="8374380" cy="512613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568133-A29D-DE4A-8E99-EEE1A018D93E}"/>
              </a:ext>
            </a:extLst>
          </p:cNvPr>
          <p:cNvSpPr txBox="1"/>
          <p:nvPr/>
        </p:nvSpPr>
        <p:spPr>
          <a:xfrm>
            <a:off x="1908810" y="1449704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79BE3-605D-D645-80E7-FB700B105D84}"/>
              </a:ext>
            </a:extLst>
          </p:cNvPr>
          <p:cNvSpPr txBox="1"/>
          <p:nvPr/>
        </p:nvSpPr>
        <p:spPr>
          <a:xfrm>
            <a:off x="1908810" y="5530925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Worse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52259E-C878-8E46-A442-DC81B527D1C6}"/>
              </a:ext>
            </a:extLst>
          </p:cNvPr>
          <p:cNvSpPr txBox="1"/>
          <p:nvPr/>
        </p:nvSpPr>
        <p:spPr>
          <a:xfrm>
            <a:off x="7315200" y="4178399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***</a:t>
            </a:r>
          </a:p>
        </p:txBody>
      </p:sp>
    </p:spTree>
    <p:extLst>
      <p:ext uri="{BB962C8B-B14F-4D97-AF65-F5344CB8AC3E}">
        <p14:creationId xmlns:p14="http://schemas.microsoft.com/office/powerpoint/2010/main" val="215198138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0EFC4-8545-9740-8524-1A2E331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Later target = More focused attention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1B4929-FD9E-B449-A47D-94B272419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4177" y="2055813"/>
            <a:ext cx="8003645" cy="48021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E5A8A9-B4EA-D849-A992-CEBC78C249F8}"/>
              </a:ext>
            </a:extLst>
          </p:cNvPr>
          <p:cNvSpPr txBox="1"/>
          <p:nvPr/>
        </p:nvSpPr>
        <p:spPr>
          <a:xfrm>
            <a:off x="1363806" y="1580976"/>
            <a:ext cx="23066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Focused</a:t>
            </a:r>
          </a:p>
          <a:p>
            <a:pPr algn="r"/>
            <a:r>
              <a:rPr lang="en-US" sz="24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6D984D-CBFD-2142-B293-C31236F1F80E}"/>
              </a:ext>
            </a:extLst>
          </p:cNvPr>
          <p:cNvSpPr txBox="1"/>
          <p:nvPr/>
        </p:nvSpPr>
        <p:spPr>
          <a:xfrm>
            <a:off x="1449920" y="5552182"/>
            <a:ext cx="2220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rgbClr val="A0D2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Focused</a:t>
            </a:r>
          </a:p>
          <a:p>
            <a:pPr algn="r"/>
            <a:r>
              <a:rPr lang="en-US" sz="2400" dirty="0">
                <a:solidFill>
                  <a:srgbClr val="A0D2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</a:p>
        </p:txBody>
      </p:sp>
    </p:spTree>
    <p:extLst>
      <p:ext uri="{BB962C8B-B14F-4D97-AF65-F5344CB8AC3E}">
        <p14:creationId xmlns:p14="http://schemas.microsoft.com/office/powerpoint/2010/main" val="315615444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0EFC4-8545-9740-8524-1A2E331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Later target = More focused attention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1B4929-FD9E-B449-A47D-94B272419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4177" y="2055813"/>
            <a:ext cx="8003645" cy="48021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E5A8A9-B4EA-D849-A992-CEBC78C249F8}"/>
              </a:ext>
            </a:extLst>
          </p:cNvPr>
          <p:cNvSpPr txBox="1"/>
          <p:nvPr/>
        </p:nvSpPr>
        <p:spPr>
          <a:xfrm>
            <a:off x="1363806" y="1580976"/>
            <a:ext cx="23066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Focused</a:t>
            </a:r>
          </a:p>
          <a:p>
            <a:pPr algn="r"/>
            <a:r>
              <a:rPr lang="en-US" sz="24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6D984D-CBFD-2142-B293-C31236F1F80E}"/>
              </a:ext>
            </a:extLst>
          </p:cNvPr>
          <p:cNvSpPr txBox="1"/>
          <p:nvPr/>
        </p:nvSpPr>
        <p:spPr>
          <a:xfrm>
            <a:off x="1449920" y="5552182"/>
            <a:ext cx="2220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rgbClr val="A0D2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Focused</a:t>
            </a:r>
          </a:p>
          <a:p>
            <a:pPr algn="r"/>
            <a:r>
              <a:rPr lang="en-US" sz="2400" dirty="0">
                <a:solidFill>
                  <a:srgbClr val="A0D2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F40059-9B74-0A4D-B5F8-3B45D1676B90}"/>
              </a:ext>
            </a:extLst>
          </p:cNvPr>
          <p:cNvSpPr txBox="1"/>
          <p:nvPr/>
        </p:nvSpPr>
        <p:spPr>
          <a:xfrm>
            <a:off x="7373257" y="3995241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***</a:t>
            </a:r>
          </a:p>
        </p:txBody>
      </p:sp>
    </p:spTree>
    <p:extLst>
      <p:ext uri="{BB962C8B-B14F-4D97-AF65-F5344CB8AC3E}">
        <p14:creationId xmlns:p14="http://schemas.microsoft.com/office/powerpoint/2010/main" val="406304968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53A5C-873B-BE44-A6A5-3AB236B9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78477974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53A5C-873B-BE44-A6A5-3AB236B9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21A958-C345-5147-92DD-FE5172BC4A6A}"/>
              </a:ext>
            </a:extLst>
          </p:cNvPr>
          <p:cNvSpPr txBox="1"/>
          <p:nvPr/>
        </p:nvSpPr>
        <p:spPr>
          <a:xfrm>
            <a:off x="837185" y="1690688"/>
            <a:ext cx="8857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1. Target decoding advantage was similar across conditions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D1CFC34D-2339-1649-B9C4-FCF701418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185" y="2378220"/>
            <a:ext cx="2130993" cy="142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28211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53A5C-873B-BE44-A6A5-3AB236B9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21A958-C345-5147-92DD-FE5172BC4A6A}"/>
              </a:ext>
            </a:extLst>
          </p:cNvPr>
          <p:cNvSpPr txBox="1"/>
          <p:nvPr/>
        </p:nvSpPr>
        <p:spPr>
          <a:xfrm>
            <a:off x="837185" y="1690688"/>
            <a:ext cx="8857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1. Target decoding advantage was similar across conditions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D1CFC34D-2339-1649-B9C4-FCF701418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185" y="2378220"/>
            <a:ext cx="2130993" cy="142066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74F1813-C818-2747-BD37-02D8B0ED9CCB}"/>
              </a:ext>
            </a:extLst>
          </p:cNvPr>
          <p:cNvSpPr txBox="1"/>
          <p:nvPr/>
        </p:nvSpPr>
        <p:spPr>
          <a:xfrm>
            <a:off x="3529997" y="2378220"/>
            <a:ext cx="55963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Additional selectivity arises following attended-stimulus enhancement</a:t>
            </a:r>
          </a:p>
        </p:txBody>
      </p:sp>
    </p:spTree>
    <p:extLst>
      <p:ext uri="{BB962C8B-B14F-4D97-AF65-F5344CB8AC3E}">
        <p14:creationId xmlns:p14="http://schemas.microsoft.com/office/powerpoint/2010/main" val="70255108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53A5C-873B-BE44-A6A5-3AB236B9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21A958-C345-5147-92DD-FE5172BC4A6A}"/>
              </a:ext>
            </a:extLst>
          </p:cNvPr>
          <p:cNvSpPr txBox="1"/>
          <p:nvPr/>
        </p:nvSpPr>
        <p:spPr>
          <a:xfrm>
            <a:off x="837185" y="1690688"/>
            <a:ext cx="8857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1. Target decoding advantage was similar across conditions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660E6D-4C26-894E-BB26-DDD15F7BB4B1}"/>
              </a:ext>
            </a:extLst>
          </p:cNvPr>
          <p:cNvSpPr txBox="1"/>
          <p:nvPr/>
        </p:nvSpPr>
        <p:spPr>
          <a:xfrm>
            <a:off x="838199" y="4120873"/>
            <a:ext cx="7641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2. Target decoding advantage &gt; later in trial 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D1CFC34D-2339-1649-B9C4-FCF701418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185" y="2378220"/>
            <a:ext cx="2130993" cy="1420662"/>
          </a:xfrm>
          <a:prstGeom prst="rect">
            <a:avLst/>
          </a:prstGeom>
        </p:spPr>
      </p:pic>
      <p:pic>
        <p:nvPicPr>
          <p:cNvPr id="28" name="Content Placeholder 4">
            <a:extLst>
              <a:ext uri="{FF2B5EF4-FFF2-40B4-BE49-F238E27FC236}">
                <a16:creationId xmlns:a16="http://schemas.microsoft.com/office/drawing/2014/main" id="{EE3E126D-CA79-3B47-B063-43F03FF65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7185" y="4905703"/>
            <a:ext cx="2228512" cy="1337107"/>
          </a:xfr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74F1813-C818-2747-BD37-02D8B0ED9CCB}"/>
              </a:ext>
            </a:extLst>
          </p:cNvPr>
          <p:cNvSpPr txBox="1"/>
          <p:nvPr/>
        </p:nvSpPr>
        <p:spPr>
          <a:xfrm>
            <a:off x="3529997" y="2378220"/>
            <a:ext cx="55963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Additional selectivity arises following attended-stimulus enhancement</a:t>
            </a:r>
          </a:p>
        </p:txBody>
      </p:sp>
    </p:spTree>
    <p:extLst>
      <p:ext uri="{BB962C8B-B14F-4D97-AF65-F5344CB8AC3E}">
        <p14:creationId xmlns:p14="http://schemas.microsoft.com/office/powerpoint/2010/main" val="308766191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53A5C-873B-BE44-A6A5-3AB236B9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21A958-C345-5147-92DD-FE5172BC4A6A}"/>
              </a:ext>
            </a:extLst>
          </p:cNvPr>
          <p:cNvSpPr txBox="1"/>
          <p:nvPr/>
        </p:nvSpPr>
        <p:spPr>
          <a:xfrm>
            <a:off x="837185" y="1690688"/>
            <a:ext cx="8857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1. Target decoding advantage was similar across conditions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660E6D-4C26-894E-BB26-DDD15F7BB4B1}"/>
              </a:ext>
            </a:extLst>
          </p:cNvPr>
          <p:cNvSpPr txBox="1"/>
          <p:nvPr/>
        </p:nvSpPr>
        <p:spPr>
          <a:xfrm>
            <a:off x="838199" y="4120873"/>
            <a:ext cx="7641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2. Target decoding advantage &gt; later in trial 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D1CFC34D-2339-1649-B9C4-FCF701418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185" y="2378220"/>
            <a:ext cx="2130993" cy="1420662"/>
          </a:xfrm>
          <a:prstGeom prst="rect">
            <a:avLst/>
          </a:prstGeom>
        </p:spPr>
      </p:pic>
      <p:pic>
        <p:nvPicPr>
          <p:cNvPr id="28" name="Content Placeholder 4">
            <a:extLst>
              <a:ext uri="{FF2B5EF4-FFF2-40B4-BE49-F238E27FC236}">
                <a16:creationId xmlns:a16="http://schemas.microsoft.com/office/drawing/2014/main" id="{EE3E126D-CA79-3B47-B063-43F03FF65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7185" y="4905703"/>
            <a:ext cx="2228512" cy="1337107"/>
          </a:xfr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74F1813-C818-2747-BD37-02D8B0ED9CCB}"/>
              </a:ext>
            </a:extLst>
          </p:cNvPr>
          <p:cNvSpPr txBox="1"/>
          <p:nvPr/>
        </p:nvSpPr>
        <p:spPr>
          <a:xfrm>
            <a:off x="3529997" y="2378220"/>
            <a:ext cx="55963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Additional selectivity arises following attended-stimulus enhancement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0DC057-6A1C-0E4C-BEB8-4209582993AD}"/>
              </a:ext>
            </a:extLst>
          </p:cNvPr>
          <p:cNvSpPr txBox="1"/>
          <p:nvPr/>
        </p:nvSpPr>
        <p:spPr>
          <a:xfrm>
            <a:off x="3529997" y="4983916"/>
            <a:ext cx="55963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Attended-stimulus enhancement rapidly tunes to scene dynamics</a:t>
            </a:r>
          </a:p>
        </p:txBody>
      </p:sp>
    </p:spTree>
    <p:extLst>
      <p:ext uri="{BB962C8B-B14F-4D97-AF65-F5344CB8AC3E}">
        <p14:creationId xmlns:p14="http://schemas.microsoft.com/office/powerpoint/2010/main" val="4039322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7CC6-3227-C842-A87C-B716C533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can find the attention locus in a stable auditory scene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3F6F8-3954-AA48-BC81-E366026BEA4E}"/>
              </a:ext>
            </a:extLst>
          </p:cNvPr>
          <p:cNvSpPr txBox="1"/>
          <p:nvPr/>
        </p:nvSpPr>
        <p:spPr>
          <a:xfrm>
            <a:off x="2137746" y="2438418"/>
            <a:ext cx="4320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Typical Decoding Setup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4ADACDC-A2B0-9E42-9BD5-6CCBCE18E7DA}"/>
              </a:ext>
            </a:extLst>
          </p:cNvPr>
          <p:cNvCxnSpPr>
            <a:cxnSpLocks/>
          </p:cNvCxnSpPr>
          <p:nvPr/>
        </p:nvCxnSpPr>
        <p:spPr>
          <a:xfrm>
            <a:off x="2708121" y="4268957"/>
            <a:ext cx="3349355" cy="0"/>
          </a:xfrm>
          <a:prstGeom prst="straightConnector1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74D732-552C-FA44-852E-650994D453B2}"/>
              </a:ext>
            </a:extLst>
          </p:cNvPr>
          <p:cNvCxnSpPr>
            <a:cxnSpLocks/>
          </p:cNvCxnSpPr>
          <p:nvPr/>
        </p:nvCxnSpPr>
        <p:spPr>
          <a:xfrm>
            <a:off x="2708121" y="5619403"/>
            <a:ext cx="3349355" cy="0"/>
          </a:xfrm>
          <a:prstGeom prst="straightConnector1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8AD9FA7-AECF-9D40-B664-DC223D228718}"/>
              </a:ext>
            </a:extLst>
          </p:cNvPr>
          <p:cNvSpPr txBox="1"/>
          <p:nvPr/>
        </p:nvSpPr>
        <p:spPr>
          <a:xfrm>
            <a:off x="2708121" y="3620836"/>
            <a:ext cx="1833583" cy="59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Speaker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5704ED-4E68-9940-A517-08177B7D3920}"/>
              </a:ext>
            </a:extLst>
          </p:cNvPr>
          <p:cNvSpPr txBox="1"/>
          <p:nvPr/>
        </p:nvSpPr>
        <p:spPr>
          <a:xfrm>
            <a:off x="2708121" y="4971280"/>
            <a:ext cx="1833583" cy="59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Speaker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AEE64C-6693-5241-A87C-C75298E9353E}"/>
              </a:ext>
            </a:extLst>
          </p:cNvPr>
          <p:cNvSpPr/>
          <p:nvPr/>
        </p:nvSpPr>
        <p:spPr>
          <a:xfrm>
            <a:off x="2137746" y="3429000"/>
            <a:ext cx="4320047" cy="1418166"/>
          </a:xfrm>
          <a:prstGeom prst="rect">
            <a:avLst/>
          </a:prstGeom>
          <a:solidFill>
            <a:schemeClr val="accent1">
              <a:alpha val="46000"/>
            </a:schemeClr>
          </a:solidFill>
          <a:ln w="1016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04C744-3F8E-F740-B75D-C6F4D43A0B79}"/>
              </a:ext>
            </a:extLst>
          </p:cNvPr>
          <p:cNvSpPr txBox="1"/>
          <p:nvPr/>
        </p:nvSpPr>
        <p:spPr>
          <a:xfrm>
            <a:off x="221657" y="3770924"/>
            <a:ext cx="177420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Attentional </a:t>
            </a:r>
          </a:p>
          <a:p>
            <a:r>
              <a:rPr lang="en-US" sz="2600" dirty="0"/>
              <a:t>Locus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1C8DC96-0D30-EF43-8BF7-5D6C9730C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016" y="3770924"/>
            <a:ext cx="2850781" cy="8680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BDFA82-B757-C045-8F75-4C850F19779E}"/>
              </a:ext>
            </a:extLst>
          </p:cNvPr>
          <p:cNvSpPr txBox="1"/>
          <p:nvPr/>
        </p:nvSpPr>
        <p:spPr>
          <a:xfrm>
            <a:off x="7028168" y="3153940"/>
            <a:ext cx="4577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Attended speaker is enhanced</a:t>
            </a:r>
          </a:p>
        </p:txBody>
      </p:sp>
    </p:spTree>
    <p:extLst>
      <p:ext uri="{BB962C8B-B14F-4D97-AF65-F5344CB8AC3E}">
        <p14:creationId xmlns:p14="http://schemas.microsoft.com/office/powerpoint/2010/main" val="3542857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2231</TotalTime>
  <Words>1393</Words>
  <Application>Microsoft Macintosh PowerPoint</Application>
  <PresentationFormat>Widescreen</PresentationFormat>
  <Paragraphs>497</Paragraphs>
  <Slides>88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2" baseType="lpstr">
      <vt:lpstr>Arial</vt:lpstr>
      <vt:lpstr>Calibri</vt:lpstr>
      <vt:lpstr>Calibri Light</vt:lpstr>
      <vt:lpstr>Office Theme</vt:lpstr>
      <vt:lpstr>Adapting Attention in a Dynamic Three-Speaker Auditory Scene </vt:lpstr>
      <vt:lpstr>EEG Decoding</vt:lpstr>
      <vt:lpstr>EEG Decoding</vt:lpstr>
      <vt:lpstr>EEG Decoding</vt:lpstr>
      <vt:lpstr>EEG Decoding</vt:lpstr>
      <vt:lpstr>Decoding can find the attention locus in a stable auditory scene</vt:lpstr>
      <vt:lpstr>Decoding can find the attention locus in a stable auditory scene</vt:lpstr>
      <vt:lpstr>Decoding can find the attention locus in a stable auditory scene</vt:lpstr>
      <vt:lpstr>Decoding can find the attention locus in a stable auditory scene</vt:lpstr>
      <vt:lpstr>Decoding can find the attention locus in a stable auditory scene</vt:lpstr>
      <vt:lpstr>Stimulus</vt:lpstr>
      <vt:lpstr>Stimulus</vt:lpstr>
      <vt:lpstr>Stimulus</vt:lpstr>
      <vt:lpstr>Stimulus</vt:lpstr>
      <vt:lpstr>Stimulus</vt:lpstr>
      <vt:lpstr>Stimulus</vt:lpstr>
      <vt:lpstr>Stimulus</vt:lpstr>
      <vt:lpstr>Stimulus</vt:lpstr>
      <vt:lpstr>Stimulus</vt:lpstr>
      <vt:lpstr>Stimulus</vt:lpstr>
      <vt:lpstr>Stimulus</vt:lpstr>
      <vt:lpstr>Stimulus</vt:lpstr>
      <vt:lpstr>Listening Conditions</vt:lpstr>
      <vt:lpstr>Listening Conditions</vt:lpstr>
      <vt:lpstr>Listening Conditions</vt:lpstr>
      <vt:lpstr>Listening Conditions</vt:lpstr>
      <vt:lpstr>Listening Conditions</vt:lpstr>
      <vt:lpstr>Listening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Selective Listening Improves Accuracy</vt:lpstr>
      <vt:lpstr>Selective Listening Improves Accuracy</vt:lpstr>
      <vt:lpstr>Selective Listening Improves Accuracy</vt:lpstr>
      <vt:lpstr>Selective Listening Improves Accuracy</vt:lpstr>
      <vt:lpstr>Selective Listening Improves Accuracy</vt:lpstr>
      <vt:lpstr>Selective Listening Improves Accuracy</vt:lpstr>
      <vt:lpstr>Decoder Training</vt:lpstr>
      <vt:lpstr>Decoder Training</vt:lpstr>
      <vt:lpstr>Decoder Training</vt:lpstr>
      <vt:lpstr>Decoder Training</vt:lpstr>
      <vt:lpstr>Decoder Training</vt:lpstr>
      <vt:lpstr>Decoder Training</vt:lpstr>
      <vt:lpstr>Decoder Training</vt:lpstr>
      <vt:lpstr>Decoder Training</vt:lpstr>
      <vt:lpstr>Decoder Training</vt:lpstr>
      <vt:lpstr>Decoder Training</vt:lpstr>
      <vt:lpstr>Decoder Training</vt:lpstr>
      <vt:lpstr>Decoder Training</vt:lpstr>
      <vt:lpstr>Decoder Training</vt:lpstr>
      <vt:lpstr>Decoder Training</vt:lpstr>
      <vt:lpstr>Decoder Training</vt:lpstr>
      <vt:lpstr>Decoder Training</vt:lpstr>
      <vt:lpstr>Decoder Training</vt:lpstr>
      <vt:lpstr>Decoder Training</vt:lpstr>
      <vt:lpstr>Decoding reveals attention to the target</vt:lpstr>
      <vt:lpstr>Decoding reveals attention to the target</vt:lpstr>
      <vt:lpstr>Decoding reveals attention to the target</vt:lpstr>
      <vt:lpstr>Decoding reveals attention to the target</vt:lpstr>
      <vt:lpstr>Decoding reveals attention to the target</vt:lpstr>
      <vt:lpstr>Decoding reveals attention to the target</vt:lpstr>
      <vt:lpstr>Decoding reveals attention to the target</vt:lpstr>
      <vt:lpstr>Decoding reveals attention to the target</vt:lpstr>
      <vt:lpstr>Decoding reveals attention to the target</vt:lpstr>
      <vt:lpstr>Decoding reveals attention to the target</vt:lpstr>
      <vt:lpstr>Decoding reveals attention to the target</vt:lpstr>
      <vt:lpstr>Attention signal is similar across conditions</vt:lpstr>
      <vt:lpstr>Attention signal is similar across conditions</vt:lpstr>
      <vt:lpstr>Attention signal is similar across conditions</vt:lpstr>
      <vt:lpstr>Attention signal is similar across conditions</vt:lpstr>
      <vt:lpstr>Later target = Better decoding</vt:lpstr>
      <vt:lpstr>Later target = Better decoding</vt:lpstr>
      <vt:lpstr>Later target = More focused attention</vt:lpstr>
      <vt:lpstr>Later target = More focused attention</vt:lpstr>
      <vt:lpstr>Conclusions</vt:lpstr>
      <vt:lpstr>Conclusions</vt:lpstr>
      <vt:lpstr>Conclusions</vt:lpstr>
      <vt:lpstr>Conclusions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Adapting Attention in a Dynamic Three-Speaker Auditory Scene </dc:title>
  <dc:creator>David F Little</dc:creator>
  <cp:lastModifiedBy>David F Little</cp:lastModifiedBy>
  <cp:revision>64</cp:revision>
  <dcterms:created xsi:type="dcterms:W3CDTF">2021-01-19T14:28:09Z</dcterms:created>
  <dcterms:modified xsi:type="dcterms:W3CDTF">2021-02-10T04:22:06Z</dcterms:modified>
</cp:coreProperties>
</file>