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51" r:id="rId3"/>
    <p:sldId id="356" r:id="rId4"/>
    <p:sldId id="355" r:id="rId5"/>
    <p:sldId id="354" r:id="rId6"/>
    <p:sldId id="353" r:id="rId7"/>
    <p:sldId id="352" r:id="rId8"/>
    <p:sldId id="350" r:id="rId9"/>
    <p:sldId id="357" r:id="rId10"/>
    <p:sldId id="358" r:id="rId11"/>
    <p:sldId id="258" r:id="rId12"/>
    <p:sldId id="335" r:id="rId13"/>
    <p:sldId id="334" r:id="rId14"/>
    <p:sldId id="336" r:id="rId15"/>
    <p:sldId id="259" r:id="rId16"/>
    <p:sldId id="264" r:id="rId17"/>
    <p:sldId id="260" r:id="rId18"/>
    <p:sldId id="262" r:id="rId19"/>
    <p:sldId id="268" r:id="rId20"/>
    <p:sldId id="263" r:id="rId21"/>
    <p:sldId id="265" r:id="rId22"/>
    <p:sldId id="283" r:id="rId23"/>
    <p:sldId id="269" r:id="rId24"/>
    <p:sldId id="274" r:id="rId25"/>
    <p:sldId id="333" r:id="rId26"/>
    <p:sldId id="332" r:id="rId27"/>
    <p:sldId id="331" r:id="rId28"/>
    <p:sldId id="329" r:id="rId29"/>
    <p:sldId id="314" r:id="rId30"/>
    <p:sldId id="322" r:id="rId31"/>
    <p:sldId id="321" r:id="rId32"/>
    <p:sldId id="319" r:id="rId33"/>
    <p:sldId id="317" r:id="rId34"/>
    <p:sldId id="316" r:id="rId35"/>
    <p:sldId id="324" r:id="rId36"/>
    <p:sldId id="325" r:id="rId37"/>
    <p:sldId id="315" r:id="rId38"/>
    <p:sldId id="327" r:id="rId39"/>
    <p:sldId id="326" r:id="rId40"/>
    <p:sldId id="328" r:id="rId41"/>
    <p:sldId id="276" r:id="rId42"/>
    <p:sldId id="277" r:id="rId43"/>
    <p:sldId id="278" r:id="rId44"/>
    <p:sldId id="279" r:id="rId45"/>
    <p:sldId id="280" r:id="rId46"/>
    <p:sldId id="281" r:id="rId47"/>
    <p:sldId id="359" r:id="rId48"/>
    <p:sldId id="360" r:id="rId49"/>
    <p:sldId id="310" r:id="rId50"/>
    <p:sldId id="365" r:id="rId51"/>
    <p:sldId id="364" r:id="rId52"/>
    <p:sldId id="363" r:id="rId53"/>
    <p:sldId id="362" r:id="rId54"/>
    <p:sldId id="361" r:id="rId55"/>
    <p:sldId id="366" r:id="rId56"/>
    <p:sldId id="367" r:id="rId57"/>
    <p:sldId id="370" r:id="rId58"/>
    <p:sldId id="371" r:id="rId59"/>
    <p:sldId id="377" r:id="rId60"/>
    <p:sldId id="373" r:id="rId61"/>
    <p:sldId id="374" r:id="rId62"/>
    <p:sldId id="375" r:id="rId63"/>
    <p:sldId id="376" r:id="rId64"/>
    <p:sldId id="37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32"/>
    <p:restoredTop sz="91437"/>
  </p:normalViewPr>
  <p:slideViewPr>
    <p:cSldViewPr snapToGrid="0" snapToObjects="1">
      <p:cViewPr>
        <p:scale>
          <a:sx n="76" d="100"/>
          <a:sy n="76" d="100"/>
        </p:scale>
        <p:origin x="560" y="2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7.emf"/><Relationship Id="rId5" Type="http://schemas.openxmlformats.org/officeDocument/2006/relationships/image" Target="../media/image23.emf"/><Relationship Id="rId10" Type="http://schemas.openxmlformats.org/officeDocument/2006/relationships/image" Target="../media/image16.emf"/><Relationship Id="rId4" Type="http://schemas.openxmlformats.org/officeDocument/2006/relationships/image" Target="../media/image22.emf"/><Relationship Id="rId9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1.emf"/><Relationship Id="rId7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8.emf"/><Relationship Id="rId5" Type="http://schemas.openxmlformats.org/officeDocument/2006/relationships/image" Target="../media/image23.emf"/><Relationship Id="rId10" Type="http://schemas.openxmlformats.org/officeDocument/2006/relationships/image" Target="../media/image17.emf"/><Relationship Id="rId4" Type="http://schemas.openxmlformats.org/officeDocument/2006/relationships/image" Target="../media/image22.emf"/><Relationship Id="rId9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1.emf"/><Relationship Id="rId7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22.emf"/><Relationship Id="rId9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1.emf"/><Relationship Id="rId7" Type="http://schemas.openxmlformats.org/officeDocument/2006/relationships/image" Target="../media/image1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22.emf"/><Relationship Id="rId9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1.emf"/><Relationship Id="rId7" Type="http://schemas.openxmlformats.org/officeDocument/2006/relationships/image" Target="../media/image1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Adapting Attention in a Dynamic Three-Speaker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2266-0891-FF4D-B069-7B88F736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Spread: </a:t>
            </a:r>
            <a:r>
              <a:rPr lang="en-US" dirty="0" err="1"/>
              <a:t>target:non-target</a:t>
            </a:r>
            <a:r>
              <a:rPr lang="en-US" dirty="0"/>
              <a:t>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D555-AD7A-464B-A85F-F10C61BC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9D91E-1B8C-4446-BB7F-499966127E8C}"/>
              </a:ext>
            </a:extLst>
          </p:cNvPr>
          <p:cNvSpPr/>
          <p:nvPr/>
        </p:nvSpPr>
        <p:spPr>
          <a:xfrm>
            <a:off x="838200" y="1763486"/>
            <a:ext cx="1774371" cy="385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1026" name="Picture 2" descr="80+ Free Headset &amp; Headphones Vectors - Pixabay">
            <a:extLst>
              <a:ext uri="{FF2B5EF4-FFF2-40B4-BE49-F238E27FC236}">
                <a16:creationId xmlns:a16="http://schemas.microsoft.com/office/drawing/2014/main" id="{9E38001B-FC7A-394D-B248-34D908BE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3" y="5482772"/>
            <a:ext cx="1152071" cy="1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9AD4-3660-024E-953D-24E0C7BE05B1}"/>
              </a:ext>
            </a:extLst>
          </p:cNvPr>
          <p:cNvSpPr txBox="1"/>
          <p:nvPr/>
        </p:nvSpPr>
        <p:spPr>
          <a:xfrm>
            <a:off x="1937657" y="5807545"/>
            <a:ext cx="509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Simulated HRTF over headphones</a:t>
            </a:r>
          </a:p>
        </p:txBody>
      </p:sp>
    </p:spTree>
    <p:extLst>
      <p:ext uri="{BB962C8B-B14F-4D97-AF65-F5344CB8AC3E}">
        <p14:creationId xmlns:p14="http://schemas.microsoft.com/office/powerpoint/2010/main" val="15460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D69754AF-57BA-D34B-AA66-BCA0785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3B051D62-FFC4-1D48-99E0-19D4FE76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F97A88B1-B7F1-6344-92FA-EEDE9A9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A471DF15-6F6B-9245-8F7F-128BA124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B7B07EDF-F4CA-0244-B9EA-C433338E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2789F-022B-084B-95D8-6F92DC55BD12}"/>
              </a:ext>
            </a:extLst>
          </p:cNvPr>
          <p:cNvSpPr/>
          <p:nvPr/>
        </p:nvSpPr>
        <p:spPr>
          <a:xfrm>
            <a:off x="271502" y="1838234"/>
            <a:ext cx="6496440" cy="5019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5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4EA0-CC1A-0840-9E3D-BDF11962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A73EED3-F355-3049-94CD-09FD692A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E1EA6-BEA8-2041-9D42-466D96611155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350362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380D0-E3EA-7143-84D4-B910B6F5545A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2F079193-486D-B74C-BC4E-1713905C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28344-18E7-E24A-A987-FB3E303BE7A7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108179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AE34-F76F-204F-988D-E72EBC01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9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1519053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339979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576256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433465" y="5746219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953400" y="4775661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34350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01610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63358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2789F-022B-084B-95D8-6F92DC55BD12}"/>
              </a:ext>
            </a:extLst>
          </p:cNvPr>
          <p:cNvSpPr/>
          <p:nvPr/>
        </p:nvSpPr>
        <p:spPr>
          <a:xfrm>
            <a:off x="271502" y="1838234"/>
            <a:ext cx="6496440" cy="396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1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2789F-022B-084B-95D8-6F92DC55BD12}"/>
              </a:ext>
            </a:extLst>
          </p:cNvPr>
          <p:cNvSpPr/>
          <p:nvPr/>
        </p:nvSpPr>
        <p:spPr>
          <a:xfrm>
            <a:off x="838200" y="1838234"/>
            <a:ext cx="5929741" cy="3335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89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C6CF7-0C04-4F48-8585-C3B04F1F849C}"/>
              </a:ext>
            </a:extLst>
          </p:cNvPr>
          <p:cNvSpPr/>
          <p:nvPr/>
        </p:nvSpPr>
        <p:spPr>
          <a:xfrm>
            <a:off x="3324113" y="4894729"/>
            <a:ext cx="7463157" cy="179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73FE-F4C2-664A-A023-2AF3E001428D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B0617-B696-5444-B1EB-9CE34AAC7D08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5CD76-6C46-8249-93D0-B89DA1AF96FB}"/>
              </a:ext>
            </a:extLst>
          </p:cNvPr>
          <p:cNvSpPr/>
          <p:nvPr/>
        </p:nvSpPr>
        <p:spPr>
          <a:xfrm>
            <a:off x="8143539" y="4927002"/>
            <a:ext cx="2643731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F834AE-0A6A-9648-A0EE-00460E35F6EA}"/>
              </a:ext>
            </a:extLst>
          </p:cNvPr>
          <p:cNvSpPr txBox="1"/>
          <p:nvPr/>
        </p:nvSpPr>
        <p:spPr>
          <a:xfrm>
            <a:off x="5311600" y="19430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1C897-FBB5-D44F-9CB3-5216B888D125}"/>
              </a:ext>
            </a:extLst>
          </p:cNvPr>
          <p:cNvSpPr txBox="1"/>
          <p:nvPr/>
        </p:nvSpPr>
        <p:spPr>
          <a:xfrm>
            <a:off x="7214332" y="19639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68AE-E66F-F842-827B-05BAE3D2F37B}"/>
              </a:ext>
            </a:extLst>
          </p:cNvPr>
          <p:cNvSpPr txBox="1"/>
          <p:nvPr/>
        </p:nvSpPr>
        <p:spPr>
          <a:xfrm>
            <a:off x="5752751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051DF-03E7-6F44-BCBD-BB22BF24A9AF}"/>
              </a:ext>
            </a:extLst>
          </p:cNvPr>
          <p:cNvSpPr txBox="1"/>
          <p:nvPr/>
        </p:nvSpPr>
        <p:spPr>
          <a:xfrm>
            <a:off x="7516026" y="324618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n.s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CBE4-86A5-FA4D-966D-8B261069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48AD-E5AB-DB4D-B860-817F9D20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86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F8561-9669-A444-BE70-C057D8FA7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598" y="1425039"/>
            <a:ext cx="7681773" cy="50678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280A38-2DAD-5C4D-B9C3-02C52001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Attention flickers, but similarly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2234912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0C3572-0772-5145-9902-6518865C8EC6}"/>
              </a:ext>
            </a:extLst>
          </p:cNvPr>
          <p:cNvSpPr/>
          <p:nvPr/>
        </p:nvSpPr>
        <p:spPr>
          <a:xfrm>
            <a:off x="2931458" y="1690688"/>
            <a:ext cx="7855811" cy="500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</p:spTree>
    <p:extLst>
      <p:ext uri="{BB962C8B-B14F-4D97-AF65-F5344CB8AC3E}">
        <p14:creationId xmlns:p14="http://schemas.microsoft.com/office/powerpoint/2010/main" val="3194565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0C3572-0772-5145-9902-6518865C8EC6}"/>
              </a:ext>
            </a:extLst>
          </p:cNvPr>
          <p:cNvSpPr/>
          <p:nvPr/>
        </p:nvSpPr>
        <p:spPr>
          <a:xfrm>
            <a:off x="2931458" y="1690688"/>
            <a:ext cx="7855811" cy="500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53013-F660-DF4E-8149-D4B9C41151EC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804923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0C3572-0772-5145-9902-6518865C8EC6}"/>
              </a:ext>
            </a:extLst>
          </p:cNvPr>
          <p:cNvSpPr/>
          <p:nvPr/>
        </p:nvSpPr>
        <p:spPr>
          <a:xfrm>
            <a:off x="2931458" y="1690688"/>
            <a:ext cx="7855811" cy="500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53013-F660-DF4E-8149-D4B9C41151EC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CC899-AAED-564C-863C-99823E2BC713}"/>
              </a:ext>
            </a:extLst>
          </p:cNvPr>
          <p:cNvSpPr txBox="1"/>
          <p:nvPr/>
        </p:nvSpPr>
        <p:spPr>
          <a:xfrm>
            <a:off x="156832" y="1690688"/>
            <a:ext cx="181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Perfect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67321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0C3572-0772-5145-9902-6518865C8EC6}"/>
              </a:ext>
            </a:extLst>
          </p:cNvPr>
          <p:cNvSpPr/>
          <p:nvPr/>
        </p:nvSpPr>
        <p:spPr>
          <a:xfrm>
            <a:off x="5136776" y="1690688"/>
            <a:ext cx="5650494" cy="500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484A9-0B6D-7945-B4CB-707F2A6AD3E2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CF9A4-2365-8A40-BE17-6A3E9D2EFE3E}"/>
              </a:ext>
            </a:extLst>
          </p:cNvPr>
          <p:cNvSpPr txBox="1"/>
          <p:nvPr/>
        </p:nvSpPr>
        <p:spPr>
          <a:xfrm>
            <a:off x="156832" y="1690688"/>
            <a:ext cx="181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Perfect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4343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0C3572-0772-5145-9902-6518865C8EC6}"/>
              </a:ext>
            </a:extLst>
          </p:cNvPr>
          <p:cNvSpPr/>
          <p:nvPr/>
        </p:nvSpPr>
        <p:spPr>
          <a:xfrm>
            <a:off x="7422776" y="1439333"/>
            <a:ext cx="3364494" cy="52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CC8E4-4995-9048-9150-ABD06C53E98E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1D2B9-952D-F747-978A-F17F42C4CE08}"/>
              </a:ext>
            </a:extLst>
          </p:cNvPr>
          <p:cNvSpPr txBox="1"/>
          <p:nvPr/>
        </p:nvSpPr>
        <p:spPr>
          <a:xfrm>
            <a:off x="156832" y="1690688"/>
            <a:ext cx="181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Perfect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51421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1699D-76BC-5548-8983-9472C56DE848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C7105-813C-AF4E-AD79-47D9B4033E23}"/>
              </a:ext>
            </a:extLst>
          </p:cNvPr>
          <p:cNvSpPr txBox="1"/>
          <p:nvPr/>
        </p:nvSpPr>
        <p:spPr>
          <a:xfrm>
            <a:off x="156832" y="1690688"/>
            <a:ext cx="181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Perfect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21367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Differences Across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61E73-0E65-0C41-A16B-E3CB13FE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21" y="1690688"/>
            <a:ext cx="8805582" cy="4837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1699D-76BC-5548-8983-9472C56DE848}"/>
              </a:ext>
            </a:extLst>
          </p:cNvPr>
          <p:cNvSpPr txBox="1"/>
          <p:nvPr/>
        </p:nvSpPr>
        <p:spPr>
          <a:xfrm>
            <a:off x="156832" y="4844146"/>
            <a:ext cx="179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Chance 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C7105-813C-AF4E-AD79-47D9B4033E23}"/>
              </a:ext>
            </a:extLst>
          </p:cNvPr>
          <p:cNvSpPr txBox="1"/>
          <p:nvPr/>
        </p:nvSpPr>
        <p:spPr>
          <a:xfrm>
            <a:off x="156832" y="1690688"/>
            <a:ext cx="181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Perfect</a:t>
            </a:r>
          </a:p>
          <a:p>
            <a:pPr algn="r"/>
            <a:r>
              <a:rPr lang="en-US" sz="2400" dirty="0">
                <a:solidFill>
                  <a:schemeClr val="accent3"/>
                </a:solidFill>
              </a:rPr>
              <a:t>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2AB5B-E58F-FE4D-93E7-AA81FFF48EC3}"/>
              </a:ext>
            </a:extLst>
          </p:cNvPr>
          <p:cNvSpPr txBox="1"/>
          <p:nvPr/>
        </p:nvSpPr>
        <p:spPr>
          <a:xfrm>
            <a:off x="3699810" y="2337019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487AB-A907-6742-A5E9-9B8804838C1A}"/>
              </a:ext>
            </a:extLst>
          </p:cNvPr>
          <p:cNvSpPr txBox="1"/>
          <p:nvPr/>
        </p:nvSpPr>
        <p:spPr>
          <a:xfrm>
            <a:off x="6057528" y="2152353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3A1A9-B7F5-3D44-8227-3E2BDA9722E2}"/>
              </a:ext>
            </a:extLst>
          </p:cNvPr>
          <p:cNvSpPr txBox="1"/>
          <p:nvPr/>
        </p:nvSpPr>
        <p:spPr>
          <a:xfrm>
            <a:off x="8328794" y="2831585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36491321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surpasses baseline classifiers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DFE272-5A92-2C42-B8B2-F96472284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62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surpasses baseline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F39C3-1E54-B74D-827D-20484D82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47193"/>
            <a:ext cx="8521479" cy="377533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5367867" y="3200400"/>
            <a:ext cx="54194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399DC9E-4DFE-1444-B1C5-8F327D020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EE9BF3-8C1F-8147-9D82-0C564ED84983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38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surpasses baseline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F39C3-1E54-B74D-827D-20484D82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47193"/>
            <a:ext cx="8521479" cy="377533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7670800" y="3200400"/>
            <a:ext cx="3116470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3DAF7B8-9558-DF45-8E14-0716ED4A4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053B03-BE4B-F54D-BDF9-54408C805A75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539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surpasses baseline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F39C3-1E54-B74D-827D-20484D82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47193"/>
            <a:ext cx="8521479" cy="377533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1B2C8C3-58B6-FC45-B066-B6ED5180F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A5226-1BB2-FD4A-9C9E-148B71C73AA5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6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24DD7-9A75-704A-94A6-C2D88F571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162" y="6393364"/>
            <a:ext cx="939802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A9B08-2DD8-0642-81C2-21BC8F07FDDD}"/>
              </a:ext>
            </a:extLst>
          </p:cNvPr>
          <p:cNvSpPr txBox="1"/>
          <p:nvPr/>
        </p:nvSpPr>
        <p:spPr>
          <a:xfrm>
            <a:off x="8222289" y="1838234"/>
            <a:ext cx="2339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8464634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surpasses baseline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F39C3-1E54-B74D-827D-20484D82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47193"/>
            <a:ext cx="8521479" cy="377533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C7B93-46EF-EA41-9D39-638511D0FEA3}"/>
              </a:ext>
            </a:extLst>
          </p:cNvPr>
          <p:cNvSpPr txBox="1"/>
          <p:nvPr/>
        </p:nvSpPr>
        <p:spPr>
          <a:xfrm>
            <a:off x="5311426" y="396813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5642A-5BC7-0D4F-B6FF-62CE5ED31278}"/>
              </a:ext>
            </a:extLst>
          </p:cNvPr>
          <p:cNvSpPr txBox="1"/>
          <p:nvPr/>
        </p:nvSpPr>
        <p:spPr>
          <a:xfrm>
            <a:off x="6423680" y="3191594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7306ED1-B4C7-9643-976F-1DF8439CF80E}"/>
              </a:ext>
            </a:extLst>
          </p:cNvPr>
          <p:cNvSpPr/>
          <p:nvPr/>
        </p:nvSpPr>
        <p:spPr>
          <a:xfrm rot="16200000">
            <a:off x="5398524" y="3645794"/>
            <a:ext cx="433664" cy="1660015"/>
          </a:xfrm>
          <a:prstGeom prst="rightBrace">
            <a:avLst>
              <a:gd name="adj1" fmla="val 51285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1662CE2-B044-034F-AD20-656D3D7F8770}"/>
              </a:ext>
            </a:extLst>
          </p:cNvPr>
          <p:cNvSpPr/>
          <p:nvPr/>
        </p:nvSpPr>
        <p:spPr>
          <a:xfrm rot="16200000">
            <a:off x="6510778" y="1813748"/>
            <a:ext cx="433664" cy="3884520"/>
          </a:xfrm>
          <a:prstGeom prst="rightBrace">
            <a:avLst>
              <a:gd name="adj1" fmla="val 51285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D6A4F46-62B1-254C-8C8B-96A325EEE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EEBE85-B367-9549-9409-D4AD4A584C1D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88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captures condition “preparation”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A25398-8673-3F40-8312-6C77489A272D}"/>
              </a:ext>
            </a:extLst>
          </p:cNvPr>
          <p:cNvCxnSpPr>
            <a:cxnSpLocks/>
          </p:cNvCxnSpPr>
          <p:nvPr/>
        </p:nvCxnSpPr>
        <p:spPr>
          <a:xfrm flipH="1">
            <a:off x="4419600" y="2994801"/>
            <a:ext cx="489511" cy="71359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55AB16A-DB4B-CA45-A953-414F222E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50874"/>
            <a:ext cx="8521479" cy="37753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5489F9-CA0E-F44D-ABF7-AE42D2B6FC98}"/>
              </a:ext>
            </a:extLst>
          </p:cNvPr>
          <p:cNvSpPr/>
          <p:nvPr/>
        </p:nvSpPr>
        <p:spPr>
          <a:xfrm>
            <a:off x="5469467" y="3200400"/>
            <a:ext cx="53178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4266330-D767-6D49-BB54-9CE958C17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2C6A8E-7B37-0345-A449-A696B0CDDE71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55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captures condition “preparation”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A25398-8673-3F40-8312-6C77489A272D}"/>
              </a:ext>
            </a:extLst>
          </p:cNvPr>
          <p:cNvCxnSpPr>
            <a:cxnSpLocks/>
          </p:cNvCxnSpPr>
          <p:nvPr/>
        </p:nvCxnSpPr>
        <p:spPr>
          <a:xfrm flipH="1">
            <a:off x="4419600" y="2994801"/>
            <a:ext cx="489511" cy="71359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55AB16A-DB4B-CA45-A953-414F222E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50874"/>
            <a:ext cx="8521479" cy="37753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5489F9-CA0E-F44D-ABF7-AE42D2B6FC98}"/>
              </a:ext>
            </a:extLst>
          </p:cNvPr>
          <p:cNvSpPr/>
          <p:nvPr/>
        </p:nvSpPr>
        <p:spPr>
          <a:xfrm>
            <a:off x="7653867" y="3200400"/>
            <a:ext cx="31334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EDC9492-F7EF-9147-8837-0ABFF9269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E278D8-7F9F-9040-879E-02D51181A92B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83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1AE0AC2-0718-B04B-8212-FF1874F27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50874"/>
            <a:ext cx="8521479" cy="377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captures condition “preparation”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5915F2-118B-9F46-9785-9A1391DC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65C6E-BAB3-BA46-BD65-32DE0BD13AD8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30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1AE0AC2-0718-B04B-8212-FF1874F27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899" y="2950874"/>
            <a:ext cx="8521479" cy="377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95FB0F-F423-DE45-A325-8328E43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Categorization captures condition “preparation”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5915F2-118B-9F46-9785-9A1391DC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479" y="1758505"/>
            <a:ext cx="2373779" cy="1304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05F3C7-43C4-7444-A982-BC69AE184285}"/>
              </a:ext>
            </a:extLst>
          </p:cNvPr>
          <p:cNvSpPr/>
          <p:nvPr/>
        </p:nvSpPr>
        <p:spPr>
          <a:xfrm>
            <a:off x="10498666" y="3200400"/>
            <a:ext cx="288603" cy="349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65C6E-BAB3-BA46-BD65-32DE0BD13AD8}"/>
              </a:ext>
            </a:extLst>
          </p:cNvPr>
          <p:cNvCxnSpPr>
            <a:cxnSpLocks/>
          </p:cNvCxnSpPr>
          <p:nvPr/>
        </p:nvCxnSpPr>
        <p:spPr>
          <a:xfrm>
            <a:off x="4114800" y="3062618"/>
            <a:ext cx="304800" cy="65544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71A016-4733-2149-BF74-5DD836797456}"/>
              </a:ext>
            </a:extLst>
          </p:cNvPr>
          <p:cNvSpPr txBox="1"/>
          <p:nvPr/>
        </p:nvSpPr>
        <p:spPr>
          <a:xfrm>
            <a:off x="5333407" y="2664268"/>
            <a:ext cx="59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err="1">
                <a:solidFill>
                  <a:srgbClr val="FF0000"/>
                </a:solidFill>
              </a:rPr>
              <a:t>n.s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A9865-974C-464E-A8B2-E1F47A8BDF48}"/>
              </a:ext>
            </a:extLst>
          </p:cNvPr>
          <p:cNvSpPr txBox="1"/>
          <p:nvPr/>
        </p:nvSpPr>
        <p:spPr>
          <a:xfrm>
            <a:off x="6428489" y="2920666"/>
            <a:ext cx="59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err="1">
                <a:solidFill>
                  <a:srgbClr val="FF0000"/>
                </a:solidFill>
              </a:rPr>
              <a:t>n.s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EB1807B-4131-7349-8374-3EC857F3C30D}"/>
              </a:ext>
            </a:extLst>
          </p:cNvPr>
          <p:cNvSpPr/>
          <p:nvPr/>
        </p:nvSpPr>
        <p:spPr>
          <a:xfrm rot="16200000">
            <a:off x="5415696" y="2409664"/>
            <a:ext cx="433664" cy="1660015"/>
          </a:xfrm>
          <a:prstGeom prst="rightBrace">
            <a:avLst>
              <a:gd name="adj1" fmla="val 51285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4CE9C79-6B53-7543-A659-F940956B9829}"/>
              </a:ext>
            </a:extLst>
          </p:cNvPr>
          <p:cNvSpPr/>
          <p:nvPr/>
        </p:nvSpPr>
        <p:spPr>
          <a:xfrm rot="16200000">
            <a:off x="6510778" y="1610552"/>
            <a:ext cx="433664" cy="3884520"/>
          </a:xfrm>
          <a:prstGeom prst="rightBrace">
            <a:avLst>
              <a:gd name="adj1" fmla="val 51285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6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8FEEC-B3ED-1F4B-B34C-AD561827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26" y="2659564"/>
            <a:ext cx="66802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24DD7-9A75-704A-94A6-C2D88F571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162" y="6393364"/>
            <a:ext cx="939802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A9B08-2DD8-0642-81C2-21BC8F07FDDD}"/>
              </a:ext>
            </a:extLst>
          </p:cNvPr>
          <p:cNvSpPr txBox="1"/>
          <p:nvPr/>
        </p:nvSpPr>
        <p:spPr>
          <a:xfrm>
            <a:off x="8222289" y="1838234"/>
            <a:ext cx="2339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3363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distribute auditory 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30F0-AB56-564C-96BB-0F04C522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1" y="3958681"/>
            <a:ext cx="5270500" cy="276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8FEEC-B3ED-1F4B-B34C-AD561827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26" y="2659564"/>
            <a:ext cx="66802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BF546-57BF-EC47-ABB7-1D948FB3B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026" y="4074221"/>
            <a:ext cx="7759700" cy="269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24DD7-9A75-704A-94A6-C2D88F571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162" y="6393364"/>
            <a:ext cx="939802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4E4AD-29D5-3A48-B9D9-F156CCA8BBD1}"/>
              </a:ext>
            </a:extLst>
          </p:cNvPr>
          <p:cNvSpPr txBox="1"/>
          <p:nvPr/>
        </p:nvSpPr>
        <p:spPr>
          <a:xfrm>
            <a:off x="2364059" y="1838234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A9B08-2DD8-0642-81C2-21BC8F07FDDD}"/>
              </a:ext>
            </a:extLst>
          </p:cNvPr>
          <p:cNvSpPr txBox="1"/>
          <p:nvPr/>
        </p:nvSpPr>
        <p:spPr>
          <a:xfrm>
            <a:off x="8222289" y="1838234"/>
            <a:ext cx="2339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70210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F9C5-3A9C-574E-848A-0744F5CD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Flicker: Global variance - local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CEC2-FD27-024F-A6A3-5F6BDEA0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487</Words>
  <Application>Microsoft Macintosh PowerPoint</Application>
  <PresentationFormat>Widescreen</PresentationFormat>
  <Paragraphs>212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Adapting Attention in a Dynamic Three-Speaker Auditory Scene </vt:lpstr>
      <vt:lpstr>How do we distribute auditory attention?</vt:lpstr>
      <vt:lpstr>How do we distribute auditory attention?</vt:lpstr>
      <vt:lpstr>How do we distribute auditory attention?</vt:lpstr>
      <vt:lpstr>How do we distribute auditory attention?</vt:lpstr>
      <vt:lpstr>How do we distribute auditory attention?</vt:lpstr>
      <vt:lpstr>How do we distribute auditory attention?</vt:lpstr>
      <vt:lpstr>How do we distribute auditory attention?</vt:lpstr>
      <vt:lpstr>Flicker: Global variance - local variance</vt:lpstr>
      <vt:lpstr>Spread: target:non-target ratio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Decoder</vt:lpstr>
      <vt:lpstr>Attention flickers, but similarly across conditions</vt:lpstr>
      <vt:lpstr>EEG Differences Across Condition</vt:lpstr>
      <vt:lpstr>EEG Differences Across Condition</vt:lpstr>
      <vt:lpstr>EEG Differences Across Condition</vt:lpstr>
      <vt:lpstr>EEG Differences Across Condition</vt:lpstr>
      <vt:lpstr>EEG Differences Across Condition</vt:lpstr>
      <vt:lpstr>EEG Differences Across Condition</vt:lpstr>
      <vt:lpstr>EEG Differences Across Condition</vt:lpstr>
      <vt:lpstr>EEG Categorization surpasses baseline classifiers</vt:lpstr>
      <vt:lpstr>EEG Categorization surpasses baseline classifiers</vt:lpstr>
      <vt:lpstr>EEG Categorization surpasses baseline classifiers</vt:lpstr>
      <vt:lpstr>EEG Categorization surpasses baseline classifiers</vt:lpstr>
      <vt:lpstr>EEG Categorization surpasses baseline classifiers</vt:lpstr>
      <vt:lpstr>EEG Categorization captures condition “preparation”</vt:lpstr>
      <vt:lpstr>EEG Categorization captures condition “preparation”</vt:lpstr>
      <vt:lpstr>EEG Categorization captures condition “preparation”</vt:lpstr>
      <vt:lpstr>EEG Categorization captures condition “preparation”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38</cp:revision>
  <dcterms:created xsi:type="dcterms:W3CDTF">2021-01-19T14:28:09Z</dcterms:created>
  <dcterms:modified xsi:type="dcterms:W3CDTF">2021-02-09T19:34:02Z</dcterms:modified>
</cp:coreProperties>
</file>