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1" r:id="rId2"/>
    <p:sldId id="258" r:id="rId3"/>
    <p:sldId id="259" r:id="rId4"/>
    <p:sldId id="260" r:id="rId5"/>
    <p:sldId id="261" r:id="rId6"/>
    <p:sldId id="282" r:id="rId7"/>
    <p:sldId id="264" r:id="rId8"/>
    <p:sldId id="283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8" r:id="rId20"/>
    <p:sldId id="279" r:id="rId21"/>
    <p:sldId id="280" r:id="rId22"/>
    <p:sldId id="281" r:id="rId23"/>
    <p:sldId id="285" r:id="rId24"/>
    <p:sldId id="272" r:id="rId25"/>
    <p:sldId id="273" r:id="rId26"/>
    <p:sldId id="274" r:id="rId27"/>
    <p:sldId id="275" r:id="rId28"/>
    <p:sldId id="276" r:id="rId29"/>
    <p:sldId id="286" r:id="rId30"/>
    <p:sldId id="290" r:id="rId31"/>
    <p:sldId id="277" r:id="rId32"/>
    <p:sldId id="291" r:id="rId33"/>
    <p:sldId id="287" r:id="rId34"/>
    <p:sldId id="289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294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3C57D-1630-4E46-A5D9-3A4DA8FC8C48}" v="1" dt="2019-05-07T05:35:55.109"/>
    <p1510:client id="{646B4FB4-D80C-49B3-BAC3-1677E23992DD}" v="13" dt="2019-05-06T10:52:55.128"/>
    <p1510:client id="{D7D001D0-9F77-4D28-A7EA-241C22A037A1}" v="2" dt="2019-05-06T18:12:28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CEF9060-7FDE-44FE-9238-89BFAD39B375}"/>
              </a:ext>
            </a:extLst>
          </p:cNvPr>
          <p:cNvSpPr/>
          <p:nvPr/>
        </p:nvSpPr>
        <p:spPr>
          <a:xfrm>
            <a:off x="0" y="2514346"/>
            <a:ext cx="6647549" cy="1816111"/>
          </a:xfrm>
          <a:custGeom>
            <a:avLst/>
            <a:gdLst>
              <a:gd name="connsiteX0" fmla="*/ 1967337 w 4985662"/>
              <a:gd name="connsiteY0" fmla="*/ 0 h 1362083"/>
              <a:gd name="connsiteX1" fmla="*/ 4507744 w 4985662"/>
              <a:gd name="connsiteY1" fmla="*/ 0 h 1362083"/>
              <a:gd name="connsiteX2" fmla="*/ 4985662 w 4985662"/>
              <a:gd name="connsiteY2" fmla="*/ 681205 h 1362083"/>
              <a:gd name="connsiteX3" fmla="*/ 4515579 w 4985662"/>
              <a:gd name="connsiteY3" fmla="*/ 1362083 h 1362083"/>
              <a:gd name="connsiteX4" fmla="*/ 2494604 w 4985662"/>
              <a:gd name="connsiteY4" fmla="*/ 1362083 h 1362083"/>
              <a:gd name="connsiteX5" fmla="*/ 1967337 w 4985662"/>
              <a:gd name="connsiteY5" fmla="*/ 1362083 h 1362083"/>
              <a:gd name="connsiteX6" fmla="*/ 0 w 4985662"/>
              <a:gd name="connsiteY6" fmla="*/ 1362083 h 1362083"/>
              <a:gd name="connsiteX7" fmla="*/ 0 w 4985662"/>
              <a:gd name="connsiteY7" fmla="*/ 1283 h 1362083"/>
              <a:gd name="connsiteX8" fmla="*/ 1967337 w 4985662"/>
              <a:gd name="connsiteY8" fmla="*/ 1283 h 136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5662" h="1362083">
                <a:moveTo>
                  <a:pt x="1967337" y="0"/>
                </a:moveTo>
                <a:lnTo>
                  <a:pt x="4507744" y="0"/>
                </a:lnTo>
                <a:lnTo>
                  <a:pt x="4985662" y="681205"/>
                </a:lnTo>
                <a:lnTo>
                  <a:pt x="4515579" y="1362083"/>
                </a:lnTo>
                <a:lnTo>
                  <a:pt x="2494604" y="1362083"/>
                </a:lnTo>
                <a:lnTo>
                  <a:pt x="1967337" y="1362083"/>
                </a:lnTo>
                <a:lnTo>
                  <a:pt x="0" y="1362083"/>
                </a:lnTo>
                <a:lnTo>
                  <a:pt x="0" y="1283"/>
                </a:lnTo>
                <a:lnTo>
                  <a:pt x="1967337" y="1283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090BEFF-E5D8-4212-87A4-C50456B6DA69}"/>
              </a:ext>
            </a:extLst>
          </p:cNvPr>
          <p:cNvGrpSpPr/>
          <p:nvPr/>
        </p:nvGrpSpPr>
        <p:grpSpPr>
          <a:xfrm>
            <a:off x="11175354" y="6450465"/>
            <a:ext cx="710565" cy="211673"/>
            <a:chOff x="1500188" y="3370263"/>
            <a:chExt cx="2941637" cy="876300"/>
          </a:xfrm>
        </p:grpSpPr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C70A8BE3-17CE-4962-9CAA-5865F23F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3894138"/>
              <a:ext cx="41275" cy="287337"/>
            </a:xfrm>
            <a:custGeom>
              <a:avLst/>
              <a:gdLst>
                <a:gd name="T0" fmla="*/ 0 w 116"/>
                <a:gd name="T1" fmla="*/ 747 h 800"/>
                <a:gd name="T2" fmla="*/ 115 w 116"/>
                <a:gd name="T3" fmla="*/ 799 h 800"/>
                <a:gd name="T4" fmla="*/ 115 w 116"/>
                <a:gd name="T5" fmla="*/ 0 h 800"/>
                <a:gd name="T6" fmla="*/ 0 w 116"/>
                <a:gd name="T7" fmla="*/ 0 h 800"/>
                <a:gd name="T8" fmla="*/ 0 w 116"/>
                <a:gd name="T9" fmla="*/ 74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00">
                  <a:moveTo>
                    <a:pt x="0" y="747"/>
                  </a:moveTo>
                  <a:cubicBezTo>
                    <a:pt x="37" y="766"/>
                    <a:pt x="76" y="784"/>
                    <a:pt x="115" y="799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747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3A0D1233-F4F2-48DA-8733-969A45C26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21088"/>
              <a:ext cx="41275" cy="585787"/>
            </a:xfrm>
            <a:custGeom>
              <a:avLst/>
              <a:gdLst>
                <a:gd name="T0" fmla="*/ 0 w 116"/>
                <a:gd name="T1" fmla="*/ 1626 h 1629"/>
                <a:gd name="T2" fmla="*/ 58 w 116"/>
                <a:gd name="T3" fmla="*/ 1628 h 1629"/>
                <a:gd name="T4" fmla="*/ 115 w 116"/>
                <a:gd name="T5" fmla="*/ 1626 h 1629"/>
                <a:gd name="T6" fmla="*/ 115 w 116"/>
                <a:gd name="T7" fmla="*/ 0 h 1629"/>
                <a:gd name="T8" fmla="*/ 0 w 116"/>
                <a:gd name="T9" fmla="*/ 0 h 1629"/>
                <a:gd name="T10" fmla="*/ 0 w 116"/>
                <a:gd name="T11" fmla="*/ 1626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29">
                  <a:moveTo>
                    <a:pt x="0" y="1626"/>
                  </a:moveTo>
                  <a:cubicBezTo>
                    <a:pt x="19" y="1626"/>
                    <a:pt x="38" y="1628"/>
                    <a:pt x="58" y="1628"/>
                  </a:cubicBezTo>
                  <a:cubicBezTo>
                    <a:pt x="77" y="1628"/>
                    <a:pt x="98" y="1626"/>
                    <a:pt x="115" y="1626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1626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D11E5749-7B5C-4B8A-AE40-C58DCD0A0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13" y="3621088"/>
              <a:ext cx="41275" cy="582612"/>
            </a:xfrm>
            <a:custGeom>
              <a:avLst/>
              <a:gdLst>
                <a:gd name="T0" fmla="*/ 0 w 116"/>
                <a:gd name="T1" fmla="*/ 1592 h 1618"/>
                <a:gd name="T2" fmla="*/ 115 w 116"/>
                <a:gd name="T3" fmla="*/ 1617 h 1618"/>
                <a:gd name="T4" fmla="*/ 115 w 116"/>
                <a:gd name="T5" fmla="*/ 0 h 1618"/>
                <a:gd name="T6" fmla="*/ 0 w 116"/>
                <a:gd name="T7" fmla="*/ 0 h 1618"/>
                <a:gd name="T8" fmla="*/ 0 w 116"/>
                <a:gd name="T9" fmla="*/ 159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618">
                  <a:moveTo>
                    <a:pt x="0" y="1592"/>
                  </a:moveTo>
                  <a:cubicBezTo>
                    <a:pt x="42" y="1604"/>
                    <a:pt x="76" y="1611"/>
                    <a:pt x="115" y="1617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1592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B713F2F1-C7D4-4284-913F-44466A93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3370263"/>
              <a:ext cx="839787" cy="769937"/>
            </a:xfrm>
            <a:custGeom>
              <a:avLst/>
              <a:gdLst>
                <a:gd name="T0" fmla="*/ 1163 w 2331"/>
                <a:gd name="T1" fmla="*/ 0 h 2137"/>
                <a:gd name="T2" fmla="*/ 0 w 2331"/>
                <a:gd name="T3" fmla="*/ 1164 h 2137"/>
                <a:gd name="T4" fmla="*/ 524 w 2331"/>
                <a:gd name="T5" fmla="*/ 2136 h 2137"/>
                <a:gd name="T6" fmla="*/ 524 w 2331"/>
                <a:gd name="T7" fmla="*/ 1455 h 2137"/>
                <a:gd name="T8" fmla="*/ 406 w 2331"/>
                <a:gd name="T9" fmla="*/ 1455 h 2137"/>
                <a:gd name="T10" fmla="*/ 406 w 2331"/>
                <a:gd name="T11" fmla="*/ 1920 h 2137"/>
                <a:gd name="T12" fmla="*/ 243 w 2331"/>
                <a:gd name="T13" fmla="*/ 1683 h 2137"/>
                <a:gd name="T14" fmla="*/ 108 w 2331"/>
                <a:gd name="T15" fmla="*/ 1164 h 2137"/>
                <a:gd name="T16" fmla="*/ 1165 w 2331"/>
                <a:gd name="T17" fmla="*/ 97 h 2137"/>
                <a:gd name="T18" fmla="*/ 2221 w 2331"/>
                <a:gd name="T19" fmla="*/ 1164 h 2137"/>
                <a:gd name="T20" fmla="*/ 2084 w 2331"/>
                <a:gd name="T21" fmla="*/ 1685 h 2137"/>
                <a:gd name="T22" fmla="*/ 1921 w 2331"/>
                <a:gd name="T23" fmla="*/ 1920 h 2137"/>
                <a:gd name="T24" fmla="*/ 1921 w 2331"/>
                <a:gd name="T25" fmla="*/ 1455 h 2137"/>
                <a:gd name="T26" fmla="*/ 1805 w 2331"/>
                <a:gd name="T27" fmla="*/ 1455 h 2137"/>
                <a:gd name="T28" fmla="*/ 1805 w 2331"/>
                <a:gd name="T29" fmla="*/ 2136 h 2137"/>
                <a:gd name="T30" fmla="*/ 2330 w 2331"/>
                <a:gd name="T31" fmla="*/ 1164 h 2137"/>
                <a:gd name="T32" fmla="*/ 1163 w 2331"/>
                <a:gd name="T33" fmla="*/ 0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31" h="2137">
                  <a:moveTo>
                    <a:pt x="1163" y="0"/>
                  </a:moveTo>
                  <a:cubicBezTo>
                    <a:pt x="522" y="0"/>
                    <a:pt x="0" y="522"/>
                    <a:pt x="0" y="1164"/>
                  </a:cubicBezTo>
                  <a:cubicBezTo>
                    <a:pt x="0" y="1570"/>
                    <a:pt x="208" y="1928"/>
                    <a:pt x="524" y="2136"/>
                  </a:cubicBezTo>
                  <a:lnTo>
                    <a:pt x="524" y="1455"/>
                  </a:lnTo>
                  <a:lnTo>
                    <a:pt x="406" y="1455"/>
                  </a:lnTo>
                  <a:lnTo>
                    <a:pt x="406" y="1920"/>
                  </a:lnTo>
                  <a:cubicBezTo>
                    <a:pt x="350" y="1851"/>
                    <a:pt x="291" y="1765"/>
                    <a:pt x="243" y="1683"/>
                  </a:cubicBezTo>
                  <a:cubicBezTo>
                    <a:pt x="154" y="1528"/>
                    <a:pt x="108" y="1360"/>
                    <a:pt x="108" y="1164"/>
                  </a:cubicBezTo>
                  <a:cubicBezTo>
                    <a:pt x="108" y="575"/>
                    <a:pt x="582" y="97"/>
                    <a:pt x="1165" y="97"/>
                  </a:cubicBezTo>
                  <a:cubicBezTo>
                    <a:pt x="1748" y="97"/>
                    <a:pt x="2221" y="575"/>
                    <a:pt x="2221" y="1164"/>
                  </a:cubicBezTo>
                  <a:cubicBezTo>
                    <a:pt x="2221" y="1360"/>
                    <a:pt x="2173" y="1528"/>
                    <a:pt x="2084" y="1685"/>
                  </a:cubicBezTo>
                  <a:cubicBezTo>
                    <a:pt x="2038" y="1766"/>
                    <a:pt x="1977" y="1852"/>
                    <a:pt x="1921" y="1920"/>
                  </a:cubicBezTo>
                  <a:lnTo>
                    <a:pt x="1921" y="1455"/>
                  </a:lnTo>
                  <a:lnTo>
                    <a:pt x="1805" y="1455"/>
                  </a:lnTo>
                  <a:lnTo>
                    <a:pt x="1805" y="2136"/>
                  </a:lnTo>
                  <a:cubicBezTo>
                    <a:pt x="2122" y="1928"/>
                    <a:pt x="2330" y="1570"/>
                    <a:pt x="2330" y="1164"/>
                  </a:cubicBezTo>
                  <a:cubicBezTo>
                    <a:pt x="2327" y="522"/>
                    <a:pt x="1805" y="0"/>
                    <a:pt x="1163" y="0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D203ED4-9596-4726-BC5E-37A2ACE35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788" y="3621088"/>
              <a:ext cx="41275" cy="582612"/>
            </a:xfrm>
            <a:custGeom>
              <a:avLst/>
              <a:gdLst>
                <a:gd name="T0" fmla="*/ 0 w 116"/>
                <a:gd name="T1" fmla="*/ 1619 h 1620"/>
                <a:gd name="T2" fmla="*/ 115 w 116"/>
                <a:gd name="T3" fmla="*/ 1592 h 1620"/>
                <a:gd name="T4" fmla="*/ 115 w 116"/>
                <a:gd name="T5" fmla="*/ 0 h 1620"/>
                <a:gd name="T6" fmla="*/ 0 w 116"/>
                <a:gd name="T7" fmla="*/ 0 h 1620"/>
                <a:gd name="T8" fmla="*/ 0 w 116"/>
                <a:gd name="T9" fmla="*/ 1619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620">
                  <a:moveTo>
                    <a:pt x="0" y="1619"/>
                  </a:moveTo>
                  <a:cubicBezTo>
                    <a:pt x="39" y="1611"/>
                    <a:pt x="81" y="1602"/>
                    <a:pt x="115" y="1592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1619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633764-1BB7-4E36-AFEA-0C5753CA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288" y="3460750"/>
              <a:ext cx="255587" cy="130175"/>
            </a:xfrm>
            <a:custGeom>
              <a:avLst/>
              <a:gdLst>
                <a:gd name="T0" fmla="*/ 0 w 711"/>
                <a:gd name="T1" fmla="*/ 277 h 362"/>
                <a:gd name="T2" fmla="*/ 64 w 711"/>
                <a:gd name="T3" fmla="*/ 361 h 362"/>
                <a:gd name="T4" fmla="*/ 355 w 711"/>
                <a:gd name="T5" fmla="*/ 136 h 362"/>
                <a:gd name="T6" fmla="*/ 647 w 711"/>
                <a:gd name="T7" fmla="*/ 361 h 362"/>
                <a:gd name="T8" fmla="*/ 710 w 711"/>
                <a:gd name="T9" fmla="*/ 277 h 362"/>
                <a:gd name="T10" fmla="*/ 355 w 711"/>
                <a:gd name="T11" fmla="*/ 0 h 362"/>
                <a:gd name="T12" fmla="*/ 0 w 711"/>
                <a:gd name="T13" fmla="*/ 27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362">
                  <a:moveTo>
                    <a:pt x="0" y="277"/>
                  </a:moveTo>
                  <a:lnTo>
                    <a:pt x="64" y="361"/>
                  </a:lnTo>
                  <a:lnTo>
                    <a:pt x="355" y="136"/>
                  </a:lnTo>
                  <a:lnTo>
                    <a:pt x="647" y="361"/>
                  </a:lnTo>
                  <a:lnTo>
                    <a:pt x="710" y="277"/>
                  </a:lnTo>
                  <a:lnTo>
                    <a:pt x="355" y="0"/>
                  </a:lnTo>
                  <a:lnTo>
                    <a:pt x="0" y="277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895514BE-B226-44B1-94AA-DC017284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3894138"/>
              <a:ext cx="42862" cy="288925"/>
            </a:xfrm>
            <a:custGeom>
              <a:avLst/>
              <a:gdLst>
                <a:gd name="T0" fmla="*/ 0 w 119"/>
                <a:gd name="T1" fmla="*/ 802 h 803"/>
                <a:gd name="T2" fmla="*/ 118 w 119"/>
                <a:gd name="T3" fmla="*/ 748 h 803"/>
                <a:gd name="T4" fmla="*/ 118 w 119"/>
                <a:gd name="T5" fmla="*/ 0 h 803"/>
                <a:gd name="T6" fmla="*/ 0 w 119"/>
                <a:gd name="T7" fmla="*/ 0 h 803"/>
                <a:gd name="T8" fmla="*/ 0 w 119"/>
                <a:gd name="T9" fmla="*/ 8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803">
                  <a:moveTo>
                    <a:pt x="0" y="802"/>
                  </a:moveTo>
                  <a:cubicBezTo>
                    <a:pt x="40" y="785"/>
                    <a:pt x="78" y="768"/>
                    <a:pt x="118" y="748"/>
                  </a:cubicBezTo>
                  <a:lnTo>
                    <a:pt x="118" y="0"/>
                  </a:lnTo>
                  <a:lnTo>
                    <a:pt x="0" y="0"/>
                  </a:lnTo>
                  <a:lnTo>
                    <a:pt x="0" y="802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FE81606-A899-4667-9EDB-E7AD140E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3948113"/>
              <a:ext cx="200025" cy="219075"/>
            </a:xfrm>
            <a:custGeom>
              <a:avLst/>
              <a:gdLst>
                <a:gd name="T0" fmla="*/ 492 w 557"/>
                <a:gd name="T1" fmla="*/ 156 h 609"/>
                <a:gd name="T2" fmla="*/ 489 w 557"/>
                <a:gd name="T3" fmla="*/ 122 h 609"/>
                <a:gd name="T4" fmla="*/ 489 w 557"/>
                <a:gd name="T5" fmla="*/ 122 h 609"/>
                <a:gd name="T6" fmla="*/ 343 w 557"/>
                <a:gd name="T7" fmla="*/ 2 h 609"/>
                <a:gd name="T8" fmla="*/ 186 w 557"/>
                <a:gd name="T9" fmla="*/ 73 h 609"/>
                <a:gd name="T10" fmla="*/ 186 w 557"/>
                <a:gd name="T11" fmla="*/ 0 h 609"/>
                <a:gd name="T12" fmla="*/ 152 w 557"/>
                <a:gd name="T13" fmla="*/ 0 h 609"/>
                <a:gd name="T14" fmla="*/ 0 w 557"/>
                <a:gd name="T15" fmla="*/ 40 h 609"/>
                <a:gd name="T16" fmla="*/ 0 w 557"/>
                <a:gd name="T17" fmla="*/ 88 h 609"/>
                <a:gd name="T18" fmla="*/ 71 w 557"/>
                <a:gd name="T19" fmla="*/ 98 h 609"/>
                <a:gd name="T20" fmla="*/ 71 w 557"/>
                <a:gd name="T21" fmla="*/ 123 h 609"/>
                <a:gd name="T22" fmla="*/ 71 w 557"/>
                <a:gd name="T23" fmla="*/ 545 h 609"/>
                <a:gd name="T24" fmla="*/ 0 w 557"/>
                <a:gd name="T25" fmla="*/ 559 h 609"/>
                <a:gd name="T26" fmla="*/ 0 w 557"/>
                <a:gd name="T27" fmla="*/ 608 h 609"/>
                <a:gd name="T28" fmla="*/ 252 w 557"/>
                <a:gd name="T29" fmla="*/ 608 h 609"/>
                <a:gd name="T30" fmla="*/ 252 w 557"/>
                <a:gd name="T31" fmla="*/ 556 h 609"/>
                <a:gd name="T32" fmla="*/ 189 w 557"/>
                <a:gd name="T33" fmla="*/ 541 h 609"/>
                <a:gd name="T34" fmla="*/ 189 w 557"/>
                <a:gd name="T35" fmla="*/ 141 h 609"/>
                <a:gd name="T36" fmla="*/ 214 w 557"/>
                <a:gd name="T37" fmla="*/ 122 h 609"/>
                <a:gd name="T38" fmla="*/ 214 w 557"/>
                <a:gd name="T39" fmla="*/ 122 h 609"/>
                <a:gd name="T40" fmla="*/ 304 w 557"/>
                <a:gd name="T41" fmla="*/ 88 h 609"/>
                <a:gd name="T42" fmla="*/ 363 w 557"/>
                <a:gd name="T43" fmla="*/ 123 h 609"/>
                <a:gd name="T44" fmla="*/ 363 w 557"/>
                <a:gd name="T45" fmla="*/ 123 h 609"/>
                <a:gd name="T46" fmla="*/ 373 w 557"/>
                <a:gd name="T47" fmla="*/ 189 h 609"/>
                <a:gd name="T48" fmla="*/ 373 w 557"/>
                <a:gd name="T49" fmla="*/ 547 h 609"/>
                <a:gd name="T50" fmla="*/ 310 w 557"/>
                <a:gd name="T51" fmla="*/ 559 h 609"/>
                <a:gd name="T52" fmla="*/ 310 w 557"/>
                <a:gd name="T53" fmla="*/ 608 h 609"/>
                <a:gd name="T54" fmla="*/ 556 w 557"/>
                <a:gd name="T55" fmla="*/ 608 h 609"/>
                <a:gd name="T56" fmla="*/ 556 w 557"/>
                <a:gd name="T57" fmla="*/ 556 h 609"/>
                <a:gd name="T58" fmla="*/ 493 w 557"/>
                <a:gd name="T59" fmla="*/ 541 h 609"/>
                <a:gd name="T60" fmla="*/ 493 w 557"/>
                <a:gd name="T61" fmla="*/ 156 h 609"/>
                <a:gd name="T62" fmla="*/ 492 w 557"/>
                <a:gd name="T63" fmla="*/ 15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7" h="609">
                  <a:moveTo>
                    <a:pt x="492" y="156"/>
                  </a:moveTo>
                  <a:cubicBezTo>
                    <a:pt x="492" y="144"/>
                    <a:pt x="491" y="132"/>
                    <a:pt x="489" y="122"/>
                  </a:cubicBezTo>
                  <a:lnTo>
                    <a:pt x="489" y="122"/>
                  </a:lnTo>
                  <a:cubicBezTo>
                    <a:pt x="478" y="49"/>
                    <a:pt x="430" y="2"/>
                    <a:pt x="343" y="2"/>
                  </a:cubicBezTo>
                  <a:cubicBezTo>
                    <a:pt x="279" y="2"/>
                    <a:pt x="230" y="40"/>
                    <a:pt x="186" y="73"/>
                  </a:cubicBezTo>
                  <a:lnTo>
                    <a:pt x="186" y="0"/>
                  </a:lnTo>
                  <a:lnTo>
                    <a:pt x="152" y="0"/>
                  </a:lnTo>
                  <a:lnTo>
                    <a:pt x="0" y="40"/>
                  </a:lnTo>
                  <a:lnTo>
                    <a:pt x="0" y="88"/>
                  </a:lnTo>
                  <a:lnTo>
                    <a:pt x="71" y="98"/>
                  </a:lnTo>
                  <a:lnTo>
                    <a:pt x="71" y="123"/>
                  </a:lnTo>
                  <a:lnTo>
                    <a:pt x="71" y="545"/>
                  </a:lnTo>
                  <a:lnTo>
                    <a:pt x="0" y="559"/>
                  </a:lnTo>
                  <a:lnTo>
                    <a:pt x="0" y="608"/>
                  </a:lnTo>
                  <a:lnTo>
                    <a:pt x="252" y="608"/>
                  </a:lnTo>
                  <a:lnTo>
                    <a:pt x="252" y="556"/>
                  </a:lnTo>
                  <a:lnTo>
                    <a:pt x="189" y="541"/>
                  </a:lnTo>
                  <a:lnTo>
                    <a:pt x="189" y="141"/>
                  </a:lnTo>
                  <a:cubicBezTo>
                    <a:pt x="197" y="134"/>
                    <a:pt x="205" y="128"/>
                    <a:pt x="214" y="122"/>
                  </a:cubicBezTo>
                  <a:lnTo>
                    <a:pt x="214" y="122"/>
                  </a:lnTo>
                  <a:cubicBezTo>
                    <a:pt x="241" y="102"/>
                    <a:pt x="270" y="88"/>
                    <a:pt x="304" y="88"/>
                  </a:cubicBezTo>
                  <a:cubicBezTo>
                    <a:pt x="337" y="88"/>
                    <a:pt x="354" y="103"/>
                    <a:pt x="363" y="123"/>
                  </a:cubicBezTo>
                  <a:lnTo>
                    <a:pt x="363" y="123"/>
                  </a:lnTo>
                  <a:cubicBezTo>
                    <a:pt x="373" y="146"/>
                    <a:pt x="373" y="172"/>
                    <a:pt x="373" y="189"/>
                  </a:cubicBezTo>
                  <a:lnTo>
                    <a:pt x="373" y="547"/>
                  </a:lnTo>
                  <a:lnTo>
                    <a:pt x="310" y="559"/>
                  </a:lnTo>
                  <a:lnTo>
                    <a:pt x="310" y="608"/>
                  </a:lnTo>
                  <a:lnTo>
                    <a:pt x="556" y="608"/>
                  </a:lnTo>
                  <a:lnTo>
                    <a:pt x="556" y="556"/>
                  </a:lnTo>
                  <a:lnTo>
                    <a:pt x="493" y="541"/>
                  </a:lnTo>
                  <a:lnTo>
                    <a:pt x="493" y="156"/>
                  </a:lnTo>
                  <a:lnTo>
                    <a:pt x="492" y="156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F4B0F723-30B8-4EF3-A59A-F64D236A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3494088"/>
              <a:ext cx="174625" cy="225425"/>
            </a:xfrm>
            <a:custGeom>
              <a:avLst/>
              <a:gdLst>
                <a:gd name="T0" fmla="*/ 484 w 485"/>
                <a:gd name="T1" fmla="*/ 307 h 626"/>
                <a:gd name="T2" fmla="*/ 243 w 485"/>
                <a:gd name="T3" fmla="*/ 0 h 626"/>
                <a:gd name="T4" fmla="*/ 0 w 485"/>
                <a:gd name="T5" fmla="*/ 321 h 626"/>
                <a:gd name="T6" fmla="*/ 235 w 485"/>
                <a:gd name="T7" fmla="*/ 625 h 626"/>
                <a:gd name="T8" fmla="*/ 484 w 485"/>
                <a:gd name="T9" fmla="*/ 307 h 626"/>
                <a:gd name="T10" fmla="*/ 236 w 485"/>
                <a:gd name="T11" fmla="*/ 564 h 626"/>
                <a:gd name="T12" fmla="*/ 131 w 485"/>
                <a:gd name="T13" fmla="*/ 323 h 626"/>
                <a:gd name="T14" fmla="*/ 246 w 485"/>
                <a:gd name="T15" fmla="*/ 59 h 626"/>
                <a:gd name="T16" fmla="*/ 351 w 485"/>
                <a:gd name="T17" fmla="*/ 304 h 626"/>
                <a:gd name="T18" fmla="*/ 236 w 485"/>
                <a:gd name="T19" fmla="*/ 56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5" h="626">
                  <a:moveTo>
                    <a:pt x="484" y="307"/>
                  </a:moveTo>
                  <a:cubicBezTo>
                    <a:pt x="484" y="40"/>
                    <a:pt x="314" y="0"/>
                    <a:pt x="243" y="0"/>
                  </a:cubicBezTo>
                  <a:cubicBezTo>
                    <a:pt x="71" y="0"/>
                    <a:pt x="0" y="177"/>
                    <a:pt x="0" y="321"/>
                  </a:cubicBezTo>
                  <a:cubicBezTo>
                    <a:pt x="0" y="512"/>
                    <a:pt x="103" y="625"/>
                    <a:pt x="235" y="625"/>
                  </a:cubicBezTo>
                  <a:cubicBezTo>
                    <a:pt x="366" y="625"/>
                    <a:pt x="484" y="516"/>
                    <a:pt x="484" y="307"/>
                  </a:cubicBezTo>
                  <a:close/>
                  <a:moveTo>
                    <a:pt x="236" y="564"/>
                  </a:moveTo>
                  <a:cubicBezTo>
                    <a:pt x="167" y="564"/>
                    <a:pt x="131" y="468"/>
                    <a:pt x="131" y="323"/>
                  </a:cubicBezTo>
                  <a:cubicBezTo>
                    <a:pt x="131" y="255"/>
                    <a:pt x="136" y="59"/>
                    <a:pt x="246" y="59"/>
                  </a:cubicBezTo>
                  <a:cubicBezTo>
                    <a:pt x="334" y="59"/>
                    <a:pt x="351" y="204"/>
                    <a:pt x="351" y="304"/>
                  </a:cubicBezTo>
                  <a:cubicBezTo>
                    <a:pt x="351" y="382"/>
                    <a:pt x="341" y="564"/>
                    <a:pt x="236" y="564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307927C8-58E6-4C9C-A178-90235374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138" y="3409950"/>
              <a:ext cx="220662" cy="307975"/>
            </a:xfrm>
            <a:custGeom>
              <a:avLst/>
              <a:gdLst>
                <a:gd name="T0" fmla="*/ 580 w 611"/>
                <a:gd name="T1" fmla="*/ 743 h 857"/>
                <a:gd name="T2" fmla="*/ 608 w 611"/>
                <a:gd name="T3" fmla="*/ 626 h 857"/>
                <a:gd name="T4" fmla="*/ 547 w 611"/>
                <a:gd name="T5" fmla="*/ 469 h 857"/>
                <a:gd name="T6" fmla="*/ 414 w 611"/>
                <a:gd name="T7" fmla="*/ 402 h 857"/>
                <a:gd name="T8" fmla="*/ 561 w 611"/>
                <a:gd name="T9" fmla="*/ 201 h 857"/>
                <a:gd name="T10" fmla="*/ 509 w 611"/>
                <a:gd name="T11" fmla="*/ 67 h 857"/>
                <a:gd name="T12" fmla="*/ 308 w 611"/>
                <a:gd name="T13" fmla="*/ 0 h 857"/>
                <a:gd name="T14" fmla="*/ 149 w 611"/>
                <a:gd name="T15" fmla="*/ 8 h 857"/>
                <a:gd name="T16" fmla="*/ 0 w 611"/>
                <a:gd name="T17" fmla="*/ 8 h 857"/>
                <a:gd name="T18" fmla="*/ 0 w 611"/>
                <a:gd name="T19" fmla="*/ 60 h 857"/>
                <a:gd name="T20" fmla="*/ 83 w 611"/>
                <a:gd name="T21" fmla="*/ 74 h 857"/>
                <a:gd name="T22" fmla="*/ 83 w 611"/>
                <a:gd name="T23" fmla="*/ 787 h 857"/>
                <a:gd name="T24" fmla="*/ 0 w 611"/>
                <a:gd name="T25" fmla="*/ 802 h 857"/>
                <a:gd name="T26" fmla="*/ 0 w 611"/>
                <a:gd name="T27" fmla="*/ 851 h 857"/>
                <a:gd name="T28" fmla="*/ 142 w 611"/>
                <a:gd name="T29" fmla="*/ 851 h 857"/>
                <a:gd name="T30" fmla="*/ 331 w 611"/>
                <a:gd name="T31" fmla="*/ 853 h 857"/>
                <a:gd name="T32" fmla="*/ 580 w 611"/>
                <a:gd name="T33" fmla="*/ 743 h 857"/>
                <a:gd name="T34" fmla="*/ 205 w 611"/>
                <a:gd name="T35" fmla="*/ 69 h 857"/>
                <a:gd name="T36" fmla="*/ 287 w 611"/>
                <a:gd name="T37" fmla="*/ 54 h 857"/>
                <a:gd name="T38" fmla="*/ 419 w 611"/>
                <a:gd name="T39" fmla="*/ 216 h 857"/>
                <a:gd name="T40" fmla="*/ 266 w 611"/>
                <a:gd name="T41" fmla="*/ 380 h 857"/>
                <a:gd name="T42" fmla="*/ 205 w 611"/>
                <a:gd name="T43" fmla="*/ 380 h 857"/>
                <a:gd name="T44" fmla="*/ 205 w 611"/>
                <a:gd name="T45" fmla="*/ 69 h 857"/>
                <a:gd name="T46" fmla="*/ 392 w 611"/>
                <a:gd name="T47" fmla="*/ 773 h 857"/>
                <a:gd name="T48" fmla="*/ 284 w 611"/>
                <a:gd name="T49" fmla="*/ 802 h 857"/>
                <a:gd name="T50" fmla="*/ 206 w 611"/>
                <a:gd name="T51" fmla="*/ 783 h 857"/>
                <a:gd name="T52" fmla="*/ 206 w 611"/>
                <a:gd name="T53" fmla="*/ 439 h 857"/>
                <a:gd name="T54" fmla="*/ 261 w 611"/>
                <a:gd name="T55" fmla="*/ 439 h 857"/>
                <a:gd name="T56" fmla="*/ 469 w 611"/>
                <a:gd name="T57" fmla="*/ 618 h 857"/>
                <a:gd name="T58" fmla="*/ 392 w 611"/>
                <a:gd name="T59" fmla="*/ 773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1" h="857">
                  <a:moveTo>
                    <a:pt x="580" y="743"/>
                  </a:moveTo>
                  <a:cubicBezTo>
                    <a:pt x="597" y="712"/>
                    <a:pt x="610" y="672"/>
                    <a:pt x="608" y="626"/>
                  </a:cubicBezTo>
                  <a:cubicBezTo>
                    <a:pt x="608" y="567"/>
                    <a:pt x="588" y="513"/>
                    <a:pt x="547" y="469"/>
                  </a:cubicBezTo>
                  <a:cubicBezTo>
                    <a:pt x="507" y="427"/>
                    <a:pt x="463" y="412"/>
                    <a:pt x="414" y="402"/>
                  </a:cubicBezTo>
                  <a:cubicBezTo>
                    <a:pt x="475" y="375"/>
                    <a:pt x="561" y="319"/>
                    <a:pt x="561" y="201"/>
                  </a:cubicBezTo>
                  <a:cubicBezTo>
                    <a:pt x="561" y="155"/>
                    <a:pt x="542" y="103"/>
                    <a:pt x="509" y="67"/>
                  </a:cubicBezTo>
                  <a:cubicBezTo>
                    <a:pt x="448" y="0"/>
                    <a:pt x="354" y="0"/>
                    <a:pt x="308" y="0"/>
                  </a:cubicBezTo>
                  <a:cubicBezTo>
                    <a:pt x="254" y="0"/>
                    <a:pt x="203" y="8"/>
                    <a:pt x="149" y="8"/>
                  </a:cubicBezTo>
                  <a:lnTo>
                    <a:pt x="0" y="8"/>
                  </a:lnTo>
                  <a:lnTo>
                    <a:pt x="0" y="60"/>
                  </a:lnTo>
                  <a:lnTo>
                    <a:pt x="83" y="74"/>
                  </a:lnTo>
                  <a:lnTo>
                    <a:pt x="83" y="787"/>
                  </a:lnTo>
                  <a:lnTo>
                    <a:pt x="0" y="802"/>
                  </a:lnTo>
                  <a:lnTo>
                    <a:pt x="0" y="851"/>
                  </a:lnTo>
                  <a:lnTo>
                    <a:pt x="142" y="851"/>
                  </a:lnTo>
                  <a:cubicBezTo>
                    <a:pt x="171" y="851"/>
                    <a:pt x="304" y="853"/>
                    <a:pt x="331" y="853"/>
                  </a:cubicBezTo>
                  <a:cubicBezTo>
                    <a:pt x="400" y="853"/>
                    <a:pt x="515" y="856"/>
                    <a:pt x="580" y="743"/>
                  </a:cubicBezTo>
                  <a:close/>
                  <a:moveTo>
                    <a:pt x="205" y="69"/>
                  </a:moveTo>
                  <a:cubicBezTo>
                    <a:pt x="235" y="59"/>
                    <a:pt x="252" y="54"/>
                    <a:pt x="287" y="54"/>
                  </a:cubicBezTo>
                  <a:cubicBezTo>
                    <a:pt x="331" y="54"/>
                    <a:pt x="419" y="73"/>
                    <a:pt x="419" y="216"/>
                  </a:cubicBezTo>
                  <a:cubicBezTo>
                    <a:pt x="419" y="375"/>
                    <a:pt x="323" y="380"/>
                    <a:pt x="266" y="380"/>
                  </a:cubicBezTo>
                  <a:lnTo>
                    <a:pt x="205" y="380"/>
                  </a:lnTo>
                  <a:lnTo>
                    <a:pt x="205" y="69"/>
                  </a:lnTo>
                  <a:close/>
                  <a:moveTo>
                    <a:pt x="392" y="773"/>
                  </a:moveTo>
                  <a:cubicBezTo>
                    <a:pt x="360" y="792"/>
                    <a:pt x="318" y="802"/>
                    <a:pt x="284" y="802"/>
                  </a:cubicBezTo>
                  <a:cubicBezTo>
                    <a:pt x="253" y="802"/>
                    <a:pt x="228" y="798"/>
                    <a:pt x="206" y="783"/>
                  </a:cubicBezTo>
                  <a:lnTo>
                    <a:pt x="206" y="439"/>
                  </a:lnTo>
                  <a:lnTo>
                    <a:pt x="261" y="439"/>
                  </a:lnTo>
                  <a:cubicBezTo>
                    <a:pt x="344" y="439"/>
                    <a:pt x="469" y="452"/>
                    <a:pt x="469" y="618"/>
                  </a:cubicBezTo>
                  <a:cubicBezTo>
                    <a:pt x="469" y="682"/>
                    <a:pt x="446" y="743"/>
                    <a:pt x="392" y="773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9BAB910D-A576-4EFB-8290-EEF13EB72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60800"/>
              <a:ext cx="101600" cy="304800"/>
            </a:xfrm>
            <a:custGeom>
              <a:avLst/>
              <a:gdLst>
                <a:gd name="T0" fmla="*/ 0 w 283"/>
                <a:gd name="T1" fmla="*/ 55 h 848"/>
                <a:gd name="T2" fmla="*/ 78 w 283"/>
                <a:gd name="T3" fmla="*/ 67 h 848"/>
                <a:gd name="T4" fmla="*/ 78 w 283"/>
                <a:gd name="T5" fmla="*/ 361 h 848"/>
                <a:gd name="T6" fmla="*/ 78 w 283"/>
                <a:gd name="T7" fmla="*/ 782 h 848"/>
                <a:gd name="T8" fmla="*/ 0 w 283"/>
                <a:gd name="T9" fmla="*/ 797 h 848"/>
                <a:gd name="T10" fmla="*/ 0 w 283"/>
                <a:gd name="T11" fmla="*/ 847 h 848"/>
                <a:gd name="T12" fmla="*/ 279 w 283"/>
                <a:gd name="T13" fmla="*/ 847 h 848"/>
                <a:gd name="T14" fmla="*/ 279 w 283"/>
                <a:gd name="T15" fmla="*/ 795 h 848"/>
                <a:gd name="T16" fmla="*/ 208 w 283"/>
                <a:gd name="T17" fmla="*/ 780 h 848"/>
                <a:gd name="T18" fmla="*/ 208 w 283"/>
                <a:gd name="T19" fmla="*/ 361 h 848"/>
                <a:gd name="T20" fmla="*/ 208 w 283"/>
                <a:gd name="T21" fmla="*/ 67 h 848"/>
                <a:gd name="T22" fmla="*/ 282 w 283"/>
                <a:gd name="T23" fmla="*/ 52 h 848"/>
                <a:gd name="T24" fmla="*/ 282 w 283"/>
                <a:gd name="T25" fmla="*/ 0 h 848"/>
                <a:gd name="T26" fmla="*/ 0 w 283"/>
                <a:gd name="T27" fmla="*/ 0 h 848"/>
                <a:gd name="T28" fmla="*/ 0 w 283"/>
                <a:gd name="T29" fmla="*/ 55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848">
                  <a:moveTo>
                    <a:pt x="0" y="55"/>
                  </a:moveTo>
                  <a:lnTo>
                    <a:pt x="78" y="67"/>
                  </a:lnTo>
                  <a:lnTo>
                    <a:pt x="78" y="361"/>
                  </a:lnTo>
                  <a:lnTo>
                    <a:pt x="78" y="782"/>
                  </a:lnTo>
                  <a:lnTo>
                    <a:pt x="0" y="797"/>
                  </a:lnTo>
                  <a:lnTo>
                    <a:pt x="0" y="847"/>
                  </a:lnTo>
                  <a:lnTo>
                    <a:pt x="279" y="847"/>
                  </a:lnTo>
                  <a:lnTo>
                    <a:pt x="279" y="795"/>
                  </a:lnTo>
                  <a:lnTo>
                    <a:pt x="208" y="780"/>
                  </a:lnTo>
                  <a:lnTo>
                    <a:pt x="208" y="361"/>
                  </a:lnTo>
                  <a:lnTo>
                    <a:pt x="208" y="67"/>
                  </a:lnTo>
                  <a:lnTo>
                    <a:pt x="282" y="52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55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408E1945-A0CB-4A5D-9F1F-43584120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495675"/>
              <a:ext cx="155575" cy="225425"/>
            </a:xfrm>
            <a:custGeom>
              <a:avLst/>
              <a:gdLst>
                <a:gd name="T0" fmla="*/ 432 w 434"/>
                <a:gd name="T1" fmla="*/ 482 h 625"/>
                <a:gd name="T2" fmla="*/ 378 w 434"/>
                <a:gd name="T3" fmla="*/ 459 h 625"/>
                <a:gd name="T4" fmla="*/ 267 w 434"/>
                <a:gd name="T5" fmla="*/ 537 h 625"/>
                <a:gd name="T6" fmla="*/ 122 w 434"/>
                <a:gd name="T7" fmla="*/ 302 h 625"/>
                <a:gd name="T8" fmla="*/ 433 w 434"/>
                <a:gd name="T9" fmla="*/ 302 h 625"/>
                <a:gd name="T10" fmla="*/ 222 w 434"/>
                <a:gd name="T11" fmla="*/ 0 h 625"/>
                <a:gd name="T12" fmla="*/ 0 w 434"/>
                <a:gd name="T13" fmla="*/ 327 h 625"/>
                <a:gd name="T14" fmla="*/ 220 w 434"/>
                <a:gd name="T15" fmla="*/ 623 h 625"/>
                <a:gd name="T16" fmla="*/ 432 w 434"/>
                <a:gd name="T17" fmla="*/ 482 h 625"/>
                <a:gd name="T18" fmla="*/ 226 w 434"/>
                <a:gd name="T19" fmla="*/ 60 h 625"/>
                <a:gd name="T20" fmla="*/ 310 w 434"/>
                <a:gd name="T21" fmla="*/ 244 h 625"/>
                <a:gd name="T22" fmla="*/ 124 w 434"/>
                <a:gd name="T23" fmla="*/ 244 h 625"/>
                <a:gd name="T24" fmla="*/ 226 w 434"/>
                <a:gd name="T25" fmla="*/ 6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625">
                  <a:moveTo>
                    <a:pt x="432" y="482"/>
                  </a:moveTo>
                  <a:lnTo>
                    <a:pt x="378" y="459"/>
                  </a:lnTo>
                  <a:cubicBezTo>
                    <a:pt x="353" y="499"/>
                    <a:pt x="319" y="537"/>
                    <a:pt x="267" y="537"/>
                  </a:cubicBezTo>
                  <a:cubicBezTo>
                    <a:pt x="147" y="537"/>
                    <a:pt x="127" y="400"/>
                    <a:pt x="122" y="302"/>
                  </a:cubicBezTo>
                  <a:lnTo>
                    <a:pt x="433" y="302"/>
                  </a:lnTo>
                  <a:cubicBezTo>
                    <a:pt x="431" y="157"/>
                    <a:pt x="404" y="0"/>
                    <a:pt x="222" y="0"/>
                  </a:cubicBezTo>
                  <a:cubicBezTo>
                    <a:pt x="46" y="0"/>
                    <a:pt x="0" y="189"/>
                    <a:pt x="0" y="327"/>
                  </a:cubicBezTo>
                  <a:cubicBezTo>
                    <a:pt x="0" y="503"/>
                    <a:pt x="75" y="623"/>
                    <a:pt x="220" y="623"/>
                  </a:cubicBezTo>
                  <a:cubicBezTo>
                    <a:pt x="334" y="624"/>
                    <a:pt x="383" y="578"/>
                    <a:pt x="432" y="482"/>
                  </a:cubicBezTo>
                  <a:close/>
                  <a:moveTo>
                    <a:pt x="226" y="60"/>
                  </a:moveTo>
                  <a:cubicBezTo>
                    <a:pt x="300" y="60"/>
                    <a:pt x="308" y="171"/>
                    <a:pt x="310" y="244"/>
                  </a:cubicBezTo>
                  <a:lnTo>
                    <a:pt x="124" y="244"/>
                  </a:lnTo>
                  <a:cubicBezTo>
                    <a:pt x="130" y="171"/>
                    <a:pt x="147" y="60"/>
                    <a:pt x="226" y="60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D5D01D67-B337-466F-961C-8217BA5C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946525"/>
              <a:ext cx="185738" cy="300038"/>
            </a:xfrm>
            <a:custGeom>
              <a:avLst/>
              <a:gdLst>
                <a:gd name="T0" fmla="*/ 249 w 516"/>
                <a:gd name="T1" fmla="*/ 0 h 832"/>
                <a:gd name="T2" fmla="*/ 52 w 516"/>
                <a:gd name="T3" fmla="*/ 125 h 832"/>
                <a:gd name="T4" fmla="*/ 37 w 516"/>
                <a:gd name="T5" fmla="*/ 203 h 832"/>
                <a:gd name="T6" fmla="*/ 138 w 516"/>
                <a:gd name="T7" fmla="*/ 370 h 832"/>
                <a:gd name="T8" fmla="*/ 27 w 516"/>
                <a:gd name="T9" fmla="*/ 500 h 832"/>
                <a:gd name="T10" fmla="*/ 96 w 516"/>
                <a:gd name="T11" fmla="*/ 578 h 832"/>
                <a:gd name="T12" fmla="*/ 0 w 516"/>
                <a:gd name="T13" fmla="*/ 706 h 832"/>
                <a:gd name="T14" fmla="*/ 216 w 516"/>
                <a:gd name="T15" fmla="*/ 831 h 832"/>
                <a:gd name="T16" fmla="*/ 509 w 516"/>
                <a:gd name="T17" fmla="*/ 623 h 832"/>
                <a:gd name="T18" fmla="*/ 339 w 516"/>
                <a:gd name="T19" fmla="*/ 479 h 832"/>
                <a:gd name="T20" fmla="*/ 183 w 516"/>
                <a:gd name="T21" fmla="*/ 471 h 832"/>
                <a:gd name="T22" fmla="*/ 141 w 516"/>
                <a:gd name="T23" fmla="*/ 446 h 832"/>
                <a:gd name="T24" fmla="*/ 188 w 516"/>
                <a:gd name="T25" fmla="*/ 392 h 832"/>
                <a:gd name="T26" fmla="*/ 256 w 516"/>
                <a:gd name="T27" fmla="*/ 402 h 832"/>
                <a:gd name="T28" fmla="*/ 459 w 516"/>
                <a:gd name="T29" fmla="*/ 203 h 832"/>
                <a:gd name="T30" fmla="*/ 438 w 516"/>
                <a:gd name="T31" fmla="*/ 125 h 832"/>
                <a:gd name="T32" fmla="*/ 415 w 516"/>
                <a:gd name="T33" fmla="*/ 85 h 832"/>
                <a:gd name="T34" fmla="*/ 515 w 516"/>
                <a:gd name="T35" fmla="*/ 88 h 832"/>
                <a:gd name="T36" fmla="*/ 515 w 516"/>
                <a:gd name="T37" fmla="*/ 14 h 832"/>
                <a:gd name="T38" fmla="*/ 373 w 516"/>
                <a:gd name="T39" fmla="*/ 19 h 832"/>
                <a:gd name="T40" fmla="*/ 249 w 516"/>
                <a:gd name="T41" fmla="*/ 0 h 832"/>
                <a:gd name="T42" fmla="*/ 246 w 516"/>
                <a:gd name="T43" fmla="*/ 52 h 832"/>
                <a:gd name="T44" fmla="*/ 326 w 516"/>
                <a:gd name="T45" fmla="*/ 125 h 832"/>
                <a:gd name="T46" fmla="*/ 333 w 516"/>
                <a:gd name="T47" fmla="*/ 209 h 832"/>
                <a:gd name="T48" fmla="*/ 251 w 516"/>
                <a:gd name="T49" fmla="*/ 345 h 832"/>
                <a:gd name="T50" fmla="*/ 167 w 516"/>
                <a:gd name="T51" fmla="*/ 198 h 832"/>
                <a:gd name="T52" fmla="*/ 173 w 516"/>
                <a:gd name="T53" fmla="*/ 125 h 832"/>
                <a:gd name="T54" fmla="*/ 246 w 516"/>
                <a:gd name="T55" fmla="*/ 52 h 832"/>
                <a:gd name="T56" fmla="*/ 163 w 516"/>
                <a:gd name="T57" fmla="*/ 587 h 832"/>
                <a:gd name="T58" fmla="*/ 380 w 516"/>
                <a:gd name="T59" fmla="*/ 610 h 832"/>
                <a:gd name="T60" fmla="*/ 424 w 516"/>
                <a:gd name="T61" fmla="*/ 669 h 832"/>
                <a:gd name="T62" fmla="*/ 246 w 516"/>
                <a:gd name="T63" fmla="*/ 765 h 832"/>
                <a:gd name="T64" fmla="*/ 119 w 516"/>
                <a:gd name="T65" fmla="*/ 681 h 832"/>
                <a:gd name="T66" fmla="*/ 163 w 516"/>
                <a:gd name="T67" fmla="*/ 58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6" h="832">
                  <a:moveTo>
                    <a:pt x="249" y="0"/>
                  </a:moveTo>
                  <a:cubicBezTo>
                    <a:pt x="158" y="0"/>
                    <a:pt x="82" y="47"/>
                    <a:pt x="52" y="125"/>
                  </a:cubicBezTo>
                  <a:cubicBezTo>
                    <a:pt x="43" y="149"/>
                    <a:pt x="37" y="175"/>
                    <a:pt x="37" y="203"/>
                  </a:cubicBezTo>
                  <a:cubicBezTo>
                    <a:pt x="37" y="306"/>
                    <a:pt x="98" y="345"/>
                    <a:pt x="138" y="370"/>
                  </a:cubicBezTo>
                  <a:cubicBezTo>
                    <a:pt x="75" y="410"/>
                    <a:pt x="27" y="454"/>
                    <a:pt x="27" y="500"/>
                  </a:cubicBezTo>
                  <a:cubicBezTo>
                    <a:pt x="27" y="540"/>
                    <a:pt x="54" y="563"/>
                    <a:pt x="96" y="578"/>
                  </a:cubicBezTo>
                  <a:cubicBezTo>
                    <a:pt x="52" y="605"/>
                    <a:pt x="0" y="645"/>
                    <a:pt x="0" y="706"/>
                  </a:cubicBezTo>
                  <a:cubicBezTo>
                    <a:pt x="0" y="796"/>
                    <a:pt x="113" y="831"/>
                    <a:pt x="216" y="831"/>
                  </a:cubicBezTo>
                  <a:cubicBezTo>
                    <a:pt x="403" y="831"/>
                    <a:pt x="509" y="739"/>
                    <a:pt x="509" y="623"/>
                  </a:cubicBezTo>
                  <a:cubicBezTo>
                    <a:pt x="509" y="518"/>
                    <a:pt x="445" y="483"/>
                    <a:pt x="339" y="479"/>
                  </a:cubicBezTo>
                  <a:lnTo>
                    <a:pt x="183" y="471"/>
                  </a:lnTo>
                  <a:cubicBezTo>
                    <a:pt x="173" y="471"/>
                    <a:pt x="141" y="466"/>
                    <a:pt x="141" y="446"/>
                  </a:cubicBezTo>
                  <a:cubicBezTo>
                    <a:pt x="141" y="429"/>
                    <a:pt x="164" y="409"/>
                    <a:pt x="188" y="392"/>
                  </a:cubicBezTo>
                  <a:cubicBezTo>
                    <a:pt x="210" y="400"/>
                    <a:pt x="234" y="402"/>
                    <a:pt x="256" y="402"/>
                  </a:cubicBezTo>
                  <a:cubicBezTo>
                    <a:pt x="341" y="402"/>
                    <a:pt x="459" y="343"/>
                    <a:pt x="459" y="203"/>
                  </a:cubicBezTo>
                  <a:cubicBezTo>
                    <a:pt x="459" y="173"/>
                    <a:pt x="452" y="149"/>
                    <a:pt x="438" y="125"/>
                  </a:cubicBezTo>
                  <a:cubicBezTo>
                    <a:pt x="432" y="113"/>
                    <a:pt x="424" y="99"/>
                    <a:pt x="415" y="85"/>
                  </a:cubicBezTo>
                  <a:lnTo>
                    <a:pt x="515" y="88"/>
                  </a:lnTo>
                  <a:lnTo>
                    <a:pt x="515" y="14"/>
                  </a:lnTo>
                  <a:lnTo>
                    <a:pt x="373" y="19"/>
                  </a:lnTo>
                  <a:cubicBezTo>
                    <a:pt x="333" y="19"/>
                    <a:pt x="293" y="0"/>
                    <a:pt x="249" y="0"/>
                  </a:cubicBezTo>
                  <a:close/>
                  <a:moveTo>
                    <a:pt x="246" y="52"/>
                  </a:moveTo>
                  <a:cubicBezTo>
                    <a:pt x="294" y="52"/>
                    <a:pt x="316" y="84"/>
                    <a:pt x="326" y="125"/>
                  </a:cubicBezTo>
                  <a:cubicBezTo>
                    <a:pt x="332" y="152"/>
                    <a:pt x="333" y="182"/>
                    <a:pt x="333" y="209"/>
                  </a:cubicBezTo>
                  <a:cubicBezTo>
                    <a:pt x="333" y="267"/>
                    <a:pt x="324" y="345"/>
                    <a:pt x="251" y="345"/>
                  </a:cubicBezTo>
                  <a:cubicBezTo>
                    <a:pt x="175" y="345"/>
                    <a:pt x="167" y="262"/>
                    <a:pt x="167" y="198"/>
                  </a:cubicBezTo>
                  <a:cubicBezTo>
                    <a:pt x="167" y="176"/>
                    <a:pt x="168" y="149"/>
                    <a:pt x="173" y="125"/>
                  </a:cubicBezTo>
                  <a:cubicBezTo>
                    <a:pt x="181" y="85"/>
                    <a:pt x="200" y="52"/>
                    <a:pt x="246" y="52"/>
                  </a:cubicBezTo>
                  <a:close/>
                  <a:moveTo>
                    <a:pt x="163" y="587"/>
                  </a:moveTo>
                  <a:cubicBezTo>
                    <a:pt x="288" y="595"/>
                    <a:pt x="338" y="600"/>
                    <a:pt x="380" y="610"/>
                  </a:cubicBezTo>
                  <a:cubicBezTo>
                    <a:pt x="405" y="614"/>
                    <a:pt x="424" y="627"/>
                    <a:pt x="424" y="669"/>
                  </a:cubicBezTo>
                  <a:cubicBezTo>
                    <a:pt x="424" y="723"/>
                    <a:pt x="346" y="765"/>
                    <a:pt x="246" y="765"/>
                  </a:cubicBezTo>
                  <a:cubicBezTo>
                    <a:pt x="173" y="765"/>
                    <a:pt x="119" y="733"/>
                    <a:pt x="119" y="681"/>
                  </a:cubicBezTo>
                  <a:cubicBezTo>
                    <a:pt x="119" y="635"/>
                    <a:pt x="140" y="608"/>
                    <a:pt x="163" y="587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44F7E6E5-0727-404B-9250-86E52D3B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888" y="3498850"/>
              <a:ext cx="92075" cy="215900"/>
            </a:xfrm>
            <a:custGeom>
              <a:avLst/>
              <a:gdLst>
                <a:gd name="T0" fmla="*/ 254 w 255"/>
                <a:gd name="T1" fmla="*/ 549 h 601"/>
                <a:gd name="T2" fmla="*/ 185 w 255"/>
                <a:gd name="T3" fmla="*/ 536 h 601"/>
                <a:gd name="T4" fmla="*/ 185 w 255"/>
                <a:gd name="T5" fmla="*/ 0 h 601"/>
                <a:gd name="T6" fmla="*/ 155 w 255"/>
                <a:gd name="T7" fmla="*/ 0 h 601"/>
                <a:gd name="T8" fmla="*/ 0 w 255"/>
                <a:gd name="T9" fmla="*/ 39 h 601"/>
                <a:gd name="T10" fmla="*/ 0 w 255"/>
                <a:gd name="T11" fmla="*/ 80 h 601"/>
                <a:gd name="T12" fmla="*/ 65 w 255"/>
                <a:gd name="T13" fmla="*/ 95 h 601"/>
                <a:gd name="T14" fmla="*/ 65 w 255"/>
                <a:gd name="T15" fmla="*/ 536 h 601"/>
                <a:gd name="T16" fmla="*/ 0 w 255"/>
                <a:gd name="T17" fmla="*/ 551 h 601"/>
                <a:gd name="T18" fmla="*/ 0 w 255"/>
                <a:gd name="T19" fmla="*/ 600 h 601"/>
                <a:gd name="T20" fmla="*/ 254 w 255"/>
                <a:gd name="T21" fmla="*/ 600 h 601"/>
                <a:gd name="T22" fmla="*/ 254 w 255"/>
                <a:gd name="T23" fmla="*/ 54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601">
                  <a:moveTo>
                    <a:pt x="254" y="549"/>
                  </a:moveTo>
                  <a:lnTo>
                    <a:pt x="185" y="536"/>
                  </a:lnTo>
                  <a:lnTo>
                    <a:pt x="185" y="0"/>
                  </a:lnTo>
                  <a:lnTo>
                    <a:pt x="155" y="0"/>
                  </a:lnTo>
                  <a:lnTo>
                    <a:pt x="0" y="39"/>
                  </a:lnTo>
                  <a:lnTo>
                    <a:pt x="0" y="80"/>
                  </a:lnTo>
                  <a:lnTo>
                    <a:pt x="65" y="95"/>
                  </a:lnTo>
                  <a:lnTo>
                    <a:pt x="65" y="536"/>
                  </a:lnTo>
                  <a:lnTo>
                    <a:pt x="0" y="551"/>
                  </a:lnTo>
                  <a:lnTo>
                    <a:pt x="0" y="600"/>
                  </a:lnTo>
                  <a:lnTo>
                    <a:pt x="254" y="600"/>
                  </a:lnTo>
                  <a:lnTo>
                    <a:pt x="254" y="549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11B9B7CB-7808-47EE-BFEA-AD4B41C8E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3946525"/>
              <a:ext cx="157162" cy="223838"/>
            </a:xfrm>
            <a:custGeom>
              <a:avLst/>
              <a:gdLst>
                <a:gd name="T0" fmla="*/ 223 w 435"/>
                <a:gd name="T1" fmla="*/ 0 h 623"/>
                <a:gd name="T2" fmla="*/ 0 w 435"/>
                <a:gd name="T3" fmla="*/ 326 h 623"/>
                <a:gd name="T4" fmla="*/ 220 w 435"/>
                <a:gd name="T5" fmla="*/ 622 h 623"/>
                <a:gd name="T6" fmla="*/ 432 w 435"/>
                <a:gd name="T7" fmla="*/ 480 h 623"/>
                <a:gd name="T8" fmla="*/ 377 w 435"/>
                <a:gd name="T9" fmla="*/ 457 h 623"/>
                <a:gd name="T10" fmla="*/ 267 w 435"/>
                <a:gd name="T11" fmla="*/ 535 h 623"/>
                <a:gd name="T12" fmla="*/ 122 w 435"/>
                <a:gd name="T13" fmla="*/ 300 h 623"/>
                <a:gd name="T14" fmla="*/ 434 w 435"/>
                <a:gd name="T15" fmla="*/ 300 h 623"/>
                <a:gd name="T16" fmla="*/ 223 w 435"/>
                <a:gd name="T17" fmla="*/ 0 h 623"/>
                <a:gd name="T18" fmla="*/ 122 w 435"/>
                <a:gd name="T19" fmla="*/ 241 h 623"/>
                <a:gd name="T20" fmla="*/ 225 w 435"/>
                <a:gd name="T21" fmla="*/ 57 h 623"/>
                <a:gd name="T22" fmla="*/ 308 w 435"/>
                <a:gd name="T23" fmla="*/ 241 h 623"/>
                <a:gd name="T24" fmla="*/ 122 w 435"/>
                <a:gd name="T25" fmla="*/ 24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623">
                  <a:moveTo>
                    <a:pt x="223" y="0"/>
                  </a:moveTo>
                  <a:cubicBezTo>
                    <a:pt x="46" y="0"/>
                    <a:pt x="0" y="188"/>
                    <a:pt x="0" y="326"/>
                  </a:cubicBezTo>
                  <a:cubicBezTo>
                    <a:pt x="0" y="502"/>
                    <a:pt x="76" y="622"/>
                    <a:pt x="220" y="622"/>
                  </a:cubicBezTo>
                  <a:cubicBezTo>
                    <a:pt x="333" y="622"/>
                    <a:pt x="382" y="576"/>
                    <a:pt x="432" y="480"/>
                  </a:cubicBezTo>
                  <a:lnTo>
                    <a:pt x="377" y="457"/>
                  </a:lnTo>
                  <a:cubicBezTo>
                    <a:pt x="353" y="497"/>
                    <a:pt x="319" y="535"/>
                    <a:pt x="267" y="535"/>
                  </a:cubicBezTo>
                  <a:cubicBezTo>
                    <a:pt x="147" y="535"/>
                    <a:pt x="127" y="398"/>
                    <a:pt x="122" y="300"/>
                  </a:cubicBezTo>
                  <a:lnTo>
                    <a:pt x="434" y="300"/>
                  </a:lnTo>
                  <a:cubicBezTo>
                    <a:pt x="430" y="156"/>
                    <a:pt x="403" y="0"/>
                    <a:pt x="223" y="0"/>
                  </a:cubicBezTo>
                  <a:close/>
                  <a:moveTo>
                    <a:pt x="122" y="241"/>
                  </a:moveTo>
                  <a:cubicBezTo>
                    <a:pt x="130" y="168"/>
                    <a:pt x="147" y="57"/>
                    <a:pt x="225" y="57"/>
                  </a:cubicBezTo>
                  <a:cubicBezTo>
                    <a:pt x="298" y="57"/>
                    <a:pt x="306" y="168"/>
                    <a:pt x="308" y="241"/>
                  </a:cubicBezTo>
                  <a:lnTo>
                    <a:pt x="122" y="241"/>
                  </a:ln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5A54937-AC05-4FF9-BE3E-AC169B1D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63" y="3497263"/>
              <a:ext cx="134937" cy="219075"/>
            </a:xfrm>
            <a:custGeom>
              <a:avLst/>
              <a:gdLst>
                <a:gd name="T0" fmla="*/ 186 w 375"/>
                <a:gd name="T1" fmla="*/ 542 h 607"/>
                <a:gd name="T2" fmla="*/ 186 w 375"/>
                <a:gd name="T3" fmla="*/ 222 h 607"/>
                <a:gd name="T4" fmla="*/ 264 w 375"/>
                <a:gd name="T5" fmla="*/ 119 h 607"/>
                <a:gd name="T6" fmla="*/ 328 w 375"/>
                <a:gd name="T7" fmla="*/ 153 h 607"/>
                <a:gd name="T8" fmla="*/ 372 w 375"/>
                <a:gd name="T9" fmla="*/ 79 h 607"/>
                <a:gd name="T10" fmla="*/ 303 w 375"/>
                <a:gd name="T11" fmla="*/ 8 h 607"/>
                <a:gd name="T12" fmla="*/ 183 w 375"/>
                <a:gd name="T13" fmla="*/ 113 h 607"/>
                <a:gd name="T14" fmla="*/ 183 w 375"/>
                <a:gd name="T15" fmla="*/ 0 h 607"/>
                <a:gd name="T16" fmla="*/ 149 w 375"/>
                <a:gd name="T17" fmla="*/ 0 h 607"/>
                <a:gd name="T18" fmla="*/ 0 w 375"/>
                <a:gd name="T19" fmla="*/ 40 h 607"/>
                <a:gd name="T20" fmla="*/ 0 w 375"/>
                <a:gd name="T21" fmla="*/ 79 h 607"/>
                <a:gd name="T22" fmla="*/ 71 w 375"/>
                <a:gd name="T23" fmla="*/ 92 h 607"/>
                <a:gd name="T24" fmla="*/ 71 w 375"/>
                <a:gd name="T25" fmla="*/ 542 h 607"/>
                <a:gd name="T26" fmla="*/ 0 w 375"/>
                <a:gd name="T27" fmla="*/ 557 h 607"/>
                <a:gd name="T28" fmla="*/ 0 w 375"/>
                <a:gd name="T29" fmla="*/ 606 h 607"/>
                <a:gd name="T30" fmla="*/ 272 w 375"/>
                <a:gd name="T31" fmla="*/ 606 h 607"/>
                <a:gd name="T32" fmla="*/ 272 w 375"/>
                <a:gd name="T33" fmla="*/ 555 h 607"/>
                <a:gd name="T34" fmla="*/ 186 w 375"/>
                <a:gd name="T35" fmla="*/ 54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5" h="607">
                  <a:moveTo>
                    <a:pt x="186" y="542"/>
                  </a:moveTo>
                  <a:lnTo>
                    <a:pt x="186" y="222"/>
                  </a:lnTo>
                  <a:cubicBezTo>
                    <a:pt x="186" y="202"/>
                    <a:pt x="216" y="140"/>
                    <a:pt x="264" y="119"/>
                  </a:cubicBezTo>
                  <a:lnTo>
                    <a:pt x="328" y="153"/>
                  </a:lnTo>
                  <a:cubicBezTo>
                    <a:pt x="345" y="136"/>
                    <a:pt x="374" y="115"/>
                    <a:pt x="372" y="79"/>
                  </a:cubicBezTo>
                  <a:cubicBezTo>
                    <a:pt x="372" y="31"/>
                    <a:pt x="340" y="8"/>
                    <a:pt x="303" y="8"/>
                  </a:cubicBezTo>
                  <a:cubicBezTo>
                    <a:pt x="251" y="8"/>
                    <a:pt x="221" y="48"/>
                    <a:pt x="183" y="113"/>
                  </a:cubicBezTo>
                  <a:lnTo>
                    <a:pt x="183" y="0"/>
                  </a:lnTo>
                  <a:lnTo>
                    <a:pt x="149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71" y="92"/>
                  </a:lnTo>
                  <a:lnTo>
                    <a:pt x="71" y="542"/>
                  </a:lnTo>
                  <a:lnTo>
                    <a:pt x="0" y="557"/>
                  </a:lnTo>
                  <a:lnTo>
                    <a:pt x="0" y="606"/>
                  </a:lnTo>
                  <a:lnTo>
                    <a:pt x="272" y="606"/>
                  </a:lnTo>
                  <a:lnTo>
                    <a:pt x="272" y="555"/>
                  </a:lnTo>
                  <a:lnTo>
                    <a:pt x="186" y="542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D1242956-C07D-4C3B-B6B5-5A53D44FA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392488"/>
              <a:ext cx="58738" cy="57150"/>
            </a:xfrm>
            <a:custGeom>
              <a:avLst/>
              <a:gdLst>
                <a:gd name="T0" fmla="*/ 82 w 161"/>
                <a:gd name="T1" fmla="*/ 156 h 157"/>
                <a:gd name="T2" fmla="*/ 160 w 161"/>
                <a:gd name="T3" fmla="*/ 78 h 157"/>
                <a:gd name="T4" fmla="*/ 78 w 161"/>
                <a:gd name="T5" fmla="*/ 0 h 157"/>
                <a:gd name="T6" fmla="*/ 0 w 161"/>
                <a:gd name="T7" fmla="*/ 78 h 157"/>
                <a:gd name="T8" fmla="*/ 82 w 161"/>
                <a:gd name="T9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7">
                  <a:moveTo>
                    <a:pt x="82" y="156"/>
                  </a:moveTo>
                  <a:cubicBezTo>
                    <a:pt x="124" y="156"/>
                    <a:pt x="160" y="122"/>
                    <a:pt x="160" y="78"/>
                  </a:cubicBezTo>
                  <a:cubicBezTo>
                    <a:pt x="160" y="34"/>
                    <a:pt x="122" y="0"/>
                    <a:pt x="78" y="0"/>
                  </a:cubicBezTo>
                  <a:cubicBezTo>
                    <a:pt x="37" y="0"/>
                    <a:pt x="0" y="34"/>
                    <a:pt x="0" y="78"/>
                  </a:cubicBezTo>
                  <a:cubicBezTo>
                    <a:pt x="2" y="122"/>
                    <a:pt x="38" y="156"/>
                    <a:pt x="82" y="156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D57FCC56-2A15-46EB-A5EE-7057BFA4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63" y="3841750"/>
              <a:ext cx="201612" cy="325438"/>
            </a:xfrm>
            <a:custGeom>
              <a:avLst/>
              <a:gdLst>
                <a:gd name="T0" fmla="*/ 495 w 560"/>
                <a:gd name="T1" fmla="*/ 451 h 903"/>
                <a:gd name="T2" fmla="*/ 350 w 560"/>
                <a:gd name="T3" fmla="*/ 302 h 903"/>
                <a:gd name="T4" fmla="*/ 189 w 560"/>
                <a:gd name="T5" fmla="*/ 373 h 903"/>
                <a:gd name="T6" fmla="*/ 189 w 560"/>
                <a:gd name="T7" fmla="*/ 0 h 903"/>
                <a:gd name="T8" fmla="*/ 157 w 560"/>
                <a:gd name="T9" fmla="*/ 0 h 903"/>
                <a:gd name="T10" fmla="*/ 2 w 560"/>
                <a:gd name="T11" fmla="*/ 34 h 903"/>
                <a:gd name="T12" fmla="*/ 2 w 560"/>
                <a:gd name="T13" fmla="*/ 76 h 903"/>
                <a:gd name="T14" fmla="*/ 71 w 560"/>
                <a:gd name="T15" fmla="*/ 88 h 903"/>
                <a:gd name="T16" fmla="*/ 71 w 560"/>
                <a:gd name="T17" fmla="*/ 839 h 903"/>
                <a:gd name="T18" fmla="*/ 0 w 560"/>
                <a:gd name="T19" fmla="*/ 853 h 903"/>
                <a:gd name="T20" fmla="*/ 0 w 560"/>
                <a:gd name="T21" fmla="*/ 902 h 903"/>
                <a:gd name="T22" fmla="*/ 250 w 560"/>
                <a:gd name="T23" fmla="*/ 902 h 903"/>
                <a:gd name="T24" fmla="*/ 250 w 560"/>
                <a:gd name="T25" fmla="*/ 850 h 903"/>
                <a:gd name="T26" fmla="*/ 189 w 560"/>
                <a:gd name="T27" fmla="*/ 835 h 903"/>
                <a:gd name="T28" fmla="*/ 189 w 560"/>
                <a:gd name="T29" fmla="*/ 443 h 903"/>
                <a:gd name="T30" fmla="*/ 304 w 560"/>
                <a:gd name="T31" fmla="*/ 387 h 903"/>
                <a:gd name="T32" fmla="*/ 373 w 560"/>
                <a:gd name="T33" fmla="*/ 506 h 903"/>
                <a:gd name="T34" fmla="*/ 373 w 560"/>
                <a:gd name="T35" fmla="*/ 840 h 903"/>
                <a:gd name="T36" fmla="*/ 314 w 560"/>
                <a:gd name="T37" fmla="*/ 852 h 903"/>
                <a:gd name="T38" fmla="*/ 314 w 560"/>
                <a:gd name="T39" fmla="*/ 901 h 903"/>
                <a:gd name="T40" fmla="*/ 559 w 560"/>
                <a:gd name="T41" fmla="*/ 901 h 903"/>
                <a:gd name="T42" fmla="*/ 559 w 560"/>
                <a:gd name="T43" fmla="*/ 849 h 903"/>
                <a:gd name="T44" fmla="*/ 496 w 560"/>
                <a:gd name="T45" fmla="*/ 834 h 903"/>
                <a:gd name="T46" fmla="*/ 496 w 560"/>
                <a:gd name="T47" fmla="*/ 451 h 903"/>
                <a:gd name="T48" fmla="*/ 495 w 560"/>
                <a:gd name="T49" fmla="*/ 45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0" h="903">
                  <a:moveTo>
                    <a:pt x="495" y="451"/>
                  </a:moveTo>
                  <a:cubicBezTo>
                    <a:pt x="495" y="363"/>
                    <a:pt x="446" y="302"/>
                    <a:pt x="350" y="302"/>
                  </a:cubicBezTo>
                  <a:cubicBezTo>
                    <a:pt x="284" y="302"/>
                    <a:pt x="233" y="336"/>
                    <a:pt x="189" y="373"/>
                  </a:cubicBezTo>
                  <a:lnTo>
                    <a:pt x="189" y="0"/>
                  </a:lnTo>
                  <a:lnTo>
                    <a:pt x="157" y="0"/>
                  </a:lnTo>
                  <a:lnTo>
                    <a:pt x="2" y="34"/>
                  </a:lnTo>
                  <a:lnTo>
                    <a:pt x="2" y="76"/>
                  </a:lnTo>
                  <a:lnTo>
                    <a:pt x="71" y="88"/>
                  </a:lnTo>
                  <a:lnTo>
                    <a:pt x="71" y="839"/>
                  </a:lnTo>
                  <a:lnTo>
                    <a:pt x="0" y="853"/>
                  </a:lnTo>
                  <a:lnTo>
                    <a:pt x="0" y="902"/>
                  </a:lnTo>
                  <a:lnTo>
                    <a:pt x="250" y="902"/>
                  </a:lnTo>
                  <a:lnTo>
                    <a:pt x="250" y="850"/>
                  </a:lnTo>
                  <a:lnTo>
                    <a:pt x="189" y="835"/>
                  </a:lnTo>
                  <a:lnTo>
                    <a:pt x="189" y="443"/>
                  </a:lnTo>
                  <a:cubicBezTo>
                    <a:pt x="223" y="414"/>
                    <a:pt x="258" y="387"/>
                    <a:pt x="304" y="387"/>
                  </a:cubicBezTo>
                  <a:cubicBezTo>
                    <a:pt x="375" y="387"/>
                    <a:pt x="373" y="458"/>
                    <a:pt x="373" y="506"/>
                  </a:cubicBezTo>
                  <a:lnTo>
                    <a:pt x="373" y="840"/>
                  </a:lnTo>
                  <a:lnTo>
                    <a:pt x="314" y="852"/>
                  </a:lnTo>
                  <a:lnTo>
                    <a:pt x="314" y="901"/>
                  </a:lnTo>
                  <a:lnTo>
                    <a:pt x="559" y="901"/>
                  </a:lnTo>
                  <a:lnTo>
                    <a:pt x="559" y="849"/>
                  </a:lnTo>
                  <a:lnTo>
                    <a:pt x="496" y="834"/>
                  </a:lnTo>
                  <a:lnTo>
                    <a:pt x="496" y="451"/>
                  </a:lnTo>
                  <a:lnTo>
                    <a:pt x="495" y="451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0D8C3CE4-27D2-4570-B404-5165701C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3946525"/>
              <a:ext cx="155575" cy="223838"/>
            </a:xfrm>
            <a:custGeom>
              <a:avLst/>
              <a:gdLst>
                <a:gd name="T0" fmla="*/ 222 w 433"/>
                <a:gd name="T1" fmla="*/ 0 h 623"/>
                <a:gd name="T2" fmla="*/ 0 w 433"/>
                <a:gd name="T3" fmla="*/ 326 h 623"/>
                <a:gd name="T4" fmla="*/ 220 w 433"/>
                <a:gd name="T5" fmla="*/ 622 h 623"/>
                <a:gd name="T6" fmla="*/ 431 w 433"/>
                <a:gd name="T7" fmla="*/ 480 h 623"/>
                <a:gd name="T8" fmla="*/ 377 w 433"/>
                <a:gd name="T9" fmla="*/ 457 h 623"/>
                <a:gd name="T10" fmla="*/ 266 w 433"/>
                <a:gd name="T11" fmla="*/ 535 h 623"/>
                <a:gd name="T12" fmla="*/ 122 w 433"/>
                <a:gd name="T13" fmla="*/ 300 h 623"/>
                <a:gd name="T14" fmla="*/ 432 w 433"/>
                <a:gd name="T15" fmla="*/ 300 h 623"/>
                <a:gd name="T16" fmla="*/ 222 w 433"/>
                <a:gd name="T17" fmla="*/ 0 h 623"/>
                <a:gd name="T18" fmla="*/ 122 w 433"/>
                <a:gd name="T19" fmla="*/ 241 h 623"/>
                <a:gd name="T20" fmla="*/ 224 w 433"/>
                <a:gd name="T21" fmla="*/ 57 h 623"/>
                <a:gd name="T22" fmla="*/ 308 w 433"/>
                <a:gd name="T23" fmla="*/ 241 h 623"/>
                <a:gd name="T24" fmla="*/ 122 w 433"/>
                <a:gd name="T25" fmla="*/ 24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3" h="623">
                  <a:moveTo>
                    <a:pt x="222" y="0"/>
                  </a:moveTo>
                  <a:cubicBezTo>
                    <a:pt x="46" y="0"/>
                    <a:pt x="0" y="188"/>
                    <a:pt x="0" y="326"/>
                  </a:cubicBezTo>
                  <a:cubicBezTo>
                    <a:pt x="0" y="502"/>
                    <a:pt x="75" y="622"/>
                    <a:pt x="220" y="622"/>
                  </a:cubicBezTo>
                  <a:cubicBezTo>
                    <a:pt x="333" y="622"/>
                    <a:pt x="381" y="576"/>
                    <a:pt x="431" y="480"/>
                  </a:cubicBezTo>
                  <a:lnTo>
                    <a:pt x="377" y="457"/>
                  </a:lnTo>
                  <a:cubicBezTo>
                    <a:pt x="352" y="497"/>
                    <a:pt x="318" y="535"/>
                    <a:pt x="266" y="535"/>
                  </a:cubicBezTo>
                  <a:cubicBezTo>
                    <a:pt x="146" y="535"/>
                    <a:pt x="126" y="398"/>
                    <a:pt x="122" y="300"/>
                  </a:cubicBezTo>
                  <a:lnTo>
                    <a:pt x="432" y="300"/>
                  </a:lnTo>
                  <a:cubicBezTo>
                    <a:pt x="430" y="156"/>
                    <a:pt x="403" y="0"/>
                    <a:pt x="222" y="0"/>
                  </a:cubicBezTo>
                  <a:close/>
                  <a:moveTo>
                    <a:pt x="122" y="241"/>
                  </a:moveTo>
                  <a:cubicBezTo>
                    <a:pt x="129" y="168"/>
                    <a:pt x="146" y="57"/>
                    <a:pt x="224" y="57"/>
                  </a:cubicBezTo>
                  <a:cubicBezTo>
                    <a:pt x="298" y="57"/>
                    <a:pt x="306" y="168"/>
                    <a:pt x="308" y="241"/>
                  </a:cubicBezTo>
                  <a:lnTo>
                    <a:pt x="122" y="241"/>
                  </a:ln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6AC6A9BD-AD83-4385-8CC1-C0E54886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138" y="3841750"/>
              <a:ext cx="92075" cy="325438"/>
            </a:xfrm>
            <a:custGeom>
              <a:avLst/>
              <a:gdLst>
                <a:gd name="T0" fmla="*/ 189 w 254"/>
                <a:gd name="T1" fmla="*/ 0 h 903"/>
                <a:gd name="T2" fmla="*/ 157 w 254"/>
                <a:gd name="T3" fmla="*/ 0 h 903"/>
                <a:gd name="T4" fmla="*/ 4 w 254"/>
                <a:gd name="T5" fmla="*/ 34 h 903"/>
                <a:gd name="T6" fmla="*/ 4 w 254"/>
                <a:gd name="T7" fmla="*/ 76 h 903"/>
                <a:gd name="T8" fmla="*/ 71 w 254"/>
                <a:gd name="T9" fmla="*/ 83 h 903"/>
                <a:gd name="T10" fmla="*/ 71 w 254"/>
                <a:gd name="T11" fmla="*/ 837 h 903"/>
                <a:gd name="T12" fmla="*/ 0 w 254"/>
                <a:gd name="T13" fmla="*/ 852 h 903"/>
                <a:gd name="T14" fmla="*/ 0 w 254"/>
                <a:gd name="T15" fmla="*/ 902 h 903"/>
                <a:gd name="T16" fmla="*/ 253 w 254"/>
                <a:gd name="T17" fmla="*/ 902 h 903"/>
                <a:gd name="T18" fmla="*/ 253 w 254"/>
                <a:gd name="T19" fmla="*/ 850 h 903"/>
                <a:gd name="T20" fmla="*/ 189 w 254"/>
                <a:gd name="T21" fmla="*/ 835 h 903"/>
                <a:gd name="T22" fmla="*/ 189 w 254"/>
                <a:gd name="T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903">
                  <a:moveTo>
                    <a:pt x="189" y="0"/>
                  </a:moveTo>
                  <a:lnTo>
                    <a:pt x="157" y="0"/>
                  </a:lnTo>
                  <a:lnTo>
                    <a:pt x="4" y="34"/>
                  </a:lnTo>
                  <a:lnTo>
                    <a:pt x="4" y="76"/>
                  </a:lnTo>
                  <a:lnTo>
                    <a:pt x="71" y="83"/>
                  </a:lnTo>
                  <a:lnTo>
                    <a:pt x="71" y="837"/>
                  </a:lnTo>
                  <a:lnTo>
                    <a:pt x="0" y="852"/>
                  </a:lnTo>
                  <a:lnTo>
                    <a:pt x="0" y="902"/>
                  </a:lnTo>
                  <a:lnTo>
                    <a:pt x="253" y="902"/>
                  </a:lnTo>
                  <a:lnTo>
                    <a:pt x="253" y="850"/>
                  </a:lnTo>
                  <a:lnTo>
                    <a:pt x="189" y="835"/>
                  </a:lnTo>
                  <a:lnTo>
                    <a:pt x="189" y="0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10EE0B0E-D383-46D9-9ACB-E7F7D3CB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3390900"/>
              <a:ext cx="201612" cy="323850"/>
            </a:xfrm>
            <a:custGeom>
              <a:avLst/>
              <a:gdLst>
                <a:gd name="T0" fmla="*/ 495 w 560"/>
                <a:gd name="T1" fmla="*/ 451 h 901"/>
                <a:gd name="T2" fmla="*/ 348 w 560"/>
                <a:gd name="T3" fmla="*/ 300 h 901"/>
                <a:gd name="T4" fmla="*/ 189 w 560"/>
                <a:gd name="T5" fmla="*/ 371 h 901"/>
                <a:gd name="T6" fmla="*/ 189 w 560"/>
                <a:gd name="T7" fmla="*/ 0 h 901"/>
                <a:gd name="T8" fmla="*/ 157 w 560"/>
                <a:gd name="T9" fmla="*/ 0 h 901"/>
                <a:gd name="T10" fmla="*/ 2 w 560"/>
                <a:gd name="T11" fmla="*/ 32 h 901"/>
                <a:gd name="T12" fmla="*/ 2 w 560"/>
                <a:gd name="T13" fmla="*/ 74 h 901"/>
                <a:gd name="T14" fmla="*/ 71 w 560"/>
                <a:gd name="T15" fmla="*/ 88 h 901"/>
                <a:gd name="T16" fmla="*/ 71 w 560"/>
                <a:gd name="T17" fmla="*/ 836 h 901"/>
                <a:gd name="T18" fmla="*/ 0 w 560"/>
                <a:gd name="T19" fmla="*/ 851 h 901"/>
                <a:gd name="T20" fmla="*/ 0 w 560"/>
                <a:gd name="T21" fmla="*/ 900 h 901"/>
                <a:gd name="T22" fmla="*/ 247 w 560"/>
                <a:gd name="T23" fmla="*/ 900 h 901"/>
                <a:gd name="T24" fmla="*/ 247 w 560"/>
                <a:gd name="T25" fmla="*/ 848 h 901"/>
                <a:gd name="T26" fmla="*/ 189 w 560"/>
                <a:gd name="T27" fmla="*/ 835 h 901"/>
                <a:gd name="T28" fmla="*/ 189 w 560"/>
                <a:gd name="T29" fmla="*/ 441 h 901"/>
                <a:gd name="T30" fmla="*/ 304 w 560"/>
                <a:gd name="T31" fmla="*/ 387 h 901"/>
                <a:gd name="T32" fmla="*/ 373 w 560"/>
                <a:gd name="T33" fmla="*/ 506 h 901"/>
                <a:gd name="T34" fmla="*/ 373 w 560"/>
                <a:gd name="T35" fmla="*/ 838 h 901"/>
                <a:gd name="T36" fmla="*/ 314 w 560"/>
                <a:gd name="T37" fmla="*/ 850 h 901"/>
                <a:gd name="T38" fmla="*/ 314 w 560"/>
                <a:gd name="T39" fmla="*/ 899 h 901"/>
                <a:gd name="T40" fmla="*/ 559 w 560"/>
                <a:gd name="T41" fmla="*/ 899 h 901"/>
                <a:gd name="T42" fmla="*/ 559 w 560"/>
                <a:gd name="T43" fmla="*/ 847 h 901"/>
                <a:gd name="T44" fmla="*/ 496 w 560"/>
                <a:gd name="T45" fmla="*/ 834 h 901"/>
                <a:gd name="T46" fmla="*/ 496 w 560"/>
                <a:gd name="T47" fmla="*/ 451 h 901"/>
                <a:gd name="T48" fmla="*/ 495 w 560"/>
                <a:gd name="T49" fmla="*/ 45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0" h="901">
                  <a:moveTo>
                    <a:pt x="495" y="451"/>
                  </a:moveTo>
                  <a:cubicBezTo>
                    <a:pt x="495" y="363"/>
                    <a:pt x="446" y="300"/>
                    <a:pt x="348" y="300"/>
                  </a:cubicBezTo>
                  <a:cubicBezTo>
                    <a:pt x="281" y="300"/>
                    <a:pt x="233" y="337"/>
                    <a:pt x="189" y="371"/>
                  </a:cubicBezTo>
                  <a:lnTo>
                    <a:pt x="189" y="0"/>
                  </a:lnTo>
                  <a:lnTo>
                    <a:pt x="157" y="0"/>
                  </a:lnTo>
                  <a:lnTo>
                    <a:pt x="2" y="32"/>
                  </a:lnTo>
                  <a:lnTo>
                    <a:pt x="2" y="74"/>
                  </a:lnTo>
                  <a:lnTo>
                    <a:pt x="71" y="88"/>
                  </a:lnTo>
                  <a:lnTo>
                    <a:pt x="71" y="836"/>
                  </a:lnTo>
                  <a:lnTo>
                    <a:pt x="0" y="851"/>
                  </a:lnTo>
                  <a:lnTo>
                    <a:pt x="0" y="900"/>
                  </a:lnTo>
                  <a:lnTo>
                    <a:pt x="247" y="900"/>
                  </a:lnTo>
                  <a:lnTo>
                    <a:pt x="247" y="848"/>
                  </a:lnTo>
                  <a:lnTo>
                    <a:pt x="189" y="835"/>
                  </a:lnTo>
                  <a:lnTo>
                    <a:pt x="189" y="441"/>
                  </a:lnTo>
                  <a:cubicBezTo>
                    <a:pt x="223" y="412"/>
                    <a:pt x="258" y="387"/>
                    <a:pt x="304" y="387"/>
                  </a:cubicBezTo>
                  <a:cubicBezTo>
                    <a:pt x="373" y="387"/>
                    <a:pt x="373" y="458"/>
                    <a:pt x="373" y="506"/>
                  </a:cubicBezTo>
                  <a:lnTo>
                    <a:pt x="373" y="838"/>
                  </a:lnTo>
                  <a:lnTo>
                    <a:pt x="314" y="850"/>
                  </a:lnTo>
                  <a:lnTo>
                    <a:pt x="314" y="899"/>
                  </a:lnTo>
                  <a:lnTo>
                    <a:pt x="559" y="899"/>
                  </a:lnTo>
                  <a:lnTo>
                    <a:pt x="559" y="847"/>
                  </a:lnTo>
                  <a:lnTo>
                    <a:pt x="496" y="834"/>
                  </a:lnTo>
                  <a:lnTo>
                    <a:pt x="496" y="451"/>
                  </a:lnTo>
                  <a:lnTo>
                    <a:pt x="495" y="451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318C9C98-8009-4DA3-81AF-BDA6A907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175" y="3949700"/>
              <a:ext cx="90488" cy="217488"/>
            </a:xfrm>
            <a:custGeom>
              <a:avLst/>
              <a:gdLst>
                <a:gd name="T0" fmla="*/ 184 w 251"/>
                <a:gd name="T1" fmla="*/ 0 h 602"/>
                <a:gd name="T2" fmla="*/ 154 w 251"/>
                <a:gd name="T3" fmla="*/ 0 h 602"/>
                <a:gd name="T4" fmla="*/ 0 w 251"/>
                <a:gd name="T5" fmla="*/ 39 h 602"/>
                <a:gd name="T6" fmla="*/ 0 w 251"/>
                <a:gd name="T7" fmla="*/ 79 h 602"/>
                <a:gd name="T8" fmla="*/ 64 w 251"/>
                <a:gd name="T9" fmla="*/ 93 h 602"/>
                <a:gd name="T10" fmla="*/ 64 w 251"/>
                <a:gd name="T11" fmla="*/ 536 h 602"/>
                <a:gd name="T12" fmla="*/ 0 w 251"/>
                <a:gd name="T13" fmla="*/ 551 h 602"/>
                <a:gd name="T14" fmla="*/ 0 w 251"/>
                <a:gd name="T15" fmla="*/ 601 h 602"/>
                <a:gd name="T16" fmla="*/ 250 w 251"/>
                <a:gd name="T17" fmla="*/ 601 h 602"/>
                <a:gd name="T18" fmla="*/ 250 w 251"/>
                <a:gd name="T19" fmla="*/ 549 h 602"/>
                <a:gd name="T20" fmla="*/ 184 w 251"/>
                <a:gd name="T21" fmla="*/ 534 h 602"/>
                <a:gd name="T22" fmla="*/ 184 w 251"/>
                <a:gd name="T2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1" h="602">
                  <a:moveTo>
                    <a:pt x="184" y="0"/>
                  </a:moveTo>
                  <a:lnTo>
                    <a:pt x="154" y="0"/>
                  </a:lnTo>
                  <a:lnTo>
                    <a:pt x="0" y="39"/>
                  </a:lnTo>
                  <a:lnTo>
                    <a:pt x="0" y="79"/>
                  </a:lnTo>
                  <a:lnTo>
                    <a:pt x="64" y="93"/>
                  </a:lnTo>
                  <a:lnTo>
                    <a:pt x="64" y="536"/>
                  </a:lnTo>
                  <a:lnTo>
                    <a:pt x="0" y="551"/>
                  </a:lnTo>
                  <a:lnTo>
                    <a:pt x="0" y="601"/>
                  </a:lnTo>
                  <a:lnTo>
                    <a:pt x="250" y="601"/>
                  </a:lnTo>
                  <a:lnTo>
                    <a:pt x="250" y="549"/>
                  </a:lnTo>
                  <a:lnTo>
                    <a:pt x="184" y="534"/>
                  </a:lnTo>
                  <a:lnTo>
                    <a:pt x="184" y="0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AD4178BC-6F11-4905-A6B3-F91103A6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588" y="3948113"/>
              <a:ext cx="315912" cy="219075"/>
            </a:xfrm>
            <a:custGeom>
              <a:avLst/>
              <a:gdLst>
                <a:gd name="T0" fmla="*/ 808 w 879"/>
                <a:gd name="T1" fmla="*/ 154 h 609"/>
                <a:gd name="T2" fmla="*/ 654 w 879"/>
                <a:gd name="T3" fmla="*/ 7 h 609"/>
                <a:gd name="T4" fmla="*/ 487 w 879"/>
                <a:gd name="T5" fmla="*/ 88 h 609"/>
                <a:gd name="T6" fmla="*/ 351 w 879"/>
                <a:gd name="T7" fmla="*/ 10 h 609"/>
                <a:gd name="T8" fmla="*/ 187 w 879"/>
                <a:gd name="T9" fmla="*/ 81 h 609"/>
                <a:gd name="T10" fmla="*/ 187 w 879"/>
                <a:gd name="T11" fmla="*/ 0 h 609"/>
                <a:gd name="T12" fmla="*/ 155 w 879"/>
                <a:gd name="T13" fmla="*/ 0 h 609"/>
                <a:gd name="T14" fmla="*/ 0 w 879"/>
                <a:gd name="T15" fmla="*/ 39 h 609"/>
                <a:gd name="T16" fmla="*/ 0 w 879"/>
                <a:gd name="T17" fmla="*/ 81 h 609"/>
                <a:gd name="T18" fmla="*/ 72 w 879"/>
                <a:gd name="T19" fmla="*/ 94 h 609"/>
                <a:gd name="T20" fmla="*/ 72 w 879"/>
                <a:gd name="T21" fmla="*/ 545 h 609"/>
                <a:gd name="T22" fmla="*/ 0 w 879"/>
                <a:gd name="T23" fmla="*/ 559 h 609"/>
                <a:gd name="T24" fmla="*/ 0 w 879"/>
                <a:gd name="T25" fmla="*/ 608 h 609"/>
                <a:gd name="T26" fmla="*/ 248 w 879"/>
                <a:gd name="T27" fmla="*/ 608 h 609"/>
                <a:gd name="T28" fmla="*/ 248 w 879"/>
                <a:gd name="T29" fmla="*/ 556 h 609"/>
                <a:gd name="T30" fmla="*/ 191 w 879"/>
                <a:gd name="T31" fmla="*/ 541 h 609"/>
                <a:gd name="T32" fmla="*/ 191 w 879"/>
                <a:gd name="T33" fmla="*/ 147 h 609"/>
                <a:gd name="T34" fmla="*/ 307 w 879"/>
                <a:gd name="T35" fmla="*/ 90 h 609"/>
                <a:gd name="T36" fmla="*/ 382 w 879"/>
                <a:gd name="T37" fmla="*/ 193 h 609"/>
                <a:gd name="T38" fmla="*/ 382 w 879"/>
                <a:gd name="T39" fmla="*/ 543 h 609"/>
                <a:gd name="T40" fmla="*/ 313 w 879"/>
                <a:gd name="T41" fmla="*/ 558 h 609"/>
                <a:gd name="T42" fmla="*/ 313 w 879"/>
                <a:gd name="T43" fmla="*/ 607 h 609"/>
                <a:gd name="T44" fmla="*/ 559 w 879"/>
                <a:gd name="T45" fmla="*/ 607 h 609"/>
                <a:gd name="T46" fmla="*/ 559 w 879"/>
                <a:gd name="T47" fmla="*/ 555 h 609"/>
                <a:gd name="T48" fmla="*/ 500 w 879"/>
                <a:gd name="T49" fmla="*/ 540 h 609"/>
                <a:gd name="T50" fmla="*/ 500 w 879"/>
                <a:gd name="T51" fmla="*/ 148 h 609"/>
                <a:gd name="T52" fmla="*/ 615 w 879"/>
                <a:gd name="T53" fmla="*/ 89 h 609"/>
                <a:gd name="T54" fmla="*/ 686 w 879"/>
                <a:gd name="T55" fmla="*/ 190 h 609"/>
                <a:gd name="T56" fmla="*/ 686 w 879"/>
                <a:gd name="T57" fmla="*/ 542 h 609"/>
                <a:gd name="T58" fmla="*/ 623 w 879"/>
                <a:gd name="T59" fmla="*/ 557 h 609"/>
                <a:gd name="T60" fmla="*/ 623 w 879"/>
                <a:gd name="T61" fmla="*/ 606 h 609"/>
                <a:gd name="T62" fmla="*/ 878 w 879"/>
                <a:gd name="T63" fmla="*/ 606 h 609"/>
                <a:gd name="T64" fmla="*/ 878 w 879"/>
                <a:gd name="T65" fmla="*/ 554 h 609"/>
                <a:gd name="T66" fmla="*/ 810 w 879"/>
                <a:gd name="T67" fmla="*/ 539 h 609"/>
                <a:gd name="T68" fmla="*/ 810 w 879"/>
                <a:gd name="T69" fmla="*/ 154 h 609"/>
                <a:gd name="T70" fmla="*/ 808 w 879"/>
                <a:gd name="T71" fmla="*/ 15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9" h="609">
                  <a:moveTo>
                    <a:pt x="808" y="154"/>
                  </a:moveTo>
                  <a:cubicBezTo>
                    <a:pt x="808" y="55"/>
                    <a:pt x="747" y="7"/>
                    <a:pt x="654" y="7"/>
                  </a:cubicBezTo>
                  <a:cubicBezTo>
                    <a:pt x="585" y="7"/>
                    <a:pt x="534" y="41"/>
                    <a:pt x="487" y="88"/>
                  </a:cubicBezTo>
                  <a:cubicBezTo>
                    <a:pt x="463" y="36"/>
                    <a:pt x="410" y="10"/>
                    <a:pt x="351" y="10"/>
                  </a:cubicBezTo>
                  <a:cubicBezTo>
                    <a:pt x="292" y="10"/>
                    <a:pt x="236" y="37"/>
                    <a:pt x="187" y="81"/>
                  </a:cubicBezTo>
                  <a:lnTo>
                    <a:pt x="187" y="0"/>
                  </a:lnTo>
                  <a:lnTo>
                    <a:pt x="155" y="0"/>
                  </a:lnTo>
                  <a:lnTo>
                    <a:pt x="0" y="39"/>
                  </a:lnTo>
                  <a:lnTo>
                    <a:pt x="0" y="81"/>
                  </a:lnTo>
                  <a:lnTo>
                    <a:pt x="72" y="94"/>
                  </a:lnTo>
                  <a:lnTo>
                    <a:pt x="72" y="545"/>
                  </a:lnTo>
                  <a:lnTo>
                    <a:pt x="0" y="559"/>
                  </a:lnTo>
                  <a:lnTo>
                    <a:pt x="0" y="608"/>
                  </a:lnTo>
                  <a:lnTo>
                    <a:pt x="248" y="608"/>
                  </a:lnTo>
                  <a:lnTo>
                    <a:pt x="248" y="556"/>
                  </a:lnTo>
                  <a:lnTo>
                    <a:pt x="191" y="541"/>
                  </a:lnTo>
                  <a:lnTo>
                    <a:pt x="191" y="147"/>
                  </a:lnTo>
                  <a:cubicBezTo>
                    <a:pt x="221" y="120"/>
                    <a:pt x="252" y="90"/>
                    <a:pt x="307" y="90"/>
                  </a:cubicBezTo>
                  <a:cubicBezTo>
                    <a:pt x="368" y="90"/>
                    <a:pt x="382" y="147"/>
                    <a:pt x="382" y="193"/>
                  </a:cubicBezTo>
                  <a:lnTo>
                    <a:pt x="382" y="543"/>
                  </a:lnTo>
                  <a:lnTo>
                    <a:pt x="313" y="558"/>
                  </a:lnTo>
                  <a:lnTo>
                    <a:pt x="313" y="607"/>
                  </a:lnTo>
                  <a:lnTo>
                    <a:pt x="559" y="607"/>
                  </a:lnTo>
                  <a:lnTo>
                    <a:pt x="559" y="555"/>
                  </a:lnTo>
                  <a:lnTo>
                    <a:pt x="500" y="540"/>
                  </a:lnTo>
                  <a:lnTo>
                    <a:pt x="500" y="148"/>
                  </a:lnTo>
                  <a:cubicBezTo>
                    <a:pt x="534" y="116"/>
                    <a:pt x="567" y="89"/>
                    <a:pt x="615" y="89"/>
                  </a:cubicBezTo>
                  <a:cubicBezTo>
                    <a:pt x="682" y="89"/>
                    <a:pt x="686" y="158"/>
                    <a:pt x="686" y="190"/>
                  </a:cubicBezTo>
                  <a:lnTo>
                    <a:pt x="686" y="542"/>
                  </a:lnTo>
                  <a:lnTo>
                    <a:pt x="623" y="557"/>
                  </a:lnTo>
                  <a:lnTo>
                    <a:pt x="623" y="606"/>
                  </a:lnTo>
                  <a:lnTo>
                    <a:pt x="878" y="606"/>
                  </a:lnTo>
                  <a:lnTo>
                    <a:pt x="878" y="554"/>
                  </a:lnTo>
                  <a:lnTo>
                    <a:pt x="810" y="539"/>
                  </a:lnTo>
                  <a:lnTo>
                    <a:pt x="810" y="154"/>
                  </a:lnTo>
                  <a:lnTo>
                    <a:pt x="808" y="154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D5D19859-CCF5-4EE8-A670-DB0AAD02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5" y="3841750"/>
              <a:ext cx="57150" cy="57150"/>
            </a:xfrm>
            <a:custGeom>
              <a:avLst/>
              <a:gdLst>
                <a:gd name="T0" fmla="*/ 0 w 158"/>
                <a:gd name="T1" fmla="*/ 81 h 160"/>
                <a:gd name="T2" fmla="*/ 82 w 158"/>
                <a:gd name="T3" fmla="*/ 159 h 160"/>
                <a:gd name="T4" fmla="*/ 157 w 158"/>
                <a:gd name="T5" fmla="*/ 78 h 160"/>
                <a:gd name="T6" fmla="*/ 82 w 158"/>
                <a:gd name="T7" fmla="*/ 0 h 160"/>
                <a:gd name="T8" fmla="*/ 0 w 158"/>
                <a:gd name="T9" fmla="*/ 8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60">
                  <a:moveTo>
                    <a:pt x="0" y="81"/>
                  </a:moveTo>
                  <a:cubicBezTo>
                    <a:pt x="0" y="123"/>
                    <a:pt x="38" y="159"/>
                    <a:pt x="82" y="159"/>
                  </a:cubicBezTo>
                  <a:cubicBezTo>
                    <a:pt x="124" y="159"/>
                    <a:pt x="157" y="122"/>
                    <a:pt x="157" y="78"/>
                  </a:cubicBezTo>
                  <a:cubicBezTo>
                    <a:pt x="157" y="36"/>
                    <a:pt x="126" y="0"/>
                    <a:pt x="82" y="0"/>
                  </a:cubicBezTo>
                  <a:cubicBezTo>
                    <a:pt x="40" y="1"/>
                    <a:pt x="0" y="37"/>
                    <a:pt x="0" y="81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5D1C069D-B4D8-445A-9647-4323DD3E8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888" y="3497263"/>
              <a:ext cx="134937" cy="219075"/>
            </a:xfrm>
            <a:custGeom>
              <a:avLst/>
              <a:gdLst>
                <a:gd name="T0" fmla="*/ 301 w 373"/>
                <a:gd name="T1" fmla="*/ 8 h 607"/>
                <a:gd name="T2" fmla="*/ 183 w 373"/>
                <a:gd name="T3" fmla="*/ 113 h 607"/>
                <a:gd name="T4" fmla="*/ 183 w 373"/>
                <a:gd name="T5" fmla="*/ 0 h 607"/>
                <a:gd name="T6" fmla="*/ 149 w 373"/>
                <a:gd name="T7" fmla="*/ 0 h 607"/>
                <a:gd name="T8" fmla="*/ 0 w 373"/>
                <a:gd name="T9" fmla="*/ 40 h 607"/>
                <a:gd name="T10" fmla="*/ 0 w 373"/>
                <a:gd name="T11" fmla="*/ 79 h 607"/>
                <a:gd name="T12" fmla="*/ 71 w 373"/>
                <a:gd name="T13" fmla="*/ 92 h 607"/>
                <a:gd name="T14" fmla="*/ 71 w 373"/>
                <a:gd name="T15" fmla="*/ 542 h 607"/>
                <a:gd name="T16" fmla="*/ 0 w 373"/>
                <a:gd name="T17" fmla="*/ 557 h 607"/>
                <a:gd name="T18" fmla="*/ 0 w 373"/>
                <a:gd name="T19" fmla="*/ 606 h 607"/>
                <a:gd name="T20" fmla="*/ 272 w 373"/>
                <a:gd name="T21" fmla="*/ 606 h 607"/>
                <a:gd name="T22" fmla="*/ 272 w 373"/>
                <a:gd name="T23" fmla="*/ 554 h 607"/>
                <a:gd name="T24" fmla="*/ 186 w 373"/>
                <a:gd name="T25" fmla="*/ 541 h 607"/>
                <a:gd name="T26" fmla="*/ 186 w 373"/>
                <a:gd name="T27" fmla="*/ 220 h 607"/>
                <a:gd name="T28" fmla="*/ 262 w 373"/>
                <a:gd name="T29" fmla="*/ 118 h 607"/>
                <a:gd name="T30" fmla="*/ 325 w 373"/>
                <a:gd name="T31" fmla="*/ 151 h 607"/>
                <a:gd name="T32" fmla="*/ 372 w 373"/>
                <a:gd name="T33" fmla="*/ 78 h 607"/>
                <a:gd name="T34" fmla="*/ 301 w 373"/>
                <a:gd name="T35" fmla="*/ 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3" h="607">
                  <a:moveTo>
                    <a:pt x="301" y="8"/>
                  </a:moveTo>
                  <a:cubicBezTo>
                    <a:pt x="249" y="8"/>
                    <a:pt x="223" y="48"/>
                    <a:pt x="183" y="113"/>
                  </a:cubicBezTo>
                  <a:lnTo>
                    <a:pt x="183" y="0"/>
                  </a:lnTo>
                  <a:lnTo>
                    <a:pt x="149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71" y="92"/>
                  </a:lnTo>
                  <a:lnTo>
                    <a:pt x="71" y="542"/>
                  </a:lnTo>
                  <a:lnTo>
                    <a:pt x="0" y="557"/>
                  </a:lnTo>
                  <a:lnTo>
                    <a:pt x="0" y="606"/>
                  </a:lnTo>
                  <a:lnTo>
                    <a:pt x="272" y="606"/>
                  </a:lnTo>
                  <a:lnTo>
                    <a:pt x="272" y="554"/>
                  </a:lnTo>
                  <a:lnTo>
                    <a:pt x="186" y="541"/>
                  </a:lnTo>
                  <a:lnTo>
                    <a:pt x="186" y="220"/>
                  </a:lnTo>
                  <a:cubicBezTo>
                    <a:pt x="186" y="201"/>
                    <a:pt x="214" y="139"/>
                    <a:pt x="262" y="118"/>
                  </a:cubicBezTo>
                  <a:lnTo>
                    <a:pt x="325" y="151"/>
                  </a:lnTo>
                  <a:cubicBezTo>
                    <a:pt x="345" y="135"/>
                    <a:pt x="372" y="114"/>
                    <a:pt x="372" y="78"/>
                  </a:cubicBezTo>
                  <a:cubicBezTo>
                    <a:pt x="372" y="31"/>
                    <a:pt x="340" y="8"/>
                    <a:pt x="301" y="8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76B0E519-F8DF-40EA-B049-478E8695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3495675"/>
              <a:ext cx="185737" cy="298450"/>
            </a:xfrm>
            <a:custGeom>
              <a:avLst/>
              <a:gdLst>
                <a:gd name="T0" fmla="*/ 511 w 517"/>
                <a:gd name="T1" fmla="*/ 624 h 831"/>
                <a:gd name="T2" fmla="*/ 342 w 517"/>
                <a:gd name="T3" fmla="*/ 478 h 831"/>
                <a:gd name="T4" fmla="*/ 185 w 517"/>
                <a:gd name="T5" fmla="*/ 473 h 831"/>
                <a:gd name="T6" fmla="*/ 143 w 517"/>
                <a:gd name="T7" fmla="*/ 446 h 831"/>
                <a:gd name="T8" fmla="*/ 187 w 517"/>
                <a:gd name="T9" fmla="*/ 394 h 831"/>
                <a:gd name="T10" fmla="*/ 258 w 517"/>
                <a:gd name="T11" fmla="*/ 404 h 831"/>
                <a:gd name="T12" fmla="*/ 461 w 517"/>
                <a:gd name="T13" fmla="*/ 205 h 831"/>
                <a:gd name="T14" fmla="*/ 417 w 517"/>
                <a:gd name="T15" fmla="*/ 85 h 831"/>
                <a:gd name="T16" fmla="*/ 516 w 517"/>
                <a:gd name="T17" fmla="*/ 88 h 831"/>
                <a:gd name="T18" fmla="*/ 516 w 517"/>
                <a:gd name="T19" fmla="*/ 14 h 831"/>
                <a:gd name="T20" fmla="*/ 376 w 517"/>
                <a:gd name="T21" fmla="*/ 19 h 831"/>
                <a:gd name="T22" fmla="*/ 248 w 517"/>
                <a:gd name="T23" fmla="*/ 0 h 831"/>
                <a:gd name="T24" fmla="*/ 37 w 517"/>
                <a:gd name="T25" fmla="*/ 203 h 831"/>
                <a:gd name="T26" fmla="*/ 137 w 517"/>
                <a:gd name="T27" fmla="*/ 372 h 831"/>
                <a:gd name="T28" fmla="*/ 24 w 517"/>
                <a:gd name="T29" fmla="*/ 500 h 831"/>
                <a:gd name="T30" fmla="*/ 93 w 517"/>
                <a:gd name="T31" fmla="*/ 578 h 831"/>
                <a:gd name="T32" fmla="*/ 0 w 517"/>
                <a:gd name="T33" fmla="*/ 706 h 831"/>
                <a:gd name="T34" fmla="*/ 216 w 517"/>
                <a:gd name="T35" fmla="*/ 830 h 831"/>
                <a:gd name="T36" fmla="*/ 511 w 517"/>
                <a:gd name="T37" fmla="*/ 624 h 831"/>
                <a:gd name="T38" fmla="*/ 247 w 517"/>
                <a:gd name="T39" fmla="*/ 54 h 831"/>
                <a:gd name="T40" fmla="*/ 333 w 517"/>
                <a:gd name="T41" fmla="*/ 209 h 831"/>
                <a:gd name="T42" fmla="*/ 251 w 517"/>
                <a:gd name="T43" fmla="*/ 345 h 831"/>
                <a:gd name="T44" fmla="*/ 165 w 517"/>
                <a:gd name="T45" fmla="*/ 198 h 831"/>
                <a:gd name="T46" fmla="*/ 247 w 517"/>
                <a:gd name="T47" fmla="*/ 54 h 831"/>
                <a:gd name="T48" fmla="*/ 117 w 517"/>
                <a:gd name="T49" fmla="*/ 681 h 831"/>
                <a:gd name="T50" fmla="*/ 163 w 517"/>
                <a:gd name="T51" fmla="*/ 588 h 831"/>
                <a:gd name="T52" fmla="*/ 381 w 517"/>
                <a:gd name="T53" fmla="*/ 611 h 831"/>
                <a:gd name="T54" fmla="*/ 423 w 517"/>
                <a:gd name="T55" fmla="*/ 670 h 831"/>
                <a:gd name="T56" fmla="*/ 245 w 517"/>
                <a:gd name="T57" fmla="*/ 766 h 831"/>
                <a:gd name="T58" fmla="*/ 117 w 517"/>
                <a:gd name="T59" fmla="*/ 68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7" h="831">
                  <a:moveTo>
                    <a:pt x="511" y="624"/>
                  </a:moveTo>
                  <a:cubicBezTo>
                    <a:pt x="511" y="517"/>
                    <a:pt x="448" y="480"/>
                    <a:pt x="342" y="478"/>
                  </a:cubicBezTo>
                  <a:lnTo>
                    <a:pt x="185" y="473"/>
                  </a:lnTo>
                  <a:cubicBezTo>
                    <a:pt x="174" y="473"/>
                    <a:pt x="143" y="465"/>
                    <a:pt x="143" y="446"/>
                  </a:cubicBezTo>
                  <a:cubicBezTo>
                    <a:pt x="143" y="431"/>
                    <a:pt x="165" y="412"/>
                    <a:pt x="187" y="394"/>
                  </a:cubicBezTo>
                  <a:cubicBezTo>
                    <a:pt x="209" y="398"/>
                    <a:pt x="235" y="404"/>
                    <a:pt x="258" y="404"/>
                  </a:cubicBezTo>
                  <a:cubicBezTo>
                    <a:pt x="344" y="404"/>
                    <a:pt x="461" y="343"/>
                    <a:pt x="461" y="205"/>
                  </a:cubicBezTo>
                  <a:cubicBezTo>
                    <a:pt x="461" y="157"/>
                    <a:pt x="445" y="124"/>
                    <a:pt x="417" y="85"/>
                  </a:cubicBezTo>
                  <a:lnTo>
                    <a:pt x="516" y="88"/>
                  </a:lnTo>
                  <a:lnTo>
                    <a:pt x="516" y="14"/>
                  </a:lnTo>
                  <a:lnTo>
                    <a:pt x="376" y="19"/>
                  </a:lnTo>
                  <a:cubicBezTo>
                    <a:pt x="334" y="19"/>
                    <a:pt x="292" y="0"/>
                    <a:pt x="248" y="0"/>
                  </a:cubicBezTo>
                  <a:cubicBezTo>
                    <a:pt x="130" y="0"/>
                    <a:pt x="37" y="81"/>
                    <a:pt x="37" y="203"/>
                  </a:cubicBezTo>
                  <a:cubicBezTo>
                    <a:pt x="37" y="306"/>
                    <a:pt x="98" y="348"/>
                    <a:pt x="137" y="372"/>
                  </a:cubicBezTo>
                  <a:cubicBezTo>
                    <a:pt x="74" y="412"/>
                    <a:pt x="24" y="454"/>
                    <a:pt x="24" y="500"/>
                  </a:cubicBezTo>
                  <a:cubicBezTo>
                    <a:pt x="24" y="542"/>
                    <a:pt x="54" y="567"/>
                    <a:pt x="93" y="578"/>
                  </a:cubicBezTo>
                  <a:cubicBezTo>
                    <a:pt x="51" y="607"/>
                    <a:pt x="0" y="645"/>
                    <a:pt x="0" y="706"/>
                  </a:cubicBezTo>
                  <a:cubicBezTo>
                    <a:pt x="0" y="796"/>
                    <a:pt x="113" y="830"/>
                    <a:pt x="216" y="830"/>
                  </a:cubicBezTo>
                  <a:cubicBezTo>
                    <a:pt x="406" y="830"/>
                    <a:pt x="511" y="737"/>
                    <a:pt x="511" y="624"/>
                  </a:cubicBezTo>
                  <a:close/>
                  <a:moveTo>
                    <a:pt x="247" y="54"/>
                  </a:moveTo>
                  <a:cubicBezTo>
                    <a:pt x="325" y="54"/>
                    <a:pt x="333" y="142"/>
                    <a:pt x="333" y="209"/>
                  </a:cubicBezTo>
                  <a:cubicBezTo>
                    <a:pt x="333" y="270"/>
                    <a:pt x="322" y="345"/>
                    <a:pt x="251" y="345"/>
                  </a:cubicBezTo>
                  <a:cubicBezTo>
                    <a:pt x="176" y="345"/>
                    <a:pt x="165" y="264"/>
                    <a:pt x="165" y="198"/>
                  </a:cubicBezTo>
                  <a:cubicBezTo>
                    <a:pt x="167" y="137"/>
                    <a:pt x="171" y="54"/>
                    <a:pt x="247" y="54"/>
                  </a:cubicBezTo>
                  <a:close/>
                  <a:moveTo>
                    <a:pt x="117" y="681"/>
                  </a:moveTo>
                  <a:cubicBezTo>
                    <a:pt x="117" y="635"/>
                    <a:pt x="142" y="610"/>
                    <a:pt x="163" y="588"/>
                  </a:cubicBezTo>
                  <a:cubicBezTo>
                    <a:pt x="289" y="596"/>
                    <a:pt x="339" y="603"/>
                    <a:pt x="381" y="611"/>
                  </a:cubicBezTo>
                  <a:cubicBezTo>
                    <a:pt x="406" y="615"/>
                    <a:pt x="423" y="628"/>
                    <a:pt x="423" y="670"/>
                  </a:cubicBezTo>
                  <a:cubicBezTo>
                    <a:pt x="423" y="724"/>
                    <a:pt x="345" y="766"/>
                    <a:pt x="245" y="766"/>
                  </a:cubicBezTo>
                  <a:cubicBezTo>
                    <a:pt x="171" y="765"/>
                    <a:pt x="117" y="735"/>
                    <a:pt x="117" y="681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09" name="Freeform 33">
              <a:extLst>
                <a:ext uri="{FF2B5EF4-FFF2-40B4-BE49-F238E27FC236}">
                  <a16:creationId xmlns:a16="http://schemas.microsoft.com/office/drawing/2014/main" id="{4611A3C2-FDF5-44D3-AAC0-7C453C980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3497263"/>
              <a:ext cx="200025" cy="219075"/>
            </a:xfrm>
            <a:custGeom>
              <a:avLst/>
              <a:gdLst>
                <a:gd name="T0" fmla="*/ 307 w 555"/>
                <a:gd name="T1" fmla="*/ 557 h 607"/>
                <a:gd name="T2" fmla="*/ 307 w 555"/>
                <a:gd name="T3" fmla="*/ 606 h 607"/>
                <a:gd name="T4" fmla="*/ 554 w 555"/>
                <a:gd name="T5" fmla="*/ 606 h 607"/>
                <a:gd name="T6" fmla="*/ 554 w 555"/>
                <a:gd name="T7" fmla="*/ 554 h 607"/>
                <a:gd name="T8" fmla="*/ 491 w 555"/>
                <a:gd name="T9" fmla="*/ 541 h 607"/>
                <a:gd name="T10" fmla="*/ 491 w 555"/>
                <a:gd name="T11" fmla="*/ 156 h 607"/>
                <a:gd name="T12" fmla="*/ 342 w 555"/>
                <a:gd name="T13" fmla="*/ 1 h 607"/>
                <a:gd name="T14" fmla="*/ 185 w 555"/>
                <a:gd name="T15" fmla="*/ 72 h 607"/>
                <a:gd name="T16" fmla="*/ 185 w 555"/>
                <a:gd name="T17" fmla="*/ 0 h 607"/>
                <a:gd name="T18" fmla="*/ 151 w 555"/>
                <a:gd name="T19" fmla="*/ 0 h 607"/>
                <a:gd name="T20" fmla="*/ 0 w 555"/>
                <a:gd name="T21" fmla="*/ 40 h 607"/>
                <a:gd name="T22" fmla="*/ 0 w 555"/>
                <a:gd name="T23" fmla="*/ 88 h 607"/>
                <a:gd name="T24" fmla="*/ 71 w 555"/>
                <a:gd name="T25" fmla="*/ 96 h 607"/>
                <a:gd name="T26" fmla="*/ 71 w 555"/>
                <a:gd name="T27" fmla="*/ 542 h 607"/>
                <a:gd name="T28" fmla="*/ 0 w 555"/>
                <a:gd name="T29" fmla="*/ 557 h 607"/>
                <a:gd name="T30" fmla="*/ 0 w 555"/>
                <a:gd name="T31" fmla="*/ 606 h 607"/>
                <a:gd name="T32" fmla="*/ 252 w 555"/>
                <a:gd name="T33" fmla="*/ 606 h 607"/>
                <a:gd name="T34" fmla="*/ 252 w 555"/>
                <a:gd name="T35" fmla="*/ 554 h 607"/>
                <a:gd name="T36" fmla="*/ 191 w 555"/>
                <a:gd name="T37" fmla="*/ 541 h 607"/>
                <a:gd name="T38" fmla="*/ 191 w 555"/>
                <a:gd name="T39" fmla="*/ 141 h 607"/>
                <a:gd name="T40" fmla="*/ 304 w 555"/>
                <a:gd name="T41" fmla="*/ 85 h 607"/>
                <a:gd name="T42" fmla="*/ 372 w 555"/>
                <a:gd name="T43" fmla="*/ 185 h 607"/>
                <a:gd name="T44" fmla="*/ 372 w 555"/>
                <a:gd name="T45" fmla="*/ 544 h 607"/>
                <a:gd name="T46" fmla="*/ 307 w 555"/>
                <a:gd name="T47" fmla="*/ 55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5" h="607">
                  <a:moveTo>
                    <a:pt x="307" y="557"/>
                  </a:moveTo>
                  <a:lnTo>
                    <a:pt x="307" y="606"/>
                  </a:lnTo>
                  <a:lnTo>
                    <a:pt x="554" y="606"/>
                  </a:lnTo>
                  <a:lnTo>
                    <a:pt x="554" y="554"/>
                  </a:lnTo>
                  <a:lnTo>
                    <a:pt x="491" y="541"/>
                  </a:lnTo>
                  <a:lnTo>
                    <a:pt x="491" y="156"/>
                  </a:lnTo>
                  <a:cubicBezTo>
                    <a:pt x="491" y="60"/>
                    <a:pt x="443" y="1"/>
                    <a:pt x="342" y="1"/>
                  </a:cubicBezTo>
                  <a:cubicBezTo>
                    <a:pt x="279" y="1"/>
                    <a:pt x="229" y="35"/>
                    <a:pt x="185" y="72"/>
                  </a:cubicBezTo>
                  <a:lnTo>
                    <a:pt x="185" y="0"/>
                  </a:lnTo>
                  <a:lnTo>
                    <a:pt x="151" y="0"/>
                  </a:lnTo>
                  <a:lnTo>
                    <a:pt x="0" y="40"/>
                  </a:lnTo>
                  <a:lnTo>
                    <a:pt x="0" y="88"/>
                  </a:lnTo>
                  <a:lnTo>
                    <a:pt x="71" y="96"/>
                  </a:lnTo>
                  <a:lnTo>
                    <a:pt x="71" y="542"/>
                  </a:lnTo>
                  <a:lnTo>
                    <a:pt x="0" y="557"/>
                  </a:lnTo>
                  <a:lnTo>
                    <a:pt x="0" y="606"/>
                  </a:lnTo>
                  <a:lnTo>
                    <a:pt x="252" y="606"/>
                  </a:lnTo>
                  <a:lnTo>
                    <a:pt x="252" y="554"/>
                  </a:lnTo>
                  <a:lnTo>
                    <a:pt x="191" y="541"/>
                  </a:lnTo>
                  <a:lnTo>
                    <a:pt x="191" y="141"/>
                  </a:lnTo>
                  <a:cubicBezTo>
                    <a:pt x="222" y="112"/>
                    <a:pt x="260" y="85"/>
                    <a:pt x="304" y="85"/>
                  </a:cubicBezTo>
                  <a:cubicBezTo>
                    <a:pt x="372" y="85"/>
                    <a:pt x="372" y="156"/>
                    <a:pt x="372" y="185"/>
                  </a:cubicBezTo>
                  <a:lnTo>
                    <a:pt x="372" y="544"/>
                  </a:lnTo>
                  <a:lnTo>
                    <a:pt x="307" y="557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CEDC2EAA-D855-437B-BB12-4BE6A901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3495675"/>
              <a:ext cx="155575" cy="223838"/>
            </a:xfrm>
            <a:custGeom>
              <a:avLst/>
              <a:gdLst>
                <a:gd name="T0" fmla="*/ 223 w 434"/>
                <a:gd name="T1" fmla="*/ 0 h 623"/>
                <a:gd name="T2" fmla="*/ 0 w 434"/>
                <a:gd name="T3" fmla="*/ 326 h 623"/>
                <a:gd name="T4" fmla="*/ 221 w 434"/>
                <a:gd name="T5" fmla="*/ 622 h 623"/>
                <a:gd name="T6" fmla="*/ 432 w 434"/>
                <a:gd name="T7" fmla="*/ 480 h 623"/>
                <a:gd name="T8" fmla="*/ 378 w 434"/>
                <a:gd name="T9" fmla="*/ 457 h 623"/>
                <a:gd name="T10" fmla="*/ 267 w 434"/>
                <a:gd name="T11" fmla="*/ 535 h 623"/>
                <a:gd name="T12" fmla="*/ 122 w 434"/>
                <a:gd name="T13" fmla="*/ 300 h 623"/>
                <a:gd name="T14" fmla="*/ 433 w 434"/>
                <a:gd name="T15" fmla="*/ 300 h 623"/>
                <a:gd name="T16" fmla="*/ 223 w 434"/>
                <a:gd name="T17" fmla="*/ 0 h 623"/>
                <a:gd name="T18" fmla="*/ 122 w 434"/>
                <a:gd name="T19" fmla="*/ 242 h 623"/>
                <a:gd name="T20" fmla="*/ 225 w 434"/>
                <a:gd name="T21" fmla="*/ 58 h 623"/>
                <a:gd name="T22" fmla="*/ 309 w 434"/>
                <a:gd name="T23" fmla="*/ 242 h 623"/>
                <a:gd name="T24" fmla="*/ 122 w 434"/>
                <a:gd name="T25" fmla="*/ 24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623">
                  <a:moveTo>
                    <a:pt x="223" y="0"/>
                  </a:moveTo>
                  <a:cubicBezTo>
                    <a:pt x="47" y="0"/>
                    <a:pt x="0" y="188"/>
                    <a:pt x="0" y="326"/>
                  </a:cubicBezTo>
                  <a:cubicBezTo>
                    <a:pt x="0" y="502"/>
                    <a:pt x="76" y="622"/>
                    <a:pt x="221" y="622"/>
                  </a:cubicBezTo>
                  <a:cubicBezTo>
                    <a:pt x="334" y="622"/>
                    <a:pt x="382" y="576"/>
                    <a:pt x="432" y="480"/>
                  </a:cubicBezTo>
                  <a:lnTo>
                    <a:pt x="378" y="457"/>
                  </a:lnTo>
                  <a:cubicBezTo>
                    <a:pt x="353" y="497"/>
                    <a:pt x="319" y="535"/>
                    <a:pt x="267" y="535"/>
                  </a:cubicBezTo>
                  <a:cubicBezTo>
                    <a:pt x="147" y="535"/>
                    <a:pt x="127" y="398"/>
                    <a:pt x="122" y="300"/>
                  </a:cubicBezTo>
                  <a:lnTo>
                    <a:pt x="433" y="300"/>
                  </a:lnTo>
                  <a:cubicBezTo>
                    <a:pt x="431" y="157"/>
                    <a:pt x="404" y="0"/>
                    <a:pt x="223" y="0"/>
                  </a:cubicBezTo>
                  <a:close/>
                  <a:moveTo>
                    <a:pt x="122" y="242"/>
                  </a:moveTo>
                  <a:cubicBezTo>
                    <a:pt x="129" y="169"/>
                    <a:pt x="147" y="58"/>
                    <a:pt x="225" y="58"/>
                  </a:cubicBezTo>
                  <a:cubicBezTo>
                    <a:pt x="298" y="58"/>
                    <a:pt x="306" y="169"/>
                    <a:pt x="309" y="242"/>
                  </a:cubicBezTo>
                  <a:lnTo>
                    <a:pt x="122" y="242"/>
                  </a:ln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4502" y="1167404"/>
            <a:ext cx="5859973" cy="2387600"/>
          </a:xfrm>
        </p:spPr>
        <p:txBody>
          <a:bodyPr anchor="b"/>
          <a:lstStyle>
            <a:lvl1pPr algn="l">
              <a:defRPr sz="3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502" y="3569259"/>
            <a:ext cx="5859973" cy="650987"/>
          </a:xfrm>
        </p:spPr>
        <p:txBody>
          <a:bodyPr>
            <a:normAutofit/>
          </a:bodyPr>
          <a:lstStyle>
            <a:lvl1pPr marL="0" indent="0" algn="l">
              <a:buNone/>
              <a:defRPr sz="1867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EC2DC0F-E16F-4085-B62F-F7C6FBDE0B25}"/>
              </a:ext>
            </a:extLst>
          </p:cNvPr>
          <p:cNvSpPr/>
          <p:nvPr/>
        </p:nvSpPr>
        <p:spPr>
          <a:xfrm>
            <a:off x="5729048" y="1543605"/>
            <a:ext cx="3672269" cy="25870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37" h="5944">
                <a:moveTo>
                  <a:pt x="42" y="22"/>
                </a:moveTo>
                <a:lnTo>
                  <a:pt x="4218" y="5906"/>
                </a:lnTo>
                <a:lnTo>
                  <a:pt x="8393" y="22"/>
                </a:lnTo>
                <a:close/>
                <a:moveTo>
                  <a:pt x="4218" y="5944"/>
                </a:moveTo>
                <a:lnTo>
                  <a:pt x="4209" y="5931"/>
                </a:lnTo>
                <a:lnTo>
                  <a:pt x="0" y="0"/>
                </a:lnTo>
                <a:lnTo>
                  <a:pt x="8437" y="0"/>
                </a:lnTo>
                <a:lnTo>
                  <a:pt x="8425" y="18"/>
                </a:lnTo>
                <a:close/>
              </a:path>
            </a:pathLst>
          </a:custGeom>
          <a:solidFill>
            <a:srgbClr val="D8D225"/>
          </a:solidFill>
          <a:ln cap="flat">
            <a:noFill/>
            <a:prstDash val="solid"/>
          </a:ln>
        </p:spPr>
        <p:txBody>
          <a:bodyPr vert="horz" wrap="none" lIns="120000" tIns="60000" rIns="120000" bIns="60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16EFF2E-3068-4058-BE5E-7120402C49BD}"/>
              </a:ext>
            </a:extLst>
          </p:cNvPr>
          <p:cNvSpPr/>
          <p:nvPr/>
        </p:nvSpPr>
        <p:spPr>
          <a:xfrm>
            <a:off x="6079907" y="1"/>
            <a:ext cx="4892875" cy="68513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41" h="15740">
                <a:moveTo>
                  <a:pt x="32" y="15740"/>
                </a:moveTo>
                <a:lnTo>
                  <a:pt x="59" y="15740"/>
                </a:lnTo>
                <a:lnTo>
                  <a:pt x="3412" y="11029"/>
                </a:lnTo>
                <a:lnTo>
                  <a:pt x="6764" y="15740"/>
                </a:lnTo>
                <a:lnTo>
                  <a:pt x="6792" y="15740"/>
                </a:lnTo>
                <a:lnTo>
                  <a:pt x="3420" y="11004"/>
                </a:lnTo>
                <a:lnTo>
                  <a:pt x="3412" y="10991"/>
                </a:lnTo>
                <a:close/>
                <a:moveTo>
                  <a:pt x="6797" y="0"/>
                </a:moveTo>
                <a:lnTo>
                  <a:pt x="3412" y="4776"/>
                </a:lnTo>
                <a:lnTo>
                  <a:pt x="27" y="0"/>
                </a:lnTo>
                <a:lnTo>
                  <a:pt x="0" y="0"/>
                </a:lnTo>
                <a:lnTo>
                  <a:pt x="3412" y="4816"/>
                </a:lnTo>
                <a:lnTo>
                  <a:pt x="6825" y="0"/>
                </a:lnTo>
                <a:close/>
                <a:moveTo>
                  <a:pt x="11215" y="0"/>
                </a:moveTo>
                <a:lnTo>
                  <a:pt x="5608" y="7903"/>
                </a:lnTo>
                <a:lnTo>
                  <a:pt x="11183" y="15740"/>
                </a:lnTo>
                <a:lnTo>
                  <a:pt x="11211" y="15740"/>
                </a:lnTo>
                <a:lnTo>
                  <a:pt x="5636" y="7903"/>
                </a:lnTo>
                <a:lnTo>
                  <a:pt x="11241" y="0"/>
                </a:lnTo>
                <a:close/>
              </a:path>
            </a:pathLst>
          </a:custGeom>
          <a:solidFill>
            <a:srgbClr val="2D3334"/>
          </a:solidFill>
          <a:ln cap="flat">
            <a:noFill/>
            <a:prstDash val="solid"/>
          </a:ln>
        </p:spPr>
        <p:txBody>
          <a:bodyPr vert="horz" wrap="none" lIns="120000" tIns="60000" rIns="120000" bIns="60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6410CF1-AFFB-497E-BBC3-32D50A962D5D}"/>
              </a:ext>
            </a:extLst>
          </p:cNvPr>
          <p:cNvSpPr/>
          <p:nvPr/>
        </p:nvSpPr>
        <p:spPr>
          <a:xfrm>
            <a:off x="5729048" y="2762471"/>
            <a:ext cx="3672269" cy="25866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37" h="5943">
                <a:moveTo>
                  <a:pt x="42" y="5922"/>
                </a:moveTo>
                <a:lnTo>
                  <a:pt x="8393" y="5922"/>
                </a:lnTo>
                <a:lnTo>
                  <a:pt x="4218" y="38"/>
                </a:lnTo>
                <a:close/>
                <a:moveTo>
                  <a:pt x="8437" y="5943"/>
                </a:moveTo>
                <a:lnTo>
                  <a:pt x="0" y="5943"/>
                </a:lnTo>
                <a:lnTo>
                  <a:pt x="11" y="5926"/>
                </a:lnTo>
                <a:lnTo>
                  <a:pt x="4218" y="0"/>
                </a:lnTo>
                <a:lnTo>
                  <a:pt x="4226" y="13"/>
                </a:lnTo>
                <a:close/>
              </a:path>
            </a:pathLst>
          </a:custGeom>
          <a:solidFill>
            <a:srgbClr val="097C7C"/>
          </a:solidFill>
          <a:ln cap="flat">
            <a:noFill/>
            <a:prstDash val="solid"/>
          </a:ln>
        </p:spPr>
        <p:txBody>
          <a:bodyPr vert="horz" wrap="none" lIns="120000" tIns="60000" rIns="120000" bIns="60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03018F-7198-A044-9508-0FA4233E1C6A}"/>
              </a:ext>
            </a:extLst>
          </p:cNvPr>
          <p:cNvSpPr txBox="1"/>
          <p:nvPr userDrawn="1"/>
        </p:nvSpPr>
        <p:spPr>
          <a:xfrm>
            <a:off x="10101943" y="6553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endParaRPr lang="en-US" sz="1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52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501" y="0"/>
            <a:ext cx="11238691" cy="11526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01" y="1287567"/>
            <a:ext cx="11238691" cy="48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37DEEC-6715-2A4A-8754-01B97553B07A}"/>
              </a:ext>
            </a:extLst>
          </p:cNvPr>
          <p:cNvSpPr txBox="1"/>
          <p:nvPr userDrawn="1"/>
        </p:nvSpPr>
        <p:spPr>
          <a:xfrm>
            <a:off x="803156" y="6382890"/>
            <a:ext cx="6867490" cy="3932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000" b="1" dirty="0">
                <a:solidFill>
                  <a:schemeClr val="tx2"/>
                </a:solidFill>
              </a:rPr>
              <a:t>Understanding BERT   |   Dr. Ivan Habernal – BI X   |   Slide </a:t>
            </a:r>
            <a:fld id="{0185A9EB-2A81-FC49-BFDF-816F8A420F28}" type="slidenum">
              <a:rPr lang="en-US" sz="1000" b="1" smtClean="0">
                <a:solidFill>
                  <a:schemeClr val="tx2"/>
                </a:solidFill>
              </a:rPr>
              <a:t>‹Nr.›</a:t>
            </a:fld>
            <a:r>
              <a:rPr lang="en-US" sz="1000" b="1" dirty="0">
                <a:solidFill>
                  <a:schemeClr val="tx2"/>
                </a:solidFill>
              </a:rPr>
              <a:t>  |   CC-BY</a:t>
            </a:r>
          </a:p>
        </p:txBody>
      </p:sp>
      <p:grpSp>
        <p:nvGrpSpPr>
          <p:cNvPr id="10" name="Group 76">
            <a:extLst>
              <a:ext uri="{FF2B5EF4-FFF2-40B4-BE49-F238E27FC236}">
                <a16:creationId xmlns:a16="http://schemas.microsoft.com/office/drawing/2014/main" id="{1C6380CB-2262-C94F-8EBD-0E92FE21439C}"/>
              </a:ext>
            </a:extLst>
          </p:cNvPr>
          <p:cNvGrpSpPr/>
          <p:nvPr userDrawn="1"/>
        </p:nvGrpSpPr>
        <p:grpSpPr>
          <a:xfrm>
            <a:off x="256742" y="6382890"/>
            <a:ext cx="482759" cy="393289"/>
            <a:chOff x="1200151" y="676275"/>
            <a:chExt cx="7683496" cy="6259513"/>
          </a:xfrm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8947C269-16DD-DA40-BDAB-4F1EFCF4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2217731"/>
              <a:ext cx="2022475" cy="3195637"/>
            </a:xfrm>
            <a:custGeom>
              <a:avLst/>
              <a:gdLst>
                <a:gd name="T0" fmla="*/ 3993 w 5617"/>
                <a:gd name="T1" fmla="*/ 6300 h 8876"/>
                <a:gd name="T2" fmla="*/ 2903 w 5617"/>
                <a:gd name="T3" fmla="*/ 5222 h 8876"/>
                <a:gd name="T4" fmla="*/ 1610 w 5617"/>
                <a:gd name="T5" fmla="*/ 5222 h 8876"/>
                <a:gd name="T6" fmla="*/ 1610 w 5617"/>
                <a:gd name="T7" fmla="*/ 7365 h 8876"/>
                <a:gd name="T8" fmla="*/ 2903 w 5617"/>
                <a:gd name="T9" fmla="*/ 7365 h 8876"/>
                <a:gd name="T10" fmla="*/ 3993 w 5617"/>
                <a:gd name="T11" fmla="*/ 6300 h 8876"/>
                <a:gd name="T12" fmla="*/ 2345 w 5617"/>
                <a:gd name="T13" fmla="*/ 3513 h 8876"/>
                <a:gd name="T14" fmla="*/ 3372 w 5617"/>
                <a:gd name="T15" fmla="*/ 2486 h 8876"/>
                <a:gd name="T16" fmla="*/ 2345 w 5617"/>
                <a:gd name="T17" fmla="*/ 1485 h 8876"/>
                <a:gd name="T18" fmla="*/ 1571 w 5617"/>
                <a:gd name="T19" fmla="*/ 1485 h 8876"/>
                <a:gd name="T20" fmla="*/ 1571 w 5617"/>
                <a:gd name="T21" fmla="*/ 3513 h 8876"/>
                <a:gd name="T22" fmla="*/ 2345 w 5617"/>
                <a:gd name="T23" fmla="*/ 3513 h 8876"/>
                <a:gd name="T24" fmla="*/ 2422 w 5617"/>
                <a:gd name="T25" fmla="*/ 0 h 8876"/>
                <a:gd name="T26" fmla="*/ 5021 w 5617"/>
                <a:gd name="T27" fmla="*/ 2599 h 8876"/>
                <a:gd name="T28" fmla="*/ 4565 w 5617"/>
                <a:gd name="T29" fmla="*/ 4057 h 8876"/>
                <a:gd name="T30" fmla="*/ 5616 w 5617"/>
                <a:gd name="T31" fmla="*/ 6186 h 8876"/>
                <a:gd name="T32" fmla="*/ 2929 w 5617"/>
                <a:gd name="T33" fmla="*/ 8875 h 8876"/>
                <a:gd name="T34" fmla="*/ 0 w 5617"/>
                <a:gd name="T35" fmla="*/ 8875 h 8876"/>
                <a:gd name="T36" fmla="*/ 0 w 5617"/>
                <a:gd name="T37" fmla="*/ 2 h 8876"/>
                <a:gd name="T38" fmla="*/ 2422 w 5617"/>
                <a:gd name="T39" fmla="*/ 2 h 8876"/>
                <a:gd name="T40" fmla="*/ 2422 w 5617"/>
                <a:gd name="T41" fmla="*/ 0 h 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17" h="8876">
                  <a:moveTo>
                    <a:pt x="3993" y="6300"/>
                  </a:moveTo>
                  <a:cubicBezTo>
                    <a:pt x="3993" y="5704"/>
                    <a:pt x="3499" y="5222"/>
                    <a:pt x="2903" y="5222"/>
                  </a:cubicBezTo>
                  <a:lnTo>
                    <a:pt x="1610" y="5222"/>
                  </a:lnTo>
                  <a:lnTo>
                    <a:pt x="1610" y="7365"/>
                  </a:lnTo>
                  <a:lnTo>
                    <a:pt x="2903" y="7365"/>
                  </a:lnTo>
                  <a:cubicBezTo>
                    <a:pt x="3499" y="7365"/>
                    <a:pt x="3993" y="6896"/>
                    <a:pt x="3993" y="6300"/>
                  </a:cubicBezTo>
                  <a:close/>
                  <a:moveTo>
                    <a:pt x="2345" y="3513"/>
                  </a:moveTo>
                  <a:cubicBezTo>
                    <a:pt x="2840" y="3513"/>
                    <a:pt x="3372" y="3107"/>
                    <a:pt x="3372" y="2486"/>
                  </a:cubicBezTo>
                  <a:cubicBezTo>
                    <a:pt x="3372" y="1865"/>
                    <a:pt x="2840" y="1485"/>
                    <a:pt x="2345" y="1485"/>
                  </a:cubicBezTo>
                  <a:lnTo>
                    <a:pt x="1571" y="1485"/>
                  </a:lnTo>
                  <a:lnTo>
                    <a:pt x="1571" y="3513"/>
                  </a:lnTo>
                  <a:lnTo>
                    <a:pt x="2345" y="3513"/>
                  </a:lnTo>
                  <a:close/>
                  <a:moveTo>
                    <a:pt x="2422" y="0"/>
                  </a:moveTo>
                  <a:cubicBezTo>
                    <a:pt x="3855" y="0"/>
                    <a:pt x="5021" y="1166"/>
                    <a:pt x="5021" y="2599"/>
                  </a:cubicBezTo>
                  <a:cubicBezTo>
                    <a:pt x="5021" y="3145"/>
                    <a:pt x="4856" y="3639"/>
                    <a:pt x="4565" y="4057"/>
                  </a:cubicBezTo>
                  <a:cubicBezTo>
                    <a:pt x="5211" y="4551"/>
                    <a:pt x="5616" y="5323"/>
                    <a:pt x="5616" y="6186"/>
                  </a:cubicBezTo>
                  <a:cubicBezTo>
                    <a:pt x="5616" y="7682"/>
                    <a:pt x="4413" y="8875"/>
                    <a:pt x="2929" y="8875"/>
                  </a:cubicBezTo>
                  <a:lnTo>
                    <a:pt x="0" y="8875"/>
                  </a:lnTo>
                  <a:lnTo>
                    <a:pt x="0" y="2"/>
                  </a:lnTo>
                  <a:lnTo>
                    <a:pt x="2422" y="2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rgbClr val="2D3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 baseline="-25000"/>
            </a:p>
          </p:txBody>
        </p:sp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EC2EB11D-E6C5-8E47-98F5-D06B6E76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833" y="2217731"/>
              <a:ext cx="3074977" cy="2165355"/>
            </a:xfrm>
            <a:custGeom>
              <a:avLst/>
              <a:gdLst>
                <a:gd name="T0" fmla="*/ 300 w 8540"/>
                <a:gd name="T1" fmla="*/ 154 h 6015"/>
                <a:gd name="T2" fmla="*/ 4270 w 8540"/>
                <a:gd name="T3" fmla="*/ 5748 h 6015"/>
                <a:gd name="T4" fmla="*/ 8240 w 8540"/>
                <a:gd name="T5" fmla="*/ 154 h 6015"/>
                <a:gd name="T6" fmla="*/ 300 w 8540"/>
                <a:gd name="T7" fmla="*/ 154 h 6015"/>
                <a:gd name="T8" fmla="*/ 4269 w 8540"/>
                <a:gd name="T9" fmla="*/ 6014 h 6015"/>
                <a:gd name="T10" fmla="*/ 0 w 8540"/>
                <a:gd name="T11" fmla="*/ 0 h 6015"/>
                <a:gd name="T12" fmla="*/ 8539 w 8540"/>
                <a:gd name="T13" fmla="*/ 0 h 6015"/>
                <a:gd name="T14" fmla="*/ 4269 w 8540"/>
                <a:gd name="T15" fmla="*/ 6014 h 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0" h="6015">
                  <a:moveTo>
                    <a:pt x="300" y="154"/>
                  </a:moveTo>
                  <a:lnTo>
                    <a:pt x="4270" y="5748"/>
                  </a:lnTo>
                  <a:lnTo>
                    <a:pt x="8240" y="154"/>
                  </a:lnTo>
                  <a:lnTo>
                    <a:pt x="300" y="154"/>
                  </a:lnTo>
                  <a:close/>
                  <a:moveTo>
                    <a:pt x="4269" y="6014"/>
                  </a:moveTo>
                  <a:lnTo>
                    <a:pt x="0" y="0"/>
                  </a:lnTo>
                  <a:lnTo>
                    <a:pt x="8539" y="0"/>
                  </a:lnTo>
                  <a:lnTo>
                    <a:pt x="4269" y="6014"/>
                  </a:lnTo>
                  <a:close/>
                </a:path>
              </a:pathLst>
            </a:custGeom>
            <a:solidFill>
              <a:srgbClr val="D8D2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 baseline="-25000"/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71E82F1D-E677-7045-8ABD-8ECD50CC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035" y="676275"/>
              <a:ext cx="5662612" cy="6259513"/>
            </a:xfrm>
            <a:custGeom>
              <a:avLst/>
              <a:gdLst>
                <a:gd name="T0" fmla="*/ 15728 w 15729"/>
                <a:gd name="T1" fmla="*/ 17387 h 17388"/>
                <a:gd name="T2" fmla="*/ 11234 w 15729"/>
                <a:gd name="T3" fmla="*/ 17387 h 17388"/>
                <a:gd name="T4" fmla="*/ 7305 w 15729"/>
                <a:gd name="T5" fmla="*/ 11866 h 17388"/>
                <a:gd name="T6" fmla="*/ 3376 w 15729"/>
                <a:gd name="T7" fmla="*/ 17387 h 17388"/>
                <a:gd name="T8" fmla="*/ 0 w 15729"/>
                <a:gd name="T9" fmla="*/ 17387 h 17388"/>
                <a:gd name="T10" fmla="*/ 0 w 15729"/>
                <a:gd name="T11" fmla="*/ 17154 h 17388"/>
                <a:gd name="T12" fmla="*/ 3257 w 15729"/>
                <a:gd name="T13" fmla="*/ 17154 h 17388"/>
                <a:gd name="T14" fmla="*/ 7305 w 15729"/>
                <a:gd name="T15" fmla="*/ 11466 h 17388"/>
                <a:gd name="T16" fmla="*/ 11354 w 15729"/>
                <a:gd name="T17" fmla="*/ 17154 h 17388"/>
                <a:gd name="T18" fmla="*/ 15278 w 15729"/>
                <a:gd name="T19" fmla="*/ 17154 h 17388"/>
                <a:gd name="T20" fmla="*/ 9267 w 15729"/>
                <a:gd name="T21" fmla="*/ 8705 h 17388"/>
                <a:gd name="T22" fmla="*/ 15279 w 15729"/>
                <a:gd name="T23" fmla="*/ 231 h 17388"/>
                <a:gd name="T24" fmla="*/ 11354 w 15729"/>
                <a:gd name="T25" fmla="*/ 231 h 17388"/>
                <a:gd name="T26" fmla="*/ 7305 w 15729"/>
                <a:gd name="T27" fmla="*/ 5945 h 17388"/>
                <a:gd name="T28" fmla="*/ 3257 w 15729"/>
                <a:gd name="T29" fmla="*/ 231 h 17388"/>
                <a:gd name="T30" fmla="*/ 0 w 15729"/>
                <a:gd name="T31" fmla="*/ 231 h 17388"/>
                <a:gd name="T32" fmla="*/ 0 w 15729"/>
                <a:gd name="T33" fmla="*/ 0 h 17388"/>
                <a:gd name="T34" fmla="*/ 3376 w 15729"/>
                <a:gd name="T35" fmla="*/ 0 h 17388"/>
                <a:gd name="T36" fmla="*/ 7305 w 15729"/>
                <a:gd name="T37" fmla="*/ 5543 h 17388"/>
                <a:gd name="T38" fmla="*/ 11234 w 15729"/>
                <a:gd name="T39" fmla="*/ 0 h 17388"/>
                <a:gd name="T40" fmla="*/ 15728 w 15729"/>
                <a:gd name="T41" fmla="*/ 0 h 17388"/>
                <a:gd name="T42" fmla="*/ 9552 w 15729"/>
                <a:gd name="T43" fmla="*/ 8705 h 17388"/>
                <a:gd name="T44" fmla="*/ 15728 w 15729"/>
                <a:gd name="T45" fmla="*/ 17387 h 17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9" h="17388">
                  <a:moveTo>
                    <a:pt x="15728" y="17387"/>
                  </a:moveTo>
                  <a:lnTo>
                    <a:pt x="11234" y="17387"/>
                  </a:lnTo>
                  <a:lnTo>
                    <a:pt x="7305" y="11866"/>
                  </a:lnTo>
                  <a:lnTo>
                    <a:pt x="3376" y="17387"/>
                  </a:lnTo>
                  <a:lnTo>
                    <a:pt x="0" y="17387"/>
                  </a:lnTo>
                  <a:lnTo>
                    <a:pt x="0" y="17154"/>
                  </a:lnTo>
                  <a:lnTo>
                    <a:pt x="3257" y="17154"/>
                  </a:lnTo>
                  <a:lnTo>
                    <a:pt x="7305" y="11466"/>
                  </a:lnTo>
                  <a:lnTo>
                    <a:pt x="11354" y="17154"/>
                  </a:lnTo>
                  <a:lnTo>
                    <a:pt x="15278" y="17154"/>
                  </a:lnTo>
                  <a:lnTo>
                    <a:pt x="9267" y="8705"/>
                  </a:lnTo>
                  <a:lnTo>
                    <a:pt x="15279" y="231"/>
                  </a:lnTo>
                  <a:lnTo>
                    <a:pt x="11354" y="231"/>
                  </a:lnTo>
                  <a:lnTo>
                    <a:pt x="7305" y="5945"/>
                  </a:lnTo>
                  <a:lnTo>
                    <a:pt x="3257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3376" y="0"/>
                  </a:lnTo>
                  <a:lnTo>
                    <a:pt x="7305" y="5543"/>
                  </a:lnTo>
                  <a:lnTo>
                    <a:pt x="11234" y="0"/>
                  </a:lnTo>
                  <a:lnTo>
                    <a:pt x="15728" y="0"/>
                  </a:lnTo>
                  <a:lnTo>
                    <a:pt x="9552" y="8705"/>
                  </a:lnTo>
                  <a:lnTo>
                    <a:pt x="15728" y="17387"/>
                  </a:lnTo>
                </a:path>
              </a:pathLst>
            </a:custGeom>
            <a:solidFill>
              <a:srgbClr val="2D3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 baseline="-25000"/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96F2E8D-1FA2-BF49-8A2C-912FAC61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833" y="3246443"/>
              <a:ext cx="3074977" cy="2165355"/>
            </a:xfrm>
            <a:custGeom>
              <a:avLst/>
              <a:gdLst>
                <a:gd name="T0" fmla="*/ 299 w 8540"/>
                <a:gd name="T1" fmla="*/ 5860 h 6016"/>
                <a:gd name="T2" fmla="*/ 8238 w 8540"/>
                <a:gd name="T3" fmla="*/ 5860 h 6016"/>
                <a:gd name="T4" fmla="*/ 4267 w 8540"/>
                <a:gd name="T5" fmla="*/ 267 h 6016"/>
                <a:gd name="T6" fmla="*/ 299 w 8540"/>
                <a:gd name="T7" fmla="*/ 5860 h 6016"/>
                <a:gd name="T8" fmla="*/ 8539 w 8540"/>
                <a:gd name="T9" fmla="*/ 6015 h 6016"/>
                <a:gd name="T10" fmla="*/ 0 w 8540"/>
                <a:gd name="T11" fmla="*/ 6015 h 6016"/>
                <a:gd name="T12" fmla="*/ 4269 w 8540"/>
                <a:gd name="T13" fmla="*/ 0 h 6016"/>
                <a:gd name="T14" fmla="*/ 8539 w 8540"/>
                <a:gd name="T15" fmla="*/ 6015 h 6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0" h="6016">
                  <a:moveTo>
                    <a:pt x="299" y="5860"/>
                  </a:moveTo>
                  <a:lnTo>
                    <a:pt x="8238" y="5860"/>
                  </a:lnTo>
                  <a:lnTo>
                    <a:pt x="4267" y="267"/>
                  </a:lnTo>
                  <a:lnTo>
                    <a:pt x="299" y="5860"/>
                  </a:lnTo>
                  <a:close/>
                  <a:moveTo>
                    <a:pt x="8539" y="6015"/>
                  </a:moveTo>
                  <a:lnTo>
                    <a:pt x="0" y="6015"/>
                  </a:lnTo>
                  <a:lnTo>
                    <a:pt x="4269" y="0"/>
                  </a:lnTo>
                  <a:lnTo>
                    <a:pt x="8539" y="6015"/>
                  </a:lnTo>
                  <a:close/>
                </a:path>
              </a:pathLst>
            </a:custGeom>
            <a:solidFill>
              <a:srgbClr val="097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 baseline="-2500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128169B-5010-8447-9F9F-E7CE2970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496" y="2217731"/>
              <a:ext cx="684210" cy="3194046"/>
            </a:xfrm>
            <a:custGeom>
              <a:avLst/>
              <a:gdLst>
                <a:gd name="T0" fmla="*/ 949 w 1900"/>
                <a:gd name="T1" fmla="*/ 8873 h 8874"/>
                <a:gd name="T2" fmla="*/ 0 w 1900"/>
                <a:gd name="T3" fmla="*/ 8873 h 8874"/>
                <a:gd name="T4" fmla="*/ 0 w 1900"/>
                <a:gd name="T5" fmla="*/ 0 h 8874"/>
                <a:gd name="T6" fmla="*/ 1899 w 1900"/>
                <a:gd name="T7" fmla="*/ 0 h 8874"/>
                <a:gd name="T8" fmla="*/ 1899 w 1900"/>
                <a:gd name="T9" fmla="*/ 8873 h 8874"/>
                <a:gd name="T10" fmla="*/ 949 w 1900"/>
                <a:gd name="T11" fmla="*/ 8873 h 8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" h="8874">
                  <a:moveTo>
                    <a:pt x="949" y="8873"/>
                  </a:moveTo>
                  <a:lnTo>
                    <a:pt x="0" y="8873"/>
                  </a:lnTo>
                  <a:lnTo>
                    <a:pt x="0" y="0"/>
                  </a:lnTo>
                  <a:lnTo>
                    <a:pt x="1899" y="0"/>
                  </a:lnTo>
                  <a:lnTo>
                    <a:pt x="1899" y="8873"/>
                  </a:lnTo>
                  <a:lnTo>
                    <a:pt x="949" y="8873"/>
                  </a:lnTo>
                </a:path>
              </a:pathLst>
            </a:custGeom>
            <a:solidFill>
              <a:srgbClr val="2D3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 baseline="-25000"/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B7017888-0A85-734A-B763-46421AC1AE43}"/>
              </a:ext>
            </a:extLst>
          </p:cNvPr>
          <p:cNvGrpSpPr/>
          <p:nvPr userDrawn="1"/>
        </p:nvGrpSpPr>
        <p:grpSpPr>
          <a:xfrm>
            <a:off x="11175354" y="6450465"/>
            <a:ext cx="710565" cy="211673"/>
            <a:chOff x="1500188" y="3370263"/>
            <a:chExt cx="2941637" cy="876300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96C3054-CC6A-6C4E-8C16-9D9BA042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3894138"/>
              <a:ext cx="41275" cy="287337"/>
            </a:xfrm>
            <a:custGeom>
              <a:avLst/>
              <a:gdLst>
                <a:gd name="T0" fmla="*/ 0 w 116"/>
                <a:gd name="T1" fmla="*/ 747 h 800"/>
                <a:gd name="T2" fmla="*/ 115 w 116"/>
                <a:gd name="T3" fmla="*/ 799 h 800"/>
                <a:gd name="T4" fmla="*/ 115 w 116"/>
                <a:gd name="T5" fmla="*/ 0 h 800"/>
                <a:gd name="T6" fmla="*/ 0 w 116"/>
                <a:gd name="T7" fmla="*/ 0 h 800"/>
                <a:gd name="T8" fmla="*/ 0 w 116"/>
                <a:gd name="T9" fmla="*/ 74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00">
                  <a:moveTo>
                    <a:pt x="0" y="747"/>
                  </a:moveTo>
                  <a:cubicBezTo>
                    <a:pt x="37" y="766"/>
                    <a:pt x="76" y="784"/>
                    <a:pt x="115" y="799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747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B7EEBAF-8AD8-844B-8CCF-2BA468545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21088"/>
              <a:ext cx="41275" cy="585787"/>
            </a:xfrm>
            <a:custGeom>
              <a:avLst/>
              <a:gdLst>
                <a:gd name="T0" fmla="*/ 0 w 116"/>
                <a:gd name="T1" fmla="*/ 1626 h 1629"/>
                <a:gd name="T2" fmla="*/ 58 w 116"/>
                <a:gd name="T3" fmla="*/ 1628 h 1629"/>
                <a:gd name="T4" fmla="*/ 115 w 116"/>
                <a:gd name="T5" fmla="*/ 1626 h 1629"/>
                <a:gd name="T6" fmla="*/ 115 w 116"/>
                <a:gd name="T7" fmla="*/ 0 h 1629"/>
                <a:gd name="T8" fmla="*/ 0 w 116"/>
                <a:gd name="T9" fmla="*/ 0 h 1629"/>
                <a:gd name="T10" fmla="*/ 0 w 116"/>
                <a:gd name="T11" fmla="*/ 1626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29">
                  <a:moveTo>
                    <a:pt x="0" y="1626"/>
                  </a:moveTo>
                  <a:cubicBezTo>
                    <a:pt x="19" y="1626"/>
                    <a:pt x="38" y="1628"/>
                    <a:pt x="58" y="1628"/>
                  </a:cubicBezTo>
                  <a:cubicBezTo>
                    <a:pt x="77" y="1628"/>
                    <a:pt x="98" y="1626"/>
                    <a:pt x="115" y="1626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1626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C6844B0-5EBE-2746-844E-F87158A9A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13" y="3621088"/>
              <a:ext cx="41275" cy="582612"/>
            </a:xfrm>
            <a:custGeom>
              <a:avLst/>
              <a:gdLst>
                <a:gd name="T0" fmla="*/ 0 w 116"/>
                <a:gd name="T1" fmla="*/ 1592 h 1618"/>
                <a:gd name="T2" fmla="*/ 115 w 116"/>
                <a:gd name="T3" fmla="*/ 1617 h 1618"/>
                <a:gd name="T4" fmla="*/ 115 w 116"/>
                <a:gd name="T5" fmla="*/ 0 h 1618"/>
                <a:gd name="T6" fmla="*/ 0 w 116"/>
                <a:gd name="T7" fmla="*/ 0 h 1618"/>
                <a:gd name="T8" fmla="*/ 0 w 116"/>
                <a:gd name="T9" fmla="*/ 159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618">
                  <a:moveTo>
                    <a:pt x="0" y="1592"/>
                  </a:moveTo>
                  <a:cubicBezTo>
                    <a:pt x="42" y="1604"/>
                    <a:pt x="76" y="1611"/>
                    <a:pt x="115" y="1617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1592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1619D6-55CF-5E4C-B125-3819413F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3370263"/>
              <a:ext cx="839787" cy="769937"/>
            </a:xfrm>
            <a:custGeom>
              <a:avLst/>
              <a:gdLst>
                <a:gd name="T0" fmla="*/ 1163 w 2331"/>
                <a:gd name="T1" fmla="*/ 0 h 2137"/>
                <a:gd name="T2" fmla="*/ 0 w 2331"/>
                <a:gd name="T3" fmla="*/ 1164 h 2137"/>
                <a:gd name="T4" fmla="*/ 524 w 2331"/>
                <a:gd name="T5" fmla="*/ 2136 h 2137"/>
                <a:gd name="T6" fmla="*/ 524 w 2331"/>
                <a:gd name="T7" fmla="*/ 1455 h 2137"/>
                <a:gd name="T8" fmla="*/ 406 w 2331"/>
                <a:gd name="T9" fmla="*/ 1455 h 2137"/>
                <a:gd name="T10" fmla="*/ 406 w 2331"/>
                <a:gd name="T11" fmla="*/ 1920 h 2137"/>
                <a:gd name="T12" fmla="*/ 243 w 2331"/>
                <a:gd name="T13" fmla="*/ 1683 h 2137"/>
                <a:gd name="T14" fmla="*/ 108 w 2331"/>
                <a:gd name="T15" fmla="*/ 1164 h 2137"/>
                <a:gd name="T16" fmla="*/ 1165 w 2331"/>
                <a:gd name="T17" fmla="*/ 97 h 2137"/>
                <a:gd name="T18" fmla="*/ 2221 w 2331"/>
                <a:gd name="T19" fmla="*/ 1164 h 2137"/>
                <a:gd name="T20" fmla="*/ 2084 w 2331"/>
                <a:gd name="T21" fmla="*/ 1685 h 2137"/>
                <a:gd name="T22" fmla="*/ 1921 w 2331"/>
                <a:gd name="T23" fmla="*/ 1920 h 2137"/>
                <a:gd name="T24" fmla="*/ 1921 w 2331"/>
                <a:gd name="T25" fmla="*/ 1455 h 2137"/>
                <a:gd name="T26" fmla="*/ 1805 w 2331"/>
                <a:gd name="T27" fmla="*/ 1455 h 2137"/>
                <a:gd name="T28" fmla="*/ 1805 w 2331"/>
                <a:gd name="T29" fmla="*/ 2136 h 2137"/>
                <a:gd name="T30" fmla="*/ 2330 w 2331"/>
                <a:gd name="T31" fmla="*/ 1164 h 2137"/>
                <a:gd name="T32" fmla="*/ 1163 w 2331"/>
                <a:gd name="T33" fmla="*/ 0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31" h="2137">
                  <a:moveTo>
                    <a:pt x="1163" y="0"/>
                  </a:moveTo>
                  <a:cubicBezTo>
                    <a:pt x="522" y="0"/>
                    <a:pt x="0" y="522"/>
                    <a:pt x="0" y="1164"/>
                  </a:cubicBezTo>
                  <a:cubicBezTo>
                    <a:pt x="0" y="1570"/>
                    <a:pt x="208" y="1928"/>
                    <a:pt x="524" y="2136"/>
                  </a:cubicBezTo>
                  <a:lnTo>
                    <a:pt x="524" y="1455"/>
                  </a:lnTo>
                  <a:lnTo>
                    <a:pt x="406" y="1455"/>
                  </a:lnTo>
                  <a:lnTo>
                    <a:pt x="406" y="1920"/>
                  </a:lnTo>
                  <a:cubicBezTo>
                    <a:pt x="350" y="1851"/>
                    <a:pt x="291" y="1765"/>
                    <a:pt x="243" y="1683"/>
                  </a:cubicBezTo>
                  <a:cubicBezTo>
                    <a:pt x="154" y="1528"/>
                    <a:pt x="108" y="1360"/>
                    <a:pt x="108" y="1164"/>
                  </a:cubicBezTo>
                  <a:cubicBezTo>
                    <a:pt x="108" y="575"/>
                    <a:pt x="582" y="97"/>
                    <a:pt x="1165" y="97"/>
                  </a:cubicBezTo>
                  <a:cubicBezTo>
                    <a:pt x="1748" y="97"/>
                    <a:pt x="2221" y="575"/>
                    <a:pt x="2221" y="1164"/>
                  </a:cubicBezTo>
                  <a:cubicBezTo>
                    <a:pt x="2221" y="1360"/>
                    <a:pt x="2173" y="1528"/>
                    <a:pt x="2084" y="1685"/>
                  </a:cubicBezTo>
                  <a:cubicBezTo>
                    <a:pt x="2038" y="1766"/>
                    <a:pt x="1977" y="1852"/>
                    <a:pt x="1921" y="1920"/>
                  </a:cubicBezTo>
                  <a:lnTo>
                    <a:pt x="1921" y="1455"/>
                  </a:lnTo>
                  <a:lnTo>
                    <a:pt x="1805" y="1455"/>
                  </a:lnTo>
                  <a:lnTo>
                    <a:pt x="1805" y="2136"/>
                  </a:lnTo>
                  <a:cubicBezTo>
                    <a:pt x="2122" y="1928"/>
                    <a:pt x="2330" y="1570"/>
                    <a:pt x="2330" y="1164"/>
                  </a:cubicBezTo>
                  <a:cubicBezTo>
                    <a:pt x="2327" y="522"/>
                    <a:pt x="1805" y="0"/>
                    <a:pt x="1163" y="0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718A813-F353-5748-836C-525439B94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788" y="3621088"/>
              <a:ext cx="41275" cy="582612"/>
            </a:xfrm>
            <a:custGeom>
              <a:avLst/>
              <a:gdLst>
                <a:gd name="T0" fmla="*/ 0 w 116"/>
                <a:gd name="T1" fmla="*/ 1619 h 1620"/>
                <a:gd name="T2" fmla="*/ 115 w 116"/>
                <a:gd name="T3" fmla="*/ 1592 h 1620"/>
                <a:gd name="T4" fmla="*/ 115 w 116"/>
                <a:gd name="T5" fmla="*/ 0 h 1620"/>
                <a:gd name="T6" fmla="*/ 0 w 116"/>
                <a:gd name="T7" fmla="*/ 0 h 1620"/>
                <a:gd name="T8" fmla="*/ 0 w 116"/>
                <a:gd name="T9" fmla="*/ 1619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620">
                  <a:moveTo>
                    <a:pt x="0" y="1619"/>
                  </a:moveTo>
                  <a:cubicBezTo>
                    <a:pt x="39" y="1611"/>
                    <a:pt x="81" y="1602"/>
                    <a:pt x="115" y="1592"/>
                  </a:cubicBezTo>
                  <a:lnTo>
                    <a:pt x="115" y="0"/>
                  </a:lnTo>
                  <a:lnTo>
                    <a:pt x="0" y="0"/>
                  </a:lnTo>
                  <a:lnTo>
                    <a:pt x="0" y="1619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A58CE55-5E7E-634A-BFC3-E7AC5E30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288" y="3460750"/>
              <a:ext cx="255587" cy="130175"/>
            </a:xfrm>
            <a:custGeom>
              <a:avLst/>
              <a:gdLst>
                <a:gd name="T0" fmla="*/ 0 w 711"/>
                <a:gd name="T1" fmla="*/ 277 h 362"/>
                <a:gd name="T2" fmla="*/ 64 w 711"/>
                <a:gd name="T3" fmla="*/ 361 h 362"/>
                <a:gd name="T4" fmla="*/ 355 w 711"/>
                <a:gd name="T5" fmla="*/ 136 h 362"/>
                <a:gd name="T6" fmla="*/ 647 w 711"/>
                <a:gd name="T7" fmla="*/ 361 h 362"/>
                <a:gd name="T8" fmla="*/ 710 w 711"/>
                <a:gd name="T9" fmla="*/ 277 h 362"/>
                <a:gd name="T10" fmla="*/ 355 w 711"/>
                <a:gd name="T11" fmla="*/ 0 h 362"/>
                <a:gd name="T12" fmla="*/ 0 w 711"/>
                <a:gd name="T13" fmla="*/ 27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362">
                  <a:moveTo>
                    <a:pt x="0" y="277"/>
                  </a:moveTo>
                  <a:lnTo>
                    <a:pt x="64" y="361"/>
                  </a:lnTo>
                  <a:lnTo>
                    <a:pt x="355" y="136"/>
                  </a:lnTo>
                  <a:lnTo>
                    <a:pt x="647" y="361"/>
                  </a:lnTo>
                  <a:lnTo>
                    <a:pt x="710" y="277"/>
                  </a:lnTo>
                  <a:lnTo>
                    <a:pt x="355" y="0"/>
                  </a:lnTo>
                  <a:lnTo>
                    <a:pt x="0" y="277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8A94133-4AEB-864D-82F7-BE6A2D28A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3894138"/>
              <a:ext cx="42862" cy="288925"/>
            </a:xfrm>
            <a:custGeom>
              <a:avLst/>
              <a:gdLst>
                <a:gd name="T0" fmla="*/ 0 w 119"/>
                <a:gd name="T1" fmla="*/ 802 h 803"/>
                <a:gd name="T2" fmla="*/ 118 w 119"/>
                <a:gd name="T3" fmla="*/ 748 h 803"/>
                <a:gd name="T4" fmla="*/ 118 w 119"/>
                <a:gd name="T5" fmla="*/ 0 h 803"/>
                <a:gd name="T6" fmla="*/ 0 w 119"/>
                <a:gd name="T7" fmla="*/ 0 h 803"/>
                <a:gd name="T8" fmla="*/ 0 w 119"/>
                <a:gd name="T9" fmla="*/ 8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803">
                  <a:moveTo>
                    <a:pt x="0" y="802"/>
                  </a:moveTo>
                  <a:cubicBezTo>
                    <a:pt x="40" y="785"/>
                    <a:pt x="78" y="768"/>
                    <a:pt x="118" y="748"/>
                  </a:cubicBezTo>
                  <a:lnTo>
                    <a:pt x="118" y="0"/>
                  </a:lnTo>
                  <a:lnTo>
                    <a:pt x="0" y="0"/>
                  </a:lnTo>
                  <a:lnTo>
                    <a:pt x="0" y="802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F9B0831-79B9-F347-95D3-9FE36FC3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3948113"/>
              <a:ext cx="200025" cy="219075"/>
            </a:xfrm>
            <a:custGeom>
              <a:avLst/>
              <a:gdLst>
                <a:gd name="T0" fmla="*/ 492 w 557"/>
                <a:gd name="T1" fmla="*/ 156 h 609"/>
                <a:gd name="T2" fmla="*/ 489 w 557"/>
                <a:gd name="T3" fmla="*/ 122 h 609"/>
                <a:gd name="T4" fmla="*/ 489 w 557"/>
                <a:gd name="T5" fmla="*/ 122 h 609"/>
                <a:gd name="T6" fmla="*/ 343 w 557"/>
                <a:gd name="T7" fmla="*/ 2 h 609"/>
                <a:gd name="T8" fmla="*/ 186 w 557"/>
                <a:gd name="T9" fmla="*/ 73 h 609"/>
                <a:gd name="T10" fmla="*/ 186 w 557"/>
                <a:gd name="T11" fmla="*/ 0 h 609"/>
                <a:gd name="T12" fmla="*/ 152 w 557"/>
                <a:gd name="T13" fmla="*/ 0 h 609"/>
                <a:gd name="T14" fmla="*/ 0 w 557"/>
                <a:gd name="T15" fmla="*/ 40 h 609"/>
                <a:gd name="T16" fmla="*/ 0 w 557"/>
                <a:gd name="T17" fmla="*/ 88 h 609"/>
                <a:gd name="T18" fmla="*/ 71 w 557"/>
                <a:gd name="T19" fmla="*/ 98 h 609"/>
                <a:gd name="T20" fmla="*/ 71 w 557"/>
                <a:gd name="T21" fmla="*/ 123 h 609"/>
                <a:gd name="T22" fmla="*/ 71 w 557"/>
                <a:gd name="T23" fmla="*/ 545 h 609"/>
                <a:gd name="T24" fmla="*/ 0 w 557"/>
                <a:gd name="T25" fmla="*/ 559 h 609"/>
                <a:gd name="T26" fmla="*/ 0 w 557"/>
                <a:gd name="T27" fmla="*/ 608 h 609"/>
                <a:gd name="T28" fmla="*/ 252 w 557"/>
                <a:gd name="T29" fmla="*/ 608 h 609"/>
                <a:gd name="T30" fmla="*/ 252 w 557"/>
                <a:gd name="T31" fmla="*/ 556 h 609"/>
                <a:gd name="T32" fmla="*/ 189 w 557"/>
                <a:gd name="T33" fmla="*/ 541 h 609"/>
                <a:gd name="T34" fmla="*/ 189 w 557"/>
                <a:gd name="T35" fmla="*/ 141 h 609"/>
                <a:gd name="T36" fmla="*/ 214 w 557"/>
                <a:gd name="T37" fmla="*/ 122 h 609"/>
                <a:gd name="T38" fmla="*/ 214 w 557"/>
                <a:gd name="T39" fmla="*/ 122 h 609"/>
                <a:gd name="T40" fmla="*/ 304 w 557"/>
                <a:gd name="T41" fmla="*/ 88 h 609"/>
                <a:gd name="T42" fmla="*/ 363 w 557"/>
                <a:gd name="T43" fmla="*/ 123 h 609"/>
                <a:gd name="T44" fmla="*/ 363 w 557"/>
                <a:gd name="T45" fmla="*/ 123 h 609"/>
                <a:gd name="T46" fmla="*/ 373 w 557"/>
                <a:gd name="T47" fmla="*/ 189 h 609"/>
                <a:gd name="T48" fmla="*/ 373 w 557"/>
                <a:gd name="T49" fmla="*/ 547 h 609"/>
                <a:gd name="T50" fmla="*/ 310 w 557"/>
                <a:gd name="T51" fmla="*/ 559 h 609"/>
                <a:gd name="T52" fmla="*/ 310 w 557"/>
                <a:gd name="T53" fmla="*/ 608 h 609"/>
                <a:gd name="T54" fmla="*/ 556 w 557"/>
                <a:gd name="T55" fmla="*/ 608 h 609"/>
                <a:gd name="T56" fmla="*/ 556 w 557"/>
                <a:gd name="T57" fmla="*/ 556 h 609"/>
                <a:gd name="T58" fmla="*/ 493 w 557"/>
                <a:gd name="T59" fmla="*/ 541 h 609"/>
                <a:gd name="T60" fmla="*/ 493 w 557"/>
                <a:gd name="T61" fmla="*/ 156 h 609"/>
                <a:gd name="T62" fmla="*/ 492 w 557"/>
                <a:gd name="T63" fmla="*/ 15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7" h="609">
                  <a:moveTo>
                    <a:pt x="492" y="156"/>
                  </a:moveTo>
                  <a:cubicBezTo>
                    <a:pt x="492" y="144"/>
                    <a:pt x="491" y="132"/>
                    <a:pt x="489" y="122"/>
                  </a:cubicBezTo>
                  <a:lnTo>
                    <a:pt x="489" y="122"/>
                  </a:lnTo>
                  <a:cubicBezTo>
                    <a:pt x="478" y="49"/>
                    <a:pt x="430" y="2"/>
                    <a:pt x="343" y="2"/>
                  </a:cubicBezTo>
                  <a:cubicBezTo>
                    <a:pt x="279" y="2"/>
                    <a:pt x="230" y="40"/>
                    <a:pt x="186" y="73"/>
                  </a:cubicBezTo>
                  <a:lnTo>
                    <a:pt x="186" y="0"/>
                  </a:lnTo>
                  <a:lnTo>
                    <a:pt x="152" y="0"/>
                  </a:lnTo>
                  <a:lnTo>
                    <a:pt x="0" y="40"/>
                  </a:lnTo>
                  <a:lnTo>
                    <a:pt x="0" y="88"/>
                  </a:lnTo>
                  <a:lnTo>
                    <a:pt x="71" y="98"/>
                  </a:lnTo>
                  <a:lnTo>
                    <a:pt x="71" y="123"/>
                  </a:lnTo>
                  <a:lnTo>
                    <a:pt x="71" y="545"/>
                  </a:lnTo>
                  <a:lnTo>
                    <a:pt x="0" y="559"/>
                  </a:lnTo>
                  <a:lnTo>
                    <a:pt x="0" y="608"/>
                  </a:lnTo>
                  <a:lnTo>
                    <a:pt x="252" y="608"/>
                  </a:lnTo>
                  <a:lnTo>
                    <a:pt x="252" y="556"/>
                  </a:lnTo>
                  <a:lnTo>
                    <a:pt x="189" y="541"/>
                  </a:lnTo>
                  <a:lnTo>
                    <a:pt x="189" y="141"/>
                  </a:lnTo>
                  <a:cubicBezTo>
                    <a:pt x="197" y="134"/>
                    <a:pt x="205" y="128"/>
                    <a:pt x="214" y="122"/>
                  </a:cubicBezTo>
                  <a:lnTo>
                    <a:pt x="214" y="122"/>
                  </a:lnTo>
                  <a:cubicBezTo>
                    <a:pt x="241" y="102"/>
                    <a:pt x="270" y="88"/>
                    <a:pt x="304" y="88"/>
                  </a:cubicBezTo>
                  <a:cubicBezTo>
                    <a:pt x="337" y="88"/>
                    <a:pt x="354" y="103"/>
                    <a:pt x="363" y="123"/>
                  </a:cubicBezTo>
                  <a:lnTo>
                    <a:pt x="363" y="123"/>
                  </a:lnTo>
                  <a:cubicBezTo>
                    <a:pt x="373" y="146"/>
                    <a:pt x="373" y="172"/>
                    <a:pt x="373" y="189"/>
                  </a:cubicBezTo>
                  <a:lnTo>
                    <a:pt x="373" y="547"/>
                  </a:lnTo>
                  <a:lnTo>
                    <a:pt x="310" y="559"/>
                  </a:lnTo>
                  <a:lnTo>
                    <a:pt x="310" y="608"/>
                  </a:lnTo>
                  <a:lnTo>
                    <a:pt x="556" y="608"/>
                  </a:lnTo>
                  <a:lnTo>
                    <a:pt x="556" y="556"/>
                  </a:lnTo>
                  <a:lnTo>
                    <a:pt x="493" y="541"/>
                  </a:lnTo>
                  <a:lnTo>
                    <a:pt x="493" y="156"/>
                  </a:lnTo>
                  <a:lnTo>
                    <a:pt x="492" y="156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EEAA9C9-A2D6-C445-A702-B819E6FA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3494088"/>
              <a:ext cx="174625" cy="225425"/>
            </a:xfrm>
            <a:custGeom>
              <a:avLst/>
              <a:gdLst>
                <a:gd name="T0" fmla="*/ 484 w 485"/>
                <a:gd name="T1" fmla="*/ 307 h 626"/>
                <a:gd name="T2" fmla="*/ 243 w 485"/>
                <a:gd name="T3" fmla="*/ 0 h 626"/>
                <a:gd name="T4" fmla="*/ 0 w 485"/>
                <a:gd name="T5" fmla="*/ 321 h 626"/>
                <a:gd name="T6" fmla="*/ 235 w 485"/>
                <a:gd name="T7" fmla="*/ 625 h 626"/>
                <a:gd name="T8" fmla="*/ 484 w 485"/>
                <a:gd name="T9" fmla="*/ 307 h 626"/>
                <a:gd name="T10" fmla="*/ 236 w 485"/>
                <a:gd name="T11" fmla="*/ 564 h 626"/>
                <a:gd name="T12" fmla="*/ 131 w 485"/>
                <a:gd name="T13" fmla="*/ 323 h 626"/>
                <a:gd name="T14" fmla="*/ 246 w 485"/>
                <a:gd name="T15" fmla="*/ 59 h 626"/>
                <a:gd name="T16" fmla="*/ 351 w 485"/>
                <a:gd name="T17" fmla="*/ 304 h 626"/>
                <a:gd name="T18" fmla="*/ 236 w 485"/>
                <a:gd name="T19" fmla="*/ 56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5" h="626">
                  <a:moveTo>
                    <a:pt x="484" y="307"/>
                  </a:moveTo>
                  <a:cubicBezTo>
                    <a:pt x="484" y="40"/>
                    <a:pt x="314" y="0"/>
                    <a:pt x="243" y="0"/>
                  </a:cubicBezTo>
                  <a:cubicBezTo>
                    <a:pt x="71" y="0"/>
                    <a:pt x="0" y="177"/>
                    <a:pt x="0" y="321"/>
                  </a:cubicBezTo>
                  <a:cubicBezTo>
                    <a:pt x="0" y="512"/>
                    <a:pt x="103" y="625"/>
                    <a:pt x="235" y="625"/>
                  </a:cubicBezTo>
                  <a:cubicBezTo>
                    <a:pt x="366" y="625"/>
                    <a:pt x="484" y="516"/>
                    <a:pt x="484" y="307"/>
                  </a:cubicBezTo>
                  <a:close/>
                  <a:moveTo>
                    <a:pt x="236" y="564"/>
                  </a:moveTo>
                  <a:cubicBezTo>
                    <a:pt x="167" y="564"/>
                    <a:pt x="131" y="468"/>
                    <a:pt x="131" y="323"/>
                  </a:cubicBezTo>
                  <a:cubicBezTo>
                    <a:pt x="131" y="255"/>
                    <a:pt x="136" y="59"/>
                    <a:pt x="246" y="59"/>
                  </a:cubicBezTo>
                  <a:cubicBezTo>
                    <a:pt x="334" y="59"/>
                    <a:pt x="351" y="204"/>
                    <a:pt x="351" y="304"/>
                  </a:cubicBezTo>
                  <a:cubicBezTo>
                    <a:pt x="351" y="382"/>
                    <a:pt x="341" y="564"/>
                    <a:pt x="236" y="564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C5A93687-DF7A-6445-87DD-42991591B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138" y="3409950"/>
              <a:ext cx="220662" cy="307975"/>
            </a:xfrm>
            <a:custGeom>
              <a:avLst/>
              <a:gdLst>
                <a:gd name="T0" fmla="*/ 580 w 611"/>
                <a:gd name="T1" fmla="*/ 743 h 857"/>
                <a:gd name="T2" fmla="*/ 608 w 611"/>
                <a:gd name="T3" fmla="*/ 626 h 857"/>
                <a:gd name="T4" fmla="*/ 547 w 611"/>
                <a:gd name="T5" fmla="*/ 469 h 857"/>
                <a:gd name="T6" fmla="*/ 414 w 611"/>
                <a:gd name="T7" fmla="*/ 402 h 857"/>
                <a:gd name="T8" fmla="*/ 561 w 611"/>
                <a:gd name="T9" fmla="*/ 201 h 857"/>
                <a:gd name="T10" fmla="*/ 509 w 611"/>
                <a:gd name="T11" fmla="*/ 67 h 857"/>
                <a:gd name="T12" fmla="*/ 308 w 611"/>
                <a:gd name="T13" fmla="*/ 0 h 857"/>
                <a:gd name="T14" fmla="*/ 149 w 611"/>
                <a:gd name="T15" fmla="*/ 8 h 857"/>
                <a:gd name="T16" fmla="*/ 0 w 611"/>
                <a:gd name="T17" fmla="*/ 8 h 857"/>
                <a:gd name="T18" fmla="*/ 0 w 611"/>
                <a:gd name="T19" fmla="*/ 60 h 857"/>
                <a:gd name="T20" fmla="*/ 83 w 611"/>
                <a:gd name="T21" fmla="*/ 74 h 857"/>
                <a:gd name="T22" fmla="*/ 83 w 611"/>
                <a:gd name="T23" fmla="*/ 787 h 857"/>
                <a:gd name="T24" fmla="*/ 0 w 611"/>
                <a:gd name="T25" fmla="*/ 802 h 857"/>
                <a:gd name="T26" fmla="*/ 0 w 611"/>
                <a:gd name="T27" fmla="*/ 851 h 857"/>
                <a:gd name="T28" fmla="*/ 142 w 611"/>
                <a:gd name="T29" fmla="*/ 851 h 857"/>
                <a:gd name="T30" fmla="*/ 331 w 611"/>
                <a:gd name="T31" fmla="*/ 853 h 857"/>
                <a:gd name="T32" fmla="*/ 580 w 611"/>
                <a:gd name="T33" fmla="*/ 743 h 857"/>
                <a:gd name="T34" fmla="*/ 205 w 611"/>
                <a:gd name="T35" fmla="*/ 69 h 857"/>
                <a:gd name="T36" fmla="*/ 287 w 611"/>
                <a:gd name="T37" fmla="*/ 54 h 857"/>
                <a:gd name="T38" fmla="*/ 419 w 611"/>
                <a:gd name="T39" fmla="*/ 216 h 857"/>
                <a:gd name="T40" fmla="*/ 266 w 611"/>
                <a:gd name="T41" fmla="*/ 380 h 857"/>
                <a:gd name="T42" fmla="*/ 205 w 611"/>
                <a:gd name="T43" fmla="*/ 380 h 857"/>
                <a:gd name="T44" fmla="*/ 205 w 611"/>
                <a:gd name="T45" fmla="*/ 69 h 857"/>
                <a:gd name="T46" fmla="*/ 392 w 611"/>
                <a:gd name="T47" fmla="*/ 773 h 857"/>
                <a:gd name="T48" fmla="*/ 284 w 611"/>
                <a:gd name="T49" fmla="*/ 802 h 857"/>
                <a:gd name="T50" fmla="*/ 206 w 611"/>
                <a:gd name="T51" fmla="*/ 783 h 857"/>
                <a:gd name="T52" fmla="*/ 206 w 611"/>
                <a:gd name="T53" fmla="*/ 439 h 857"/>
                <a:gd name="T54" fmla="*/ 261 w 611"/>
                <a:gd name="T55" fmla="*/ 439 h 857"/>
                <a:gd name="T56" fmla="*/ 469 w 611"/>
                <a:gd name="T57" fmla="*/ 618 h 857"/>
                <a:gd name="T58" fmla="*/ 392 w 611"/>
                <a:gd name="T59" fmla="*/ 773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1" h="857">
                  <a:moveTo>
                    <a:pt x="580" y="743"/>
                  </a:moveTo>
                  <a:cubicBezTo>
                    <a:pt x="597" y="712"/>
                    <a:pt x="610" y="672"/>
                    <a:pt x="608" y="626"/>
                  </a:cubicBezTo>
                  <a:cubicBezTo>
                    <a:pt x="608" y="567"/>
                    <a:pt x="588" y="513"/>
                    <a:pt x="547" y="469"/>
                  </a:cubicBezTo>
                  <a:cubicBezTo>
                    <a:pt x="507" y="427"/>
                    <a:pt x="463" y="412"/>
                    <a:pt x="414" y="402"/>
                  </a:cubicBezTo>
                  <a:cubicBezTo>
                    <a:pt x="475" y="375"/>
                    <a:pt x="561" y="319"/>
                    <a:pt x="561" y="201"/>
                  </a:cubicBezTo>
                  <a:cubicBezTo>
                    <a:pt x="561" y="155"/>
                    <a:pt x="542" y="103"/>
                    <a:pt x="509" y="67"/>
                  </a:cubicBezTo>
                  <a:cubicBezTo>
                    <a:pt x="448" y="0"/>
                    <a:pt x="354" y="0"/>
                    <a:pt x="308" y="0"/>
                  </a:cubicBezTo>
                  <a:cubicBezTo>
                    <a:pt x="254" y="0"/>
                    <a:pt x="203" y="8"/>
                    <a:pt x="149" y="8"/>
                  </a:cubicBezTo>
                  <a:lnTo>
                    <a:pt x="0" y="8"/>
                  </a:lnTo>
                  <a:lnTo>
                    <a:pt x="0" y="60"/>
                  </a:lnTo>
                  <a:lnTo>
                    <a:pt x="83" y="74"/>
                  </a:lnTo>
                  <a:lnTo>
                    <a:pt x="83" y="787"/>
                  </a:lnTo>
                  <a:lnTo>
                    <a:pt x="0" y="802"/>
                  </a:lnTo>
                  <a:lnTo>
                    <a:pt x="0" y="851"/>
                  </a:lnTo>
                  <a:lnTo>
                    <a:pt x="142" y="851"/>
                  </a:lnTo>
                  <a:cubicBezTo>
                    <a:pt x="171" y="851"/>
                    <a:pt x="304" y="853"/>
                    <a:pt x="331" y="853"/>
                  </a:cubicBezTo>
                  <a:cubicBezTo>
                    <a:pt x="400" y="853"/>
                    <a:pt x="515" y="856"/>
                    <a:pt x="580" y="743"/>
                  </a:cubicBezTo>
                  <a:close/>
                  <a:moveTo>
                    <a:pt x="205" y="69"/>
                  </a:moveTo>
                  <a:cubicBezTo>
                    <a:pt x="235" y="59"/>
                    <a:pt x="252" y="54"/>
                    <a:pt x="287" y="54"/>
                  </a:cubicBezTo>
                  <a:cubicBezTo>
                    <a:pt x="331" y="54"/>
                    <a:pt x="419" y="73"/>
                    <a:pt x="419" y="216"/>
                  </a:cubicBezTo>
                  <a:cubicBezTo>
                    <a:pt x="419" y="375"/>
                    <a:pt x="323" y="380"/>
                    <a:pt x="266" y="380"/>
                  </a:cubicBezTo>
                  <a:lnTo>
                    <a:pt x="205" y="380"/>
                  </a:lnTo>
                  <a:lnTo>
                    <a:pt x="205" y="69"/>
                  </a:lnTo>
                  <a:close/>
                  <a:moveTo>
                    <a:pt x="392" y="773"/>
                  </a:moveTo>
                  <a:cubicBezTo>
                    <a:pt x="360" y="792"/>
                    <a:pt x="318" y="802"/>
                    <a:pt x="284" y="802"/>
                  </a:cubicBezTo>
                  <a:cubicBezTo>
                    <a:pt x="253" y="802"/>
                    <a:pt x="228" y="798"/>
                    <a:pt x="206" y="783"/>
                  </a:cubicBezTo>
                  <a:lnTo>
                    <a:pt x="206" y="439"/>
                  </a:lnTo>
                  <a:lnTo>
                    <a:pt x="261" y="439"/>
                  </a:lnTo>
                  <a:cubicBezTo>
                    <a:pt x="344" y="439"/>
                    <a:pt x="469" y="452"/>
                    <a:pt x="469" y="618"/>
                  </a:cubicBezTo>
                  <a:cubicBezTo>
                    <a:pt x="469" y="682"/>
                    <a:pt x="446" y="743"/>
                    <a:pt x="392" y="773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3F25576-2268-BC47-8B86-EEBF3FDC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60800"/>
              <a:ext cx="101600" cy="304800"/>
            </a:xfrm>
            <a:custGeom>
              <a:avLst/>
              <a:gdLst>
                <a:gd name="T0" fmla="*/ 0 w 283"/>
                <a:gd name="T1" fmla="*/ 55 h 848"/>
                <a:gd name="T2" fmla="*/ 78 w 283"/>
                <a:gd name="T3" fmla="*/ 67 h 848"/>
                <a:gd name="T4" fmla="*/ 78 w 283"/>
                <a:gd name="T5" fmla="*/ 361 h 848"/>
                <a:gd name="T6" fmla="*/ 78 w 283"/>
                <a:gd name="T7" fmla="*/ 782 h 848"/>
                <a:gd name="T8" fmla="*/ 0 w 283"/>
                <a:gd name="T9" fmla="*/ 797 h 848"/>
                <a:gd name="T10" fmla="*/ 0 w 283"/>
                <a:gd name="T11" fmla="*/ 847 h 848"/>
                <a:gd name="T12" fmla="*/ 279 w 283"/>
                <a:gd name="T13" fmla="*/ 847 h 848"/>
                <a:gd name="T14" fmla="*/ 279 w 283"/>
                <a:gd name="T15" fmla="*/ 795 h 848"/>
                <a:gd name="T16" fmla="*/ 208 w 283"/>
                <a:gd name="T17" fmla="*/ 780 h 848"/>
                <a:gd name="T18" fmla="*/ 208 w 283"/>
                <a:gd name="T19" fmla="*/ 361 h 848"/>
                <a:gd name="T20" fmla="*/ 208 w 283"/>
                <a:gd name="T21" fmla="*/ 67 h 848"/>
                <a:gd name="T22" fmla="*/ 282 w 283"/>
                <a:gd name="T23" fmla="*/ 52 h 848"/>
                <a:gd name="T24" fmla="*/ 282 w 283"/>
                <a:gd name="T25" fmla="*/ 0 h 848"/>
                <a:gd name="T26" fmla="*/ 0 w 283"/>
                <a:gd name="T27" fmla="*/ 0 h 848"/>
                <a:gd name="T28" fmla="*/ 0 w 283"/>
                <a:gd name="T29" fmla="*/ 55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848">
                  <a:moveTo>
                    <a:pt x="0" y="55"/>
                  </a:moveTo>
                  <a:lnTo>
                    <a:pt x="78" y="67"/>
                  </a:lnTo>
                  <a:lnTo>
                    <a:pt x="78" y="361"/>
                  </a:lnTo>
                  <a:lnTo>
                    <a:pt x="78" y="782"/>
                  </a:lnTo>
                  <a:lnTo>
                    <a:pt x="0" y="797"/>
                  </a:lnTo>
                  <a:lnTo>
                    <a:pt x="0" y="847"/>
                  </a:lnTo>
                  <a:lnTo>
                    <a:pt x="279" y="847"/>
                  </a:lnTo>
                  <a:lnTo>
                    <a:pt x="279" y="795"/>
                  </a:lnTo>
                  <a:lnTo>
                    <a:pt x="208" y="780"/>
                  </a:lnTo>
                  <a:lnTo>
                    <a:pt x="208" y="361"/>
                  </a:lnTo>
                  <a:lnTo>
                    <a:pt x="208" y="67"/>
                  </a:lnTo>
                  <a:lnTo>
                    <a:pt x="282" y="52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55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FB91856-C997-3B45-A1E5-379941A7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495675"/>
              <a:ext cx="155575" cy="225425"/>
            </a:xfrm>
            <a:custGeom>
              <a:avLst/>
              <a:gdLst>
                <a:gd name="T0" fmla="*/ 432 w 434"/>
                <a:gd name="T1" fmla="*/ 482 h 625"/>
                <a:gd name="T2" fmla="*/ 378 w 434"/>
                <a:gd name="T3" fmla="*/ 459 h 625"/>
                <a:gd name="T4" fmla="*/ 267 w 434"/>
                <a:gd name="T5" fmla="*/ 537 h 625"/>
                <a:gd name="T6" fmla="*/ 122 w 434"/>
                <a:gd name="T7" fmla="*/ 302 h 625"/>
                <a:gd name="T8" fmla="*/ 433 w 434"/>
                <a:gd name="T9" fmla="*/ 302 h 625"/>
                <a:gd name="T10" fmla="*/ 222 w 434"/>
                <a:gd name="T11" fmla="*/ 0 h 625"/>
                <a:gd name="T12" fmla="*/ 0 w 434"/>
                <a:gd name="T13" fmla="*/ 327 h 625"/>
                <a:gd name="T14" fmla="*/ 220 w 434"/>
                <a:gd name="T15" fmla="*/ 623 h 625"/>
                <a:gd name="T16" fmla="*/ 432 w 434"/>
                <a:gd name="T17" fmla="*/ 482 h 625"/>
                <a:gd name="T18" fmla="*/ 226 w 434"/>
                <a:gd name="T19" fmla="*/ 60 h 625"/>
                <a:gd name="T20" fmla="*/ 310 w 434"/>
                <a:gd name="T21" fmla="*/ 244 h 625"/>
                <a:gd name="T22" fmla="*/ 124 w 434"/>
                <a:gd name="T23" fmla="*/ 244 h 625"/>
                <a:gd name="T24" fmla="*/ 226 w 434"/>
                <a:gd name="T25" fmla="*/ 6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625">
                  <a:moveTo>
                    <a:pt x="432" y="482"/>
                  </a:moveTo>
                  <a:lnTo>
                    <a:pt x="378" y="459"/>
                  </a:lnTo>
                  <a:cubicBezTo>
                    <a:pt x="353" y="499"/>
                    <a:pt x="319" y="537"/>
                    <a:pt x="267" y="537"/>
                  </a:cubicBezTo>
                  <a:cubicBezTo>
                    <a:pt x="147" y="537"/>
                    <a:pt x="127" y="400"/>
                    <a:pt x="122" y="302"/>
                  </a:cubicBezTo>
                  <a:lnTo>
                    <a:pt x="433" y="302"/>
                  </a:lnTo>
                  <a:cubicBezTo>
                    <a:pt x="431" y="157"/>
                    <a:pt x="404" y="0"/>
                    <a:pt x="222" y="0"/>
                  </a:cubicBezTo>
                  <a:cubicBezTo>
                    <a:pt x="46" y="0"/>
                    <a:pt x="0" y="189"/>
                    <a:pt x="0" y="327"/>
                  </a:cubicBezTo>
                  <a:cubicBezTo>
                    <a:pt x="0" y="503"/>
                    <a:pt x="75" y="623"/>
                    <a:pt x="220" y="623"/>
                  </a:cubicBezTo>
                  <a:cubicBezTo>
                    <a:pt x="334" y="624"/>
                    <a:pt x="383" y="578"/>
                    <a:pt x="432" y="482"/>
                  </a:cubicBezTo>
                  <a:close/>
                  <a:moveTo>
                    <a:pt x="226" y="60"/>
                  </a:moveTo>
                  <a:cubicBezTo>
                    <a:pt x="300" y="60"/>
                    <a:pt x="308" y="171"/>
                    <a:pt x="310" y="244"/>
                  </a:cubicBezTo>
                  <a:lnTo>
                    <a:pt x="124" y="244"/>
                  </a:lnTo>
                  <a:cubicBezTo>
                    <a:pt x="130" y="171"/>
                    <a:pt x="147" y="60"/>
                    <a:pt x="226" y="60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A2A7E1F-24C8-364A-9094-7611B2036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946525"/>
              <a:ext cx="185738" cy="300038"/>
            </a:xfrm>
            <a:custGeom>
              <a:avLst/>
              <a:gdLst>
                <a:gd name="T0" fmla="*/ 249 w 516"/>
                <a:gd name="T1" fmla="*/ 0 h 832"/>
                <a:gd name="T2" fmla="*/ 52 w 516"/>
                <a:gd name="T3" fmla="*/ 125 h 832"/>
                <a:gd name="T4" fmla="*/ 37 w 516"/>
                <a:gd name="T5" fmla="*/ 203 h 832"/>
                <a:gd name="T6" fmla="*/ 138 w 516"/>
                <a:gd name="T7" fmla="*/ 370 h 832"/>
                <a:gd name="T8" fmla="*/ 27 w 516"/>
                <a:gd name="T9" fmla="*/ 500 h 832"/>
                <a:gd name="T10" fmla="*/ 96 w 516"/>
                <a:gd name="T11" fmla="*/ 578 h 832"/>
                <a:gd name="T12" fmla="*/ 0 w 516"/>
                <a:gd name="T13" fmla="*/ 706 h 832"/>
                <a:gd name="T14" fmla="*/ 216 w 516"/>
                <a:gd name="T15" fmla="*/ 831 h 832"/>
                <a:gd name="T16" fmla="*/ 509 w 516"/>
                <a:gd name="T17" fmla="*/ 623 h 832"/>
                <a:gd name="T18" fmla="*/ 339 w 516"/>
                <a:gd name="T19" fmla="*/ 479 h 832"/>
                <a:gd name="T20" fmla="*/ 183 w 516"/>
                <a:gd name="T21" fmla="*/ 471 h 832"/>
                <a:gd name="T22" fmla="*/ 141 w 516"/>
                <a:gd name="T23" fmla="*/ 446 h 832"/>
                <a:gd name="T24" fmla="*/ 188 w 516"/>
                <a:gd name="T25" fmla="*/ 392 h 832"/>
                <a:gd name="T26" fmla="*/ 256 w 516"/>
                <a:gd name="T27" fmla="*/ 402 h 832"/>
                <a:gd name="T28" fmla="*/ 459 w 516"/>
                <a:gd name="T29" fmla="*/ 203 h 832"/>
                <a:gd name="T30" fmla="*/ 438 w 516"/>
                <a:gd name="T31" fmla="*/ 125 h 832"/>
                <a:gd name="T32" fmla="*/ 415 w 516"/>
                <a:gd name="T33" fmla="*/ 85 h 832"/>
                <a:gd name="T34" fmla="*/ 515 w 516"/>
                <a:gd name="T35" fmla="*/ 88 h 832"/>
                <a:gd name="T36" fmla="*/ 515 w 516"/>
                <a:gd name="T37" fmla="*/ 14 h 832"/>
                <a:gd name="T38" fmla="*/ 373 w 516"/>
                <a:gd name="T39" fmla="*/ 19 h 832"/>
                <a:gd name="T40" fmla="*/ 249 w 516"/>
                <a:gd name="T41" fmla="*/ 0 h 832"/>
                <a:gd name="T42" fmla="*/ 246 w 516"/>
                <a:gd name="T43" fmla="*/ 52 h 832"/>
                <a:gd name="T44" fmla="*/ 326 w 516"/>
                <a:gd name="T45" fmla="*/ 125 h 832"/>
                <a:gd name="T46" fmla="*/ 333 w 516"/>
                <a:gd name="T47" fmla="*/ 209 h 832"/>
                <a:gd name="T48" fmla="*/ 251 w 516"/>
                <a:gd name="T49" fmla="*/ 345 h 832"/>
                <a:gd name="T50" fmla="*/ 167 w 516"/>
                <a:gd name="T51" fmla="*/ 198 h 832"/>
                <a:gd name="T52" fmla="*/ 173 w 516"/>
                <a:gd name="T53" fmla="*/ 125 h 832"/>
                <a:gd name="T54" fmla="*/ 246 w 516"/>
                <a:gd name="T55" fmla="*/ 52 h 832"/>
                <a:gd name="T56" fmla="*/ 163 w 516"/>
                <a:gd name="T57" fmla="*/ 587 h 832"/>
                <a:gd name="T58" fmla="*/ 380 w 516"/>
                <a:gd name="T59" fmla="*/ 610 h 832"/>
                <a:gd name="T60" fmla="*/ 424 w 516"/>
                <a:gd name="T61" fmla="*/ 669 h 832"/>
                <a:gd name="T62" fmla="*/ 246 w 516"/>
                <a:gd name="T63" fmla="*/ 765 h 832"/>
                <a:gd name="T64" fmla="*/ 119 w 516"/>
                <a:gd name="T65" fmla="*/ 681 h 832"/>
                <a:gd name="T66" fmla="*/ 163 w 516"/>
                <a:gd name="T67" fmla="*/ 58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6" h="832">
                  <a:moveTo>
                    <a:pt x="249" y="0"/>
                  </a:moveTo>
                  <a:cubicBezTo>
                    <a:pt x="158" y="0"/>
                    <a:pt x="82" y="47"/>
                    <a:pt x="52" y="125"/>
                  </a:cubicBezTo>
                  <a:cubicBezTo>
                    <a:pt x="43" y="149"/>
                    <a:pt x="37" y="175"/>
                    <a:pt x="37" y="203"/>
                  </a:cubicBezTo>
                  <a:cubicBezTo>
                    <a:pt x="37" y="306"/>
                    <a:pt x="98" y="345"/>
                    <a:pt x="138" y="370"/>
                  </a:cubicBezTo>
                  <a:cubicBezTo>
                    <a:pt x="75" y="410"/>
                    <a:pt x="27" y="454"/>
                    <a:pt x="27" y="500"/>
                  </a:cubicBezTo>
                  <a:cubicBezTo>
                    <a:pt x="27" y="540"/>
                    <a:pt x="54" y="563"/>
                    <a:pt x="96" y="578"/>
                  </a:cubicBezTo>
                  <a:cubicBezTo>
                    <a:pt x="52" y="605"/>
                    <a:pt x="0" y="645"/>
                    <a:pt x="0" y="706"/>
                  </a:cubicBezTo>
                  <a:cubicBezTo>
                    <a:pt x="0" y="796"/>
                    <a:pt x="113" y="831"/>
                    <a:pt x="216" y="831"/>
                  </a:cubicBezTo>
                  <a:cubicBezTo>
                    <a:pt x="403" y="831"/>
                    <a:pt x="509" y="739"/>
                    <a:pt x="509" y="623"/>
                  </a:cubicBezTo>
                  <a:cubicBezTo>
                    <a:pt x="509" y="518"/>
                    <a:pt x="445" y="483"/>
                    <a:pt x="339" y="479"/>
                  </a:cubicBezTo>
                  <a:lnTo>
                    <a:pt x="183" y="471"/>
                  </a:lnTo>
                  <a:cubicBezTo>
                    <a:pt x="173" y="471"/>
                    <a:pt x="141" y="466"/>
                    <a:pt x="141" y="446"/>
                  </a:cubicBezTo>
                  <a:cubicBezTo>
                    <a:pt x="141" y="429"/>
                    <a:pt x="164" y="409"/>
                    <a:pt x="188" y="392"/>
                  </a:cubicBezTo>
                  <a:cubicBezTo>
                    <a:pt x="210" y="400"/>
                    <a:pt x="234" y="402"/>
                    <a:pt x="256" y="402"/>
                  </a:cubicBezTo>
                  <a:cubicBezTo>
                    <a:pt x="341" y="402"/>
                    <a:pt x="459" y="343"/>
                    <a:pt x="459" y="203"/>
                  </a:cubicBezTo>
                  <a:cubicBezTo>
                    <a:pt x="459" y="173"/>
                    <a:pt x="452" y="149"/>
                    <a:pt x="438" y="125"/>
                  </a:cubicBezTo>
                  <a:cubicBezTo>
                    <a:pt x="432" y="113"/>
                    <a:pt x="424" y="99"/>
                    <a:pt x="415" y="85"/>
                  </a:cubicBezTo>
                  <a:lnTo>
                    <a:pt x="515" y="88"/>
                  </a:lnTo>
                  <a:lnTo>
                    <a:pt x="515" y="14"/>
                  </a:lnTo>
                  <a:lnTo>
                    <a:pt x="373" y="19"/>
                  </a:lnTo>
                  <a:cubicBezTo>
                    <a:pt x="333" y="19"/>
                    <a:pt x="293" y="0"/>
                    <a:pt x="249" y="0"/>
                  </a:cubicBezTo>
                  <a:close/>
                  <a:moveTo>
                    <a:pt x="246" y="52"/>
                  </a:moveTo>
                  <a:cubicBezTo>
                    <a:pt x="294" y="52"/>
                    <a:pt x="316" y="84"/>
                    <a:pt x="326" y="125"/>
                  </a:cubicBezTo>
                  <a:cubicBezTo>
                    <a:pt x="332" y="152"/>
                    <a:pt x="333" y="182"/>
                    <a:pt x="333" y="209"/>
                  </a:cubicBezTo>
                  <a:cubicBezTo>
                    <a:pt x="333" y="267"/>
                    <a:pt x="324" y="345"/>
                    <a:pt x="251" y="345"/>
                  </a:cubicBezTo>
                  <a:cubicBezTo>
                    <a:pt x="175" y="345"/>
                    <a:pt x="167" y="262"/>
                    <a:pt x="167" y="198"/>
                  </a:cubicBezTo>
                  <a:cubicBezTo>
                    <a:pt x="167" y="176"/>
                    <a:pt x="168" y="149"/>
                    <a:pt x="173" y="125"/>
                  </a:cubicBezTo>
                  <a:cubicBezTo>
                    <a:pt x="181" y="85"/>
                    <a:pt x="200" y="52"/>
                    <a:pt x="246" y="52"/>
                  </a:cubicBezTo>
                  <a:close/>
                  <a:moveTo>
                    <a:pt x="163" y="587"/>
                  </a:moveTo>
                  <a:cubicBezTo>
                    <a:pt x="288" y="595"/>
                    <a:pt x="338" y="600"/>
                    <a:pt x="380" y="610"/>
                  </a:cubicBezTo>
                  <a:cubicBezTo>
                    <a:pt x="405" y="614"/>
                    <a:pt x="424" y="627"/>
                    <a:pt x="424" y="669"/>
                  </a:cubicBezTo>
                  <a:cubicBezTo>
                    <a:pt x="424" y="723"/>
                    <a:pt x="346" y="765"/>
                    <a:pt x="246" y="765"/>
                  </a:cubicBezTo>
                  <a:cubicBezTo>
                    <a:pt x="173" y="765"/>
                    <a:pt x="119" y="733"/>
                    <a:pt x="119" y="681"/>
                  </a:cubicBezTo>
                  <a:cubicBezTo>
                    <a:pt x="119" y="635"/>
                    <a:pt x="140" y="608"/>
                    <a:pt x="163" y="587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0F3D3586-A12B-6B43-A4EB-87329B1E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888" y="3498850"/>
              <a:ext cx="92075" cy="215900"/>
            </a:xfrm>
            <a:custGeom>
              <a:avLst/>
              <a:gdLst>
                <a:gd name="T0" fmla="*/ 254 w 255"/>
                <a:gd name="T1" fmla="*/ 549 h 601"/>
                <a:gd name="T2" fmla="*/ 185 w 255"/>
                <a:gd name="T3" fmla="*/ 536 h 601"/>
                <a:gd name="T4" fmla="*/ 185 w 255"/>
                <a:gd name="T5" fmla="*/ 0 h 601"/>
                <a:gd name="T6" fmla="*/ 155 w 255"/>
                <a:gd name="T7" fmla="*/ 0 h 601"/>
                <a:gd name="T8" fmla="*/ 0 w 255"/>
                <a:gd name="T9" fmla="*/ 39 h 601"/>
                <a:gd name="T10" fmla="*/ 0 w 255"/>
                <a:gd name="T11" fmla="*/ 80 h 601"/>
                <a:gd name="T12" fmla="*/ 65 w 255"/>
                <a:gd name="T13" fmla="*/ 95 h 601"/>
                <a:gd name="T14" fmla="*/ 65 w 255"/>
                <a:gd name="T15" fmla="*/ 536 h 601"/>
                <a:gd name="T16" fmla="*/ 0 w 255"/>
                <a:gd name="T17" fmla="*/ 551 h 601"/>
                <a:gd name="T18" fmla="*/ 0 w 255"/>
                <a:gd name="T19" fmla="*/ 600 h 601"/>
                <a:gd name="T20" fmla="*/ 254 w 255"/>
                <a:gd name="T21" fmla="*/ 600 h 601"/>
                <a:gd name="T22" fmla="*/ 254 w 255"/>
                <a:gd name="T23" fmla="*/ 54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601">
                  <a:moveTo>
                    <a:pt x="254" y="549"/>
                  </a:moveTo>
                  <a:lnTo>
                    <a:pt x="185" y="536"/>
                  </a:lnTo>
                  <a:lnTo>
                    <a:pt x="185" y="0"/>
                  </a:lnTo>
                  <a:lnTo>
                    <a:pt x="155" y="0"/>
                  </a:lnTo>
                  <a:lnTo>
                    <a:pt x="0" y="39"/>
                  </a:lnTo>
                  <a:lnTo>
                    <a:pt x="0" y="80"/>
                  </a:lnTo>
                  <a:lnTo>
                    <a:pt x="65" y="95"/>
                  </a:lnTo>
                  <a:lnTo>
                    <a:pt x="65" y="536"/>
                  </a:lnTo>
                  <a:lnTo>
                    <a:pt x="0" y="551"/>
                  </a:lnTo>
                  <a:lnTo>
                    <a:pt x="0" y="600"/>
                  </a:lnTo>
                  <a:lnTo>
                    <a:pt x="254" y="600"/>
                  </a:lnTo>
                  <a:lnTo>
                    <a:pt x="254" y="549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3BC847F-CC4A-284E-8B3F-F53A7449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3946525"/>
              <a:ext cx="157162" cy="223838"/>
            </a:xfrm>
            <a:custGeom>
              <a:avLst/>
              <a:gdLst>
                <a:gd name="T0" fmla="*/ 223 w 435"/>
                <a:gd name="T1" fmla="*/ 0 h 623"/>
                <a:gd name="T2" fmla="*/ 0 w 435"/>
                <a:gd name="T3" fmla="*/ 326 h 623"/>
                <a:gd name="T4" fmla="*/ 220 w 435"/>
                <a:gd name="T5" fmla="*/ 622 h 623"/>
                <a:gd name="T6" fmla="*/ 432 w 435"/>
                <a:gd name="T7" fmla="*/ 480 h 623"/>
                <a:gd name="T8" fmla="*/ 377 w 435"/>
                <a:gd name="T9" fmla="*/ 457 h 623"/>
                <a:gd name="T10" fmla="*/ 267 w 435"/>
                <a:gd name="T11" fmla="*/ 535 h 623"/>
                <a:gd name="T12" fmla="*/ 122 w 435"/>
                <a:gd name="T13" fmla="*/ 300 h 623"/>
                <a:gd name="T14" fmla="*/ 434 w 435"/>
                <a:gd name="T15" fmla="*/ 300 h 623"/>
                <a:gd name="T16" fmla="*/ 223 w 435"/>
                <a:gd name="T17" fmla="*/ 0 h 623"/>
                <a:gd name="T18" fmla="*/ 122 w 435"/>
                <a:gd name="T19" fmla="*/ 241 h 623"/>
                <a:gd name="T20" fmla="*/ 225 w 435"/>
                <a:gd name="T21" fmla="*/ 57 h 623"/>
                <a:gd name="T22" fmla="*/ 308 w 435"/>
                <a:gd name="T23" fmla="*/ 241 h 623"/>
                <a:gd name="T24" fmla="*/ 122 w 435"/>
                <a:gd name="T25" fmla="*/ 24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623">
                  <a:moveTo>
                    <a:pt x="223" y="0"/>
                  </a:moveTo>
                  <a:cubicBezTo>
                    <a:pt x="46" y="0"/>
                    <a:pt x="0" y="188"/>
                    <a:pt x="0" y="326"/>
                  </a:cubicBezTo>
                  <a:cubicBezTo>
                    <a:pt x="0" y="502"/>
                    <a:pt x="76" y="622"/>
                    <a:pt x="220" y="622"/>
                  </a:cubicBezTo>
                  <a:cubicBezTo>
                    <a:pt x="333" y="622"/>
                    <a:pt x="382" y="576"/>
                    <a:pt x="432" y="480"/>
                  </a:cubicBezTo>
                  <a:lnTo>
                    <a:pt x="377" y="457"/>
                  </a:lnTo>
                  <a:cubicBezTo>
                    <a:pt x="353" y="497"/>
                    <a:pt x="319" y="535"/>
                    <a:pt x="267" y="535"/>
                  </a:cubicBezTo>
                  <a:cubicBezTo>
                    <a:pt x="147" y="535"/>
                    <a:pt x="127" y="398"/>
                    <a:pt x="122" y="300"/>
                  </a:cubicBezTo>
                  <a:lnTo>
                    <a:pt x="434" y="300"/>
                  </a:lnTo>
                  <a:cubicBezTo>
                    <a:pt x="430" y="156"/>
                    <a:pt x="403" y="0"/>
                    <a:pt x="223" y="0"/>
                  </a:cubicBezTo>
                  <a:close/>
                  <a:moveTo>
                    <a:pt x="122" y="241"/>
                  </a:moveTo>
                  <a:cubicBezTo>
                    <a:pt x="130" y="168"/>
                    <a:pt x="147" y="57"/>
                    <a:pt x="225" y="57"/>
                  </a:cubicBezTo>
                  <a:cubicBezTo>
                    <a:pt x="298" y="57"/>
                    <a:pt x="306" y="168"/>
                    <a:pt x="308" y="241"/>
                  </a:cubicBezTo>
                  <a:lnTo>
                    <a:pt x="122" y="241"/>
                  </a:ln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5CD7DEFA-6893-4B45-9682-C7F7B472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63" y="3497263"/>
              <a:ext cx="134937" cy="219075"/>
            </a:xfrm>
            <a:custGeom>
              <a:avLst/>
              <a:gdLst>
                <a:gd name="T0" fmla="*/ 186 w 375"/>
                <a:gd name="T1" fmla="*/ 542 h 607"/>
                <a:gd name="T2" fmla="*/ 186 w 375"/>
                <a:gd name="T3" fmla="*/ 222 h 607"/>
                <a:gd name="T4" fmla="*/ 264 w 375"/>
                <a:gd name="T5" fmla="*/ 119 h 607"/>
                <a:gd name="T6" fmla="*/ 328 w 375"/>
                <a:gd name="T7" fmla="*/ 153 h 607"/>
                <a:gd name="T8" fmla="*/ 372 w 375"/>
                <a:gd name="T9" fmla="*/ 79 h 607"/>
                <a:gd name="T10" fmla="*/ 303 w 375"/>
                <a:gd name="T11" fmla="*/ 8 h 607"/>
                <a:gd name="T12" fmla="*/ 183 w 375"/>
                <a:gd name="T13" fmla="*/ 113 h 607"/>
                <a:gd name="T14" fmla="*/ 183 w 375"/>
                <a:gd name="T15" fmla="*/ 0 h 607"/>
                <a:gd name="T16" fmla="*/ 149 w 375"/>
                <a:gd name="T17" fmla="*/ 0 h 607"/>
                <a:gd name="T18" fmla="*/ 0 w 375"/>
                <a:gd name="T19" fmla="*/ 40 h 607"/>
                <a:gd name="T20" fmla="*/ 0 w 375"/>
                <a:gd name="T21" fmla="*/ 79 h 607"/>
                <a:gd name="T22" fmla="*/ 71 w 375"/>
                <a:gd name="T23" fmla="*/ 92 h 607"/>
                <a:gd name="T24" fmla="*/ 71 w 375"/>
                <a:gd name="T25" fmla="*/ 542 h 607"/>
                <a:gd name="T26" fmla="*/ 0 w 375"/>
                <a:gd name="T27" fmla="*/ 557 h 607"/>
                <a:gd name="T28" fmla="*/ 0 w 375"/>
                <a:gd name="T29" fmla="*/ 606 h 607"/>
                <a:gd name="T30" fmla="*/ 272 w 375"/>
                <a:gd name="T31" fmla="*/ 606 h 607"/>
                <a:gd name="T32" fmla="*/ 272 w 375"/>
                <a:gd name="T33" fmla="*/ 555 h 607"/>
                <a:gd name="T34" fmla="*/ 186 w 375"/>
                <a:gd name="T35" fmla="*/ 54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5" h="607">
                  <a:moveTo>
                    <a:pt x="186" y="542"/>
                  </a:moveTo>
                  <a:lnTo>
                    <a:pt x="186" y="222"/>
                  </a:lnTo>
                  <a:cubicBezTo>
                    <a:pt x="186" y="202"/>
                    <a:pt x="216" y="140"/>
                    <a:pt x="264" y="119"/>
                  </a:cubicBezTo>
                  <a:lnTo>
                    <a:pt x="328" y="153"/>
                  </a:lnTo>
                  <a:cubicBezTo>
                    <a:pt x="345" y="136"/>
                    <a:pt x="374" y="115"/>
                    <a:pt x="372" y="79"/>
                  </a:cubicBezTo>
                  <a:cubicBezTo>
                    <a:pt x="372" y="31"/>
                    <a:pt x="340" y="8"/>
                    <a:pt x="303" y="8"/>
                  </a:cubicBezTo>
                  <a:cubicBezTo>
                    <a:pt x="251" y="8"/>
                    <a:pt x="221" y="48"/>
                    <a:pt x="183" y="113"/>
                  </a:cubicBezTo>
                  <a:lnTo>
                    <a:pt x="183" y="0"/>
                  </a:lnTo>
                  <a:lnTo>
                    <a:pt x="149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71" y="92"/>
                  </a:lnTo>
                  <a:lnTo>
                    <a:pt x="71" y="542"/>
                  </a:lnTo>
                  <a:lnTo>
                    <a:pt x="0" y="557"/>
                  </a:lnTo>
                  <a:lnTo>
                    <a:pt x="0" y="606"/>
                  </a:lnTo>
                  <a:lnTo>
                    <a:pt x="272" y="606"/>
                  </a:lnTo>
                  <a:lnTo>
                    <a:pt x="272" y="555"/>
                  </a:lnTo>
                  <a:lnTo>
                    <a:pt x="186" y="542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308033C-F3E0-144B-816C-7A17C661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392488"/>
              <a:ext cx="58738" cy="57150"/>
            </a:xfrm>
            <a:custGeom>
              <a:avLst/>
              <a:gdLst>
                <a:gd name="T0" fmla="*/ 82 w 161"/>
                <a:gd name="T1" fmla="*/ 156 h 157"/>
                <a:gd name="T2" fmla="*/ 160 w 161"/>
                <a:gd name="T3" fmla="*/ 78 h 157"/>
                <a:gd name="T4" fmla="*/ 78 w 161"/>
                <a:gd name="T5" fmla="*/ 0 h 157"/>
                <a:gd name="T6" fmla="*/ 0 w 161"/>
                <a:gd name="T7" fmla="*/ 78 h 157"/>
                <a:gd name="T8" fmla="*/ 82 w 161"/>
                <a:gd name="T9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7">
                  <a:moveTo>
                    <a:pt x="82" y="156"/>
                  </a:moveTo>
                  <a:cubicBezTo>
                    <a:pt x="124" y="156"/>
                    <a:pt x="160" y="122"/>
                    <a:pt x="160" y="78"/>
                  </a:cubicBezTo>
                  <a:cubicBezTo>
                    <a:pt x="160" y="34"/>
                    <a:pt x="122" y="0"/>
                    <a:pt x="78" y="0"/>
                  </a:cubicBezTo>
                  <a:cubicBezTo>
                    <a:pt x="37" y="0"/>
                    <a:pt x="0" y="34"/>
                    <a:pt x="0" y="78"/>
                  </a:cubicBezTo>
                  <a:cubicBezTo>
                    <a:pt x="2" y="122"/>
                    <a:pt x="38" y="156"/>
                    <a:pt x="82" y="156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EA8FBC18-2965-6040-A1BD-F2B3FEC6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63" y="3841750"/>
              <a:ext cx="201612" cy="325438"/>
            </a:xfrm>
            <a:custGeom>
              <a:avLst/>
              <a:gdLst>
                <a:gd name="T0" fmla="*/ 495 w 560"/>
                <a:gd name="T1" fmla="*/ 451 h 903"/>
                <a:gd name="T2" fmla="*/ 350 w 560"/>
                <a:gd name="T3" fmla="*/ 302 h 903"/>
                <a:gd name="T4" fmla="*/ 189 w 560"/>
                <a:gd name="T5" fmla="*/ 373 h 903"/>
                <a:gd name="T6" fmla="*/ 189 w 560"/>
                <a:gd name="T7" fmla="*/ 0 h 903"/>
                <a:gd name="T8" fmla="*/ 157 w 560"/>
                <a:gd name="T9" fmla="*/ 0 h 903"/>
                <a:gd name="T10" fmla="*/ 2 w 560"/>
                <a:gd name="T11" fmla="*/ 34 h 903"/>
                <a:gd name="T12" fmla="*/ 2 w 560"/>
                <a:gd name="T13" fmla="*/ 76 h 903"/>
                <a:gd name="T14" fmla="*/ 71 w 560"/>
                <a:gd name="T15" fmla="*/ 88 h 903"/>
                <a:gd name="T16" fmla="*/ 71 w 560"/>
                <a:gd name="T17" fmla="*/ 839 h 903"/>
                <a:gd name="T18" fmla="*/ 0 w 560"/>
                <a:gd name="T19" fmla="*/ 853 h 903"/>
                <a:gd name="T20" fmla="*/ 0 w 560"/>
                <a:gd name="T21" fmla="*/ 902 h 903"/>
                <a:gd name="T22" fmla="*/ 250 w 560"/>
                <a:gd name="T23" fmla="*/ 902 h 903"/>
                <a:gd name="T24" fmla="*/ 250 w 560"/>
                <a:gd name="T25" fmla="*/ 850 h 903"/>
                <a:gd name="T26" fmla="*/ 189 w 560"/>
                <a:gd name="T27" fmla="*/ 835 h 903"/>
                <a:gd name="T28" fmla="*/ 189 w 560"/>
                <a:gd name="T29" fmla="*/ 443 h 903"/>
                <a:gd name="T30" fmla="*/ 304 w 560"/>
                <a:gd name="T31" fmla="*/ 387 h 903"/>
                <a:gd name="T32" fmla="*/ 373 w 560"/>
                <a:gd name="T33" fmla="*/ 506 h 903"/>
                <a:gd name="T34" fmla="*/ 373 w 560"/>
                <a:gd name="T35" fmla="*/ 840 h 903"/>
                <a:gd name="T36" fmla="*/ 314 w 560"/>
                <a:gd name="T37" fmla="*/ 852 h 903"/>
                <a:gd name="T38" fmla="*/ 314 w 560"/>
                <a:gd name="T39" fmla="*/ 901 h 903"/>
                <a:gd name="T40" fmla="*/ 559 w 560"/>
                <a:gd name="T41" fmla="*/ 901 h 903"/>
                <a:gd name="T42" fmla="*/ 559 w 560"/>
                <a:gd name="T43" fmla="*/ 849 h 903"/>
                <a:gd name="T44" fmla="*/ 496 w 560"/>
                <a:gd name="T45" fmla="*/ 834 h 903"/>
                <a:gd name="T46" fmla="*/ 496 w 560"/>
                <a:gd name="T47" fmla="*/ 451 h 903"/>
                <a:gd name="T48" fmla="*/ 495 w 560"/>
                <a:gd name="T49" fmla="*/ 45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0" h="903">
                  <a:moveTo>
                    <a:pt x="495" y="451"/>
                  </a:moveTo>
                  <a:cubicBezTo>
                    <a:pt x="495" y="363"/>
                    <a:pt x="446" y="302"/>
                    <a:pt x="350" y="302"/>
                  </a:cubicBezTo>
                  <a:cubicBezTo>
                    <a:pt x="284" y="302"/>
                    <a:pt x="233" y="336"/>
                    <a:pt x="189" y="373"/>
                  </a:cubicBezTo>
                  <a:lnTo>
                    <a:pt x="189" y="0"/>
                  </a:lnTo>
                  <a:lnTo>
                    <a:pt x="157" y="0"/>
                  </a:lnTo>
                  <a:lnTo>
                    <a:pt x="2" y="34"/>
                  </a:lnTo>
                  <a:lnTo>
                    <a:pt x="2" y="76"/>
                  </a:lnTo>
                  <a:lnTo>
                    <a:pt x="71" y="88"/>
                  </a:lnTo>
                  <a:lnTo>
                    <a:pt x="71" y="839"/>
                  </a:lnTo>
                  <a:lnTo>
                    <a:pt x="0" y="853"/>
                  </a:lnTo>
                  <a:lnTo>
                    <a:pt x="0" y="902"/>
                  </a:lnTo>
                  <a:lnTo>
                    <a:pt x="250" y="902"/>
                  </a:lnTo>
                  <a:lnTo>
                    <a:pt x="250" y="850"/>
                  </a:lnTo>
                  <a:lnTo>
                    <a:pt x="189" y="835"/>
                  </a:lnTo>
                  <a:lnTo>
                    <a:pt x="189" y="443"/>
                  </a:lnTo>
                  <a:cubicBezTo>
                    <a:pt x="223" y="414"/>
                    <a:pt x="258" y="387"/>
                    <a:pt x="304" y="387"/>
                  </a:cubicBezTo>
                  <a:cubicBezTo>
                    <a:pt x="375" y="387"/>
                    <a:pt x="373" y="458"/>
                    <a:pt x="373" y="506"/>
                  </a:cubicBezTo>
                  <a:lnTo>
                    <a:pt x="373" y="840"/>
                  </a:lnTo>
                  <a:lnTo>
                    <a:pt x="314" y="852"/>
                  </a:lnTo>
                  <a:lnTo>
                    <a:pt x="314" y="901"/>
                  </a:lnTo>
                  <a:lnTo>
                    <a:pt x="559" y="901"/>
                  </a:lnTo>
                  <a:lnTo>
                    <a:pt x="559" y="849"/>
                  </a:lnTo>
                  <a:lnTo>
                    <a:pt x="496" y="834"/>
                  </a:lnTo>
                  <a:lnTo>
                    <a:pt x="496" y="451"/>
                  </a:lnTo>
                  <a:lnTo>
                    <a:pt x="495" y="451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C24CC439-D556-E647-B7D6-95EB3B67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3946525"/>
              <a:ext cx="155575" cy="223838"/>
            </a:xfrm>
            <a:custGeom>
              <a:avLst/>
              <a:gdLst>
                <a:gd name="T0" fmla="*/ 222 w 433"/>
                <a:gd name="T1" fmla="*/ 0 h 623"/>
                <a:gd name="T2" fmla="*/ 0 w 433"/>
                <a:gd name="T3" fmla="*/ 326 h 623"/>
                <a:gd name="T4" fmla="*/ 220 w 433"/>
                <a:gd name="T5" fmla="*/ 622 h 623"/>
                <a:gd name="T6" fmla="*/ 431 w 433"/>
                <a:gd name="T7" fmla="*/ 480 h 623"/>
                <a:gd name="T8" fmla="*/ 377 w 433"/>
                <a:gd name="T9" fmla="*/ 457 h 623"/>
                <a:gd name="T10" fmla="*/ 266 w 433"/>
                <a:gd name="T11" fmla="*/ 535 h 623"/>
                <a:gd name="T12" fmla="*/ 122 w 433"/>
                <a:gd name="T13" fmla="*/ 300 h 623"/>
                <a:gd name="T14" fmla="*/ 432 w 433"/>
                <a:gd name="T15" fmla="*/ 300 h 623"/>
                <a:gd name="T16" fmla="*/ 222 w 433"/>
                <a:gd name="T17" fmla="*/ 0 h 623"/>
                <a:gd name="T18" fmla="*/ 122 w 433"/>
                <a:gd name="T19" fmla="*/ 241 h 623"/>
                <a:gd name="T20" fmla="*/ 224 w 433"/>
                <a:gd name="T21" fmla="*/ 57 h 623"/>
                <a:gd name="T22" fmla="*/ 308 w 433"/>
                <a:gd name="T23" fmla="*/ 241 h 623"/>
                <a:gd name="T24" fmla="*/ 122 w 433"/>
                <a:gd name="T25" fmla="*/ 24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3" h="623">
                  <a:moveTo>
                    <a:pt x="222" y="0"/>
                  </a:moveTo>
                  <a:cubicBezTo>
                    <a:pt x="46" y="0"/>
                    <a:pt x="0" y="188"/>
                    <a:pt x="0" y="326"/>
                  </a:cubicBezTo>
                  <a:cubicBezTo>
                    <a:pt x="0" y="502"/>
                    <a:pt x="75" y="622"/>
                    <a:pt x="220" y="622"/>
                  </a:cubicBezTo>
                  <a:cubicBezTo>
                    <a:pt x="333" y="622"/>
                    <a:pt x="381" y="576"/>
                    <a:pt x="431" y="480"/>
                  </a:cubicBezTo>
                  <a:lnTo>
                    <a:pt x="377" y="457"/>
                  </a:lnTo>
                  <a:cubicBezTo>
                    <a:pt x="352" y="497"/>
                    <a:pt x="318" y="535"/>
                    <a:pt x="266" y="535"/>
                  </a:cubicBezTo>
                  <a:cubicBezTo>
                    <a:pt x="146" y="535"/>
                    <a:pt x="126" y="398"/>
                    <a:pt x="122" y="300"/>
                  </a:cubicBezTo>
                  <a:lnTo>
                    <a:pt x="432" y="300"/>
                  </a:lnTo>
                  <a:cubicBezTo>
                    <a:pt x="430" y="156"/>
                    <a:pt x="403" y="0"/>
                    <a:pt x="222" y="0"/>
                  </a:cubicBezTo>
                  <a:close/>
                  <a:moveTo>
                    <a:pt x="122" y="241"/>
                  </a:moveTo>
                  <a:cubicBezTo>
                    <a:pt x="129" y="168"/>
                    <a:pt x="146" y="57"/>
                    <a:pt x="224" y="57"/>
                  </a:cubicBezTo>
                  <a:cubicBezTo>
                    <a:pt x="298" y="57"/>
                    <a:pt x="306" y="168"/>
                    <a:pt x="308" y="241"/>
                  </a:cubicBezTo>
                  <a:lnTo>
                    <a:pt x="122" y="241"/>
                  </a:ln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0FC9159-3672-6E49-AA9C-477ABE5D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138" y="3841750"/>
              <a:ext cx="92075" cy="325438"/>
            </a:xfrm>
            <a:custGeom>
              <a:avLst/>
              <a:gdLst>
                <a:gd name="T0" fmla="*/ 189 w 254"/>
                <a:gd name="T1" fmla="*/ 0 h 903"/>
                <a:gd name="T2" fmla="*/ 157 w 254"/>
                <a:gd name="T3" fmla="*/ 0 h 903"/>
                <a:gd name="T4" fmla="*/ 4 w 254"/>
                <a:gd name="T5" fmla="*/ 34 h 903"/>
                <a:gd name="T6" fmla="*/ 4 w 254"/>
                <a:gd name="T7" fmla="*/ 76 h 903"/>
                <a:gd name="T8" fmla="*/ 71 w 254"/>
                <a:gd name="T9" fmla="*/ 83 h 903"/>
                <a:gd name="T10" fmla="*/ 71 w 254"/>
                <a:gd name="T11" fmla="*/ 837 h 903"/>
                <a:gd name="T12" fmla="*/ 0 w 254"/>
                <a:gd name="T13" fmla="*/ 852 h 903"/>
                <a:gd name="T14" fmla="*/ 0 w 254"/>
                <a:gd name="T15" fmla="*/ 902 h 903"/>
                <a:gd name="T16" fmla="*/ 253 w 254"/>
                <a:gd name="T17" fmla="*/ 902 h 903"/>
                <a:gd name="T18" fmla="*/ 253 w 254"/>
                <a:gd name="T19" fmla="*/ 850 h 903"/>
                <a:gd name="T20" fmla="*/ 189 w 254"/>
                <a:gd name="T21" fmla="*/ 835 h 903"/>
                <a:gd name="T22" fmla="*/ 189 w 254"/>
                <a:gd name="T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903">
                  <a:moveTo>
                    <a:pt x="189" y="0"/>
                  </a:moveTo>
                  <a:lnTo>
                    <a:pt x="157" y="0"/>
                  </a:lnTo>
                  <a:lnTo>
                    <a:pt x="4" y="34"/>
                  </a:lnTo>
                  <a:lnTo>
                    <a:pt x="4" y="76"/>
                  </a:lnTo>
                  <a:lnTo>
                    <a:pt x="71" y="83"/>
                  </a:lnTo>
                  <a:lnTo>
                    <a:pt x="71" y="837"/>
                  </a:lnTo>
                  <a:lnTo>
                    <a:pt x="0" y="852"/>
                  </a:lnTo>
                  <a:lnTo>
                    <a:pt x="0" y="902"/>
                  </a:lnTo>
                  <a:lnTo>
                    <a:pt x="253" y="902"/>
                  </a:lnTo>
                  <a:lnTo>
                    <a:pt x="253" y="850"/>
                  </a:lnTo>
                  <a:lnTo>
                    <a:pt x="189" y="835"/>
                  </a:lnTo>
                  <a:lnTo>
                    <a:pt x="189" y="0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AD57571-C7F4-A84F-BE6C-FFAE918B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3390900"/>
              <a:ext cx="201612" cy="323850"/>
            </a:xfrm>
            <a:custGeom>
              <a:avLst/>
              <a:gdLst>
                <a:gd name="T0" fmla="*/ 495 w 560"/>
                <a:gd name="T1" fmla="*/ 451 h 901"/>
                <a:gd name="T2" fmla="*/ 348 w 560"/>
                <a:gd name="T3" fmla="*/ 300 h 901"/>
                <a:gd name="T4" fmla="*/ 189 w 560"/>
                <a:gd name="T5" fmla="*/ 371 h 901"/>
                <a:gd name="T6" fmla="*/ 189 w 560"/>
                <a:gd name="T7" fmla="*/ 0 h 901"/>
                <a:gd name="T8" fmla="*/ 157 w 560"/>
                <a:gd name="T9" fmla="*/ 0 h 901"/>
                <a:gd name="T10" fmla="*/ 2 w 560"/>
                <a:gd name="T11" fmla="*/ 32 h 901"/>
                <a:gd name="T12" fmla="*/ 2 w 560"/>
                <a:gd name="T13" fmla="*/ 74 h 901"/>
                <a:gd name="T14" fmla="*/ 71 w 560"/>
                <a:gd name="T15" fmla="*/ 88 h 901"/>
                <a:gd name="T16" fmla="*/ 71 w 560"/>
                <a:gd name="T17" fmla="*/ 836 h 901"/>
                <a:gd name="T18" fmla="*/ 0 w 560"/>
                <a:gd name="T19" fmla="*/ 851 h 901"/>
                <a:gd name="T20" fmla="*/ 0 w 560"/>
                <a:gd name="T21" fmla="*/ 900 h 901"/>
                <a:gd name="T22" fmla="*/ 247 w 560"/>
                <a:gd name="T23" fmla="*/ 900 h 901"/>
                <a:gd name="T24" fmla="*/ 247 w 560"/>
                <a:gd name="T25" fmla="*/ 848 h 901"/>
                <a:gd name="T26" fmla="*/ 189 w 560"/>
                <a:gd name="T27" fmla="*/ 835 h 901"/>
                <a:gd name="T28" fmla="*/ 189 w 560"/>
                <a:gd name="T29" fmla="*/ 441 h 901"/>
                <a:gd name="T30" fmla="*/ 304 w 560"/>
                <a:gd name="T31" fmla="*/ 387 h 901"/>
                <a:gd name="T32" fmla="*/ 373 w 560"/>
                <a:gd name="T33" fmla="*/ 506 h 901"/>
                <a:gd name="T34" fmla="*/ 373 w 560"/>
                <a:gd name="T35" fmla="*/ 838 h 901"/>
                <a:gd name="T36" fmla="*/ 314 w 560"/>
                <a:gd name="T37" fmla="*/ 850 h 901"/>
                <a:gd name="T38" fmla="*/ 314 w 560"/>
                <a:gd name="T39" fmla="*/ 899 h 901"/>
                <a:gd name="T40" fmla="*/ 559 w 560"/>
                <a:gd name="T41" fmla="*/ 899 h 901"/>
                <a:gd name="T42" fmla="*/ 559 w 560"/>
                <a:gd name="T43" fmla="*/ 847 h 901"/>
                <a:gd name="T44" fmla="*/ 496 w 560"/>
                <a:gd name="T45" fmla="*/ 834 h 901"/>
                <a:gd name="T46" fmla="*/ 496 w 560"/>
                <a:gd name="T47" fmla="*/ 451 h 901"/>
                <a:gd name="T48" fmla="*/ 495 w 560"/>
                <a:gd name="T49" fmla="*/ 45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0" h="901">
                  <a:moveTo>
                    <a:pt x="495" y="451"/>
                  </a:moveTo>
                  <a:cubicBezTo>
                    <a:pt x="495" y="363"/>
                    <a:pt x="446" y="300"/>
                    <a:pt x="348" y="300"/>
                  </a:cubicBezTo>
                  <a:cubicBezTo>
                    <a:pt x="281" y="300"/>
                    <a:pt x="233" y="337"/>
                    <a:pt x="189" y="371"/>
                  </a:cubicBezTo>
                  <a:lnTo>
                    <a:pt x="189" y="0"/>
                  </a:lnTo>
                  <a:lnTo>
                    <a:pt x="157" y="0"/>
                  </a:lnTo>
                  <a:lnTo>
                    <a:pt x="2" y="32"/>
                  </a:lnTo>
                  <a:lnTo>
                    <a:pt x="2" y="74"/>
                  </a:lnTo>
                  <a:lnTo>
                    <a:pt x="71" y="88"/>
                  </a:lnTo>
                  <a:lnTo>
                    <a:pt x="71" y="836"/>
                  </a:lnTo>
                  <a:lnTo>
                    <a:pt x="0" y="851"/>
                  </a:lnTo>
                  <a:lnTo>
                    <a:pt x="0" y="900"/>
                  </a:lnTo>
                  <a:lnTo>
                    <a:pt x="247" y="900"/>
                  </a:lnTo>
                  <a:lnTo>
                    <a:pt x="247" y="848"/>
                  </a:lnTo>
                  <a:lnTo>
                    <a:pt x="189" y="835"/>
                  </a:lnTo>
                  <a:lnTo>
                    <a:pt x="189" y="441"/>
                  </a:lnTo>
                  <a:cubicBezTo>
                    <a:pt x="223" y="412"/>
                    <a:pt x="258" y="387"/>
                    <a:pt x="304" y="387"/>
                  </a:cubicBezTo>
                  <a:cubicBezTo>
                    <a:pt x="373" y="387"/>
                    <a:pt x="373" y="458"/>
                    <a:pt x="373" y="506"/>
                  </a:cubicBezTo>
                  <a:lnTo>
                    <a:pt x="373" y="838"/>
                  </a:lnTo>
                  <a:lnTo>
                    <a:pt x="314" y="850"/>
                  </a:lnTo>
                  <a:lnTo>
                    <a:pt x="314" y="899"/>
                  </a:lnTo>
                  <a:lnTo>
                    <a:pt x="559" y="899"/>
                  </a:lnTo>
                  <a:lnTo>
                    <a:pt x="559" y="847"/>
                  </a:lnTo>
                  <a:lnTo>
                    <a:pt x="496" y="834"/>
                  </a:lnTo>
                  <a:lnTo>
                    <a:pt x="496" y="451"/>
                  </a:lnTo>
                  <a:lnTo>
                    <a:pt x="495" y="451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BED4249-F278-B74B-8F5E-F5DD6B7B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175" y="3949700"/>
              <a:ext cx="90488" cy="217488"/>
            </a:xfrm>
            <a:custGeom>
              <a:avLst/>
              <a:gdLst>
                <a:gd name="T0" fmla="*/ 184 w 251"/>
                <a:gd name="T1" fmla="*/ 0 h 602"/>
                <a:gd name="T2" fmla="*/ 154 w 251"/>
                <a:gd name="T3" fmla="*/ 0 h 602"/>
                <a:gd name="T4" fmla="*/ 0 w 251"/>
                <a:gd name="T5" fmla="*/ 39 h 602"/>
                <a:gd name="T6" fmla="*/ 0 w 251"/>
                <a:gd name="T7" fmla="*/ 79 h 602"/>
                <a:gd name="T8" fmla="*/ 64 w 251"/>
                <a:gd name="T9" fmla="*/ 93 h 602"/>
                <a:gd name="T10" fmla="*/ 64 w 251"/>
                <a:gd name="T11" fmla="*/ 536 h 602"/>
                <a:gd name="T12" fmla="*/ 0 w 251"/>
                <a:gd name="T13" fmla="*/ 551 h 602"/>
                <a:gd name="T14" fmla="*/ 0 w 251"/>
                <a:gd name="T15" fmla="*/ 601 h 602"/>
                <a:gd name="T16" fmla="*/ 250 w 251"/>
                <a:gd name="T17" fmla="*/ 601 h 602"/>
                <a:gd name="T18" fmla="*/ 250 w 251"/>
                <a:gd name="T19" fmla="*/ 549 h 602"/>
                <a:gd name="T20" fmla="*/ 184 w 251"/>
                <a:gd name="T21" fmla="*/ 534 h 602"/>
                <a:gd name="T22" fmla="*/ 184 w 251"/>
                <a:gd name="T2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1" h="602">
                  <a:moveTo>
                    <a:pt x="184" y="0"/>
                  </a:moveTo>
                  <a:lnTo>
                    <a:pt x="154" y="0"/>
                  </a:lnTo>
                  <a:lnTo>
                    <a:pt x="0" y="39"/>
                  </a:lnTo>
                  <a:lnTo>
                    <a:pt x="0" y="79"/>
                  </a:lnTo>
                  <a:lnTo>
                    <a:pt x="64" y="93"/>
                  </a:lnTo>
                  <a:lnTo>
                    <a:pt x="64" y="536"/>
                  </a:lnTo>
                  <a:lnTo>
                    <a:pt x="0" y="551"/>
                  </a:lnTo>
                  <a:lnTo>
                    <a:pt x="0" y="601"/>
                  </a:lnTo>
                  <a:lnTo>
                    <a:pt x="250" y="601"/>
                  </a:lnTo>
                  <a:lnTo>
                    <a:pt x="250" y="549"/>
                  </a:lnTo>
                  <a:lnTo>
                    <a:pt x="184" y="534"/>
                  </a:lnTo>
                  <a:lnTo>
                    <a:pt x="184" y="0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B9F59356-571E-FF43-93EB-3E518F6D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588" y="3948113"/>
              <a:ext cx="315912" cy="219075"/>
            </a:xfrm>
            <a:custGeom>
              <a:avLst/>
              <a:gdLst>
                <a:gd name="T0" fmla="*/ 808 w 879"/>
                <a:gd name="T1" fmla="*/ 154 h 609"/>
                <a:gd name="T2" fmla="*/ 654 w 879"/>
                <a:gd name="T3" fmla="*/ 7 h 609"/>
                <a:gd name="T4" fmla="*/ 487 w 879"/>
                <a:gd name="T5" fmla="*/ 88 h 609"/>
                <a:gd name="T6" fmla="*/ 351 w 879"/>
                <a:gd name="T7" fmla="*/ 10 h 609"/>
                <a:gd name="T8" fmla="*/ 187 w 879"/>
                <a:gd name="T9" fmla="*/ 81 h 609"/>
                <a:gd name="T10" fmla="*/ 187 w 879"/>
                <a:gd name="T11" fmla="*/ 0 h 609"/>
                <a:gd name="T12" fmla="*/ 155 w 879"/>
                <a:gd name="T13" fmla="*/ 0 h 609"/>
                <a:gd name="T14" fmla="*/ 0 w 879"/>
                <a:gd name="T15" fmla="*/ 39 h 609"/>
                <a:gd name="T16" fmla="*/ 0 w 879"/>
                <a:gd name="T17" fmla="*/ 81 h 609"/>
                <a:gd name="T18" fmla="*/ 72 w 879"/>
                <a:gd name="T19" fmla="*/ 94 h 609"/>
                <a:gd name="T20" fmla="*/ 72 w 879"/>
                <a:gd name="T21" fmla="*/ 545 h 609"/>
                <a:gd name="T22" fmla="*/ 0 w 879"/>
                <a:gd name="T23" fmla="*/ 559 h 609"/>
                <a:gd name="T24" fmla="*/ 0 w 879"/>
                <a:gd name="T25" fmla="*/ 608 h 609"/>
                <a:gd name="T26" fmla="*/ 248 w 879"/>
                <a:gd name="T27" fmla="*/ 608 h 609"/>
                <a:gd name="T28" fmla="*/ 248 w 879"/>
                <a:gd name="T29" fmla="*/ 556 h 609"/>
                <a:gd name="T30" fmla="*/ 191 w 879"/>
                <a:gd name="T31" fmla="*/ 541 h 609"/>
                <a:gd name="T32" fmla="*/ 191 w 879"/>
                <a:gd name="T33" fmla="*/ 147 h 609"/>
                <a:gd name="T34" fmla="*/ 307 w 879"/>
                <a:gd name="T35" fmla="*/ 90 h 609"/>
                <a:gd name="T36" fmla="*/ 382 w 879"/>
                <a:gd name="T37" fmla="*/ 193 h 609"/>
                <a:gd name="T38" fmla="*/ 382 w 879"/>
                <a:gd name="T39" fmla="*/ 543 h 609"/>
                <a:gd name="T40" fmla="*/ 313 w 879"/>
                <a:gd name="T41" fmla="*/ 558 h 609"/>
                <a:gd name="T42" fmla="*/ 313 w 879"/>
                <a:gd name="T43" fmla="*/ 607 h 609"/>
                <a:gd name="T44" fmla="*/ 559 w 879"/>
                <a:gd name="T45" fmla="*/ 607 h 609"/>
                <a:gd name="T46" fmla="*/ 559 w 879"/>
                <a:gd name="T47" fmla="*/ 555 h 609"/>
                <a:gd name="T48" fmla="*/ 500 w 879"/>
                <a:gd name="T49" fmla="*/ 540 h 609"/>
                <a:gd name="T50" fmla="*/ 500 w 879"/>
                <a:gd name="T51" fmla="*/ 148 h 609"/>
                <a:gd name="T52" fmla="*/ 615 w 879"/>
                <a:gd name="T53" fmla="*/ 89 h 609"/>
                <a:gd name="T54" fmla="*/ 686 w 879"/>
                <a:gd name="T55" fmla="*/ 190 h 609"/>
                <a:gd name="T56" fmla="*/ 686 w 879"/>
                <a:gd name="T57" fmla="*/ 542 h 609"/>
                <a:gd name="T58" fmla="*/ 623 w 879"/>
                <a:gd name="T59" fmla="*/ 557 h 609"/>
                <a:gd name="T60" fmla="*/ 623 w 879"/>
                <a:gd name="T61" fmla="*/ 606 h 609"/>
                <a:gd name="T62" fmla="*/ 878 w 879"/>
                <a:gd name="T63" fmla="*/ 606 h 609"/>
                <a:gd name="T64" fmla="*/ 878 w 879"/>
                <a:gd name="T65" fmla="*/ 554 h 609"/>
                <a:gd name="T66" fmla="*/ 810 w 879"/>
                <a:gd name="T67" fmla="*/ 539 h 609"/>
                <a:gd name="T68" fmla="*/ 810 w 879"/>
                <a:gd name="T69" fmla="*/ 154 h 609"/>
                <a:gd name="T70" fmla="*/ 808 w 879"/>
                <a:gd name="T71" fmla="*/ 15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9" h="609">
                  <a:moveTo>
                    <a:pt x="808" y="154"/>
                  </a:moveTo>
                  <a:cubicBezTo>
                    <a:pt x="808" y="55"/>
                    <a:pt x="747" y="7"/>
                    <a:pt x="654" y="7"/>
                  </a:cubicBezTo>
                  <a:cubicBezTo>
                    <a:pt x="585" y="7"/>
                    <a:pt x="534" y="41"/>
                    <a:pt x="487" y="88"/>
                  </a:cubicBezTo>
                  <a:cubicBezTo>
                    <a:pt x="463" y="36"/>
                    <a:pt x="410" y="10"/>
                    <a:pt x="351" y="10"/>
                  </a:cubicBezTo>
                  <a:cubicBezTo>
                    <a:pt x="292" y="10"/>
                    <a:pt x="236" y="37"/>
                    <a:pt x="187" y="81"/>
                  </a:cubicBezTo>
                  <a:lnTo>
                    <a:pt x="187" y="0"/>
                  </a:lnTo>
                  <a:lnTo>
                    <a:pt x="155" y="0"/>
                  </a:lnTo>
                  <a:lnTo>
                    <a:pt x="0" y="39"/>
                  </a:lnTo>
                  <a:lnTo>
                    <a:pt x="0" y="81"/>
                  </a:lnTo>
                  <a:lnTo>
                    <a:pt x="72" y="94"/>
                  </a:lnTo>
                  <a:lnTo>
                    <a:pt x="72" y="545"/>
                  </a:lnTo>
                  <a:lnTo>
                    <a:pt x="0" y="559"/>
                  </a:lnTo>
                  <a:lnTo>
                    <a:pt x="0" y="608"/>
                  </a:lnTo>
                  <a:lnTo>
                    <a:pt x="248" y="608"/>
                  </a:lnTo>
                  <a:lnTo>
                    <a:pt x="248" y="556"/>
                  </a:lnTo>
                  <a:lnTo>
                    <a:pt x="191" y="541"/>
                  </a:lnTo>
                  <a:lnTo>
                    <a:pt x="191" y="147"/>
                  </a:lnTo>
                  <a:cubicBezTo>
                    <a:pt x="221" y="120"/>
                    <a:pt x="252" y="90"/>
                    <a:pt x="307" y="90"/>
                  </a:cubicBezTo>
                  <a:cubicBezTo>
                    <a:pt x="368" y="90"/>
                    <a:pt x="382" y="147"/>
                    <a:pt x="382" y="193"/>
                  </a:cubicBezTo>
                  <a:lnTo>
                    <a:pt x="382" y="543"/>
                  </a:lnTo>
                  <a:lnTo>
                    <a:pt x="313" y="558"/>
                  </a:lnTo>
                  <a:lnTo>
                    <a:pt x="313" y="607"/>
                  </a:lnTo>
                  <a:lnTo>
                    <a:pt x="559" y="607"/>
                  </a:lnTo>
                  <a:lnTo>
                    <a:pt x="559" y="555"/>
                  </a:lnTo>
                  <a:lnTo>
                    <a:pt x="500" y="540"/>
                  </a:lnTo>
                  <a:lnTo>
                    <a:pt x="500" y="148"/>
                  </a:lnTo>
                  <a:cubicBezTo>
                    <a:pt x="534" y="116"/>
                    <a:pt x="567" y="89"/>
                    <a:pt x="615" y="89"/>
                  </a:cubicBezTo>
                  <a:cubicBezTo>
                    <a:pt x="682" y="89"/>
                    <a:pt x="686" y="158"/>
                    <a:pt x="686" y="190"/>
                  </a:cubicBezTo>
                  <a:lnTo>
                    <a:pt x="686" y="542"/>
                  </a:lnTo>
                  <a:lnTo>
                    <a:pt x="623" y="557"/>
                  </a:lnTo>
                  <a:lnTo>
                    <a:pt x="623" y="606"/>
                  </a:lnTo>
                  <a:lnTo>
                    <a:pt x="878" y="606"/>
                  </a:lnTo>
                  <a:lnTo>
                    <a:pt x="878" y="554"/>
                  </a:lnTo>
                  <a:lnTo>
                    <a:pt x="810" y="539"/>
                  </a:lnTo>
                  <a:lnTo>
                    <a:pt x="810" y="154"/>
                  </a:lnTo>
                  <a:lnTo>
                    <a:pt x="808" y="154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1912CF7-0F48-9244-85DC-46D6F20B3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5" y="3841750"/>
              <a:ext cx="57150" cy="57150"/>
            </a:xfrm>
            <a:custGeom>
              <a:avLst/>
              <a:gdLst>
                <a:gd name="T0" fmla="*/ 0 w 158"/>
                <a:gd name="T1" fmla="*/ 81 h 160"/>
                <a:gd name="T2" fmla="*/ 82 w 158"/>
                <a:gd name="T3" fmla="*/ 159 h 160"/>
                <a:gd name="T4" fmla="*/ 157 w 158"/>
                <a:gd name="T5" fmla="*/ 78 h 160"/>
                <a:gd name="T6" fmla="*/ 82 w 158"/>
                <a:gd name="T7" fmla="*/ 0 h 160"/>
                <a:gd name="T8" fmla="*/ 0 w 158"/>
                <a:gd name="T9" fmla="*/ 8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60">
                  <a:moveTo>
                    <a:pt x="0" y="81"/>
                  </a:moveTo>
                  <a:cubicBezTo>
                    <a:pt x="0" y="123"/>
                    <a:pt x="38" y="159"/>
                    <a:pt x="82" y="159"/>
                  </a:cubicBezTo>
                  <a:cubicBezTo>
                    <a:pt x="124" y="159"/>
                    <a:pt x="157" y="122"/>
                    <a:pt x="157" y="78"/>
                  </a:cubicBezTo>
                  <a:cubicBezTo>
                    <a:pt x="157" y="36"/>
                    <a:pt x="126" y="0"/>
                    <a:pt x="82" y="0"/>
                  </a:cubicBezTo>
                  <a:cubicBezTo>
                    <a:pt x="40" y="1"/>
                    <a:pt x="0" y="37"/>
                    <a:pt x="0" y="81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B3B67AE-8D33-6543-BB71-583B28B5B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888" y="3497263"/>
              <a:ext cx="134937" cy="219075"/>
            </a:xfrm>
            <a:custGeom>
              <a:avLst/>
              <a:gdLst>
                <a:gd name="T0" fmla="*/ 301 w 373"/>
                <a:gd name="T1" fmla="*/ 8 h 607"/>
                <a:gd name="T2" fmla="*/ 183 w 373"/>
                <a:gd name="T3" fmla="*/ 113 h 607"/>
                <a:gd name="T4" fmla="*/ 183 w 373"/>
                <a:gd name="T5" fmla="*/ 0 h 607"/>
                <a:gd name="T6" fmla="*/ 149 w 373"/>
                <a:gd name="T7" fmla="*/ 0 h 607"/>
                <a:gd name="T8" fmla="*/ 0 w 373"/>
                <a:gd name="T9" fmla="*/ 40 h 607"/>
                <a:gd name="T10" fmla="*/ 0 w 373"/>
                <a:gd name="T11" fmla="*/ 79 h 607"/>
                <a:gd name="T12" fmla="*/ 71 w 373"/>
                <a:gd name="T13" fmla="*/ 92 h 607"/>
                <a:gd name="T14" fmla="*/ 71 w 373"/>
                <a:gd name="T15" fmla="*/ 542 h 607"/>
                <a:gd name="T16" fmla="*/ 0 w 373"/>
                <a:gd name="T17" fmla="*/ 557 h 607"/>
                <a:gd name="T18" fmla="*/ 0 w 373"/>
                <a:gd name="T19" fmla="*/ 606 h 607"/>
                <a:gd name="T20" fmla="*/ 272 w 373"/>
                <a:gd name="T21" fmla="*/ 606 h 607"/>
                <a:gd name="T22" fmla="*/ 272 w 373"/>
                <a:gd name="T23" fmla="*/ 554 h 607"/>
                <a:gd name="T24" fmla="*/ 186 w 373"/>
                <a:gd name="T25" fmla="*/ 541 h 607"/>
                <a:gd name="T26" fmla="*/ 186 w 373"/>
                <a:gd name="T27" fmla="*/ 220 h 607"/>
                <a:gd name="T28" fmla="*/ 262 w 373"/>
                <a:gd name="T29" fmla="*/ 118 h 607"/>
                <a:gd name="T30" fmla="*/ 325 w 373"/>
                <a:gd name="T31" fmla="*/ 151 h 607"/>
                <a:gd name="T32" fmla="*/ 372 w 373"/>
                <a:gd name="T33" fmla="*/ 78 h 607"/>
                <a:gd name="T34" fmla="*/ 301 w 373"/>
                <a:gd name="T35" fmla="*/ 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3" h="607">
                  <a:moveTo>
                    <a:pt x="301" y="8"/>
                  </a:moveTo>
                  <a:cubicBezTo>
                    <a:pt x="249" y="8"/>
                    <a:pt x="223" y="48"/>
                    <a:pt x="183" y="113"/>
                  </a:cubicBezTo>
                  <a:lnTo>
                    <a:pt x="183" y="0"/>
                  </a:lnTo>
                  <a:lnTo>
                    <a:pt x="149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71" y="92"/>
                  </a:lnTo>
                  <a:lnTo>
                    <a:pt x="71" y="542"/>
                  </a:lnTo>
                  <a:lnTo>
                    <a:pt x="0" y="557"/>
                  </a:lnTo>
                  <a:lnTo>
                    <a:pt x="0" y="606"/>
                  </a:lnTo>
                  <a:lnTo>
                    <a:pt x="272" y="606"/>
                  </a:lnTo>
                  <a:lnTo>
                    <a:pt x="272" y="554"/>
                  </a:lnTo>
                  <a:lnTo>
                    <a:pt x="186" y="541"/>
                  </a:lnTo>
                  <a:lnTo>
                    <a:pt x="186" y="220"/>
                  </a:lnTo>
                  <a:cubicBezTo>
                    <a:pt x="186" y="201"/>
                    <a:pt x="214" y="139"/>
                    <a:pt x="262" y="118"/>
                  </a:cubicBezTo>
                  <a:lnTo>
                    <a:pt x="325" y="151"/>
                  </a:lnTo>
                  <a:cubicBezTo>
                    <a:pt x="345" y="135"/>
                    <a:pt x="372" y="114"/>
                    <a:pt x="372" y="78"/>
                  </a:cubicBezTo>
                  <a:cubicBezTo>
                    <a:pt x="372" y="31"/>
                    <a:pt x="340" y="8"/>
                    <a:pt x="301" y="8"/>
                  </a:cubicBez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18498CF-6ACD-9546-A62A-E7ED1CC7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3495675"/>
              <a:ext cx="185737" cy="298450"/>
            </a:xfrm>
            <a:custGeom>
              <a:avLst/>
              <a:gdLst>
                <a:gd name="T0" fmla="*/ 511 w 517"/>
                <a:gd name="T1" fmla="*/ 624 h 831"/>
                <a:gd name="T2" fmla="*/ 342 w 517"/>
                <a:gd name="T3" fmla="*/ 478 h 831"/>
                <a:gd name="T4" fmla="*/ 185 w 517"/>
                <a:gd name="T5" fmla="*/ 473 h 831"/>
                <a:gd name="T6" fmla="*/ 143 w 517"/>
                <a:gd name="T7" fmla="*/ 446 h 831"/>
                <a:gd name="T8" fmla="*/ 187 w 517"/>
                <a:gd name="T9" fmla="*/ 394 h 831"/>
                <a:gd name="T10" fmla="*/ 258 w 517"/>
                <a:gd name="T11" fmla="*/ 404 h 831"/>
                <a:gd name="T12" fmla="*/ 461 w 517"/>
                <a:gd name="T13" fmla="*/ 205 h 831"/>
                <a:gd name="T14" fmla="*/ 417 w 517"/>
                <a:gd name="T15" fmla="*/ 85 h 831"/>
                <a:gd name="T16" fmla="*/ 516 w 517"/>
                <a:gd name="T17" fmla="*/ 88 h 831"/>
                <a:gd name="T18" fmla="*/ 516 w 517"/>
                <a:gd name="T19" fmla="*/ 14 h 831"/>
                <a:gd name="T20" fmla="*/ 376 w 517"/>
                <a:gd name="T21" fmla="*/ 19 h 831"/>
                <a:gd name="T22" fmla="*/ 248 w 517"/>
                <a:gd name="T23" fmla="*/ 0 h 831"/>
                <a:gd name="T24" fmla="*/ 37 w 517"/>
                <a:gd name="T25" fmla="*/ 203 h 831"/>
                <a:gd name="T26" fmla="*/ 137 w 517"/>
                <a:gd name="T27" fmla="*/ 372 h 831"/>
                <a:gd name="T28" fmla="*/ 24 w 517"/>
                <a:gd name="T29" fmla="*/ 500 h 831"/>
                <a:gd name="T30" fmla="*/ 93 w 517"/>
                <a:gd name="T31" fmla="*/ 578 h 831"/>
                <a:gd name="T32" fmla="*/ 0 w 517"/>
                <a:gd name="T33" fmla="*/ 706 h 831"/>
                <a:gd name="T34" fmla="*/ 216 w 517"/>
                <a:gd name="T35" fmla="*/ 830 h 831"/>
                <a:gd name="T36" fmla="*/ 511 w 517"/>
                <a:gd name="T37" fmla="*/ 624 h 831"/>
                <a:gd name="T38" fmla="*/ 247 w 517"/>
                <a:gd name="T39" fmla="*/ 54 h 831"/>
                <a:gd name="T40" fmla="*/ 333 w 517"/>
                <a:gd name="T41" fmla="*/ 209 h 831"/>
                <a:gd name="T42" fmla="*/ 251 w 517"/>
                <a:gd name="T43" fmla="*/ 345 h 831"/>
                <a:gd name="T44" fmla="*/ 165 w 517"/>
                <a:gd name="T45" fmla="*/ 198 h 831"/>
                <a:gd name="T46" fmla="*/ 247 w 517"/>
                <a:gd name="T47" fmla="*/ 54 h 831"/>
                <a:gd name="T48" fmla="*/ 117 w 517"/>
                <a:gd name="T49" fmla="*/ 681 h 831"/>
                <a:gd name="T50" fmla="*/ 163 w 517"/>
                <a:gd name="T51" fmla="*/ 588 h 831"/>
                <a:gd name="T52" fmla="*/ 381 w 517"/>
                <a:gd name="T53" fmla="*/ 611 h 831"/>
                <a:gd name="T54" fmla="*/ 423 w 517"/>
                <a:gd name="T55" fmla="*/ 670 h 831"/>
                <a:gd name="T56" fmla="*/ 245 w 517"/>
                <a:gd name="T57" fmla="*/ 766 h 831"/>
                <a:gd name="T58" fmla="*/ 117 w 517"/>
                <a:gd name="T59" fmla="*/ 68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7" h="831">
                  <a:moveTo>
                    <a:pt x="511" y="624"/>
                  </a:moveTo>
                  <a:cubicBezTo>
                    <a:pt x="511" y="517"/>
                    <a:pt x="448" y="480"/>
                    <a:pt x="342" y="478"/>
                  </a:cubicBezTo>
                  <a:lnTo>
                    <a:pt x="185" y="473"/>
                  </a:lnTo>
                  <a:cubicBezTo>
                    <a:pt x="174" y="473"/>
                    <a:pt x="143" y="465"/>
                    <a:pt x="143" y="446"/>
                  </a:cubicBezTo>
                  <a:cubicBezTo>
                    <a:pt x="143" y="431"/>
                    <a:pt x="165" y="412"/>
                    <a:pt x="187" y="394"/>
                  </a:cubicBezTo>
                  <a:cubicBezTo>
                    <a:pt x="209" y="398"/>
                    <a:pt x="235" y="404"/>
                    <a:pt x="258" y="404"/>
                  </a:cubicBezTo>
                  <a:cubicBezTo>
                    <a:pt x="344" y="404"/>
                    <a:pt x="461" y="343"/>
                    <a:pt x="461" y="205"/>
                  </a:cubicBezTo>
                  <a:cubicBezTo>
                    <a:pt x="461" y="157"/>
                    <a:pt x="445" y="124"/>
                    <a:pt x="417" y="85"/>
                  </a:cubicBezTo>
                  <a:lnTo>
                    <a:pt x="516" y="88"/>
                  </a:lnTo>
                  <a:lnTo>
                    <a:pt x="516" y="14"/>
                  </a:lnTo>
                  <a:lnTo>
                    <a:pt x="376" y="19"/>
                  </a:lnTo>
                  <a:cubicBezTo>
                    <a:pt x="334" y="19"/>
                    <a:pt x="292" y="0"/>
                    <a:pt x="248" y="0"/>
                  </a:cubicBezTo>
                  <a:cubicBezTo>
                    <a:pt x="130" y="0"/>
                    <a:pt x="37" y="81"/>
                    <a:pt x="37" y="203"/>
                  </a:cubicBezTo>
                  <a:cubicBezTo>
                    <a:pt x="37" y="306"/>
                    <a:pt x="98" y="348"/>
                    <a:pt x="137" y="372"/>
                  </a:cubicBezTo>
                  <a:cubicBezTo>
                    <a:pt x="74" y="412"/>
                    <a:pt x="24" y="454"/>
                    <a:pt x="24" y="500"/>
                  </a:cubicBezTo>
                  <a:cubicBezTo>
                    <a:pt x="24" y="542"/>
                    <a:pt x="54" y="567"/>
                    <a:pt x="93" y="578"/>
                  </a:cubicBezTo>
                  <a:cubicBezTo>
                    <a:pt x="51" y="607"/>
                    <a:pt x="0" y="645"/>
                    <a:pt x="0" y="706"/>
                  </a:cubicBezTo>
                  <a:cubicBezTo>
                    <a:pt x="0" y="796"/>
                    <a:pt x="113" y="830"/>
                    <a:pt x="216" y="830"/>
                  </a:cubicBezTo>
                  <a:cubicBezTo>
                    <a:pt x="406" y="830"/>
                    <a:pt x="511" y="737"/>
                    <a:pt x="511" y="624"/>
                  </a:cubicBezTo>
                  <a:close/>
                  <a:moveTo>
                    <a:pt x="247" y="54"/>
                  </a:moveTo>
                  <a:cubicBezTo>
                    <a:pt x="325" y="54"/>
                    <a:pt x="333" y="142"/>
                    <a:pt x="333" y="209"/>
                  </a:cubicBezTo>
                  <a:cubicBezTo>
                    <a:pt x="333" y="270"/>
                    <a:pt x="322" y="345"/>
                    <a:pt x="251" y="345"/>
                  </a:cubicBezTo>
                  <a:cubicBezTo>
                    <a:pt x="176" y="345"/>
                    <a:pt x="165" y="264"/>
                    <a:pt x="165" y="198"/>
                  </a:cubicBezTo>
                  <a:cubicBezTo>
                    <a:pt x="167" y="137"/>
                    <a:pt x="171" y="54"/>
                    <a:pt x="247" y="54"/>
                  </a:cubicBezTo>
                  <a:close/>
                  <a:moveTo>
                    <a:pt x="117" y="681"/>
                  </a:moveTo>
                  <a:cubicBezTo>
                    <a:pt x="117" y="635"/>
                    <a:pt x="142" y="610"/>
                    <a:pt x="163" y="588"/>
                  </a:cubicBezTo>
                  <a:cubicBezTo>
                    <a:pt x="289" y="596"/>
                    <a:pt x="339" y="603"/>
                    <a:pt x="381" y="611"/>
                  </a:cubicBezTo>
                  <a:cubicBezTo>
                    <a:pt x="406" y="615"/>
                    <a:pt x="423" y="628"/>
                    <a:pt x="423" y="670"/>
                  </a:cubicBezTo>
                  <a:cubicBezTo>
                    <a:pt x="423" y="724"/>
                    <a:pt x="345" y="766"/>
                    <a:pt x="245" y="766"/>
                  </a:cubicBezTo>
                  <a:cubicBezTo>
                    <a:pt x="171" y="765"/>
                    <a:pt x="117" y="735"/>
                    <a:pt x="117" y="681"/>
                  </a:cubicBez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ABC2B100-0411-6F40-BB6F-A4284489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3497263"/>
              <a:ext cx="200025" cy="219075"/>
            </a:xfrm>
            <a:custGeom>
              <a:avLst/>
              <a:gdLst>
                <a:gd name="T0" fmla="*/ 307 w 555"/>
                <a:gd name="T1" fmla="*/ 557 h 607"/>
                <a:gd name="T2" fmla="*/ 307 w 555"/>
                <a:gd name="T3" fmla="*/ 606 h 607"/>
                <a:gd name="T4" fmla="*/ 554 w 555"/>
                <a:gd name="T5" fmla="*/ 606 h 607"/>
                <a:gd name="T6" fmla="*/ 554 w 555"/>
                <a:gd name="T7" fmla="*/ 554 h 607"/>
                <a:gd name="T8" fmla="*/ 491 w 555"/>
                <a:gd name="T9" fmla="*/ 541 h 607"/>
                <a:gd name="T10" fmla="*/ 491 w 555"/>
                <a:gd name="T11" fmla="*/ 156 h 607"/>
                <a:gd name="T12" fmla="*/ 342 w 555"/>
                <a:gd name="T13" fmla="*/ 1 h 607"/>
                <a:gd name="T14" fmla="*/ 185 w 555"/>
                <a:gd name="T15" fmla="*/ 72 h 607"/>
                <a:gd name="T16" fmla="*/ 185 w 555"/>
                <a:gd name="T17" fmla="*/ 0 h 607"/>
                <a:gd name="T18" fmla="*/ 151 w 555"/>
                <a:gd name="T19" fmla="*/ 0 h 607"/>
                <a:gd name="T20" fmla="*/ 0 w 555"/>
                <a:gd name="T21" fmla="*/ 40 h 607"/>
                <a:gd name="T22" fmla="*/ 0 w 555"/>
                <a:gd name="T23" fmla="*/ 88 h 607"/>
                <a:gd name="T24" fmla="*/ 71 w 555"/>
                <a:gd name="T25" fmla="*/ 96 h 607"/>
                <a:gd name="T26" fmla="*/ 71 w 555"/>
                <a:gd name="T27" fmla="*/ 542 h 607"/>
                <a:gd name="T28" fmla="*/ 0 w 555"/>
                <a:gd name="T29" fmla="*/ 557 h 607"/>
                <a:gd name="T30" fmla="*/ 0 w 555"/>
                <a:gd name="T31" fmla="*/ 606 h 607"/>
                <a:gd name="T32" fmla="*/ 252 w 555"/>
                <a:gd name="T33" fmla="*/ 606 h 607"/>
                <a:gd name="T34" fmla="*/ 252 w 555"/>
                <a:gd name="T35" fmla="*/ 554 h 607"/>
                <a:gd name="T36" fmla="*/ 191 w 555"/>
                <a:gd name="T37" fmla="*/ 541 h 607"/>
                <a:gd name="T38" fmla="*/ 191 w 555"/>
                <a:gd name="T39" fmla="*/ 141 h 607"/>
                <a:gd name="T40" fmla="*/ 304 w 555"/>
                <a:gd name="T41" fmla="*/ 85 h 607"/>
                <a:gd name="T42" fmla="*/ 372 w 555"/>
                <a:gd name="T43" fmla="*/ 185 h 607"/>
                <a:gd name="T44" fmla="*/ 372 w 555"/>
                <a:gd name="T45" fmla="*/ 544 h 607"/>
                <a:gd name="T46" fmla="*/ 307 w 555"/>
                <a:gd name="T47" fmla="*/ 55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5" h="607">
                  <a:moveTo>
                    <a:pt x="307" y="557"/>
                  </a:moveTo>
                  <a:lnTo>
                    <a:pt x="307" y="606"/>
                  </a:lnTo>
                  <a:lnTo>
                    <a:pt x="554" y="606"/>
                  </a:lnTo>
                  <a:lnTo>
                    <a:pt x="554" y="554"/>
                  </a:lnTo>
                  <a:lnTo>
                    <a:pt x="491" y="541"/>
                  </a:lnTo>
                  <a:lnTo>
                    <a:pt x="491" y="156"/>
                  </a:lnTo>
                  <a:cubicBezTo>
                    <a:pt x="491" y="60"/>
                    <a:pt x="443" y="1"/>
                    <a:pt x="342" y="1"/>
                  </a:cubicBezTo>
                  <a:cubicBezTo>
                    <a:pt x="279" y="1"/>
                    <a:pt x="229" y="35"/>
                    <a:pt x="185" y="72"/>
                  </a:cubicBezTo>
                  <a:lnTo>
                    <a:pt x="185" y="0"/>
                  </a:lnTo>
                  <a:lnTo>
                    <a:pt x="151" y="0"/>
                  </a:lnTo>
                  <a:lnTo>
                    <a:pt x="0" y="40"/>
                  </a:lnTo>
                  <a:lnTo>
                    <a:pt x="0" y="88"/>
                  </a:lnTo>
                  <a:lnTo>
                    <a:pt x="71" y="96"/>
                  </a:lnTo>
                  <a:lnTo>
                    <a:pt x="71" y="542"/>
                  </a:lnTo>
                  <a:lnTo>
                    <a:pt x="0" y="557"/>
                  </a:lnTo>
                  <a:lnTo>
                    <a:pt x="0" y="606"/>
                  </a:lnTo>
                  <a:lnTo>
                    <a:pt x="252" y="606"/>
                  </a:lnTo>
                  <a:lnTo>
                    <a:pt x="252" y="554"/>
                  </a:lnTo>
                  <a:lnTo>
                    <a:pt x="191" y="541"/>
                  </a:lnTo>
                  <a:lnTo>
                    <a:pt x="191" y="141"/>
                  </a:lnTo>
                  <a:cubicBezTo>
                    <a:pt x="222" y="112"/>
                    <a:pt x="260" y="85"/>
                    <a:pt x="304" y="85"/>
                  </a:cubicBezTo>
                  <a:cubicBezTo>
                    <a:pt x="372" y="85"/>
                    <a:pt x="372" y="156"/>
                    <a:pt x="372" y="185"/>
                  </a:cubicBezTo>
                  <a:lnTo>
                    <a:pt x="372" y="544"/>
                  </a:lnTo>
                  <a:lnTo>
                    <a:pt x="307" y="557"/>
                  </a:lnTo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C2E50FB-7B58-824C-806C-AE8C67B87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3495675"/>
              <a:ext cx="155575" cy="223838"/>
            </a:xfrm>
            <a:custGeom>
              <a:avLst/>
              <a:gdLst>
                <a:gd name="T0" fmla="*/ 223 w 434"/>
                <a:gd name="T1" fmla="*/ 0 h 623"/>
                <a:gd name="T2" fmla="*/ 0 w 434"/>
                <a:gd name="T3" fmla="*/ 326 h 623"/>
                <a:gd name="T4" fmla="*/ 221 w 434"/>
                <a:gd name="T5" fmla="*/ 622 h 623"/>
                <a:gd name="T6" fmla="*/ 432 w 434"/>
                <a:gd name="T7" fmla="*/ 480 h 623"/>
                <a:gd name="T8" fmla="*/ 378 w 434"/>
                <a:gd name="T9" fmla="*/ 457 h 623"/>
                <a:gd name="T10" fmla="*/ 267 w 434"/>
                <a:gd name="T11" fmla="*/ 535 h 623"/>
                <a:gd name="T12" fmla="*/ 122 w 434"/>
                <a:gd name="T13" fmla="*/ 300 h 623"/>
                <a:gd name="T14" fmla="*/ 433 w 434"/>
                <a:gd name="T15" fmla="*/ 300 h 623"/>
                <a:gd name="T16" fmla="*/ 223 w 434"/>
                <a:gd name="T17" fmla="*/ 0 h 623"/>
                <a:gd name="T18" fmla="*/ 122 w 434"/>
                <a:gd name="T19" fmla="*/ 242 h 623"/>
                <a:gd name="T20" fmla="*/ 225 w 434"/>
                <a:gd name="T21" fmla="*/ 58 h 623"/>
                <a:gd name="T22" fmla="*/ 309 w 434"/>
                <a:gd name="T23" fmla="*/ 242 h 623"/>
                <a:gd name="T24" fmla="*/ 122 w 434"/>
                <a:gd name="T25" fmla="*/ 24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623">
                  <a:moveTo>
                    <a:pt x="223" y="0"/>
                  </a:moveTo>
                  <a:cubicBezTo>
                    <a:pt x="47" y="0"/>
                    <a:pt x="0" y="188"/>
                    <a:pt x="0" y="326"/>
                  </a:cubicBezTo>
                  <a:cubicBezTo>
                    <a:pt x="0" y="502"/>
                    <a:pt x="76" y="622"/>
                    <a:pt x="221" y="622"/>
                  </a:cubicBezTo>
                  <a:cubicBezTo>
                    <a:pt x="334" y="622"/>
                    <a:pt x="382" y="576"/>
                    <a:pt x="432" y="480"/>
                  </a:cubicBezTo>
                  <a:lnTo>
                    <a:pt x="378" y="457"/>
                  </a:lnTo>
                  <a:cubicBezTo>
                    <a:pt x="353" y="497"/>
                    <a:pt x="319" y="535"/>
                    <a:pt x="267" y="535"/>
                  </a:cubicBezTo>
                  <a:cubicBezTo>
                    <a:pt x="147" y="535"/>
                    <a:pt x="127" y="398"/>
                    <a:pt x="122" y="300"/>
                  </a:cubicBezTo>
                  <a:lnTo>
                    <a:pt x="433" y="300"/>
                  </a:lnTo>
                  <a:cubicBezTo>
                    <a:pt x="431" y="157"/>
                    <a:pt x="404" y="0"/>
                    <a:pt x="223" y="0"/>
                  </a:cubicBezTo>
                  <a:close/>
                  <a:moveTo>
                    <a:pt x="122" y="242"/>
                  </a:moveTo>
                  <a:cubicBezTo>
                    <a:pt x="129" y="169"/>
                    <a:pt x="147" y="58"/>
                    <a:pt x="225" y="58"/>
                  </a:cubicBezTo>
                  <a:cubicBezTo>
                    <a:pt x="298" y="58"/>
                    <a:pt x="306" y="169"/>
                    <a:pt x="309" y="242"/>
                  </a:cubicBezTo>
                  <a:lnTo>
                    <a:pt x="122" y="242"/>
                  </a:lnTo>
                  <a:close/>
                </a:path>
              </a:pathLst>
            </a:custGeom>
            <a:solidFill>
              <a:srgbClr val="003D7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>
                <a:solidFill>
                  <a:srgbClr val="58595B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411D2EB-9900-0B4A-85D8-3BC3A3C699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42" y="6469639"/>
            <a:ext cx="615834" cy="2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67" kern="1200">
          <a:solidFill>
            <a:schemeClr val="tx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67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ir.org/papers/paper4992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ir.org/papers/paper4992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edings.mlr.press/v70/gehring17a/gehring17a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810.0480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7181-attention-is-all-you-need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7181-attention-is-all-you-need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709.078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53/v1/P16-1162" TargetMode="External"/><Relationship Id="rId2" Type="http://schemas.openxmlformats.org/officeDocument/2006/relationships/hyperlink" Target="http://arxiv.org/abs/1609.0814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ASSP.2012.628907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653/v1/P16-203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D17-10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ir.org/papers/paper4992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653/v1/N18-2017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BFF-DC2A-45B4-BBEC-E1D80D18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02" y="2504551"/>
            <a:ext cx="5859973" cy="861500"/>
          </a:xfrm>
        </p:spPr>
        <p:txBody>
          <a:bodyPr/>
          <a:lstStyle/>
          <a:p>
            <a:r>
              <a:rPr lang="en-GB" dirty="0"/>
              <a:t>Understanding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3CF48-2470-4583-9245-F34F9202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02" y="3491950"/>
            <a:ext cx="5859973" cy="1012681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Dr. Ivan Habernal</a:t>
            </a:r>
          </a:p>
          <a:p>
            <a:r>
              <a:rPr lang="en-US" dirty="0">
                <a:cs typeface="Calibri"/>
              </a:rPr>
              <a:t>Data Scientist @ BI 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ABF814-BAC3-1544-A38D-E80C89E80FA5}"/>
              </a:ext>
            </a:extLst>
          </p:cNvPr>
          <p:cNvSpPr txBox="1">
            <a:spLocks/>
          </p:cNvSpPr>
          <p:nvPr/>
        </p:nvSpPr>
        <p:spPr>
          <a:xfrm>
            <a:off x="434502" y="4785146"/>
            <a:ext cx="5859973" cy="1178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67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cs typeface="Calibri"/>
              </a:rPr>
              <a:t>BI X Data Science Knowledge Exchange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Tuesday May 7, 2019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C14-5C4E-41F6-B85A-C13547E7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Embeddings – from words to "meaning"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6FB5-E265-4213-A736-319F1170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cs typeface="Calibri"/>
              </a:rPr>
              <a:t>Word embeddings: Projecting vocabulary to a latent "semantic" space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to learn these word embeddings?</a:t>
            </a:r>
          </a:p>
          <a:p>
            <a:pPr lvl="1"/>
            <a:r>
              <a:rPr lang="en-US" dirty="0">
                <a:cs typeface="Calibri"/>
              </a:rPr>
              <a:t>No labeled data required! Typically word2vec but see (Levy et al., 2015)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9183D1-F4B2-40A3-B7C7-FEFC9FE70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35172"/>
              </p:ext>
            </p:extLst>
          </p:nvPr>
        </p:nvGraphicFramePr>
        <p:xfrm>
          <a:off x="727562" y="1855112"/>
          <a:ext cx="4804805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531">
                  <a:extLst>
                    <a:ext uri="{9D8B030D-6E8A-4147-A177-3AD203B41FA5}">
                      <a16:colId xmlns:a16="http://schemas.microsoft.com/office/drawing/2014/main" val="1737882011"/>
                    </a:ext>
                  </a:extLst>
                </a:gridCol>
                <a:gridCol w="473070">
                  <a:extLst>
                    <a:ext uri="{9D8B030D-6E8A-4147-A177-3AD203B41FA5}">
                      <a16:colId xmlns:a16="http://schemas.microsoft.com/office/drawing/2014/main" val="885065817"/>
                    </a:ext>
                  </a:extLst>
                </a:gridCol>
                <a:gridCol w="800801">
                  <a:extLst>
                    <a:ext uri="{9D8B030D-6E8A-4147-A177-3AD203B41FA5}">
                      <a16:colId xmlns:a16="http://schemas.microsoft.com/office/drawing/2014/main" val="2506380263"/>
                    </a:ext>
                  </a:extLst>
                </a:gridCol>
                <a:gridCol w="800801">
                  <a:extLst>
                    <a:ext uri="{9D8B030D-6E8A-4147-A177-3AD203B41FA5}">
                      <a16:colId xmlns:a16="http://schemas.microsoft.com/office/drawing/2014/main" val="3283384152"/>
                    </a:ext>
                  </a:extLst>
                </a:gridCol>
                <a:gridCol w="800801">
                  <a:extLst>
                    <a:ext uri="{9D8B030D-6E8A-4147-A177-3AD203B41FA5}">
                      <a16:colId xmlns:a16="http://schemas.microsoft.com/office/drawing/2014/main" val="1989235986"/>
                    </a:ext>
                  </a:extLst>
                </a:gridCol>
                <a:gridCol w="800801">
                  <a:extLst>
                    <a:ext uri="{9D8B030D-6E8A-4147-A177-3AD203B41FA5}">
                      <a16:colId xmlns:a16="http://schemas.microsoft.com/office/drawing/2014/main" val="423514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"the"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17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"kitty" 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628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"cat" 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[0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29767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AB417613-3C84-4E3B-A57A-BEA8B4B8E0B2}"/>
              </a:ext>
            </a:extLst>
          </p:cNvPr>
          <p:cNvSpPr/>
          <p:nvPr/>
        </p:nvSpPr>
        <p:spPr>
          <a:xfrm rot="5400000">
            <a:off x="3176397" y="2025916"/>
            <a:ext cx="559442" cy="3144454"/>
          </a:xfrm>
          <a:prstGeom prst="rightBrace">
            <a:avLst>
              <a:gd name="adj1" fmla="val 248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EFA8A-EB35-4F51-9DFB-7D1FF9501219}"/>
              </a:ext>
            </a:extLst>
          </p:cNvPr>
          <p:cNvSpPr txBox="1"/>
          <p:nvPr/>
        </p:nvSpPr>
        <p:spPr>
          <a:xfrm>
            <a:off x="1197191" y="3877985"/>
            <a:ext cx="3939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For example 50,000 dimensions</a:t>
            </a:r>
          </a:p>
          <a:p>
            <a:pPr algn="ctr"/>
            <a:r>
              <a:rPr lang="en-US" dirty="0">
                <a:cs typeface="Calibri"/>
              </a:rPr>
              <a:t>(vocabulary size)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C397209-F54E-4C69-A0E0-2D0C32C7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22689"/>
              </p:ext>
            </p:extLst>
          </p:nvPr>
        </p:nvGraphicFramePr>
        <p:xfrm>
          <a:off x="6538438" y="1865799"/>
          <a:ext cx="5027154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756">
                  <a:extLst>
                    <a:ext uri="{9D8B030D-6E8A-4147-A177-3AD203B41FA5}">
                      <a16:colId xmlns:a16="http://schemas.microsoft.com/office/drawing/2014/main" val="1737882011"/>
                    </a:ext>
                  </a:extLst>
                </a:gridCol>
                <a:gridCol w="723417">
                  <a:extLst>
                    <a:ext uri="{9D8B030D-6E8A-4147-A177-3AD203B41FA5}">
                      <a16:colId xmlns:a16="http://schemas.microsoft.com/office/drawing/2014/main" val="885065817"/>
                    </a:ext>
                  </a:extLst>
                </a:gridCol>
                <a:gridCol w="609404">
                  <a:extLst>
                    <a:ext uri="{9D8B030D-6E8A-4147-A177-3AD203B41FA5}">
                      <a16:colId xmlns:a16="http://schemas.microsoft.com/office/drawing/2014/main" val="2506380263"/>
                    </a:ext>
                  </a:extLst>
                </a:gridCol>
                <a:gridCol w="837859">
                  <a:extLst>
                    <a:ext uri="{9D8B030D-6E8A-4147-A177-3AD203B41FA5}">
                      <a16:colId xmlns:a16="http://schemas.microsoft.com/office/drawing/2014/main" val="3283384152"/>
                    </a:ext>
                  </a:extLst>
                </a:gridCol>
                <a:gridCol w="837859">
                  <a:extLst>
                    <a:ext uri="{9D8B030D-6E8A-4147-A177-3AD203B41FA5}">
                      <a16:colId xmlns:a16="http://schemas.microsoft.com/office/drawing/2014/main" val="1989235986"/>
                    </a:ext>
                  </a:extLst>
                </a:gridCol>
                <a:gridCol w="837859">
                  <a:extLst>
                    <a:ext uri="{9D8B030D-6E8A-4147-A177-3AD203B41FA5}">
                      <a16:colId xmlns:a16="http://schemas.microsoft.com/office/drawing/2014/main" val="423514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"the"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-109.1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17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"kitty" 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-8.9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-88.6]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628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"cat" 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[19.1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-83.2]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29767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39EC9B64-6F9D-4B3B-8960-57B3D1C19F49}"/>
              </a:ext>
            </a:extLst>
          </p:cNvPr>
          <p:cNvSpPr/>
          <p:nvPr/>
        </p:nvSpPr>
        <p:spPr>
          <a:xfrm rot="5400000">
            <a:off x="9328908" y="1948886"/>
            <a:ext cx="559442" cy="3755758"/>
          </a:xfrm>
          <a:prstGeom prst="rightBrace">
            <a:avLst>
              <a:gd name="adj1" fmla="val 275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BD39-D784-4A0F-91CE-D3F02651A1CF}"/>
              </a:ext>
            </a:extLst>
          </p:cNvPr>
          <p:cNvSpPr txBox="1"/>
          <p:nvPr/>
        </p:nvSpPr>
        <p:spPr>
          <a:xfrm>
            <a:off x="7730750" y="3974440"/>
            <a:ext cx="32640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For example 300 dimensions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FBDF23-6A5F-40BC-951B-BF8A8B4E7C82}"/>
              </a:ext>
            </a:extLst>
          </p:cNvPr>
          <p:cNvSpPr/>
          <p:nvPr/>
        </p:nvSpPr>
        <p:spPr>
          <a:xfrm>
            <a:off x="5273972" y="2213069"/>
            <a:ext cx="974202" cy="48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58139-4CBD-408E-A944-AEED4554149D}"/>
              </a:ext>
            </a:extLst>
          </p:cNvPr>
          <p:cNvSpPr txBox="1"/>
          <p:nvPr/>
        </p:nvSpPr>
        <p:spPr>
          <a:xfrm>
            <a:off x="200531" y="5732885"/>
            <a:ext cx="117066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Levy, O., Goldberg, Y., &amp; Dagan, I. (2015). Improving Distributional Similarity with Lessons Learned from Word Embeddings. </a:t>
            </a:r>
            <a:r>
              <a:rPr lang="en-US" sz="1400" i="1" dirty="0">
                <a:solidFill>
                  <a:schemeClr val="accent4"/>
                </a:solidFill>
              </a:rPr>
              <a:t>Transactions of the ACL</a:t>
            </a:r>
            <a:r>
              <a:rPr lang="en-US" sz="1400" dirty="0">
                <a:solidFill>
                  <a:schemeClr val="accent4"/>
                </a:solidFill>
              </a:rPr>
              <a:t>, </a:t>
            </a:r>
            <a:r>
              <a:rPr lang="en-US" sz="1400" i="1" dirty="0">
                <a:solidFill>
                  <a:schemeClr val="accent4"/>
                </a:solidFill>
              </a:rPr>
              <a:t>3</a:t>
            </a:r>
            <a:r>
              <a:rPr lang="en-US" sz="1400" dirty="0">
                <a:solidFill>
                  <a:schemeClr val="accent4"/>
                </a:solidFill>
              </a:rPr>
              <a:t>, 211–225.</a:t>
            </a:r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5546EE0D-1DDA-D648-90E2-561C66A71A97}"/>
              </a:ext>
            </a:extLst>
          </p:cNvPr>
          <p:cNvSpPr/>
          <p:nvPr/>
        </p:nvSpPr>
        <p:spPr>
          <a:xfrm>
            <a:off x="11484768" y="2695347"/>
            <a:ext cx="572096" cy="523220"/>
          </a:xfrm>
          <a:prstGeom prst="smileyFace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/>
      <p:bldP spid="12" grpId="0" animBg="1"/>
      <p:bldP spid="13" grpId="0"/>
      <p:bldP spid="14" grpId="0" animBg="1"/>
      <p:bldP spid="1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EABC-E6B5-4107-B99D-F8BD7DE9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 all sentences have the same length!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90FD-A6FF-4308-A6C5-DC3927FB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Let's </a:t>
            </a:r>
            <a:r>
              <a:rPr lang="en-US" b="1" dirty="0">
                <a:cs typeface="Calibri"/>
              </a:rPr>
              <a:t>concatenate </a:t>
            </a:r>
            <a:r>
              <a:rPr lang="en-US" dirty="0">
                <a:cs typeface="Calibri"/>
              </a:rPr>
              <a:t>input words into a simple feed-forward network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about "The cat sat" in the same network architecture?</a:t>
            </a:r>
          </a:p>
          <a:p>
            <a:pPr lvl="1"/>
            <a:r>
              <a:rPr lang="en-US" dirty="0">
                <a:cs typeface="Calibri"/>
              </a:rPr>
              <a:t>Input dimension: 3 * 300 = </a:t>
            </a:r>
            <a:r>
              <a:rPr lang="en-US" b="1" dirty="0">
                <a:cs typeface="Calibri"/>
              </a:rPr>
              <a:t>900 input neurons</a:t>
            </a:r>
            <a:r>
              <a:rPr lang="en-US" dirty="0">
                <a:cs typeface="Calibri"/>
              </a:rPr>
              <a:t>... !?</a:t>
            </a:r>
          </a:p>
          <a:p>
            <a:r>
              <a:rPr lang="en-US" dirty="0">
                <a:cs typeface="Calibri"/>
              </a:rPr>
              <a:t>Solutions</a:t>
            </a:r>
          </a:p>
          <a:p>
            <a:pPr lvl="1"/>
            <a:r>
              <a:rPr lang="en-US" dirty="0">
                <a:cs typeface="Calibri"/>
              </a:rPr>
              <a:t>All input sentences have the same length: Fill the non-existing words with </a:t>
            </a:r>
            <a:r>
              <a:rPr lang="en-US" b="1" dirty="0">
                <a:cs typeface="Calibri"/>
              </a:rPr>
              <a:t>padding</a:t>
            </a:r>
          </a:p>
          <a:p>
            <a:pPr lvl="2"/>
            <a:r>
              <a:rPr lang="en-US" dirty="0">
                <a:cs typeface="Calibri"/>
              </a:rPr>
              <a:t>"The cat sat &lt;PAD&gt; &lt;PAD&gt; &lt;PAD&gt;"  - dimension 6 * 300 = 1800</a:t>
            </a:r>
          </a:p>
          <a:p>
            <a:pPr lvl="1"/>
            <a:r>
              <a:rPr lang="en-US" dirty="0">
                <a:cs typeface="Calibri"/>
              </a:rPr>
              <a:t>Use convolution with pooling or recurrent neural networks (</a:t>
            </a:r>
            <a:r>
              <a:rPr lang="en-US" b="1" dirty="0">
                <a:cs typeface="Calibri"/>
              </a:rPr>
              <a:t>LSTM</a:t>
            </a:r>
            <a:r>
              <a:rPr lang="en-US" dirty="0">
                <a:cs typeface="Calibri"/>
              </a:rPr>
              <a:t>, GRU)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A577BAE-DA80-4CB3-99E3-43ADDA8F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26244"/>
              </p:ext>
            </p:extLst>
          </p:nvPr>
        </p:nvGraphicFramePr>
        <p:xfrm>
          <a:off x="1107427" y="1746046"/>
          <a:ext cx="50271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756">
                  <a:extLst>
                    <a:ext uri="{9D8B030D-6E8A-4147-A177-3AD203B41FA5}">
                      <a16:colId xmlns:a16="http://schemas.microsoft.com/office/drawing/2014/main" val="1737882011"/>
                    </a:ext>
                  </a:extLst>
                </a:gridCol>
                <a:gridCol w="723417">
                  <a:extLst>
                    <a:ext uri="{9D8B030D-6E8A-4147-A177-3AD203B41FA5}">
                      <a16:colId xmlns:a16="http://schemas.microsoft.com/office/drawing/2014/main" val="885065817"/>
                    </a:ext>
                  </a:extLst>
                </a:gridCol>
                <a:gridCol w="609404">
                  <a:extLst>
                    <a:ext uri="{9D8B030D-6E8A-4147-A177-3AD203B41FA5}">
                      <a16:colId xmlns:a16="http://schemas.microsoft.com/office/drawing/2014/main" val="2506380263"/>
                    </a:ext>
                  </a:extLst>
                </a:gridCol>
                <a:gridCol w="837859">
                  <a:extLst>
                    <a:ext uri="{9D8B030D-6E8A-4147-A177-3AD203B41FA5}">
                      <a16:colId xmlns:a16="http://schemas.microsoft.com/office/drawing/2014/main" val="3283384152"/>
                    </a:ext>
                  </a:extLst>
                </a:gridCol>
                <a:gridCol w="837859">
                  <a:extLst>
                    <a:ext uri="{9D8B030D-6E8A-4147-A177-3AD203B41FA5}">
                      <a16:colId xmlns:a16="http://schemas.microsoft.com/office/drawing/2014/main" val="1989235986"/>
                    </a:ext>
                  </a:extLst>
                </a:gridCol>
                <a:gridCol w="837859">
                  <a:extLst>
                    <a:ext uri="{9D8B030D-6E8A-4147-A177-3AD203B41FA5}">
                      <a16:colId xmlns:a16="http://schemas.microsoft.com/office/drawing/2014/main" val="4235140720"/>
                    </a:ext>
                  </a:extLst>
                </a:gridCol>
              </a:tblGrid>
              <a:tr h="265253">
                <a:tc>
                  <a:txBody>
                    <a:bodyPr/>
                    <a:lstStyle/>
                    <a:p>
                      <a:r>
                        <a:rPr lang="en-US" sz="1400" dirty="0"/>
                        <a:t>"the"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-109.1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1789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"cat"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[19.1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-83.2]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03144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400"/>
                        <a:t>"sat"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-8.6]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6280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"on"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[18.7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-3.2]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29767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"the"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[0.11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54.7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-109.1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24843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"mat"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[99.2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77.8]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31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6101479-47E1-428B-A503-315B0FB829A7}"/>
              </a:ext>
            </a:extLst>
          </p:cNvPr>
          <p:cNvSpPr txBox="1"/>
          <p:nvPr/>
        </p:nvSpPr>
        <p:spPr>
          <a:xfrm>
            <a:off x="6256237" y="2928515"/>
            <a:ext cx="36209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dimension: </a:t>
            </a:r>
            <a:r>
              <a:rPr lang="en-US" dirty="0">
                <a:cs typeface="Calibri"/>
              </a:rPr>
              <a:t>6 * 300 = </a:t>
            </a:r>
            <a:r>
              <a:rPr lang="en-US" b="1" dirty="0">
                <a:cs typeface="Calibri"/>
              </a:rPr>
              <a:t>1800 input neurons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24989A-3AFE-4D25-B33A-A0AC31E25D8E}"/>
              </a:ext>
            </a:extLst>
          </p:cNvPr>
          <p:cNvSpPr txBox="1"/>
          <p:nvPr/>
        </p:nvSpPr>
        <p:spPr>
          <a:xfrm>
            <a:off x="277793" y="5798001"/>
            <a:ext cx="11636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cs typeface="Calibri"/>
              </a:rPr>
              <a:t>Yoav Goldberg. (2016). A Primer on Neural Network Models for Natural Language Processing.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Journal of Artificial Intelligence Research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57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345–420. Retrieved from </a:t>
            </a:r>
            <a:r>
              <a:rPr lang="en-US" sz="1400" dirty="0">
                <a:solidFill>
                  <a:schemeClr val="accent4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http://www.jair.org/papers/paper4992.html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</a:p>
          <a:p>
            <a:pPr lvl="1"/>
            <a:r>
              <a:rPr lang="en-US" dirty="0">
                <a:cs typeface="Calibri"/>
              </a:rPr>
              <a:t>Long-range dependencies, hard to represent meaning</a:t>
            </a:r>
          </a:p>
          <a:p>
            <a:r>
              <a:rPr lang="en-US" dirty="0">
                <a:cs typeface="Calibri"/>
              </a:rPr>
              <a:t>Neural networks ✅</a:t>
            </a:r>
          </a:p>
          <a:p>
            <a:pPr lvl="1"/>
            <a:r>
              <a:rPr lang="en-US" dirty="0">
                <a:cs typeface="Calibri"/>
              </a:rPr>
              <a:t>Data hungry, learn non-linear dependencies, learn representations</a:t>
            </a:r>
          </a:p>
          <a:p>
            <a:r>
              <a:rPr lang="en-US" dirty="0">
                <a:cs typeface="Calibri"/>
              </a:rPr>
              <a:t>Embeddings ✅</a:t>
            </a:r>
          </a:p>
          <a:p>
            <a:pPr lvl="1"/>
            <a:r>
              <a:rPr lang="en-US" dirty="0">
                <a:cs typeface="Calibri"/>
              </a:rPr>
              <a:t>Dense input representation instead of distinct vocabulary items</a:t>
            </a:r>
          </a:p>
        </p:txBody>
      </p:sp>
    </p:spTree>
    <p:extLst>
      <p:ext uri="{BB962C8B-B14F-4D97-AF65-F5344CB8AC3E}">
        <p14:creationId xmlns:p14="http://schemas.microsoft.com/office/powerpoint/2010/main" val="222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97CD-2E54-4228-97AE-A589711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machine translation (NMT)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52CC-47E2-473F-AAC6-F17DDD7F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machine translation here?</a:t>
            </a:r>
          </a:p>
          <a:p>
            <a:pPr lvl="1"/>
            <a:r>
              <a:rPr lang="en-US" dirty="0">
                <a:cs typeface="Calibri"/>
              </a:rPr>
              <a:t>BERT builds upon techniques from MT, essential to understand its design decisions</a:t>
            </a:r>
          </a:p>
          <a:p>
            <a:r>
              <a:rPr lang="en-US" dirty="0">
                <a:cs typeface="Calibri"/>
              </a:rPr>
              <a:t>What is machine translation?</a:t>
            </a:r>
          </a:p>
          <a:p>
            <a:pPr lvl="1"/>
            <a:r>
              <a:rPr lang="en-US" dirty="0">
                <a:cs typeface="Calibri"/>
              </a:rPr>
              <a:t>Another popular NLP task</a:t>
            </a:r>
          </a:p>
          <a:p>
            <a:pPr lvl="1"/>
            <a:r>
              <a:rPr lang="en-US" dirty="0">
                <a:cs typeface="Calibri"/>
              </a:rPr>
              <a:t>Many large-scale </a:t>
            </a:r>
            <a:r>
              <a:rPr lang="en-US" b="1" dirty="0">
                <a:cs typeface="Calibri"/>
              </a:rPr>
              <a:t>parallel</a:t>
            </a:r>
            <a:r>
              <a:rPr lang="en-US" dirty="0">
                <a:cs typeface="Calibri"/>
              </a:rPr>
              <a:t> corpora available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099B68-AE70-4A77-A372-19D5DB30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98" y="2192616"/>
            <a:ext cx="4903439" cy="3679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3BE9D-F17B-419D-BD90-5FC191503E1C}"/>
              </a:ext>
            </a:extLst>
          </p:cNvPr>
          <p:cNvSpPr txBox="1"/>
          <p:nvPr/>
        </p:nvSpPr>
        <p:spPr>
          <a:xfrm>
            <a:off x="6016907" y="5872222"/>
            <a:ext cx="56272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MT is a challenging task!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https://www.boredpanda.com/funny-chinese-translation-fails/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64E4-8F74-471A-B484-70408B75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Recurrent networks for neural 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7431-4F53-4A3F-8E66-C216613D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01" y="1287567"/>
            <a:ext cx="5945751" cy="4833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Traditionally </a:t>
            </a:r>
            <a:r>
              <a:rPr lang="en-US" b="1" dirty="0">
                <a:cs typeface="Calibri"/>
              </a:rPr>
              <a:t>encoder-decoder</a:t>
            </a:r>
            <a:r>
              <a:rPr lang="en-US" dirty="0">
                <a:cs typeface="Calibri"/>
              </a:rPr>
              <a:t> architectures</a:t>
            </a:r>
          </a:p>
          <a:p>
            <a:pPr lvl="1"/>
            <a:r>
              <a:rPr lang="en-US" dirty="0">
                <a:cs typeface="Calibri"/>
              </a:rPr>
              <a:t>One recurrent neural network processes the entire input and generate its dense representation (</a:t>
            </a:r>
            <a:r>
              <a:rPr lang="en-US" b="1" dirty="0">
                <a:cs typeface="Calibri"/>
              </a:rPr>
              <a:t>encoder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Other recurrent network produces one token at the time conditioned on the previous states and generated tokens (</a:t>
            </a:r>
            <a:r>
              <a:rPr lang="en-US" b="1" dirty="0">
                <a:cs typeface="Calibri"/>
              </a:rPr>
              <a:t>decoder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Typical architectures (up to 2016-2017)</a:t>
            </a:r>
          </a:p>
          <a:p>
            <a:pPr lvl="1"/>
            <a:r>
              <a:rPr lang="en-US" dirty="0">
                <a:cs typeface="Calibri"/>
              </a:rPr>
              <a:t>Long short-term memory (LSTM) networks</a:t>
            </a:r>
          </a:p>
          <a:p>
            <a:pPr lvl="1"/>
            <a:r>
              <a:rPr lang="en-US" dirty="0">
                <a:cs typeface="Calibri"/>
              </a:rPr>
              <a:t>Gated Recurrent Unit (GRU) networks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F2CE38B-795A-4E4F-AE5D-932FE0E339F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715034" y="1015015"/>
            <a:ext cx="5181600" cy="376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76576-9C8F-4AAD-BF96-E1C6E70E21A0}"/>
              </a:ext>
            </a:extLst>
          </p:cNvPr>
          <p:cNvSpPr txBox="1"/>
          <p:nvPr/>
        </p:nvSpPr>
        <p:spPr>
          <a:xfrm>
            <a:off x="6837409" y="4861128"/>
            <a:ext cx="460479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Abstract view on encoder-decoder RNN</a:t>
            </a:r>
            <a:br>
              <a:rPr lang="en-US" sz="1400" dirty="0">
                <a:cs typeface="Calibri"/>
              </a:rPr>
            </a:br>
            <a:br>
              <a:rPr lang="en-US" sz="1400" dirty="0"/>
            </a:br>
            <a:r>
              <a:rPr lang="en-US" sz="1400" dirty="0">
                <a:solidFill>
                  <a:schemeClr val="accent4"/>
                </a:solidFill>
                <a:cs typeface="Calibri"/>
              </a:rPr>
              <a:t>Yoav Goldberg. (2016). A Primer on Neural Network Models for Natural Language Processing.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Journal of Artificial Intelligence Research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57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345–420. Retrieved from </a:t>
            </a:r>
            <a:r>
              <a:rPr lang="en-US" sz="1400" dirty="0">
                <a:solidFill>
                  <a:schemeClr val="accent4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http://www.jair.org/papers/paper4992.html</a:t>
            </a:r>
            <a:endParaRPr lang="en-US" sz="1400" dirty="0">
              <a:solidFill>
                <a:schemeClr val="accent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2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C6FE-F192-495A-8B84-C08567F5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Bottlenecks of RNN for machine translation?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6947-5DFA-4342-95F3-7E7AA640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Inherently </a:t>
            </a:r>
            <a:r>
              <a:rPr lang="en-US" b="1" dirty="0">
                <a:cs typeface="Calibri"/>
              </a:rPr>
              <a:t>sequential </a:t>
            </a:r>
            <a:r>
              <a:rPr lang="en-US" dirty="0">
                <a:cs typeface="Calibri"/>
              </a:rPr>
              <a:t>nature</a:t>
            </a:r>
          </a:p>
          <a:p>
            <a:pPr lvl="1"/>
            <a:r>
              <a:rPr lang="en-US" dirty="0">
                <a:cs typeface="Calibri"/>
              </a:rPr>
              <a:t>No parallelization!</a:t>
            </a:r>
          </a:p>
          <a:p>
            <a:pPr lvl="1"/>
            <a:r>
              <a:rPr lang="en-US" dirty="0">
                <a:cs typeface="Calibri"/>
              </a:rPr>
              <a:t>Big memory footprint (you must "remember" the entire sequence)</a:t>
            </a:r>
          </a:p>
          <a:p>
            <a:pPr lvl="1"/>
            <a:r>
              <a:rPr lang="en-US" dirty="0">
                <a:cs typeface="Calibri"/>
              </a:rPr>
              <a:t>Long-range dependencies modeling: Distance plays a role!</a:t>
            </a:r>
          </a:p>
          <a:p>
            <a:r>
              <a:rPr lang="en-US" dirty="0">
                <a:cs typeface="Calibri"/>
              </a:rPr>
              <a:t>...but when the goal is to learn a good representation of the input sequence, why not use...</a:t>
            </a:r>
          </a:p>
          <a:p>
            <a:pPr lvl="1"/>
            <a:r>
              <a:rPr lang="en-US" dirty="0">
                <a:cs typeface="Calibri"/>
              </a:rPr>
              <a:t>Convolutional neural networks?</a:t>
            </a:r>
          </a:p>
        </p:txBody>
      </p:sp>
    </p:spTree>
    <p:extLst>
      <p:ext uri="{BB962C8B-B14F-4D97-AF65-F5344CB8AC3E}">
        <p14:creationId xmlns:p14="http://schemas.microsoft.com/office/powerpoint/2010/main" val="4859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847-B251-434D-A2F8-F0BCCC0A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neural nets (CNN)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9622-34C7-47E1-963D-3115A14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01" y="1287567"/>
            <a:ext cx="4928609" cy="4833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One particular property of CNNs</a:t>
            </a:r>
          </a:p>
          <a:p>
            <a:pPr lvl="1"/>
            <a:r>
              <a:rPr lang="en-US" dirty="0">
                <a:cs typeface="Calibri"/>
              </a:rPr>
              <a:t>They model dependencies for a </a:t>
            </a:r>
            <a:r>
              <a:rPr lang="en-US" b="1" dirty="0">
                <a:cs typeface="Calibri"/>
              </a:rPr>
              <a:t>fixed-size context</a:t>
            </a:r>
            <a:r>
              <a:rPr lang="en-US" dirty="0">
                <a:cs typeface="Calibri"/>
              </a:rPr>
              <a:t>, but by </a:t>
            </a:r>
            <a:r>
              <a:rPr lang="en-US" b="1" dirty="0">
                <a:cs typeface="Calibri"/>
              </a:rPr>
              <a:t>stacking</a:t>
            </a:r>
            <a:r>
              <a:rPr lang="en-US" dirty="0">
                <a:cs typeface="Calibri"/>
              </a:rPr>
              <a:t> layers, one exactly controls the context size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D78770-0D38-43C9-8FD0-53ECE9EA8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1" b="-1061"/>
          <a:stretch/>
        </p:blipFill>
        <p:spPr>
          <a:xfrm>
            <a:off x="5457464" y="1688720"/>
            <a:ext cx="6312060" cy="3393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DE99C-EB7E-4628-89D8-86D3D15E2B74}"/>
              </a:ext>
            </a:extLst>
          </p:cNvPr>
          <p:cNvSpPr txBox="1"/>
          <p:nvPr/>
        </p:nvSpPr>
        <p:spPr>
          <a:xfrm>
            <a:off x="270114" y="5888523"/>
            <a:ext cx="110938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cs typeface="Calibri"/>
              </a:rPr>
              <a:t>Goodfellow, I., </a:t>
            </a:r>
            <a:r>
              <a:rPr lang="en-US" sz="1400" dirty="0" err="1">
                <a:solidFill>
                  <a:schemeClr val="accent4"/>
                </a:solidFill>
                <a:cs typeface="Calibri"/>
              </a:rPr>
              <a:t>Bengio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 Y., and Courville, A. (2016). 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Deep Learning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. MIT Press. http://www.deeplearningbook.org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2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D04C-E7D6-4B2D-9C74-D0882A8F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neural nets for 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5C3D-3201-4357-BBC4-703AF044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CNNs competitive with RNNs for MT (Gehring et al., 2017)</a:t>
            </a:r>
          </a:p>
          <a:p>
            <a:pPr lvl="1"/>
            <a:r>
              <a:rPr lang="en-US" dirty="0">
                <a:cs typeface="Calibri"/>
              </a:rPr>
              <a:t>Input tokens as word embeddings (not new) or sub-words (will be explained later)</a:t>
            </a:r>
          </a:p>
          <a:p>
            <a:pPr lvl="1"/>
            <a:r>
              <a:rPr lang="en-US" dirty="0">
                <a:cs typeface="Calibri"/>
              </a:rPr>
              <a:t>Fixed-length input? Set-up a maximum length and use &lt;PAD&gt;ding</a:t>
            </a:r>
          </a:p>
          <a:p>
            <a:pPr lvl="1"/>
            <a:r>
              <a:rPr lang="en-US" dirty="0">
                <a:cs typeface="Calibri"/>
              </a:rPr>
              <a:t>But positional information of tokens is lost...</a:t>
            </a:r>
            <a:endParaRPr lang="en-US" dirty="0"/>
          </a:p>
          <a:p>
            <a:r>
              <a:rPr lang="en-US" dirty="0">
                <a:cs typeface="Calibri"/>
              </a:rPr>
              <a:t>Solution: Positional embeddings</a:t>
            </a:r>
          </a:p>
          <a:p>
            <a:pPr lvl="1"/>
            <a:r>
              <a:rPr lang="en-US" dirty="0">
                <a:cs typeface="Calibri"/>
              </a:rPr>
              <a:t>For each position from the input, an additional embedding vector is trained</a:t>
            </a:r>
          </a:p>
          <a:p>
            <a:pPr lvl="2"/>
            <a:r>
              <a:rPr lang="en-US" dirty="0">
                <a:cs typeface="Calibri"/>
              </a:rPr>
              <a:t>For example, Pos1 = [1.12, -78.6, ...], Pos2 = [0.12, 34.5, …], up to max length</a:t>
            </a:r>
          </a:p>
          <a:p>
            <a:pPr lvl="1"/>
            <a:r>
              <a:rPr lang="en-US" dirty="0">
                <a:cs typeface="Calibri"/>
              </a:rPr>
              <a:t>Word embeddings and position embeddings are simply summed up for each input token</a:t>
            </a:r>
          </a:p>
          <a:p>
            <a:pPr lvl="1"/>
            <a:r>
              <a:rPr lang="en-US" dirty="0">
                <a:cs typeface="Calibri"/>
              </a:rPr>
              <a:t>Why? The model knows with which part of the input/output is dealing with</a:t>
            </a:r>
          </a:p>
          <a:p>
            <a:pPr lvl="2"/>
            <a:r>
              <a:rPr lang="en-US" dirty="0">
                <a:cs typeface="Calibri"/>
              </a:rPr>
              <a:t>But: Removing positional embeddings hurts performance only slightly</a:t>
            </a:r>
          </a:p>
          <a:p>
            <a:r>
              <a:rPr lang="en-US" dirty="0">
                <a:cs typeface="Calibri"/>
              </a:rPr>
              <a:t>State-of-the-art results and </a:t>
            </a:r>
            <a:r>
              <a:rPr lang="en-US" b="1" dirty="0">
                <a:cs typeface="Calibri"/>
              </a:rPr>
              <a:t>9.3x up to 21.3x faster</a:t>
            </a:r>
            <a:r>
              <a:rPr lang="en-US" dirty="0">
                <a:cs typeface="Calibri"/>
              </a:rPr>
              <a:t> on GPU than LSTMs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E503D-4BFE-415E-9754-8632DA09136F}"/>
              </a:ext>
            </a:extLst>
          </p:cNvPr>
          <p:cNvSpPr txBox="1"/>
          <p:nvPr/>
        </p:nvSpPr>
        <p:spPr>
          <a:xfrm>
            <a:off x="162171" y="5655208"/>
            <a:ext cx="1151102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Gehring, J., </a:t>
            </a:r>
            <a:r>
              <a:rPr lang="en-US" sz="1400" dirty="0" err="1">
                <a:solidFill>
                  <a:schemeClr val="accent4"/>
                </a:solidFill>
              </a:rPr>
              <a:t>Auli</a:t>
            </a:r>
            <a:r>
              <a:rPr lang="en-US" sz="1400" dirty="0">
                <a:solidFill>
                  <a:schemeClr val="accent4"/>
                </a:solidFill>
              </a:rPr>
              <a:t>, M., </a:t>
            </a:r>
            <a:r>
              <a:rPr lang="en-US" sz="1400" dirty="0" err="1">
                <a:solidFill>
                  <a:schemeClr val="accent4"/>
                </a:solidFill>
              </a:rPr>
              <a:t>Grangier</a:t>
            </a:r>
            <a:r>
              <a:rPr lang="en-US" sz="1400" dirty="0">
                <a:solidFill>
                  <a:schemeClr val="accent4"/>
                </a:solidFill>
              </a:rPr>
              <a:t>, D., </a:t>
            </a:r>
            <a:r>
              <a:rPr lang="en-US" sz="1400" dirty="0" err="1">
                <a:solidFill>
                  <a:schemeClr val="accent4"/>
                </a:solidFill>
              </a:rPr>
              <a:t>Yarats</a:t>
            </a:r>
            <a:r>
              <a:rPr lang="en-US" sz="1400" dirty="0">
                <a:solidFill>
                  <a:schemeClr val="accent4"/>
                </a:solidFill>
              </a:rPr>
              <a:t>, D., &amp; Dauphin, Y. N. (2017). Convolutional Sequence to Sequence Learning. In D. </a:t>
            </a:r>
            <a:r>
              <a:rPr lang="en-US" sz="1400" dirty="0" err="1">
                <a:solidFill>
                  <a:schemeClr val="accent4"/>
                </a:solidFill>
              </a:rPr>
              <a:t>Precup</a:t>
            </a:r>
            <a:r>
              <a:rPr lang="en-US" sz="1400" dirty="0">
                <a:solidFill>
                  <a:schemeClr val="accent4"/>
                </a:solidFill>
              </a:rPr>
              <a:t> &amp; Y. W. </a:t>
            </a:r>
            <a:r>
              <a:rPr lang="en-US" sz="1400" dirty="0" err="1">
                <a:solidFill>
                  <a:schemeClr val="accent4"/>
                </a:solidFill>
              </a:rPr>
              <a:t>Teh</a:t>
            </a:r>
            <a:r>
              <a:rPr lang="en-US" sz="1400" dirty="0">
                <a:solidFill>
                  <a:schemeClr val="accent4"/>
                </a:solidFill>
              </a:rPr>
              <a:t> (Eds.), </a:t>
            </a:r>
            <a:r>
              <a:rPr lang="en-US" sz="1400" i="1" dirty="0">
                <a:solidFill>
                  <a:schemeClr val="accent4"/>
                </a:solidFill>
              </a:rPr>
              <a:t>Proceedings of the 34th International Conference on Machine Learning</a:t>
            </a:r>
            <a:r>
              <a:rPr lang="en-US" sz="1400" dirty="0">
                <a:solidFill>
                  <a:schemeClr val="accent4"/>
                </a:solidFill>
              </a:rPr>
              <a:t> (pp. 1243–1252). Sydney, Australia: PMLR. Retrieved from </a:t>
            </a:r>
            <a:r>
              <a:rPr lang="en-US" sz="1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http://proceedings.mlr.press/v70/gehring17a/gehring17a.pdf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</a:p>
          <a:p>
            <a:pPr lvl="1"/>
            <a:r>
              <a:rPr lang="en-US" dirty="0">
                <a:cs typeface="Calibri"/>
              </a:rPr>
              <a:t>Long-range dependencies, hard to represent meaning</a:t>
            </a:r>
          </a:p>
          <a:p>
            <a:r>
              <a:rPr lang="en-US" dirty="0">
                <a:cs typeface="Calibri"/>
              </a:rPr>
              <a:t>Neural networks ✅</a:t>
            </a:r>
          </a:p>
          <a:p>
            <a:pPr lvl="1"/>
            <a:r>
              <a:rPr lang="en-US" dirty="0">
                <a:cs typeface="Calibri"/>
              </a:rPr>
              <a:t>Data hungry, learn non-linear dependencies, learn representations</a:t>
            </a:r>
          </a:p>
          <a:p>
            <a:r>
              <a:rPr lang="en-US" dirty="0">
                <a:cs typeface="Calibri"/>
              </a:rPr>
              <a:t>Embeddings ✅</a:t>
            </a:r>
          </a:p>
          <a:p>
            <a:pPr lvl="1"/>
            <a:r>
              <a:rPr lang="en-US" dirty="0">
                <a:cs typeface="Calibri"/>
              </a:rPr>
              <a:t>Dense input representation instead of distinct vocabulary items</a:t>
            </a:r>
          </a:p>
          <a:p>
            <a:r>
              <a:rPr lang="en-US" dirty="0">
                <a:cs typeface="Calibri"/>
              </a:rPr>
              <a:t>Neural machine translation ✅</a:t>
            </a:r>
          </a:p>
          <a:p>
            <a:pPr lvl="1"/>
            <a:r>
              <a:rPr lang="en-US" dirty="0">
                <a:cs typeface="Calibri"/>
              </a:rPr>
              <a:t>Sequence to sequence models</a:t>
            </a:r>
          </a:p>
          <a:p>
            <a:pPr lvl="1"/>
            <a:r>
              <a:rPr lang="en-US" dirty="0">
                <a:cs typeface="Calibri"/>
              </a:rPr>
              <a:t>Positional embeddings</a:t>
            </a:r>
          </a:p>
        </p:txBody>
      </p:sp>
    </p:spTree>
    <p:extLst>
      <p:ext uri="{BB962C8B-B14F-4D97-AF65-F5344CB8AC3E}">
        <p14:creationId xmlns:p14="http://schemas.microsoft.com/office/powerpoint/2010/main" val="20638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2763-AC92-4C1F-8695-7B17258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Attention: Modeling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0AB5-9ADE-434D-A149-2F6385D2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Recap: How to model long-range dependencies in input?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Recurrent networks (LSTM, GRU)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Stacking convolutional layers (as shown before)</a:t>
            </a:r>
          </a:p>
          <a:p>
            <a:r>
              <a:rPr lang="en-US" dirty="0">
                <a:cs typeface="Calibri"/>
              </a:rPr>
              <a:t>Self-Attention: Utilize associations between all input word pairs</a:t>
            </a:r>
          </a:p>
        </p:txBody>
      </p:sp>
      <p:pic>
        <p:nvPicPr>
          <p:cNvPr id="4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0BFC8B-3558-4B57-AFEB-9E5CC93E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89" y="1777183"/>
            <a:ext cx="7874642" cy="2019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8E61F-029D-457F-8F00-AE8C2100B7C3}"/>
              </a:ext>
            </a:extLst>
          </p:cNvPr>
          <p:cNvSpPr txBox="1"/>
          <p:nvPr/>
        </p:nvSpPr>
        <p:spPr>
          <a:xfrm>
            <a:off x="215097" y="5570433"/>
            <a:ext cx="1176180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Krishnan, V., &amp; Manning, C. D. (2006). An Effective Two-Stage Model for Exploiting Non-Local Dependencies in Named Entity Recognition. In Proceedings of the 21st International Conference on Computational Linguistics and 44th Annual Meeting of the Association for Computational Linguistics (pp. 1121–1128). Sydney, Australia: Association for Computational Linguistics. https://doi.org/10.3115/1220175.1220316</a:t>
            </a:r>
          </a:p>
        </p:txBody>
      </p:sp>
    </p:spTree>
    <p:extLst>
      <p:ext uri="{BB962C8B-B14F-4D97-AF65-F5344CB8AC3E}">
        <p14:creationId xmlns:p14="http://schemas.microsoft.com/office/powerpoint/2010/main" val="21876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5789-6E43-47D7-85D9-AFBF8BE7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bother?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AAB9797-630F-420A-80FC-2AF6E4696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621930" y="650372"/>
            <a:ext cx="7135569" cy="426182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8F29F-D4A5-47D3-AB49-3015615BC82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34501" y="1381272"/>
            <a:ext cx="3932238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Best paper award</a:t>
            </a:r>
            <a:r>
              <a:rPr lang="en-US" sz="2000" dirty="0">
                <a:cs typeface="Calibri"/>
              </a:rPr>
              <a:t> at the upcoming </a:t>
            </a:r>
            <a:r>
              <a:rPr lang="en-US" sz="2000" b="1" dirty="0">
                <a:cs typeface="Calibri"/>
              </a:rPr>
              <a:t>NAACL </a:t>
            </a:r>
            <a:r>
              <a:rPr lang="en-US" sz="2000" dirty="0">
                <a:cs typeface="Calibri"/>
              </a:rPr>
              <a:t>(</a:t>
            </a:r>
            <a:r>
              <a:rPr lang="en-US" sz="2000" dirty="0"/>
              <a:t>2019 Annual Conference of the North American Chapter of the Association for Computational Linguistics)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State-of-the-art results</a:t>
            </a:r>
            <a:r>
              <a:rPr lang="en-US" sz="2000" dirty="0">
                <a:cs typeface="Calibri"/>
              </a:rPr>
              <a:t> on various NLP tasks</a:t>
            </a:r>
          </a:p>
          <a:p>
            <a:r>
              <a:rPr lang="en-US" sz="2000" dirty="0">
                <a:cs typeface="Calibri"/>
              </a:rPr>
              <a:t>Directly applicable to other </a:t>
            </a:r>
            <a:r>
              <a:rPr lang="en-US" sz="2000" b="1" dirty="0">
                <a:cs typeface="Calibri"/>
              </a:rPr>
              <a:t>domains and languages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C0E08-E8B0-44BA-B247-A599D5F0FCC8}"/>
              </a:ext>
            </a:extLst>
          </p:cNvPr>
          <p:cNvSpPr txBox="1"/>
          <p:nvPr/>
        </p:nvSpPr>
        <p:spPr>
          <a:xfrm>
            <a:off x="277792" y="5501710"/>
            <a:ext cx="115881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Devlin, J., Chang, M.-W., Lee, K., &amp; Toutanova, K. (2019). BERT: Pre-training of Deep Bidirectional Transformers for Language Understanding. In </a:t>
            </a:r>
            <a:r>
              <a:rPr lang="en-US" sz="1400" i="1" dirty="0">
                <a:solidFill>
                  <a:schemeClr val="accent4"/>
                </a:solidFill>
              </a:rPr>
              <a:t>Proceedings of the 2019 Conference of the North American Chapter of the Association for Computational Linguistics: Human Language Technologies, </a:t>
            </a:r>
            <a:r>
              <a:rPr lang="en-US" sz="1400" dirty="0">
                <a:solidFill>
                  <a:schemeClr val="accent4"/>
                </a:solidFill>
              </a:rPr>
              <a:t>(to appear). Minneapolis, MN: Association for Computational Linguistics. Retrieved from </a:t>
            </a:r>
            <a:r>
              <a:rPr lang="en-US" sz="1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http://arxiv.org/abs/1810.04805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6372-67A9-4DEC-8817-4ED83B20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Self-Attention in detail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BECEE-0D22-419A-9630-08240C889942}"/>
              </a:ext>
            </a:extLst>
          </p:cNvPr>
          <p:cNvSpPr txBox="1"/>
          <p:nvPr/>
        </p:nvSpPr>
        <p:spPr>
          <a:xfrm>
            <a:off x="413937" y="1618146"/>
            <a:ext cx="938924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</a:t>
            </a:r>
          </a:p>
          <a:p>
            <a:r>
              <a:rPr lang="en-US" sz="1600" dirty="0"/>
              <a:t>cat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sat</a:t>
            </a:r>
          </a:p>
          <a:p>
            <a:r>
              <a:rPr lang="en-US" sz="1600" dirty="0"/>
              <a:t>.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&lt;PAD&gt;</a:t>
            </a:r>
            <a:endParaRPr lang="en-US" sz="1600" dirty="0">
              <a:cs typeface="Calibri"/>
            </a:endParaRPr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C714EB63-0B0E-4990-A55A-34E04BFCBC29}"/>
              </a:ext>
            </a:extLst>
          </p:cNvPr>
          <p:cNvSpPr/>
          <p:nvPr/>
        </p:nvSpPr>
        <p:spPr>
          <a:xfrm>
            <a:off x="1190388" y="1689528"/>
            <a:ext cx="1164896" cy="1410137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Some layers (</a:t>
            </a:r>
            <a:r>
              <a:rPr lang="en-US" sz="1400" dirty="0" err="1">
                <a:cs typeface="Calibri"/>
              </a:rPr>
              <a:t>Emb</a:t>
            </a:r>
            <a:r>
              <a:rPr lang="en-US" sz="1400" dirty="0">
                <a:cs typeface="Calibri"/>
              </a:rPr>
              <a:t>., LSTM, Conv)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A874484-7A42-7D41-AE2A-B9A01CAE91CE}"/>
              </a:ext>
            </a:extLst>
          </p:cNvPr>
          <p:cNvGrpSpPr/>
          <p:nvPr/>
        </p:nvGrpSpPr>
        <p:grpSpPr>
          <a:xfrm>
            <a:off x="2354191" y="1530779"/>
            <a:ext cx="1637862" cy="1646619"/>
            <a:chOff x="2354191" y="1530779"/>
            <a:chExt cx="1637862" cy="1646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477301-A610-473F-8A6F-A49C980A2F9A}"/>
                </a:ext>
              </a:extLst>
            </p:cNvPr>
            <p:cNvSpPr/>
            <p:nvPr/>
          </p:nvSpPr>
          <p:spPr>
            <a:xfrm>
              <a:off x="2513488" y="1690076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21" name="Double Bracket 20">
              <a:extLst>
                <a:ext uri="{FF2B5EF4-FFF2-40B4-BE49-F238E27FC236}">
                  <a16:creationId xmlns:a16="http://schemas.microsoft.com/office/drawing/2014/main" id="{DD7A348B-C480-40C6-AE93-E885CF24F38D}"/>
                </a:ext>
              </a:extLst>
            </p:cNvPr>
            <p:cNvSpPr/>
            <p:nvPr/>
          </p:nvSpPr>
          <p:spPr>
            <a:xfrm rot="-5400000">
              <a:off x="2349812" y="1535158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64DD1B-6B00-4D9F-98D5-30079B0C0697}"/>
                </a:ext>
              </a:extLst>
            </p:cNvPr>
            <p:cNvSpPr/>
            <p:nvPr/>
          </p:nvSpPr>
          <p:spPr>
            <a:xfrm>
              <a:off x="2513487" y="1944075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F385CA-964B-4F7B-8374-0ECD398DCEDE}"/>
                </a:ext>
              </a:extLst>
            </p:cNvPr>
            <p:cNvSpPr/>
            <p:nvPr/>
          </p:nvSpPr>
          <p:spPr>
            <a:xfrm>
              <a:off x="2513486" y="2241867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C6FF19-8854-4398-A3D2-55374E553128}"/>
                </a:ext>
              </a:extLst>
            </p:cNvPr>
            <p:cNvSpPr/>
            <p:nvPr/>
          </p:nvSpPr>
          <p:spPr>
            <a:xfrm>
              <a:off x="2513485" y="2530901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F6FD78-A17C-471B-9130-96A3885332A4}"/>
                </a:ext>
              </a:extLst>
            </p:cNvPr>
            <p:cNvSpPr/>
            <p:nvPr/>
          </p:nvSpPr>
          <p:spPr>
            <a:xfrm>
              <a:off x="2513484" y="2837452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3AFF9D3-223C-7044-829B-E7854FF47853}"/>
              </a:ext>
            </a:extLst>
          </p:cNvPr>
          <p:cNvGrpSpPr/>
          <p:nvPr/>
        </p:nvGrpSpPr>
        <p:grpSpPr>
          <a:xfrm>
            <a:off x="4434363" y="1561433"/>
            <a:ext cx="1786757" cy="1629103"/>
            <a:chOff x="4434363" y="1561433"/>
            <a:chExt cx="1786757" cy="1629103"/>
          </a:xfrm>
        </p:grpSpPr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14538876-B229-4C78-BBBE-915C4112F091}"/>
                </a:ext>
              </a:extLst>
            </p:cNvPr>
            <p:cNvSpPr/>
            <p:nvPr/>
          </p:nvSpPr>
          <p:spPr>
            <a:xfrm>
              <a:off x="4434363" y="1561433"/>
              <a:ext cx="1786757" cy="1629103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300F43-2FF1-4482-AABC-949AD8764686}"/>
                </a:ext>
              </a:extLst>
            </p:cNvPr>
            <p:cNvSpPr/>
            <p:nvPr/>
          </p:nvSpPr>
          <p:spPr>
            <a:xfrm>
              <a:off x="4633073" y="1672558"/>
              <a:ext cx="183932" cy="1383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A034F3-A60D-4A75-B913-F15220973EC4}"/>
                </a:ext>
              </a:extLst>
            </p:cNvPr>
            <p:cNvSpPr/>
            <p:nvPr/>
          </p:nvSpPr>
          <p:spPr>
            <a:xfrm>
              <a:off x="4948382" y="1672557"/>
              <a:ext cx="183932" cy="1383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F7BBBC-F342-4DA2-ACD1-90719F86FC46}"/>
                </a:ext>
              </a:extLst>
            </p:cNvPr>
            <p:cNvSpPr/>
            <p:nvPr/>
          </p:nvSpPr>
          <p:spPr>
            <a:xfrm>
              <a:off x="5263692" y="1672556"/>
              <a:ext cx="183932" cy="1383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87CBBC-DAED-45B1-959D-9DDFF68661E9}"/>
                </a:ext>
              </a:extLst>
            </p:cNvPr>
            <p:cNvSpPr/>
            <p:nvPr/>
          </p:nvSpPr>
          <p:spPr>
            <a:xfrm>
              <a:off x="5561483" y="1672555"/>
              <a:ext cx="183932" cy="1383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6C30BF-2BE8-4567-A625-BC73BA58B51C}"/>
                </a:ext>
              </a:extLst>
            </p:cNvPr>
            <p:cNvSpPr/>
            <p:nvPr/>
          </p:nvSpPr>
          <p:spPr>
            <a:xfrm>
              <a:off x="5876794" y="1672554"/>
              <a:ext cx="183932" cy="1383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A4133A96-5B9F-4C86-B227-6C5DABA3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19972"/>
              </p:ext>
            </p:extLst>
          </p:nvPr>
        </p:nvGraphicFramePr>
        <p:xfrm>
          <a:off x="6967838" y="1697638"/>
          <a:ext cx="1463035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2607">
                  <a:extLst>
                    <a:ext uri="{9D8B030D-6E8A-4147-A177-3AD203B41FA5}">
                      <a16:colId xmlns:a16="http://schemas.microsoft.com/office/drawing/2014/main" val="3992253946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692315313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681914900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156279101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273924030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0795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159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128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66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6904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5257978-5A46-4C01-8080-AFA6E30AC910}"/>
              </a:ext>
            </a:extLst>
          </p:cNvPr>
          <p:cNvSpPr txBox="1"/>
          <p:nvPr/>
        </p:nvSpPr>
        <p:spPr>
          <a:xfrm>
            <a:off x="999424" y="3299708"/>
            <a:ext cx="107876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/>
              <a:t>Matrix H         *    Matrix H transformed       =    Dot product (raw associations)    -&gt;     Apply </a:t>
            </a:r>
            <a:r>
              <a:rPr lang="en-US" sz="1400" dirty="0" err="1"/>
              <a:t>softmax</a:t>
            </a:r>
            <a:r>
              <a:rPr lang="en-US" sz="1400" dirty="0"/>
              <a:t> on each row</a:t>
            </a:r>
            <a:endParaRPr lang="en-US" dirty="0">
              <a:cs typeface="Calibri" panose="020F0502020204030204"/>
            </a:endParaRPr>
          </a:p>
          <a:p>
            <a:pPr algn="r"/>
            <a:r>
              <a:rPr lang="en-US" sz="1400" dirty="0">
                <a:cs typeface="Calibri"/>
              </a:rPr>
              <a:t>(Latent representation)                                          (Divide each row by sqrt(abs(h)) to scale)       (normalized associations)</a:t>
            </a:r>
          </a:p>
        </p:txBody>
      </p:sp>
      <p:graphicFrame>
        <p:nvGraphicFramePr>
          <p:cNvPr id="37" name="Table 33">
            <a:extLst>
              <a:ext uri="{FF2B5EF4-FFF2-40B4-BE49-F238E27FC236}">
                <a16:creationId xmlns:a16="http://schemas.microsoft.com/office/drawing/2014/main" id="{F19F4B22-2C49-46F0-B020-B6BF83F1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85007"/>
              </p:ext>
            </p:extLst>
          </p:nvPr>
        </p:nvGraphicFramePr>
        <p:xfrm>
          <a:off x="9510791" y="1688777"/>
          <a:ext cx="1463035" cy="1463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2607">
                  <a:extLst>
                    <a:ext uri="{9D8B030D-6E8A-4147-A177-3AD203B41FA5}">
                      <a16:colId xmlns:a16="http://schemas.microsoft.com/office/drawing/2014/main" val="3992253946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692315313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681914900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156279101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273924030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0795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159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128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66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69047"/>
                  </a:ext>
                </a:extLst>
              </a:tr>
            </a:tbl>
          </a:graphicData>
        </a:graphic>
      </p:graphicFrame>
      <p:graphicFrame>
        <p:nvGraphicFramePr>
          <p:cNvPr id="38" name="Table 33">
            <a:extLst>
              <a:ext uri="{FF2B5EF4-FFF2-40B4-BE49-F238E27FC236}">
                <a16:creationId xmlns:a16="http://schemas.microsoft.com/office/drawing/2014/main" id="{4B783C9E-7DF1-4C20-B6A5-8BDF55FC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39308"/>
              </p:ext>
            </p:extLst>
          </p:nvPr>
        </p:nvGraphicFramePr>
        <p:xfrm>
          <a:off x="1095485" y="4126521"/>
          <a:ext cx="1463035" cy="1463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2607">
                  <a:extLst>
                    <a:ext uri="{9D8B030D-6E8A-4147-A177-3AD203B41FA5}">
                      <a16:colId xmlns:a16="http://schemas.microsoft.com/office/drawing/2014/main" val="3992253946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692315313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681914900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156279101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273924030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0795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159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128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66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7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69047"/>
                  </a:ext>
                </a:extLst>
              </a:tr>
            </a:tbl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8CEF293-B872-2544-88AC-3CE7AA846AAE}"/>
              </a:ext>
            </a:extLst>
          </p:cNvPr>
          <p:cNvGrpSpPr/>
          <p:nvPr/>
        </p:nvGrpSpPr>
        <p:grpSpPr>
          <a:xfrm>
            <a:off x="3198071" y="4101430"/>
            <a:ext cx="1637862" cy="1646619"/>
            <a:chOff x="3198071" y="4101430"/>
            <a:chExt cx="1637862" cy="16466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C55649-098D-40D5-9A1C-D0A0B29754F6}"/>
                </a:ext>
              </a:extLst>
            </p:cNvPr>
            <p:cNvSpPr/>
            <p:nvPr/>
          </p:nvSpPr>
          <p:spPr>
            <a:xfrm>
              <a:off x="3357368" y="4260727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40" name="Double Bracket 39">
              <a:extLst>
                <a:ext uri="{FF2B5EF4-FFF2-40B4-BE49-F238E27FC236}">
                  <a16:creationId xmlns:a16="http://schemas.microsoft.com/office/drawing/2014/main" id="{3D3405B4-03BB-45FB-840F-5B2531A5B91A}"/>
                </a:ext>
              </a:extLst>
            </p:cNvPr>
            <p:cNvSpPr/>
            <p:nvPr/>
          </p:nvSpPr>
          <p:spPr>
            <a:xfrm rot="-5400000">
              <a:off x="3193692" y="4105809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90B2A4-D581-4D6F-8872-E30BA65330E6}"/>
                </a:ext>
              </a:extLst>
            </p:cNvPr>
            <p:cNvSpPr/>
            <p:nvPr/>
          </p:nvSpPr>
          <p:spPr>
            <a:xfrm>
              <a:off x="3357367" y="4514726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6806AE-2CD8-4B08-A297-2D61417274CE}"/>
                </a:ext>
              </a:extLst>
            </p:cNvPr>
            <p:cNvSpPr/>
            <p:nvPr/>
          </p:nvSpPr>
          <p:spPr>
            <a:xfrm>
              <a:off x="3357366" y="4812518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63B365-BC7A-4015-9E5D-2122AC7347E4}"/>
                </a:ext>
              </a:extLst>
            </p:cNvPr>
            <p:cNvSpPr/>
            <p:nvPr/>
          </p:nvSpPr>
          <p:spPr>
            <a:xfrm>
              <a:off x="3357365" y="5101552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160C07-179A-4B4F-868F-71F81D3DADD4}"/>
                </a:ext>
              </a:extLst>
            </p:cNvPr>
            <p:cNvSpPr/>
            <p:nvPr/>
          </p:nvSpPr>
          <p:spPr>
            <a:xfrm>
              <a:off x="3357364" y="5408103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30307D2-181A-7445-A89A-6E970B699279}"/>
              </a:ext>
            </a:extLst>
          </p:cNvPr>
          <p:cNvGrpSpPr/>
          <p:nvPr/>
        </p:nvGrpSpPr>
        <p:grpSpPr>
          <a:xfrm>
            <a:off x="6325815" y="4110290"/>
            <a:ext cx="1637862" cy="1646619"/>
            <a:chOff x="6325815" y="4110290"/>
            <a:chExt cx="1637862" cy="164661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1F3006-6747-4067-9B19-F3ACA33FC0B4}"/>
                </a:ext>
              </a:extLst>
            </p:cNvPr>
            <p:cNvSpPr/>
            <p:nvPr/>
          </p:nvSpPr>
          <p:spPr>
            <a:xfrm>
              <a:off x="6485112" y="4269587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46" name="Double Bracket 45">
              <a:extLst>
                <a:ext uri="{FF2B5EF4-FFF2-40B4-BE49-F238E27FC236}">
                  <a16:creationId xmlns:a16="http://schemas.microsoft.com/office/drawing/2014/main" id="{6C50FB82-CC11-40B5-8B8C-58934E06699C}"/>
                </a:ext>
              </a:extLst>
            </p:cNvPr>
            <p:cNvSpPr/>
            <p:nvPr/>
          </p:nvSpPr>
          <p:spPr>
            <a:xfrm rot="16200000">
              <a:off x="6321436" y="4114669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C53E6C-979F-486B-B0A1-988247CAB43E}"/>
                </a:ext>
              </a:extLst>
            </p:cNvPr>
            <p:cNvSpPr/>
            <p:nvPr/>
          </p:nvSpPr>
          <p:spPr>
            <a:xfrm>
              <a:off x="6485111" y="4523586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8B2729-26B3-49DA-8319-869212FFEEA5}"/>
                </a:ext>
              </a:extLst>
            </p:cNvPr>
            <p:cNvSpPr/>
            <p:nvPr/>
          </p:nvSpPr>
          <p:spPr>
            <a:xfrm>
              <a:off x="6485110" y="4821378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1959D7-299B-4469-9BDF-E04A56B002AE}"/>
                </a:ext>
              </a:extLst>
            </p:cNvPr>
            <p:cNvSpPr/>
            <p:nvPr/>
          </p:nvSpPr>
          <p:spPr>
            <a:xfrm>
              <a:off x="6485109" y="5110412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49336C-B123-41A3-8908-DA4250A49528}"/>
                </a:ext>
              </a:extLst>
            </p:cNvPr>
            <p:cNvSpPr/>
            <p:nvPr/>
          </p:nvSpPr>
          <p:spPr>
            <a:xfrm>
              <a:off x="6485108" y="5416963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C5FD761-E80D-4F31-8BB7-EF8C1B0976EE}"/>
              </a:ext>
            </a:extLst>
          </p:cNvPr>
          <p:cNvSpPr/>
          <p:nvPr/>
        </p:nvSpPr>
        <p:spPr>
          <a:xfrm>
            <a:off x="9093273" y="215090"/>
            <a:ext cx="2693778" cy="178094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Each row corresponds to an input word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Each row sums up to 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Each cell shows the "association strength" with all other words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BBD3BAD-640C-4FBC-8300-3FF15C375870}"/>
              </a:ext>
            </a:extLst>
          </p:cNvPr>
          <p:cNvSpPr/>
          <p:nvPr/>
        </p:nvSpPr>
        <p:spPr>
          <a:xfrm>
            <a:off x="6410688" y="5329378"/>
            <a:ext cx="4563138" cy="11999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Each position in the latent representation of a word is weighted by the association strength with other words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B4545-3254-416B-92B3-A7E2B8F187B5}"/>
              </a:ext>
            </a:extLst>
          </p:cNvPr>
          <p:cNvSpPr txBox="1"/>
          <p:nvPr/>
        </p:nvSpPr>
        <p:spPr>
          <a:xfrm>
            <a:off x="916537" y="5868517"/>
            <a:ext cx="55608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Normalized associations      *         Matrix H          =     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908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35" grpId="0"/>
      <p:bldP spid="52" grpId="0" animBg="1"/>
      <p:bldP spid="53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6D05A479-93EC-4840-BC0F-8FFFB538D807}"/>
              </a:ext>
            </a:extLst>
          </p:cNvPr>
          <p:cNvSpPr/>
          <p:nvPr/>
        </p:nvSpPr>
        <p:spPr>
          <a:xfrm>
            <a:off x="3897565" y="1152629"/>
            <a:ext cx="8116184" cy="4359347"/>
          </a:xfrm>
          <a:prstGeom prst="wedgeRoundRectCallout">
            <a:avLst>
              <a:gd name="adj1" fmla="val -54252"/>
              <a:gd name="adj2" fmla="val 2149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E02C1-74D0-4895-A018-3F9D88C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Self-attention: More subtleties</a:t>
            </a:r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F61F0DE-1E20-024D-A3D2-AE53566E1B62}"/>
              </a:ext>
            </a:extLst>
          </p:cNvPr>
          <p:cNvGrpSpPr/>
          <p:nvPr/>
        </p:nvGrpSpPr>
        <p:grpSpPr>
          <a:xfrm>
            <a:off x="5961354" y="1444689"/>
            <a:ext cx="1637862" cy="1646619"/>
            <a:chOff x="5961354" y="1444689"/>
            <a:chExt cx="1637862" cy="1646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44E41A-FD52-45E4-B5FD-302175BD52A5}"/>
                </a:ext>
              </a:extLst>
            </p:cNvPr>
            <p:cNvSpPr/>
            <p:nvPr/>
          </p:nvSpPr>
          <p:spPr>
            <a:xfrm>
              <a:off x="6120651" y="1603985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7B5D1024-49EF-4E29-B654-DE1BA1E5515B}"/>
                </a:ext>
              </a:extLst>
            </p:cNvPr>
            <p:cNvSpPr/>
            <p:nvPr/>
          </p:nvSpPr>
          <p:spPr>
            <a:xfrm rot="16200000">
              <a:off x="5956975" y="1449068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0548D2-F28C-49B5-B2F5-DEC519CEB4A1}"/>
                </a:ext>
              </a:extLst>
            </p:cNvPr>
            <p:cNvSpPr/>
            <p:nvPr/>
          </p:nvSpPr>
          <p:spPr>
            <a:xfrm>
              <a:off x="6120650" y="1857983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B566F3-CD43-4172-8778-B9DBA99A157D}"/>
                </a:ext>
              </a:extLst>
            </p:cNvPr>
            <p:cNvSpPr/>
            <p:nvPr/>
          </p:nvSpPr>
          <p:spPr>
            <a:xfrm>
              <a:off x="6120649" y="2155777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09090A-363A-454F-9AB1-34EAF314CEE0}"/>
                </a:ext>
              </a:extLst>
            </p:cNvPr>
            <p:cNvSpPr/>
            <p:nvPr/>
          </p:nvSpPr>
          <p:spPr>
            <a:xfrm>
              <a:off x="6120648" y="2444810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92E319-2EBA-4D3F-80C0-E985527C2772}"/>
                </a:ext>
              </a:extLst>
            </p:cNvPr>
            <p:cNvSpPr/>
            <p:nvPr/>
          </p:nvSpPr>
          <p:spPr>
            <a:xfrm>
              <a:off x="6120647" y="2751361"/>
              <a:ext cx="1331311" cy="175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78084E-D39B-4CEA-A5E9-D48FCB23B20D}"/>
              </a:ext>
            </a:extLst>
          </p:cNvPr>
          <p:cNvSpPr txBox="1"/>
          <p:nvPr/>
        </p:nvSpPr>
        <p:spPr>
          <a:xfrm>
            <a:off x="113636" y="1496614"/>
            <a:ext cx="9389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cat</a:t>
            </a:r>
            <a:endParaRPr lang="en-US" dirty="0">
              <a:cs typeface="Calibri"/>
            </a:endParaRPr>
          </a:p>
          <a:p>
            <a:r>
              <a:rPr lang="en-US" dirty="0"/>
              <a:t>sat</a:t>
            </a:r>
          </a:p>
          <a:p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&lt;PAD&gt;</a:t>
            </a:r>
            <a:endParaRPr lang="en-US" dirty="0">
              <a:cs typeface="Calibri"/>
            </a:endParaRP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C56BA867-1849-4BEA-8A44-BAD78ACBFCC0}"/>
              </a:ext>
            </a:extLst>
          </p:cNvPr>
          <p:cNvSpPr/>
          <p:nvPr/>
        </p:nvSpPr>
        <p:spPr>
          <a:xfrm>
            <a:off x="982094" y="1575841"/>
            <a:ext cx="1164896" cy="1410137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Some layers (</a:t>
            </a:r>
            <a:r>
              <a:rPr lang="en-US" sz="1400" dirty="0" err="1">
                <a:cs typeface="Calibri"/>
              </a:rPr>
              <a:t>Emb</a:t>
            </a:r>
            <a:r>
              <a:rPr lang="en-US" sz="1400" dirty="0">
                <a:cs typeface="Calibri"/>
              </a:rPr>
              <a:t>., LSTM, Conv)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B24A5BD-8D36-734C-BE54-C1533DDCB607}"/>
              </a:ext>
            </a:extLst>
          </p:cNvPr>
          <p:cNvGrpSpPr/>
          <p:nvPr/>
        </p:nvGrpSpPr>
        <p:grpSpPr>
          <a:xfrm>
            <a:off x="2053890" y="1409247"/>
            <a:ext cx="1637862" cy="1646619"/>
            <a:chOff x="2053890" y="1409247"/>
            <a:chExt cx="1637862" cy="16466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00CD42-E915-417D-8E76-1DA823227968}"/>
                </a:ext>
              </a:extLst>
            </p:cNvPr>
            <p:cNvSpPr/>
            <p:nvPr/>
          </p:nvSpPr>
          <p:spPr>
            <a:xfrm>
              <a:off x="2213187" y="1568545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21" name="Double Bracket 20">
              <a:extLst>
                <a:ext uri="{FF2B5EF4-FFF2-40B4-BE49-F238E27FC236}">
                  <a16:creationId xmlns:a16="http://schemas.microsoft.com/office/drawing/2014/main" id="{90A2F7BB-8445-4CF8-B5EE-950CF701464E}"/>
                </a:ext>
              </a:extLst>
            </p:cNvPr>
            <p:cNvSpPr/>
            <p:nvPr/>
          </p:nvSpPr>
          <p:spPr>
            <a:xfrm rot="16200000">
              <a:off x="2049511" y="1413626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466184-7DC0-4D3D-A6DF-11A6D6A1C1D7}"/>
                </a:ext>
              </a:extLst>
            </p:cNvPr>
            <p:cNvSpPr/>
            <p:nvPr/>
          </p:nvSpPr>
          <p:spPr>
            <a:xfrm>
              <a:off x="2213186" y="1822544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7658D5-06D5-44D7-B7F0-AD4D789535C5}"/>
                </a:ext>
              </a:extLst>
            </p:cNvPr>
            <p:cNvSpPr/>
            <p:nvPr/>
          </p:nvSpPr>
          <p:spPr>
            <a:xfrm>
              <a:off x="2213185" y="2120336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F24461-CCA0-41D2-AF89-9E3C07C948F3}"/>
                </a:ext>
              </a:extLst>
            </p:cNvPr>
            <p:cNvSpPr/>
            <p:nvPr/>
          </p:nvSpPr>
          <p:spPr>
            <a:xfrm>
              <a:off x="2213184" y="2409370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B932D4-19C7-4F0D-BB1E-91DD340B2B57}"/>
                </a:ext>
              </a:extLst>
            </p:cNvPr>
            <p:cNvSpPr/>
            <p:nvPr/>
          </p:nvSpPr>
          <p:spPr>
            <a:xfrm>
              <a:off x="2213183" y="2715920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sp>
        <p:nvSpPr>
          <p:cNvPr id="32" name="Callout: Right Arrow 31">
            <a:extLst>
              <a:ext uri="{FF2B5EF4-FFF2-40B4-BE49-F238E27FC236}">
                <a16:creationId xmlns:a16="http://schemas.microsoft.com/office/drawing/2014/main" id="{51C217C1-7618-4585-9FBD-97F7B6FE5605}"/>
              </a:ext>
            </a:extLst>
          </p:cNvPr>
          <p:cNvSpPr/>
          <p:nvPr/>
        </p:nvSpPr>
        <p:spPr>
          <a:xfrm>
            <a:off x="4336808" y="1603438"/>
            <a:ext cx="1475012" cy="1392417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Compute self-attention</a:t>
            </a:r>
            <a:endParaRPr lang="en-US" sz="160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050A5F-04B8-7E4E-AD2D-9A260B76BAF9}"/>
              </a:ext>
            </a:extLst>
          </p:cNvPr>
          <p:cNvGrpSpPr/>
          <p:nvPr/>
        </p:nvGrpSpPr>
        <p:grpSpPr>
          <a:xfrm>
            <a:off x="7813192" y="1435828"/>
            <a:ext cx="1637862" cy="1646619"/>
            <a:chOff x="7813192" y="1435828"/>
            <a:chExt cx="1637862" cy="164661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2FE225-3C2B-497D-A65C-F09546DFAC92}"/>
                </a:ext>
              </a:extLst>
            </p:cNvPr>
            <p:cNvSpPr/>
            <p:nvPr/>
          </p:nvSpPr>
          <p:spPr>
            <a:xfrm>
              <a:off x="7972489" y="1595126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34" name="Double Bracket 33">
              <a:extLst>
                <a:ext uri="{FF2B5EF4-FFF2-40B4-BE49-F238E27FC236}">
                  <a16:creationId xmlns:a16="http://schemas.microsoft.com/office/drawing/2014/main" id="{8AD4E7E8-1CD6-499D-85DD-EE46A397661A}"/>
                </a:ext>
              </a:extLst>
            </p:cNvPr>
            <p:cNvSpPr/>
            <p:nvPr/>
          </p:nvSpPr>
          <p:spPr>
            <a:xfrm rot="16200000">
              <a:off x="7808813" y="1440207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44AF93-2F5F-46FA-A978-F78DC742A6D8}"/>
                </a:ext>
              </a:extLst>
            </p:cNvPr>
            <p:cNvSpPr/>
            <p:nvPr/>
          </p:nvSpPr>
          <p:spPr>
            <a:xfrm>
              <a:off x="7972488" y="1849124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18DB13-BD97-412A-90BF-2435D29DB37B}"/>
                </a:ext>
              </a:extLst>
            </p:cNvPr>
            <p:cNvSpPr/>
            <p:nvPr/>
          </p:nvSpPr>
          <p:spPr>
            <a:xfrm>
              <a:off x="7972487" y="2146916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04E29E-6D8C-4CB4-8A43-E29ECCA60902}"/>
                </a:ext>
              </a:extLst>
            </p:cNvPr>
            <p:cNvSpPr/>
            <p:nvPr/>
          </p:nvSpPr>
          <p:spPr>
            <a:xfrm>
              <a:off x="7972486" y="2435951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E327CA-A9E5-4319-85D4-A49A22BF7AA5}"/>
                </a:ext>
              </a:extLst>
            </p:cNvPr>
            <p:cNvSpPr/>
            <p:nvPr/>
          </p:nvSpPr>
          <p:spPr>
            <a:xfrm>
              <a:off x="7972485" y="2742500"/>
              <a:ext cx="1331311" cy="17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2C07A1-0238-4661-8661-6700F1493D3B}"/>
              </a:ext>
            </a:extLst>
          </p:cNvPr>
          <p:cNvSpPr txBox="1"/>
          <p:nvPr/>
        </p:nvSpPr>
        <p:spPr>
          <a:xfrm>
            <a:off x="6116448" y="3176333"/>
            <a:ext cx="59329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Self-attention   +     Matrix H      = "Residual connections"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442A4AE-285D-DA4E-B9F3-235CF32EB607}"/>
              </a:ext>
            </a:extLst>
          </p:cNvPr>
          <p:cNvGrpSpPr/>
          <p:nvPr/>
        </p:nvGrpSpPr>
        <p:grpSpPr>
          <a:xfrm>
            <a:off x="9886540" y="1435828"/>
            <a:ext cx="1637862" cy="1646619"/>
            <a:chOff x="9886540" y="1435828"/>
            <a:chExt cx="1637862" cy="16466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3D241E-3EB7-489D-B942-673938A67C10}"/>
                </a:ext>
              </a:extLst>
            </p:cNvPr>
            <p:cNvSpPr/>
            <p:nvPr/>
          </p:nvSpPr>
          <p:spPr>
            <a:xfrm>
              <a:off x="10045837" y="1595126"/>
              <a:ext cx="1331311" cy="1751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41" name="Double Bracket 40">
              <a:extLst>
                <a:ext uri="{FF2B5EF4-FFF2-40B4-BE49-F238E27FC236}">
                  <a16:creationId xmlns:a16="http://schemas.microsoft.com/office/drawing/2014/main" id="{64AC0921-34BC-4984-859D-FCEA0BF114B1}"/>
                </a:ext>
              </a:extLst>
            </p:cNvPr>
            <p:cNvSpPr/>
            <p:nvPr/>
          </p:nvSpPr>
          <p:spPr>
            <a:xfrm rot="16200000">
              <a:off x="9882161" y="1440207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A6EF82-2E7A-4037-8B54-78DEDBB7F061}"/>
                </a:ext>
              </a:extLst>
            </p:cNvPr>
            <p:cNvSpPr/>
            <p:nvPr/>
          </p:nvSpPr>
          <p:spPr>
            <a:xfrm>
              <a:off x="10045836" y="1849124"/>
              <a:ext cx="1331311" cy="1751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BBE53F-C8CB-4315-B445-C35C05313AF9}"/>
                </a:ext>
              </a:extLst>
            </p:cNvPr>
            <p:cNvSpPr/>
            <p:nvPr/>
          </p:nvSpPr>
          <p:spPr>
            <a:xfrm>
              <a:off x="10045835" y="2146916"/>
              <a:ext cx="1331311" cy="1751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056082-5C18-4195-9360-3277B8406AD2}"/>
                </a:ext>
              </a:extLst>
            </p:cNvPr>
            <p:cNvSpPr/>
            <p:nvPr/>
          </p:nvSpPr>
          <p:spPr>
            <a:xfrm>
              <a:off x="10045834" y="2435951"/>
              <a:ext cx="1331311" cy="1751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129055-83E7-4E87-8283-CCB5F41973C8}"/>
                </a:ext>
              </a:extLst>
            </p:cNvPr>
            <p:cNvSpPr/>
            <p:nvPr/>
          </p:nvSpPr>
          <p:spPr>
            <a:xfrm>
              <a:off x="10045833" y="2742500"/>
              <a:ext cx="1331311" cy="1751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sp>
        <p:nvSpPr>
          <p:cNvPr id="46" name="Callout: Right Arrow 45">
            <a:extLst>
              <a:ext uri="{FF2B5EF4-FFF2-40B4-BE49-F238E27FC236}">
                <a16:creationId xmlns:a16="http://schemas.microsoft.com/office/drawing/2014/main" id="{35051B82-00AA-4A01-A970-BAA0B247312F}"/>
              </a:ext>
            </a:extLst>
          </p:cNvPr>
          <p:cNvSpPr/>
          <p:nvPr/>
        </p:nvSpPr>
        <p:spPr>
          <a:xfrm>
            <a:off x="4416551" y="3747669"/>
            <a:ext cx="1637863" cy="1401277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cs typeface="Calibri"/>
              </a:rPr>
              <a:t>Layer normalization</a:t>
            </a:r>
          </a:p>
        </p:txBody>
      </p:sp>
      <p:sp>
        <p:nvSpPr>
          <p:cNvPr id="47" name="Callout: Right Arrow 46">
            <a:extLst>
              <a:ext uri="{FF2B5EF4-FFF2-40B4-BE49-F238E27FC236}">
                <a16:creationId xmlns:a16="http://schemas.microsoft.com/office/drawing/2014/main" id="{38835EAD-DD49-4C0B-B728-204D84C4BF6F}"/>
              </a:ext>
            </a:extLst>
          </p:cNvPr>
          <p:cNvSpPr/>
          <p:nvPr/>
        </p:nvSpPr>
        <p:spPr>
          <a:xfrm>
            <a:off x="6392434" y="3747668"/>
            <a:ext cx="1421850" cy="1401277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cs typeface="Calibri"/>
              </a:rPr>
              <a:t>Feed-forward layer with ReLU</a:t>
            </a:r>
            <a:endParaRPr lang="en-US" sz="1200"/>
          </a:p>
        </p:txBody>
      </p:sp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1AED1487-9893-4C39-87E3-0C483DBEEEE2}"/>
              </a:ext>
            </a:extLst>
          </p:cNvPr>
          <p:cNvSpPr/>
          <p:nvPr/>
        </p:nvSpPr>
        <p:spPr>
          <a:xfrm>
            <a:off x="8061286" y="3738808"/>
            <a:ext cx="1790906" cy="1392417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cs typeface="Calibri"/>
              </a:rPr>
              <a:t>Another residual connection and layer normalization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70169F-2273-3D46-BED8-D80563116499}"/>
              </a:ext>
            </a:extLst>
          </p:cNvPr>
          <p:cNvGrpSpPr/>
          <p:nvPr/>
        </p:nvGrpSpPr>
        <p:grpSpPr>
          <a:xfrm>
            <a:off x="9939704" y="3650945"/>
            <a:ext cx="1637862" cy="1646619"/>
            <a:chOff x="9939704" y="3650945"/>
            <a:chExt cx="1637862" cy="164661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4ACD31-9625-418C-9656-BEBA0BD2752F}"/>
                </a:ext>
              </a:extLst>
            </p:cNvPr>
            <p:cNvSpPr/>
            <p:nvPr/>
          </p:nvSpPr>
          <p:spPr>
            <a:xfrm>
              <a:off x="10099001" y="3810241"/>
              <a:ext cx="1331311" cy="175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h1</a:t>
              </a:r>
            </a:p>
          </p:txBody>
        </p:sp>
        <p:sp>
          <p:nvSpPr>
            <p:cNvPr id="50" name="Double Bracket 49">
              <a:extLst>
                <a:ext uri="{FF2B5EF4-FFF2-40B4-BE49-F238E27FC236}">
                  <a16:creationId xmlns:a16="http://schemas.microsoft.com/office/drawing/2014/main" id="{F347D473-34DE-4AC7-B398-2D18957AC522}"/>
                </a:ext>
              </a:extLst>
            </p:cNvPr>
            <p:cNvSpPr/>
            <p:nvPr/>
          </p:nvSpPr>
          <p:spPr>
            <a:xfrm rot="16200000">
              <a:off x="9935325" y="3655324"/>
              <a:ext cx="1646619" cy="163786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C6104B-D8DA-41E5-B92C-A486F36C724C}"/>
                </a:ext>
              </a:extLst>
            </p:cNvPr>
            <p:cNvSpPr/>
            <p:nvPr/>
          </p:nvSpPr>
          <p:spPr>
            <a:xfrm>
              <a:off x="10099000" y="4064241"/>
              <a:ext cx="1331311" cy="175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37798C0-D27E-41CE-B597-723C22BD9E5A}"/>
                </a:ext>
              </a:extLst>
            </p:cNvPr>
            <p:cNvSpPr/>
            <p:nvPr/>
          </p:nvSpPr>
          <p:spPr>
            <a:xfrm>
              <a:off x="10098999" y="4362033"/>
              <a:ext cx="1331311" cy="175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752198-C7CE-438D-B76B-CF11243D54FE}"/>
                </a:ext>
              </a:extLst>
            </p:cNvPr>
            <p:cNvSpPr/>
            <p:nvPr/>
          </p:nvSpPr>
          <p:spPr>
            <a:xfrm>
              <a:off x="10098998" y="4651066"/>
              <a:ext cx="1331311" cy="175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7542D4-1DD4-4A38-A2D7-FB912E88A4B5}"/>
                </a:ext>
              </a:extLst>
            </p:cNvPr>
            <p:cNvSpPr/>
            <p:nvPr/>
          </p:nvSpPr>
          <p:spPr>
            <a:xfrm>
              <a:off x="10098997" y="4957618"/>
              <a:ext cx="1331311" cy="175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h5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44F546E-E853-40D2-A8A5-5D5861036AEE}"/>
              </a:ext>
            </a:extLst>
          </p:cNvPr>
          <p:cNvSpPr txBox="1"/>
          <p:nvPr/>
        </p:nvSpPr>
        <p:spPr>
          <a:xfrm>
            <a:off x="257766" y="3758278"/>
            <a:ext cx="31389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Run N attention "heads" in parallel and concatenate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Stack on top of each other M-times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CA91AC-EE3B-481B-8DD0-46FA16EEB95B}"/>
              </a:ext>
            </a:extLst>
          </p:cNvPr>
          <p:cNvSpPr txBox="1"/>
          <p:nvPr/>
        </p:nvSpPr>
        <p:spPr>
          <a:xfrm>
            <a:off x="113636" y="5646439"/>
            <a:ext cx="1189915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Vaswani, A., </a:t>
            </a:r>
            <a:r>
              <a:rPr lang="en-US" sz="1400" dirty="0" err="1">
                <a:solidFill>
                  <a:schemeClr val="accent4"/>
                </a:solidFill>
              </a:rPr>
              <a:t>Shazeer</a:t>
            </a:r>
            <a:r>
              <a:rPr lang="en-US" sz="1400" dirty="0">
                <a:solidFill>
                  <a:schemeClr val="accent4"/>
                </a:solidFill>
              </a:rPr>
              <a:t>, N., Parmar, N., </a:t>
            </a:r>
            <a:r>
              <a:rPr lang="en-US" sz="1400" dirty="0" err="1">
                <a:solidFill>
                  <a:schemeClr val="accent4"/>
                </a:solidFill>
              </a:rPr>
              <a:t>Uszkoreit</a:t>
            </a:r>
            <a:r>
              <a:rPr lang="en-US" sz="1400" dirty="0">
                <a:solidFill>
                  <a:schemeClr val="accent4"/>
                </a:solidFill>
              </a:rPr>
              <a:t>, J., Jones, L., Gomez, A. N., … </a:t>
            </a:r>
            <a:r>
              <a:rPr lang="en-US" sz="1400" dirty="0" err="1">
                <a:solidFill>
                  <a:schemeClr val="accent4"/>
                </a:solidFill>
              </a:rPr>
              <a:t>Polosukhin</a:t>
            </a:r>
            <a:r>
              <a:rPr lang="en-US" sz="1400" dirty="0">
                <a:solidFill>
                  <a:schemeClr val="accent4"/>
                </a:solidFill>
              </a:rPr>
              <a:t>, I. (2017). Attention Is All You Need. In </a:t>
            </a:r>
            <a:r>
              <a:rPr lang="en-US" sz="1400" i="1" dirty="0">
                <a:solidFill>
                  <a:schemeClr val="accent4"/>
                </a:solidFill>
              </a:rPr>
              <a:t>Advances in Neural Information Processing Systems 30</a:t>
            </a:r>
            <a:r>
              <a:rPr lang="en-US" sz="1400" dirty="0">
                <a:solidFill>
                  <a:schemeClr val="accent4"/>
                </a:solidFill>
              </a:rPr>
              <a:t> (pp. 5998--6008). Long Beach, CA, USA: Curran Associates, Inc. Retrieved from </a:t>
            </a:r>
            <a:r>
              <a:rPr lang="en-US" sz="1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https://papers.nips.cc/paper/7181-attention-is-all-you-need.pdf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7" grpId="0"/>
      <p:bldP spid="23" grpId="0" animBg="1"/>
      <p:bldP spid="32" grpId="0" animBg="1"/>
      <p:bldP spid="39" grpId="0"/>
      <p:bldP spid="46" grpId="0" animBg="1"/>
      <p:bldP spid="47" grpId="0" animBg="1"/>
      <p:bldP spid="48" grpId="0" animBg="1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EB70-552E-4CC8-A282-7551EA2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self-attention?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26B8-F80F-470E-A65C-1A4A4AF5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Self-attention layer connects all positions with a constant number of sequentially executed operations</a:t>
            </a:r>
          </a:p>
          <a:p>
            <a:r>
              <a:rPr lang="en-US" dirty="0">
                <a:cs typeface="Calibri"/>
              </a:rPr>
              <a:t>Recurrent layer requires O(n) sequential operations</a:t>
            </a:r>
          </a:p>
          <a:p>
            <a:r>
              <a:rPr lang="en-US" dirty="0">
                <a:cs typeface="Calibri"/>
              </a:rPr>
              <a:t>Self-attention layers are </a:t>
            </a:r>
            <a:r>
              <a:rPr lang="en-US" b="1" dirty="0">
                <a:cs typeface="Calibri"/>
              </a:rPr>
              <a:t>faster </a:t>
            </a:r>
            <a:r>
              <a:rPr lang="en-US" dirty="0">
                <a:cs typeface="Calibri"/>
              </a:rPr>
              <a:t>than recurrent layers when the sequence length n is smaller than the representation dimensionality d, which is most often the case with sentence representations used by state-of-the-art models in machine translations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291EB-09DB-4150-ACAC-26B82A31A193}"/>
              </a:ext>
            </a:extLst>
          </p:cNvPr>
          <p:cNvSpPr txBox="1"/>
          <p:nvPr/>
        </p:nvSpPr>
        <p:spPr>
          <a:xfrm>
            <a:off x="219303" y="5425108"/>
            <a:ext cx="1153819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Vaswani, A., </a:t>
            </a:r>
            <a:r>
              <a:rPr lang="en-US" sz="1400" dirty="0" err="1">
                <a:solidFill>
                  <a:schemeClr val="accent4"/>
                </a:solidFill>
              </a:rPr>
              <a:t>Shazeer</a:t>
            </a:r>
            <a:r>
              <a:rPr lang="en-US" sz="1400" dirty="0">
                <a:solidFill>
                  <a:schemeClr val="accent4"/>
                </a:solidFill>
              </a:rPr>
              <a:t>, N., Parmar, N., </a:t>
            </a:r>
            <a:r>
              <a:rPr lang="en-US" sz="1400" dirty="0" err="1">
                <a:solidFill>
                  <a:schemeClr val="accent4"/>
                </a:solidFill>
              </a:rPr>
              <a:t>Uszkoreit</a:t>
            </a:r>
            <a:r>
              <a:rPr lang="en-US" sz="1400" dirty="0">
                <a:solidFill>
                  <a:schemeClr val="accent4"/>
                </a:solidFill>
              </a:rPr>
              <a:t>, J., Jones, L., Gomez, A. N., … </a:t>
            </a:r>
            <a:r>
              <a:rPr lang="en-US" sz="1400" dirty="0" err="1">
                <a:solidFill>
                  <a:schemeClr val="accent4"/>
                </a:solidFill>
              </a:rPr>
              <a:t>Polosukhin</a:t>
            </a:r>
            <a:r>
              <a:rPr lang="en-US" sz="1400" dirty="0">
                <a:solidFill>
                  <a:schemeClr val="accent4"/>
                </a:solidFill>
              </a:rPr>
              <a:t>, I. (2017). Attention Is All You Need. In </a:t>
            </a:r>
            <a:r>
              <a:rPr lang="en-US" sz="1400" i="1" dirty="0">
                <a:solidFill>
                  <a:schemeClr val="accent4"/>
                </a:solidFill>
              </a:rPr>
              <a:t>Advances in Neural Information Processing Systems 30</a:t>
            </a:r>
            <a:r>
              <a:rPr lang="en-US" sz="1400" dirty="0">
                <a:solidFill>
                  <a:schemeClr val="accent4"/>
                </a:solidFill>
              </a:rPr>
              <a:t> (pp. 5998--6008). Long Beach, CA, USA: Curran Associates, Inc. Retrieved from </a:t>
            </a:r>
            <a:r>
              <a:rPr lang="en-US" sz="1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https://papers.nips.cc/paper/7181-attention-is-all-you-need.pdf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</a:p>
          <a:p>
            <a:pPr lvl="1"/>
            <a:r>
              <a:rPr lang="en-US" dirty="0">
                <a:cs typeface="Calibri"/>
              </a:rPr>
              <a:t>Long-range dependencies, hard to represent meaning</a:t>
            </a:r>
          </a:p>
          <a:p>
            <a:r>
              <a:rPr lang="en-US" dirty="0">
                <a:cs typeface="Calibri"/>
              </a:rPr>
              <a:t>Neural networks ✅</a:t>
            </a:r>
          </a:p>
          <a:p>
            <a:pPr lvl="1"/>
            <a:r>
              <a:rPr lang="en-US" dirty="0">
                <a:cs typeface="Calibri"/>
              </a:rPr>
              <a:t>Data hungry, learn non-linear dependencies, learn representations</a:t>
            </a:r>
          </a:p>
          <a:p>
            <a:r>
              <a:rPr lang="en-US" dirty="0">
                <a:cs typeface="Calibri"/>
              </a:rPr>
              <a:t>Embeddings ✅</a:t>
            </a:r>
          </a:p>
          <a:p>
            <a:pPr lvl="1"/>
            <a:r>
              <a:rPr lang="en-US" dirty="0">
                <a:cs typeface="Calibri"/>
              </a:rPr>
              <a:t>Dense input representation instead of distinct vocabulary items</a:t>
            </a:r>
          </a:p>
          <a:p>
            <a:r>
              <a:rPr lang="en-US" dirty="0">
                <a:cs typeface="Calibri"/>
              </a:rPr>
              <a:t>Neural machine translation ✅</a:t>
            </a:r>
          </a:p>
          <a:p>
            <a:pPr lvl="1"/>
            <a:r>
              <a:rPr lang="en-US" dirty="0">
                <a:cs typeface="Calibri"/>
              </a:rPr>
              <a:t>Sequence to sequence models</a:t>
            </a:r>
          </a:p>
          <a:p>
            <a:pPr lvl="1"/>
            <a:r>
              <a:rPr lang="en-US" dirty="0">
                <a:cs typeface="Calibri"/>
              </a:rPr>
              <a:t>Positional embeddings</a:t>
            </a:r>
          </a:p>
          <a:p>
            <a:r>
              <a:rPr lang="en-US" dirty="0">
                <a:cs typeface="Calibri"/>
              </a:rPr>
              <a:t>Attention ✅</a:t>
            </a:r>
          </a:p>
          <a:p>
            <a:pPr lvl="1"/>
            <a:r>
              <a:rPr lang="en-US" dirty="0">
                <a:cs typeface="Calibri"/>
              </a:rPr>
              <a:t>Modeling long-range dependencies efficiently</a:t>
            </a:r>
          </a:p>
        </p:txBody>
      </p:sp>
    </p:spTree>
    <p:extLst>
      <p:ext uri="{BB962C8B-B14F-4D97-AF65-F5344CB8AC3E}">
        <p14:creationId xmlns:p14="http://schemas.microsoft.com/office/powerpoint/2010/main" val="38026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7B7-C9D4-41E1-9296-D2BFBF1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Pitfalls of machine translation: Vocabulary </a:t>
            </a:r>
            <a:r>
              <a:rPr lang="en-US">
                <a:cs typeface="Calibri Light"/>
              </a:rPr>
              <a:t>and Out-of-vocabulary (OOV)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2741-4E2F-45BB-B598-C7245393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MT often with </a:t>
            </a:r>
            <a:r>
              <a:rPr lang="en-US" b="1" dirty="0">
                <a:cs typeface="Calibri"/>
              </a:rPr>
              <a:t>fixed </a:t>
            </a:r>
            <a:r>
              <a:rPr lang="en-US" dirty="0">
                <a:cs typeface="Calibri"/>
              </a:rPr>
              <a:t>word vocabularies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Even though translation is fundamentally an </a:t>
            </a:r>
            <a:r>
              <a:rPr lang="en-US" b="1" dirty="0">
                <a:cs typeface="Calibri"/>
              </a:rPr>
              <a:t>open vocabulary</a:t>
            </a:r>
            <a:r>
              <a:rPr lang="en-US" dirty="0">
                <a:cs typeface="Calibri"/>
              </a:rPr>
              <a:t> problem (names, numbers, dates etc.).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Initially, the most frequent words were used, and all others &lt;UNK&gt; (see Kohen, 2017)</a:t>
            </a:r>
          </a:p>
          <a:p>
            <a:r>
              <a:rPr lang="en-US" dirty="0">
                <a:cs typeface="Calibri"/>
              </a:rPr>
              <a:t>Translation of out-of-vocabulary (OOV) words</a:t>
            </a:r>
          </a:p>
          <a:p>
            <a:pPr lvl="1"/>
            <a:r>
              <a:rPr lang="en-US" dirty="0">
                <a:cs typeface="Calibri"/>
              </a:rPr>
              <a:t>Rare words (OOV) handled with a back-off dictionary, or simply copied 1:1 from source to target</a:t>
            </a:r>
          </a:p>
          <a:p>
            <a:r>
              <a:rPr lang="en-US" dirty="0">
                <a:cs typeface="Calibri"/>
              </a:rPr>
              <a:t>Better approach?</a:t>
            </a:r>
          </a:p>
          <a:p>
            <a:pPr lvl="1"/>
            <a:r>
              <a:rPr lang="en-US" dirty="0">
                <a:cs typeface="Calibri"/>
              </a:rPr>
              <a:t>Sub-word units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66E1-BDC2-4909-9195-CACCF66454A4}"/>
              </a:ext>
            </a:extLst>
          </p:cNvPr>
          <p:cNvSpPr txBox="1"/>
          <p:nvPr/>
        </p:nvSpPr>
        <p:spPr>
          <a:xfrm>
            <a:off x="215303" y="5813390"/>
            <a:ext cx="114578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Koehn, P. (2017). </a:t>
            </a:r>
            <a:r>
              <a:rPr lang="en-US" sz="1400" i="1" dirty="0">
                <a:solidFill>
                  <a:schemeClr val="accent4"/>
                </a:solidFill>
              </a:rPr>
              <a:t>Draft of Chapter 13: Neural Machine Translation</a:t>
            </a:r>
            <a:r>
              <a:rPr lang="en-US" sz="1400" dirty="0">
                <a:solidFill>
                  <a:schemeClr val="accent4"/>
                </a:solidFill>
              </a:rPr>
              <a:t>. </a:t>
            </a:r>
            <a:r>
              <a:rPr lang="en-US" sz="1400" i="1" dirty="0">
                <a:solidFill>
                  <a:schemeClr val="accent4"/>
                </a:solidFill>
              </a:rPr>
              <a:t>Statistical Machine Translation</a:t>
            </a:r>
            <a:r>
              <a:rPr lang="en-US" sz="1400" dirty="0">
                <a:solidFill>
                  <a:schemeClr val="accent4"/>
                </a:solidFill>
              </a:rPr>
              <a:t>. </a:t>
            </a:r>
            <a:r>
              <a:rPr lang="en-US" sz="1400" dirty="0" err="1">
                <a:solidFill>
                  <a:schemeClr val="accent4"/>
                </a:solidFill>
              </a:rPr>
              <a:t>ArXiv</a:t>
            </a:r>
            <a:r>
              <a:rPr lang="en-US" sz="1400" dirty="0">
                <a:solidFill>
                  <a:schemeClr val="accent4"/>
                </a:solidFill>
              </a:rPr>
              <a:t> preprint. Retrieved from </a:t>
            </a:r>
            <a:r>
              <a:rPr lang="en-US" sz="1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http://arxiv.org/abs/1709.07809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90C-6B33-48DD-BD25-A1A412F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Sub-word units: Motivation?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3303-A9AB-4579-BA2D-7A84AD07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Schuster &amp; Nakajima (2012): sub-words for voice search (Japanese, Korean)</a:t>
            </a:r>
          </a:p>
          <a:p>
            <a:pPr lvl="1"/>
            <a:r>
              <a:rPr lang="en-US" dirty="0">
                <a:cs typeface="Calibri"/>
              </a:rPr>
              <a:t>Too large vocabularies for these two languages would produce way too many OOVs</a:t>
            </a:r>
          </a:p>
          <a:p>
            <a:r>
              <a:rPr lang="en-US" dirty="0">
                <a:cs typeface="Calibri"/>
              </a:rPr>
              <a:t>Later known as </a:t>
            </a:r>
            <a:r>
              <a:rPr lang="en-US" b="1" dirty="0">
                <a:cs typeface="Calibri"/>
              </a:rPr>
              <a:t>WordPiece </a:t>
            </a:r>
            <a:r>
              <a:rPr lang="en-US" dirty="0">
                <a:cs typeface="Calibri"/>
              </a:rPr>
              <a:t>model</a:t>
            </a:r>
          </a:p>
          <a:p>
            <a:pPr lvl="1"/>
            <a:r>
              <a:rPr lang="en-US" dirty="0">
                <a:cs typeface="Calibri"/>
              </a:rPr>
              <a:t>Adapted by Google's Neural Machine Translation (Wu et al., 2016) and eventually by BERT</a:t>
            </a:r>
          </a:p>
          <a:p>
            <a:pPr lvl="1"/>
            <a:r>
              <a:rPr lang="en-US" dirty="0">
                <a:cs typeface="Calibri"/>
              </a:rPr>
              <a:t>But why should sub-word units give better translations than copying or back-off dictionary?</a:t>
            </a:r>
          </a:p>
          <a:p>
            <a:r>
              <a:rPr lang="en-US" dirty="0" err="1">
                <a:cs typeface="Calibri"/>
              </a:rPr>
              <a:t>Sennrich</a:t>
            </a:r>
            <a:r>
              <a:rPr lang="en-US" dirty="0">
                <a:cs typeface="Calibri"/>
              </a:rPr>
              <a:t> et al. (2016): open-vocabulary MT better by representing rare and unseen words as a sequence of </a:t>
            </a:r>
            <a:r>
              <a:rPr lang="en-US" dirty="0" err="1">
                <a:cs typeface="Calibri"/>
              </a:rPr>
              <a:t>subword</a:t>
            </a:r>
            <a:r>
              <a:rPr lang="en-US" dirty="0">
                <a:cs typeface="Calibri"/>
              </a:rPr>
              <a:t> units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"In an analysis of 100 rare tokens in our German training data, the majority of tokens are potentially translatable from English through smaller units."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0A081-C42B-4898-A92F-D2D8AB4F96A2}"/>
              </a:ext>
            </a:extLst>
          </p:cNvPr>
          <p:cNvSpPr txBox="1"/>
          <p:nvPr/>
        </p:nvSpPr>
        <p:spPr>
          <a:xfrm>
            <a:off x="215757" y="4958429"/>
            <a:ext cx="1154174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dirty="0">
                <a:solidFill>
                  <a:schemeClr val="accent4"/>
                </a:solidFill>
              </a:rPr>
              <a:t>Schuster, M., &amp; Nakajima, K. (2012). </a:t>
            </a:r>
            <a:r>
              <a:rPr lang="de-DE" sz="1100" dirty="0" err="1">
                <a:solidFill>
                  <a:schemeClr val="accent4"/>
                </a:solidFill>
              </a:rPr>
              <a:t>Japanese</a:t>
            </a:r>
            <a:r>
              <a:rPr lang="de-DE" sz="1100" dirty="0">
                <a:solidFill>
                  <a:schemeClr val="accent4"/>
                </a:solidFill>
              </a:rPr>
              <a:t> </a:t>
            </a:r>
            <a:r>
              <a:rPr lang="de-DE" sz="1100" dirty="0" err="1">
                <a:solidFill>
                  <a:schemeClr val="accent4"/>
                </a:solidFill>
              </a:rPr>
              <a:t>and</a:t>
            </a:r>
            <a:r>
              <a:rPr lang="de-DE" sz="1100" dirty="0">
                <a:solidFill>
                  <a:schemeClr val="accent4"/>
                </a:solidFill>
              </a:rPr>
              <a:t> </a:t>
            </a:r>
            <a:r>
              <a:rPr lang="de-DE" sz="1100" dirty="0" err="1">
                <a:solidFill>
                  <a:schemeClr val="accent4"/>
                </a:solidFill>
              </a:rPr>
              <a:t>Korean</a:t>
            </a:r>
            <a:r>
              <a:rPr lang="de-DE" sz="1100" dirty="0">
                <a:solidFill>
                  <a:schemeClr val="accent4"/>
                </a:solidFill>
              </a:rPr>
              <a:t> </a:t>
            </a:r>
            <a:r>
              <a:rPr lang="de-DE" sz="1100" dirty="0" err="1">
                <a:solidFill>
                  <a:schemeClr val="accent4"/>
                </a:solidFill>
              </a:rPr>
              <a:t>voice</a:t>
            </a:r>
            <a:r>
              <a:rPr lang="de-DE" sz="1100" dirty="0">
                <a:solidFill>
                  <a:schemeClr val="accent4"/>
                </a:solidFill>
              </a:rPr>
              <a:t> </a:t>
            </a:r>
            <a:r>
              <a:rPr lang="de-DE" sz="1100" dirty="0" err="1">
                <a:solidFill>
                  <a:schemeClr val="accent4"/>
                </a:solidFill>
              </a:rPr>
              <a:t>search</a:t>
            </a:r>
            <a:r>
              <a:rPr lang="de-DE" sz="1100" dirty="0">
                <a:solidFill>
                  <a:schemeClr val="accent4"/>
                </a:solidFill>
              </a:rPr>
              <a:t>. In </a:t>
            </a:r>
            <a:r>
              <a:rPr lang="de-DE" sz="1100" i="1" dirty="0">
                <a:solidFill>
                  <a:schemeClr val="accent4"/>
                </a:solidFill>
              </a:rPr>
              <a:t>2012 IEEE International Conference on </a:t>
            </a:r>
            <a:r>
              <a:rPr lang="de-DE" sz="1100" i="1" dirty="0" err="1">
                <a:solidFill>
                  <a:schemeClr val="accent4"/>
                </a:solidFill>
              </a:rPr>
              <a:t>Acoustics</a:t>
            </a:r>
            <a:r>
              <a:rPr lang="de-DE" sz="1100" i="1" dirty="0">
                <a:solidFill>
                  <a:schemeClr val="accent4"/>
                </a:solidFill>
              </a:rPr>
              <a:t>, Speech </a:t>
            </a:r>
            <a:r>
              <a:rPr lang="de-DE" sz="1100" i="1" dirty="0" err="1">
                <a:solidFill>
                  <a:schemeClr val="accent4"/>
                </a:solidFill>
              </a:rPr>
              <a:t>and</a:t>
            </a:r>
            <a:r>
              <a:rPr lang="de-DE" sz="1100" i="1" dirty="0">
                <a:solidFill>
                  <a:schemeClr val="accent4"/>
                </a:solidFill>
              </a:rPr>
              <a:t> Signal Processing (ICASSP)</a:t>
            </a:r>
            <a:r>
              <a:rPr lang="de-DE" sz="1100" dirty="0">
                <a:solidFill>
                  <a:schemeClr val="accent4"/>
                </a:solidFill>
              </a:rPr>
              <a:t> (pp. 5149–5152). Kyoto, Japan: IEEE. https://</a:t>
            </a:r>
            <a:r>
              <a:rPr lang="de-DE" sz="1100" dirty="0" err="1">
                <a:solidFill>
                  <a:schemeClr val="accent4"/>
                </a:solidFill>
              </a:rPr>
              <a:t>doi.org</a:t>
            </a:r>
            <a:r>
              <a:rPr lang="de-DE" sz="1100" dirty="0">
                <a:solidFill>
                  <a:schemeClr val="accent4"/>
                </a:solidFill>
              </a:rPr>
              <a:t>/10.1109/ICASSP.2012.6289079</a:t>
            </a:r>
          </a:p>
          <a:p>
            <a:endParaRPr lang="en-US" sz="1100" dirty="0">
              <a:solidFill>
                <a:schemeClr val="accent4"/>
              </a:solidFill>
              <a:cs typeface="Calibri"/>
            </a:endParaRPr>
          </a:p>
          <a:p>
            <a:r>
              <a:rPr lang="en-US" sz="1100" dirty="0">
                <a:solidFill>
                  <a:schemeClr val="accent4"/>
                </a:solidFill>
                <a:cs typeface="Calibri"/>
              </a:rPr>
              <a:t>Wu, Y., Schuster, M., Chen, Z., Le, Q. V., </a:t>
            </a:r>
            <a:r>
              <a:rPr lang="en-US" sz="1100" dirty="0" err="1">
                <a:solidFill>
                  <a:schemeClr val="accent4"/>
                </a:solidFill>
                <a:cs typeface="Calibri"/>
              </a:rPr>
              <a:t>Norouzi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, M., </a:t>
            </a:r>
            <a:r>
              <a:rPr lang="en-US" sz="1100" dirty="0" err="1">
                <a:solidFill>
                  <a:schemeClr val="accent4"/>
                </a:solidFill>
                <a:cs typeface="Calibri"/>
              </a:rPr>
              <a:t>Macherey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, W., … Dean, J. (2016). </a:t>
            </a:r>
            <a:r>
              <a:rPr lang="en-US" sz="1100" i="1" dirty="0">
                <a:solidFill>
                  <a:schemeClr val="accent4"/>
                </a:solidFill>
                <a:cs typeface="Calibri"/>
              </a:rPr>
              <a:t>Google’s Neural Machine Translation System: Bridging the Gap between Human and Machine Translation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. </a:t>
            </a:r>
            <a:r>
              <a:rPr lang="en-US" sz="1100" i="1" dirty="0" err="1">
                <a:solidFill>
                  <a:schemeClr val="accent4"/>
                </a:solidFill>
                <a:cs typeface="Calibri"/>
              </a:rPr>
              <a:t>arXiv</a:t>
            </a:r>
            <a:r>
              <a:rPr lang="en-US" sz="1100" i="1" dirty="0">
                <a:solidFill>
                  <a:schemeClr val="accent4"/>
                </a:solidFill>
                <a:cs typeface="Calibri"/>
              </a:rPr>
              <a:t> preprint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. Retrieved from </a:t>
            </a:r>
            <a:r>
              <a:rPr lang="en-US" sz="1100" dirty="0">
                <a:solidFill>
                  <a:schemeClr val="accent4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http://arxiv.org/abs/1609.08144</a:t>
            </a:r>
            <a:endParaRPr lang="en-US" sz="1100" dirty="0">
              <a:solidFill>
                <a:schemeClr val="accent4"/>
              </a:solidFill>
            </a:endParaRPr>
          </a:p>
          <a:p>
            <a:pPr algn="l"/>
            <a:endParaRPr lang="en-US" sz="1100" dirty="0">
              <a:solidFill>
                <a:schemeClr val="accent4"/>
              </a:solidFill>
              <a:cs typeface="Calibri"/>
            </a:endParaRPr>
          </a:p>
          <a:p>
            <a:r>
              <a:rPr lang="en-US" sz="1100" dirty="0" err="1">
                <a:solidFill>
                  <a:schemeClr val="accent4"/>
                </a:solidFill>
                <a:cs typeface="Calibri"/>
              </a:rPr>
              <a:t>Sennrich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, R., Haddow, B., &amp; Birch, A. (2016). Neural Machine Translation of Rare Words with </a:t>
            </a:r>
            <a:r>
              <a:rPr lang="en-US" sz="1100" dirty="0" err="1">
                <a:solidFill>
                  <a:schemeClr val="accent4"/>
                </a:solidFill>
                <a:cs typeface="Calibri"/>
              </a:rPr>
              <a:t>Subword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 Units. In </a:t>
            </a:r>
            <a:r>
              <a:rPr lang="en-US" sz="1100" i="1" dirty="0">
                <a:solidFill>
                  <a:schemeClr val="accent4"/>
                </a:solidFill>
                <a:cs typeface="Calibri"/>
              </a:rPr>
              <a:t>Proceedings of the 54th Annual Meeting of the Association for Computational Linguistics (Volume 1: Long Papers)</a:t>
            </a:r>
            <a:r>
              <a:rPr lang="en-US" sz="1100" dirty="0">
                <a:solidFill>
                  <a:schemeClr val="accent4"/>
                </a:solidFill>
                <a:cs typeface="Calibri"/>
              </a:rPr>
              <a:t> (pp. 1715–1725). Berlin, Germany: Association for Computational Linguistics. </a:t>
            </a:r>
            <a:r>
              <a:rPr lang="en-US" sz="1100" dirty="0">
                <a:solidFill>
                  <a:schemeClr val="accent4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https://doi.org/10.18653/v1/P16-1162</a:t>
            </a:r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FE7D-C31B-42FF-8BCE-E271F393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WordPiece units: Deep dive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95FF-F075-4CBF-A81F-33508449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are WordPiece units?</a:t>
            </a:r>
          </a:p>
          <a:p>
            <a:pPr lvl="1"/>
            <a:r>
              <a:rPr lang="en-US" dirty="0">
                <a:cs typeface="Calibri"/>
              </a:rPr>
              <a:t>Similar to a vocabulary: A list of all known (sub-)words, including characters</a:t>
            </a:r>
          </a:p>
          <a:p>
            <a:pPr lvl="2"/>
            <a:r>
              <a:rPr lang="en-US" dirty="0">
                <a:cs typeface="Calibri"/>
              </a:rPr>
              <a:t>Each word is either entirely a WordPiece unit, or can be split into several WordPiece units</a:t>
            </a:r>
          </a:p>
          <a:p>
            <a:pPr lvl="1"/>
            <a:r>
              <a:rPr lang="en-US" dirty="0">
                <a:cs typeface="Calibri"/>
              </a:rPr>
              <a:t>Splitting a text into the trained WordPiece model shipped along with BERT:</a:t>
            </a:r>
          </a:p>
          <a:p>
            <a:pPr lvl="2"/>
            <a:r>
              <a:rPr lang="en-US" sz="1600" dirty="0" err="1">
                <a:latin typeface="Courier New"/>
                <a:cs typeface="Calibri"/>
              </a:rPr>
              <a:t>tokenizer.tokenize</a:t>
            </a:r>
            <a:r>
              <a:rPr lang="en-US" sz="1600" dirty="0">
                <a:latin typeface="Courier New"/>
                <a:cs typeface="Calibri"/>
              </a:rPr>
              <a:t>("All human beings are born free and equal in dignity and rights.")</a:t>
            </a:r>
          </a:p>
          <a:p>
            <a:pPr lvl="2"/>
            <a:r>
              <a:rPr lang="en-US" sz="1600" dirty="0">
                <a:latin typeface="Courier New"/>
                <a:cs typeface="Calibri"/>
              </a:rPr>
              <a:t>['all', 'human', 'beings', 'are', 'born', 'free', 'and', 'equal', 'in', 'dignity', 'and', 'rights', '.'</a:t>
            </a:r>
          </a:p>
          <a:p>
            <a:pPr lvl="2"/>
            <a:r>
              <a:rPr lang="en-US" dirty="0">
                <a:cs typeface="Calibri"/>
              </a:rPr>
              <a:t>Hmm, nothing surprising... All words are in the WordPiece dictionary!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But wait, </a:t>
            </a:r>
            <a:r>
              <a:rPr lang="en-US" dirty="0" err="1">
                <a:cs typeface="Calibri"/>
              </a:rPr>
              <a:t>WordPieces</a:t>
            </a:r>
            <a:r>
              <a:rPr lang="en-US" dirty="0">
                <a:cs typeface="Calibri"/>
              </a:rPr>
              <a:t> are from MT and thus work across languages!</a:t>
            </a:r>
          </a:p>
          <a:p>
            <a:pPr lvl="1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4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0BA3-6E9B-40BC-BE26-E43F7040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WordPiece units: Multilingual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FC9F-5D78-44B9-81E2-384BF22F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500" dirty="0">
                <a:latin typeface="Courier New"/>
                <a:cs typeface="Calibri"/>
              </a:rPr>
              <a:t>print(</a:t>
            </a:r>
            <a:r>
              <a:rPr lang="en-US" sz="2500" dirty="0" err="1">
                <a:latin typeface="Courier New"/>
                <a:cs typeface="Calibri"/>
              </a:rPr>
              <a:t>tokenizer.tokenize</a:t>
            </a:r>
            <a:r>
              <a:rPr lang="en-US" sz="2500" dirty="0">
                <a:latin typeface="Courier New"/>
                <a:cs typeface="Calibri"/>
              </a:rPr>
              <a:t>("</a:t>
            </a:r>
            <a:r>
              <a:rPr lang="en-US" sz="2500" dirty="0" err="1">
                <a:latin typeface="Courier New"/>
                <a:cs typeface="Calibri"/>
              </a:rPr>
              <a:t>Alle</a:t>
            </a:r>
            <a:r>
              <a:rPr lang="en-US" sz="2500" dirty="0">
                <a:latin typeface="Courier New"/>
                <a:cs typeface="Calibri"/>
              </a:rPr>
              <a:t> Menschen </a:t>
            </a:r>
            <a:r>
              <a:rPr lang="en-US" sz="2500" dirty="0" err="1">
                <a:latin typeface="Courier New"/>
                <a:cs typeface="Calibri"/>
              </a:rPr>
              <a:t>sind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frei</a:t>
            </a:r>
            <a:r>
              <a:rPr lang="en-US" sz="2500" dirty="0">
                <a:latin typeface="Courier New"/>
                <a:cs typeface="Calibri"/>
              </a:rPr>
              <a:t> und </a:t>
            </a:r>
            <a:r>
              <a:rPr lang="en-US" sz="2500" dirty="0" err="1">
                <a:latin typeface="Courier New"/>
                <a:cs typeface="Calibri"/>
              </a:rPr>
              <a:t>gleich</a:t>
            </a:r>
            <a:r>
              <a:rPr lang="en-US" sz="2500" dirty="0">
                <a:latin typeface="Courier New"/>
                <a:cs typeface="Calibri"/>
              </a:rPr>
              <a:t> an </a:t>
            </a:r>
            <a:r>
              <a:rPr lang="en-US" sz="2500" dirty="0" err="1">
                <a:latin typeface="Courier New"/>
                <a:cs typeface="Calibri"/>
              </a:rPr>
              <a:t>Würde</a:t>
            </a:r>
            <a:r>
              <a:rPr lang="en-US" sz="2500" dirty="0">
                <a:latin typeface="Courier New"/>
                <a:cs typeface="Calibri"/>
              </a:rPr>
              <a:t> und </a:t>
            </a:r>
            <a:r>
              <a:rPr lang="en-US" sz="2500" dirty="0" err="1">
                <a:latin typeface="Courier New"/>
                <a:cs typeface="Calibri"/>
              </a:rPr>
              <a:t>Rechten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geboren</a:t>
            </a:r>
            <a:r>
              <a:rPr lang="en-US" sz="2500" dirty="0">
                <a:latin typeface="Courier New"/>
                <a:cs typeface="Calibri"/>
              </a:rPr>
              <a:t>."))</a:t>
            </a:r>
          </a:p>
          <a:p>
            <a:r>
              <a:rPr lang="en-US" sz="2500" dirty="0">
                <a:latin typeface="Courier New"/>
                <a:cs typeface="Calibri"/>
              </a:rPr>
              <a:t>['all', '##e', 'men', '##</a:t>
            </a:r>
            <a:r>
              <a:rPr lang="en-US" sz="2500" dirty="0" err="1">
                <a:latin typeface="Courier New"/>
                <a:cs typeface="Calibri"/>
              </a:rPr>
              <a:t>schen</a:t>
            </a:r>
            <a:r>
              <a:rPr lang="en-US" sz="2500" dirty="0">
                <a:latin typeface="Courier New"/>
                <a:cs typeface="Calibri"/>
              </a:rPr>
              <a:t>', 'sin', '##d', '</a:t>
            </a:r>
            <a:r>
              <a:rPr lang="en-US" sz="2500" dirty="0" err="1">
                <a:latin typeface="Courier New"/>
                <a:cs typeface="Calibri"/>
              </a:rPr>
              <a:t>fr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ei</a:t>
            </a:r>
            <a:r>
              <a:rPr lang="en-US" sz="2500" dirty="0">
                <a:latin typeface="Courier New"/>
                <a:cs typeface="Calibri"/>
              </a:rPr>
              <a:t>', 'und', 'g', '##lei', '##</a:t>
            </a:r>
            <a:r>
              <a:rPr lang="en-US" sz="2500" dirty="0" err="1">
                <a:latin typeface="Courier New"/>
                <a:cs typeface="Calibri"/>
              </a:rPr>
              <a:t>ch</a:t>
            </a:r>
            <a:r>
              <a:rPr lang="en-US" sz="2500" dirty="0">
                <a:latin typeface="Courier New"/>
                <a:cs typeface="Calibri"/>
              </a:rPr>
              <a:t>', 'an', '</a:t>
            </a:r>
            <a:r>
              <a:rPr lang="en-US" sz="2500" dirty="0" err="1">
                <a:latin typeface="Courier New"/>
                <a:cs typeface="Calibri"/>
              </a:rPr>
              <a:t>wu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rde</a:t>
            </a:r>
            <a:r>
              <a:rPr lang="en-US" sz="2500" dirty="0">
                <a:latin typeface="Courier New"/>
                <a:cs typeface="Calibri"/>
              </a:rPr>
              <a:t>', 'und', 'rec', '##</a:t>
            </a:r>
            <a:r>
              <a:rPr lang="en-US" sz="2500" dirty="0" err="1">
                <a:latin typeface="Courier New"/>
                <a:cs typeface="Calibri"/>
              </a:rPr>
              <a:t>ht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en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ge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bor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en</a:t>
            </a:r>
            <a:r>
              <a:rPr lang="en-US" sz="2500" dirty="0">
                <a:latin typeface="Courier New"/>
                <a:cs typeface="Calibri"/>
              </a:rPr>
              <a:t>', '.']</a:t>
            </a:r>
          </a:p>
          <a:p>
            <a:r>
              <a:rPr lang="en-US" dirty="0">
                <a:cs typeface="Calibri"/>
              </a:rPr>
              <a:t>BERT WordPiece tokenizer: Lower casing, punctuation removal</a:t>
            </a:r>
          </a:p>
          <a:p>
            <a:r>
              <a:rPr lang="en-US" dirty="0">
                <a:cs typeface="Calibri"/>
              </a:rPr>
              <a:t>More languages?</a:t>
            </a:r>
          </a:p>
          <a:p>
            <a:r>
              <a:rPr lang="en-US" sz="2500" dirty="0" err="1">
                <a:latin typeface="Courier New"/>
                <a:cs typeface="Calibri"/>
              </a:rPr>
              <a:t>tokenizer.tokenize</a:t>
            </a:r>
            <a:r>
              <a:rPr lang="en-US" sz="2500" dirty="0">
                <a:latin typeface="Courier New"/>
                <a:cs typeface="Calibri"/>
              </a:rPr>
              <a:t>("</a:t>
            </a:r>
            <a:r>
              <a:rPr lang="en-US" sz="2500" dirty="0" err="1">
                <a:latin typeface="Courier New"/>
                <a:cs typeface="Calibri"/>
              </a:rPr>
              <a:t>Все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люди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рождаются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свободными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равными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своем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достоинстве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правах</a:t>
            </a:r>
            <a:r>
              <a:rPr lang="en-US" sz="2500" dirty="0">
                <a:latin typeface="Courier New"/>
                <a:cs typeface="Calibri"/>
              </a:rPr>
              <a:t>.")</a:t>
            </a:r>
            <a:br>
              <a:rPr lang="en-US" sz="2500" dirty="0">
                <a:latin typeface="Courier New"/>
                <a:cs typeface="Calibri"/>
              </a:rPr>
            </a:br>
            <a:r>
              <a:rPr lang="en-US" sz="2500" dirty="0" err="1">
                <a:latin typeface="Courier New"/>
                <a:cs typeface="Calibri"/>
              </a:rPr>
              <a:t>tokenizer.tokenize</a:t>
            </a:r>
            <a:r>
              <a:rPr lang="en-US" sz="2500" dirty="0">
                <a:latin typeface="Courier New"/>
                <a:cs typeface="Calibri"/>
              </a:rPr>
              <a:t>("</a:t>
            </a:r>
            <a:r>
              <a:rPr lang="en-US" sz="2500" dirty="0" err="1">
                <a:latin typeface="Courier New"/>
                <a:cs typeface="Calibri"/>
              </a:rPr>
              <a:t>Všichni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lidé</a:t>
            </a:r>
            <a:r>
              <a:rPr lang="en-US" sz="2500" dirty="0">
                <a:latin typeface="Courier New"/>
                <a:cs typeface="Calibri"/>
              </a:rPr>
              <a:t> se </a:t>
            </a:r>
            <a:r>
              <a:rPr lang="en-US" sz="2500" dirty="0" err="1">
                <a:latin typeface="Courier New"/>
                <a:cs typeface="Calibri"/>
              </a:rPr>
              <a:t>rodí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svobodní</a:t>
            </a:r>
            <a:r>
              <a:rPr lang="en-US" sz="2500" dirty="0">
                <a:latin typeface="Courier New"/>
                <a:cs typeface="Calibri"/>
              </a:rPr>
              <a:t> a </a:t>
            </a:r>
            <a:r>
              <a:rPr lang="en-US" sz="2500" dirty="0" err="1">
                <a:latin typeface="Courier New"/>
                <a:cs typeface="Calibri"/>
              </a:rPr>
              <a:t>sobě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rovní</a:t>
            </a:r>
            <a:r>
              <a:rPr lang="en-US" sz="2500" dirty="0">
                <a:latin typeface="Courier New"/>
                <a:cs typeface="Calibri"/>
              </a:rPr>
              <a:t> co do </a:t>
            </a:r>
            <a:r>
              <a:rPr lang="en-US" sz="2500" dirty="0" err="1">
                <a:latin typeface="Courier New"/>
                <a:cs typeface="Calibri"/>
              </a:rPr>
              <a:t>důstojnosti</a:t>
            </a:r>
            <a:r>
              <a:rPr lang="en-US" sz="2500" dirty="0">
                <a:latin typeface="Courier New"/>
                <a:cs typeface="Calibri"/>
              </a:rPr>
              <a:t> a </a:t>
            </a:r>
            <a:r>
              <a:rPr lang="en-US" sz="2500" dirty="0" err="1">
                <a:latin typeface="Courier New"/>
                <a:cs typeface="Calibri"/>
              </a:rPr>
              <a:t>práv</a:t>
            </a:r>
            <a:r>
              <a:rPr lang="en-US" sz="2500" dirty="0">
                <a:latin typeface="Courier New"/>
                <a:cs typeface="Calibri"/>
              </a:rPr>
              <a:t>.")</a:t>
            </a:r>
            <a:br>
              <a:rPr lang="en-US" sz="2500" dirty="0">
                <a:latin typeface="Courier New"/>
                <a:cs typeface="Calibri"/>
              </a:rPr>
            </a:br>
            <a:r>
              <a:rPr lang="en-US" sz="2500" dirty="0" err="1">
                <a:latin typeface="Courier New"/>
                <a:cs typeface="Calibri"/>
              </a:rPr>
              <a:t>tokenizer.tokenize</a:t>
            </a:r>
            <a:r>
              <a:rPr lang="en-US" sz="2500" dirty="0">
                <a:latin typeface="Courier New"/>
                <a:cs typeface="Calibri"/>
              </a:rPr>
              <a:t>("</a:t>
            </a:r>
            <a:r>
              <a:rPr lang="en-US" sz="2500" dirty="0" err="1">
                <a:latin typeface="Courier New"/>
                <a:cs typeface="Calibri"/>
              </a:rPr>
              <a:t>ყველა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ადამიანი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იბადება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თავისუფალი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და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თანასწორი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თავისი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ღირსებითა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და</a:t>
            </a:r>
            <a:r>
              <a:rPr lang="en-US" sz="2500" dirty="0">
                <a:latin typeface="Courier New"/>
                <a:cs typeface="Calibri"/>
              </a:rPr>
              <a:t> </a:t>
            </a:r>
            <a:r>
              <a:rPr lang="en-US" sz="2500" dirty="0" err="1">
                <a:latin typeface="Courier New"/>
                <a:cs typeface="Calibri"/>
              </a:rPr>
              <a:t>უფლებებით</a:t>
            </a:r>
            <a:r>
              <a:rPr lang="en-US" sz="2500" dirty="0">
                <a:latin typeface="Courier New"/>
                <a:cs typeface="Calibri"/>
              </a:rPr>
              <a:t>.")</a:t>
            </a:r>
            <a:br>
              <a:rPr lang="en-US" sz="2500" dirty="0">
                <a:latin typeface="Courier New"/>
                <a:cs typeface="Calibri"/>
              </a:rPr>
            </a:br>
            <a:endParaRPr lang="en-US" sz="2500" dirty="0">
              <a:latin typeface="Courier New"/>
              <a:cs typeface="Calibri"/>
            </a:endParaRPr>
          </a:p>
          <a:p>
            <a:r>
              <a:rPr lang="en-US" sz="2500" dirty="0">
                <a:latin typeface="Courier New"/>
                <a:cs typeface="Calibri"/>
              </a:rPr>
              <a:t>['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с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е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л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ю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д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р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о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ж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д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а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ю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т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с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я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с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о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б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о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д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н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ы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м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р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а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н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ы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м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с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о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е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м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д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о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с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т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о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н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с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т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е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и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п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р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а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в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а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х</a:t>
            </a:r>
            <a:r>
              <a:rPr lang="en-US" sz="2500" dirty="0">
                <a:latin typeface="Courier New"/>
                <a:cs typeface="Calibri"/>
              </a:rPr>
              <a:t>', '.']</a:t>
            </a:r>
            <a:br>
              <a:rPr lang="en-US" sz="2500" dirty="0">
                <a:latin typeface="Courier New"/>
                <a:cs typeface="Calibri"/>
              </a:rPr>
            </a:br>
            <a:r>
              <a:rPr lang="en-US" sz="2500" dirty="0">
                <a:latin typeface="Courier New"/>
                <a:cs typeface="Calibri"/>
              </a:rPr>
              <a:t>['vs', '##</a:t>
            </a:r>
            <a:r>
              <a:rPr lang="en-US" sz="2500" dirty="0" err="1">
                <a:latin typeface="Courier New"/>
                <a:cs typeface="Calibri"/>
              </a:rPr>
              <a:t>ich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ni</a:t>
            </a:r>
            <a:r>
              <a:rPr lang="en-US" sz="2500" dirty="0">
                <a:latin typeface="Courier New"/>
                <a:cs typeface="Calibri"/>
              </a:rPr>
              <a:t>', 'lid', '##e', 'se', 'rod', '##</a:t>
            </a:r>
            <a:r>
              <a:rPr lang="en-US" sz="2500" dirty="0" err="1">
                <a:latin typeface="Courier New"/>
                <a:cs typeface="Calibri"/>
              </a:rPr>
              <a:t>i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sv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ob</a:t>
            </a:r>
            <a:r>
              <a:rPr lang="en-US" sz="2500" dirty="0">
                <a:latin typeface="Courier New"/>
                <a:cs typeface="Calibri"/>
              </a:rPr>
              <a:t>', '##od', '##</a:t>
            </a:r>
            <a:r>
              <a:rPr lang="en-US" sz="2500" dirty="0" err="1">
                <a:latin typeface="Courier New"/>
                <a:cs typeface="Calibri"/>
              </a:rPr>
              <a:t>ni</a:t>
            </a:r>
            <a:r>
              <a:rPr lang="en-US" sz="2500" dirty="0">
                <a:latin typeface="Courier New"/>
                <a:cs typeface="Calibri"/>
              </a:rPr>
              <a:t>', 'a', 'sob', '##e', '</a:t>
            </a:r>
            <a:r>
              <a:rPr lang="en-US" sz="2500" dirty="0" err="1">
                <a:latin typeface="Courier New"/>
                <a:cs typeface="Calibri"/>
              </a:rPr>
              <a:t>ro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vn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i</a:t>
            </a:r>
            <a:r>
              <a:rPr lang="en-US" sz="2500" dirty="0">
                <a:latin typeface="Courier New"/>
                <a:cs typeface="Calibri"/>
              </a:rPr>
              <a:t>', 'co', 'do', 'dust', '##</a:t>
            </a:r>
            <a:r>
              <a:rPr lang="en-US" sz="2500" dirty="0" err="1">
                <a:latin typeface="Courier New"/>
                <a:cs typeface="Calibri"/>
              </a:rPr>
              <a:t>oj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nos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ti</a:t>
            </a:r>
            <a:r>
              <a:rPr lang="en-US" sz="2500" dirty="0">
                <a:latin typeface="Courier New"/>
                <a:cs typeface="Calibri"/>
              </a:rPr>
              <a:t>', 'a', '</a:t>
            </a:r>
            <a:r>
              <a:rPr lang="en-US" sz="2500" dirty="0" err="1">
                <a:latin typeface="Courier New"/>
                <a:cs typeface="Calibri"/>
              </a:rPr>
              <a:t>pr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av</a:t>
            </a:r>
            <a:r>
              <a:rPr lang="en-US" sz="2500" dirty="0">
                <a:latin typeface="Courier New"/>
                <a:cs typeface="Calibri"/>
              </a:rPr>
              <a:t>', '.']</a:t>
            </a:r>
            <a:br>
              <a:rPr lang="en-US" sz="2500" dirty="0">
                <a:latin typeface="Courier New"/>
                <a:cs typeface="Calibri"/>
              </a:rPr>
            </a:br>
            <a:r>
              <a:rPr lang="en-US" sz="2500" dirty="0">
                <a:latin typeface="Courier New"/>
                <a:cs typeface="Calibri"/>
              </a:rPr>
              <a:t>['[UNK]', '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დ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მ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ი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ნ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ი</a:t>
            </a:r>
            <a:r>
              <a:rPr lang="en-US" sz="2500" dirty="0">
                <a:latin typeface="Courier New"/>
                <a:cs typeface="Calibri"/>
              </a:rPr>
              <a:t>', '</a:t>
            </a:r>
            <a:r>
              <a:rPr lang="en-US" sz="2500" dirty="0" err="1">
                <a:latin typeface="Courier New"/>
                <a:cs typeface="Calibri"/>
              </a:rPr>
              <a:t>ი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ბ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დ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ე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ბ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'[UNK]', '</a:t>
            </a:r>
            <a:r>
              <a:rPr lang="en-US" sz="2500" dirty="0" err="1">
                <a:latin typeface="Courier New"/>
                <a:cs typeface="Calibri"/>
              </a:rPr>
              <a:t>დ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'[UNK]', '</a:t>
            </a:r>
            <a:r>
              <a:rPr lang="en-US" sz="2500" dirty="0" err="1">
                <a:latin typeface="Courier New"/>
                <a:cs typeface="Calibri"/>
              </a:rPr>
              <a:t>თ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ვ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ი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ს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ი</a:t>
            </a:r>
            <a:r>
              <a:rPr lang="en-US" sz="2500" dirty="0">
                <a:latin typeface="Courier New"/>
                <a:cs typeface="Calibri"/>
              </a:rPr>
              <a:t>', '[UNK]', '</a:t>
            </a:r>
            <a:r>
              <a:rPr lang="en-US" sz="2500" dirty="0" err="1">
                <a:latin typeface="Courier New"/>
                <a:cs typeface="Calibri"/>
              </a:rPr>
              <a:t>დ</a:t>
            </a:r>
            <a:r>
              <a:rPr lang="en-US" sz="2500" dirty="0">
                <a:latin typeface="Courier New"/>
                <a:cs typeface="Calibri"/>
              </a:rPr>
              <a:t>', '##</a:t>
            </a:r>
            <a:r>
              <a:rPr lang="en-US" sz="2500" dirty="0" err="1">
                <a:latin typeface="Courier New"/>
                <a:cs typeface="Calibri"/>
              </a:rPr>
              <a:t>ა</a:t>
            </a:r>
            <a:r>
              <a:rPr lang="en-US" sz="2500" dirty="0">
                <a:latin typeface="Courier New"/>
                <a:cs typeface="Calibri"/>
              </a:rPr>
              <a:t>', '[UNK]', '.']</a:t>
            </a:r>
            <a:endParaRPr lang="en-US" sz="2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21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C0F1-010D-4774-A634-74670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Training WordPiece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016C-1370-45A0-A6CF-BF1B47AA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1. 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 the WordPiece inventory with all characters (in all alphabets)</a:t>
            </a:r>
          </a:p>
          <a:p>
            <a:r>
              <a:rPr lang="en-US" dirty="0">
                <a:cs typeface="Calibri"/>
              </a:rPr>
              <a:t>2. For each possible tuple of known </a:t>
            </a:r>
            <a:r>
              <a:rPr lang="en-US" dirty="0" err="1">
                <a:cs typeface="Calibri"/>
              </a:rPr>
              <a:t>WordPieces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Create a new candidate WordPiece from the tuple (simply concatenate)</a:t>
            </a:r>
          </a:p>
          <a:p>
            <a:pPr lvl="1"/>
            <a:r>
              <a:rPr lang="en-US" dirty="0">
                <a:cs typeface="Calibri"/>
              </a:rPr>
              <a:t>Build a language model and compute likelihood on the corpus</a:t>
            </a:r>
          </a:p>
          <a:p>
            <a:r>
              <a:rPr lang="en-US" dirty="0">
                <a:cs typeface="Calibri"/>
              </a:rPr>
              <a:t>3. Select the candidate with the maximum likelihood increase and add to the WordPiece inventory; Go back to 2 or finish, if WordPiece inventory has the desired size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High complexity if brute-force but a couple of heuristics make it feasible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FE6A4-B241-40E2-8A4F-20D5CBE82D9C}"/>
              </a:ext>
            </a:extLst>
          </p:cNvPr>
          <p:cNvSpPr txBox="1"/>
          <p:nvPr/>
        </p:nvSpPr>
        <p:spPr>
          <a:xfrm>
            <a:off x="380323" y="5732885"/>
            <a:ext cx="113470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cs typeface="Calibri"/>
              </a:rPr>
              <a:t>Schuster, M., &amp; Nakajima, K. (2012). Japanese and Korean voice search. In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2012 IEEE International Conference on Acoustics, Speech and Signal Processing (ICASSP)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 (pp. 5149–5152). Kyoto, Japan: IEEE. </a:t>
            </a:r>
            <a:r>
              <a:rPr lang="en-US" sz="1400" dirty="0">
                <a:solidFill>
                  <a:schemeClr val="accent4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https://doi.org/10.1109/ICASSP.2012.6289079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  <a:endParaRPr lang="en-US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Long-range dependencies, hard to represent meaning</a:t>
            </a:r>
          </a:p>
          <a:p>
            <a:r>
              <a:rPr lang="en-US" dirty="0">
                <a:cs typeface="Calibri"/>
              </a:rPr>
              <a:t>Neural networks ✅</a:t>
            </a:r>
          </a:p>
          <a:p>
            <a:pPr lvl="1"/>
            <a:r>
              <a:rPr lang="en-US" sz="2800" dirty="0">
                <a:cs typeface="Calibri"/>
              </a:rPr>
              <a:t>Data hungry, learn non-linear dependencies, learn representations</a:t>
            </a:r>
          </a:p>
          <a:p>
            <a:r>
              <a:rPr lang="en-US" dirty="0">
                <a:cs typeface="Calibri"/>
              </a:rPr>
              <a:t>Embeddings ✅</a:t>
            </a:r>
          </a:p>
          <a:p>
            <a:pPr lvl="1"/>
            <a:r>
              <a:rPr lang="en-US" sz="2800" dirty="0">
                <a:cs typeface="Calibri"/>
              </a:rPr>
              <a:t>Dense input representation instead of distinct vocabulary items</a:t>
            </a:r>
          </a:p>
          <a:p>
            <a:r>
              <a:rPr lang="en-US" dirty="0">
                <a:cs typeface="Calibri"/>
              </a:rPr>
              <a:t>Neural machine translation ✅</a:t>
            </a:r>
          </a:p>
          <a:p>
            <a:pPr lvl="1"/>
            <a:r>
              <a:rPr lang="en-US" sz="2800" dirty="0">
                <a:cs typeface="Calibri"/>
              </a:rPr>
              <a:t>Sequence to sequence models</a:t>
            </a:r>
          </a:p>
          <a:p>
            <a:pPr lvl="1"/>
            <a:r>
              <a:rPr lang="en-US" sz="2800" dirty="0">
                <a:cs typeface="Calibri"/>
              </a:rPr>
              <a:t>Positional embeddings</a:t>
            </a:r>
          </a:p>
          <a:p>
            <a:r>
              <a:rPr lang="en-US" dirty="0">
                <a:cs typeface="Calibri"/>
              </a:rPr>
              <a:t>Attention ✅</a:t>
            </a:r>
          </a:p>
          <a:p>
            <a:pPr lvl="1"/>
            <a:r>
              <a:rPr lang="en-US" sz="2800" dirty="0">
                <a:cs typeface="Calibri"/>
              </a:rPr>
              <a:t>Modeling long-range dependencies efficiently</a:t>
            </a:r>
            <a:endParaRPr lang="en-US" dirty="0"/>
          </a:p>
          <a:p>
            <a:r>
              <a:rPr lang="en-US" dirty="0">
                <a:cs typeface="Calibri"/>
              </a:rPr>
              <a:t>Out-of-vocabulary words ✅</a:t>
            </a:r>
          </a:p>
          <a:p>
            <a:pPr lvl="1"/>
            <a:r>
              <a:rPr lang="en-US" dirty="0">
                <a:cs typeface="Calibri"/>
              </a:rPr>
              <a:t>WordPiece sub-word units can be truly multi-lingual and prevent OOV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5000-E87C-4A9D-B6F9-7803A43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"NLP tasks" by the way?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BF37-EA6F-4F81-9CFE-8352BE6A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spcCol="540000" rtlCol="0" anchor="t">
            <a:normAutofit/>
          </a:bodyPr>
          <a:lstStyle/>
          <a:p>
            <a:r>
              <a:rPr lang="en-US" dirty="0">
                <a:cs typeface="Calibri"/>
              </a:rPr>
              <a:t>Single-sentence "tagging" tasks, such as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Part of speech tagging (not in BERT paper)</a:t>
            </a:r>
          </a:p>
          <a:p>
            <a:pPr lvl="1"/>
            <a:r>
              <a:rPr lang="en-US" b="1" dirty="0">
                <a:cs typeface="Calibri"/>
              </a:rPr>
              <a:t>Named Entity Recognition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Sentence classification tasks</a:t>
            </a:r>
          </a:p>
          <a:p>
            <a:pPr lvl="1"/>
            <a:r>
              <a:rPr lang="en-US" b="1" dirty="0">
                <a:cs typeface="Calibri"/>
              </a:rPr>
              <a:t>Sentiment classification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EB1C9B-C3E7-488E-B6DB-F5B98DA7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1" y="3015660"/>
            <a:ext cx="4305782" cy="160071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BB00E8D-8F93-4CFD-8D9A-0F5EB570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367" y="2640354"/>
            <a:ext cx="6254186" cy="33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C425-8BC4-49E4-90D8-3E67D699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Multi-task Learning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B10A046-DC96-4879-980E-C45D1C1F7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701" y="1073245"/>
            <a:ext cx="6990491" cy="483393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E09B4-BA0A-4743-9D54-1AF8FBC2209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34501" y="1523206"/>
            <a:ext cx="3932238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Approach to inductive transfer that improves generalization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By learning tasks in parallel while using a shared representation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What is learned for each task can help other tasks be learned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F03E0-7C0A-43D8-9A6F-9D096D1C01DA}"/>
              </a:ext>
            </a:extLst>
          </p:cNvPr>
          <p:cNvSpPr txBox="1"/>
          <p:nvPr/>
        </p:nvSpPr>
        <p:spPr>
          <a:xfrm>
            <a:off x="303166" y="5959249"/>
            <a:ext cx="100429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cs typeface="Calibri"/>
              </a:rPr>
              <a:t>Caruana, R. (1997). Multi-task Learning.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Machine Learning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28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(1), 41–75.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120364-6A20-4729-B929-00423DE3F721}"/>
              </a:ext>
            </a:extLst>
          </p:cNvPr>
          <p:cNvSpPr/>
          <p:nvPr/>
        </p:nvSpPr>
        <p:spPr>
          <a:xfrm>
            <a:off x="6929633" y="2487589"/>
            <a:ext cx="4944138" cy="3047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1" algn="r"/>
            <a:r>
              <a:rPr lang="en-US">
                <a:solidFill>
                  <a:srgbClr val="000000"/>
                </a:solidFill>
                <a:cs typeface="Calibri"/>
              </a:rPr>
              <a:t>Data for POS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4779A8-DE81-4F60-8417-89A8A0548C6D}"/>
              </a:ext>
            </a:extLst>
          </p:cNvPr>
          <p:cNvSpPr/>
          <p:nvPr/>
        </p:nvSpPr>
        <p:spPr>
          <a:xfrm>
            <a:off x="7035958" y="467402"/>
            <a:ext cx="2844208" cy="52453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1" algn="r"/>
            <a:r>
              <a:rPr lang="en-US">
                <a:solidFill>
                  <a:srgbClr val="000000"/>
                </a:solidFill>
                <a:cs typeface="Calibri"/>
              </a:rPr>
              <a:t>Data for main task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76FDC-B4A6-469F-9DC8-47033482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1" y="0"/>
            <a:ext cx="11238691" cy="1152629"/>
          </a:xfrm>
        </p:spPr>
        <p:txBody>
          <a:bodyPr/>
          <a:lstStyle/>
          <a:p>
            <a:r>
              <a:rPr lang="en-US">
                <a:cs typeface="Calibri Light"/>
              </a:rPr>
              <a:t>Multi-task learning in 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D225-475A-4AEE-AF4B-59952DFF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02" y="1287567"/>
            <a:ext cx="6126894" cy="4833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"In case we suspect the existence of a hierarchy between the different tasks, we show that it is worth-while to incorporate this knowledge in the MTL architecture’s design, by making lower level tasks affect the lower levels of the representation." (</a:t>
            </a:r>
            <a:r>
              <a:rPr lang="en-US" dirty="0" err="1">
                <a:cs typeface="Calibri"/>
              </a:rPr>
              <a:t>Søgaard</a:t>
            </a:r>
            <a:r>
              <a:rPr lang="en-US" dirty="0">
                <a:cs typeface="Calibri"/>
              </a:rPr>
              <a:t> &amp; Goldberg, 2016)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B4590-08E3-4A94-A912-BD263C179F7F}"/>
              </a:ext>
            </a:extLst>
          </p:cNvPr>
          <p:cNvSpPr txBox="1"/>
          <p:nvPr/>
        </p:nvSpPr>
        <p:spPr>
          <a:xfrm>
            <a:off x="276447" y="5744677"/>
            <a:ext cx="11639106" cy="674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>
                <a:solidFill>
                  <a:schemeClr val="accent4"/>
                </a:solidFill>
                <a:cs typeface="Calibri"/>
              </a:rPr>
              <a:t>Søgaard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A., &amp; Goldberg, Y. (2016). Deep multi-task learning with low level tasks supervised at lower layers. In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Proceedings of the 54th Annual Meeting of the Association for Computational Linguistics (Volume 2: Short Papers)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 (pp. 231–235). Berlin, Germany: Association for Computational Linguistics. </a:t>
            </a:r>
            <a:r>
              <a:rPr lang="en-US" sz="1400" dirty="0">
                <a:solidFill>
                  <a:schemeClr val="accent4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https://doi.org/10.18653/v1/P16-2038</a:t>
            </a:r>
            <a:endParaRPr lang="en-US" sz="1400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F28F8487-1C25-4189-BFBA-16C428F45B9A}"/>
              </a:ext>
            </a:extLst>
          </p:cNvPr>
          <p:cNvSpPr/>
          <p:nvPr/>
        </p:nvSpPr>
        <p:spPr>
          <a:xfrm>
            <a:off x="7209845" y="3804475"/>
            <a:ext cx="2294859" cy="673395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Layer 1</a:t>
            </a:r>
            <a:endParaRPr lang="en-US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05E4C91A-C015-472B-AD60-4D82CD3F922E}"/>
              </a:ext>
            </a:extLst>
          </p:cNvPr>
          <p:cNvSpPr/>
          <p:nvPr/>
        </p:nvSpPr>
        <p:spPr>
          <a:xfrm>
            <a:off x="7209845" y="4504452"/>
            <a:ext cx="2294859" cy="67339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Input</a:t>
            </a:r>
            <a:endParaRPr lang="en-US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534B5B2B-C623-4BD6-B506-40AFF6D87951}"/>
              </a:ext>
            </a:extLst>
          </p:cNvPr>
          <p:cNvSpPr/>
          <p:nvPr/>
        </p:nvSpPr>
        <p:spPr>
          <a:xfrm>
            <a:off x="7209845" y="3104498"/>
            <a:ext cx="2294859" cy="673395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Layer 2</a:t>
            </a:r>
            <a:endParaRPr lang="en-US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36FA73DD-2831-4EC9-9449-83D1DDA22C8D}"/>
              </a:ext>
            </a:extLst>
          </p:cNvPr>
          <p:cNvSpPr/>
          <p:nvPr/>
        </p:nvSpPr>
        <p:spPr>
          <a:xfrm>
            <a:off x="7209845" y="2431102"/>
            <a:ext cx="2294859" cy="673395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Layer ...</a:t>
            </a:r>
            <a:endParaRPr lang="en-US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3162F2EC-DA49-4381-A708-23A83DC5F659}"/>
              </a:ext>
            </a:extLst>
          </p:cNvPr>
          <p:cNvSpPr/>
          <p:nvPr/>
        </p:nvSpPr>
        <p:spPr>
          <a:xfrm>
            <a:off x="7209845" y="1757706"/>
            <a:ext cx="2294859" cy="673395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Layer X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01887-381E-4A68-AD92-9D1F1D6675D9}"/>
              </a:ext>
            </a:extLst>
          </p:cNvPr>
          <p:cNvSpPr/>
          <p:nvPr/>
        </p:nvSpPr>
        <p:spPr>
          <a:xfrm>
            <a:off x="7388162" y="589234"/>
            <a:ext cx="1967022" cy="116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Main task output layer (Syntactic </a:t>
            </a:r>
            <a:r>
              <a:rPr lang="en-US" sz="1600">
                <a:cs typeface="Calibri"/>
              </a:rPr>
              <a:t>chunking, Supertagging)</a:t>
            </a:r>
            <a:endParaRPr lang="en-US" sz="1600" dirty="0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0157A8-8D77-45DE-9663-C2087ABE40E1}"/>
              </a:ext>
            </a:extLst>
          </p:cNvPr>
          <p:cNvSpPr/>
          <p:nvPr/>
        </p:nvSpPr>
        <p:spPr>
          <a:xfrm>
            <a:off x="9501498" y="2657063"/>
            <a:ext cx="531628" cy="50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4AAB6-4024-4A37-8CD9-24E7D8AA61CA}"/>
              </a:ext>
            </a:extLst>
          </p:cNvPr>
          <p:cNvSpPr/>
          <p:nvPr/>
        </p:nvSpPr>
        <p:spPr>
          <a:xfrm>
            <a:off x="10037441" y="2627140"/>
            <a:ext cx="1594883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Additional task output layer (POS tagging</a:t>
            </a:r>
            <a:r>
              <a:rPr lang="en-US" sz="1600" dirty="0">
                <a:cs typeface="Calibri"/>
              </a:rPr>
              <a:t>)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20707E5-11BB-4C61-B7A8-0951F7F4D5E7}"/>
              </a:ext>
            </a:extLst>
          </p:cNvPr>
          <p:cNvSpPr/>
          <p:nvPr/>
        </p:nvSpPr>
        <p:spPr>
          <a:xfrm rot="-2700000">
            <a:off x="9856928" y="1194822"/>
            <a:ext cx="487325" cy="121388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C3E63-890F-4E0A-890C-B71596B62947}"/>
              </a:ext>
            </a:extLst>
          </p:cNvPr>
          <p:cNvSpPr txBox="1"/>
          <p:nvPr/>
        </p:nvSpPr>
        <p:spPr>
          <a:xfrm>
            <a:off x="10137566" y="1061497"/>
            <a:ext cx="1511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Trained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7663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F4E58DF-B01F-4188-86D4-DAA381DB6C0A}"/>
              </a:ext>
            </a:extLst>
          </p:cNvPr>
          <p:cNvSpPr/>
          <p:nvPr/>
        </p:nvSpPr>
        <p:spPr>
          <a:xfrm>
            <a:off x="8341852" y="2556316"/>
            <a:ext cx="3101161" cy="1665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FBC46-0B0A-4F9B-AC52-0AB2E8698FA0}"/>
              </a:ext>
            </a:extLst>
          </p:cNvPr>
          <p:cNvSpPr/>
          <p:nvPr/>
        </p:nvSpPr>
        <p:spPr>
          <a:xfrm>
            <a:off x="5143225" y="2556316"/>
            <a:ext cx="3101161" cy="1665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CF99149A-363C-40C8-9ED1-023CE8AC7173}"/>
              </a:ext>
            </a:extLst>
          </p:cNvPr>
          <p:cNvSpPr/>
          <p:nvPr/>
        </p:nvSpPr>
        <p:spPr>
          <a:xfrm>
            <a:off x="1114043" y="2557442"/>
            <a:ext cx="3801140" cy="166576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4FA36-05D5-42A7-A608-11F040AB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Multi-task Learning: Pre-training and transfer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5821-07AD-4BA0-A5B4-21D6ADF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Let's learn a sentence representation on a quite different task!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FBCE8-BAB6-49F5-85A0-2F277A29F308}"/>
              </a:ext>
            </a:extLst>
          </p:cNvPr>
          <p:cNvSpPr/>
          <p:nvPr/>
        </p:nvSpPr>
        <p:spPr>
          <a:xfrm>
            <a:off x="1193672" y="2735740"/>
            <a:ext cx="2799906" cy="389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Dense </a:t>
            </a:r>
            <a:r>
              <a:rPr lang="en-US" sz="1400">
                <a:cs typeface="Calibri"/>
              </a:rPr>
              <a:t>sentence representation</a:t>
            </a:r>
            <a:endParaRPr lang="en-US" sz="14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862B658-619A-4804-93B2-E052C63A7D3F}"/>
              </a:ext>
            </a:extLst>
          </p:cNvPr>
          <p:cNvSpPr/>
          <p:nvPr/>
        </p:nvSpPr>
        <p:spPr>
          <a:xfrm>
            <a:off x="2348874" y="2279541"/>
            <a:ext cx="487325" cy="44302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4A1239E1-AEDD-4805-B453-A8393F75AA68}"/>
              </a:ext>
            </a:extLst>
          </p:cNvPr>
          <p:cNvSpPr/>
          <p:nvPr/>
        </p:nvSpPr>
        <p:spPr>
          <a:xfrm>
            <a:off x="1603468" y="3127816"/>
            <a:ext cx="1984743" cy="886046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Deep network (LSTM, GRU, or </a:t>
            </a:r>
            <a:r>
              <a:rPr lang="en-US" sz="1400" dirty="0" err="1">
                <a:cs typeface="Calibri"/>
              </a:rPr>
              <a:t>ConvNet</a:t>
            </a:r>
            <a:r>
              <a:rPr lang="en-US" sz="1400" dirty="0">
                <a:cs typeface="Calibri"/>
              </a:rPr>
              <a:t>)</a:t>
            </a:r>
            <a:endParaRPr lang="en-US" sz="1400" dirty="0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17D43D93-271D-4473-A4E1-E40599C9F965}"/>
              </a:ext>
            </a:extLst>
          </p:cNvPr>
          <p:cNvSpPr/>
          <p:nvPr/>
        </p:nvSpPr>
        <p:spPr>
          <a:xfrm>
            <a:off x="1551414" y="4041552"/>
            <a:ext cx="2082208" cy="91262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Natural Language Inference corpus</a:t>
            </a:r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70253-3B0A-4B20-B585-2411E9AB3A5C}"/>
              </a:ext>
            </a:extLst>
          </p:cNvPr>
          <p:cNvSpPr/>
          <p:nvPr/>
        </p:nvSpPr>
        <p:spPr>
          <a:xfrm>
            <a:off x="1632266" y="1827543"/>
            <a:ext cx="1922720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Task: NLI Entailm</a:t>
            </a:r>
            <a:r>
              <a:rPr lang="en-US" sz="1400" dirty="0">
                <a:cs typeface="Calibri"/>
              </a:rPr>
              <a:t>ent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B9C3F-FC18-48F5-B71A-F6B7DBB79004}"/>
              </a:ext>
            </a:extLst>
          </p:cNvPr>
          <p:cNvSpPr/>
          <p:nvPr/>
        </p:nvSpPr>
        <p:spPr>
          <a:xfrm>
            <a:off x="5242904" y="2780042"/>
            <a:ext cx="2799906" cy="389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Dense </a:t>
            </a:r>
            <a:r>
              <a:rPr lang="en-US" sz="1400">
                <a:cs typeface="Calibri"/>
              </a:rPr>
              <a:t>sentence representation</a:t>
            </a:r>
            <a:endParaRPr lang="en-US" sz="1400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3E8C2FA0-071F-4AD3-B24A-488D99995320}"/>
              </a:ext>
            </a:extLst>
          </p:cNvPr>
          <p:cNvSpPr/>
          <p:nvPr/>
        </p:nvSpPr>
        <p:spPr>
          <a:xfrm>
            <a:off x="5652701" y="3172118"/>
            <a:ext cx="1984743" cy="886046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Deep network (LSTM, </a:t>
            </a:r>
            <a:r>
              <a:rPr lang="en-US" sz="1400">
                <a:cs typeface="Calibri"/>
              </a:rPr>
              <a:t>GRU, or ConvNet)</a:t>
            </a: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279D6-B912-47CB-A11F-0CEC0D973A34}"/>
              </a:ext>
            </a:extLst>
          </p:cNvPr>
          <p:cNvSpPr/>
          <p:nvPr/>
        </p:nvSpPr>
        <p:spPr>
          <a:xfrm>
            <a:off x="5681498" y="1747799"/>
            <a:ext cx="1922720" cy="584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Task: Paraphrase detection</a:t>
            </a:r>
            <a:endParaRPr lang="en-US" sz="1400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E2F109C-2C5D-4335-9F6E-3CEB722B9145}"/>
              </a:ext>
            </a:extLst>
          </p:cNvPr>
          <p:cNvSpPr/>
          <p:nvPr/>
        </p:nvSpPr>
        <p:spPr>
          <a:xfrm>
            <a:off x="6398106" y="2332704"/>
            <a:ext cx="487325" cy="44302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51B7F-DB67-4583-9CEC-89730C7F7636}"/>
              </a:ext>
            </a:extLst>
          </p:cNvPr>
          <p:cNvSpPr/>
          <p:nvPr/>
        </p:nvSpPr>
        <p:spPr>
          <a:xfrm>
            <a:off x="8485834" y="2780042"/>
            <a:ext cx="2799906" cy="389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Dense </a:t>
            </a:r>
            <a:r>
              <a:rPr lang="en-US" sz="1400">
                <a:cs typeface="Calibri"/>
              </a:rPr>
              <a:t>sentence representation</a:t>
            </a:r>
            <a:endParaRPr lang="en-US" sz="1400"/>
          </a:p>
        </p:txBody>
      </p:sp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6BE870D2-69E9-4E00-B87A-AF379AA2C094}"/>
              </a:ext>
            </a:extLst>
          </p:cNvPr>
          <p:cNvSpPr/>
          <p:nvPr/>
        </p:nvSpPr>
        <p:spPr>
          <a:xfrm>
            <a:off x="8895631" y="3172118"/>
            <a:ext cx="1984743" cy="886046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Deep network (LSTM, </a:t>
            </a:r>
            <a:r>
              <a:rPr lang="en-US" sz="1400">
                <a:cs typeface="Calibri"/>
              </a:rPr>
              <a:t>GRU, or ConvNet)</a:t>
            </a:r>
            <a:endParaRPr lang="en-US" sz="140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EAFCF25-741C-476A-80A1-96F9CD419037}"/>
              </a:ext>
            </a:extLst>
          </p:cNvPr>
          <p:cNvSpPr/>
          <p:nvPr/>
        </p:nvSpPr>
        <p:spPr>
          <a:xfrm>
            <a:off x="9641036" y="2332703"/>
            <a:ext cx="487325" cy="44302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12531D21-A82B-4AD4-BF8E-BC89C84F0FD2}"/>
              </a:ext>
            </a:extLst>
          </p:cNvPr>
          <p:cNvSpPr/>
          <p:nvPr/>
        </p:nvSpPr>
        <p:spPr>
          <a:xfrm>
            <a:off x="8427135" y="4059272"/>
            <a:ext cx="2923952" cy="912627"/>
          </a:xfrm>
          <a:prstGeom prst="up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COCO Dataset</a:t>
            </a:r>
            <a:endParaRPr lang="en-US" sz="1400"/>
          </a:p>
        </p:txBody>
      </p:sp>
      <p:sp>
        <p:nvSpPr>
          <p:cNvPr id="18" name="Callout: Up Arrow 17">
            <a:extLst>
              <a:ext uri="{FF2B5EF4-FFF2-40B4-BE49-F238E27FC236}">
                <a16:creationId xmlns:a16="http://schemas.microsoft.com/office/drawing/2014/main" id="{0E8DF32E-22BD-4C36-A60C-86FD9A9CF1C0}"/>
              </a:ext>
            </a:extLst>
          </p:cNvPr>
          <p:cNvSpPr/>
          <p:nvPr/>
        </p:nvSpPr>
        <p:spPr>
          <a:xfrm>
            <a:off x="5618367" y="4059271"/>
            <a:ext cx="2055627" cy="912627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Microsoft Research Paraphrase Corpus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FF754C-F746-4EEE-931C-3AD541E2B9CB}"/>
              </a:ext>
            </a:extLst>
          </p:cNvPr>
          <p:cNvSpPr/>
          <p:nvPr/>
        </p:nvSpPr>
        <p:spPr>
          <a:xfrm>
            <a:off x="8924428" y="1747798"/>
            <a:ext cx="1922720" cy="584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Task: Caption-</a:t>
            </a:r>
            <a:r>
              <a:rPr lang="en-US" sz="1400">
                <a:cs typeface="Calibri"/>
              </a:rPr>
              <a:t>Image retrieval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7A626-72C6-4FB3-995B-806DEC0F61EF}"/>
              </a:ext>
            </a:extLst>
          </p:cNvPr>
          <p:cNvSpPr txBox="1"/>
          <p:nvPr/>
        </p:nvSpPr>
        <p:spPr>
          <a:xfrm>
            <a:off x="245436" y="4954179"/>
            <a:ext cx="117011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"We showed that models learned on NLI can perform better than models trained in unsupervised conditions or on other supervised tasks."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F69B2A96-38F8-FD47-8C70-C2EE94E2A532}"/>
              </a:ext>
            </a:extLst>
          </p:cNvPr>
          <p:cNvSpPr txBox="1"/>
          <p:nvPr/>
        </p:nvSpPr>
        <p:spPr>
          <a:xfrm>
            <a:off x="245436" y="5650513"/>
            <a:ext cx="117011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chemeClr val="accent4"/>
                </a:solidFill>
                <a:cs typeface="Calibri"/>
              </a:rPr>
              <a:t>Conneau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A., </a:t>
            </a:r>
            <a:r>
              <a:rPr lang="en-US" sz="1400" dirty="0" err="1">
                <a:solidFill>
                  <a:schemeClr val="accent4"/>
                </a:solidFill>
                <a:cs typeface="Calibri"/>
              </a:rPr>
              <a:t>Kiela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D., </a:t>
            </a:r>
            <a:r>
              <a:rPr lang="en-US" sz="1400" dirty="0" err="1">
                <a:solidFill>
                  <a:schemeClr val="accent4"/>
                </a:solidFill>
                <a:cs typeface="Calibri"/>
              </a:rPr>
              <a:t>Schwenk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H., </a:t>
            </a:r>
            <a:r>
              <a:rPr lang="en-US" sz="1400" dirty="0" err="1">
                <a:solidFill>
                  <a:schemeClr val="accent4"/>
                </a:solidFill>
                <a:cs typeface="Calibri"/>
              </a:rPr>
              <a:t>Barrault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L., &amp; </a:t>
            </a:r>
            <a:r>
              <a:rPr lang="en-US" sz="1400" dirty="0" err="1">
                <a:solidFill>
                  <a:schemeClr val="accent4"/>
                </a:solidFill>
                <a:cs typeface="Calibri"/>
              </a:rPr>
              <a:t>Bordes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A. (2017). Supervised Learning of Universal Sentence Representations from Natural Language Inference Data. In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Proceedings of the 2017 Conference on Empirical Methods in Natural Language Processing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 (pp. 670–680). Copenhagen, Denmark: Association for Computational Linguistics. Retrieved from </a:t>
            </a:r>
            <a:r>
              <a:rPr lang="en-US" sz="1400" dirty="0">
                <a:solidFill>
                  <a:schemeClr val="accent4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https://www.aclweb.org/anthology/D17-1070</a:t>
            </a:r>
            <a:endParaRPr lang="en-US" sz="1400" dirty="0">
              <a:solidFill>
                <a:schemeClr val="accent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2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  <a:endParaRPr lang="en-US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Long-range dependencies, hard to represent meaning</a:t>
            </a:r>
          </a:p>
          <a:p>
            <a:r>
              <a:rPr lang="en-US" dirty="0">
                <a:cs typeface="Calibri"/>
              </a:rPr>
              <a:t>Neural networks ✅</a:t>
            </a:r>
          </a:p>
          <a:p>
            <a:pPr lvl="1"/>
            <a:r>
              <a:rPr lang="en-US" sz="2800" dirty="0">
                <a:cs typeface="Calibri"/>
              </a:rPr>
              <a:t>Data hungry, learn non-linear dependencies, learn representations</a:t>
            </a:r>
          </a:p>
          <a:p>
            <a:r>
              <a:rPr lang="en-US" dirty="0">
                <a:cs typeface="Calibri"/>
              </a:rPr>
              <a:t>Embeddings ✅</a:t>
            </a:r>
          </a:p>
          <a:p>
            <a:pPr lvl="1"/>
            <a:r>
              <a:rPr lang="en-US" sz="2800" dirty="0">
                <a:cs typeface="Calibri"/>
              </a:rPr>
              <a:t>Dense input representation instead of distinct vocabulary items</a:t>
            </a:r>
          </a:p>
          <a:p>
            <a:r>
              <a:rPr lang="en-US" dirty="0">
                <a:cs typeface="Calibri"/>
              </a:rPr>
              <a:t>Neural machine translation ✅</a:t>
            </a:r>
          </a:p>
          <a:p>
            <a:pPr lvl="1"/>
            <a:r>
              <a:rPr lang="en-US" sz="2800" dirty="0">
                <a:cs typeface="Calibri"/>
              </a:rPr>
              <a:t>Sequence to sequence models</a:t>
            </a:r>
          </a:p>
          <a:p>
            <a:pPr lvl="1"/>
            <a:r>
              <a:rPr lang="en-US" sz="2800" dirty="0">
                <a:cs typeface="Calibri"/>
              </a:rPr>
              <a:t>Positional embeddings</a:t>
            </a:r>
          </a:p>
          <a:p>
            <a:r>
              <a:rPr lang="en-US" dirty="0">
                <a:cs typeface="Calibri"/>
              </a:rPr>
              <a:t>Attention ✅</a:t>
            </a:r>
          </a:p>
          <a:p>
            <a:pPr lvl="1"/>
            <a:r>
              <a:rPr lang="en-US" sz="2800" dirty="0">
                <a:cs typeface="Calibri"/>
              </a:rPr>
              <a:t>Modeling long-range dependencies efficiently</a:t>
            </a:r>
          </a:p>
          <a:p>
            <a:r>
              <a:rPr lang="en-US" dirty="0">
                <a:cs typeface="Calibri"/>
              </a:rPr>
              <a:t>Out-of-vocabulary words ✅</a:t>
            </a:r>
          </a:p>
          <a:p>
            <a:pPr lvl="1"/>
            <a:r>
              <a:rPr lang="en-US" sz="2800" dirty="0">
                <a:cs typeface="Calibri"/>
              </a:rPr>
              <a:t>WordPiece sub-word units can be truly multi-lingual and prevent OOV at the same time</a:t>
            </a:r>
            <a:endParaRPr lang="en-US" dirty="0"/>
          </a:p>
          <a:p>
            <a:r>
              <a:rPr lang="en-US" dirty="0">
                <a:cs typeface="Calibri"/>
              </a:rPr>
              <a:t>Multi-task learning ✅</a:t>
            </a:r>
          </a:p>
          <a:p>
            <a:pPr lvl="1"/>
            <a:r>
              <a:rPr lang="en-US" sz="2900" dirty="0">
                <a:cs typeface="Calibri"/>
              </a:rPr>
              <a:t>Shared representation improves generalization, transfer learning from low level or similar tasks</a:t>
            </a:r>
          </a:p>
        </p:txBody>
      </p:sp>
    </p:spTree>
    <p:extLst>
      <p:ext uri="{BB962C8B-B14F-4D97-AF65-F5344CB8AC3E}">
        <p14:creationId xmlns:p14="http://schemas.microsoft.com/office/powerpoint/2010/main" val="215464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0AD1-FC3F-4742-AD95-76E55C9C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"Un-supervised" Pre-Training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EEAD-FBD4-4E1D-ABFF-3C647FDD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Deep neural nets are trained with full supervision</a:t>
            </a:r>
          </a:p>
          <a:p>
            <a:pPr lvl="1"/>
            <a:r>
              <a:rPr lang="en-US" dirty="0">
                <a:cs typeface="Calibri"/>
              </a:rPr>
              <a:t>Even autoencoders are supervised by the reconstruction error</a:t>
            </a:r>
          </a:p>
          <a:p>
            <a:r>
              <a:rPr lang="en-US" dirty="0">
                <a:cs typeface="Calibri"/>
              </a:rPr>
              <a:t>"Unsupervised" training scenario usually means:</a:t>
            </a:r>
          </a:p>
          <a:p>
            <a:pPr lvl="1"/>
            <a:r>
              <a:rPr lang="en-US" dirty="0">
                <a:cs typeface="Calibri"/>
              </a:rPr>
              <a:t>I don't have any labeled data for my target task (e.g., no labels for "word similarity")</a:t>
            </a:r>
          </a:p>
          <a:p>
            <a:pPr lvl="1"/>
            <a:r>
              <a:rPr lang="en-US" dirty="0">
                <a:cs typeface="Calibri"/>
              </a:rPr>
              <a:t>But I can design a proxy supervised task (e.g., "given a context of a missing word, predict that word")</a:t>
            </a:r>
          </a:p>
          <a:p>
            <a:pPr lvl="1"/>
            <a:r>
              <a:rPr lang="en-US" dirty="0">
                <a:cs typeface="Calibri"/>
              </a:rPr>
              <a:t>And create positive and negative instances by exploiting a large unlabeled corpus (e.g., words in their context as positive, and randomly swapped words with their context as negative)</a:t>
            </a:r>
          </a:p>
          <a:p>
            <a:pPr lvl="1"/>
            <a:r>
              <a:rPr lang="en-US" dirty="0">
                <a:cs typeface="Calibri"/>
              </a:rPr>
              <a:t>Train a network and hope it will learn something related to my intended task (e.g., word similarity :)</a:t>
            </a:r>
          </a:p>
          <a:p>
            <a:r>
              <a:rPr lang="en-US" dirty="0">
                <a:cs typeface="Calibri"/>
              </a:rPr>
              <a:t>We just roughly described how word embeddings in </a:t>
            </a:r>
            <a:r>
              <a:rPr lang="en-US" dirty="0">
                <a:latin typeface="Courier New"/>
                <a:cs typeface="Calibri"/>
              </a:rPr>
              <a:t>word2vec </a:t>
            </a:r>
            <a:r>
              <a:rPr lang="en-US" dirty="0">
                <a:cs typeface="Calibri"/>
              </a:rPr>
              <a:t>are trained; see (Goldberg, 2016; Chapter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6B8AB-238F-4B94-B0F9-A18558F34351}"/>
              </a:ext>
            </a:extLst>
          </p:cNvPr>
          <p:cNvSpPr txBox="1"/>
          <p:nvPr/>
        </p:nvSpPr>
        <p:spPr>
          <a:xfrm>
            <a:off x="351312" y="5732885"/>
            <a:ext cx="114893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Yoav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 Goldberg. (2016). A Primer on Neural Network Models for Natural Language Processing.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Journal of Artificial Intelligence Research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</a:t>
            </a:r>
            <a:r>
              <a:rPr lang="en-US" sz="1400" i="1" dirty="0">
                <a:solidFill>
                  <a:schemeClr val="accent4"/>
                </a:solidFill>
                <a:cs typeface="Calibri"/>
              </a:rPr>
              <a:t>57</a:t>
            </a:r>
            <a:r>
              <a:rPr lang="en-US" sz="1400" dirty="0">
                <a:solidFill>
                  <a:schemeClr val="accent4"/>
                </a:solidFill>
                <a:cs typeface="Calibri"/>
              </a:rPr>
              <a:t>, 345–420. Retrieved from </a:t>
            </a:r>
            <a:r>
              <a:rPr lang="en-US" sz="1400" dirty="0">
                <a:solidFill>
                  <a:schemeClr val="accent4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http://www.jair.org/papers/paper4992.html</a:t>
            </a:r>
            <a:endParaRPr lang="en-US" sz="1400" dirty="0">
              <a:solidFill>
                <a:schemeClr val="accent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6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A21C-E9E8-41D0-A1BC-2B1D236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7940-41E5-451C-8C85-C0F3F14F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NLP tasks 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Long-range dependencies, hard to represent meaning  </a:t>
            </a:r>
          </a:p>
          <a:p>
            <a:r>
              <a:rPr lang="en-US" dirty="0">
                <a:cs typeface="Calibri"/>
              </a:rPr>
              <a:t>Neural networks ✅  </a:t>
            </a:r>
          </a:p>
          <a:p>
            <a:pPr lvl="1"/>
            <a:r>
              <a:rPr lang="en-US" dirty="0">
                <a:cs typeface="Calibri"/>
              </a:rPr>
              <a:t>Data hungry, learn non-linear dependencies, learn representations  </a:t>
            </a:r>
          </a:p>
          <a:p>
            <a:r>
              <a:rPr lang="en-US" dirty="0">
                <a:cs typeface="Calibri"/>
              </a:rPr>
              <a:t>Embeddings ✅  </a:t>
            </a:r>
          </a:p>
          <a:p>
            <a:pPr lvl="1"/>
            <a:r>
              <a:rPr lang="en-US" dirty="0">
                <a:cs typeface="Calibri"/>
              </a:rPr>
              <a:t>Dense input representation instead of distinct vocabulary items  </a:t>
            </a:r>
          </a:p>
          <a:p>
            <a:r>
              <a:rPr lang="en-US" dirty="0">
                <a:cs typeface="Calibri"/>
              </a:rPr>
              <a:t>Neural machine translation ✅  </a:t>
            </a:r>
          </a:p>
          <a:p>
            <a:pPr lvl="1"/>
            <a:r>
              <a:rPr lang="en-US" dirty="0">
                <a:cs typeface="Calibri"/>
              </a:rPr>
              <a:t>Sequence to sequence models  </a:t>
            </a:r>
          </a:p>
          <a:p>
            <a:pPr lvl="1"/>
            <a:r>
              <a:rPr lang="en-US" dirty="0">
                <a:cs typeface="Calibri"/>
              </a:rPr>
              <a:t>Positional embeddings  </a:t>
            </a:r>
          </a:p>
          <a:p>
            <a:r>
              <a:rPr lang="en-US" dirty="0">
                <a:cs typeface="Calibri"/>
              </a:rPr>
              <a:t>Attention ✅  </a:t>
            </a:r>
          </a:p>
          <a:p>
            <a:pPr lvl="1"/>
            <a:r>
              <a:rPr lang="en-US" dirty="0">
                <a:cs typeface="Calibri"/>
              </a:rPr>
              <a:t>Modeling long-range dependencies efficiently  </a:t>
            </a:r>
          </a:p>
          <a:p>
            <a:r>
              <a:rPr lang="en-US" dirty="0">
                <a:cs typeface="Calibri"/>
              </a:rPr>
              <a:t>Out-of-vocabulary words 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WordPiece sub-word units can be truly multi-lingual and prevent OOV at the same time  </a:t>
            </a:r>
          </a:p>
          <a:p>
            <a:r>
              <a:rPr lang="en-US" dirty="0">
                <a:cs typeface="Calibri"/>
              </a:rPr>
              <a:t>Multi-task learning 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Shared representation improves generalization, transfer learning from low level or similar tasks  </a:t>
            </a:r>
          </a:p>
          <a:p>
            <a:r>
              <a:rPr lang="en-US" dirty="0">
                <a:cs typeface="Calibri"/>
              </a:rPr>
              <a:t>"Unsupervised" Pre-Training 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Create a proxy task and unlimited training data from unlabeled corpora  </a:t>
            </a:r>
          </a:p>
        </p:txBody>
      </p:sp>
    </p:spTree>
    <p:extLst>
      <p:ext uri="{BB962C8B-B14F-4D97-AF65-F5344CB8AC3E}">
        <p14:creationId xmlns:p14="http://schemas.microsoft.com/office/powerpoint/2010/main" val="20727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CDBF-A407-4866-ABC4-24736645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Understanding BERT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48478A-9113-4033-80C0-3D0EFC773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524" y="167579"/>
            <a:ext cx="4729975" cy="63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2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9A4-A2D5-4750-A516-F7F8C75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Very abstract view</a:t>
            </a:r>
            <a:endParaRPr lang="en-US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E0B1AC8-C0BA-492C-BEC2-4C53738C4B26}"/>
              </a:ext>
            </a:extLst>
          </p:cNvPr>
          <p:cNvSpPr/>
          <p:nvPr/>
        </p:nvSpPr>
        <p:spPr>
          <a:xfrm>
            <a:off x="2368951" y="2740305"/>
            <a:ext cx="1572227" cy="166868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BF6F-7142-4354-A211-70B011711D40}"/>
              </a:ext>
            </a:extLst>
          </p:cNvPr>
          <p:cNvSpPr txBox="1"/>
          <p:nvPr/>
        </p:nvSpPr>
        <p:spPr>
          <a:xfrm>
            <a:off x="835427" y="1558844"/>
            <a:ext cx="3659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text:</a:t>
            </a:r>
            <a:r>
              <a:rPr lang="en-US" i="1" dirty="0"/>
              <a:t> Lorem ipsum dolor ...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89AE-E0DF-458E-9A2D-B243121A255B}"/>
              </a:ext>
            </a:extLst>
          </p:cNvPr>
          <p:cNvSpPr/>
          <p:nvPr/>
        </p:nvSpPr>
        <p:spPr>
          <a:xfrm>
            <a:off x="889562" y="2736688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EF1B-905F-474C-848C-3E505CE5C548}"/>
              </a:ext>
            </a:extLst>
          </p:cNvPr>
          <p:cNvSpPr/>
          <p:nvPr/>
        </p:nvSpPr>
        <p:spPr>
          <a:xfrm>
            <a:off x="889561" y="3199675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9B315-F400-4ABA-8005-CB4BE1EC2B7C}"/>
              </a:ext>
            </a:extLst>
          </p:cNvPr>
          <p:cNvSpPr/>
          <p:nvPr/>
        </p:nvSpPr>
        <p:spPr>
          <a:xfrm>
            <a:off x="889560" y="3653016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68E50-7402-4961-B78E-2A13EA96EFD1}"/>
              </a:ext>
            </a:extLst>
          </p:cNvPr>
          <p:cNvSpPr/>
          <p:nvPr/>
        </p:nvSpPr>
        <p:spPr>
          <a:xfrm>
            <a:off x="889559" y="4096712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TokenK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29466-3DA6-4421-AD2A-AE8EE131C86A}"/>
              </a:ext>
            </a:extLst>
          </p:cNvPr>
          <p:cNvSpPr/>
          <p:nvPr/>
        </p:nvSpPr>
        <p:spPr>
          <a:xfrm>
            <a:off x="4024371" y="2736687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7D780-DB44-4AE8-80A4-FC29C039F9A1}"/>
              </a:ext>
            </a:extLst>
          </p:cNvPr>
          <p:cNvSpPr/>
          <p:nvPr/>
        </p:nvSpPr>
        <p:spPr>
          <a:xfrm>
            <a:off x="4024370" y="3199674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568C1-5C7F-45E6-9DB7-90466B1A0E87}"/>
              </a:ext>
            </a:extLst>
          </p:cNvPr>
          <p:cNvSpPr/>
          <p:nvPr/>
        </p:nvSpPr>
        <p:spPr>
          <a:xfrm>
            <a:off x="4024369" y="3653015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EF72-E9F3-4C09-AAB1-A51733A1A76B}"/>
              </a:ext>
            </a:extLst>
          </p:cNvPr>
          <p:cNvSpPr/>
          <p:nvPr/>
        </p:nvSpPr>
        <p:spPr>
          <a:xfrm>
            <a:off x="4024369" y="4096711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</a:t>
            </a:r>
            <a:r>
              <a:rPr lang="en-US" sz="1600" dirty="0" err="1">
                <a:cs typeface="Calibri"/>
              </a:rPr>
              <a:t>TokenK</a:t>
            </a:r>
            <a:endParaRPr lang="en-US" sz="1600" dirty="0" err="1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2D59B2C-D020-46F3-94F9-18ABACFE4C21}"/>
              </a:ext>
            </a:extLst>
          </p:cNvPr>
          <p:cNvSpPr/>
          <p:nvPr/>
        </p:nvSpPr>
        <p:spPr>
          <a:xfrm>
            <a:off x="1936054" y="3335588"/>
            <a:ext cx="405113" cy="4822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5EAB81DD-7BE7-4B61-9C8A-5A98BAADF98B}"/>
              </a:ext>
            </a:extLst>
          </p:cNvPr>
          <p:cNvSpPr/>
          <p:nvPr/>
        </p:nvSpPr>
        <p:spPr>
          <a:xfrm>
            <a:off x="8872476" y="2742717"/>
            <a:ext cx="1649392" cy="165903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Desired Task Fine-Tuning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22B4-4131-4E97-9C00-CD928DB00031}"/>
              </a:ext>
            </a:extLst>
          </p:cNvPr>
          <p:cNvSpPr txBox="1"/>
          <p:nvPr/>
        </p:nvSpPr>
        <p:spPr>
          <a:xfrm>
            <a:off x="10521990" y="3104546"/>
            <a:ext cx="13060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prediction (for example): </a:t>
            </a:r>
            <a:r>
              <a:rPr lang="en-US" i="1" dirty="0"/>
              <a:t>Positive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C5EBD4-D320-414D-97B7-83CD794D5565}"/>
              </a:ext>
            </a:extLst>
          </p:cNvPr>
          <p:cNvSpPr/>
          <p:nvPr/>
        </p:nvSpPr>
        <p:spPr>
          <a:xfrm>
            <a:off x="1077921" y="1993325"/>
            <a:ext cx="482278" cy="5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63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959F-B2AC-4FA2-AF5B-176A4343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Tokenization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72A1-BCED-4200-A43F-0AD18B11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Tokenizing into a multilingual WordPiece inventory</a:t>
            </a:r>
          </a:p>
          <a:p>
            <a:pPr lvl="1"/>
            <a:r>
              <a:rPr lang="en-US" dirty="0">
                <a:cs typeface="Calibri"/>
              </a:rPr>
              <a:t>Recall that WordPiece units are sub-word units</a:t>
            </a:r>
          </a:p>
          <a:p>
            <a:pPr lvl="1"/>
            <a:r>
              <a:rPr lang="en-US" dirty="0">
                <a:cs typeface="Calibri"/>
              </a:rPr>
              <a:t>30,000 WordPiece units (newer models 110k units, 100 languages)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Implications</a:t>
            </a:r>
          </a:p>
          <a:p>
            <a:pPr lvl="1"/>
            <a:r>
              <a:rPr lang="en-US" dirty="0">
                <a:cs typeface="Calibri"/>
              </a:rPr>
              <a:t>BERT can "consume" any language</a:t>
            </a:r>
          </a:p>
          <a:p>
            <a:pPr lvl="1"/>
            <a:r>
              <a:rPr lang="en-US" dirty="0">
                <a:cs typeface="Calibri"/>
              </a:rPr>
              <a:t>Though in some languages the WordPiece units might correspond to more "natural" compound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195-EB5A-4DBB-885F-E2223A8F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Input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50B-CAA6-460D-A1DB-541578DC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Each WordPiece token from the input is represented by a </a:t>
            </a:r>
            <a:r>
              <a:rPr lang="en-US" b="1" dirty="0">
                <a:cs typeface="Calibri"/>
              </a:rPr>
              <a:t>WordPiece embedding</a:t>
            </a:r>
            <a:r>
              <a:rPr lang="en-US" dirty="0">
                <a:cs typeface="Calibri"/>
              </a:rPr>
              <a:t> (randomly initialized)</a:t>
            </a:r>
          </a:p>
          <a:p>
            <a:r>
              <a:rPr lang="en-US" dirty="0">
                <a:cs typeface="Calibri"/>
              </a:rPr>
              <a:t>Each position from the input is associated with a </a:t>
            </a:r>
            <a:r>
              <a:rPr lang="en-US" b="1" dirty="0">
                <a:cs typeface="Calibri"/>
              </a:rPr>
              <a:t>positional embedding</a:t>
            </a:r>
            <a:r>
              <a:rPr lang="en-US" dirty="0">
                <a:cs typeface="Calibri"/>
              </a:rPr>
              <a:t> (also randomly initialized)</a:t>
            </a:r>
          </a:p>
          <a:p>
            <a:r>
              <a:rPr lang="en-US" dirty="0">
                <a:cs typeface="Calibri"/>
              </a:rPr>
              <a:t>Input length limited to </a:t>
            </a:r>
            <a:r>
              <a:rPr lang="en-US" b="1" dirty="0">
                <a:cs typeface="Calibri"/>
              </a:rPr>
              <a:t>512 </a:t>
            </a:r>
            <a:r>
              <a:rPr lang="en-US" dirty="0">
                <a:cs typeface="Calibri"/>
              </a:rPr>
              <a:t>WordPiece tokens, using &lt;PAD&gt;ding</a:t>
            </a:r>
          </a:p>
          <a:p>
            <a:r>
              <a:rPr lang="en-US" dirty="0">
                <a:cs typeface="Calibri"/>
              </a:rPr>
              <a:t>Special tokens</a:t>
            </a:r>
          </a:p>
          <a:p>
            <a:pPr lvl="1"/>
            <a:r>
              <a:rPr lang="en-US" dirty="0">
                <a:cs typeface="Calibri"/>
              </a:rPr>
              <a:t>The fist token is always a special token </a:t>
            </a:r>
            <a:r>
              <a:rPr lang="en-US" b="1" dirty="0">
                <a:cs typeface="Calibri"/>
              </a:rPr>
              <a:t>[CLS]</a:t>
            </a:r>
          </a:p>
          <a:p>
            <a:pPr lvl="1"/>
            <a:r>
              <a:rPr lang="en-US" dirty="0">
                <a:cs typeface="Calibri"/>
              </a:rPr>
              <a:t>If the NLP task involves two sentences (e.g., Natural Language Inference), these two sentences are separated by a special token </a:t>
            </a:r>
            <a:r>
              <a:rPr lang="en-US" b="1" dirty="0">
                <a:cs typeface="Calibri"/>
              </a:rPr>
              <a:t>[SEP]</a:t>
            </a:r>
          </a:p>
          <a:p>
            <a:pPr lvl="2"/>
            <a:r>
              <a:rPr lang="en-US" dirty="0">
                <a:cs typeface="Calibri"/>
              </a:rPr>
              <a:t>Also, special two</a:t>
            </a:r>
            <a:r>
              <a:rPr lang="en-US" b="1" dirty="0">
                <a:cs typeface="Calibri"/>
              </a:rPr>
              <a:t> segment position embeddings</a:t>
            </a:r>
            <a:r>
              <a:rPr lang="en-US" dirty="0">
                <a:cs typeface="Calibri"/>
              </a:rPr>
              <a:t> for sentence 1 and sentence 2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1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F34E-35C5-415D-9B3A-7DF6FB9F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complicated NLP tasks...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9E67-8D8D-4867-9259-5A60F078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Reasoning about two sentences</a:t>
            </a:r>
          </a:p>
          <a:p>
            <a:pPr lvl="1"/>
            <a:r>
              <a:rPr lang="en-US" b="1" dirty="0">
                <a:cs typeface="Calibri"/>
              </a:rPr>
              <a:t>Natural Language Inference</a:t>
            </a:r>
          </a:p>
          <a:p>
            <a:pPr lvl="1"/>
            <a:r>
              <a:rPr lang="en-US" dirty="0">
                <a:cs typeface="Calibri"/>
              </a:rPr>
              <a:t>Equivalency of question pairs</a:t>
            </a:r>
          </a:p>
          <a:p>
            <a:pPr lvl="1"/>
            <a:r>
              <a:rPr lang="en-US" dirty="0">
                <a:cs typeface="Calibri"/>
              </a:rPr>
              <a:t>Semantic textual similarity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Question answering</a:t>
            </a:r>
          </a:p>
          <a:p>
            <a:pPr lvl="1"/>
            <a:r>
              <a:rPr lang="en-US" dirty="0">
                <a:cs typeface="Calibri"/>
              </a:rPr>
              <a:t>Natural language questions with locations of their answers in Wikipedia articles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65E7EA-9941-4A38-8C73-391D5030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15" y="1763529"/>
            <a:ext cx="5771908" cy="30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11E-3528-46BB-85FB-20975571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Input representation summary</a:t>
            </a:r>
            <a:endParaRPr lang="en-US" dirty="0"/>
          </a:p>
        </p:txBody>
      </p:sp>
      <p:pic>
        <p:nvPicPr>
          <p:cNvPr id="4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321AC844-3DE1-44C7-913D-59F043AB7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75" y="1939431"/>
            <a:ext cx="11237913" cy="3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8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9A4-A2D5-4750-A516-F7F8C75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Very abstract view</a:t>
            </a:r>
            <a:endParaRPr lang="en-US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E0B1AC8-C0BA-492C-BEC2-4C53738C4B26}"/>
              </a:ext>
            </a:extLst>
          </p:cNvPr>
          <p:cNvSpPr/>
          <p:nvPr/>
        </p:nvSpPr>
        <p:spPr>
          <a:xfrm>
            <a:off x="2368951" y="2740305"/>
            <a:ext cx="1572227" cy="166868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BF6F-7142-4354-A211-70B011711D40}"/>
              </a:ext>
            </a:extLst>
          </p:cNvPr>
          <p:cNvSpPr txBox="1"/>
          <p:nvPr/>
        </p:nvSpPr>
        <p:spPr>
          <a:xfrm>
            <a:off x="835427" y="1558844"/>
            <a:ext cx="3659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text:</a:t>
            </a:r>
            <a:r>
              <a:rPr lang="en-US" i="1" dirty="0"/>
              <a:t> Lorem ipsum dolor ...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89AE-E0DF-458E-9A2D-B243121A255B}"/>
              </a:ext>
            </a:extLst>
          </p:cNvPr>
          <p:cNvSpPr/>
          <p:nvPr/>
        </p:nvSpPr>
        <p:spPr>
          <a:xfrm>
            <a:off x="889562" y="2736688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EF1B-905F-474C-848C-3E505CE5C548}"/>
              </a:ext>
            </a:extLst>
          </p:cNvPr>
          <p:cNvSpPr/>
          <p:nvPr/>
        </p:nvSpPr>
        <p:spPr>
          <a:xfrm>
            <a:off x="889561" y="3199675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9B315-F400-4ABA-8005-CB4BE1EC2B7C}"/>
              </a:ext>
            </a:extLst>
          </p:cNvPr>
          <p:cNvSpPr/>
          <p:nvPr/>
        </p:nvSpPr>
        <p:spPr>
          <a:xfrm>
            <a:off x="889560" y="3653016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68E50-7402-4961-B78E-2A13EA96EFD1}"/>
              </a:ext>
            </a:extLst>
          </p:cNvPr>
          <p:cNvSpPr/>
          <p:nvPr/>
        </p:nvSpPr>
        <p:spPr>
          <a:xfrm>
            <a:off x="889559" y="4096712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TokenK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29466-3DA6-4421-AD2A-AE8EE131C86A}"/>
              </a:ext>
            </a:extLst>
          </p:cNvPr>
          <p:cNvSpPr/>
          <p:nvPr/>
        </p:nvSpPr>
        <p:spPr>
          <a:xfrm>
            <a:off x="4024371" y="2736687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7D780-DB44-4AE8-80A4-FC29C039F9A1}"/>
              </a:ext>
            </a:extLst>
          </p:cNvPr>
          <p:cNvSpPr/>
          <p:nvPr/>
        </p:nvSpPr>
        <p:spPr>
          <a:xfrm>
            <a:off x="4024370" y="3199674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568C1-5C7F-45E6-9DB7-90466B1A0E87}"/>
              </a:ext>
            </a:extLst>
          </p:cNvPr>
          <p:cNvSpPr/>
          <p:nvPr/>
        </p:nvSpPr>
        <p:spPr>
          <a:xfrm>
            <a:off x="4024369" y="3653015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EF72-E9F3-4C09-AAB1-A51733A1A76B}"/>
              </a:ext>
            </a:extLst>
          </p:cNvPr>
          <p:cNvSpPr/>
          <p:nvPr/>
        </p:nvSpPr>
        <p:spPr>
          <a:xfrm>
            <a:off x="4024369" y="4096711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</a:t>
            </a:r>
            <a:r>
              <a:rPr lang="en-US" sz="1600" dirty="0" err="1">
                <a:cs typeface="Calibri"/>
              </a:rPr>
              <a:t>TokenK</a:t>
            </a:r>
            <a:endParaRPr lang="en-US" sz="1600" dirty="0" err="1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2D59B2C-D020-46F3-94F9-18ABACFE4C21}"/>
              </a:ext>
            </a:extLst>
          </p:cNvPr>
          <p:cNvSpPr/>
          <p:nvPr/>
        </p:nvSpPr>
        <p:spPr>
          <a:xfrm>
            <a:off x="1936054" y="3335588"/>
            <a:ext cx="405113" cy="4822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5EAB81DD-7BE7-4B61-9C8A-5A98BAADF98B}"/>
              </a:ext>
            </a:extLst>
          </p:cNvPr>
          <p:cNvSpPr/>
          <p:nvPr/>
        </p:nvSpPr>
        <p:spPr>
          <a:xfrm>
            <a:off x="8872476" y="2742717"/>
            <a:ext cx="1649392" cy="165903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Desired Task Fine-Tuning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22B4-4131-4E97-9C00-CD928DB00031}"/>
              </a:ext>
            </a:extLst>
          </p:cNvPr>
          <p:cNvSpPr txBox="1"/>
          <p:nvPr/>
        </p:nvSpPr>
        <p:spPr>
          <a:xfrm>
            <a:off x="10521990" y="3104546"/>
            <a:ext cx="13060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prediction (for example): </a:t>
            </a:r>
            <a:r>
              <a:rPr lang="en-US" i="1" dirty="0"/>
              <a:t>Positive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C5EBD4-D320-414D-97B7-83CD794D5565}"/>
              </a:ext>
            </a:extLst>
          </p:cNvPr>
          <p:cNvSpPr/>
          <p:nvPr/>
        </p:nvSpPr>
        <p:spPr>
          <a:xfrm>
            <a:off x="1077921" y="1993325"/>
            <a:ext cx="482278" cy="5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24" descr="Checkmark">
            <a:extLst>
              <a:ext uri="{FF2B5EF4-FFF2-40B4-BE49-F238E27FC236}">
                <a16:creationId xmlns:a16="http://schemas.microsoft.com/office/drawing/2014/main" id="{7D63990A-3934-4372-A91C-A2272027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559" y="42450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F1E0-CABA-49DA-8712-C6BFDBB3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The 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9CBB-1B88-4D14-B18E-BA05D91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good-old-friend "Self-Attention"</a:t>
            </a:r>
          </a:p>
          <a:p>
            <a:pPr lvl="1"/>
            <a:r>
              <a:rPr lang="en-US" dirty="0">
                <a:cs typeface="Calibri"/>
              </a:rPr>
              <a:t>Multiple parallel attention "heads” (16 heads)</a:t>
            </a:r>
          </a:p>
          <a:p>
            <a:pPr lvl="1"/>
            <a:r>
              <a:rPr lang="en-US" dirty="0">
                <a:cs typeface="Calibri"/>
              </a:rPr>
              <a:t>With residual connections</a:t>
            </a:r>
          </a:p>
          <a:p>
            <a:pPr lvl="1"/>
            <a:r>
              <a:rPr lang="en-US" dirty="0">
                <a:cs typeface="Calibri"/>
              </a:rPr>
              <a:t>With layer normalization</a:t>
            </a:r>
          </a:p>
          <a:p>
            <a:pPr lvl="1"/>
            <a:r>
              <a:rPr lang="en-US" dirty="0">
                <a:cs typeface="Calibri"/>
              </a:rPr>
              <a:t>Stacked on top of each other (24-times)</a:t>
            </a:r>
          </a:p>
          <a:p>
            <a:pPr lvl="1"/>
            <a:r>
              <a:rPr lang="en-US" dirty="0">
                <a:cs typeface="Calibri"/>
              </a:rPr>
              <a:t>310,000,000 trainable parameters</a:t>
            </a:r>
          </a:p>
          <a:p>
            <a:pPr lvl="1"/>
            <a:r>
              <a:rPr lang="en-US" dirty="0">
                <a:cs typeface="Calibri"/>
              </a:rPr>
              <a:t>…we've seen that already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0A0A1C-A560-4B81-A2DB-D4BDE5E9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77" y="503499"/>
            <a:ext cx="2781881" cy="53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0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9A4-A2D5-4750-A516-F7F8C75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Very abstract view</a:t>
            </a:r>
            <a:endParaRPr lang="en-US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E0B1AC8-C0BA-492C-BEC2-4C53738C4B26}"/>
              </a:ext>
            </a:extLst>
          </p:cNvPr>
          <p:cNvSpPr/>
          <p:nvPr/>
        </p:nvSpPr>
        <p:spPr>
          <a:xfrm>
            <a:off x="2368951" y="2740305"/>
            <a:ext cx="1572227" cy="166868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BF6F-7142-4354-A211-70B011711D40}"/>
              </a:ext>
            </a:extLst>
          </p:cNvPr>
          <p:cNvSpPr txBox="1"/>
          <p:nvPr/>
        </p:nvSpPr>
        <p:spPr>
          <a:xfrm>
            <a:off x="835427" y="1558844"/>
            <a:ext cx="3659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text:</a:t>
            </a:r>
            <a:r>
              <a:rPr lang="en-US" i="1" dirty="0"/>
              <a:t> Lorem ipsum dolor ...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89AE-E0DF-458E-9A2D-B243121A255B}"/>
              </a:ext>
            </a:extLst>
          </p:cNvPr>
          <p:cNvSpPr/>
          <p:nvPr/>
        </p:nvSpPr>
        <p:spPr>
          <a:xfrm>
            <a:off x="889562" y="2736688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EF1B-905F-474C-848C-3E505CE5C548}"/>
              </a:ext>
            </a:extLst>
          </p:cNvPr>
          <p:cNvSpPr/>
          <p:nvPr/>
        </p:nvSpPr>
        <p:spPr>
          <a:xfrm>
            <a:off x="889561" y="3199675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9B315-F400-4ABA-8005-CB4BE1EC2B7C}"/>
              </a:ext>
            </a:extLst>
          </p:cNvPr>
          <p:cNvSpPr/>
          <p:nvPr/>
        </p:nvSpPr>
        <p:spPr>
          <a:xfrm>
            <a:off x="889560" y="3653016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68E50-7402-4961-B78E-2A13EA96EFD1}"/>
              </a:ext>
            </a:extLst>
          </p:cNvPr>
          <p:cNvSpPr/>
          <p:nvPr/>
        </p:nvSpPr>
        <p:spPr>
          <a:xfrm>
            <a:off x="889559" y="4096712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TokenK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29466-3DA6-4421-AD2A-AE8EE131C86A}"/>
              </a:ext>
            </a:extLst>
          </p:cNvPr>
          <p:cNvSpPr/>
          <p:nvPr/>
        </p:nvSpPr>
        <p:spPr>
          <a:xfrm>
            <a:off x="4024371" y="2736687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7D780-DB44-4AE8-80A4-FC29C039F9A1}"/>
              </a:ext>
            </a:extLst>
          </p:cNvPr>
          <p:cNvSpPr/>
          <p:nvPr/>
        </p:nvSpPr>
        <p:spPr>
          <a:xfrm>
            <a:off x="4024370" y="3199674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568C1-5C7F-45E6-9DB7-90466B1A0E87}"/>
              </a:ext>
            </a:extLst>
          </p:cNvPr>
          <p:cNvSpPr/>
          <p:nvPr/>
        </p:nvSpPr>
        <p:spPr>
          <a:xfrm>
            <a:off x="4024369" y="3653015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EF72-E9F3-4C09-AAB1-A51733A1A76B}"/>
              </a:ext>
            </a:extLst>
          </p:cNvPr>
          <p:cNvSpPr/>
          <p:nvPr/>
        </p:nvSpPr>
        <p:spPr>
          <a:xfrm>
            <a:off x="4024369" y="4096711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</a:t>
            </a:r>
            <a:r>
              <a:rPr lang="en-US" sz="1600" dirty="0" err="1">
                <a:cs typeface="Calibri"/>
              </a:rPr>
              <a:t>TokenK</a:t>
            </a:r>
            <a:endParaRPr lang="en-US" sz="1600" dirty="0" err="1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2D59B2C-D020-46F3-94F9-18ABACFE4C21}"/>
              </a:ext>
            </a:extLst>
          </p:cNvPr>
          <p:cNvSpPr/>
          <p:nvPr/>
        </p:nvSpPr>
        <p:spPr>
          <a:xfrm>
            <a:off x="1936054" y="3335588"/>
            <a:ext cx="405113" cy="4822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5EAB81DD-7BE7-4B61-9C8A-5A98BAADF98B}"/>
              </a:ext>
            </a:extLst>
          </p:cNvPr>
          <p:cNvSpPr/>
          <p:nvPr/>
        </p:nvSpPr>
        <p:spPr>
          <a:xfrm>
            <a:off x="8872476" y="2742717"/>
            <a:ext cx="1649392" cy="165903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Desired Task Fine-Tuning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22B4-4131-4E97-9C00-CD928DB00031}"/>
              </a:ext>
            </a:extLst>
          </p:cNvPr>
          <p:cNvSpPr txBox="1"/>
          <p:nvPr/>
        </p:nvSpPr>
        <p:spPr>
          <a:xfrm>
            <a:off x="10521990" y="3104546"/>
            <a:ext cx="13060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prediction (for example): </a:t>
            </a:r>
            <a:r>
              <a:rPr lang="en-US" i="1" dirty="0"/>
              <a:t>Positive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C5EBD4-D320-414D-97B7-83CD794D5565}"/>
              </a:ext>
            </a:extLst>
          </p:cNvPr>
          <p:cNvSpPr/>
          <p:nvPr/>
        </p:nvSpPr>
        <p:spPr>
          <a:xfrm>
            <a:off x="1077921" y="1993325"/>
            <a:ext cx="482278" cy="5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4" descr="Checkmark">
            <a:extLst>
              <a:ext uri="{FF2B5EF4-FFF2-40B4-BE49-F238E27FC236}">
                <a16:creationId xmlns:a16="http://schemas.microsoft.com/office/drawing/2014/main" id="{07C62319-220D-4E96-B89E-178C390C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559" y="4245015"/>
            <a:ext cx="914400" cy="914400"/>
          </a:xfrm>
          <a:prstGeom prst="rect">
            <a:avLst/>
          </a:prstGeom>
        </p:spPr>
      </p:pic>
      <p:pic>
        <p:nvPicPr>
          <p:cNvPr id="22" name="Graphic 24" descr="Checkmark">
            <a:extLst>
              <a:ext uri="{FF2B5EF4-FFF2-40B4-BE49-F238E27FC236}">
                <a16:creationId xmlns:a16="http://schemas.microsoft.com/office/drawing/2014/main" id="{E81331F1-B0A1-4886-899F-68CB49DA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681" y="4252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3353-0627-4EBF-82D6-9F12ADCF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Representing various NLP tasks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CF1E5C-BB2F-42C8-81EE-1AA6D04F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116" y="1287463"/>
            <a:ext cx="4339630" cy="483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B6268-781E-46A6-B0C8-794DCBDB07F3}"/>
              </a:ext>
            </a:extLst>
          </p:cNvPr>
          <p:cNvSpPr txBox="1"/>
          <p:nvPr/>
        </p:nvSpPr>
        <p:spPr>
          <a:xfrm>
            <a:off x="576806" y="4367513"/>
            <a:ext cx="34280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Remember the special </a:t>
            </a:r>
            <a:r>
              <a:rPr lang="en-US" b="1" dirty="0"/>
              <a:t>[CLS]</a:t>
            </a:r>
            <a:r>
              <a:rPr lang="en-US" dirty="0"/>
              <a:t> token each input sequence starts with?</a:t>
            </a:r>
          </a:p>
          <a:p>
            <a:r>
              <a:rPr lang="en-US" dirty="0">
                <a:cs typeface="Calibri"/>
              </a:rPr>
              <a:t>Now we know why!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6BE01-2D43-4833-97E6-3D11D47A0563}"/>
              </a:ext>
            </a:extLst>
          </p:cNvPr>
          <p:cNvSpPr/>
          <p:nvPr/>
        </p:nvSpPr>
        <p:spPr>
          <a:xfrm>
            <a:off x="3884116" y="1152629"/>
            <a:ext cx="675190" cy="34241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5B4E-07FA-467E-98A1-899F722F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Representing various NLP tasks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356119-D3AE-4B4A-9BEE-191E97D8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269" y="1287463"/>
            <a:ext cx="4637325" cy="4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77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90A2-F3AF-47F6-A5EB-8F32166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Representing various NLP tasks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112D12-1E11-4960-BA53-1333FF79A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025" y="1287463"/>
            <a:ext cx="4709813" cy="483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71347-809F-493E-8ED6-2EC92AC35704}"/>
              </a:ext>
            </a:extLst>
          </p:cNvPr>
          <p:cNvSpPr txBox="1"/>
          <p:nvPr/>
        </p:nvSpPr>
        <p:spPr>
          <a:xfrm>
            <a:off x="8699133" y="1801163"/>
            <a:ext cx="31386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 conditioned on surrounding predictions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(not autoregressive, no Conditional Random Fields)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21D58-D959-40F6-A20D-41862A9E54C3}"/>
              </a:ext>
            </a:extLst>
          </p:cNvPr>
          <p:cNvSpPr/>
          <p:nvPr/>
        </p:nvSpPr>
        <p:spPr>
          <a:xfrm>
            <a:off x="7419037" y="1289403"/>
            <a:ext cx="675190" cy="34241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24694D-E596-0643-9856-719A50852EA8}"/>
              </a:ext>
            </a:extLst>
          </p:cNvPr>
          <p:cNvSpPr/>
          <p:nvPr/>
        </p:nvSpPr>
        <p:spPr>
          <a:xfrm>
            <a:off x="5346783" y="1287463"/>
            <a:ext cx="675190" cy="34241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4EB140-3FFD-D14E-8A74-0A6F3FCD20E4}"/>
              </a:ext>
            </a:extLst>
          </p:cNvPr>
          <p:cNvSpPr/>
          <p:nvPr/>
        </p:nvSpPr>
        <p:spPr>
          <a:xfrm>
            <a:off x="4546246" y="1287463"/>
            <a:ext cx="675190" cy="34241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9A4-A2D5-4750-A516-F7F8C75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Very abstract view</a:t>
            </a:r>
            <a:endParaRPr lang="en-US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E0B1AC8-C0BA-492C-BEC2-4C53738C4B26}"/>
              </a:ext>
            </a:extLst>
          </p:cNvPr>
          <p:cNvSpPr/>
          <p:nvPr/>
        </p:nvSpPr>
        <p:spPr>
          <a:xfrm>
            <a:off x="2368951" y="2740305"/>
            <a:ext cx="1572227" cy="166868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BF6F-7142-4354-A211-70B011711D40}"/>
              </a:ext>
            </a:extLst>
          </p:cNvPr>
          <p:cNvSpPr txBox="1"/>
          <p:nvPr/>
        </p:nvSpPr>
        <p:spPr>
          <a:xfrm>
            <a:off x="835427" y="1558844"/>
            <a:ext cx="3659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text:</a:t>
            </a:r>
            <a:r>
              <a:rPr lang="en-US" i="1" dirty="0"/>
              <a:t> Lorem ipsum dolor ...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89AE-E0DF-458E-9A2D-B243121A255B}"/>
              </a:ext>
            </a:extLst>
          </p:cNvPr>
          <p:cNvSpPr/>
          <p:nvPr/>
        </p:nvSpPr>
        <p:spPr>
          <a:xfrm>
            <a:off x="889562" y="2736688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EF1B-905F-474C-848C-3E505CE5C548}"/>
              </a:ext>
            </a:extLst>
          </p:cNvPr>
          <p:cNvSpPr/>
          <p:nvPr/>
        </p:nvSpPr>
        <p:spPr>
          <a:xfrm>
            <a:off x="889561" y="3199675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9B315-F400-4ABA-8005-CB4BE1EC2B7C}"/>
              </a:ext>
            </a:extLst>
          </p:cNvPr>
          <p:cNvSpPr/>
          <p:nvPr/>
        </p:nvSpPr>
        <p:spPr>
          <a:xfrm>
            <a:off x="889560" y="3653016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68E50-7402-4961-B78E-2A13EA96EFD1}"/>
              </a:ext>
            </a:extLst>
          </p:cNvPr>
          <p:cNvSpPr/>
          <p:nvPr/>
        </p:nvSpPr>
        <p:spPr>
          <a:xfrm>
            <a:off x="889559" y="4096712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TokenK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29466-3DA6-4421-AD2A-AE8EE131C86A}"/>
              </a:ext>
            </a:extLst>
          </p:cNvPr>
          <p:cNvSpPr/>
          <p:nvPr/>
        </p:nvSpPr>
        <p:spPr>
          <a:xfrm>
            <a:off x="4024371" y="2736687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7D780-DB44-4AE8-80A4-FC29C039F9A1}"/>
              </a:ext>
            </a:extLst>
          </p:cNvPr>
          <p:cNvSpPr/>
          <p:nvPr/>
        </p:nvSpPr>
        <p:spPr>
          <a:xfrm>
            <a:off x="4024370" y="3199674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568C1-5C7F-45E6-9DB7-90466B1A0E87}"/>
              </a:ext>
            </a:extLst>
          </p:cNvPr>
          <p:cNvSpPr/>
          <p:nvPr/>
        </p:nvSpPr>
        <p:spPr>
          <a:xfrm>
            <a:off x="4024369" y="3653015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EF72-E9F3-4C09-AAB1-A51733A1A76B}"/>
              </a:ext>
            </a:extLst>
          </p:cNvPr>
          <p:cNvSpPr/>
          <p:nvPr/>
        </p:nvSpPr>
        <p:spPr>
          <a:xfrm>
            <a:off x="4024369" y="4096711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</a:t>
            </a:r>
            <a:r>
              <a:rPr lang="en-US" sz="1600" dirty="0" err="1">
                <a:cs typeface="Calibri"/>
              </a:rPr>
              <a:t>TokenK</a:t>
            </a:r>
            <a:endParaRPr lang="en-US" sz="1600" dirty="0" err="1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2D59B2C-D020-46F3-94F9-18ABACFE4C21}"/>
              </a:ext>
            </a:extLst>
          </p:cNvPr>
          <p:cNvSpPr/>
          <p:nvPr/>
        </p:nvSpPr>
        <p:spPr>
          <a:xfrm>
            <a:off x="1936054" y="3335588"/>
            <a:ext cx="405113" cy="4822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5EAB81DD-7BE7-4B61-9C8A-5A98BAADF98B}"/>
              </a:ext>
            </a:extLst>
          </p:cNvPr>
          <p:cNvSpPr/>
          <p:nvPr/>
        </p:nvSpPr>
        <p:spPr>
          <a:xfrm>
            <a:off x="8872476" y="2742717"/>
            <a:ext cx="1649392" cy="165903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Desired Task Fine-Tuning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22B4-4131-4E97-9C00-CD928DB00031}"/>
              </a:ext>
            </a:extLst>
          </p:cNvPr>
          <p:cNvSpPr txBox="1"/>
          <p:nvPr/>
        </p:nvSpPr>
        <p:spPr>
          <a:xfrm>
            <a:off x="10521990" y="3104546"/>
            <a:ext cx="13060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prediction (for example): </a:t>
            </a:r>
            <a:r>
              <a:rPr lang="en-US" i="1" dirty="0"/>
              <a:t>Positive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C5EBD4-D320-414D-97B7-83CD794D5565}"/>
              </a:ext>
            </a:extLst>
          </p:cNvPr>
          <p:cNvSpPr/>
          <p:nvPr/>
        </p:nvSpPr>
        <p:spPr>
          <a:xfrm>
            <a:off x="1077921" y="1993325"/>
            <a:ext cx="482278" cy="5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092C4990-2892-410D-9FEA-57D1C1ACCB06}"/>
              </a:ext>
            </a:extLst>
          </p:cNvPr>
          <p:cNvSpPr/>
          <p:nvPr/>
        </p:nvSpPr>
        <p:spPr>
          <a:xfrm>
            <a:off x="7566104" y="757703"/>
            <a:ext cx="2440328" cy="1504708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Wait, that's it?</a:t>
            </a:r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3A6ACCF9-C17D-4BBA-B895-04F9C5D3AE22}"/>
              </a:ext>
            </a:extLst>
          </p:cNvPr>
          <p:cNvSpPr/>
          <p:nvPr/>
        </p:nvSpPr>
        <p:spPr>
          <a:xfrm rot="19680000">
            <a:off x="2868193" y="4447498"/>
            <a:ext cx="1167114" cy="14564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DAD15-C61D-4FDF-B2E4-653EBE3E02F7}"/>
              </a:ext>
            </a:extLst>
          </p:cNvPr>
          <p:cNvSpPr txBox="1"/>
          <p:nvPr/>
        </p:nvSpPr>
        <p:spPr>
          <a:xfrm>
            <a:off x="4211376" y="5098768"/>
            <a:ext cx="312902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NO! We need to pre-train this monster!</a:t>
            </a:r>
          </a:p>
        </p:txBody>
      </p:sp>
      <p:pic>
        <p:nvPicPr>
          <p:cNvPr id="24" name="Graphic 24" descr="Checkmark">
            <a:extLst>
              <a:ext uri="{FF2B5EF4-FFF2-40B4-BE49-F238E27FC236}">
                <a16:creationId xmlns:a16="http://schemas.microsoft.com/office/drawing/2014/main" id="{B23CEE32-7176-48E2-A155-9B9087CB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559" y="4245015"/>
            <a:ext cx="914400" cy="914400"/>
          </a:xfrm>
          <a:prstGeom prst="rect">
            <a:avLst/>
          </a:prstGeom>
        </p:spPr>
      </p:pic>
      <p:pic>
        <p:nvPicPr>
          <p:cNvPr id="26" name="Graphic 24" descr="Checkmark">
            <a:extLst>
              <a:ext uri="{FF2B5EF4-FFF2-40B4-BE49-F238E27FC236}">
                <a16:creationId xmlns:a16="http://schemas.microsoft.com/office/drawing/2014/main" id="{59DB34E5-5F7B-4D96-9AEC-611F1809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6571" y="4254660"/>
            <a:ext cx="914400" cy="914400"/>
          </a:xfrm>
          <a:prstGeom prst="rect">
            <a:avLst/>
          </a:prstGeom>
        </p:spPr>
      </p:pic>
      <p:pic>
        <p:nvPicPr>
          <p:cNvPr id="27" name="Graphic 24" descr="Checkmark">
            <a:extLst>
              <a:ext uri="{FF2B5EF4-FFF2-40B4-BE49-F238E27FC236}">
                <a16:creationId xmlns:a16="http://schemas.microsoft.com/office/drawing/2014/main" id="{DA837BE8-05DC-41A5-948E-626F34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774" y="4187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03C1-2C32-4105-AB09-EAEBCF9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"Unsupervised" multi-task pre-training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87D8-34BA-4126-A2CC-79D6683D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01" y="1287567"/>
            <a:ext cx="5954845" cy="4833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Prepare two auxiliary tasks that need</a:t>
            </a:r>
            <a:r>
              <a:rPr lang="en-US" b="1" dirty="0">
                <a:cs typeface="Calibri"/>
              </a:rPr>
              <a:t> no labeled data</a:t>
            </a:r>
          </a:p>
          <a:p>
            <a:r>
              <a:rPr lang="en-US" dirty="0">
                <a:cs typeface="Calibri"/>
              </a:rPr>
              <a:t>Task 1: Cloze-test task</a:t>
            </a:r>
          </a:p>
          <a:p>
            <a:pPr lvl="1"/>
            <a:r>
              <a:rPr lang="en-US" dirty="0">
                <a:cs typeface="Calibri"/>
              </a:rPr>
              <a:t>Predict the </a:t>
            </a:r>
            <a:r>
              <a:rPr lang="en-US" b="1" dirty="0">
                <a:cs typeface="Calibri"/>
              </a:rPr>
              <a:t>masked</a:t>
            </a:r>
            <a:r>
              <a:rPr lang="en-US" dirty="0">
                <a:cs typeface="Calibri"/>
              </a:rPr>
              <a:t> WordPiece unit (multi-class, 30k classes)</a:t>
            </a:r>
          </a:p>
          <a:p>
            <a:r>
              <a:rPr lang="en-US" dirty="0">
                <a:cs typeface="Calibri"/>
              </a:rPr>
              <a:t>Task 2: Consecutive segment prediction</a:t>
            </a:r>
          </a:p>
          <a:p>
            <a:pPr lvl="1"/>
            <a:r>
              <a:rPr lang="en-US" dirty="0">
                <a:cs typeface="Calibri"/>
              </a:rPr>
              <a:t>Did the second text segment appeared </a:t>
            </a:r>
            <a:r>
              <a:rPr lang="en-US" b="1" dirty="0">
                <a:cs typeface="Calibri"/>
              </a:rPr>
              <a:t>after</a:t>
            </a:r>
            <a:r>
              <a:rPr lang="en-US" dirty="0">
                <a:cs typeface="Calibri"/>
              </a:rPr>
              <a:t> the first segment? (binary)</a:t>
            </a:r>
          </a:p>
          <a:p>
            <a:r>
              <a:rPr lang="en-US" dirty="0">
                <a:cs typeface="Calibri"/>
              </a:rPr>
              <a:t>The training loss is simply the sum of the mean likelihoods</a:t>
            </a:r>
          </a:p>
        </p:txBody>
      </p:sp>
      <p:pic>
        <p:nvPicPr>
          <p:cNvPr id="6" name="Picture 6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B3A526A2-64FC-44F7-BB15-478B3C1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18" y="2148583"/>
            <a:ext cx="4961681" cy="3972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40419C-5F58-472C-AAFB-FDC90D41F633}"/>
              </a:ext>
            </a:extLst>
          </p:cNvPr>
          <p:cNvSpPr/>
          <p:nvPr/>
        </p:nvSpPr>
        <p:spPr>
          <a:xfrm>
            <a:off x="6620268" y="1478485"/>
            <a:ext cx="1205696" cy="7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Task 2 Prediction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E2BCC-C74E-4FFD-B180-C8F3623AE564}"/>
              </a:ext>
            </a:extLst>
          </p:cNvPr>
          <p:cNvSpPr/>
          <p:nvPr/>
        </p:nvSpPr>
        <p:spPr>
          <a:xfrm>
            <a:off x="9888308" y="4881562"/>
            <a:ext cx="598025" cy="530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2300-6004-40AC-8A5E-3BC35BEFEE6E}"/>
              </a:ext>
            </a:extLst>
          </p:cNvPr>
          <p:cNvSpPr/>
          <p:nvPr/>
        </p:nvSpPr>
        <p:spPr>
          <a:xfrm>
            <a:off x="9581458" y="1478485"/>
            <a:ext cx="1205696" cy="7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Task 1 Prediction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F310D-9A3D-43ED-BC80-203F4F3DDB84}"/>
              </a:ext>
            </a:extLst>
          </p:cNvPr>
          <p:cNvSpPr/>
          <p:nvPr/>
        </p:nvSpPr>
        <p:spPr>
          <a:xfrm>
            <a:off x="9859372" y="2219385"/>
            <a:ext cx="655899" cy="3308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F91A-9C3E-4E77-ABF0-C772DD2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Pre-training data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075B-10C1-49EE-8E9C-45018405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Take the entire Wikipedia (in 100 languages; 2,5 billion words)</a:t>
            </a:r>
          </a:p>
          <a:p>
            <a:r>
              <a:rPr lang="en-US" dirty="0">
                <a:cs typeface="Calibri"/>
              </a:rPr>
              <a:t>To generate a single training instance, sample two segments (max combined length 512 WordPiece tokens)</a:t>
            </a:r>
          </a:p>
          <a:p>
            <a:pPr lvl="1"/>
            <a:r>
              <a:rPr lang="en-US" dirty="0">
                <a:cs typeface="Calibri"/>
              </a:rPr>
              <a:t>For </a:t>
            </a:r>
            <a:r>
              <a:rPr lang="en-US" b="1" dirty="0">
                <a:cs typeface="Calibri"/>
              </a:rPr>
              <a:t>Task 2</a:t>
            </a:r>
            <a:r>
              <a:rPr lang="en-US" dirty="0">
                <a:cs typeface="Calibri"/>
              </a:rPr>
              <a:t>, replace the second segment randomly in 50% (</a:t>
            </a:r>
            <a:r>
              <a:rPr lang="en-US" dirty="0">
                <a:latin typeface="Calibri"/>
                <a:cs typeface="Calibri"/>
              </a:rPr>
              <a:t>negative</a:t>
            </a:r>
            <a:r>
              <a:rPr lang="en-US" dirty="0">
                <a:cs typeface="Calibri"/>
              </a:rPr>
              <a:t> samples)</a:t>
            </a:r>
          </a:p>
          <a:p>
            <a:pPr lvl="1"/>
            <a:r>
              <a:rPr lang="en-US" dirty="0">
                <a:cs typeface="Calibri"/>
              </a:rPr>
              <a:t>For </a:t>
            </a:r>
            <a:r>
              <a:rPr lang="en-US" b="1" dirty="0">
                <a:cs typeface="Calibri"/>
              </a:rPr>
              <a:t>Task 1</a:t>
            </a:r>
            <a:r>
              <a:rPr lang="en-US" dirty="0">
                <a:cs typeface="Calibri"/>
              </a:rPr>
              <a:t>, choose random 15% of the tokens, and in 80% replace with a </a:t>
            </a:r>
            <a:r>
              <a:rPr lang="en-US" b="1" dirty="0">
                <a:cs typeface="Calibri"/>
              </a:rPr>
              <a:t>[MASK]</a:t>
            </a:r>
            <a:r>
              <a:rPr lang="en-US" dirty="0">
                <a:cs typeface="Calibri"/>
              </a:rPr>
              <a:t> token (and randomly swap a small portion too)</a:t>
            </a:r>
          </a:p>
        </p:txBody>
      </p:sp>
      <p:pic>
        <p:nvPicPr>
          <p:cNvPr id="4" name="Picture 4" descr="A screenshot of a tree&#10;&#10;Description generated with high confidence">
            <a:extLst>
              <a:ext uri="{FF2B5EF4-FFF2-40B4-BE49-F238E27FC236}">
                <a16:creationId xmlns:a16="http://schemas.microsoft.com/office/drawing/2014/main" id="{6D742D28-365D-49B8-B6C8-0E3BE3BA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2" y="3755239"/>
            <a:ext cx="4701249" cy="2438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D392C-8536-4F32-9E1E-D56B7D7A88B3}"/>
              </a:ext>
            </a:extLst>
          </p:cNvPr>
          <p:cNvSpPr txBox="1"/>
          <p:nvPr/>
        </p:nvSpPr>
        <p:spPr>
          <a:xfrm>
            <a:off x="5760465" y="3936843"/>
            <a:ext cx="48169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simplified</a:t>
            </a:r>
            <a:r>
              <a:rPr lang="en-US" dirty="0"/>
              <a:t> example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&lt;PAD&gt;</a:t>
            </a:r>
            <a:r>
              <a:rPr lang="en-US" dirty="0">
                <a:cs typeface="Calibri"/>
              </a:rPr>
              <a:t>ding is missing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The actual segments are longer and not necessarily actual sentences (just spans)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The WordPiece tokens match full words/morphology well in this English text, but recall the ones we have seen before</a:t>
            </a:r>
          </a:p>
        </p:txBody>
      </p:sp>
    </p:spTree>
    <p:extLst>
      <p:ext uri="{BB962C8B-B14F-4D97-AF65-F5344CB8AC3E}">
        <p14:creationId xmlns:p14="http://schemas.microsoft.com/office/powerpoint/2010/main" val="15666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99E-417D-4706-91CF-3AF5EB6E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are these NLP tasks hard?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9C2B-765F-4E82-A62C-9B72D89A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Although some methods can "exploit" artifacts in data (Gururungan et al., 2018), the tasks can be truly solved only by</a:t>
            </a:r>
          </a:p>
          <a:p>
            <a:pPr lvl="1"/>
            <a:r>
              <a:rPr lang="en-US" dirty="0">
                <a:cs typeface="Calibri"/>
              </a:rPr>
              <a:t>Understanding meaning of words (semantics)</a:t>
            </a:r>
          </a:p>
          <a:p>
            <a:pPr lvl="1"/>
            <a:r>
              <a:rPr lang="en-US" dirty="0">
                <a:cs typeface="Calibri"/>
              </a:rPr>
              <a:t>Understanding relations between meanings</a:t>
            </a:r>
          </a:p>
          <a:p>
            <a:pPr lvl="1"/>
            <a:r>
              <a:rPr lang="en-US" dirty="0">
                <a:cs typeface="Calibri"/>
              </a:rPr>
              <a:t>Understanding syntax (negations, quantifiers, etc.)</a:t>
            </a:r>
          </a:p>
          <a:p>
            <a:pPr lvl="1"/>
            <a:r>
              <a:rPr lang="en-US" dirty="0">
                <a:cs typeface="Calibri"/>
              </a:rPr>
              <a:t>Reasoning about the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FC473-240C-4C54-BE1D-DA11AAF62622}"/>
              </a:ext>
            </a:extLst>
          </p:cNvPr>
          <p:cNvSpPr txBox="1"/>
          <p:nvPr/>
        </p:nvSpPr>
        <p:spPr>
          <a:xfrm>
            <a:off x="434501" y="5301998"/>
            <a:ext cx="1162676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chemeClr val="accent4"/>
                </a:solidFill>
              </a:rPr>
              <a:t>Gururangan</a:t>
            </a:r>
            <a:r>
              <a:rPr lang="en-US" sz="1400" dirty="0">
                <a:solidFill>
                  <a:schemeClr val="accent4"/>
                </a:solidFill>
              </a:rPr>
              <a:t>, S., </a:t>
            </a:r>
            <a:r>
              <a:rPr lang="en-US" sz="1400" dirty="0" err="1">
                <a:solidFill>
                  <a:schemeClr val="accent4"/>
                </a:solidFill>
              </a:rPr>
              <a:t>Swayamdipta</a:t>
            </a:r>
            <a:r>
              <a:rPr lang="en-US" sz="1400" dirty="0">
                <a:solidFill>
                  <a:schemeClr val="accent4"/>
                </a:solidFill>
              </a:rPr>
              <a:t>, S., Levy, O., Schwartz, R., Bowman, S., &amp; Smith, N. A. (2018). Annotation Artifacts in Natural Language Inference Data. In </a:t>
            </a:r>
            <a:r>
              <a:rPr lang="en-US" sz="1400" i="1" dirty="0">
                <a:solidFill>
                  <a:schemeClr val="accent4"/>
                </a:solidFill>
              </a:rPr>
              <a:t>Proceedings of the 2018 Conference of the North American Chapter of the Association for Computational Linguistics: Human Language Technologies, Volume 2 (Short Papers)</a:t>
            </a:r>
            <a:r>
              <a:rPr lang="en-US" sz="1400" dirty="0">
                <a:solidFill>
                  <a:schemeClr val="accent4"/>
                </a:solidFill>
              </a:rPr>
              <a:t> (pp. 107–112). Stroudsburg, PA, USA: Association for Computational Linguistics. </a:t>
            </a:r>
            <a:r>
              <a:rPr lang="en-US" sz="1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https://doi.org/10.18653/v1/N18-2017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9A4-A2D5-4750-A516-F7F8C75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Very abstract view</a:t>
            </a:r>
            <a:endParaRPr lang="en-US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E0B1AC8-C0BA-492C-BEC2-4C53738C4B26}"/>
              </a:ext>
            </a:extLst>
          </p:cNvPr>
          <p:cNvSpPr/>
          <p:nvPr/>
        </p:nvSpPr>
        <p:spPr>
          <a:xfrm>
            <a:off x="2368951" y="2740305"/>
            <a:ext cx="1572227" cy="166868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BF6F-7142-4354-A211-70B011711D40}"/>
              </a:ext>
            </a:extLst>
          </p:cNvPr>
          <p:cNvSpPr txBox="1"/>
          <p:nvPr/>
        </p:nvSpPr>
        <p:spPr>
          <a:xfrm>
            <a:off x="835427" y="1558844"/>
            <a:ext cx="3659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text:</a:t>
            </a:r>
            <a:r>
              <a:rPr lang="en-US" i="1" dirty="0"/>
              <a:t> Lorem ipsum dolor ...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89AE-E0DF-458E-9A2D-B243121A255B}"/>
              </a:ext>
            </a:extLst>
          </p:cNvPr>
          <p:cNvSpPr/>
          <p:nvPr/>
        </p:nvSpPr>
        <p:spPr>
          <a:xfrm>
            <a:off x="889562" y="2736688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EF1B-905F-474C-848C-3E505CE5C548}"/>
              </a:ext>
            </a:extLst>
          </p:cNvPr>
          <p:cNvSpPr/>
          <p:nvPr/>
        </p:nvSpPr>
        <p:spPr>
          <a:xfrm>
            <a:off x="889561" y="3199675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9B315-F400-4ABA-8005-CB4BE1EC2B7C}"/>
              </a:ext>
            </a:extLst>
          </p:cNvPr>
          <p:cNvSpPr/>
          <p:nvPr/>
        </p:nvSpPr>
        <p:spPr>
          <a:xfrm>
            <a:off x="889560" y="3653016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68E50-7402-4961-B78E-2A13EA96EFD1}"/>
              </a:ext>
            </a:extLst>
          </p:cNvPr>
          <p:cNvSpPr/>
          <p:nvPr/>
        </p:nvSpPr>
        <p:spPr>
          <a:xfrm>
            <a:off x="889559" y="4096712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TokenK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29466-3DA6-4421-AD2A-AE8EE131C86A}"/>
              </a:ext>
            </a:extLst>
          </p:cNvPr>
          <p:cNvSpPr/>
          <p:nvPr/>
        </p:nvSpPr>
        <p:spPr>
          <a:xfrm>
            <a:off x="4024371" y="2736687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7D780-DB44-4AE8-80A4-FC29C039F9A1}"/>
              </a:ext>
            </a:extLst>
          </p:cNvPr>
          <p:cNvSpPr/>
          <p:nvPr/>
        </p:nvSpPr>
        <p:spPr>
          <a:xfrm>
            <a:off x="4024370" y="3199674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568C1-5C7F-45E6-9DB7-90466B1A0E87}"/>
              </a:ext>
            </a:extLst>
          </p:cNvPr>
          <p:cNvSpPr/>
          <p:nvPr/>
        </p:nvSpPr>
        <p:spPr>
          <a:xfrm>
            <a:off x="4024369" y="3653015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EF72-E9F3-4C09-AAB1-A51733A1A76B}"/>
              </a:ext>
            </a:extLst>
          </p:cNvPr>
          <p:cNvSpPr/>
          <p:nvPr/>
        </p:nvSpPr>
        <p:spPr>
          <a:xfrm>
            <a:off x="4024369" y="4096711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</a:t>
            </a:r>
            <a:r>
              <a:rPr lang="en-US" sz="1600" dirty="0" err="1">
                <a:cs typeface="Calibri"/>
              </a:rPr>
              <a:t>TokenK</a:t>
            </a:r>
            <a:endParaRPr lang="en-US" sz="1600" dirty="0" err="1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2D59B2C-D020-46F3-94F9-18ABACFE4C21}"/>
              </a:ext>
            </a:extLst>
          </p:cNvPr>
          <p:cNvSpPr/>
          <p:nvPr/>
        </p:nvSpPr>
        <p:spPr>
          <a:xfrm>
            <a:off x="1936054" y="3335588"/>
            <a:ext cx="405113" cy="4822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5EAB81DD-7BE7-4B61-9C8A-5A98BAADF98B}"/>
              </a:ext>
            </a:extLst>
          </p:cNvPr>
          <p:cNvSpPr/>
          <p:nvPr/>
        </p:nvSpPr>
        <p:spPr>
          <a:xfrm>
            <a:off x="8872476" y="2742717"/>
            <a:ext cx="1649392" cy="165903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Desired Task Fine-Tuning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22B4-4131-4E97-9C00-CD928DB00031}"/>
              </a:ext>
            </a:extLst>
          </p:cNvPr>
          <p:cNvSpPr txBox="1"/>
          <p:nvPr/>
        </p:nvSpPr>
        <p:spPr>
          <a:xfrm>
            <a:off x="10521990" y="3104546"/>
            <a:ext cx="13060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prediction (for example): </a:t>
            </a:r>
            <a:r>
              <a:rPr lang="en-US" i="1" dirty="0"/>
              <a:t>Positive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C5EBD4-D320-414D-97B7-83CD794D5565}"/>
              </a:ext>
            </a:extLst>
          </p:cNvPr>
          <p:cNvSpPr/>
          <p:nvPr/>
        </p:nvSpPr>
        <p:spPr>
          <a:xfrm>
            <a:off x="1077921" y="1993325"/>
            <a:ext cx="482278" cy="5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3A6ACCF9-C17D-4BBA-B895-04F9C5D3AE22}"/>
              </a:ext>
            </a:extLst>
          </p:cNvPr>
          <p:cNvSpPr/>
          <p:nvPr/>
        </p:nvSpPr>
        <p:spPr>
          <a:xfrm rot="19680000">
            <a:off x="2472725" y="4447498"/>
            <a:ext cx="1167114" cy="14564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DAD15-C61D-4FDF-B2E4-653EBE3E02F7}"/>
              </a:ext>
            </a:extLst>
          </p:cNvPr>
          <p:cNvSpPr txBox="1"/>
          <p:nvPr/>
        </p:nvSpPr>
        <p:spPr>
          <a:xfrm>
            <a:off x="4024369" y="4649945"/>
            <a:ext cx="466266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Pretraining this monster took them 4 days on 64 TPU chips</a:t>
            </a:r>
            <a:endParaRPr lang="en-US" dirty="0">
              <a:cs typeface="Calibri" panose="020F0502020204030204"/>
            </a:endParaRPr>
          </a:p>
          <a:p>
            <a:r>
              <a:rPr lang="en-US" sz="2800" dirty="0">
                <a:cs typeface="Calibri"/>
              </a:rPr>
              <a:t>(estimated $500 USD)</a:t>
            </a:r>
          </a:p>
        </p:txBody>
      </p:sp>
      <p:pic>
        <p:nvPicPr>
          <p:cNvPr id="20" name="Graphic 24" descr="Checkmark">
            <a:extLst>
              <a:ext uri="{FF2B5EF4-FFF2-40B4-BE49-F238E27FC236}">
                <a16:creationId xmlns:a16="http://schemas.microsoft.com/office/drawing/2014/main" id="{314D3B04-42FC-485E-BBD9-72F17160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559" y="4245015"/>
            <a:ext cx="914400" cy="914400"/>
          </a:xfrm>
          <a:prstGeom prst="rect">
            <a:avLst/>
          </a:prstGeom>
        </p:spPr>
      </p:pic>
      <p:pic>
        <p:nvPicPr>
          <p:cNvPr id="27" name="Graphic 24" descr="Checkmark">
            <a:extLst>
              <a:ext uri="{FF2B5EF4-FFF2-40B4-BE49-F238E27FC236}">
                <a16:creationId xmlns:a16="http://schemas.microsoft.com/office/drawing/2014/main" id="{67C1F14E-A60B-48D6-A8E6-4F0D8EC9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263" y="4262377"/>
            <a:ext cx="914400" cy="914400"/>
          </a:xfrm>
          <a:prstGeom prst="rect">
            <a:avLst/>
          </a:prstGeom>
        </p:spPr>
      </p:pic>
      <p:pic>
        <p:nvPicPr>
          <p:cNvPr id="29" name="Graphic 24" descr="Checkmark">
            <a:extLst>
              <a:ext uri="{FF2B5EF4-FFF2-40B4-BE49-F238E27FC236}">
                <a16:creationId xmlns:a16="http://schemas.microsoft.com/office/drawing/2014/main" id="{D2D2CFF3-6B0E-43C5-8793-B2354BE1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807" y="4262377"/>
            <a:ext cx="914400" cy="914400"/>
          </a:xfrm>
          <a:prstGeom prst="rect">
            <a:avLst/>
          </a:prstGeom>
        </p:spPr>
      </p:pic>
      <p:pic>
        <p:nvPicPr>
          <p:cNvPr id="31" name="Graphic 24" descr="Checkmark">
            <a:extLst>
              <a:ext uri="{FF2B5EF4-FFF2-40B4-BE49-F238E27FC236}">
                <a16:creationId xmlns:a16="http://schemas.microsoft.com/office/drawing/2014/main" id="{49CCD4E4-4035-44D2-A25A-1A4AA9E3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6870" y="4252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9A4-A2D5-4750-A516-F7F8C75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Very abstract view</a:t>
            </a:r>
            <a:endParaRPr lang="en-US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E0B1AC8-C0BA-492C-BEC2-4C53738C4B26}"/>
              </a:ext>
            </a:extLst>
          </p:cNvPr>
          <p:cNvSpPr/>
          <p:nvPr/>
        </p:nvSpPr>
        <p:spPr>
          <a:xfrm>
            <a:off x="2368951" y="2740305"/>
            <a:ext cx="1572227" cy="166868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BF6F-7142-4354-A211-70B011711D40}"/>
              </a:ext>
            </a:extLst>
          </p:cNvPr>
          <p:cNvSpPr txBox="1"/>
          <p:nvPr/>
        </p:nvSpPr>
        <p:spPr>
          <a:xfrm>
            <a:off x="835427" y="1558844"/>
            <a:ext cx="3659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text:</a:t>
            </a:r>
            <a:r>
              <a:rPr lang="en-US" i="1" dirty="0"/>
              <a:t> Lorem ipsum dolor ...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89AE-E0DF-458E-9A2D-B243121A255B}"/>
              </a:ext>
            </a:extLst>
          </p:cNvPr>
          <p:cNvSpPr/>
          <p:nvPr/>
        </p:nvSpPr>
        <p:spPr>
          <a:xfrm>
            <a:off x="889562" y="2736688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EF1B-905F-474C-848C-3E505CE5C548}"/>
              </a:ext>
            </a:extLst>
          </p:cNvPr>
          <p:cNvSpPr/>
          <p:nvPr/>
        </p:nvSpPr>
        <p:spPr>
          <a:xfrm>
            <a:off x="889561" y="3199675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9B315-F400-4ABA-8005-CB4BE1EC2B7C}"/>
              </a:ext>
            </a:extLst>
          </p:cNvPr>
          <p:cNvSpPr/>
          <p:nvPr/>
        </p:nvSpPr>
        <p:spPr>
          <a:xfrm>
            <a:off x="889560" y="3653016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Token3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68E50-7402-4961-B78E-2A13EA96EFD1}"/>
              </a:ext>
            </a:extLst>
          </p:cNvPr>
          <p:cNvSpPr/>
          <p:nvPr/>
        </p:nvSpPr>
        <p:spPr>
          <a:xfrm>
            <a:off x="889559" y="4096712"/>
            <a:ext cx="974202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TokenK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29466-3DA6-4421-AD2A-AE8EE131C86A}"/>
              </a:ext>
            </a:extLst>
          </p:cNvPr>
          <p:cNvSpPr/>
          <p:nvPr/>
        </p:nvSpPr>
        <p:spPr>
          <a:xfrm>
            <a:off x="4024371" y="2736687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7D780-DB44-4AE8-80A4-FC29C039F9A1}"/>
              </a:ext>
            </a:extLst>
          </p:cNvPr>
          <p:cNvSpPr/>
          <p:nvPr/>
        </p:nvSpPr>
        <p:spPr>
          <a:xfrm>
            <a:off x="4024370" y="3199674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568C1-5C7F-45E6-9DB7-90466B1A0E87}"/>
              </a:ext>
            </a:extLst>
          </p:cNvPr>
          <p:cNvSpPr/>
          <p:nvPr/>
        </p:nvSpPr>
        <p:spPr>
          <a:xfrm>
            <a:off x="4024369" y="3653015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Token3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EF72-E9F3-4C09-AAB1-A51733A1A76B}"/>
              </a:ext>
            </a:extLst>
          </p:cNvPr>
          <p:cNvSpPr/>
          <p:nvPr/>
        </p:nvSpPr>
        <p:spPr>
          <a:xfrm>
            <a:off x="4024369" y="4096711"/>
            <a:ext cx="4523770" cy="3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Learned Contextual Representation </a:t>
            </a:r>
            <a:r>
              <a:rPr lang="en-US" sz="1600" dirty="0" err="1">
                <a:cs typeface="Calibri"/>
              </a:rPr>
              <a:t>TokenK</a:t>
            </a:r>
            <a:endParaRPr lang="en-US" sz="1600" dirty="0" err="1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2D59B2C-D020-46F3-94F9-18ABACFE4C21}"/>
              </a:ext>
            </a:extLst>
          </p:cNvPr>
          <p:cNvSpPr/>
          <p:nvPr/>
        </p:nvSpPr>
        <p:spPr>
          <a:xfrm>
            <a:off x="1936054" y="3335588"/>
            <a:ext cx="405113" cy="4822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5EAB81DD-7BE7-4B61-9C8A-5A98BAADF98B}"/>
              </a:ext>
            </a:extLst>
          </p:cNvPr>
          <p:cNvSpPr/>
          <p:nvPr/>
        </p:nvSpPr>
        <p:spPr>
          <a:xfrm>
            <a:off x="8872476" y="2742717"/>
            <a:ext cx="1649392" cy="165903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Desired Task Fine-Tuning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22B4-4131-4E97-9C00-CD928DB00031}"/>
              </a:ext>
            </a:extLst>
          </p:cNvPr>
          <p:cNvSpPr txBox="1"/>
          <p:nvPr/>
        </p:nvSpPr>
        <p:spPr>
          <a:xfrm>
            <a:off x="10521990" y="3104546"/>
            <a:ext cx="13060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prediction (for example): </a:t>
            </a:r>
            <a:r>
              <a:rPr lang="en-US" i="1" dirty="0"/>
              <a:t>Positive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C5EBD4-D320-414D-97B7-83CD794D5565}"/>
              </a:ext>
            </a:extLst>
          </p:cNvPr>
          <p:cNvSpPr/>
          <p:nvPr/>
        </p:nvSpPr>
        <p:spPr>
          <a:xfrm>
            <a:off x="1077921" y="1993325"/>
            <a:ext cx="482278" cy="5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3A6ACCF9-C17D-4BBA-B895-04F9C5D3AE22}"/>
              </a:ext>
            </a:extLst>
          </p:cNvPr>
          <p:cNvSpPr/>
          <p:nvPr/>
        </p:nvSpPr>
        <p:spPr>
          <a:xfrm rot="1740000">
            <a:off x="8588016" y="4437853"/>
            <a:ext cx="1167114" cy="14564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DAD15-C61D-4FDF-B2E4-653EBE3E02F7}"/>
              </a:ext>
            </a:extLst>
          </p:cNvPr>
          <p:cNvSpPr txBox="1"/>
          <p:nvPr/>
        </p:nvSpPr>
        <p:spPr>
          <a:xfrm>
            <a:off x="3829529" y="4606658"/>
            <a:ext cx="49134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Once</a:t>
            </a:r>
            <a:r>
              <a:rPr lang="en-US" sz="2800" dirty="0">
                <a:cs typeface="Calibri"/>
              </a:rPr>
              <a:t> pre-trained, transfer and train on your small-data task and get state-of-the-art results :)</a:t>
            </a:r>
          </a:p>
        </p:txBody>
      </p:sp>
    </p:spTree>
    <p:extLst>
      <p:ext uri="{BB962C8B-B14F-4D97-AF65-F5344CB8AC3E}">
        <p14:creationId xmlns:p14="http://schemas.microsoft.com/office/powerpoint/2010/main" val="23064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96C-0FBD-47AD-A380-1E993976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Further thoughts...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AA1D3E-ED95-4BF1-844F-C4645A6B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023" y="573745"/>
            <a:ext cx="3996046" cy="52900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FAEC4E3-333D-45AC-887D-A0EF57D9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0" y="1333009"/>
            <a:ext cx="5829782" cy="465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193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A21C-E9E8-41D0-A1BC-2B1D236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BERT: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7940-41E5-451C-8C85-C0F3F14F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NLP tasks 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Long-range dependencies, hard to represent meaning  </a:t>
            </a:r>
          </a:p>
          <a:p>
            <a:r>
              <a:rPr lang="en-US" dirty="0">
                <a:cs typeface="Calibri"/>
              </a:rPr>
              <a:t>Neural networks ✅  </a:t>
            </a:r>
          </a:p>
          <a:p>
            <a:pPr lvl="1"/>
            <a:r>
              <a:rPr lang="en-US" dirty="0">
                <a:cs typeface="Calibri"/>
              </a:rPr>
              <a:t>Data hungry, learn non-linear dependencies, learn representations  </a:t>
            </a:r>
          </a:p>
          <a:p>
            <a:r>
              <a:rPr lang="en-US" dirty="0">
                <a:cs typeface="Calibri"/>
              </a:rPr>
              <a:t>Embeddings ✅  </a:t>
            </a:r>
          </a:p>
          <a:p>
            <a:pPr lvl="1"/>
            <a:r>
              <a:rPr lang="en-US" dirty="0">
                <a:cs typeface="Calibri"/>
              </a:rPr>
              <a:t>Dense input representation instead of distinct vocabulary items  </a:t>
            </a:r>
          </a:p>
          <a:p>
            <a:r>
              <a:rPr lang="en-US" dirty="0">
                <a:cs typeface="Calibri"/>
              </a:rPr>
              <a:t>Neural machine translation ✅  </a:t>
            </a:r>
          </a:p>
          <a:p>
            <a:pPr lvl="1"/>
            <a:r>
              <a:rPr lang="en-US" dirty="0">
                <a:cs typeface="Calibri"/>
              </a:rPr>
              <a:t>Sequence to sequence models  </a:t>
            </a:r>
          </a:p>
          <a:p>
            <a:pPr lvl="1"/>
            <a:r>
              <a:rPr lang="en-US" dirty="0">
                <a:cs typeface="Calibri"/>
              </a:rPr>
              <a:t>Positional embeddings  </a:t>
            </a:r>
          </a:p>
          <a:p>
            <a:r>
              <a:rPr lang="en-US" dirty="0">
                <a:cs typeface="Calibri"/>
              </a:rPr>
              <a:t>Attention ✅  </a:t>
            </a:r>
          </a:p>
          <a:p>
            <a:pPr lvl="1"/>
            <a:r>
              <a:rPr lang="en-US" dirty="0">
                <a:cs typeface="Calibri"/>
              </a:rPr>
              <a:t>Modeling long-range dependencies efficiently  </a:t>
            </a:r>
          </a:p>
          <a:p>
            <a:r>
              <a:rPr lang="en-US" dirty="0">
                <a:cs typeface="Calibri"/>
              </a:rPr>
              <a:t>Out-of-vocabulary words 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WordPiece sub-word units can be truly multi-lingual and prevent OOV at the same time  </a:t>
            </a:r>
          </a:p>
          <a:p>
            <a:r>
              <a:rPr lang="en-US" dirty="0">
                <a:cs typeface="Calibri"/>
              </a:rPr>
              <a:t>Multi-task learning 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Shared representation improves generalization, transfer learning from low level or similar tasks  </a:t>
            </a:r>
          </a:p>
          <a:p>
            <a:r>
              <a:rPr lang="en-US" dirty="0">
                <a:cs typeface="Calibri"/>
              </a:rPr>
              <a:t>"Unsupervised" Pre-Training ✅  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Create a proxy task and unlimited training data from unlabeled corpora  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376FBB8-720B-412F-80F2-DAF36D0F0DFB}"/>
              </a:ext>
            </a:extLst>
          </p:cNvPr>
          <p:cNvSpPr/>
          <p:nvPr/>
        </p:nvSpPr>
        <p:spPr>
          <a:xfrm>
            <a:off x="7182091" y="624474"/>
            <a:ext cx="3771416" cy="25946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BERT stays on the shoulders of many very clever concepts and techniques, mastered into a single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8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</a:p>
          <a:p>
            <a:pPr lvl="1"/>
            <a:r>
              <a:rPr lang="en-US" dirty="0">
                <a:cs typeface="Calibri"/>
              </a:rPr>
              <a:t>Long-range dependencies, hard to represent meaning</a:t>
            </a:r>
          </a:p>
        </p:txBody>
      </p:sp>
    </p:spTree>
    <p:extLst>
      <p:ext uri="{BB962C8B-B14F-4D97-AF65-F5344CB8AC3E}">
        <p14:creationId xmlns:p14="http://schemas.microsoft.com/office/powerpoint/2010/main" val="6567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948-2179-4869-9155-70DB04B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 know the "enemy", let's take the most </a:t>
            </a:r>
            <a:r>
              <a:rPr lang="en-US">
                <a:cs typeface="Calibri Light"/>
              </a:rPr>
              <a:t>powerful weapon – Deep Neural Nets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43EE-ACFC-44D1-A468-2D36E2A6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Wait... why not SVM or Logistic Regression with plenty of linguistically-motivated features?</a:t>
            </a:r>
          </a:p>
          <a:p>
            <a:pPr lvl="1"/>
            <a:r>
              <a:rPr lang="en-US" dirty="0">
                <a:cs typeface="Calibri"/>
              </a:rPr>
              <a:t>Worse performance</a:t>
            </a:r>
          </a:p>
          <a:p>
            <a:pPr lvl="1"/>
            <a:r>
              <a:rPr lang="en-US" dirty="0">
                <a:cs typeface="Calibri"/>
              </a:rPr>
              <a:t>Task-specific, language specific, hard to transfer</a:t>
            </a:r>
          </a:p>
          <a:p>
            <a:pPr lvl="1"/>
            <a:r>
              <a:rPr lang="en-US" dirty="0">
                <a:cs typeface="Calibri"/>
              </a:rPr>
              <a:t>Only linear models somehow "explainable" but they are poor</a:t>
            </a:r>
          </a:p>
          <a:p>
            <a:r>
              <a:rPr lang="en-US" dirty="0">
                <a:cs typeface="Calibri"/>
              </a:rPr>
              <a:t>Prerequisites: You understand...</a:t>
            </a:r>
          </a:p>
          <a:p>
            <a:pPr lvl="1"/>
            <a:r>
              <a:rPr lang="en-US" dirty="0">
                <a:cs typeface="Calibri"/>
              </a:rPr>
              <a:t>neural network basics (layers, activations,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),</a:t>
            </a:r>
          </a:p>
          <a:p>
            <a:pPr lvl="1"/>
            <a:r>
              <a:rPr lang="en-US" dirty="0">
                <a:cs typeface="Calibri"/>
              </a:rPr>
              <a:t>where are the learnable parameters ("weight matrices" and biases),</a:t>
            </a:r>
          </a:p>
          <a:p>
            <a:pPr lvl="1"/>
            <a:r>
              <a:rPr lang="en-US" dirty="0">
                <a:cs typeface="Calibri"/>
              </a:rPr>
              <a:t>what are loss functions (e.g., cross-entropy for classification),</a:t>
            </a:r>
          </a:p>
          <a:p>
            <a:pPr lvl="1"/>
            <a:r>
              <a:rPr lang="en-US" dirty="0">
                <a:cs typeface="Calibri"/>
              </a:rPr>
              <a:t>how to train them (back-propagation, batches, SGD or Adam), etc.</a:t>
            </a:r>
          </a:p>
        </p:txBody>
      </p:sp>
    </p:spTree>
    <p:extLst>
      <p:ext uri="{BB962C8B-B14F-4D97-AF65-F5344CB8AC3E}">
        <p14:creationId xmlns:p14="http://schemas.microsoft.com/office/powerpoint/2010/main" val="40607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252-4CC0-4F91-9043-81276DF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Prerequisites: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DB0-3C83-44E3-856F-24B28BD7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NLP tasks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✅</a:t>
            </a:r>
          </a:p>
          <a:p>
            <a:pPr lvl="1"/>
            <a:r>
              <a:rPr lang="en-US" dirty="0">
                <a:cs typeface="Calibri"/>
              </a:rPr>
              <a:t>Long-range dependencies, hard to represent meaning</a:t>
            </a:r>
          </a:p>
          <a:p>
            <a:r>
              <a:rPr lang="en-US" dirty="0">
                <a:cs typeface="Calibri"/>
              </a:rPr>
              <a:t>Neural networks ✅</a:t>
            </a:r>
          </a:p>
          <a:p>
            <a:pPr lvl="1"/>
            <a:r>
              <a:rPr lang="en-US" dirty="0">
                <a:cs typeface="Calibri"/>
              </a:rPr>
              <a:t>Data hungry, learn non-linear dependencies, learn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481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C14-5C4E-41F6-B85A-C13547E7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Embeddings – from words to "meaning"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6FB5-E265-4213-A736-319F1170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working with </a:t>
            </a:r>
            <a:r>
              <a:rPr lang="en-US" b="1" dirty="0">
                <a:cs typeface="Calibri"/>
              </a:rPr>
              <a:t>words</a:t>
            </a:r>
            <a:r>
              <a:rPr lang="en-US" dirty="0">
                <a:cs typeface="Calibri"/>
              </a:rPr>
              <a:t> is not straightforward?</a:t>
            </a:r>
          </a:p>
          <a:p>
            <a:pPr lvl="1"/>
            <a:r>
              <a:rPr lang="en-US" b="1" dirty="0">
                <a:cs typeface="Calibri"/>
              </a:rPr>
              <a:t>Distinct </a:t>
            </a:r>
            <a:r>
              <a:rPr lang="en-US" dirty="0">
                <a:cs typeface="Calibri"/>
              </a:rPr>
              <a:t>items in a large vocabulary</a:t>
            </a:r>
          </a:p>
          <a:p>
            <a:pPr lvl="2"/>
            <a:r>
              <a:rPr lang="en-US" i="1" dirty="0">
                <a:cs typeface="Calibri"/>
              </a:rPr>
              <a:t>"The Second Edition of the 20-volume Oxford English Dictionary, published in 1989, contains full entries for </a:t>
            </a:r>
            <a:r>
              <a:rPr lang="en-US" b="1" i="1" dirty="0">
                <a:cs typeface="Calibri"/>
              </a:rPr>
              <a:t>171,476</a:t>
            </a:r>
            <a:r>
              <a:rPr lang="en-US" i="1" dirty="0">
                <a:cs typeface="Calibri"/>
              </a:rPr>
              <a:t> words in current use, and 47,156 obsolete words."</a:t>
            </a:r>
            <a:r>
              <a:rPr lang="en-US" i="1" dirty="0">
                <a:solidFill>
                  <a:srgbClr val="000000"/>
                </a:solidFill>
                <a:cs typeface="Calibri"/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en.oxforddictionaries.com</a:t>
            </a:r>
            <a:endParaRPr lang="en-US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One-hot</a:t>
            </a:r>
            <a:r>
              <a:rPr lang="en-US" dirty="0">
                <a:cs typeface="Calibri"/>
              </a:rPr>
              <a:t> encoding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"Bag of words" representation for sentence 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9183D1-F4B2-40A3-B7C7-FEFC9FE70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03045"/>
              </p:ext>
            </p:extLst>
          </p:nvPr>
        </p:nvGraphicFramePr>
        <p:xfrm>
          <a:off x="1040892" y="3129977"/>
          <a:ext cx="4599622" cy="1246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338">
                  <a:extLst>
                    <a:ext uri="{9D8B030D-6E8A-4147-A177-3AD203B41FA5}">
                      <a16:colId xmlns:a16="http://schemas.microsoft.com/office/drawing/2014/main" val="1737882011"/>
                    </a:ext>
                  </a:extLst>
                </a:gridCol>
                <a:gridCol w="452868">
                  <a:extLst>
                    <a:ext uri="{9D8B030D-6E8A-4147-A177-3AD203B41FA5}">
                      <a16:colId xmlns:a16="http://schemas.microsoft.com/office/drawing/2014/main" val="885065817"/>
                    </a:ext>
                  </a:extLst>
                </a:gridCol>
                <a:gridCol w="766604">
                  <a:extLst>
                    <a:ext uri="{9D8B030D-6E8A-4147-A177-3AD203B41FA5}">
                      <a16:colId xmlns:a16="http://schemas.microsoft.com/office/drawing/2014/main" val="2506380263"/>
                    </a:ext>
                  </a:extLst>
                </a:gridCol>
                <a:gridCol w="766604">
                  <a:extLst>
                    <a:ext uri="{9D8B030D-6E8A-4147-A177-3AD203B41FA5}">
                      <a16:colId xmlns:a16="http://schemas.microsoft.com/office/drawing/2014/main" val="3283384152"/>
                    </a:ext>
                  </a:extLst>
                </a:gridCol>
                <a:gridCol w="766604">
                  <a:extLst>
                    <a:ext uri="{9D8B030D-6E8A-4147-A177-3AD203B41FA5}">
                      <a16:colId xmlns:a16="http://schemas.microsoft.com/office/drawing/2014/main" val="1989235986"/>
                    </a:ext>
                  </a:extLst>
                </a:gridCol>
                <a:gridCol w="766604">
                  <a:extLst>
                    <a:ext uri="{9D8B030D-6E8A-4147-A177-3AD203B41FA5}">
                      <a16:colId xmlns:a16="http://schemas.microsoft.com/office/drawing/2014/main" val="4235140720"/>
                    </a:ext>
                  </a:extLst>
                </a:gridCol>
              </a:tblGrid>
              <a:tr h="311631">
                <a:tc>
                  <a:txBody>
                    <a:bodyPr/>
                    <a:lstStyle/>
                    <a:p>
                      <a:r>
                        <a:rPr lang="en-US" sz="1400"/>
                        <a:t>"the"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1789"/>
                  </a:ext>
                </a:extLst>
              </a:tr>
              <a:tr h="3116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03144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r>
                        <a:rPr lang="en-US" sz="1400"/>
                        <a:t>"kitty" 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6280"/>
                  </a:ext>
                </a:extLst>
              </a:tr>
              <a:tr h="3116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"cat" 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[0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29767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06E9D563-A31E-4C6A-8646-FE2C46E0C212}"/>
              </a:ext>
            </a:extLst>
          </p:cNvPr>
          <p:cNvSpPr/>
          <p:nvPr/>
        </p:nvSpPr>
        <p:spPr>
          <a:xfrm>
            <a:off x="5113103" y="3716363"/>
            <a:ext cx="308658" cy="733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8732F-B43E-4BC1-A1F1-07C269620D19}"/>
              </a:ext>
            </a:extLst>
          </p:cNvPr>
          <p:cNvSpPr txBox="1"/>
          <p:nvPr/>
        </p:nvSpPr>
        <p:spPr>
          <a:xfrm>
            <a:off x="5527199" y="352609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… but these two have similar meaning which we don't capture...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8E56B33-AFE8-479D-ADC8-E6BAB6F1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1074"/>
              </p:ext>
            </p:extLst>
          </p:nvPr>
        </p:nvGraphicFramePr>
        <p:xfrm>
          <a:off x="518808" y="5138860"/>
          <a:ext cx="53751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255">
                  <a:extLst>
                    <a:ext uri="{9D8B030D-6E8A-4147-A177-3AD203B41FA5}">
                      <a16:colId xmlns:a16="http://schemas.microsoft.com/office/drawing/2014/main" val="1737882011"/>
                    </a:ext>
                  </a:extLst>
                </a:gridCol>
                <a:gridCol w="494972">
                  <a:extLst>
                    <a:ext uri="{9D8B030D-6E8A-4147-A177-3AD203B41FA5}">
                      <a16:colId xmlns:a16="http://schemas.microsoft.com/office/drawing/2014/main" val="885065817"/>
                    </a:ext>
                  </a:extLst>
                </a:gridCol>
                <a:gridCol w="644362">
                  <a:extLst>
                    <a:ext uri="{9D8B030D-6E8A-4147-A177-3AD203B41FA5}">
                      <a16:colId xmlns:a16="http://schemas.microsoft.com/office/drawing/2014/main" val="2506380263"/>
                    </a:ext>
                  </a:extLst>
                </a:gridCol>
                <a:gridCol w="895865">
                  <a:extLst>
                    <a:ext uri="{9D8B030D-6E8A-4147-A177-3AD203B41FA5}">
                      <a16:colId xmlns:a16="http://schemas.microsoft.com/office/drawing/2014/main" val="3283384152"/>
                    </a:ext>
                  </a:extLst>
                </a:gridCol>
                <a:gridCol w="895865">
                  <a:extLst>
                    <a:ext uri="{9D8B030D-6E8A-4147-A177-3AD203B41FA5}">
                      <a16:colId xmlns:a16="http://schemas.microsoft.com/office/drawing/2014/main" val="1989235986"/>
                    </a:ext>
                  </a:extLst>
                </a:gridCol>
                <a:gridCol w="895865">
                  <a:extLst>
                    <a:ext uri="{9D8B030D-6E8A-4147-A177-3AD203B41FA5}">
                      <a16:colId xmlns:a16="http://schemas.microsoft.com/office/drawing/2014/main" val="423514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"the cat sat on the mat"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17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35DECC-E12D-4BA3-A0D9-CAFFB3818A1D}"/>
              </a:ext>
            </a:extLst>
          </p:cNvPr>
          <p:cNvSpPr txBox="1"/>
          <p:nvPr/>
        </p:nvSpPr>
        <p:spPr>
          <a:xfrm>
            <a:off x="5640514" y="518813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… we throw away relative positions of words</a:t>
            </a:r>
          </a:p>
        </p:txBody>
      </p:sp>
    </p:spTree>
    <p:extLst>
      <p:ext uri="{BB962C8B-B14F-4D97-AF65-F5344CB8AC3E}">
        <p14:creationId xmlns:p14="http://schemas.microsoft.com/office/powerpoint/2010/main" val="28103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10" grpId="0"/>
    </p:bldLst>
  </p:timing>
</p:sld>
</file>

<file path=ppt/theme/theme1.xml><?xml version="1.0" encoding="utf-8"?>
<a:theme xmlns:a="http://schemas.openxmlformats.org/drawingml/2006/main" name="BI X_PPT 16x9 template v02">
  <a:themeElements>
    <a:clrScheme name="BI X">
      <a:dk1>
        <a:sysClr val="windowText" lastClr="000000"/>
      </a:dk1>
      <a:lt1>
        <a:sysClr val="window" lastClr="FFFFFF"/>
      </a:lt1>
      <a:dk2>
        <a:srgbClr val="2E3335"/>
      </a:dk2>
      <a:lt2>
        <a:srgbClr val="E7E6E6"/>
      </a:lt2>
      <a:accent1>
        <a:srgbClr val="127B7D"/>
      </a:accent1>
      <a:accent2>
        <a:srgbClr val="D8D20F"/>
      </a:accent2>
      <a:accent3>
        <a:srgbClr val="7F7F80"/>
      </a:accent3>
      <a:accent4>
        <a:srgbClr val="B6B6B6"/>
      </a:accent4>
      <a:accent5>
        <a:srgbClr val="0C5254"/>
      </a:accent5>
      <a:accent6>
        <a:srgbClr val="F4F05A"/>
      </a:accent6>
      <a:hlink>
        <a:srgbClr val="28DCE0"/>
      </a:hlink>
      <a:folHlink>
        <a:srgbClr val="F4F05A"/>
      </a:folHlink>
    </a:clrScheme>
    <a:fontScheme name="BI 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 anchorCtr="0">
        <a:noAutofit/>
      </a:bodyPr>
      <a:lstStyle>
        <a:defPPr algn="l">
          <a:defRPr sz="1000" b="1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 X_PPT 16x9 template v02</Template>
  <TotalTime>0</TotalTime>
  <Words>3587</Words>
  <Application>Microsoft Macintosh PowerPoint</Application>
  <PresentationFormat>Breitbild</PresentationFormat>
  <Paragraphs>689</Paragraphs>
  <Slides>53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BI X_PPT 16x9 template v02</vt:lpstr>
      <vt:lpstr>Understanding BERT</vt:lpstr>
      <vt:lpstr>Why bother?</vt:lpstr>
      <vt:lpstr>What are "NLP tasks" by the way?</vt:lpstr>
      <vt:lpstr>More complicated NLP tasks...</vt:lpstr>
      <vt:lpstr>Why are these NLP tasks hard?</vt:lpstr>
      <vt:lpstr>Prerequisites: Recap</vt:lpstr>
      <vt:lpstr>We know the "enemy", let's take the most powerful weapon – Deep Neural Nets</vt:lpstr>
      <vt:lpstr>Prerequisites: Recap</vt:lpstr>
      <vt:lpstr>Embeddings – from words to "meaning"</vt:lpstr>
      <vt:lpstr>Embeddings – from words to "meaning"</vt:lpstr>
      <vt:lpstr>Not all sentences have the same length!</vt:lpstr>
      <vt:lpstr>Prerequisites: Recap</vt:lpstr>
      <vt:lpstr>Neural machine translation (NMT)</vt:lpstr>
      <vt:lpstr>Recurrent networks for neural MT</vt:lpstr>
      <vt:lpstr>Bottlenecks of RNN for machine translation?</vt:lpstr>
      <vt:lpstr>Convolutional neural nets (CNN) recap</vt:lpstr>
      <vt:lpstr>Convolutional neural nets for MT</vt:lpstr>
      <vt:lpstr>Prerequisites: Recap</vt:lpstr>
      <vt:lpstr>Attention: Modeling dependencies</vt:lpstr>
      <vt:lpstr>Self-Attention in detail</vt:lpstr>
      <vt:lpstr>Self-attention: More subtleties</vt:lpstr>
      <vt:lpstr>Why self-attention?</vt:lpstr>
      <vt:lpstr>Prerequisites: Recap</vt:lpstr>
      <vt:lpstr>Pitfalls of machine translation: Vocabulary and Out-of-vocabulary (OOV)</vt:lpstr>
      <vt:lpstr>Sub-word units: Motivation?</vt:lpstr>
      <vt:lpstr>WordPiece units: Deep dive</vt:lpstr>
      <vt:lpstr>WordPiece units: Multilingual</vt:lpstr>
      <vt:lpstr>Training WordPiece inventory</vt:lpstr>
      <vt:lpstr>Prerequisites: Recap</vt:lpstr>
      <vt:lpstr>Multi-task Learning</vt:lpstr>
      <vt:lpstr>Multi-task learning in NLP</vt:lpstr>
      <vt:lpstr>Multi-task Learning: Pre-training and transfer</vt:lpstr>
      <vt:lpstr>Prerequisites: Recap</vt:lpstr>
      <vt:lpstr>"Un-supervised" Pre-Training</vt:lpstr>
      <vt:lpstr>Prerequisites: Recap</vt:lpstr>
      <vt:lpstr>Understanding BERT</vt:lpstr>
      <vt:lpstr>BERT: Very abstract view</vt:lpstr>
      <vt:lpstr>BERT: Tokenization</vt:lpstr>
      <vt:lpstr>BERT: Input representation</vt:lpstr>
      <vt:lpstr>BERT: Input representation summary</vt:lpstr>
      <vt:lpstr>BERT: Very abstract view</vt:lpstr>
      <vt:lpstr>BERT: The Transformer</vt:lpstr>
      <vt:lpstr>BERT: Very abstract view</vt:lpstr>
      <vt:lpstr>BERT: Representing various NLP tasks</vt:lpstr>
      <vt:lpstr>BERT: Representing various NLP tasks</vt:lpstr>
      <vt:lpstr>BERT: Representing various NLP tasks</vt:lpstr>
      <vt:lpstr>BERT: Very abstract view</vt:lpstr>
      <vt:lpstr>BERT: "Unsupervised" multi-task pre-training</vt:lpstr>
      <vt:lpstr>BERT: Pre-training data generation</vt:lpstr>
      <vt:lpstr>BERT: Very abstract view</vt:lpstr>
      <vt:lpstr>BERT: Very abstract view</vt:lpstr>
      <vt:lpstr>Further thoughts...</vt:lpstr>
      <vt:lpstr>BERT: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Habernal,Dr.,Ivan (BI X) BIX-DE-I</cp:lastModifiedBy>
  <cp:revision>3329</cp:revision>
  <dcterms:created xsi:type="dcterms:W3CDTF">2013-07-15T20:26:40Z</dcterms:created>
  <dcterms:modified xsi:type="dcterms:W3CDTF">2019-05-09T08:32:54Z</dcterms:modified>
</cp:coreProperties>
</file>