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4" r:id="rId4"/>
    <p:sldId id="266" r:id="rId5"/>
    <p:sldId id="256" r:id="rId6"/>
    <p:sldId id="260" r:id="rId7"/>
    <p:sldId id="257" r:id="rId8"/>
    <p:sldId id="258" r:id="rId9"/>
    <p:sldId id="259" r:id="rId10"/>
    <p:sldId id="261"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92C0-8CA2-49C7-A8EC-47D976E77BB1}" v="2" dt="2025-01-29T10:55:28.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varScale="1">
        <p:scale>
          <a:sx n="79" d="100"/>
          <a:sy n="79" d="100"/>
        </p:scale>
        <p:origin x="84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z Rinner" userId="fd7d72294f87d1f9" providerId="LiveId" clId="{25AE92C0-8CA2-49C7-A8EC-47D976E77BB1}"/>
    <pc:docChg chg="custSel addSld modSld">
      <pc:chgData name="Franz Rinner" userId="fd7d72294f87d1f9" providerId="LiveId" clId="{25AE92C0-8CA2-49C7-A8EC-47D976E77BB1}" dt="2025-01-29T11:32:20.226" v="166" actId="20577"/>
      <pc:docMkLst>
        <pc:docMk/>
      </pc:docMkLst>
      <pc:sldChg chg="addSp delSp modSp mod modClrScheme chgLayout">
        <pc:chgData name="Franz Rinner" userId="fd7d72294f87d1f9" providerId="LiveId" clId="{25AE92C0-8CA2-49C7-A8EC-47D976E77BB1}" dt="2025-01-29T11:29:53.357" v="111" actId="1076"/>
        <pc:sldMkLst>
          <pc:docMk/>
          <pc:sldMk cId="1191672264" sldId="256"/>
        </pc:sldMkLst>
        <pc:spChg chg="del mod ord">
          <ac:chgData name="Franz Rinner" userId="fd7d72294f87d1f9" providerId="LiveId" clId="{25AE92C0-8CA2-49C7-A8EC-47D976E77BB1}" dt="2025-01-28T20:36:45.618" v="0" actId="700"/>
          <ac:spMkLst>
            <pc:docMk/>
            <pc:sldMk cId="1191672264" sldId="256"/>
            <ac:spMk id="2" creationId="{1C34FE94-802A-B81A-4C37-5B6B6A41E4F2}"/>
          </ac:spMkLst>
        </pc:spChg>
        <pc:spChg chg="del mod ord">
          <ac:chgData name="Franz Rinner" userId="fd7d72294f87d1f9" providerId="LiveId" clId="{25AE92C0-8CA2-49C7-A8EC-47D976E77BB1}" dt="2025-01-28T20:36:45.618" v="0" actId="700"/>
          <ac:spMkLst>
            <pc:docMk/>
            <pc:sldMk cId="1191672264" sldId="256"/>
            <ac:spMk id="3" creationId="{5D7B070E-DBBB-871D-67DF-1C85F1253FB9}"/>
          </ac:spMkLst>
        </pc:spChg>
        <pc:spChg chg="add mod ord">
          <ac:chgData name="Franz Rinner" userId="fd7d72294f87d1f9" providerId="LiveId" clId="{25AE92C0-8CA2-49C7-A8EC-47D976E77BB1}" dt="2025-01-28T20:37:10.764" v="31" actId="20577"/>
          <ac:spMkLst>
            <pc:docMk/>
            <pc:sldMk cId="1191672264" sldId="256"/>
            <ac:spMk id="4" creationId="{A1F11745-60F8-F9E6-DE39-64814F034EAF}"/>
          </ac:spMkLst>
        </pc:spChg>
        <pc:spChg chg="add del mod ord">
          <ac:chgData name="Franz Rinner" userId="fd7d72294f87d1f9" providerId="LiveId" clId="{25AE92C0-8CA2-49C7-A8EC-47D976E77BB1}" dt="2025-01-29T10:55:28.677" v="104"/>
          <ac:spMkLst>
            <pc:docMk/>
            <pc:sldMk cId="1191672264" sldId="256"/>
            <ac:spMk id="5" creationId="{5B622172-3262-FFBC-05EB-ED9491E653E5}"/>
          </ac:spMkLst>
        </pc:spChg>
        <pc:picChg chg="add mod">
          <ac:chgData name="Franz Rinner" userId="fd7d72294f87d1f9" providerId="LiveId" clId="{25AE92C0-8CA2-49C7-A8EC-47D976E77BB1}" dt="2025-01-29T11:29:53.357" v="111" actId="1076"/>
          <ac:picMkLst>
            <pc:docMk/>
            <pc:sldMk cId="1191672264" sldId="256"/>
            <ac:picMk id="7" creationId="{1CCE5D11-C595-AE5D-1C76-13E7418FC604}"/>
          </ac:picMkLst>
        </pc:picChg>
      </pc:sldChg>
      <pc:sldChg chg="modSp new mod">
        <pc:chgData name="Franz Rinner" userId="fd7d72294f87d1f9" providerId="LiveId" clId="{25AE92C0-8CA2-49C7-A8EC-47D976E77BB1}" dt="2025-01-28T20:38:16.488" v="57" actId="20577"/>
        <pc:sldMkLst>
          <pc:docMk/>
          <pc:sldMk cId="840400635" sldId="257"/>
        </pc:sldMkLst>
        <pc:spChg chg="mod">
          <ac:chgData name="Franz Rinner" userId="fd7d72294f87d1f9" providerId="LiveId" clId="{25AE92C0-8CA2-49C7-A8EC-47D976E77BB1}" dt="2025-01-28T20:38:16.488" v="57" actId="20577"/>
          <ac:spMkLst>
            <pc:docMk/>
            <pc:sldMk cId="840400635" sldId="257"/>
            <ac:spMk id="2" creationId="{04002DA6-529C-560C-68FE-5D1848F88838}"/>
          </ac:spMkLst>
        </pc:spChg>
      </pc:sldChg>
      <pc:sldChg chg="modSp new mod">
        <pc:chgData name="Franz Rinner" userId="fd7d72294f87d1f9" providerId="LiveId" clId="{25AE92C0-8CA2-49C7-A8EC-47D976E77BB1}" dt="2025-01-28T20:38:35.373" v="69" actId="20577"/>
        <pc:sldMkLst>
          <pc:docMk/>
          <pc:sldMk cId="2002680346" sldId="258"/>
        </pc:sldMkLst>
        <pc:spChg chg="mod">
          <ac:chgData name="Franz Rinner" userId="fd7d72294f87d1f9" providerId="LiveId" clId="{25AE92C0-8CA2-49C7-A8EC-47D976E77BB1}" dt="2025-01-28T20:38:35.373" v="69" actId="20577"/>
          <ac:spMkLst>
            <pc:docMk/>
            <pc:sldMk cId="2002680346" sldId="258"/>
            <ac:spMk id="2" creationId="{4137F645-5DFC-30C6-1995-EA5E243D0982}"/>
          </ac:spMkLst>
        </pc:spChg>
      </pc:sldChg>
      <pc:sldChg chg="modSp new mod">
        <pc:chgData name="Franz Rinner" userId="fd7d72294f87d1f9" providerId="LiveId" clId="{25AE92C0-8CA2-49C7-A8EC-47D976E77BB1}" dt="2025-01-29T07:53:17.132" v="103" actId="20577"/>
        <pc:sldMkLst>
          <pc:docMk/>
          <pc:sldMk cId="2408692993" sldId="259"/>
        </pc:sldMkLst>
        <pc:spChg chg="mod">
          <ac:chgData name="Franz Rinner" userId="fd7d72294f87d1f9" providerId="LiveId" clId="{25AE92C0-8CA2-49C7-A8EC-47D976E77BB1}" dt="2025-01-29T07:53:17.132" v="103" actId="20577"/>
          <ac:spMkLst>
            <pc:docMk/>
            <pc:sldMk cId="2408692993" sldId="259"/>
            <ac:spMk id="2" creationId="{E43A81E0-494B-0DFC-D6A0-CF727041ED1F}"/>
          </ac:spMkLst>
        </pc:spChg>
      </pc:sldChg>
      <pc:sldChg chg="modSp new mod">
        <pc:chgData name="Franz Rinner" userId="fd7d72294f87d1f9" providerId="LiveId" clId="{25AE92C0-8CA2-49C7-A8EC-47D976E77BB1}" dt="2025-01-28T20:39:23.671" v="93" actId="20577"/>
        <pc:sldMkLst>
          <pc:docMk/>
          <pc:sldMk cId="1556435296" sldId="260"/>
        </pc:sldMkLst>
        <pc:spChg chg="mod">
          <ac:chgData name="Franz Rinner" userId="fd7d72294f87d1f9" providerId="LiveId" clId="{25AE92C0-8CA2-49C7-A8EC-47D976E77BB1}" dt="2025-01-28T20:39:23.671" v="93" actId="20577"/>
          <ac:spMkLst>
            <pc:docMk/>
            <pc:sldMk cId="1556435296" sldId="260"/>
            <ac:spMk id="2" creationId="{EE6370EC-8AF6-0183-9A5F-4AFB60AD2F18}"/>
          </ac:spMkLst>
        </pc:spChg>
      </pc:sldChg>
      <pc:sldChg chg="modSp new mod">
        <pc:chgData name="Franz Rinner" userId="fd7d72294f87d1f9" providerId="LiveId" clId="{25AE92C0-8CA2-49C7-A8EC-47D976E77BB1}" dt="2025-01-29T11:32:20.226" v="166" actId="20577"/>
        <pc:sldMkLst>
          <pc:docMk/>
          <pc:sldMk cId="2883837178" sldId="261"/>
        </pc:sldMkLst>
        <pc:spChg chg="mod">
          <ac:chgData name="Franz Rinner" userId="fd7d72294f87d1f9" providerId="LiveId" clId="{25AE92C0-8CA2-49C7-A8EC-47D976E77BB1}" dt="2025-01-29T11:32:20.226" v="166" actId="20577"/>
          <ac:spMkLst>
            <pc:docMk/>
            <pc:sldMk cId="2883837178" sldId="261"/>
            <ac:spMk id="2" creationId="{5D79C57D-7647-E2EA-B3EB-BEEFFDAF4A9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ED7C66-F27F-D76B-56D1-C20111B5B690}"/>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611CCAD9-AE31-A3AE-403E-75A05CB50A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0437815-634C-C0A3-3CBB-3BF32D815171}"/>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80F86CF8-6478-3DAB-3CF7-83F7E15DE3F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217005B-A69E-C301-F410-E9F310340229}"/>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526800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30B8B5-10DB-8C85-BB5B-0723E4002ACB}"/>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B9983A25-CCE2-5C76-FC10-3475E559C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D7B10FC6-A427-3373-113A-89F4FAC4829F}"/>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2E4A829D-F949-41D3-8B98-B63C995647B9}"/>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74D7AACB-CAAB-B37A-BD11-685C5B44BB9D}"/>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870182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F617274C-9FD5-0909-EB27-44B8664E0815}"/>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95706CC-AD4F-B703-E118-15D34C7E089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2D40A292-15E6-07AB-5599-BA10E41EADEF}"/>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BF944C27-8CB1-8BDE-137E-8E99423D673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259AEB34-FBF2-9C68-E85B-ABC7326D9AEA}"/>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893953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7E2663F-0902-7FA3-A079-2E449CE7B2BC}"/>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E885B4F8-65A9-C76A-DD2F-49828E58B2B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A45CBC2C-02B3-6E13-D7E3-911DBA37B896}"/>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14B81D24-9167-6687-BFA2-C29CBEFC9FB4}"/>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8D3EB444-9B18-CAB9-D795-9342FB4FB4C4}"/>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2355043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E71BE9-AC3D-8F41-06A1-3E3D7F7FD4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1FD47B0B-88F7-30C6-8284-EC6D9DAD454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CB8FBE8-1124-A574-E30F-B979FE62DDB2}"/>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26D25863-C118-E226-E7CD-4832761AC03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5914FC4-B454-92EB-41BE-C2005CA54167}"/>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807369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FBB68C-ABE7-0DA7-6AFA-494E00DC56FD}"/>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7FEFB153-E114-173C-062A-5B0DA2D4429F}"/>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513CFF3B-5FCF-864D-2BFD-BCA194160806}"/>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4EDF12D2-2758-96D1-A9FE-50ECF97A8C63}"/>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6" name="Fußzeilenplatzhalter 5">
            <a:extLst>
              <a:ext uri="{FF2B5EF4-FFF2-40B4-BE49-F238E27FC236}">
                <a16:creationId xmlns:a16="http://schemas.microsoft.com/office/drawing/2014/main" id="{F3A587EA-B95E-15FC-4856-05E84998359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83505A72-92C6-C965-B48F-82FC80774429}"/>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287937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5A64D3-162E-F7B2-2AB9-6154A918978D}"/>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963D4744-AF15-21D4-1614-5D0D8BAC93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D3FE013-1201-EDEE-6A9C-162C833B3B46}"/>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84D3E515-261C-7D6E-7FD9-7179B3ADE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2535FF9-9688-1C3B-8132-5F9D952AE42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496653C6-C74E-E2F5-5ABF-1D9C5A7F0FAD}"/>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8" name="Fußzeilenplatzhalter 7">
            <a:extLst>
              <a:ext uri="{FF2B5EF4-FFF2-40B4-BE49-F238E27FC236}">
                <a16:creationId xmlns:a16="http://schemas.microsoft.com/office/drawing/2014/main" id="{50BEF4D0-5F0A-2BA4-8B66-D4EAEFF91B07}"/>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8AB159C2-DF68-0432-9036-F4E163E62331}"/>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3920879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F5B739-3E00-5471-D49F-18B3B6FBFB92}"/>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C2ED8DF6-23EC-2371-A2A0-E5C9F4A68120}"/>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4" name="Fußzeilenplatzhalter 3">
            <a:extLst>
              <a:ext uri="{FF2B5EF4-FFF2-40B4-BE49-F238E27FC236}">
                <a16:creationId xmlns:a16="http://schemas.microsoft.com/office/drawing/2014/main" id="{AEF06147-A547-2B81-1C64-62C4C62A02BD}"/>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97F90EA9-C0BB-C1DC-FB7C-F2AC4BFD048E}"/>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694470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A8A5CDE-AD10-A7E8-B756-99416A7E2965}"/>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3" name="Fußzeilenplatzhalter 2">
            <a:extLst>
              <a:ext uri="{FF2B5EF4-FFF2-40B4-BE49-F238E27FC236}">
                <a16:creationId xmlns:a16="http://schemas.microsoft.com/office/drawing/2014/main" id="{8A4DB089-BF6B-0D05-0D4E-85201CBD2531}"/>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CDC9378-9337-543A-025C-4F4870D1D065}"/>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1142978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AAF2D1-0117-7D94-1806-0AD001BDCB4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2B04843C-69A3-178E-B49F-F2F258205E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C5C00A48-99BF-9F1E-8B7B-7E3239B364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C88FB17-C7EF-2CFD-AB47-63311E66C2BB}"/>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6" name="Fußzeilenplatzhalter 5">
            <a:extLst>
              <a:ext uri="{FF2B5EF4-FFF2-40B4-BE49-F238E27FC236}">
                <a16:creationId xmlns:a16="http://schemas.microsoft.com/office/drawing/2014/main" id="{F8654C40-BC39-FED7-4CE6-8545E1059A51}"/>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B147918A-88FA-DE42-A5EA-FC7D904A3424}"/>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56882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BACC6B-A7B3-A975-CD4B-27408BB048C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E870F70A-59DD-58CF-77C5-6E07C5342E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A363746D-D2AE-3FE7-F01B-C9513B0E5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0BC66DA-715C-8C16-E7F0-21E359B4E284}"/>
              </a:ext>
            </a:extLst>
          </p:cNvPr>
          <p:cNvSpPr>
            <a:spLocks noGrp="1"/>
          </p:cNvSpPr>
          <p:nvPr>
            <p:ph type="dt" sz="half" idx="10"/>
          </p:nvPr>
        </p:nvSpPr>
        <p:spPr/>
        <p:txBody>
          <a:bodyPr/>
          <a:lstStyle/>
          <a:p>
            <a:fld id="{7AE41885-4ED9-4654-941F-64B08A4B0B70}" type="datetimeFigureOut">
              <a:rPr lang="en-GB" smtClean="0"/>
              <a:t>30/01/2025</a:t>
            </a:fld>
            <a:endParaRPr lang="en-GB"/>
          </a:p>
        </p:txBody>
      </p:sp>
      <p:sp>
        <p:nvSpPr>
          <p:cNvPr id="6" name="Fußzeilenplatzhalter 5">
            <a:extLst>
              <a:ext uri="{FF2B5EF4-FFF2-40B4-BE49-F238E27FC236}">
                <a16:creationId xmlns:a16="http://schemas.microsoft.com/office/drawing/2014/main" id="{1CA489FD-0028-DFDF-8DC0-8E90E0048DB0}"/>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62C1AE4A-C382-41B6-1E24-6E40E00690BE}"/>
              </a:ext>
            </a:extLst>
          </p:cNvPr>
          <p:cNvSpPr>
            <a:spLocks noGrp="1"/>
          </p:cNvSpPr>
          <p:nvPr>
            <p:ph type="sldNum" sz="quarter" idx="12"/>
          </p:nvPr>
        </p:nvSpPr>
        <p:spPr/>
        <p:txBody>
          <a:bodyPr/>
          <a:lstStyle/>
          <a:p>
            <a:fld id="{9D03DAB1-7ADE-4591-934A-E4B1B7FA0DE1}" type="slidenum">
              <a:rPr lang="en-GB" smtClean="0"/>
              <a:t>‹Nr.›</a:t>
            </a:fld>
            <a:endParaRPr lang="en-GB"/>
          </a:p>
        </p:txBody>
      </p:sp>
    </p:spTree>
    <p:extLst>
      <p:ext uri="{BB962C8B-B14F-4D97-AF65-F5344CB8AC3E}">
        <p14:creationId xmlns:p14="http://schemas.microsoft.com/office/powerpoint/2010/main" val="85550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E6F924-6D85-08A1-6750-E09A2F28B7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5AE06EEB-AFC3-AD6D-3AA9-7CF9B4F1C1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AFDA9E65-56A0-A88B-4F2C-373521E1E1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E41885-4ED9-4654-941F-64B08A4B0B70}" type="datetimeFigureOut">
              <a:rPr lang="en-GB" smtClean="0"/>
              <a:t>30/01/2025</a:t>
            </a:fld>
            <a:endParaRPr lang="en-GB"/>
          </a:p>
        </p:txBody>
      </p:sp>
      <p:sp>
        <p:nvSpPr>
          <p:cNvPr id="5" name="Fußzeilenplatzhalter 4">
            <a:extLst>
              <a:ext uri="{FF2B5EF4-FFF2-40B4-BE49-F238E27FC236}">
                <a16:creationId xmlns:a16="http://schemas.microsoft.com/office/drawing/2014/main" id="{8EE06BAA-589E-FC78-59F7-D0A02FB76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6C86EDDC-DE11-7C6E-05D6-233BF193D1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DAB1-7ADE-4591-934A-E4B1B7FA0DE1}" type="slidenum">
              <a:rPr lang="en-GB" smtClean="0"/>
              <a:t>‹Nr.›</a:t>
            </a:fld>
            <a:endParaRPr lang="en-GB"/>
          </a:p>
        </p:txBody>
      </p:sp>
    </p:spTree>
    <p:extLst>
      <p:ext uri="{BB962C8B-B14F-4D97-AF65-F5344CB8AC3E}">
        <p14:creationId xmlns:p14="http://schemas.microsoft.com/office/powerpoint/2010/main" val="3657467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814FB14C-5810-1719-7F67-0CAC108CEC19}"/>
              </a:ext>
            </a:extLst>
          </p:cNvPr>
          <p:cNvPicPr>
            <a:picLocks noChangeAspect="1"/>
          </p:cNvPicPr>
          <p:nvPr/>
        </p:nvPicPr>
        <p:blipFill>
          <a:blip r:embed="rId2"/>
          <a:stretch>
            <a:fillRect/>
          </a:stretch>
        </p:blipFill>
        <p:spPr>
          <a:xfrm>
            <a:off x="0" y="-1781"/>
            <a:ext cx="4023867" cy="2517058"/>
          </a:xfrm>
          <a:prstGeom prst="rect">
            <a:avLst/>
          </a:prstGeom>
        </p:spPr>
      </p:pic>
      <p:sp>
        <p:nvSpPr>
          <p:cNvPr id="2" name="Titel 1">
            <a:extLst>
              <a:ext uri="{FF2B5EF4-FFF2-40B4-BE49-F238E27FC236}">
                <a16:creationId xmlns:a16="http://schemas.microsoft.com/office/drawing/2014/main" id="{F17500D6-019C-5BBC-3E30-BDF364FD6B89}"/>
              </a:ext>
            </a:extLst>
          </p:cNvPr>
          <p:cNvSpPr>
            <a:spLocks noGrp="1"/>
          </p:cNvSpPr>
          <p:nvPr>
            <p:ph type="title"/>
          </p:nvPr>
        </p:nvSpPr>
        <p:spPr>
          <a:xfrm>
            <a:off x="503252" y="248602"/>
            <a:ext cx="10515600" cy="1325563"/>
          </a:xfrm>
        </p:spPr>
        <p:txBody>
          <a:bodyPr>
            <a:normAutofit/>
          </a:bodyPr>
          <a:lstStyle/>
          <a:p>
            <a:r>
              <a:rPr lang="de-DE" sz="5400" b="1" dirty="0" err="1"/>
              <a:t>Improve</a:t>
            </a:r>
            <a:r>
              <a:rPr lang="de-DE" sz="5400" b="1" dirty="0"/>
              <a:t> </a:t>
            </a:r>
            <a:r>
              <a:rPr lang="de-DE" sz="5400" b="1" dirty="0" err="1"/>
              <a:t>project</a:t>
            </a:r>
            <a:r>
              <a:rPr lang="de-DE" sz="5400" b="1" dirty="0"/>
              <a:t> </a:t>
            </a:r>
            <a:r>
              <a:rPr lang="de-DE" sz="5400" b="1" dirty="0" err="1"/>
              <a:t>environment</a:t>
            </a:r>
            <a:endParaRPr lang="de-AT" sz="5400" b="1" dirty="0"/>
          </a:p>
        </p:txBody>
      </p:sp>
      <p:pic>
        <p:nvPicPr>
          <p:cNvPr id="1026" name="Picture 2" descr="Present package gift, emotions. - PICRYL - Public Domain Media Search  Engine Public Domain Image">
            <a:extLst>
              <a:ext uri="{FF2B5EF4-FFF2-40B4-BE49-F238E27FC236}">
                <a16:creationId xmlns:a16="http://schemas.microsoft.com/office/drawing/2014/main" id="{78C9816E-70AF-B316-44D2-629CDC2C55D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18676" t="14989" r="12699" b="17081"/>
          <a:stretch/>
        </p:blipFill>
        <p:spPr bwMode="auto">
          <a:xfrm>
            <a:off x="670396" y="3350410"/>
            <a:ext cx="4768646" cy="2830359"/>
          </a:xfrm>
          <a:prstGeom prst="rect">
            <a:avLst/>
          </a:prstGeom>
          <a:noFill/>
          <a:extLst>
            <a:ext uri="{909E8E84-426E-40DD-AFC4-6F175D3DCCD1}">
              <a14:hiddenFill xmlns:a14="http://schemas.microsoft.com/office/drawing/2010/main">
                <a:solidFill>
                  <a:srgbClr val="FFFFFF"/>
                </a:solidFill>
              </a14:hiddenFill>
            </a:ext>
          </a:extLst>
        </p:spPr>
      </p:pic>
      <p:sp>
        <p:nvSpPr>
          <p:cNvPr id="8" name="Textfeld 7">
            <a:extLst>
              <a:ext uri="{FF2B5EF4-FFF2-40B4-BE49-F238E27FC236}">
                <a16:creationId xmlns:a16="http://schemas.microsoft.com/office/drawing/2014/main" id="{606B4C11-3387-1B56-49C4-F632C626A637}"/>
              </a:ext>
            </a:extLst>
          </p:cNvPr>
          <p:cNvSpPr txBox="1"/>
          <p:nvPr/>
        </p:nvSpPr>
        <p:spPr>
          <a:xfrm>
            <a:off x="503252" y="2580969"/>
            <a:ext cx="5112774" cy="769441"/>
          </a:xfrm>
          <a:prstGeom prst="rect">
            <a:avLst/>
          </a:prstGeom>
          <a:noFill/>
        </p:spPr>
        <p:txBody>
          <a:bodyPr wrap="square" rtlCol="0">
            <a:spAutoFit/>
          </a:bodyPr>
          <a:lstStyle/>
          <a:p>
            <a:r>
              <a:rPr lang="de-DE" sz="4400" dirty="0" err="1">
                <a:latin typeface="+mj-lt"/>
                <a:ea typeface="+mj-ea"/>
                <a:cs typeface="+mj-cs"/>
              </a:rPr>
              <a:t>Packaging</a:t>
            </a:r>
            <a:r>
              <a:rPr lang="de-DE" sz="4400" dirty="0">
                <a:latin typeface="+mj-lt"/>
                <a:ea typeface="+mj-ea"/>
                <a:cs typeface="+mj-cs"/>
              </a:rPr>
              <a:t> </a:t>
            </a:r>
            <a:r>
              <a:rPr lang="de-DE" sz="4400" dirty="0" err="1">
                <a:latin typeface="+mj-lt"/>
                <a:ea typeface="+mj-ea"/>
                <a:cs typeface="+mj-cs"/>
              </a:rPr>
              <a:t>the</a:t>
            </a:r>
            <a:r>
              <a:rPr lang="de-DE" sz="4400" dirty="0">
                <a:latin typeface="+mj-lt"/>
                <a:ea typeface="+mj-ea"/>
                <a:cs typeface="+mj-cs"/>
              </a:rPr>
              <a:t> </a:t>
            </a:r>
            <a:r>
              <a:rPr lang="de-DE" sz="4400" dirty="0" err="1">
                <a:latin typeface="+mj-lt"/>
                <a:ea typeface="+mj-ea"/>
                <a:cs typeface="+mj-cs"/>
              </a:rPr>
              <a:t>project</a:t>
            </a:r>
            <a:endParaRPr lang="de-AT" sz="4400" dirty="0">
              <a:latin typeface="+mj-lt"/>
              <a:ea typeface="+mj-ea"/>
              <a:cs typeface="+mj-cs"/>
            </a:endParaRPr>
          </a:p>
        </p:txBody>
      </p:sp>
      <p:sp>
        <p:nvSpPr>
          <p:cNvPr id="11" name="Textfeld 10">
            <a:extLst>
              <a:ext uri="{FF2B5EF4-FFF2-40B4-BE49-F238E27FC236}">
                <a16:creationId xmlns:a16="http://schemas.microsoft.com/office/drawing/2014/main" id="{A0F2087A-5C81-6FAE-5E46-10D656B61B2B}"/>
              </a:ext>
            </a:extLst>
          </p:cNvPr>
          <p:cNvSpPr txBox="1"/>
          <p:nvPr/>
        </p:nvSpPr>
        <p:spPr>
          <a:xfrm>
            <a:off x="6140835" y="1499581"/>
            <a:ext cx="2925748" cy="1446550"/>
          </a:xfrm>
          <a:prstGeom prst="rect">
            <a:avLst/>
          </a:prstGeom>
          <a:noFill/>
        </p:spPr>
        <p:txBody>
          <a:bodyPr wrap="square" rtlCol="0">
            <a:spAutoFit/>
          </a:bodyPr>
          <a:lstStyle/>
          <a:p>
            <a:r>
              <a:rPr lang="de-DE" sz="4400" dirty="0" err="1">
                <a:latin typeface="+mj-lt"/>
                <a:ea typeface="+mj-ea"/>
                <a:cs typeface="+mj-cs"/>
              </a:rPr>
              <a:t>Continuous</a:t>
            </a:r>
            <a:r>
              <a:rPr lang="de-DE" sz="4400" dirty="0">
                <a:latin typeface="+mj-lt"/>
                <a:ea typeface="+mj-ea"/>
                <a:cs typeface="+mj-cs"/>
              </a:rPr>
              <a:t> </a:t>
            </a:r>
            <a:r>
              <a:rPr lang="de-DE" sz="4400" dirty="0" err="1">
                <a:latin typeface="+mj-lt"/>
                <a:ea typeface="+mj-ea"/>
                <a:cs typeface="+mj-cs"/>
              </a:rPr>
              <a:t>integration</a:t>
            </a:r>
            <a:endParaRPr lang="de-AT" sz="4400" dirty="0">
              <a:latin typeface="+mj-lt"/>
              <a:ea typeface="+mj-ea"/>
              <a:cs typeface="+mj-cs"/>
            </a:endParaRPr>
          </a:p>
        </p:txBody>
      </p:sp>
      <p:grpSp>
        <p:nvGrpSpPr>
          <p:cNvPr id="4" name="Gruppieren 3">
            <a:extLst>
              <a:ext uri="{FF2B5EF4-FFF2-40B4-BE49-F238E27FC236}">
                <a16:creationId xmlns:a16="http://schemas.microsoft.com/office/drawing/2014/main" id="{DD5E9CBC-112B-E63B-C2E2-AC0FFDF11F0A}"/>
              </a:ext>
            </a:extLst>
          </p:cNvPr>
          <p:cNvGrpSpPr/>
          <p:nvPr/>
        </p:nvGrpSpPr>
        <p:grpSpPr>
          <a:xfrm>
            <a:off x="6646838" y="1346841"/>
            <a:ext cx="5545162" cy="5480662"/>
            <a:chOff x="6646838" y="1346841"/>
            <a:chExt cx="5545162" cy="5480662"/>
          </a:xfrm>
        </p:grpSpPr>
        <p:grpSp>
          <p:nvGrpSpPr>
            <p:cNvPr id="24" name="Gruppieren 23">
              <a:extLst>
                <a:ext uri="{FF2B5EF4-FFF2-40B4-BE49-F238E27FC236}">
                  <a16:creationId xmlns:a16="http://schemas.microsoft.com/office/drawing/2014/main" id="{553A7BF3-B8A7-9C35-2BED-CD2C825C7F1A}"/>
                </a:ext>
              </a:extLst>
            </p:cNvPr>
            <p:cNvGrpSpPr/>
            <p:nvPr/>
          </p:nvGrpSpPr>
          <p:grpSpPr>
            <a:xfrm>
              <a:off x="6646838" y="1346841"/>
              <a:ext cx="5545162" cy="5480662"/>
              <a:chOff x="6646838" y="1346841"/>
              <a:chExt cx="5545162" cy="5480662"/>
            </a:xfrm>
          </p:grpSpPr>
          <p:pic>
            <p:nvPicPr>
              <p:cNvPr id="7" name="Grafik 6">
                <a:extLst>
                  <a:ext uri="{FF2B5EF4-FFF2-40B4-BE49-F238E27FC236}">
                    <a16:creationId xmlns:a16="http://schemas.microsoft.com/office/drawing/2014/main" id="{063065E9-5765-0BB3-5795-A3A0212007AF}"/>
                  </a:ext>
                </a:extLst>
              </p:cNvPr>
              <p:cNvPicPr>
                <a:picLocks noChangeAspect="1"/>
              </p:cNvPicPr>
              <p:nvPr/>
            </p:nvPicPr>
            <p:blipFill>
              <a:blip r:embed="rId5"/>
              <a:stretch>
                <a:fillRect/>
              </a:stretch>
            </p:blipFill>
            <p:spPr>
              <a:xfrm>
                <a:off x="6646838" y="3660361"/>
                <a:ext cx="2210456" cy="2210456"/>
              </a:xfrm>
              <a:prstGeom prst="rect">
                <a:avLst/>
              </a:prstGeom>
            </p:spPr>
          </p:pic>
          <p:pic>
            <p:nvPicPr>
              <p:cNvPr id="1030" name="Picture 6" descr="Free Images : programmer, computer, progress, silhouette, man, developer,  software, programming, cody, concept, sitting, development, testing, web,  internet, technology, language, engineer, code, source, sit, script,  project, work, tester, wheel, font ...">
                <a:extLst>
                  <a:ext uri="{FF2B5EF4-FFF2-40B4-BE49-F238E27FC236}">
                    <a16:creationId xmlns:a16="http://schemas.microsoft.com/office/drawing/2014/main" id="{BE02CA45-ABC7-8631-A6AA-5028D1D699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3368" y="1346841"/>
                <a:ext cx="3308632" cy="2242113"/>
              </a:xfrm>
              <a:prstGeom prst="rect">
                <a:avLst/>
              </a:prstGeom>
              <a:noFill/>
              <a:extLst>
                <a:ext uri="{909E8E84-426E-40DD-AFC4-6F175D3DCCD1}">
                  <a14:hiddenFill xmlns:a14="http://schemas.microsoft.com/office/drawing/2010/main">
                    <a:solidFill>
                      <a:srgbClr val="FFFFFF"/>
                    </a:solidFill>
                  </a14:hiddenFill>
                </a:ext>
              </a:extLst>
            </p:spPr>
          </p:pic>
          <p:pic>
            <p:nvPicPr>
              <p:cNvPr id="10" name="Grafik 9">
                <a:extLst>
                  <a:ext uri="{FF2B5EF4-FFF2-40B4-BE49-F238E27FC236}">
                    <a16:creationId xmlns:a16="http://schemas.microsoft.com/office/drawing/2014/main" id="{16329A99-34FF-DD28-C69B-C6D9BC8CF9AB}"/>
                  </a:ext>
                </a:extLst>
              </p:cNvPr>
              <p:cNvPicPr>
                <a:picLocks noChangeAspect="1"/>
              </p:cNvPicPr>
              <p:nvPr/>
            </p:nvPicPr>
            <p:blipFill>
              <a:blip r:embed="rId7"/>
              <a:stretch>
                <a:fillRect/>
              </a:stretch>
            </p:blipFill>
            <p:spPr>
              <a:xfrm>
                <a:off x="9580997" y="4914130"/>
                <a:ext cx="1913373" cy="1913373"/>
              </a:xfrm>
              <a:prstGeom prst="rect">
                <a:avLst/>
              </a:prstGeom>
            </p:spPr>
          </p:pic>
          <p:sp>
            <p:nvSpPr>
              <p:cNvPr id="16" name="Pfeil: gebogen 15">
                <a:extLst>
                  <a:ext uri="{FF2B5EF4-FFF2-40B4-BE49-F238E27FC236}">
                    <a16:creationId xmlns:a16="http://schemas.microsoft.com/office/drawing/2014/main" id="{9DD9C008-37FB-9D4E-4A9F-8F6B9DF81DB4}"/>
                  </a:ext>
                </a:extLst>
              </p:cNvPr>
              <p:cNvSpPr/>
              <p:nvPr/>
            </p:nvSpPr>
            <p:spPr>
              <a:xfrm rot="16200000" flipH="1">
                <a:off x="8125048" y="2676544"/>
                <a:ext cx="1146758" cy="1586583"/>
              </a:xfrm>
              <a:prstGeom prst="bentArrow">
                <a:avLst>
                  <a:gd name="adj1" fmla="val 15484"/>
                  <a:gd name="adj2" fmla="val 25000"/>
                  <a:gd name="adj3" fmla="val 25000"/>
                  <a:gd name="adj4" fmla="val 82742"/>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solidFill>
                    <a:schemeClr val="tx1"/>
                  </a:solidFill>
                </a:endParaRPr>
              </a:p>
            </p:txBody>
          </p:sp>
          <p:sp>
            <p:nvSpPr>
              <p:cNvPr id="20" name="Pfeil: gebogen 19">
                <a:extLst>
                  <a:ext uri="{FF2B5EF4-FFF2-40B4-BE49-F238E27FC236}">
                    <a16:creationId xmlns:a16="http://schemas.microsoft.com/office/drawing/2014/main" id="{98480519-1415-1827-5585-5FDEEAECAD5B}"/>
                  </a:ext>
                </a:extLst>
              </p:cNvPr>
              <p:cNvSpPr/>
              <p:nvPr/>
            </p:nvSpPr>
            <p:spPr>
              <a:xfrm rot="5400000" flipH="1">
                <a:off x="8891944" y="3061074"/>
                <a:ext cx="1146758" cy="1586583"/>
              </a:xfrm>
              <a:prstGeom prst="bentArrow">
                <a:avLst>
                  <a:gd name="adj1" fmla="val 15484"/>
                  <a:gd name="adj2" fmla="val 25000"/>
                  <a:gd name="adj3" fmla="val 25000"/>
                  <a:gd name="adj4" fmla="val 82742"/>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solidFill>
                    <a:schemeClr val="tx1"/>
                  </a:solidFill>
                </a:endParaRPr>
              </a:p>
            </p:txBody>
          </p:sp>
        </p:grpSp>
        <p:sp>
          <p:nvSpPr>
            <p:cNvPr id="3" name="Pfeil: nach oben und unten 2">
              <a:extLst>
                <a:ext uri="{FF2B5EF4-FFF2-40B4-BE49-F238E27FC236}">
                  <a16:creationId xmlns:a16="http://schemas.microsoft.com/office/drawing/2014/main" id="{50AD4C4B-263E-FD32-521C-7F2B6CA0A380}"/>
                </a:ext>
              </a:extLst>
            </p:cNvPr>
            <p:cNvSpPr/>
            <p:nvPr/>
          </p:nvSpPr>
          <p:spPr>
            <a:xfrm rot="17615184">
              <a:off x="8840346" y="4698649"/>
              <a:ext cx="570530" cy="1580447"/>
            </a:xfrm>
            <a:prstGeom prst="up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grpSp>
    </p:spTree>
    <p:extLst>
      <p:ext uri="{BB962C8B-B14F-4D97-AF65-F5344CB8AC3E}">
        <p14:creationId xmlns:p14="http://schemas.microsoft.com/office/powerpoint/2010/main" val="43981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79C57D-7647-E2EA-B3EB-BEEFFDAF4A96}"/>
              </a:ext>
            </a:extLst>
          </p:cNvPr>
          <p:cNvSpPr>
            <a:spLocks noGrp="1"/>
          </p:cNvSpPr>
          <p:nvPr>
            <p:ph type="title"/>
          </p:nvPr>
        </p:nvSpPr>
        <p:spPr/>
        <p:txBody>
          <a:bodyPr/>
          <a:lstStyle/>
          <a:p>
            <a:r>
              <a:rPr lang="en-US" noProof="0" dirty="0"/>
              <a:t>Complications that occurred when implementing this</a:t>
            </a:r>
          </a:p>
        </p:txBody>
      </p:sp>
      <p:sp>
        <p:nvSpPr>
          <p:cNvPr id="3" name="Inhaltsplatzhalter 2">
            <a:extLst>
              <a:ext uri="{FF2B5EF4-FFF2-40B4-BE49-F238E27FC236}">
                <a16:creationId xmlns:a16="http://schemas.microsoft.com/office/drawing/2014/main" id="{48E692C7-F393-2D3A-9A20-6865065D1954}"/>
              </a:ext>
            </a:extLst>
          </p:cNvPr>
          <p:cNvSpPr>
            <a:spLocks noGrp="1"/>
          </p:cNvSpPr>
          <p:nvPr>
            <p:ph idx="1"/>
          </p:nvPr>
        </p:nvSpPr>
        <p:spPr>
          <a:xfrm>
            <a:off x="838200" y="1825625"/>
            <a:ext cx="6427839" cy="4351338"/>
          </a:xfrm>
        </p:spPr>
        <p:txBody>
          <a:bodyPr>
            <a:normAutofit/>
          </a:bodyPr>
          <a:lstStyle/>
          <a:p>
            <a:r>
              <a:rPr lang="en-US" sz="2000" noProof="0" dirty="0"/>
              <a:t>Executing </a:t>
            </a:r>
            <a:r>
              <a:rPr lang="en-US" sz="2000" noProof="0" dirty="0" err="1"/>
              <a:t>pytest</a:t>
            </a:r>
            <a:r>
              <a:rPr lang="en-US" sz="2000" noProof="0" dirty="0"/>
              <a:t> – occurrence of </a:t>
            </a:r>
            <a:r>
              <a:rPr lang="en-US" sz="2000" noProof="0" dirty="0" err="1"/>
              <a:t>plot.show</a:t>
            </a:r>
            <a:r>
              <a:rPr lang="en-US" sz="2000" noProof="0" dirty="0"/>
              <a:t>() in the code interfered with the test</a:t>
            </a:r>
          </a:p>
          <a:p>
            <a:r>
              <a:rPr lang="en-US" sz="2000" dirty="0"/>
              <a:t>Generation of requirements.txt – Windows and Linux required different methods of file generation</a:t>
            </a:r>
            <a:endParaRPr lang="en-US" sz="2000" noProof="0" dirty="0"/>
          </a:p>
          <a:p>
            <a:r>
              <a:rPr lang="en-US" sz="2000" dirty="0"/>
              <a:t>Adjustment of requirements.txt – versions listed in the file and versions accessible in the virtual machine didn’t match up</a:t>
            </a:r>
          </a:p>
          <a:p>
            <a:endParaRPr lang="en-US" sz="2000" noProof="0" dirty="0"/>
          </a:p>
        </p:txBody>
      </p:sp>
    </p:spTree>
    <p:extLst>
      <p:ext uri="{BB962C8B-B14F-4D97-AF65-F5344CB8AC3E}">
        <p14:creationId xmlns:p14="http://schemas.microsoft.com/office/powerpoint/2010/main" val="2883837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025F-DA04-96C7-2FB4-2C84AF0872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4B275EE-D4B9-F97D-5A00-02A6D14D608B}"/>
              </a:ext>
            </a:extLst>
          </p:cNvPr>
          <p:cNvSpPr>
            <a:spLocks noGrp="1"/>
          </p:cNvSpPr>
          <p:nvPr>
            <p:ph type="title"/>
          </p:nvPr>
        </p:nvSpPr>
        <p:spPr/>
        <p:txBody>
          <a:bodyPr/>
          <a:lstStyle/>
          <a:p>
            <a:r>
              <a:rPr lang="de-DE" dirty="0"/>
              <a:t>Think </a:t>
            </a:r>
            <a:r>
              <a:rPr lang="de-DE" dirty="0" err="1"/>
              <a:t>globally</a:t>
            </a:r>
            <a:r>
              <a:rPr lang="de-DE" dirty="0"/>
              <a:t>, </a:t>
            </a:r>
            <a:r>
              <a:rPr lang="de-DE" sz="5400" b="1" i="1" dirty="0" err="1"/>
              <a:t>act</a:t>
            </a:r>
            <a:r>
              <a:rPr lang="de-DE" dirty="0"/>
              <a:t> </a:t>
            </a:r>
            <a:r>
              <a:rPr lang="de-DE" dirty="0" err="1"/>
              <a:t>locally</a:t>
            </a:r>
            <a:r>
              <a:rPr lang="de-DE" dirty="0"/>
              <a:t>!</a:t>
            </a:r>
            <a:endParaRPr lang="en-GB" dirty="0"/>
          </a:p>
        </p:txBody>
      </p:sp>
      <p:sp>
        <p:nvSpPr>
          <p:cNvPr id="3" name="Inhaltsplatzhalter 2">
            <a:extLst>
              <a:ext uri="{FF2B5EF4-FFF2-40B4-BE49-F238E27FC236}">
                <a16:creationId xmlns:a16="http://schemas.microsoft.com/office/drawing/2014/main" id="{D8EC67A4-4F7C-7CF6-4F01-EE70A6C80AC9}"/>
              </a:ext>
            </a:extLst>
          </p:cNvPr>
          <p:cNvSpPr>
            <a:spLocks noGrp="1"/>
          </p:cNvSpPr>
          <p:nvPr>
            <p:ph idx="1"/>
          </p:nvPr>
        </p:nvSpPr>
        <p:spPr>
          <a:xfrm>
            <a:off x="916858" y="1825624"/>
            <a:ext cx="10515600" cy="4351338"/>
          </a:xfrm>
        </p:spPr>
        <p:txBody>
          <a:bodyPr/>
          <a:lstStyle/>
          <a:p>
            <a:pPr marL="514350" indent="-514350">
              <a:buFont typeface="+mj-lt"/>
              <a:buAutoNum type="arabicPeriod"/>
            </a:pPr>
            <a:r>
              <a:rPr lang="en-GB" dirty="0"/>
              <a:t>Install docker</a:t>
            </a:r>
          </a:p>
          <a:p>
            <a:pPr marL="514350" indent="-514350">
              <a:buFont typeface="+mj-lt"/>
              <a:buAutoNum type="arabicPeriod"/>
            </a:pPr>
            <a:r>
              <a:rPr lang="en-GB" dirty="0"/>
              <a:t>Run:  </a:t>
            </a:r>
            <a:r>
              <a:rPr lang="en-GB" i="1" dirty="0" err="1"/>
              <a:t>winget</a:t>
            </a:r>
            <a:r>
              <a:rPr lang="en-GB" i="1" dirty="0"/>
              <a:t> install </a:t>
            </a:r>
            <a:r>
              <a:rPr lang="en-GB" i="1" dirty="0" err="1"/>
              <a:t>nektos.act</a:t>
            </a:r>
            <a:endParaRPr lang="en-GB" i="1" dirty="0"/>
          </a:p>
          <a:p>
            <a:pPr marL="514350" indent="-514350">
              <a:buFont typeface="+mj-lt"/>
              <a:buAutoNum type="arabicPeriod"/>
            </a:pPr>
            <a:r>
              <a:rPr lang="en-GB" dirty="0"/>
              <a:t>That’s it! </a:t>
            </a:r>
            <a:r>
              <a:rPr lang="en-GB" dirty="0">
                <a:sym typeface="Wingdings" panose="05000000000000000000" pitchFamily="2" charset="2"/>
              </a:rPr>
              <a:t> Run: </a:t>
            </a:r>
            <a:r>
              <a:rPr lang="en-GB" i="1" dirty="0">
                <a:sym typeface="Wingdings" panose="05000000000000000000" pitchFamily="2" charset="2"/>
              </a:rPr>
              <a:t>act push</a:t>
            </a:r>
          </a:p>
          <a:p>
            <a:pPr marL="514350" indent="-514350">
              <a:buFont typeface="+mj-lt"/>
              <a:buAutoNum type="arabicPeriod"/>
            </a:pPr>
            <a:endParaRPr lang="en-GB" i="1" dirty="0">
              <a:sym typeface="Wingdings" panose="05000000000000000000" pitchFamily="2" charset="2"/>
            </a:endParaRPr>
          </a:p>
          <a:p>
            <a:pPr marL="0" indent="0">
              <a:buNone/>
            </a:pPr>
            <a:r>
              <a:rPr lang="en-GB" dirty="0">
                <a:sym typeface="Wingdings" panose="05000000000000000000" pitchFamily="2" charset="2"/>
              </a:rPr>
              <a:t>Disadvantages: </a:t>
            </a:r>
          </a:p>
          <a:p>
            <a:r>
              <a:rPr lang="en-GB" dirty="0">
                <a:sym typeface="Wingdings" panose="05000000000000000000" pitchFamily="2" charset="2"/>
              </a:rPr>
              <a:t>It is not </a:t>
            </a:r>
            <a:r>
              <a:rPr lang="en-GB" dirty="0" err="1">
                <a:sym typeface="Wingdings" panose="05000000000000000000" pitchFamily="2" charset="2"/>
              </a:rPr>
              <a:t>Github</a:t>
            </a:r>
            <a:r>
              <a:rPr lang="en-GB" dirty="0">
                <a:sym typeface="Wingdings" panose="05000000000000000000" pitchFamily="2" charset="2"/>
              </a:rPr>
              <a:t> Actions </a:t>
            </a:r>
          </a:p>
          <a:p>
            <a:r>
              <a:rPr lang="en-GB" dirty="0">
                <a:sym typeface="Wingdings" panose="05000000000000000000" pitchFamily="2" charset="2"/>
              </a:rPr>
              <a:t>Limited runners: Ubuntu, self-host</a:t>
            </a:r>
          </a:p>
          <a:p>
            <a:r>
              <a:rPr lang="en-GB" dirty="0">
                <a:sym typeface="Wingdings" panose="05000000000000000000" pitchFamily="2" charset="2"/>
              </a:rPr>
              <a:t>Still needs internet connection</a:t>
            </a:r>
            <a:endParaRPr lang="en-GB" dirty="0"/>
          </a:p>
        </p:txBody>
      </p:sp>
      <p:pic>
        <p:nvPicPr>
          <p:cNvPr id="2050" name="Picture 2" descr="Docker | How to manage Linux containers with Docker on Ubunt… | Flickr">
            <a:extLst>
              <a:ext uri="{FF2B5EF4-FFF2-40B4-BE49-F238E27FC236}">
                <a16:creationId xmlns:a16="http://schemas.microsoft.com/office/drawing/2014/main" id="{FDA5252E-75FB-49DB-EBD6-F3D0B23E3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2458" y="928380"/>
            <a:ext cx="3810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604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F0767-1CF7-C1E6-F24E-FFB8CAB43E0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06DCA81C-D368-1F6D-E18A-8EF7532E9F6A}"/>
              </a:ext>
            </a:extLst>
          </p:cNvPr>
          <p:cNvSpPr>
            <a:spLocks noGrp="1"/>
          </p:cNvSpPr>
          <p:nvPr>
            <p:ph type="title"/>
          </p:nvPr>
        </p:nvSpPr>
        <p:spPr/>
        <p:txBody>
          <a:bodyPr/>
          <a:lstStyle/>
          <a:p>
            <a:r>
              <a:rPr lang="de-DE" dirty="0" err="1"/>
              <a:t>Packaging</a:t>
            </a:r>
            <a:r>
              <a:rPr lang="de-DE" dirty="0"/>
              <a:t> </a:t>
            </a:r>
            <a:r>
              <a:rPr lang="de-DE" dirty="0" err="1"/>
              <a:t>the</a:t>
            </a:r>
            <a:r>
              <a:rPr lang="de-DE" dirty="0"/>
              <a:t> </a:t>
            </a:r>
            <a:r>
              <a:rPr lang="de-DE" dirty="0" err="1"/>
              <a:t>project</a:t>
            </a:r>
            <a:r>
              <a:rPr lang="de-DE" dirty="0"/>
              <a:t>: </a:t>
            </a:r>
            <a:r>
              <a:rPr lang="de-DE" dirty="0" err="1"/>
              <a:t>Restructure</a:t>
            </a:r>
            <a:endParaRPr lang="en-GB" dirty="0"/>
          </a:p>
        </p:txBody>
      </p:sp>
      <p:sp>
        <p:nvSpPr>
          <p:cNvPr id="14" name="Textfeld 13">
            <a:extLst>
              <a:ext uri="{FF2B5EF4-FFF2-40B4-BE49-F238E27FC236}">
                <a16:creationId xmlns:a16="http://schemas.microsoft.com/office/drawing/2014/main" id="{C04E2020-3379-3465-594F-05E1714E967B}"/>
              </a:ext>
            </a:extLst>
          </p:cNvPr>
          <p:cNvSpPr txBox="1"/>
          <p:nvPr/>
        </p:nvSpPr>
        <p:spPr>
          <a:xfrm>
            <a:off x="393285" y="3200019"/>
            <a:ext cx="2024528" cy="1384995"/>
          </a:xfrm>
          <a:prstGeom prst="rect">
            <a:avLst/>
          </a:prstGeom>
          <a:noFill/>
        </p:spPr>
        <p:txBody>
          <a:bodyPr wrap="square" rtlCol="0">
            <a:spAutoFit/>
          </a:bodyPr>
          <a:lstStyle/>
          <a:p>
            <a:r>
              <a:rPr lang="en-US" sz="2800" dirty="0"/>
              <a:t>Adds unwanted project files</a:t>
            </a:r>
          </a:p>
        </p:txBody>
      </p:sp>
      <p:sp>
        <p:nvSpPr>
          <p:cNvPr id="16" name="Textfeld 15">
            <a:extLst>
              <a:ext uri="{FF2B5EF4-FFF2-40B4-BE49-F238E27FC236}">
                <a16:creationId xmlns:a16="http://schemas.microsoft.com/office/drawing/2014/main" id="{8DE5DB4A-CFB2-59AA-9EAB-6A9CA2F63DFF}"/>
              </a:ext>
            </a:extLst>
          </p:cNvPr>
          <p:cNvSpPr txBox="1"/>
          <p:nvPr/>
        </p:nvSpPr>
        <p:spPr>
          <a:xfrm>
            <a:off x="10078985" y="3415464"/>
            <a:ext cx="2024525" cy="954107"/>
          </a:xfrm>
          <a:prstGeom prst="rect">
            <a:avLst/>
          </a:prstGeom>
          <a:noFill/>
        </p:spPr>
        <p:txBody>
          <a:bodyPr wrap="square" rtlCol="0">
            <a:spAutoFit/>
          </a:bodyPr>
          <a:lstStyle/>
          <a:p>
            <a:r>
              <a:rPr lang="de-DE" sz="2800" dirty="0" err="1"/>
              <a:t>Requires</a:t>
            </a:r>
            <a:r>
              <a:rPr lang="de-DE" sz="2800" dirty="0"/>
              <a:t> </a:t>
            </a:r>
            <a:r>
              <a:rPr lang="de-DE" sz="2800" dirty="0" err="1"/>
              <a:t>installation</a:t>
            </a:r>
            <a:endParaRPr lang="de-DE" sz="2800" dirty="0"/>
          </a:p>
        </p:txBody>
      </p:sp>
      <p:grpSp>
        <p:nvGrpSpPr>
          <p:cNvPr id="3" name="Gruppieren 2">
            <a:extLst>
              <a:ext uri="{FF2B5EF4-FFF2-40B4-BE49-F238E27FC236}">
                <a16:creationId xmlns:a16="http://schemas.microsoft.com/office/drawing/2014/main" id="{23B7D033-46B1-0D2E-9C79-5FB8FB6804AD}"/>
              </a:ext>
            </a:extLst>
          </p:cNvPr>
          <p:cNvGrpSpPr/>
          <p:nvPr/>
        </p:nvGrpSpPr>
        <p:grpSpPr>
          <a:xfrm>
            <a:off x="2417813" y="1560891"/>
            <a:ext cx="7356373" cy="4650680"/>
            <a:chOff x="2417813" y="1560891"/>
            <a:chExt cx="7356373" cy="4650680"/>
          </a:xfrm>
        </p:grpSpPr>
        <p:pic>
          <p:nvPicPr>
            <p:cNvPr id="13" name="Grafik 12">
              <a:extLst>
                <a:ext uri="{FF2B5EF4-FFF2-40B4-BE49-F238E27FC236}">
                  <a16:creationId xmlns:a16="http://schemas.microsoft.com/office/drawing/2014/main" id="{64E07460-2879-B93F-7A47-44F11AE16134}"/>
                </a:ext>
              </a:extLst>
            </p:cNvPr>
            <p:cNvPicPr>
              <a:picLocks noChangeAspect="1"/>
            </p:cNvPicPr>
            <p:nvPr/>
          </p:nvPicPr>
          <p:blipFill>
            <a:blip r:embed="rId2"/>
            <a:stretch>
              <a:fillRect/>
            </a:stretch>
          </p:blipFill>
          <p:spPr>
            <a:xfrm>
              <a:off x="2417813" y="1573467"/>
              <a:ext cx="7356373" cy="4638103"/>
            </a:xfrm>
            <a:prstGeom prst="rect">
              <a:avLst/>
            </a:prstGeom>
          </p:spPr>
        </p:pic>
        <p:sp>
          <p:nvSpPr>
            <p:cNvPr id="2" name="Rechteck 1">
              <a:extLst>
                <a:ext uri="{FF2B5EF4-FFF2-40B4-BE49-F238E27FC236}">
                  <a16:creationId xmlns:a16="http://schemas.microsoft.com/office/drawing/2014/main" id="{EAEECD52-EE8B-3628-130E-084E0757A676}"/>
                </a:ext>
              </a:extLst>
            </p:cNvPr>
            <p:cNvSpPr/>
            <p:nvPr/>
          </p:nvSpPr>
          <p:spPr>
            <a:xfrm>
              <a:off x="5505855" y="1560891"/>
              <a:ext cx="291830" cy="46506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grpSp>
      <p:sp>
        <p:nvSpPr>
          <p:cNvPr id="17" name="Rechteck: abgerundete Ecken 16">
            <a:extLst>
              <a:ext uri="{FF2B5EF4-FFF2-40B4-BE49-F238E27FC236}">
                <a16:creationId xmlns:a16="http://schemas.microsoft.com/office/drawing/2014/main" id="{C463BFDF-4ACB-AB95-CBD9-F62740D31ED1}"/>
              </a:ext>
            </a:extLst>
          </p:cNvPr>
          <p:cNvSpPr/>
          <p:nvPr/>
        </p:nvSpPr>
        <p:spPr>
          <a:xfrm>
            <a:off x="2417812" y="3716976"/>
            <a:ext cx="2822781" cy="156755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spTree>
    <p:extLst>
      <p:ext uri="{BB962C8B-B14F-4D97-AF65-F5344CB8AC3E}">
        <p14:creationId xmlns:p14="http://schemas.microsoft.com/office/powerpoint/2010/main" val="37546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FEB03-44DC-90A2-5637-D0B804FB680C}"/>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3DE9E814-F5E6-7A6E-B1AE-45DF527F04C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72747" y="64459"/>
            <a:ext cx="4001518" cy="6729082"/>
          </a:xfrm>
          <a:prstGeom prst="rect">
            <a:avLst/>
          </a:prstGeom>
        </p:spPr>
      </p:pic>
      <p:pic>
        <p:nvPicPr>
          <p:cNvPr id="8" name="Grafik 7">
            <a:extLst>
              <a:ext uri="{FF2B5EF4-FFF2-40B4-BE49-F238E27FC236}">
                <a16:creationId xmlns:a16="http://schemas.microsoft.com/office/drawing/2014/main" id="{BFD9CB98-ECB3-4006-C560-785E1E27E47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27260" y="104333"/>
            <a:ext cx="5045362" cy="6687179"/>
          </a:xfrm>
          <a:prstGeom prst="rect">
            <a:avLst/>
          </a:prstGeom>
        </p:spPr>
      </p:pic>
      <p:sp>
        <p:nvSpPr>
          <p:cNvPr id="9" name="Rechteck: abgerundete Ecken 8">
            <a:extLst>
              <a:ext uri="{FF2B5EF4-FFF2-40B4-BE49-F238E27FC236}">
                <a16:creationId xmlns:a16="http://schemas.microsoft.com/office/drawing/2014/main" id="{78B8D1F9-DCA5-0C2E-893A-66E68BF1A029}"/>
              </a:ext>
            </a:extLst>
          </p:cNvPr>
          <p:cNvSpPr/>
          <p:nvPr/>
        </p:nvSpPr>
        <p:spPr>
          <a:xfrm>
            <a:off x="7571881" y="3584437"/>
            <a:ext cx="1494503" cy="331839"/>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19" name="Rechteck: abgerundete Ecken 18">
            <a:extLst>
              <a:ext uri="{FF2B5EF4-FFF2-40B4-BE49-F238E27FC236}">
                <a16:creationId xmlns:a16="http://schemas.microsoft.com/office/drawing/2014/main" id="{364ACAC2-BBE0-F901-3A82-556719BE85D7}"/>
              </a:ext>
            </a:extLst>
          </p:cNvPr>
          <p:cNvSpPr/>
          <p:nvPr/>
        </p:nvSpPr>
        <p:spPr>
          <a:xfrm>
            <a:off x="7051507" y="6099716"/>
            <a:ext cx="1897940" cy="331839"/>
          </a:xfrm>
          <a:prstGeom prst="round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 name="Pfeil: nach links 1">
            <a:extLst>
              <a:ext uri="{FF2B5EF4-FFF2-40B4-BE49-F238E27FC236}">
                <a16:creationId xmlns:a16="http://schemas.microsoft.com/office/drawing/2014/main" id="{4B53FB42-AE04-39B2-C2B8-AF28132C74FF}"/>
              </a:ext>
            </a:extLst>
          </p:cNvPr>
          <p:cNvSpPr/>
          <p:nvPr/>
        </p:nvSpPr>
        <p:spPr>
          <a:xfrm>
            <a:off x="8630108" y="3319565"/>
            <a:ext cx="1361872" cy="2188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3" name="Pfeil: nach links 2">
            <a:extLst>
              <a:ext uri="{FF2B5EF4-FFF2-40B4-BE49-F238E27FC236}">
                <a16:creationId xmlns:a16="http://schemas.microsoft.com/office/drawing/2014/main" id="{3ABFF304-D897-0CB7-1B10-1D20CBD309B6}"/>
              </a:ext>
            </a:extLst>
          </p:cNvPr>
          <p:cNvSpPr/>
          <p:nvPr/>
        </p:nvSpPr>
        <p:spPr>
          <a:xfrm>
            <a:off x="9152159" y="1768434"/>
            <a:ext cx="1361872" cy="2188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4" name="Pfeil: nach links 3">
            <a:extLst>
              <a:ext uri="{FF2B5EF4-FFF2-40B4-BE49-F238E27FC236}">
                <a16:creationId xmlns:a16="http://schemas.microsoft.com/office/drawing/2014/main" id="{E97D1AD8-6660-015E-BFDE-502EF647FDC9}"/>
              </a:ext>
            </a:extLst>
          </p:cNvPr>
          <p:cNvSpPr/>
          <p:nvPr/>
        </p:nvSpPr>
        <p:spPr>
          <a:xfrm>
            <a:off x="9281860" y="1473621"/>
            <a:ext cx="1361872" cy="2188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5" name="Pfeil: nach links 4">
            <a:extLst>
              <a:ext uri="{FF2B5EF4-FFF2-40B4-BE49-F238E27FC236}">
                <a16:creationId xmlns:a16="http://schemas.microsoft.com/office/drawing/2014/main" id="{8BEF1617-4B19-7C34-960C-422F4518DE2C}"/>
              </a:ext>
            </a:extLst>
          </p:cNvPr>
          <p:cNvSpPr/>
          <p:nvPr/>
        </p:nvSpPr>
        <p:spPr>
          <a:xfrm>
            <a:off x="9512083" y="1149364"/>
            <a:ext cx="1361872" cy="218872"/>
          </a:xfrm>
          <a:prstGeom prst="lef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a:p>
        </p:txBody>
      </p:sp>
    </p:spTree>
    <p:extLst>
      <p:ext uri="{BB962C8B-B14F-4D97-AF65-F5344CB8AC3E}">
        <p14:creationId xmlns:p14="http://schemas.microsoft.com/office/powerpoint/2010/main" val="128262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9" grpId="0" animBg="1"/>
      <p:bldP spid="2" grpId="0" animBg="1"/>
      <p:bldP spid="3" grpId="0" animBg="1"/>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FD6F3-21A5-1B54-1B8B-535A00D02DB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D9D6BD45-AD77-9F3B-1971-722E46FCEA7E}"/>
              </a:ext>
            </a:extLst>
          </p:cNvPr>
          <p:cNvSpPr>
            <a:spLocks noGrp="1"/>
          </p:cNvSpPr>
          <p:nvPr>
            <p:ph type="title"/>
          </p:nvPr>
        </p:nvSpPr>
        <p:spPr>
          <a:xfrm>
            <a:off x="0" y="68197"/>
            <a:ext cx="10515600" cy="706131"/>
          </a:xfrm>
        </p:spPr>
        <p:txBody>
          <a:bodyPr/>
          <a:lstStyle/>
          <a:p>
            <a:r>
              <a:rPr lang="de-DE" dirty="0" err="1"/>
              <a:t>Packaging</a:t>
            </a:r>
            <a:r>
              <a:rPr lang="de-DE" dirty="0"/>
              <a:t> </a:t>
            </a:r>
            <a:r>
              <a:rPr lang="de-DE" dirty="0" err="1"/>
              <a:t>the</a:t>
            </a:r>
            <a:r>
              <a:rPr lang="de-DE" dirty="0"/>
              <a:t> </a:t>
            </a:r>
            <a:r>
              <a:rPr lang="de-DE" dirty="0" err="1"/>
              <a:t>project</a:t>
            </a:r>
            <a:r>
              <a:rPr lang="de-DE" dirty="0"/>
              <a:t>: </a:t>
            </a:r>
            <a:r>
              <a:rPr lang="de-DE" dirty="0" err="1"/>
              <a:t>pyproject.toml</a:t>
            </a:r>
            <a:endParaRPr lang="en-GB" dirty="0"/>
          </a:p>
        </p:txBody>
      </p:sp>
      <p:pic>
        <p:nvPicPr>
          <p:cNvPr id="3" name="Grafik 2">
            <a:extLst>
              <a:ext uri="{FF2B5EF4-FFF2-40B4-BE49-F238E27FC236}">
                <a16:creationId xmlns:a16="http://schemas.microsoft.com/office/drawing/2014/main" id="{4DDC0FCF-EE3F-7C45-A4B4-8692DB1A4538}"/>
              </a:ext>
            </a:extLst>
          </p:cNvPr>
          <p:cNvPicPr>
            <a:picLocks noChangeAspect="1"/>
          </p:cNvPicPr>
          <p:nvPr/>
        </p:nvPicPr>
        <p:blipFill>
          <a:blip r:embed="rId2"/>
          <a:stretch>
            <a:fillRect/>
          </a:stretch>
        </p:blipFill>
        <p:spPr>
          <a:xfrm>
            <a:off x="285135" y="709626"/>
            <a:ext cx="11621729" cy="6148374"/>
          </a:xfrm>
          <a:prstGeom prst="rect">
            <a:avLst/>
          </a:prstGeom>
        </p:spPr>
      </p:pic>
      <p:grpSp>
        <p:nvGrpSpPr>
          <p:cNvPr id="12" name="Gruppieren 11">
            <a:extLst>
              <a:ext uri="{FF2B5EF4-FFF2-40B4-BE49-F238E27FC236}">
                <a16:creationId xmlns:a16="http://schemas.microsoft.com/office/drawing/2014/main" id="{528AEFD4-63F1-2A99-6794-2B3E9761DDBA}"/>
              </a:ext>
            </a:extLst>
          </p:cNvPr>
          <p:cNvGrpSpPr/>
          <p:nvPr/>
        </p:nvGrpSpPr>
        <p:grpSpPr>
          <a:xfrm>
            <a:off x="182201" y="639097"/>
            <a:ext cx="7077700" cy="993058"/>
            <a:chOff x="182201" y="639097"/>
            <a:chExt cx="7077700" cy="993058"/>
          </a:xfrm>
        </p:grpSpPr>
        <p:sp>
          <p:nvSpPr>
            <p:cNvPr id="17" name="Rechteck: abgerundete Ecken 16">
              <a:extLst>
                <a:ext uri="{FF2B5EF4-FFF2-40B4-BE49-F238E27FC236}">
                  <a16:creationId xmlns:a16="http://schemas.microsoft.com/office/drawing/2014/main" id="{71D30555-0A0C-5C4B-2E4E-762703D2803B}"/>
                </a:ext>
              </a:extLst>
            </p:cNvPr>
            <p:cNvSpPr/>
            <p:nvPr/>
          </p:nvSpPr>
          <p:spPr>
            <a:xfrm>
              <a:off x="182201" y="639097"/>
              <a:ext cx="4950238" cy="993058"/>
            </a:xfrm>
            <a:prstGeom prst="roundRect">
              <a:avLst>
                <a:gd name="adj" fmla="val 10726"/>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6" name="Textfeld 5">
              <a:extLst>
                <a:ext uri="{FF2B5EF4-FFF2-40B4-BE49-F238E27FC236}">
                  <a16:creationId xmlns:a16="http://schemas.microsoft.com/office/drawing/2014/main" id="{D97D9DDA-F310-17DE-F226-FD6B3A3C10AA}"/>
                </a:ext>
              </a:extLst>
            </p:cNvPr>
            <p:cNvSpPr txBox="1"/>
            <p:nvPr/>
          </p:nvSpPr>
          <p:spPr>
            <a:xfrm>
              <a:off x="5235373" y="926283"/>
              <a:ext cx="2024528" cy="584775"/>
            </a:xfrm>
            <a:prstGeom prst="rect">
              <a:avLst/>
            </a:prstGeom>
            <a:noFill/>
          </p:spPr>
          <p:txBody>
            <a:bodyPr wrap="square" rtlCol="0">
              <a:spAutoFit/>
            </a:bodyPr>
            <a:lstStyle/>
            <a:p>
              <a:r>
                <a:rPr lang="en-US" sz="3200" b="1" dirty="0">
                  <a:solidFill>
                    <a:srgbClr val="FF0000"/>
                  </a:solidFill>
                </a:rPr>
                <a:t>PEP 518</a:t>
              </a:r>
            </a:p>
          </p:txBody>
        </p:sp>
      </p:grpSp>
      <p:grpSp>
        <p:nvGrpSpPr>
          <p:cNvPr id="11" name="Gruppieren 10">
            <a:extLst>
              <a:ext uri="{FF2B5EF4-FFF2-40B4-BE49-F238E27FC236}">
                <a16:creationId xmlns:a16="http://schemas.microsoft.com/office/drawing/2014/main" id="{744C206E-DFA5-4A50-CCF2-00D86B8AB29A}"/>
              </a:ext>
            </a:extLst>
          </p:cNvPr>
          <p:cNvGrpSpPr/>
          <p:nvPr/>
        </p:nvGrpSpPr>
        <p:grpSpPr>
          <a:xfrm>
            <a:off x="182201" y="1777054"/>
            <a:ext cx="11832818" cy="2342661"/>
            <a:chOff x="182201" y="1777054"/>
            <a:chExt cx="11832818" cy="2342661"/>
          </a:xfrm>
        </p:grpSpPr>
        <p:sp>
          <p:nvSpPr>
            <p:cNvPr id="5" name="Rechteck: abgerundete Ecken 4">
              <a:extLst>
                <a:ext uri="{FF2B5EF4-FFF2-40B4-BE49-F238E27FC236}">
                  <a16:creationId xmlns:a16="http://schemas.microsoft.com/office/drawing/2014/main" id="{AB6693B2-F89E-EC13-CF25-1D6BC92791AA}"/>
                </a:ext>
              </a:extLst>
            </p:cNvPr>
            <p:cNvSpPr/>
            <p:nvPr/>
          </p:nvSpPr>
          <p:spPr>
            <a:xfrm>
              <a:off x="182201" y="1777054"/>
              <a:ext cx="11832818" cy="2342661"/>
            </a:xfrm>
            <a:prstGeom prst="roundRect">
              <a:avLst>
                <a:gd name="adj" fmla="val 7853"/>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7" name="Textfeld 6">
              <a:extLst>
                <a:ext uri="{FF2B5EF4-FFF2-40B4-BE49-F238E27FC236}">
                  <a16:creationId xmlns:a16="http://schemas.microsoft.com/office/drawing/2014/main" id="{9104F537-CBE0-C368-3B49-7C35D8D4333C}"/>
                </a:ext>
              </a:extLst>
            </p:cNvPr>
            <p:cNvSpPr txBox="1"/>
            <p:nvPr/>
          </p:nvSpPr>
          <p:spPr>
            <a:xfrm>
              <a:off x="10254740" y="1777054"/>
              <a:ext cx="1652124" cy="584775"/>
            </a:xfrm>
            <a:prstGeom prst="rect">
              <a:avLst/>
            </a:prstGeom>
            <a:noFill/>
          </p:spPr>
          <p:txBody>
            <a:bodyPr wrap="square" rtlCol="0">
              <a:spAutoFit/>
            </a:bodyPr>
            <a:lstStyle/>
            <a:p>
              <a:r>
                <a:rPr lang="en-US" sz="3200" b="1" dirty="0">
                  <a:solidFill>
                    <a:srgbClr val="FF0000"/>
                  </a:solidFill>
                </a:rPr>
                <a:t>PEP 621</a:t>
              </a:r>
            </a:p>
          </p:txBody>
        </p:sp>
      </p:grpSp>
      <p:grpSp>
        <p:nvGrpSpPr>
          <p:cNvPr id="10" name="Gruppieren 9">
            <a:extLst>
              <a:ext uri="{FF2B5EF4-FFF2-40B4-BE49-F238E27FC236}">
                <a16:creationId xmlns:a16="http://schemas.microsoft.com/office/drawing/2014/main" id="{247655F0-F952-15A0-E7E7-0565B1C684C7}"/>
              </a:ext>
            </a:extLst>
          </p:cNvPr>
          <p:cNvGrpSpPr/>
          <p:nvPr/>
        </p:nvGrpSpPr>
        <p:grpSpPr>
          <a:xfrm>
            <a:off x="176980" y="4284278"/>
            <a:ext cx="4812891" cy="2525189"/>
            <a:chOff x="176980" y="4284278"/>
            <a:chExt cx="4812891" cy="2525189"/>
          </a:xfrm>
        </p:grpSpPr>
        <p:sp>
          <p:nvSpPr>
            <p:cNvPr id="8" name="Textfeld 7">
              <a:extLst>
                <a:ext uri="{FF2B5EF4-FFF2-40B4-BE49-F238E27FC236}">
                  <a16:creationId xmlns:a16="http://schemas.microsoft.com/office/drawing/2014/main" id="{BD8DBCFD-26AB-A4AA-2C91-1B2D17612796}"/>
                </a:ext>
              </a:extLst>
            </p:cNvPr>
            <p:cNvSpPr txBox="1"/>
            <p:nvPr/>
          </p:nvSpPr>
          <p:spPr>
            <a:xfrm>
              <a:off x="3337747" y="5254484"/>
              <a:ext cx="1652124" cy="584775"/>
            </a:xfrm>
            <a:prstGeom prst="rect">
              <a:avLst/>
            </a:prstGeom>
            <a:noFill/>
            <a:ln>
              <a:noFill/>
            </a:ln>
          </p:spPr>
          <p:txBody>
            <a:bodyPr wrap="square" rtlCol="0">
              <a:spAutoFit/>
            </a:bodyPr>
            <a:lstStyle/>
            <a:p>
              <a:r>
                <a:rPr lang="en-US" sz="3200" b="1" dirty="0">
                  <a:solidFill>
                    <a:srgbClr val="FFFF00"/>
                  </a:solidFill>
                </a:rPr>
                <a:t>PEP 631</a:t>
              </a:r>
            </a:p>
          </p:txBody>
        </p:sp>
        <p:sp>
          <p:nvSpPr>
            <p:cNvPr id="9" name="Rechteck: abgerundete Ecken 8">
              <a:extLst>
                <a:ext uri="{FF2B5EF4-FFF2-40B4-BE49-F238E27FC236}">
                  <a16:creationId xmlns:a16="http://schemas.microsoft.com/office/drawing/2014/main" id="{237D07C5-1A23-878F-D992-9703FA771856}"/>
                </a:ext>
              </a:extLst>
            </p:cNvPr>
            <p:cNvSpPr/>
            <p:nvPr/>
          </p:nvSpPr>
          <p:spPr>
            <a:xfrm>
              <a:off x="176980" y="4284278"/>
              <a:ext cx="3160767" cy="2525189"/>
            </a:xfrm>
            <a:prstGeom prst="roundRect">
              <a:avLst>
                <a:gd name="adj" fmla="val 3902"/>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AT" dirty="0"/>
            </a:p>
          </p:txBody>
        </p:sp>
      </p:grpSp>
    </p:spTree>
    <p:extLst>
      <p:ext uri="{BB962C8B-B14F-4D97-AF65-F5344CB8AC3E}">
        <p14:creationId xmlns:p14="http://schemas.microsoft.com/office/powerpoint/2010/main" val="211015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A1F11745-60F8-F9E6-DE39-64814F034EAF}"/>
              </a:ext>
            </a:extLst>
          </p:cNvPr>
          <p:cNvSpPr>
            <a:spLocks noGrp="1"/>
          </p:cNvSpPr>
          <p:nvPr>
            <p:ph type="title"/>
          </p:nvPr>
        </p:nvSpPr>
        <p:spPr/>
        <p:txBody>
          <a:bodyPr/>
          <a:lstStyle/>
          <a:p>
            <a:r>
              <a:rPr lang="en-US" noProof="0" dirty="0"/>
              <a:t>Workflows in GitHub Actions</a:t>
            </a:r>
          </a:p>
        </p:txBody>
      </p:sp>
      <p:pic>
        <p:nvPicPr>
          <p:cNvPr id="7" name="Inhaltsplatzhalter 6" descr="Ein Bild, das Text, Schrift, Zahl, Screenshot enthält.&#10;&#10;Automatisch generierte Beschreibung">
            <a:extLst>
              <a:ext uri="{FF2B5EF4-FFF2-40B4-BE49-F238E27FC236}">
                <a16:creationId xmlns:a16="http://schemas.microsoft.com/office/drawing/2014/main" id="{1CCE5D11-C595-AE5D-1C76-13E7418FC6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76684" y="1423646"/>
            <a:ext cx="6754761" cy="2549996"/>
          </a:xfrm>
        </p:spPr>
      </p:pic>
      <p:sp>
        <p:nvSpPr>
          <p:cNvPr id="2" name="Textfeld 1">
            <a:extLst>
              <a:ext uri="{FF2B5EF4-FFF2-40B4-BE49-F238E27FC236}">
                <a16:creationId xmlns:a16="http://schemas.microsoft.com/office/drawing/2014/main" id="{809F14A7-DF3B-6AA4-9E2D-3BF22B551784}"/>
              </a:ext>
            </a:extLst>
          </p:cNvPr>
          <p:cNvSpPr txBox="1"/>
          <p:nvPr/>
        </p:nvSpPr>
        <p:spPr>
          <a:xfrm>
            <a:off x="838200" y="1690687"/>
            <a:ext cx="3866535" cy="286232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GitHub Workflows are automated processes that run on a virtual machine and activate when certain conditions are fulfilled</a:t>
            </a:r>
          </a:p>
          <a:p>
            <a:pPr marL="285750" indent="-285750">
              <a:buFont typeface="Arial" panose="020B0604020202020204" pitchFamily="34" charset="0"/>
              <a:buChar char="•"/>
            </a:pPr>
            <a:r>
              <a:rPr lang="en-US" sz="2000" noProof="0" dirty="0"/>
              <a:t>Events: Conditions under which the workflow is triggered. In this example the trigger is a push event</a:t>
            </a:r>
          </a:p>
        </p:txBody>
      </p:sp>
      <p:sp>
        <p:nvSpPr>
          <p:cNvPr id="6" name="Textfeld 5">
            <a:extLst>
              <a:ext uri="{FF2B5EF4-FFF2-40B4-BE49-F238E27FC236}">
                <a16:creationId xmlns:a16="http://schemas.microsoft.com/office/drawing/2014/main" id="{74EC27F9-57FE-860D-CDAF-40C45D597368}"/>
              </a:ext>
            </a:extLst>
          </p:cNvPr>
          <p:cNvSpPr txBox="1"/>
          <p:nvPr/>
        </p:nvSpPr>
        <p:spPr>
          <a:xfrm>
            <a:off x="838199" y="4660490"/>
            <a:ext cx="6211529" cy="1631216"/>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Jobs: A workflow can contain several jobs, which are performed by separate runners. This means that all jobs can run in parallel. Each job consists of one or more steps, which are carried out one after the other.</a:t>
            </a:r>
          </a:p>
        </p:txBody>
      </p:sp>
    </p:spTree>
    <p:extLst>
      <p:ext uri="{BB962C8B-B14F-4D97-AF65-F5344CB8AC3E}">
        <p14:creationId xmlns:p14="http://schemas.microsoft.com/office/powerpoint/2010/main" val="1191672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6370EC-8AF6-0183-9A5F-4AFB60AD2F18}"/>
              </a:ext>
            </a:extLst>
          </p:cNvPr>
          <p:cNvSpPr>
            <a:spLocks noGrp="1"/>
          </p:cNvSpPr>
          <p:nvPr>
            <p:ph type="title"/>
          </p:nvPr>
        </p:nvSpPr>
        <p:spPr/>
        <p:txBody>
          <a:bodyPr/>
          <a:lstStyle/>
          <a:p>
            <a:r>
              <a:rPr lang="en-US" noProof="0" dirty="0"/>
              <a:t>YAML-files</a:t>
            </a:r>
          </a:p>
        </p:txBody>
      </p:sp>
      <p:pic>
        <p:nvPicPr>
          <p:cNvPr id="5" name="Inhaltsplatzhalter 4">
            <a:extLst>
              <a:ext uri="{FF2B5EF4-FFF2-40B4-BE49-F238E27FC236}">
                <a16:creationId xmlns:a16="http://schemas.microsoft.com/office/drawing/2014/main" id="{B34208A8-4139-7110-F99C-2F28248F2522}"/>
              </a:ext>
            </a:extLst>
          </p:cNvPr>
          <p:cNvPicPr>
            <a:picLocks noGrp="1" noChangeAspect="1"/>
          </p:cNvPicPr>
          <p:nvPr>
            <p:ph idx="1"/>
          </p:nvPr>
        </p:nvPicPr>
        <p:blipFill>
          <a:blip r:embed="rId2"/>
          <a:stretch>
            <a:fillRect/>
          </a:stretch>
        </p:blipFill>
        <p:spPr>
          <a:xfrm>
            <a:off x="5919164" y="365125"/>
            <a:ext cx="5879400" cy="4351338"/>
          </a:xfrm>
        </p:spPr>
      </p:pic>
      <p:sp>
        <p:nvSpPr>
          <p:cNvPr id="6" name="Textfeld 5">
            <a:extLst>
              <a:ext uri="{FF2B5EF4-FFF2-40B4-BE49-F238E27FC236}">
                <a16:creationId xmlns:a16="http://schemas.microsoft.com/office/drawing/2014/main" id="{99C9A611-B7C9-070A-768D-602102BB5AB1}"/>
              </a:ext>
            </a:extLst>
          </p:cNvPr>
          <p:cNvSpPr txBox="1"/>
          <p:nvPr/>
        </p:nvSpPr>
        <p:spPr>
          <a:xfrm>
            <a:off x="838200" y="1484669"/>
            <a:ext cx="4178709" cy="4708981"/>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The specifications of the workflow are defined in a YAML-file, designated with .</a:t>
            </a:r>
            <a:r>
              <a:rPr lang="en-US" sz="2000" noProof="0" dirty="0" err="1"/>
              <a:t>yml</a:t>
            </a:r>
            <a:endParaRPr lang="en-US" sz="2000" noProof="0" dirty="0"/>
          </a:p>
          <a:p>
            <a:pPr marL="285750" indent="-285750">
              <a:buFont typeface="Arial" panose="020B0604020202020204" pitchFamily="34" charset="0"/>
              <a:buChar char="•"/>
            </a:pPr>
            <a:r>
              <a:rPr lang="en-US" sz="2000" noProof="0" dirty="0"/>
              <a:t>on: push specifies, that the triggering event is pushing a commit</a:t>
            </a:r>
          </a:p>
          <a:p>
            <a:pPr marL="285750" indent="-285750">
              <a:buFont typeface="Arial" panose="020B0604020202020204" pitchFamily="34" charset="0"/>
              <a:buChar char="•"/>
            </a:pPr>
            <a:r>
              <a:rPr lang="en-US" sz="2000" noProof="0" dirty="0"/>
              <a:t>The runs-on attribute determines what kind of virtual machine the job is carried out in – Windows, Linux, MacOS</a:t>
            </a:r>
          </a:p>
          <a:p>
            <a:pPr marL="285750" indent="-285750">
              <a:buFont typeface="Arial" panose="020B0604020202020204" pitchFamily="34" charset="0"/>
              <a:buChar char="•"/>
            </a:pPr>
            <a:r>
              <a:rPr lang="en-US" sz="2000" noProof="0" dirty="0"/>
              <a:t>The steps are listed under the steps attribute. Each step is predicated by a minus sign. They can have additional attributes such as if conditions.</a:t>
            </a:r>
          </a:p>
        </p:txBody>
      </p:sp>
    </p:spTree>
    <p:extLst>
      <p:ext uri="{BB962C8B-B14F-4D97-AF65-F5344CB8AC3E}">
        <p14:creationId xmlns:p14="http://schemas.microsoft.com/office/powerpoint/2010/main" val="1556435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002DA6-529C-560C-68FE-5D1848F88838}"/>
              </a:ext>
            </a:extLst>
          </p:cNvPr>
          <p:cNvSpPr>
            <a:spLocks noGrp="1"/>
          </p:cNvSpPr>
          <p:nvPr>
            <p:ph type="title"/>
          </p:nvPr>
        </p:nvSpPr>
        <p:spPr/>
        <p:txBody>
          <a:bodyPr/>
          <a:lstStyle/>
          <a:p>
            <a:r>
              <a:rPr lang="en-US" noProof="0" dirty="0"/>
              <a:t>Usage of requirements.txt</a:t>
            </a:r>
          </a:p>
        </p:txBody>
      </p:sp>
      <p:pic>
        <p:nvPicPr>
          <p:cNvPr id="5" name="Inhaltsplatzhalter 4">
            <a:extLst>
              <a:ext uri="{FF2B5EF4-FFF2-40B4-BE49-F238E27FC236}">
                <a16:creationId xmlns:a16="http://schemas.microsoft.com/office/drawing/2014/main" id="{B12535EC-22D0-1ADC-E6EE-DFA9BEAAEAEC}"/>
              </a:ext>
            </a:extLst>
          </p:cNvPr>
          <p:cNvPicPr>
            <a:picLocks noGrp="1" noChangeAspect="1"/>
          </p:cNvPicPr>
          <p:nvPr>
            <p:ph idx="1"/>
          </p:nvPr>
        </p:nvPicPr>
        <p:blipFill>
          <a:blip r:embed="rId2"/>
          <a:stretch>
            <a:fillRect/>
          </a:stretch>
        </p:blipFill>
        <p:spPr>
          <a:xfrm>
            <a:off x="7413357" y="458941"/>
            <a:ext cx="4306860" cy="4351338"/>
          </a:xfrm>
        </p:spPr>
      </p:pic>
      <p:sp>
        <p:nvSpPr>
          <p:cNvPr id="6" name="Textfeld 5">
            <a:extLst>
              <a:ext uri="{FF2B5EF4-FFF2-40B4-BE49-F238E27FC236}">
                <a16:creationId xmlns:a16="http://schemas.microsoft.com/office/drawing/2014/main" id="{F02ABD76-30FB-32B3-0CF5-87D9F7A93ABA}"/>
              </a:ext>
            </a:extLst>
          </p:cNvPr>
          <p:cNvSpPr txBox="1"/>
          <p:nvPr/>
        </p:nvSpPr>
        <p:spPr>
          <a:xfrm>
            <a:off x="747252" y="1494503"/>
            <a:ext cx="5879690" cy="378565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Since the workflow runs on a separate virtual machine, most of the necessary packages aren’t installed. They have to be installed within the workflow. </a:t>
            </a:r>
          </a:p>
          <a:p>
            <a:pPr marL="285750" indent="-285750">
              <a:buFont typeface="Arial" panose="020B0604020202020204" pitchFamily="34" charset="0"/>
              <a:buChar char="•"/>
            </a:pPr>
            <a:r>
              <a:rPr lang="en-US" sz="2000" noProof="0" dirty="0"/>
              <a:t>A requirements.txt file lets you conveniently install all the packages listed within with only one command line.</a:t>
            </a:r>
          </a:p>
          <a:p>
            <a:pPr marL="285750" indent="-285750">
              <a:buFont typeface="Arial" panose="020B0604020202020204" pitchFamily="34" charset="0"/>
              <a:buChar char="•"/>
            </a:pPr>
            <a:r>
              <a:rPr lang="en-US" sz="2000" noProof="0" dirty="0"/>
              <a:t>pip freeze &gt; requirements.txt – This command generates a list of all needs packages in the current folder and saves it in requirements.txt</a:t>
            </a:r>
          </a:p>
          <a:p>
            <a:pPr marL="285750" indent="-285750">
              <a:buFont typeface="Arial" panose="020B0604020202020204" pitchFamily="34" charset="0"/>
              <a:buChar char="•"/>
            </a:pPr>
            <a:r>
              <a:rPr lang="en-US" sz="2000" noProof="0" dirty="0"/>
              <a:t>pip install –r requirements.txt – installs the packages in the list</a:t>
            </a:r>
          </a:p>
        </p:txBody>
      </p:sp>
    </p:spTree>
    <p:extLst>
      <p:ext uri="{BB962C8B-B14F-4D97-AF65-F5344CB8AC3E}">
        <p14:creationId xmlns:p14="http://schemas.microsoft.com/office/powerpoint/2010/main" val="84040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37F645-5DFC-30C6-1995-EA5E243D0982}"/>
              </a:ext>
            </a:extLst>
          </p:cNvPr>
          <p:cNvSpPr>
            <a:spLocks noGrp="1"/>
          </p:cNvSpPr>
          <p:nvPr>
            <p:ph type="title"/>
          </p:nvPr>
        </p:nvSpPr>
        <p:spPr/>
        <p:txBody>
          <a:bodyPr/>
          <a:lstStyle/>
          <a:p>
            <a:r>
              <a:rPr lang="en-US" noProof="0" dirty="0"/>
              <a:t>Actions and Artifacts</a:t>
            </a:r>
          </a:p>
        </p:txBody>
      </p:sp>
      <p:pic>
        <p:nvPicPr>
          <p:cNvPr id="5" name="Inhaltsplatzhalter 4">
            <a:extLst>
              <a:ext uri="{FF2B5EF4-FFF2-40B4-BE49-F238E27FC236}">
                <a16:creationId xmlns:a16="http://schemas.microsoft.com/office/drawing/2014/main" id="{BF3ED676-2DBC-15FF-5A42-C4E8183B5EA1}"/>
              </a:ext>
            </a:extLst>
          </p:cNvPr>
          <p:cNvPicPr>
            <a:picLocks noGrp="1" noChangeAspect="1"/>
          </p:cNvPicPr>
          <p:nvPr>
            <p:ph idx="1"/>
          </p:nvPr>
        </p:nvPicPr>
        <p:blipFill>
          <a:blip r:embed="rId2"/>
          <a:stretch>
            <a:fillRect/>
          </a:stretch>
        </p:blipFill>
        <p:spPr>
          <a:xfrm>
            <a:off x="6291409" y="704584"/>
            <a:ext cx="5062391" cy="2176268"/>
          </a:xfrm>
        </p:spPr>
      </p:pic>
      <p:sp>
        <p:nvSpPr>
          <p:cNvPr id="6" name="Textfeld 5">
            <a:extLst>
              <a:ext uri="{FF2B5EF4-FFF2-40B4-BE49-F238E27FC236}">
                <a16:creationId xmlns:a16="http://schemas.microsoft.com/office/drawing/2014/main" id="{770142BE-92C1-DA44-0CC0-122A1ED861DC}"/>
              </a:ext>
            </a:extLst>
          </p:cNvPr>
          <p:cNvSpPr txBox="1"/>
          <p:nvPr/>
        </p:nvSpPr>
        <p:spPr>
          <a:xfrm>
            <a:off x="838200" y="1577863"/>
            <a:ext cx="4864510" cy="1938992"/>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In a workflow actions made by other people can be accessed and used</a:t>
            </a:r>
          </a:p>
          <a:p>
            <a:pPr marL="285750" indent="-285750">
              <a:buFont typeface="Arial" panose="020B0604020202020204" pitchFamily="34" charset="0"/>
              <a:buChar char="•"/>
            </a:pPr>
            <a:r>
              <a:rPr lang="en-US" sz="2000" noProof="0" dirty="0"/>
              <a:t>An example is the </a:t>
            </a:r>
            <a:r>
              <a:rPr lang="en-US" sz="2000" noProof="0" dirty="0" err="1"/>
              <a:t>pipreqs</a:t>
            </a:r>
            <a:r>
              <a:rPr lang="en-US" sz="2000" noProof="0" dirty="0"/>
              <a:t> action that generates a requirements.txt file</a:t>
            </a:r>
          </a:p>
          <a:p>
            <a:pPr marL="285750" indent="-285750">
              <a:buFont typeface="Arial" panose="020B0604020202020204" pitchFamily="34" charset="0"/>
              <a:buChar char="•"/>
            </a:pPr>
            <a:r>
              <a:rPr lang="en-US" sz="2000" noProof="0" dirty="0"/>
              <a:t>actions/checkout lets you access the repository within the workflow</a:t>
            </a:r>
          </a:p>
        </p:txBody>
      </p:sp>
      <p:sp>
        <p:nvSpPr>
          <p:cNvPr id="7" name="Textfeld 6">
            <a:extLst>
              <a:ext uri="{FF2B5EF4-FFF2-40B4-BE49-F238E27FC236}">
                <a16:creationId xmlns:a16="http://schemas.microsoft.com/office/drawing/2014/main" id="{6BEBE96C-51BE-D675-8907-E46A4EACB0A7}"/>
              </a:ext>
            </a:extLst>
          </p:cNvPr>
          <p:cNvSpPr txBox="1"/>
          <p:nvPr/>
        </p:nvSpPr>
        <p:spPr>
          <a:xfrm>
            <a:off x="983226" y="3834580"/>
            <a:ext cx="8455742" cy="1323439"/>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A file generated within a workflow disappears once the workflow is done</a:t>
            </a:r>
          </a:p>
          <a:p>
            <a:pPr marL="285750" indent="-285750">
              <a:buFont typeface="Arial" panose="020B0604020202020204" pitchFamily="34" charset="0"/>
              <a:buChar char="•"/>
            </a:pPr>
            <a:r>
              <a:rPr lang="en-US" sz="2000" dirty="0"/>
              <a:t>In order to access the file created with </a:t>
            </a:r>
            <a:r>
              <a:rPr lang="en-US" sz="2000" dirty="0" err="1"/>
              <a:t>pipreqs</a:t>
            </a:r>
            <a:r>
              <a:rPr lang="en-US" sz="2000" dirty="0"/>
              <a:t>-action it is uploaded as an artifact</a:t>
            </a:r>
          </a:p>
          <a:p>
            <a:pPr marL="285750" indent="-285750">
              <a:buFont typeface="Arial" panose="020B0604020202020204" pitchFamily="34" charset="0"/>
              <a:buChar char="•"/>
            </a:pPr>
            <a:r>
              <a:rPr lang="en-US" sz="2000" noProof="0" dirty="0"/>
              <a:t>The file can then be downloaded and used</a:t>
            </a:r>
          </a:p>
        </p:txBody>
      </p:sp>
    </p:spTree>
    <p:extLst>
      <p:ext uri="{BB962C8B-B14F-4D97-AF65-F5344CB8AC3E}">
        <p14:creationId xmlns:p14="http://schemas.microsoft.com/office/powerpoint/2010/main" val="20026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3A81E0-494B-0DFC-D6A0-CF727041ED1F}"/>
              </a:ext>
            </a:extLst>
          </p:cNvPr>
          <p:cNvSpPr>
            <a:spLocks noGrp="1"/>
          </p:cNvSpPr>
          <p:nvPr>
            <p:ph type="title"/>
          </p:nvPr>
        </p:nvSpPr>
        <p:spPr/>
        <p:txBody>
          <a:bodyPr/>
          <a:lstStyle/>
          <a:p>
            <a:r>
              <a:rPr lang="en-US" noProof="0" dirty="0"/>
              <a:t>Matrices</a:t>
            </a:r>
          </a:p>
        </p:txBody>
      </p:sp>
      <p:pic>
        <p:nvPicPr>
          <p:cNvPr id="5" name="Inhaltsplatzhalter 4">
            <a:extLst>
              <a:ext uri="{FF2B5EF4-FFF2-40B4-BE49-F238E27FC236}">
                <a16:creationId xmlns:a16="http://schemas.microsoft.com/office/drawing/2014/main" id="{A92760D1-BD80-9483-1399-97DE3A5ACE28}"/>
              </a:ext>
            </a:extLst>
          </p:cNvPr>
          <p:cNvPicPr>
            <a:picLocks noGrp="1" noChangeAspect="1"/>
          </p:cNvPicPr>
          <p:nvPr>
            <p:ph idx="1"/>
          </p:nvPr>
        </p:nvPicPr>
        <p:blipFill>
          <a:blip r:embed="rId2"/>
          <a:stretch>
            <a:fillRect/>
          </a:stretch>
        </p:blipFill>
        <p:spPr>
          <a:xfrm>
            <a:off x="6869418" y="1368465"/>
            <a:ext cx="4635440" cy="1107482"/>
          </a:xfrm>
        </p:spPr>
      </p:pic>
      <p:sp>
        <p:nvSpPr>
          <p:cNvPr id="6" name="Textfeld 5">
            <a:extLst>
              <a:ext uri="{FF2B5EF4-FFF2-40B4-BE49-F238E27FC236}">
                <a16:creationId xmlns:a16="http://schemas.microsoft.com/office/drawing/2014/main" id="{EA68BEEE-34B3-F564-F0F9-7B43DF9CE2D7}"/>
              </a:ext>
            </a:extLst>
          </p:cNvPr>
          <p:cNvSpPr txBox="1"/>
          <p:nvPr/>
        </p:nvSpPr>
        <p:spPr>
          <a:xfrm>
            <a:off x="838199" y="1922206"/>
            <a:ext cx="4746523" cy="2554545"/>
          </a:xfrm>
          <a:prstGeom prst="rect">
            <a:avLst/>
          </a:prstGeom>
          <a:noFill/>
        </p:spPr>
        <p:txBody>
          <a:bodyPr wrap="square" rtlCol="0">
            <a:spAutoFit/>
          </a:bodyPr>
          <a:lstStyle/>
          <a:p>
            <a:pPr marL="285750" indent="-285750">
              <a:buFont typeface="Arial" panose="020B0604020202020204" pitchFamily="34" charset="0"/>
              <a:buChar char="•"/>
            </a:pPr>
            <a:r>
              <a:rPr lang="en-US" sz="2000" noProof="0" dirty="0"/>
              <a:t>Matrix: inside a single job definition it generates multiple jobs with slight variations – similar to a for loop</a:t>
            </a:r>
          </a:p>
          <a:p>
            <a:pPr marL="285750" indent="-285750">
              <a:buFont typeface="Arial" panose="020B0604020202020204" pitchFamily="34" charset="0"/>
              <a:buChar char="•"/>
            </a:pPr>
            <a:r>
              <a:rPr lang="en-US" sz="2000" noProof="0" dirty="0"/>
              <a:t>In this example: matrix elements are the machines the code is tested on – windows, ubuntu(Linux)</a:t>
            </a:r>
          </a:p>
          <a:p>
            <a:pPr marL="285750" indent="-285750">
              <a:buFont typeface="Arial" panose="020B0604020202020204" pitchFamily="34" charset="0"/>
              <a:buChar char="•"/>
            </a:pPr>
            <a:r>
              <a:rPr lang="en-US" sz="2000" noProof="0" dirty="0"/>
              <a:t>The matrix elements are inserted into the runs-on attribute via </a:t>
            </a:r>
            <a:r>
              <a:rPr lang="en-US" sz="2000" noProof="0" dirty="0" err="1"/>
              <a:t>matrix.os</a:t>
            </a:r>
            <a:endParaRPr lang="en-US" sz="2000" noProof="0" dirty="0"/>
          </a:p>
        </p:txBody>
      </p:sp>
    </p:spTree>
    <p:extLst>
      <p:ext uri="{BB962C8B-B14F-4D97-AF65-F5344CB8AC3E}">
        <p14:creationId xmlns:p14="http://schemas.microsoft.com/office/powerpoint/2010/main" val="240869299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516</Words>
  <Application>Microsoft Office PowerPoint</Application>
  <PresentationFormat>Breitbild</PresentationFormat>
  <Paragraphs>48</Paragraphs>
  <Slides>11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Aptos</vt:lpstr>
      <vt:lpstr>Aptos Display</vt:lpstr>
      <vt:lpstr>Arial</vt:lpstr>
      <vt:lpstr>Wingdings</vt:lpstr>
      <vt:lpstr>Office</vt:lpstr>
      <vt:lpstr>Improve project environment</vt:lpstr>
      <vt:lpstr>Packaging the project: Restructure</vt:lpstr>
      <vt:lpstr>PowerPoint-Präsentation</vt:lpstr>
      <vt:lpstr>Packaging the project: pyproject.toml</vt:lpstr>
      <vt:lpstr>Workflows in GitHub Actions</vt:lpstr>
      <vt:lpstr>YAML-files</vt:lpstr>
      <vt:lpstr>Usage of requirements.txt</vt:lpstr>
      <vt:lpstr>Actions and Artifacts</vt:lpstr>
      <vt:lpstr>Matrices</vt:lpstr>
      <vt:lpstr>Complications that occurred when implementing this</vt:lpstr>
      <vt:lpstr>Think globally, act locally!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Franz Rinner</dc:creator>
  <cp:lastModifiedBy>Haberz, Dominik</cp:lastModifiedBy>
  <cp:revision>15</cp:revision>
  <dcterms:created xsi:type="dcterms:W3CDTF">2025-01-28T08:45:18Z</dcterms:created>
  <dcterms:modified xsi:type="dcterms:W3CDTF">2025-01-30T09:44:20Z</dcterms:modified>
</cp:coreProperties>
</file>