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5"/>
  </p:normalViewPr>
  <p:slideViewPr>
    <p:cSldViewPr snapToGrid="0">
      <p:cViewPr varScale="1">
        <p:scale>
          <a:sx n="159" d="100"/>
          <a:sy n="159" d="100"/>
        </p:scale>
        <p:origin x="5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wari, Hardik" userId="S::hardtiwari@deloitte.com::bf1b6be1-38a2-4af6-ae94-63a4ccad787c" providerId="AD" clId="Web-{92B2C91A-88A1-4468-821E-A91646ACA7E1}"/>
    <pc:docChg chg="addSld delSld">
      <pc:chgData name="Tiwari, Hardik" userId="S::hardtiwari@deloitte.com::bf1b6be1-38a2-4af6-ae94-63a4ccad787c" providerId="AD" clId="Web-{92B2C91A-88A1-4468-821E-A91646ACA7E1}" dt="2021-08-27T06:01:16.996" v="1"/>
      <pc:docMkLst>
        <pc:docMk/>
      </pc:docMkLst>
      <pc:sldChg chg="add del">
        <pc:chgData name="Tiwari, Hardik" userId="S::hardtiwari@deloitte.com::bf1b6be1-38a2-4af6-ae94-63a4ccad787c" providerId="AD" clId="Web-{92B2C91A-88A1-4468-821E-A91646ACA7E1}" dt="2021-08-27T06:01:16.996" v="1"/>
        <pc:sldMkLst>
          <pc:docMk/>
          <pc:sldMk cId="0" sldId="274"/>
        </pc:sldMkLst>
      </pc:sldChg>
    </pc:docChg>
  </pc:docChgLst>
  <pc:docChgLst>
    <pc:chgData name="Chidambaram, Mohan" userId="d04d71a0-1146-4cd8-ba2e-091883d80da0" providerId="ADAL" clId="{7E652245-53E5-49C6-9111-74CF4FC2FDE2}"/>
    <pc:docChg chg="modSld sldOrd">
      <pc:chgData name="Chidambaram, Mohan" userId="d04d71a0-1146-4cd8-ba2e-091883d80da0" providerId="ADAL" clId="{7E652245-53E5-49C6-9111-74CF4FC2FDE2}" dt="2021-11-26T04:53:06.508" v="1"/>
      <pc:docMkLst>
        <pc:docMk/>
      </pc:docMkLst>
      <pc:sldChg chg="ord">
        <pc:chgData name="Chidambaram, Mohan" userId="d04d71a0-1146-4cd8-ba2e-091883d80da0" providerId="ADAL" clId="{7E652245-53E5-49C6-9111-74CF4FC2FDE2}" dt="2021-11-26T04:53:06.508" v="1"/>
        <pc:sldMkLst>
          <pc:docMk/>
          <pc:sldMk cId="0" sldId="263"/>
        </pc:sldMkLst>
      </pc:sldChg>
    </pc:docChg>
  </pc:docChgLst>
  <pc:docChgLst>
    <pc:chgData name="Chidambaram, Mohan" userId="S::mchidambaram@deloitte.com::d04d71a0-1146-4cd8-ba2e-091883d80da0" providerId="AD" clId="Web-{1441E972-53BA-4877-B28B-C9351A0859D9}"/>
    <pc:docChg chg="sldOrd">
      <pc:chgData name="Chidambaram, Mohan" userId="S::mchidambaram@deloitte.com::d04d71a0-1146-4cd8-ba2e-091883d80da0" providerId="AD" clId="Web-{1441E972-53BA-4877-B28B-C9351A0859D9}" dt="2021-09-13T03:54:24.398" v="1"/>
      <pc:docMkLst>
        <pc:docMk/>
      </pc:docMkLst>
      <pc:sldChg chg="ord">
        <pc:chgData name="Chidambaram, Mohan" userId="S::mchidambaram@deloitte.com::d04d71a0-1146-4cd8-ba2e-091883d80da0" providerId="AD" clId="Web-{1441E972-53BA-4877-B28B-C9351A0859D9}" dt="2021-09-13T03:54:24.398" v="1"/>
        <pc:sldMkLst>
          <pc:docMk/>
          <pc:sldMk cId="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3a3a4dc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3a3a4dc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3a3a4dc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3a3a4dc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3a3a4dc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3a3a4dc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3a3a4dc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3a3a4dc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3a3a4dc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3a3a4dc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3a3a4dc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3a3a4dc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3a3a4dc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3a3a4dc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3a3a4dc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3a3a4dc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3a3a4dc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3a3a4dc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3a3a4dc6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3a3a4dc6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3a3a4dc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3a3a4dc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3a3a4d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3a3a4d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3a3a4dc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3a3a4dc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3a3a4dc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3a3a4dc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3a3a4dc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e3a3a4dc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3a3a4d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3a3a4d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3a3a4dc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3a3a4dc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3a3a4dc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3a3a4dc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HUEx - Backend Track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Few more Java concepts: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super</a:t>
            </a:r>
            <a:r>
              <a:rPr lang="en" sz="1200"/>
              <a:t>: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keyword in Java is a reference variable which is used to refer immediate parent class object.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Whenever you create the instance of subclass, an instance of parent class is created implicitly which is referred by super reference variable</a:t>
            </a:r>
            <a:endParaRPr sz="1200">
              <a:highlight>
                <a:srgbClr val="FFFFFF"/>
              </a:highlight>
            </a:endParaRPr>
          </a:p>
          <a:p>
            <a:pPr marL="457200" marR="25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super() can be used to invoke immediate parent class constructor.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FFF"/>
                </a:highlight>
              </a:rPr>
              <a:t>this</a:t>
            </a:r>
            <a:r>
              <a:rPr lang="en" sz="1200">
                <a:highlight>
                  <a:srgbClr val="FFFFFF"/>
                </a:highlight>
              </a:rPr>
              <a:t>: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used to refer current class instance variable, used to invoke current class method (implicitly)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this() can be used to invoke current class constructor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Few more Java concepts: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static</a:t>
            </a:r>
            <a:r>
              <a:rPr lang="en" sz="1200"/>
              <a:t>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be applied to variables, method, nested classes and blocks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static method belongs to a class rather than object of a class - no need to instantiate the class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static block is executed before before the main method is invoked at the time of class loading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static variable </a:t>
            </a:r>
            <a:r>
              <a:rPr lang="en" sz="1200">
                <a:highlight>
                  <a:srgbClr val="FFFFFF"/>
                </a:highlight>
              </a:rPr>
              <a:t>can be used to refer to the common property of all objects 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But, static is </a:t>
            </a:r>
            <a:r>
              <a:rPr lang="en" sz="1200" b="1">
                <a:highlight>
                  <a:srgbClr val="FFFFFF"/>
                </a:highlight>
              </a:rPr>
              <a:t>evil</a:t>
            </a:r>
            <a:endParaRPr sz="12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FFF"/>
                </a:highlight>
              </a:rPr>
              <a:t>final:</a:t>
            </a:r>
            <a:endParaRPr sz="1200" b="1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Can be applied to variable, class, method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Value for a final variable cannot be changed. It is treated as a constant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final method cannot be overridden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final class cannot be extended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Abstraction : Abstract class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 class</a:t>
            </a:r>
            <a:r>
              <a:rPr lang="en"/>
              <a:t>:</a:t>
            </a:r>
            <a:endParaRPr/>
          </a:p>
          <a:p>
            <a:pPr marL="457200" marR="25400" lvl="0" indent="-292100" algn="l" rtl="0">
              <a:lnSpc>
                <a:spcPct val="1575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rgbClr val="FFFFFF"/>
                </a:highlight>
              </a:rPr>
              <a:t>An abstract class must be declared with an abstract keyword.</a:t>
            </a:r>
            <a:endParaRPr sz="1000">
              <a:highlight>
                <a:srgbClr val="FFFFFF"/>
              </a:highlight>
            </a:endParaRPr>
          </a:p>
          <a:p>
            <a:pPr marL="457200" marR="254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rgbClr val="FFFFFF"/>
                </a:highlight>
              </a:rPr>
              <a:t>It can have abstract and non-abstract methods.</a:t>
            </a:r>
            <a:endParaRPr sz="1000">
              <a:highlight>
                <a:srgbClr val="FFFFFF"/>
              </a:highlight>
            </a:endParaRPr>
          </a:p>
          <a:p>
            <a:pPr marL="457200" marR="254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rgbClr val="FFFFFF"/>
                </a:highlight>
              </a:rPr>
              <a:t>It cannot be instantiated.</a:t>
            </a:r>
            <a:endParaRPr sz="1000">
              <a:highlight>
                <a:srgbClr val="FFFFFF"/>
              </a:highlight>
            </a:endParaRPr>
          </a:p>
          <a:p>
            <a:pPr marL="457200" marR="254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rgbClr val="FFFFFF"/>
                </a:highlight>
              </a:rPr>
              <a:t>It can have constructors and static methods also.</a:t>
            </a:r>
            <a:endParaRPr sz="1000">
              <a:highlight>
                <a:srgbClr val="FFFFFF"/>
              </a:highlight>
            </a:endParaRPr>
          </a:p>
          <a:p>
            <a:pPr marL="457200" marR="254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rgbClr val="FFFFFF"/>
                </a:highlight>
              </a:rPr>
              <a:t>It can have final methods which will force the subclass not to change the body of the method.</a:t>
            </a:r>
            <a:endParaRPr sz="100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Abstraction : Abstract class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abstract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Shape{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abstract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draw();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200"/>
                </a:solidFill>
                <a:highlight>
                  <a:srgbClr val="FFFFFF"/>
                </a:highlight>
              </a:rPr>
              <a:t>//In real scenario, implementation is provided by others i.e. unknown by end user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Rectangle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extends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Shape{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draw(){System.out.println(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"drawing rectangle"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);}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Circle1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extends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Shape{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draw(){System.out.println(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"drawing circle"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);}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200"/>
                </a:solidFill>
                <a:highlight>
                  <a:srgbClr val="FFFFFF"/>
                </a:highlight>
              </a:rPr>
              <a:t>//In real scenario, method is called by programmer or user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TestAbstraction1{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static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main(String args[]){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Shape s=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Circle1();</a:t>
            </a:r>
            <a:r>
              <a:rPr lang="en" sz="1200">
                <a:solidFill>
                  <a:srgbClr val="008200"/>
                </a:solidFill>
                <a:highlight>
                  <a:srgbClr val="FFFFFF"/>
                </a:highlight>
              </a:rPr>
              <a:t>//In a real scenario, object is provided through method, e.g., getShape() method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s.draw();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Abstraction : Interfaces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It has static constants and abstract methods. No method body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It cannot be instantiated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Since Java 8, we can have default and static methods in an interface.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Class uses implements keyword 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Relationship between classes and interfaces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50" y="2571750"/>
            <a:ext cx="7575175" cy="21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 problem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186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does not support multiple inheritance. It supports multilevel inheritance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		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1613650" y="1826700"/>
            <a:ext cx="762000" cy="51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5591725" y="1826700"/>
            <a:ext cx="694800" cy="51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54" name="Google Shape;154;p27"/>
          <p:cNvCxnSpPr/>
          <p:nvPr/>
        </p:nvCxnSpPr>
        <p:spPr>
          <a:xfrm flipH="1">
            <a:off x="1255175" y="2330825"/>
            <a:ext cx="392100" cy="4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7"/>
          <p:cNvCxnSpPr/>
          <p:nvPr/>
        </p:nvCxnSpPr>
        <p:spPr>
          <a:xfrm>
            <a:off x="2353225" y="2319625"/>
            <a:ext cx="324900" cy="50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7"/>
          <p:cNvSpPr/>
          <p:nvPr/>
        </p:nvSpPr>
        <p:spPr>
          <a:xfrm>
            <a:off x="1008525" y="2823875"/>
            <a:ext cx="605100" cy="41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2420475" y="2846300"/>
            <a:ext cx="605100" cy="41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1647250" y="3709150"/>
            <a:ext cx="694800" cy="51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5591725" y="2636600"/>
            <a:ext cx="694800" cy="51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5591725" y="3375350"/>
            <a:ext cx="694800" cy="51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5591725" y="4166475"/>
            <a:ext cx="694800" cy="51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162" name="Google Shape;162;p27"/>
          <p:cNvCxnSpPr>
            <a:stCxn id="156" idx="2"/>
            <a:endCxn id="158" idx="0"/>
          </p:cNvCxnSpPr>
          <p:nvPr/>
        </p:nvCxnSpPr>
        <p:spPr>
          <a:xfrm>
            <a:off x="1311075" y="3238475"/>
            <a:ext cx="683700" cy="4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7"/>
          <p:cNvCxnSpPr>
            <a:stCxn id="157" idx="2"/>
            <a:endCxn id="158" idx="0"/>
          </p:cNvCxnSpPr>
          <p:nvPr/>
        </p:nvCxnSpPr>
        <p:spPr>
          <a:xfrm flipH="1">
            <a:off x="1994625" y="3260900"/>
            <a:ext cx="728400" cy="44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7"/>
          <p:cNvCxnSpPr>
            <a:stCxn id="153" idx="2"/>
            <a:endCxn id="159" idx="0"/>
          </p:cNvCxnSpPr>
          <p:nvPr/>
        </p:nvCxnSpPr>
        <p:spPr>
          <a:xfrm>
            <a:off x="5939125" y="23421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7"/>
          <p:cNvCxnSpPr>
            <a:stCxn id="159" idx="2"/>
            <a:endCxn id="160" idx="0"/>
          </p:cNvCxnSpPr>
          <p:nvPr/>
        </p:nvCxnSpPr>
        <p:spPr>
          <a:xfrm>
            <a:off x="5939125" y="3152000"/>
            <a:ext cx="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7"/>
          <p:cNvCxnSpPr>
            <a:stCxn id="160" idx="2"/>
            <a:endCxn id="161" idx="0"/>
          </p:cNvCxnSpPr>
          <p:nvPr/>
        </p:nvCxnSpPr>
        <p:spPr>
          <a:xfrm>
            <a:off x="5939125" y="3890750"/>
            <a:ext cx="0" cy="2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Modifiers: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specifies the accessibility or scope of a field, method, constructor, or class. </a:t>
            </a:r>
            <a:endParaRPr sz="140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We can change the access level of fields, constructors, methods, and class by applying the access modifier on it.</a:t>
            </a:r>
            <a:endParaRPr sz="140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highlight>
                <a:srgbClr val="FFFFFF"/>
              </a:highlight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62" y="2106050"/>
            <a:ext cx="8919875" cy="21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Collections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is a framework that provides an architecture to </a:t>
            </a:r>
            <a:r>
              <a:rPr lang="en" sz="1200" b="1">
                <a:highlight>
                  <a:srgbClr val="FFFFFF"/>
                </a:highlight>
              </a:rPr>
              <a:t>store</a:t>
            </a:r>
            <a:r>
              <a:rPr lang="en" sz="1200">
                <a:highlight>
                  <a:srgbClr val="FFFFFF"/>
                </a:highlight>
              </a:rPr>
              <a:t> and </a:t>
            </a:r>
            <a:r>
              <a:rPr lang="en" sz="1200" b="1">
                <a:highlight>
                  <a:srgbClr val="FFFFFF"/>
                </a:highlight>
              </a:rPr>
              <a:t>manipulate</a:t>
            </a:r>
            <a:r>
              <a:rPr lang="en" sz="1200">
                <a:highlight>
                  <a:srgbClr val="FFFFFF"/>
                </a:highlight>
              </a:rPr>
              <a:t> the group of objects.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Operations such as searching, sorting, insertion, manipulation, and deletion can be performed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Provides many interfaces like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Set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Map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List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Queue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Deque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...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Provides many classes like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ArrayList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Vector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LinkedList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PriorityQueue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HashSet 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HashMap</a:t>
            </a:r>
            <a:endParaRPr sz="1200"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...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of Collection Framework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325" y="1152475"/>
            <a:ext cx="6331326" cy="389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TDD: Test Driven Development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before development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350" y="1490375"/>
            <a:ext cx="4090151" cy="365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A Brief history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Conceived by James Gosling, Patrick Naughton, Chris Wrath, Ed Frank, Mike Sheriden at Sun Microsystems in 1991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18 months to develop the first working version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it was called “OAK”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Renamed to Java in 1995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on over 3 billion systems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400" y="1017725"/>
            <a:ext cx="4191000" cy="40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a Java program: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504275" y="1311100"/>
            <a:ext cx="918900" cy="9750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Abc.java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java file)</a:t>
            </a:r>
            <a:endParaRPr/>
          </a:p>
        </p:txBody>
      </p:sp>
      <p:cxnSp>
        <p:nvCxnSpPr>
          <p:cNvPr id="76" name="Google Shape;76;p16"/>
          <p:cNvCxnSpPr>
            <a:stCxn id="75" idx="3"/>
          </p:cNvCxnSpPr>
          <p:nvPr/>
        </p:nvCxnSpPr>
        <p:spPr>
          <a:xfrm>
            <a:off x="1423175" y="1798600"/>
            <a:ext cx="1154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6"/>
          <p:cNvSpPr/>
          <p:nvPr/>
        </p:nvSpPr>
        <p:spPr>
          <a:xfrm>
            <a:off x="2566150" y="1456775"/>
            <a:ext cx="1299900" cy="72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Javac - Java compiler</a:t>
            </a:r>
            <a:endParaRPr/>
          </a:p>
        </p:txBody>
      </p:sp>
      <p:cxnSp>
        <p:nvCxnSpPr>
          <p:cNvPr id="78" name="Google Shape;78;p16"/>
          <p:cNvCxnSpPr>
            <a:stCxn id="77" idx="3"/>
          </p:cNvCxnSpPr>
          <p:nvPr/>
        </p:nvCxnSpPr>
        <p:spPr>
          <a:xfrm>
            <a:off x="3866050" y="1820975"/>
            <a:ext cx="11094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6"/>
          <p:cNvSpPr/>
          <p:nvPr/>
        </p:nvSpPr>
        <p:spPr>
          <a:xfrm>
            <a:off x="4997825" y="1378325"/>
            <a:ext cx="1064400" cy="907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Abc.class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(Bytecode)</a:t>
            </a:r>
            <a:endParaRPr/>
          </a:p>
        </p:txBody>
      </p:sp>
      <p:cxnSp>
        <p:nvCxnSpPr>
          <p:cNvPr id="80" name="Google Shape;80;p16"/>
          <p:cNvCxnSpPr>
            <a:stCxn id="79" idx="3"/>
          </p:cNvCxnSpPr>
          <p:nvPr/>
        </p:nvCxnSpPr>
        <p:spPr>
          <a:xfrm>
            <a:off x="6062225" y="1832225"/>
            <a:ext cx="795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6"/>
          <p:cNvSpPr/>
          <p:nvPr/>
        </p:nvSpPr>
        <p:spPr>
          <a:xfrm>
            <a:off x="6869200" y="1568825"/>
            <a:ext cx="12999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JVM</a:t>
            </a:r>
            <a:endParaRPr/>
          </a:p>
        </p:txBody>
      </p:sp>
      <p:cxnSp>
        <p:nvCxnSpPr>
          <p:cNvPr id="82" name="Google Shape;82;p16"/>
          <p:cNvCxnSpPr>
            <a:stCxn id="81" idx="2"/>
          </p:cNvCxnSpPr>
          <p:nvPr/>
        </p:nvCxnSpPr>
        <p:spPr>
          <a:xfrm rot="5400000">
            <a:off x="5900500" y="1866275"/>
            <a:ext cx="1343400" cy="1893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6"/>
          <p:cNvCxnSpPr/>
          <p:nvPr/>
        </p:nvCxnSpPr>
        <p:spPr>
          <a:xfrm rot="10800000">
            <a:off x="5535800" y="3485125"/>
            <a:ext cx="1680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6"/>
          <p:cNvSpPr/>
          <p:nvPr/>
        </p:nvSpPr>
        <p:spPr>
          <a:xfrm>
            <a:off x="3787600" y="3137650"/>
            <a:ext cx="1748100" cy="72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Machine Code ( 0s and 1s)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Terms : Program Execution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Bytecode</a:t>
            </a:r>
            <a:r>
              <a:rPr lang="en"/>
              <a:t>: is a highly optimized set of instructions which is machine independent. It gets processed by JVM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JVM</a:t>
            </a:r>
            <a:r>
              <a:rPr lang="en"/>
              <a:t>: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is the </a:t>
            </a:r>
            <a:r>
              <a:rPr lang="en" u="sng">
                <a:solidFill>
                  <a:srgbClr val="222222"/>
                </a:solidFill>
                <a:highlight>
                  <a:srgbClr val="FFFFFF"/>
                </a:highlight>
              </a:rPr>
              <a:t>runtime engine of the Java Platform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which allows any program written in Java to be compiled into Java bytecode to run on any computer that has a native JVM. Hence making Java Platform independent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 - Object Oriented Programming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</a:rPr>
              <a:t>Object-Oriented Programming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is a methodology or paradigm to design a program using classes and objects.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</a:rPr>
              <a:t>Encapsulation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- Wrapping up of data and code into a single unit  in-order to prevent them from being accessed arbitrarily by other code. Example: Shifting gears in a car does not affect other functionalities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</a:rPr>
              <a:t>Inheritance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process by which one object acquires the properties of another object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</a:rPr>
              <a:t>Polymorphism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from Greek, meaning many forms. Example: Overloading (static polymorphism) or Overriding (Runtime polymorphism)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</a:rPr>
              <a:t>Abstraction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Hiding of irrelevant information and projection of relevant data. Example: Accelerator of a car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Object?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Mimics any real world entity that has state and behaviour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Example</a:t>
            </a:r>
            <a:r>
              <a:rPr lang="en" b="1">
                <a:highlight>
                  <a:srgbClr val="FFFFFF"/>
                </a:highlight>
              </a:rPr>
              <a:t>:</a:t>
            </a:r>
            <a:r>
              <a:rPr lang="en">
                <a:highlight>
                  <a:srgbClr val="FFFFFF"/>
                </a:highlight>
              </a:rPr>
              <a:t> A </a:t>
            </a:r>
            <a:r>
              <a:rPr lang="en" b="1">
                <a:highlight>
                  <a:srgbClr val="FFFFFF"/>
                </a:highlight>
              </a:rPr>
              <a:t>dog</a:t>
            </a:r>
            <a:r>
              <a:rPr lang="en">
                <a:highlight>
                  <a:srgbClr val="FFFFFF"/>
                </a:highlight>
              </a:rPr>
              <a:t> is an object because it has states like color, name, breed, etc. as well as behaviors like wagging the tail, barking, eating,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an address and takes up space in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defined as an instance of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using </a:t>
            </a:r>
            <a:r>
              <a:rPr lang="en" b="1"/>
              <a:t>new </a:t>
            </a:r>
            <a:r>
              <a:rPr lang="en"/>
              <a:t>keyword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Class?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blueprint from which an individual object can be created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logical entity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hold any space in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can be shared by multiple objects of same class type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more Java concepts: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Constructors</a:t>
            </a:r>
            <a:r>
              <a:rPr lang="en" sz="1200"/>
              <a:t>: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is a special method which is invoked every time a class is instantiated. That is an object of the class is created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is called only once  - during object creation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a constructor is not explicitly created then a default constructor is called for object creation by JVM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be parameterized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Method Overloading</a:t>
            </a:r>
            <a:r>
              <a:rPr lang="en" sz="1200"/>
              <a:t>: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Methods with same name but different parameters - different number of arguments, different types of argument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Increases readability of the program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Method Overriding</a:t>
            </a:r>
            <a:r>
              <a:rPr lang="en" sz="1200"/>
              <a:t>: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subclass (child class) has the same method as declared in the parent class</a:t>
            </a:r>
            <a:r>
              <a:rPr lang="en" sz="1200"/>
              <a:t> 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Useful in runtime polymorphism, where the subclass have specific implementation for the method defined in parent class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DA97DCC92E5741B22AB0819033871D" ma:contentTypeVersion="4" ma:contentTypeDescription="Create a new document." ma:contentTypeScope="" ma:versionID="a856df83621a0076a4155dad6ec09979">
  <xsd:schema xmlns:xsd="http://www.w3.org/2001/XMLSchema" xmlns:xs="http://www.w3.org/2001/XMLSchema" xmlns:p="http://schemas.microsoft.com/office/2006/metadata/properties" xmlns:ns2="31bf35bf-2f6f-4c6b-bd62-1007f1db69fe" xmlns:ns3="414f0370-3074-4bbd-b38e-ca69172c4c3f" targetNamespace="http://schemas.microsoft.com/office/2006/metadata/properties" ma:root="true" ma:fieldsID="8e7f54658501e61ddd22eb2ee1749040" ns2:_="" ns3:_="">
    <xsd:import namespace="31bf35bf-2f6f-4c6b-bd62-1007f1db69fe"/>
    <xsd:import namespace="414f0370-3074-4bbd-b38e-ca69172c4c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bf35bf-2f6f-4c6b-bd62-1007f1db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0370-3074-4bbd-b38e-ca69172c4c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518C88-F5FC-4B55-9F51-E0FF8939DA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920844-C920-4214-BD55-4CBA38796B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1F22EA-FBAC-41A6-80C0-307E4FB81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bf35bf-2f6f-4c6b-bd62-1007f1db69fe"/>
    <ds:schemaRef ds:uri="414f0370-3074-4bbd-b38e-ca69172c4c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1061</Words>
  <Application>Microsoft Macintosh PowerPoint</Application>
  <PresentationFormat>On-screen Show (16:9)</PresentationFormat>
  <Paragraphs>134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Verdana</vt:lpstr>
      <vt:lpstr>Simple Light</vt:lpstr>
      <vt:lpstr>HUEx - Backend Track</vt:lpstr>
      <vt:lpstr>Java: A Brief history</vt:lpstr>
      <vt:lpstr>Features of Java</vt:lpstr>
      <vt:lpstr>Execution of a Java program:</vt:lpstr>
      <vt:lpstr>Common Terms : Program Execution</vt:lpstr>
      <vt:lpstr>OOPs - Object Oriented Programming</vt:lpstr>
      <vt:lpstr>What is a Object?</vt:lpstr>
      <vt:lpstr>What is a Class? </vt:lpstr>
      <vt:lpstr>Few more Java concepts:</vt:lpstr>
      <vt:lpstr>Few more Java concepts: </vt:lpstr>
      <vt:lpstr>Few more Java concepts: </vt:lpstr>
      <vt:lpstr>Java Abstraction : Abstract class</vt:lpstr>
      <vt:lpstr>Java Abstraction : Abstract class</vt:lpstr>
      <vt:lpstr>Java Abstraction : Interfaces</vt:lpstr>
      <vt:lpstr>Diamond problem</vt:lpstr>
      <vt:lpstr>Access Modifiers:</vt:lpstr>
      <vt:lpstr>Java Collections</vt:lpstr>
      <vt:lpstr>Hierarchy of Collection Framework</vt:lpstr>
      <vt:lpstr>TDD: Test Driven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HUEx - Backend Track</dc:title>
  <cp:lastModifiedBy>Parmar, Rahul</cp:lastModifiedBy>
  <cp:revision>4</cp:revision>
  <dcterms:modified xsi:type="dcterms:W3CDTF">2022-05-16T06:21:00Z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0x0101007CDA97DCC92E5741B22AB0819033871D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2021-11-26T04:27:18Z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a1346722-22d3-4a48-ae46-ca7669384c3f</vt:lpwstr>
  </property>
  <property fmtid="{D5CDD505-2E9C-101B-9397-08002B2CF9AE}" pid="9" name="MSIP_Label_ea60d57e-af5b-4752-ac57-3e4f28ca11dc_ContentBits">
    <vt:lpwstr>0</vt:lpwstr>
  </property>
</Properties>
</file>