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Gateway &amp; Naming Server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A88A-FB9D-44A5-84F8-6D06CD35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Gateway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4CEA-43A8-4B2D-B861-E109EF3C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7825"/>
            <a:ext cx="10353762" cy="51053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&lt;properties&gt;</a:t>
            </a:r>
          </a:p>
          <a:p>
            <a:r>
              <a:rPr lang="en-US" dirty="0"/>
              <a:t>       &lt;</a:t>
            </a:r>
            <a:r>
              <a:rPr lang="en-US" dirty="0" err="1"/>
              <a:t>java.version</a:t>
            </a:r>
            <a:r>
              <a:rPr lang="en-US" dirty="0"/>
              <a:t>&gt;1.8&lt;/</a:t>
            </a:r>
            <a:r>
              <a:rPr lang="en-US" dirty="0" err="1"/>
              <a:t>java.version</a:t>
            </a:r>
            <a:r>
              <a:rPr lang="en-US" dirty="0"/>
              <a:t>&gt;</a:t>
            </a:r>
          </a:p>
          <a:p>
            <a:r>
              <a:rPr lang="en-US" dirty="0"/>
              <a:t>       &lt;spring-</a:t>
            </a:r>
            <a:r>
              <a:rPr lang="en-US" dirty="0" err="1"/>
              <a:t>cloud.version</a:t>
            </a:r>
            <a:r>
              <a:rPr lang="en-US" dirty="0"/>
              <a:t>&gt;Greenwich.SR2&lt;/spring-</a:t>
            </a:r>
            <a:r>
              <a:rPr lang="en-US" dirty="0" err="1"/>
              <a:t>cloud.version</a:t>
            </a:r>
            <a:r>
              <a:rPr lang="en-US" dirty="0"/>
              <a:t>&gt;</a:t>
            </a:r>
          </a:p>
          <a:p>
            <a:r>
              <a:rPr lang="en-US" dirty="0"/>
              <a:t>    &lt;/properties&gt;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&lt;dependency&gt;</a:t>
            </a:r>
          </a:p>
          <a:p>
            <a:r>
              <a:rPr lang="en-US" dirty="0"/>
              <a:t>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artifactId</a:t>
            </a:r>
            <a:r>
              <a:rPr lang="en-US" dirty="0"/>
              <a:t>&gt;spring-cloud-starter-gateway&lt;/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&lt;/dependency&gt;</a:t>
            </a:r>
          </a:p>
          <a:p>
            <a:endParaRPr lang="en-US" dirty="0"/>
          </a:p>
          <a:p>
            <a:r>
              <a:rPr lang="en-US" dirty="0"/>
              <a:t>    &lt;dependency&gt;</a:t>
            </a:r>
          </a:p>
          <a:p>
            <a:r>
              <a:rPr lang="en-US" dirty="0"/>
              <a:t>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artifactId</a:t>
            </a:r>
            <a:r>
              <a:rPr lang="en-US" dirty="0"/>
              <a:t>&gt;spring-cloud-dependencies&lt;/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  &lt;version&gt;${spring-</a:t>
            </a:r>
            <a:r>
              <a:rPr lang="en-US" dirty="0" err="1"/>
              <a:t>cloud.version</a:t>
            </a:r>
            <a:r>
              <a:rPr lang="en-US" dirty="0"/>
              <a:t>}&lt;/version&gt;</a:t>
            </a:r>
          </a:p>
          <a:p>
            <a:r>
              <a:rPr lang="en-US" dirty="0"/>
              <a:t>        &lt;scope&gt;import&lt;/scope&gt;</a:t>
            </a:r>
          </a:p>
          <a:p>
            <a:r>
              <a:rPr lang="en-US" dirty="0"/>
              <a:t>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1065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A88A-FB9D-44A5-84F8-6D06CD35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19200"/>
          </a:xfrm>
        </p:spPr>
        <p:txBody>
          <a:bodyPr/>
          <a:lstStyle/>
          <a:p>
            <a:r>
              <a:rPr lang="en-US" dirty="0"/>
              <a:t>Spring Cloud Gateway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4CEA-43A8-4B2D-B861-E109EF3C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09700"/>
            <a:ext cx="10353762" cy="4381499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Way Define in 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4DFBDC-4BE7-4436-ACDE-25EC0E0E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1" y="2073168"/>
            <a:ext cx="4991206" cy="46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A88A-FB9D-44A5-84F8-6D06CD35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19200"/>
          </a:xfrm>
        </p:spPr>
        <p:txBody>
          <a:bodyPr/>
          <a:lstStyle/>
          <a:p>
            <a:r>
              <a:rPr lang="en-US" dirty="0"/>
              <a:t>Spring Cloud Gateway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4CEA-43A8-4B2D-B861-E109EF3C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8700"/>
            <a:ext cx="10353762" cy="476249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Way create own configuration file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FD30FAE-B54B-4479-A259-95AB3D3E6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57" y="1715279"/>
            <a:ext cx="7410618" cy="47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4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A92D-0F19-4AD0-8FA4-B8ADC71D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85725"/>
            <a:ext cx="10353762" cy="1343025"/>
          </a:xfrm>
        </p:spPr>
        <p:txBody>
          <a:bodyPr/>
          <a:lstStyle/>
          <a:p>
            <a:r>
              <a:rPr lang="en-US" dirty="0"/>
              <a:t>Naming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4A7E-E091-4960-9C56-ABB3DE0B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8700"/>
            <a:ext cx="10353762" cy="4762499"/>
          </a:xfrm>
        </p:spPr>
        <p:txBody>
          <a:bodyPr/>
          <a:lstStyle/>
          <a:p>
            <a:r>
              <a:rPr lang="en-US" dirty="0">
                <a:effectLst/>
              </a:rPr>
              <a:t>The </a:t>
            </a:r>
            <a:r>
              <a:rPr lang="en-US" b="1" dirty="0">
                <a:effectLst/>
              </a:rPr>
              <a:t>naming server</a:t>
            </a:r>
            <a:r>
              <a:rPr lang="en-US" dirty="0">
                <a:effectLst/>
              </a:rPr>
              <a:t> is a computer application that implements a network service for responding to queries against a directory service.</a:t>
            </a:r>
          </a:p>
          <a:p>
            <a:r>
              <a:rPr lang="en-US" dirty="0">
                <a:effectLst/>
              </a:rPr>
              <a:t>Eureka naming server is an application that holds information about all client service applications. Each microservice registers itself with the Eureka naming server.</a:t>
            </a:r>
          </a:p>
          <a:p>
            <a:r>
              <a:rPr lang="en-US" dirty="0">
                <a:effectLst/>
              </a:rPr>
              <a:t>The naming server registers the client services with their </a:t>
            </a:r>
            <a:r>
              <a:rPr lang="en-US" b="1" dirty="0">
                <a:effectLst/>
              </a:rPr>
              <a:t>port numbers</a:t>
            </a:r>
            <a:r>
              <a:rPr lang="en-US" dirty="0">
                <a:effectLst/>
              </a:rPr>
              <a:t> and </a:t>
            </a:r>
            <a:r>
              <a:rPr lang="en-US" b="1" dirty="0">
                <a:effectLst/>
              </a:rPr>
              <a:t>IP addresses</a:t>
            </a:r>
            <a:r>
              <a:rPr lang="en-US" dirty="0">
                <a:effectLst/>
              </a:rPr>
              <a:t>. It is also known as </a:t>
            </a:r>
            <a:r>
              <a:rPr lang="en-US" b="1" dirty="0">
                <a:effectLst/>
              </a:rPr>
              <a:t>Discovery Server.</a:t>
            </a:r>
            <a:r>
              <a:rPr lang="en-US" dirty="0">
                <a:effectLst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42AF-E293-40C4-923D-15BD1C92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 Server(API Gateway)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2627-5AFF-412A-BE5E-413A2361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 API Gateway acts as a single entry point for a collection of microservices. Any external client cannot access the microservices directly but can access them only through the application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FDF6501-3FBF-49F3-BBB4-1B51F83F7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303603"/>
            <a:ext cx="8553449" cy="62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2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F0CE-BC45-4B42-9191-9BF33DF0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27F9-B5DB-4E3C-9580-4D00BE64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This improves the security of the microservices as we limit the access of external calls to all our services.</a:t>
            </a:r>
          </a:p>
          <a:p>
            <a:r>
              <a:rPr lang="en-US" dirty="0">
                <a:effectLst/>
              </a:rPr>
              <a:t>The cross cutting concerns like authentication, monitoring/metrics, and resiliency will be needed to be implemented only in the API Gateway as all our calls will be routed through it.</a:t>
            </a:r>
          </a:p>
          <a:p>
            <a:r>
              <a:rPr lang="en-US" dirty="0">
                <a:effectLst/>
              </a:rPr>
              <a:t>The client does not know about the internal architecture of our microservices system. Client will not be able to determine the location of the microservice instances.</a:t>
            </a:r>
          </a:p>
          <a:p>
            <a:r>
              <a:rPr lang="en-US" dirty="0">
                <a:effectLst/>
              </a:rPr>
              <a:t>Simplifies client interaction as he will need to access only a single service for all the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2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A7D8-2CA8-4ED3-8514-15DF2149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</a:t>
            </a:r>
            <a:r>
              <a:rPr lang="en-US" dirty="0" err="1"/>
              <a:t>Zuul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17C0-0119-48D0-AE12-8A8C80E0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6"/>
            <a:ext cx="10353762" cy="49911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Adding in properties file</a:t>
            </a:r>
          </a:p>
          <a:p>
            <a:pPr marL="36900" indent="0">
              <a:buNone/>
            </a:pPr>
            <a:r>
              <a:rPr lang="en-US" dirty="0"/>
              <a:t>     </a:t>
            </a:r>
            <a:r>
              <a:rPr lang="en-US" dirty="0" err="1"/>
              <a:t>server.port</a:t>
            </a:r>
            <a:r>
              <a:rPr lang="en-US" dirty="0"/>
              <a:t>=8080</a:t>
            </a:r>
          </a:p>
          <a:p>
            <a:pPr marL="36900" indent="0">
              <a:buNone/>
            </a:pPr>
            <a:r>
              <a:rPr lang="en-US" dirty="0"/>
              <a:t>    #redirect</a:t>
            </a:r>
          </a:p>
          <a:p>
            <a:pPr marL="36900" indent="0">
              <a:buNone/>
            </a:pPr>
            <a:r>
              <a:rPr lang="en-US" dirty="0"/>
              <a:t>    zuul.routes.lms-user-service.url=http://localhost:8092</a:t>
            </a:r>
          </a:p>
          <a:p>
            <a:pPr marL="36900" indent="0">
              <a:buNone/>
            </a:pPr>
            <a:r>
              <a:rPr lang="en-US" dirty="0"/>
              <a:t>    zuul.routes.lms-leave-service.url=http://localhost:8091</a:t>
            </a:r>
          </a:p>
          <a:p>
            <a:pPr marL="36900" indent="0">
              <a:buNone/>
            </a:pPr>
            <a:r>
              <a:rPr lang="en-US" dirty="0"/>
              <a:t>    </a:t>
            </a:r>
            <a:r>
              <a:rPr lang="en-US" dirty="0" err="1"/>
              <a:t>zuul.sensitiveHeaders</a:t>
            </a:r>
            <a:r>
              <a:rPr lang="en-US" dirty="0"/>
              <a:t>=</a:t>
            </a:r>
            <a:r>
              <a:rPr lang="en-US" dirty="0" err="1"/>
              <a:t>Cookie,Set</a:t>
            </a:r>
            <a:r>
              <a:rPr lang="en-US" dirty="0"/>
              <a:t>-Cookie</a:t>
            </a:r>
          </a:p>
          <a:p>
            <a:r>
              <a:rPr lang="en-US" sz="2800" dirty="0"/>
              <a:t>Dependency</a:t>
            </a:r>
            <a:r>
              <a:rPr lang="en-US" dirty="0"/>
              <a:t> </a:t>
            </a:r>
          </a:p>
          <a:p>
            <a:pPr marL="414000" lvl="1" indent="0">
              <a:buNone/>
            </a:pPr>
            <a:r>
              <a:rPr lang="en-US" dirty="0"/>
              <a:t>    &lt;dependency&gt;</a:t>
            </a:r>
          </a:p>
          <a:p>
            <a:pPr marL="414000" lvl="1" indent="0">
              <a:buNone/>
            </a:pPr>
            <a:r>
              <a:rPr lang="en-US" dirty="0"/>
              <a:t>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414000" lvl="1" indent="0">
              <a:buNone/>
            </a:pPr>
            <a:r>
              <a:rPr lang="en-US" dirty="0"/>
              <a:t>      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dirty="0" err="1"/>
              <a:t>netflix</a:t>
            </a:r>
            <a:r>
              <a:rPr lang="en-US" dirty="0"/>
              <a:t>-</a:t>
            </a:r>
            <a:r>
              <a:rPr lang="en-US" dirty="0" err="1"/>
              <a:t>zuul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414000" lvl="1" indent="0">
              <a:buNone/>
            </a:pPr>
            <a:r>
              <a:rPr lang="en-US" dirty="0"/>
              <a:t>    &lt;/dependency&gt;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0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EFBE-32BA-4684-AA8A-B9593148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Netflix </a:t>
            </a:r>
            <a:r>
              <a:rPr lang="en-US" b="1" dirty="0" err="1"/>
              <a:t>Zuul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dirty="0">
                <a:effectLst/>
              </a:rPr>
              <a:t>Spring Cloud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6235-9E35-47D0-A521-543585FE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4976"/>
            <a:ext cx="10353762" cy="479107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</a:rPr>
              <a:t>Zuul</a:t>
            </a:r>
            <a:r>
              <a:rPr lang="en-US" b="1" dirty="0">
                <a:effectLst/>
              </a:rPr>
              <a:t> is a blocking API.</a:t>
            </a:r>
            <a:r>
              <a:rPr lang="en-US" dirty="0">
                <a:effectLst/>
              </a:rPr>
              <a:t> A blocking gateway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 makes use of as many threads as the number of incoming requests. So this approach is more resource intensive. </a:t>
            </a:r>
            <a:r>
              <a:rPr lang="en-US" b="1" dirty="0">
                <a:effectLst/>
              </a:rPr>
              <a:t>If no threads are available to process incoming request then the request has to wait in queue.</a:t>
            </a:r>
          </a:p>
          <a:p>
            <a:endParaRPr lang="en-US" b="1" dirty="0">
              <a:effectLst/>
            </a:endParaRPr>
          </a:p>
          <a:p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Spring Cloud Gateway is a non blocking API.</a:t>
            </a:r>
            <a:r>
              <a:rPr lang="en-US" dirty="0">
                <a:effectLst/>
              </a:rPr>
              <a:t> When using non blocking API, a thread is always available to process the incoming request. These request are then processed asynchronously in the background and once completed the response is returned. </a:t>
            </a:r>
            <a:r>
              <a:rPr lang="en-US" b="1" dirty="0">
                <a:effectLst/>
              </a:rPr>
              <a:t>So no incoming request never gets blocked when using Spring Cloud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7CB3-A466-4834-AABD-BDB3AE35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0075"/>
            <a:ext cx="10353762" cy="1257300"/>
          </a:xfrm>
        </p:spPr>
        <p:txBody>
          <a:bodyPr/>
          <a:lstStyle/>
          <a:p>
            <a:r>
              <a:rPr lang="en-US" dirty="0"/>
              <a:t>Spring Cloud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E106-2F58-47D6-9126-4DA9FAB8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3075"/>
            <a:ext cx="10353762" cy="49244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Spring Cloud Gateway is API Gateway implementation by Spring Cloud team on top of Spring reactive ecosystem. It consists of the following building blocks-Route: Route the basic building block of the gateway. It consists of</a:t>
            </a:r>
          </a:p>
          <a:p>
            <a:pPr lvl="1"/>
            <a:r>
              <a:rPr lang="en-US" dirty="0">
                <a:effectLst/>
              </a:rPr>
              <a:t>ID</a:t>
            </a:r>
          </a:p>
          <a:p>
            <a:pPr lvl="1"/>
            <a:r>
              <a:rPr lang="en-US" dirty="0">
                <a:effectLst/>
              </a:rPr>
              <a:t>destination URI</a:t>
            </a:r>
          </a:p>
          <a:p>
            <a:pPr lvl="1"/>
            <a:r>
              <a:rPr lang="en-US" dirty="0">
                <a:effectLst/>
              </a:rPr>
              <a:t>Collection of predicates and a collection of filters</a:t>
            </a:r>
          </a:p>
          <a:p>
            <a:r>
              <a:rPr lang="en-US" dirty="0">
                <a:effectLst/>
              </a:rPr>
              <a:t>A route is matched if aggregate predicate is true.</a:t>
            </a:r>
          </a:p>
          <a:p>
            <a:r>
              <a:rPr lang="en-US" dirty="0">
                <a:effectLst/>
              </a:rPr>
              <a:t>Predicate: This is similar to Java 8 Function Predicate. Using this functionality we can match HTTP request, such as headers , </a:t>
            </a:r>
            <a:r>
              <a:rPr lang="en-US" dirty="0" err="1">
                <a:effectLst/>
              </a:rPr>
              <a:t>url</a:t>
            </a:r>
            <a:r>
              <a:rPr lang="en-US" dirty="0">
                <a:effectLst/>
              </a:rPr>
              <a:t>, cookies or parameters.</a:t>
            </a:r>
          </a:p>
          <a:p>
            <a:r>
              <a:rPr lang="en-US" dirty="0">
                <a:effectLst/>
              </a:rPr>
              <a:t>Filter: These are instances Spring Framework </a:t>
            </a:r>
            <a:r>
              <a:rPr lang="en-US" dirty="0" err="1">
                <a:effectLst/>
              </a:rPr>
              <a:t>GatewayFilter</a:t>
            </a:r>
            <a:r>
              <a:rPr lang="en-US" dirty="0">
                <a:effectLst/>
              </a:rPr>
              <a:t>. Using this we can modify the request or response as per the requirement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5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9F16-C91E-4B5D-B016-CD157EB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09D06-99B1-4975-8FAA-A1F89DB2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4751218"/>
            <a:ext cx="10353763" cy="183055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effectLst/>
              </a:rPr>
              <a:t>When the client makes a request to the Spring Cloud Gateway, the Gateway Handler Mapping first checks if the request matches a route. This matching is done using the predicates. If it matches the predicate then the request is sent to the filters</a:t>
            </a:r>
            <a:endParaRPr lang="en-US" sz="1800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01C2659-C483-4982-952A-A98B38299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-38100"/>
            <a:ext cx="11549062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2BDE3CA-6C70-40D7-9BCD-63EAB9345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5750"/>
            <a:ext cx="1021080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1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DA97DCC92E5741B22AB0819033871D" ma:contentTypeVersion="6" ma:contentTypeDescription="Create a new document." ma:contentTypeScope="" ma:versionID="c22ffa9729ef347f2a56e94dd9e862ba">
  <xsd:schema xmlns:xsd="http://www.w3.org/2001/XMLSchema" xmlns:xs="http://www.w3.org/2001/XMLSchema" xmlns:p="http://schemas.microsoft.com/office/2006/metadata/properties" xmlns:ns2="31bf35bf-2f6f-4c6b-bd62-1007f1db69fe" xmlns:ns3="414f0370-3074-4bbd-b38e-ca69172c4c3f" targetNamespace="http://schemas.microsoft.com/office/2006/metadata/properties" ma:root="true" ma:fieldsID="494fef978e5dee59fcc6149a9f3b6b72" ns2:_="" ns3:_="">
    <xsd:import namespace="31bf35bf-2f6f-4c6b-bd62-1007f1db69fe"/>
    <xsd:import namespace="414f0370-3074-4bbd-b38e-ca69172c4c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f35bf-2f6f-4c6b-bd62-1007f1db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0370-3074-4bbd-b38e-ca69172c4c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B3B659-6113-4961-9529-6EB0676D1B42}"/>
</file>

<file path=customXml/itemProps2.xml><?xml version="1.0" encoding="utf-8"?>
<ds:datastoreItem xmlns:ds="http://schemas.openxmlformats.org/officeDocument/2006/customXml" ds:itemID="{9E016DCD-90CC-46AE-AD90-5588EB34C321}"/>
</file>

<file path=customXml/itemProps3.xml><?xml version="1.0" encoding="utf-8"?>
<ds:datastoreItem xmlns:ds="http://schemas.openxmlformats.org/officeDocument/2006/customXml" ds:itemID="{C2CB0FF3-E267-401B-9B25-A0A7ADEA852E}"/>
</file>

<file path=docProps/app.xml><?xml version="1.0" encoding="utf-8"?>
<Properties xmlns="http://schemas.openxmlformats.org/officeDocument/2006/extended-properties" xmlns:vt="http://schemas.openxmlformats.org/officeDocument/2006/docPropsVTypes">
  <Template>{4596E775-8D41-4ABA-8A8C-A5E13E892960}tf12214701_win32</Template>
  <TotalTime>617</TotalTime>
  <Words>699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Goudy Old Style</vt:lpstr>
      <vt:lpstr>Wingdings 2</vt:lpstr>
      <vt:lpstr>SlateVTI</vt:lpstr>
      <vt:lpstr>Gateway &amp; Naming Server</vt:lpstr>
      <vt:lpstr>Gateway Server(API Gateway)</vt:lpstr>
      <vt:lpstr>PowerPoint Presentation</vt:lpstr>
      <vt:lpstr>Advantages of API Gateway</vt:lpstr>
      <vt:lpstr>Netflix Zuul</vt:lpstr>
      <vt:lpstr>Netflix Zuul &amp; Spring Cloud Gateway</vt:lpstr>
      <vt:lpstr>Spring Cloud Gateway</vt:lpstr>
      <vt:lpstr>PowerPoint Presentation</vt:lpstr>
      <vt:lpstr>PowerPoint Presentation</vt:lpstr>
      <vt:lpstr>Spring Cloud Gateway Implementation</vt:lpstr>
      <vt:lpstr>Spring Cloud Gateway Implementation</vt:lpstr>
      <vt:lpstr>Spring Cloud Gateway Implementation</vt:lpstr>
      <vt:lpstr>Naming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 &amp; Naming Server</dc:title>
  <dc:creator>Jha, Ravi Nath Jha</dc:creator>
  <cp:lastModifiedBy>Jha, Ravi Nath Jha</cp:lastModifiedBy>
  <cp:revision>7</cp:revision>
  <dcterms:created xsi:type="dcterms:W3CDTF">2022-01-24T06:44:45Z</dcterms:created>
  <dcterms:modified xsi:type="dcterms:W3CDTF">2022-01-24T17:02:24Z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2022-01-24T06:44:46Z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491824c9-7e6c-42fb-bd79-f6b0b2cadd5b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0x0101007CDA97DCC92E5741B22AB0819033871D</vt:lpwstr>
  </property>
</Properties>
</file>