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434" r:id="rId2"/>
    <p:sldId id="385" r:id="rId3"/>
  </p:sldIdLst>
  <p:sldSz cx="9144000" cy="6858000" type="screen4x3"/>
  <p:notesSz cx="6797675" cy="9926638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u="sng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008000"/>
    <a:srgbClr val="FF6699"/>
    <a:srgbClr val="33CC33"/>
    <a:srgbClr val="66FFFF"/>
    <a:srgbClr val="CCFFFF"/>
    <a:srgbClr val="9EBFE3"/>
    <a:srgbClr val="80808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88588" autoAdjust="0"/>
  </p:normalViewPr>
  <p:slideViewPr>
    <p:cSldViewPr>
      <p:cViewPr varScale="1">
        <p:scale>
          <a:sx n="68" d="100"/>
          <a:sy n="68" d="100"/>
        </p:scale>
        <p:origin x="12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32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2088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Times" pitchFamily="18" charset="0"/>
              </a:defRPr>
            </a:lvl1pPr>
          </a:lstStyle>
          <a:p>
            <a:endParaRPr lang="de-CH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Times" pitchFamily="18" charset="0"/>
              </a:defRPr>
            </a:lvl1pPr>
          </a:lstStyle>
          <a:p>
            <a:endParaRPr lang="de-CH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Times" pitchFamily="18" charset="0"/>
              </a:defRPr>
            </a:lvl1pPr>
          </a:lstStyle>
          <a:p>
            <a:endParaRPr lang="de-CH" dirty="0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Times" pitchFamily="18" charset="0"/>
              </a:defRPr>
            </a:lvl1pPr>
          </a:lstStyle>
          <a:p>
            <a:fld id="{F6869DCE-4C99-4DE6-A38F-E15945DD1829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30354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Times" pitchFamily="18" charset="0"/>
              </a:defRPr>
            </a:lvl1pPr>
          </a:lstStyle>
          <a:p>
            <a:endParaRPr lang="de-CH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Times" pitchFamily="18" charset="0"/>
              </a:defRPr>
            </a:lvl1pPr>
          </a:lstStyle>
          <a:p>
            <a:endParaRPr lang="de-CH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Times" pitchFamily="18" charset="0"/>
              </a:defRPr>
            </a:lvl1pPr>
          </a:lstStyle>
          <a:p>
            <a:endParaRPr lang="de-CH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Times" pitchFamily="18" charset="0"/>
              </a:defRPr>
            </a:lvl1pPr>
          </a:lstStyle>
          <a:p>
            <a:fld id="{57973207-E0B8-4C12-AAFD-1787DDC8769A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44460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noProof="0" dirty="0"/>
              <a:t>Leaving now the administrative</a:t>
            </a:r>
            <a:r>
              <a:rPr lang="en-US" sz="1100" baseline="0" noProof="0" dirty="0"/>
              <a:t> part I would like to present you the things that we microscopists are fascinated:</a:t>
            </a:r>
          </a:p>
          <a:p>
            <a:r>
              <a:rPr lang="en-US" sz="1100" baseline="0" noProof="0" dirty="0"/>
              <a:t>The bandwidth of microscopy techniques offered by the MIC and its members is really broad:</a:t>
            </a:r>
          </a:p>
          <a:p>
            <a:r>
              <a:rPr lang="en-US" sz="1100" baseline="0" noProof="0" dirty="0"/>
              <a:t>It starts with Mesoscopic imaging, a rather recent branch of microscopy deals in the range of centi- to milimeters.</a:t>
            </a:r>
          </a:p>
          <a:p>
            <a:r>
              <a:rPr lang="en-US" sz="1100" baseline="0" noProof="0" dirty="0"/>
              <a:t>With techniques like Optical projection tomographie or laser sheet technology whole organs or even small animals and embryos can be assessed.</a:t>
            </a:r>
          </a:p>
          <a:p>
            <a:r>
              <a:rPr lang="en-US" sz="1100" baseline="0" noProof="0" dirty="0"/>
              <a:t>In this spectrum falls also the newly acquired Micros-CT at the Anatomy</a:t>
            </a:r>
          </a:p>
          <a:p>
            <a:r>
              <a:rPr lang="en-US" sz="1100" baseline="0" noProof="0" dirty="0"/>
              <a:t>The </a:t>
            </a:r>
            <a:r>
              <a:rPr lang="en-US" sz="1100" b="1" baseline="0" noProof="0" dirty="0"/>
              <a:t>classical microscopy range </a:t>
            </a:r>
            <a:r>
              <a:rPr lang="en-US" sz="1100" baseline="0" noProof="0" dirty="0"/>
              <a:t>down to less than a micrometer resolution has nowadays wide variety of techniques in the wide field and confocal domains.</a:t>
            </a:r>
          </a:p>
          <a:p>
            <a:r>
              <a:rPr lang="en-US" sz="1100" baseline="0" noProof="0" dirty="0"/>
              <a:t>The MIC is proud to cover a wide range of these imaging techniques that focus mainly to depict cells within their environment.</a:t>
            </a:r>
          </a:p>
          <a:p>
            <a:r>
              <a:rPr lang="en-US" sz="1100" baseline="0" noProof="0" dirty="0"/>
              <a:t>With respect to ultrastructure a reasonable range of electron microscopes allow the insight into subcellular even molecular regions and by means of the atomic force microscope single molecules are visible to us.</a:t>
            </a:r>
          </a:p>
          <a:p>
            <a:r>
              <a:rPr lang="en-US" sz="1100" baseline="0" noProof="0" dirty="0"/>
              <a:t>A great challenge will be the establishment approaches representing correlative microscopy. This will allow to embed imaging techniques from one level to the next throughout the whole range of magnification. </a:t>
            </a:r>
            <a:endParaRPr lang="en-US" sz="1100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3207-E0B8-4C12-AAFD-1787DDC8769A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0715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3CC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 u="none" dirty="0">
              <a:solidFill>
                <a:srgbClr val="BED3EA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1EB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9EBF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 u="none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CH" noProof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250825" y="6605588"/>
            <a:ext cx="2889250" cy="252412"/>
          </a:xfrm>
        </p:spPr>
        <p:txBody>
          <a:bodyPr wrap="none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21.09.2018 S. Tschanz</a:t>
            </a:r>
            <a:endParaRPr lang="de-CH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50825" y="188913"/>
            <a:ext cx="4464050" cy="25241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de-CH"/>
              <a:t>Advanced Microscopy</a:t>
            </a:r>
            <a:endParaRPr lang="de-CH" dirty="0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75688" y="6524625"/>
            <a:ext cx="360362" cy="215900"/>
          </a:xfrm>
        </p:spPr>
        <p:txBody>
          <a:bodyPr/>
          <a:lstStyle>
            <a:lvl1pPr>
              <a:defRPr sz="1200"/>
            </a:lvl1pPr>
          </a:lstStyle>
          <a:p>
            <a:fld id="{A8D9E67F-3970-485C-BDF0-3F34667AFB10}" type="slidenum">
              <a:rPr lang="de-CH"/>
              <a:pPr/>
              <a:t>‹Nr.›</a:t>
            </a:fld>
            <a:endParaRPr lang="de-CH" sz="1400" dirty="0"/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21.09.2018 S. Tschanz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Advanced Microscopy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FDA95-E76E-4831-8294-7D3BEFAE0864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731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50050" y="547688"/>
            <a:ext cx="2070100" cy="58340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547688"/>
            <a:ext cx="6057900" cy="583406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21.09.2018 S. Tschanz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Advanced Microscopy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478D3-9F4A-45AB-89D0-3834F9EF2860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4848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547688"/>
            <a:ext cx="6621463" cy="2889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750" y="1052513"/>
            <a:ext cx="4064000" cy="532923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6150" y="1052513"/>
            <a:ext cx="4064000" cy="532923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50825" y="6597650"/>
            <a:ext cx="3811588" cy="2603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21.09.2018 S. Tschanz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0825" y="188913"/>
            <a:ext cx="5399088" cy="252412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Advanced Microscopy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32813" y="6610350"/>
            <a:ext cx="442912" cy="247650"/>
          </a:xfrm>
        </p:spPr>
        <p:txBody>
          <a:bodyPr/>
          <a:lstStyle>
            <a:lvl1pPr>
              <a:defRPr/>
            </a:lvl1pPr>
          </a:lstStyle>
          <a:p>
            <a:fld id="{BDE015A3-F9B1-4F0A-8170-D543E5138EB5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57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21.09.2018 S. Tschanz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Advanced Microscopy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F7F55-F621-44B6-9D80-970C80123852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998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21.09.2018 S. Tschanz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Advanced Microscopy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B65E5F-92B8-4581-843F-9FA547F57E74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8159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052513"/>
            <a:ext cx="40640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6150" y="1052513"/>
            <a:ext cx="40640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21.09.2018 S. Tschanz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Advanced Microscopy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E4771-061E-4690-9A1E-BEDED9921F9B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0562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21.09.2018 S. Tschanz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Advanced Microscopy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CF800-7521-4B37-94C5-E0AFD6FFF5B1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704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21.09.2018 S. Tschanz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Advanced Microscopy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78E78-EDCA-437E-BBAD-CAE0BE67E51A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896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21.09.2018 S. Tschanz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Advanced Microscopy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901F24-EBFF-4AB8-A29A-7D2681690231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700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21.09.2018 S. Tschanz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Advanced Microscopy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2D492-2AB0-4757-A633-58849CDA6F2E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849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21.09.2018 S. Tschanz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Advanced Microscopy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6402B-7BBB-405D-936F-E12F40018367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3308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07950"/>
            <a:ext cx="7740650" cy="6640513"/>
          </a:xfrm>
          <a:prstGeom prst="rect">
            <a:avLst/>
          </a:prstGeom>
          <a:solidFill>
            <a:srgbClr val="E1EB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noProof="0" dirty="0">
              <a:latin typeface="Frutiger LT Com 55 Roman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908050"/>
            <a:ext cx="9140825" cy="5689600"/>
          </a:xfrm>
          <a:prstGeom prst="rect">
            <a:avLst/>
          </a:prstGeom>
          <a:solidFill>
            <a:srgbClr val="9EBF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u="none" noProof="0" dirty="0">
              <a:latin typeface="Frutiger LT Com 55 Roman" pitchFamily="34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463928"/>
            <a:ext cx="66214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52513"/>
            <a:ext cx="8280400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597650"/>
            <a:ext cx="38115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u="none">
                <a:solidFill>
                  <a:srgbClr val="000000"/>
                </a:solidFill>
                <a:latin typeface="Frutiger LT Com 55 Roman" pitchFamily="34" charset="0"/>
              </a:defRPr>
            </a:lvl1pPr>
          </a:lstStyle>
          <a:p>
            <a:r>
              <a:rPr lang="de-DE" noProof="0"/>
              <a:t>21.09.2018 S. Tschanz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133073"/>
            <a:ext cx="5399088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u="none">
                <a:latin typeface="Frutiger LT Com 55 Roman" pitchFamily="34" charset="0"/>
              </a:defRPr>
            </a:lvl1pPr>
          </a:lstStyle>
          <a:p>
            <a:r>
              <a:rPr lang="en-US" noProof="0"/>
              <a:t>Advanced Microscopy</a:t>
            </a:r>
            <a:endParaRPr lang="en-US" noProof="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813" y="6610350"/>
            <a:ext cx="4429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u="none">
                <a:latin typeface="Frutiger LT Com 55 Roman" pitchFamily="34" charset="0"/>
              </a:defRPr>
            </a:lvl1pPr>
          </a:lstStyle>
          <a:p>
            <a:fld id="{EEAC8626-B973-4C48-A1AF-0C1BF45AD27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107950"/>
            <a:ext cx="9366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Y:\_Dokumente\_MIC\PR\Logo4sw.gif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0901"/>
            <a:ext cx="284320" cy="32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rgbClr val="333333"/>
          </a:solidFill>
          <a:latin typeface="Frutiger LT Com 55 Roman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rgbClr val="333333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rgbClr val="333333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rgbClr val="333333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rgbClr val="333333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rgbClr val="333333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rgbClr val="333333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rgbClr val="333333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rgbClr val="333333"/>
          </a:solidFill>
          <a:latin typeface="Arial" charset="0"/>
        </a:defRPr>
      </a:lvl9pPr>
    </p:titleStyle>
    <p:bodyStyle>
      <a:lvl1pPr marL="265113" indent="-26511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Helvetica CE" charset="-18"/>
        <a:buChar char="&gt;"/>
        <a:defRPr sz="2200">
          <a:solidFill>
            <a:srgbClr val="333333"/>
          </a:solidFill>
          <a:latin typeface="Frutiger LT Com 55 Roman" pitchFamily="34" charset="0"/>
          <a:ea typeface="+mn-ea"/>
          <a:cs typeface="+mn-cs"/>
        </a:defRPr>
      </a:lvl1pPr>
      <a:lvl2pPr marL="538163" indent="-2730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rgbClr val="333333"/>
          </a:solidFill>
          <a:latin typeface="Frutiger LT Com 55 Roman" pitchFamily="34" charset="0"/>
        </a:defRPr>
      </a:lvl2pPr>
      <a:lvl3pPr marL="809625" indent="-27146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pitchFamily="34" charset="0"/>
        <a:buChar char="•"/>
        <a:defRPr>
          <a:solidFill>
            <a:srgbClr val="333333"/>
          </a:solidFill>
          <a:latin typeface="Frutiger LT Com 55 Roman" pitchFamily="34" charset="0"/>
        </a:defRPr>
      </a:lvl3pPr>
      <a:lvl4pPr marL="1074738" indent="-26511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Helvetica CE" charset="-18"/>
        <a:buChar char="–"/>
        <a:defRPr>
          <a:solidFill>
            <a:srgbClr val="333333"/>
          </a:solidFill>
          <a:latin typeface="Frutiger LT Com 55 Roman" pitchFamily="34" charset="0"/>
        </a:defRPr>
      </a:lvl4pPr>
      <a:lvl5pPr marL="1347788" indent="-2730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rgbClr val="333333"/>
          </a:solidFill>
          <a:latin typeface="Frutiger LT Com 55 Roman" pitchFamily="34" charset="0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rgbClr val="333333"/>
          </a:solidFill>
          <a:latin typeface="+mn-lt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rgbClr val="333333"/>
          </a:solidFill>
          <a:latin typeface="+mn-lt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rgbClr val="333333"/>
          </a:solidFill>
          <a:latin typeface="+mn-lt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rgbClr val="333333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6" name="Titel 4"/>
          <p:cNvSpPr>
            <a:spLocks noGrp="1"/>
          </p:cNvSpPr>
          <p:nvPr>
            <p:ph type="title"/>
          </p:nvPr>
        </p:nvSpPr>
        <p:spPr>
          <a:xfrm>
            <a:off x="539750" y="451197"/>
            <a:ext cx="6769100" cy="817563"/>
          </a:xfrm>
        </p:spPr>
        <p:txBody>
          <a:bodyPr/>
          <a:lstStyle/>
          <a:p>
            <a:r>
              <a:rPr lang="en-US" dirty="0"/>
              <a:t>Available Microscopy Techniques: </a:t>
            </a:r>
            <a:r>
              <a:rPr lang="en-US" i="1" dirty="0"/>
              <a:t>from Centi to Nano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21.09.2018 S. Tschanz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Microscopy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7F55-F621-44B6-9D80-970C8012385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4579" name="Line 1"/>
          <p:cNvSpPr>
            <a:spLocks noChangeShapeType="1"/>
          </p:cNvSpPr>
          <p:nvPr/>
        </p:nvSpPr>
        <p:spPr bwMode="auto">
          <a:xfrm>
            <a:off x="283472" y="1336364"/>
            <a:ext cx="866379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u="none" dirty="0">
              <a:latin typeface="Frutiger LT Com 55 Roman" pitchFamily="34" charset="0"/>
            </a:endParaRPr>
          </a:p>
        </p:txBody>
      </p:sp>
      <p:sp>
        <p:nvSpPr>
          <p:cNvPr id="24580" name="Line 2"/>
          <p:cNvSpPr>
            <a:spLocks noChangeShapeType="1"/>
          </p:cNvSpPr>
          <p:nvPr/>
        </p:nvSpPr>
        <p:spPr bwMode="auto">
          <a:xfrm>
            <a:off x="467544" y="1260164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u="none" dirty="0">
              <a:latin typeface="Frutiger LT Com 55 Roman" pitchFamily="34" charset="0"/>
            </a:endParaRPr>
          </a:p>
        </p:txBody>
      </p:sp>
      <p:sp>
        <p:nvSpPr>
          <p:cNvPr id="24581" name="Rectangle 6"/>
          <p:cNvSpPr>
            <a:spLocks/>
          </p:cNvSpPr>
          <p:nvPr/>
        </p:nvSpPr>
        <p:spPr bwMode="auto">
          <a:xfrm>
            <a:off x="2411760" y="966476"/>
            <a:ext cx="812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39688" eaLnBrk="0" hangingPunct="0"/>
            <a:r>
              <a:rPr lang="en-US" sz="1800" u="none" dirty="0">
                <a:latin typeface="Frutiger LT Com 55 Roman" pitchFamily="34" charset="0"/>
                <a:cs typeface="Arial" pitchFamily="34" charset="0"/>
              </a:rPr>
              <a:t>100μm</a:t>
            </a:r>
          </a:p>
        </p:txBody>
      </p:sp>
      <p:sp>
        <p:nvSpPr>
          <p:cNvPr id="24582" name="Rectangle 7"/>
          <p:cNvSpPr>
            <a:spLocks/>
          </p:cNvSpPr>
          <p:nvPr/>
        </p:nvSpPr>
        <p:spPr bwMode="auto">
          <a:xfrm>
            <a:off x="1331640" y="966476"/>
            <a:ext cx="6200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39688" eaLnBrk="0" hangingPunct="0"/>
            <a:r>
              <a:rPr lang="en-US" sz="1800" u="none" dirty="0">
                <a:latin typeface="Frutiger LT Com 55 Roman" pitchFamily="34" charset="0"/>
                <a:cs typeface="Arial" pitchFamily="34" charset="0"/>
              </a:rPr>
              <a:t>1mm</a:t>
            </a:r>
          </a:p>
        </p:txBody>
      </p:sp>
      <p:sp>
        <p:nvSpPr>
          <p:cNvPr id="24583" name="Rectangle 8"/>
          <p:cNvSpPr>
            <a:spLocks/>
          </p:cNvSpPr>
          <p:nvPr/>
        </p:nvSpPr>
        <p:spPr bwMode="auto">
          <a:xfrm>
            <a:off x="208781" y="966475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39688" eaLnBrk="0" hangingPunct="0"/>
            <a:r>
              <a:rPr lang="en-US" sz="1800" u="none" dirty="0">
                <a:latin typeface="Frutiger LT Com 55 Roman" pitchFamily="34" charset="0"/>
                <a:cs typeface="Arial" pitchFamily="34" charset="0"/>
              </a:rPr>
              <a:t>1cm</a:t>
            </a:r>
          </a:p>
        </p:txBody>
      </p:sp>
      <p:sp>
        <p:nvSpPr>
          <p:cNvPr id="24586" name="Rectangle 11"/>
          <p:cNvSpPr>
            <a:spLocks/>
          </p:cNvSpPr>
          <p:nvPr/>
        </p:nvSpPr>
        <p:spPr bwMode="auto">
          <a:xfrm>
            <a:off x="3743824" y="966476"/>
            <a:ext cx="684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39688" eaLnBrk="0" hangingPunct="0"/>
            <a:r>
              <a:rPr lang="en-US" sz="1800" u="none" dirty="0">
                <a:latin typeface="Frutiger LT Com 55 Roman" pitchFamily="34" charset="0"/>
                <a:cs typeface="Arial" pitchFamily="34" charset="0"/>
              </a:rPr>
              <a:t>10μm</a:t>
            </a:r>
          </a:p>
        </p:txBody>
      </p:sp>
      <p:sp>
        <p:nvSpPr>
          <p:cNvPr id="24587" name="Rectangle 13"/>
          <p:cNvSpPr>
            <a:spLocks/>
          </p:cNvSpPr>
          <p:nvPr/>
        </p:nvSpPr>
        <p:spPr bwMode="auto">
          <a:xfrm>
            <a:off x="2850080" y="1409368"/>
            <a:ext cx="2946056" cy="3140788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90000">
                <a:srgbClr val="33CC33"/>
              </a:gs>
              <a:gs pos="100000">
                <a:srgbClr val="0000FF"/>
              </a:gs>
            </a:gsLst>
            <a:lin ang="0" scaled="1"/>
          </a:gradFill>
          <a:ln>
            <a:noFill/>
          </a:ln>
        </p:spPr>
        <p:txBody>
          <a:bodyPr lIns="0" tIns="0" rIns="0" bIns="0"/>
          <a:lstStyle/>
          <a:p>
            <a:pPr eaLnBrk="0" hangingPunct="0"/>
            <a:endParaRPr lang="en-US" u="none" dirty="0">
              <a:latin typeface="Frutiger LT Com 55 Roman" pitchFamily="34" charset="0"/>
            </a:endParaRPr>
          </a:p>
        </p:txBody>
      </p:sp>
      <p:pic>
        <p:nvPicPr>
          <p:cNvPr id="24591" name="Picture 1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508" y="5050679"/>
            <a:ext cx="968922" cy="151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8" name="Picture 2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050679"/>
            <a:ext cx="1037291" cy="151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9" name="Rectangle 31"/>
          <p:cNvSpPr>
            <a:spLocks/>
          </p:cNvSpPr>
          <p:nvPr/>
        </p:nvSpPr>
        <p:spPr bwMode="auto">
          <a:xfrm>
            <a:off x="107504" y="1409368"/>
            <a:ext cx="3096227" cy="3140788"/>
          </a:xfrm>
          <a:prstGeom prst="rect">
            <a:avLst/>
          </a:prstGeom>
          <a:gradFill rotWithShape="0">
            <a:gsLst>
              <a:gs pos="80000">
                <a:srgbClr val="C00000"/>
              </a:gs>
              <a:gs pos="0">
                <a:srgbClr val="9EBFE3"/>
              </a:gs>
              <a:gs pos="14000">
                <a:srgbClr val="C00000"/>
              </a:gs>
              <a:gs pos="100000">
                <a:srgbClr val="33CC33"/>
              </a:gs>
            </a:gsLst>
            <a:lin ang="0" scaled="1"/>
          </a:gradFill>
          <a:ln>
            <a:noFill/>
          </a:ln>
        </p:spPr>
        <p:txBody>
          <a:bodyPr lIns="0" tIns="0" rIns="0" bIns="0"/>
          <a:lstStyle/>
          <a:p>
            <a:pPr eaLnBrk="0" hangingPunct="0"/>
            <a:endParaRPr lang="en-US" u="none" dirty="0">
              <a:latin typeface="Frutiger LT Com 55 Roman" pitchFamily="34" charset="0"/>
            </a:endParaRPr>
          </a:p>
        </p:txBody>
      </p:sp>
      <p:sp>
        <p:nvSpPr>
          <p:cNvPr id="24600" name="Rectangle 32"/>
          <p:cNvSpPr>
            <a:spLocks/>
          </p:cNvSpPr>
          <p:nvPr/>
        </p:nvSpPr>
        <p:spPr bwMode="auto">
          <a:xfrm>
            <a:off x="467544" y="1518195"/>
            <a:ext cx="2256536" cy="20719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57799" bIns="0" anchor="t"/>
          <a:lstStyle/>
          <a:p>
            <a:pPr marL="39688" eaLnBrk="0" hangingPunct="0"/>
            <a:r>
              <a:rPr lang="en-US" sz="2000" b="1" u="none" dirty="0">
                <a:solidFill>
                  <a:srgbClr val="FFFFFF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  <a:t>Mesoscopy</a:t>
            </a:r>
            <a:endParaRPr lang="en-US" sz="1800" b="1" u="none" dirty="0">
              <a:solidFill>
                <a:srgbClr val="FFFFFF"/>
              </a:solidFill>
              <a:latin typeface="Frutiger LT Com 55 Roman" pitchFamily="34" charset="0"/>
              <a:cs typeface="Arial" pitchFamily="34" charset="0"/>
              <a:sym typeface="Copperplate Gothic Bold" pitchFamily="34" charset="0"/>
            </a:endParaRPr>
          </a:p>
          <a:p>
            <a:pPr marL="325438" indent="-144463" eaLnBrk="0" hangingPunct="0">
              <a:buFont typeface="Arial" pitchFamily="34" charset="0"/>
              <a:buChar char="•"/>
            </a:pPr>
            <a:r>
              <a:rPr lang="en-US" sz="1800" u="none" dirty="0">
                <a:solidFill>
                  <a:srgbClr val="FFFFFF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  <a:t>OPT</a:t>
            </a:r>
            <a:br>
              <a:rPr lang="en-US" sz="1800" u="none" dirty="0">
                <a:solidFill>
                  <a:srgbClr val="FFFFFF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</a:br>
            <a:r>
              <a:rPr lang="en-US" sz="900" u="none" dirty="0">
                <a:solidFill>
                  <a:srgbClr val="FFFFFF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  <a:t>(Optical Projection Tomography)</a:t>
            </a:r>
          </a:p>
          <a:p>
            <a:pPr marL="325438" indent="-144463">
              <a:buFont typeface="Arial" pitchFamily="34" charset="0"/>
              <a:buChar char="•"/>
            </a:pPr>
            <a:r>
              <a:rPr lang="en-US" sz="1800" u="none" dirty="0">
                <a:solidFill>
                  <a:srgbClr val="FFFFFF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  <a:t>Light Sheet Microscopy:</a:t>
            </a:r>
            <a:br>
              <a:rPr lang="en-US" sz="1800" u="none" dirty="0">
                <a:solidFill>
                  <a:srgbClr val="FFFFFF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</a:br>
            <a:r>
              <a:rPr lang="en-US" sz="1800" u="none" dirty="0">
                <a:solidFill>
                  <a:srgbClr val="FFFFFF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  <a:t>Ultramicroscope/SPIM </a:t>
            </a:r>
            <a:r>
              <a:rPr lang="en-US" sz="900" u="none" dirty="0">
                <a:solidFill>
                  <a:srgbClr val="FFFFFF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  <a:t>(Selective plane illumination microscopy)</a:t>
            </a:r>
          </a:p>
          <a:p>
            <a:pPr marL="325438" indent="-144463" eaLnBrk="0" hangingPunct="0">
              <a:buFont typeface="Arial" pitchFamily="34" charset="0"/>
              <a:buChar char="•"/>
            </a:pPr>
            <a:endParaRPr lang="en-US" sz="1800" u="none" dirty="0">
              <a:solidFill>
                <a:srgbClr val="FFFFFF"/>
              </a:solidFill>
              <a:latin typeface="Frutiger LT Com 55 Roman" pitchFamily="34" charset="0"/>
              <a:cs typeface="Arial" pitchFamily="34" charset="0"/>
              <a:sym typeface="Copperplate Gothic Bold" pitchFamily="34" charset="0"/>
            </a:endParaRPr>
          </a:p>
        </p:txBody>
      </p:sp>
      <p:sp>
        <p:nvSpPr>
          <p:cNvPr id="24601" name="Line 2"/>
          <p:cNvSpPr>
            <a:spLocks noChangeShapeType="1"/>
          </p:cNvSpPr>
          <p:nvPr/>
        </p:nvSpPr>
        <p:spPr bwMode="auto">
          <a:xfrm>
            <a:off x="1640246" y="1260164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u="none" dirty="0">
              <a:latin typeface="Frutiger LT Com 55 Roman" pitchFamily="34" charset="0"/>
            </a:endParaRPr>
          </a:p>
        </p:txBody>
      </p:sp>
      <p:sp>
        <p:nvSpPr>
          <p:cNvPr id="24602" name="Line 2"/>
          <p:cNvSpPr>
            <a:spLocks noChangeShapeType="1"/>
          </p:cNvSpPr>
          <p:nvPr/>
        </p:nvSpPr>
        <p:spPr bwMode="auto">
          <a:xfrm>
            <a:off x="2812948" y="1260164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u="none" dirty="0">
              <a:latin typeface="Frutiger LT Com 55 Roman" pitchFamily="34" charset="0"/>
            </a:endParaRPr>
          </a:p>
        </p:txBody>
      </p:sp>
      <p:sp>
        <p:nvSpPr>
          <p:cNvPr id="24603" name="Line 2"/>
          <p:cNvSpPr>
            <a:spLocks noChangeShapeType="1"/>
          </p:cNvSpPr>
          <p:nvPr/>
        </p:nvSpPr>
        <p:spPr bwMode="auto">
          <a:xfrm>
            <a:off x="3985650" y="1260164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u="none" dirty="0">
              <a:latin typeface="Frutiger LT Com 55 Roman" pitchFamily="34" charset="0"/>
            </a:endParaRPr>
          </a:p>
        </p:txBody>
      </p:sp>
      <p:sp>
        <p:nvSpPr>
          <p:cNvPr id="24604" name="Line 2"/>
          <p:cNvSpPr>
            <a:spLocks noChangeShapeType="1"/>
          </p:cNvSpPr>
          <p:nvPr/>
        </p:nvSpPr>
        <p:spPr bwMode="auto">
          <a:xfrm>
            <a:off x="5158352" y="1260164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u="none" dirty="0">
              <a:latin typeface="Frutiger LT Com 55 Roman" pitchFamily="34" charset="0"/>
            </a:endParaRPr>
          </a:p>
        </p:txBody>
      </p:sp>
      <p:sp>
        <p:nvSpPr>
          <p:cNvPr id="24605" name="Rectangle 11"/>
          <p:cNvSpPr>
            <a:spLocks/>
          </p:cNvSpPr>
          <p:nvPr/>
        </p:nvSpPr>
        <p:spPr bwMode="auto">
          <a:xfrm>
            <a:off x="4952185" y="966476"/>
            <a:ext cx="5559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39688" eaLnBrk="0" hangingPunct="0"/>
            <a:r>
              <a:rPr lang="en-US" sz="1800" u="none" dirty="0">
                <a:latin typeface="Frutiger LT Com 55 Roman" pitchFamily="34" charset="0"/>
                <a:cs typeface="Arial" pitchFamily="34" charset="0"/>
              </a:rPr>
              <a:t>1μm</a:t>
            </a:r>
          </a:p>
        </p:txBody>
      </p:sp>
      <p:sp>
        <p:nvSpPr>
          <p:cNvPr id="24606" name="Rectangle 11"/>
          <p:cNvSpPr>
            <a:spLocks/>
          </p:cNvSpPr>
          <p:nvPr/>
        </p:nvSpPr>
        <p:spPr bwMode="auto">
          <a:xfrm>
            <a:off x="5991848" y="966476"/>
            <a:ext cx="812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39688" eaLnBrk="0" hangingPunct="0"/>
            <a:r>
              <a:rPr lang="en-US" sz="1800" u="none" dirty="0">
                <a:latin typeface="Frutiger LT Com 55 Roman" pitchFamily="34" charset="0"/>
                <a:cs typeface="Arial" pitchFamily="34" charset="0"/>
              </a:rPr>
              <a:t>100nm</a:t>
            </a:r>
          </a:p>
        </p:txBody>
      </p:sp>
      <p:sp>
        <p:nvSpPr>
          <p:cNvPr id="24607" name="Rectangle 11"/>
          <p:cNvSpPr>
            <a:spLocks/>
          </p:cNvSpPr>
          <p:nvPr/>
        </p:nvSpPr>
        <p:spPr bwMode="auto">
          <a:xfrm>
            <a:off x="7272216" y="966476"/>
            <a:ext cx="684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39688" eaLnBrk="0" hangingPunct="0"/>
            <a:r>
              <a:rPr lang="en-US" sz="1800" u="none" dirty="0">
                <a:latin typeface="Frutiger LT Com 55 Roman" pitchFamily="34" charset="0"/>
                <a:cs typeface="Arial" pitchFamily="34" charset="0"/>
              </a:rPr>
              <a:t>10nm</a:t>
            </a:r>
          </a:p>
        </p:txBody>
      </p:sp>
      <p:sp>
        <p:nvSpPr>
          <p:cNvPr id="24608" name="Rectangle 11"/>
          <p:cNvSpPr>
            <a:spLocks/>
          </p:cNvSpPr>
          <p:nvPr/>
        </p:nvSpPr>
        <p:spPr bwMode="auto">
          <a:xfrm>
            <a:off x="8480577" y="965701"/>
            <a:ext cx="5559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39688" eaLnBrk="0" hangingPunct="0"/>
            <a:r>
              <a:rPr lang="en-US" sz="1800" u="none" dirty="0">
                <a:latin typeface="Frutiger LT Com 55 Roman" pitchFamily="34" charset="0"/>
                <a:cs typeface="Arial" pitchFamily="34" charset="0"/>
              </a:rPr>
              <a:t>1nm</a:t>
            </a:r>
          </a:p>
        </p:txBody>
      </p:sp>
      <p:sp>
        <p:nvSpPr>
          <p:cNvPr id="24609" name="Line 2"/>
          <p:cNvSpPr>
            <a:spLocks noChangeShapeType="1"/>
          </p:cNvSpPr>
          <p:nvPr/>
        </p:nvSpPr>
        <p:spPr bwMode="auto">
          <a:xfrm>
            <a:off x="6331054" y="1260164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u="none" dirty="0">
              <a:latin typeface="Frutiger LT Com 55 Roman" pitchFamily="34" charset="0"/>
            </a:endParaRPr>
          </a:p>
        </p:txBody>
      </p:sp>
      <p:sp>
        <p:nvSpPr>
          <p:cNvPr id="24610" name="Line 2"/>
          <p:cNvSpPr>
            <a:spLocks noChangeShapeType="1"/>
          </p:cNvSpPr>
          <p:nvPr/>
        </p:nvSpPr>
        <p:spPr bwMode="auto">
          <a:xfrm>
            <a:off x="7503756" y="1260164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u="none" dirty="0">
              <a:latin typeface="Frutiger LT Com 55 Roman" pitchFamily="34" charset="0"/>
            </a:endParaRPr>
          </a:p>
        </p:txBody>
      </p:sp>
      <p:sp>
        <p:nvSpPr>
          <p:cNvPr id="24611" name="Line 2"/>
          <p:cNvSpPr>
            <a:spLocks noChangeShapeType="1"/>
          </p:cNvSpPr>
          <p:nvPr/>
        </p:nvSpPr>
        <p:spPr bwMode="auto">
          <a:xfrm>
            <a:off x="8676456" y="1260164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u="none" dirty="0">
              <a:latin typeface="Frutiger LT Com 55 Roman" pitchFamily="34" charset="0"/>
            </a:endParaRPr>
          </a:p>
        </p:txBody>
      </p:sp>
      <p:sp>
        <p:nvSpPr>
          <p:cNvPr id="24612" name="Rectangle 13"/>
          <p:cNvSpPr>
            <a:spLocks/>
          </p:cNvSpPr>
          <p:nvPr/>
        </p:nvSpPr>
        <p:spPr bwMode="auto">
          <a:xfrm>
            <a:off x="5796136" y="1409368"/>
            <a:ext cx="3168477" cy="3140788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70000">
                <a:srgbClr val="0000FF"/>
              </a:gs>
              <a:gs pos="100000">
                <a:srgbClr val="9EBFE3"/>
              </a:gs>
            </a:gsLst>
            <a:lin ang="0"/>
          </a:gradFill>
          <a:ln>
            <a:noFill/>
          </a:ln>
        </p:spPr>
        <p:txBody>
          <a:bodyPr lIns="0" tIns="0" rIns="0" bIns="0"/>
          <a:lstStyle/>
          <a:p>
            <a:pPr eaLnBrk="0" hangingPunct="0"/>
            <a:endParaRPr lang="en-US" sz="1800" u="none" dirty="0">
              <a:latin typeface="Frutiger LT Com 55 Roman" pitchFamily="34" charset="0"/>
            </a:endParaRPr>
          </a:p>
        </p:txBody>
      </p:sp>
      <p:sp>
        <p:nvSpPr>
          <p:cNvPr id="24613" name="Rectangle 14"/>
          <p:cNvSpPr>
            <a:spLocks/>
          </p:cNvSpPr>
          <p:nvPr/>
        </p:nvSpPr>
        <p:spPr bwMode="auto">
          <a:xfrm>
            <a:off x="5867364" y="1518195"/>
            <a:ext cx="2495249" cy="113877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57799" bIns="0" anchor="t">
            <a:spAutoFit/>
          </a:bodyPr>
          <a:lstStyle/>
          <a:p>
            <a:pPr marL="39688" eaLnBrk="0" hangingPunct="0"/>
            <a:r>
              <a:rPr lang="en-US" sz="2000" b="1" u="none" dirty="0">
                <a:solidFill>
                  <a:schemeClr val="bg1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  <a:t>Electron Microscopy</a:t>
            </a:r>
          </a:p>
          <a:p>
            <a:pPr marL="325438" indent="-285750" eaLnBrk="0" hangingPunct="0">
              <a:buFont typeface="Arial" pitchFamily="34" charset="0"/>
              <a:buChar char="•"/>
            </a:pPr>
            <a:r>
              <a:rPr lang="en-US" sz="1800" b="1" u="none" dirty="0">
                <a:solidFill>
                  <a:schemeClr val="bg1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  <a:t>Transmission EM</a:t>
            </a:r>
          </a:p>
          <a:p>
            <a:pPr marL="325438" indent="-285750" eaLnBrk="0" hangingPunct="0">
              <a:buFont typeface="Arial" pitchFamily="34" charset="0"/>
              <a:buChar char="•"/>
            </a:pPr>
            <a:r>
              <a:rPr lang="en-US" sz="1800" b="1" u="none" dirty="0">
                <a:solidFill>
                  <a:schemeClr val="bg1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  <a:t>Tomography TEM</a:t>
            </a:r>
          </a:p>
          <a:p>
            <a:pPr marL="325438" indent="-285750" eaLnBrk="0" hangingPunct="0">
              <a:buFont typeface="Arial" pitchFamily="34" charset="0"/>
              <a:buChar char="•"/>
            </a:pPr>
            <a:r>
              <a:rPr lang="en-US" sz="1800" b="1" u="none" dirty="0">
                <a:solidFill>
                  <a:schemeClr val="bg1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  <a:t>Scanning EM</a:t>
            </a:r>
          </a:p>
        </p:txBody>
      </p:sp>
      <p:pic>
        <p:nvPicPr>
          <p:cNvPr id="10242" name="Picture 2" descr="C:\_Stefan\_Dokumente\_Anatomie\Bilder\EM-Atlas Anatomie\web\1_Jahr\em_bild07_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5400000">
            <a:off x="5995708" y="5320913"/>
            <a:ext cx="1512165" cy="97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_Stefan\_Dokumente\_Anatomie\Bilder\Lunge_Entwicklung\hu_lu_pseudogland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6200000">
            <a:off x="3057766" y="5311264"/>
            <a:ext cx="1512167" cy="9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ieren 6"/>
          <p:cNvGrpSpPr/>
          <p:nvPr/>
        </p:nvGrpSpPr>
        <p:grpSpPr>
          <a:xfrm>
            <a:off x="7758800" y="5050679"/>
            <a:ext cx="968922" cy="1512167"/>
            <a:chOff x="7648015" y="4306321"/>
            <a:chExt cx="1439863" cy="2160000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648015" y="4306321"/>
              <a:ext cx="1439863" cy="21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737675" y="6170664"/>
              <a:ext cx="489284" cy="205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Rectangle 14"/>
          <p:cNvSpPr>
            <a:spLocks/>
          </p:cNvSpPr>
          <p:nvPr/>
        </p:nvSpPr>
        <p:spPr bwMode="auto">
          <a:xfrm>
            <a:off x="1513051" y="3853227"/>
            <a:ext cx="3749062" cy="276999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57799" bIns="0" anchor="ctr">
            <a:spAutoFit/>
          </a:bodyPr>
          <a:lstStyle/>
          <a:p>
            <a:pPr marL="39688" algn="ctr"/>
            <a:r>
              <a:rPr lang="en-US" sz="1800" b="1" u="none" dirty="0">
                <a:solidFill>
                  <a:schemeClr val="bg1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  <a:t>Micro CT (x-ray)</a:t>
            </a:r>
          </a:p>
        </p:txBody>
      </p:sp>
      <p:sp>
        <p:nvSpPr>
          <p:cNvPr id="43" name="Rectangle 14"/>
          <p:cNvSpPr>
            <a:spLocks/>
          </p:cNvSpPr>
          <p:nvPr/>
        </p:nvSpPr>
        <p:spPr bwMode="auto">
          <a:xfrm>
            <a:off x="7236297" y="3762919"/>
            <a:ext cx="1486348" cy="49244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57799" bIns="0" anchor="ctr">
            <a:spAutoFit/>
          </a:bodyPr>
          <a:lstStyle/>
          <a:p>
            <a:pPr marL="39688" algn="ctr" eaLnBrk="0" hangingPunct="0"/>
            <a:r>
              <a:rPr lang="en-US" sz="1600" b="1" u="none" dirty="0">
                <a:solidFill>
                  <a:schemeClr val="bg1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  <a:t>Atomic Force Microscopy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8" t="6633" r="12938" b="8658"/>
          <a:stretch/>
        </p:blipFill>
        <p:spPr bwMode="auto">
          <a:xfrm>
            <a:off x="1790276" y="5050679"/>
            <a:ext cx="1053299" cy="151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8" name="Rectangle 14"/>
          <p:cNvSpPr>
            <a:spLocks/>
          </p:cNvSpPr>
          <p:nvPr/>
        </p:nvSpPr>
        <p:spPr bwMode="auto">
          <a:xfrm>
            <a:off x="3037028" y="1518195"/>
            <a:ext cx="2471076" cy="2215991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57799" bIns="0" anchor="t">
            <a:spAutoFit/>
          </a:bodyPr>
          <a:lstStyle/>
          <a:p>
            <a:pPr marL="39688"/>
            <a:r>
              <a:rPr lang="en-US" sz="2000" b="1" u="none" dirty="0">
                <a:solidFill>
                  <a:schemeClr val="bg1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  <a:t>Optical Microscopy</a:t>
            </a:r>
          </a:p>
          <a:p>
            <a:pPr marL="360363" indent="-184150">
              <a:buFont typeface="Arial" pitchFamily="34" charset="0"/>
              <a:buChar char="•"/>
            </a:pPr>
            <a:r>
              <a:rPr lang="en-US" sz="1800" u="none" dirty="0">
                <a:solidFill>
                  <a:schemeClr val="bg1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  <a:t>Wide-field</a:t>
            </a:r>
          </a:p>
          <a:p>
            <a:pPr marL="538163" lvl="1" indent="-177800">
              <a:buFont typeface="Symbol" pitchFamily="18" charset="2"/>
              <a:buChar char="-"/>
            </a:pPr>
            <a:r>
              <a:rPr lang="en-US" sz="1400" u="none" dirty="0">
                <a:solidFill>
                  <a:schemeClr val="bg1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  <a:t>Bright/Dark</a:t>
            </a:r>
          </a:p>
          <a:p>
            <a:pPr marL="538163" lvl="1" indent="-177800">
              <a:buFont typeface="Symbol" pitchFamily="18" charset="2"/>
              <a:buChar char="-"/>
            </a:pPr>
            <a:r>
              <a:rPr lang="en-US" sz="1400" u="none" dirty="0">
                <a:solidFill>
                  <a:schemeClr val="bg1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  <a:t>Fluorescence</a:t>
            </a:r>
          </a:p>
          <a:p>
            <a:pPr marL="360363" indent="-184150">
              <a:buFont typeface="Arial" pitchFamily="34" charset="0"/>
              <a:buChar char="•"/>
            </a:pPr>
            <a:r>
              <a:rPr lang="en-US" sz="1800" u="none" dirty="0">
                <a:solidFill>
                  <a:schemeClr val="bg1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  <a:t>Confocal</a:t>
            </a:r>
          </a:p>
          <a:p>
            <a:pPr marL="538163" lvl="1" indent="-177800">
              <a:buFont typeface="Symbol" pitchFamily="18" charset="2"/>
              <a:buChar char="-"/>
            </a:pPr>
            <a:r>
              <a:rPr lang="en-US" sz="1400" u="none" dirty="0">
                <a:solidFill>
                  <a:schemeClr val="bg1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  <a:t>Laser Scanning</a:t>
            </a:r>
          </a:p>
          <a:p>
            <a:pPr marL="538163" lvl="1" indent="-177800">
              <a:buFont typeface="Symbol" pitchFamily="18" charset="2"/>
              <a:buChar char="-"/>
            </a:pPr>
            <a:r>
              <a:rPr lang="en-US" sz="1400" u="none" dirty="0">
                <a:solidFill>
                  <a:schemeClr val="bg1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  <a:t>Spinning Disk</a:t>
            </a:r>
          </a:p>
          <a:p>
            <a:pPr marL="538163" lvl="1" indent="-177800">
              <a:buFont typeface="Symbol" pitchFamily="18" charset="2"/>
              <a:buChar char="-"/>
            </a:pPr>
            <a:r>
              <a:rPr lang="en-US" sz="1400" u="none" dirty="0">
                <a:solidFill>
                  <a:schemeClr val="bg1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  <a:t>Two-/Multi Photon</a:t>
            </a:r>
          </a:p>
          <a:p>
            <a:pPr marL="360363" lvl="0" indent="-184150">
              <a:buFont typeface="Arial" pitchFamily="34" charset="0"/>
              <a:buChar char="•"/>
            </a:pPr>
            <a:r>
              <a:rPr lang="en-US" sz="1800" u="none" dirty="0">
                <a:solidFill>
                  <a:srgbClr val="FFFFFF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  <a:t>Live imaging</a:t>
            </a:r>
            <a:endParaRPr lang="en-US" sz="1400" u="none" dirty="0">
              <a:solidFill>
                <a:schemeClr val="bg1"/>
              </a:solidFill>
              <a:latin typeface="Frutiger LT Com 55 Roman" pitchFamily="34" charset="0"/>
              <a:cs typeface="Arial" pitchFamily="34" charset="0"/>
              <a:sym typeface="Copperplate Gothic Bold" pitchFamily="34" charset="0"/>
            </a:endParaRPr>
          </a:p>
        </p:txBody>
      </p:sp>
      <p:sp>
        <p:nvSpPr>
          <p:cNvPr id="8" name="Pfeil nach links und rechts 7"/>
          <p:cNvSpPr/>
          <p:nvPr/>
        </p:nvSpPr>
        <p:spPr bwMode="auto">
          <a:xfrm>
            <a:off x="1763688" y="4198648"/>
            <a:ext cx="4988102" cy="309496"/>
          </a:xfrm>
          <a:prstGeom prst="leftRightArrow">
            <a:avLst>
              <a:gd name="adj1" fmla="val 65325"/>
              <a:gd name="adj2" fmla="val 69923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265113" algn="l"/>
              </a:tabLst>
            </a:pPr>
            <a:r>
              <a:rPr lang="en-US" sz="1400" b="1" u="none" dirty="0">
                <a:latin typeface="Frutiger LT Com 55 Roman" pitchFamily="34" charset="0"/>
              </a:rPr>
              <a:t>Correlative Microscopy</a:t>
            </a:r>
          </a:p>
        </p:txBody>
      </p:sp>
      <p:sp>
        <p:nvSpPr>
          <p:cNvPr id="40" name="Rectangle 21"/>
          <p:cNvSpPr>
            <a:spLocks/>
          </p:cNvSpPr>
          <p:nvPr/>
        </p:nvSpPr>
        <p:spPr bwMode="auto">
          <a:xfrm>
            <a:off x="4958469" y="4653136"/>
            <a:ext cx="6216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39688" eaLnBrk="0" hangingPunct="0"/>
            <a:r>
              <a:rPr lang="en-US" sz="2000" u="none" dirty="0">
                <a:latin typeface="Frutiger LT Com 55 Roman" pitchFamily="34" charset="0"/>
                <a:cs typeface="Arial" pitchFamily="34" charset="0"/>
              </a:rPr>
              <a:t>Cells</a:t>
            </a:r>
          </a:p>
        </p:txBody>
      </p:sp>
      <p:sp>
        <p:nvSpPr>
          <p:cNvPr id="41" name="Rectangle 22"/>
          <p:cNvSpPr>
            <a:spLocks/>
          </p:cNvSpPr>
          <p:nvPr/>
        </p:nvSpPr>
        <p:spPr bwMode="auto">
          <a:xfrm>
            <a:off x="3428286" y="4653136"/>
            <a:ext cx="7836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39688" eaLnBrk="0" hangingPunct="0"/>
            <a:r>
              <a:rPr lang="en-US" sz="2000" u="none" dirty="0">
                <a:latin typeface="Frutiger LT Com 55 Roman" pitchFamily="34" charset="0"/>
                <a:cs typeface="Arial" pitchFamily="34" charset="0"/>
              </a:rPr>
              <a:t>Tissue</a:t>
            </a:r>
          </a:p>
        </p:txBody>
      </p:sp>
      <p:sp>
        <p:nvSpPr>
          <p:cNvPr id="44" name="Rectangle 24"/>
          <p:cNvSpPr>
            <a:spLocks/>
          </p:cNvSpPr>
          <p:nvPr/>
        </p:nvSpPr>
        <p:spPr bwMode="auto">
          <a:xfrm>
            <a:off x="1864271" y="4653136"/>
            <a:ext cx="9358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39688" algn="ctr" eaLnBrk="0" hangingPunct="0"/>
            <a:r>
              <a:rPr lang="en-US" sz="2000" u="none" dirty="0">
                <a:latin typeface="Frutiger LT Com 55 Roman" pitchFamily="34" charset="0"/>
                <a:cs typeface="Arial" pitchFamily="34" charset="0"/>
              </a:rPr>
              <a:t>Organs</a:t>
            </a:r>
          </a:p>
        </p:txBody>
      </p:sp>
      <p:sp>
        <p:nvSpPr>
          <p:cNvPr id="45" name="Rectangle 21"/>
          <p:cNvSpPr>
            <a:spLocks/>
          </p:cNvSpPr>
          <p:nvPr/>
        </p:nvSpPr>
        <p:spPr bwMode="auto">
          <a:xfrm>
            <a:off x="6084168" y="4653136"/>
            <a:ext cx="13622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39688" eaLnBrk="0" hangingPunct="0"/>
            <a:r>
              <a:rPr lang="en-US" sz="2000" u="none" dirty="0">
                <a:latin typeface="Frutiger LT Com 55 Roman" pitchFamily="34" charset="0"/>
                <a:cs typeface="Arial" pitchFamily="34" charset="0"/>
              </a:rPr>
              <a:t>Organelles</a:t>
            </a:r>
          </a:p>
        </p:txBody>
      </p:sp>
      <p:sp>
        <p:nvSpPr>
          <p:cNvPr id="46" name="Rectangle 21"/>
          <p:cNvSpPr>
            <a:spLocks/>
          </p:cNvSpPr>
          <p:nvPr/>
        </p:nvSpPr>
        <p:spPr bwMode="auto">
          <a:xfrm>
            <a:off x="7615209" y="4653136"/>
            <a:ext cx="12772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39688" eaLnBrk="0" hangingPunct="0"/>
            <a:r>
              <a:rPr lang="en-US" sz="2000" u="none" dirty="0">
                <a:latin typeface="Frutiger LT Com 55 Roman" pitchFamily="34" charset="0"/>
                <a:cs typeface="Arial" pitchFamily="34" charset="0"/>
              </a:rPr>
              <a:t>Molecules</a:t>
            </a:r>
          </a:p>
        </p:txBody>
      </p:sp>
      <p:sp>
        <p:nvSpPr>
          <p:cNvPr id="47" name="Rectangle 24"/>
          <p:cNvSpPr>
            <a:spLocks/>
          </p:cNvSpPr>
          <p:nvPr/>
        </p:nvSpPr>
        <p:spPr bwMode="auto">
          <a:xfrm>
            <a:off x="133514" y="4653136"/>
            <a:ext cx="13333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39688" algn="ctr" eaLnBrk="0" hangingPunct="0"/>
            <a:r>
              <a:rPr lang="en-US" sz="2000" u="none" dirty="0">
                <a:latin typeface="Frutiger LT Com 55 Roman" pitchFamily="34" charset="0"/>
                <a:cs typeface="Arial" pitchFamily="34" charset="0"/>
              </a:rPr>
              <a:t>Organisms</a:t>
            </a:r>
          </a:p>
        </p:txBody>
      </p:sp>
    </p:spTree>
    <p:extLst>
      <p:ext uri="{BB962C8B-B14F-4D97-AF65-F5344CB8AC3E}">
        <p14:creationId xmlns:p14="http://schemas.microsoft.com/office/powerpoint/2010/main" val="389848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6" name="Titel 4"/>
          <p:cNvSpPr>
            <a:spLocks noGrp="1"/>
          </p:cNvSpPr>
          <p:nvPr>
            <p:ph type="title"/>
          </p:nvPr>
        </p:nvSpPr>
        <p:spPr>
          <a:xfrm>
            <a:off x="539750" y="451197"/>
            <a:ext cx="6769100" cy="817563"/>
          </a:xfrm>
        </p:spPr>
        <p:txBody>
          <a:bodyPr/>
          <a:lstStyle/>
          <a:p>
            <a:r>
              <a:rPr lang="en-US" noProof="0" dirty="0">
                <a:latin typeface="Frutiger LT Com 55 Roman" pitchFamily="34" charset="0"/>
              </a:rPr>
              <a:t>Introduction into Cutting Edge Microscopy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21.09.2018 S. Tschanz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Advanced Microscopy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7F55-F621-44B6-9D80-970C80123852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26657" name="Textfeld 45"/>
          <p:cNvSpPr txBox="1">
            <a:spLocks noChangeArrowheads="1"/>
          </p:cNvSpPr>
          <p:nvPr/>
        </p:nvSpPr>
        <p:spPr bwMode="auto">
          <a:xfrm>
            <a:off x="395536" y="1938318"/>
            <a:ext cx="8352136" cy="2154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hangingPunct="0"/>
            <a:r>
              <a:rPr lang="en-US" sz="800" b="1" u="none" dirty="0">
                <a:latin typeface="Arial" pitchFamily="34" charset="0"/>
                <a:cs typeface="Arial" pitchFamily="34" charset="0"/>
              </a:rPr>
              <a:t>Physical basics of light optical imaging  </a:t>
            </a:r>
            <a:r>
              <a:rPr lang="en-US" sz="800" u="none" dirty="0">
                <a:latin typeface="Arial" pitchFamily="34" charset="0"/>
                <a:cs typeface="Arial" pitchFamily="34" charset="0"/>
              </a:rPr>
              <a:t>M. Frenz (IAP)</a:t>
            </a:r>
            <a:endParaRPr lang="de-CH" sz="8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59" name="Textfeld 47"/>
          <p:cNvSpPr txBox="1">
            <a:spLocks noChangeArrowheads="1"/>
          </p:cNvSpPr>
          <p:nvPr/>
        </p:nvSpPr>
        <p:spPr bwMode="auto">
          <a:xfrm>
            <a:off x="2790565" y="2636912"/>
            <a:ext cx="2988000" cy="2154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800" b="1" u="none" dirty="0">
                <a:latin typeface="Arial" pitchFamily="34" charset="0"/>
                <a:cs typeface="Arial" pitchFamily="34" charset="0"/>
              </a:rPr>
              <a:t>Confocal laser scanning microscopy, </a:t>
            </a:r>
            <a:r>
              <a:rPr lang="en-US" sz="800" u="none" dirty="0">
                <a:latin typeface="Arial" pitchFamily="34" charset="0"/>
                <a:cs typeface="Arial" pitchFamily="34" charset="0"/>
              </a:rPr>
              <a:t>F. Blank, DBMR</a:t>
            </a:r>
            <a:endParaRPr lang="de-CH" sz="8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60" name="Textfeld 48"/>
          <p:cNvSpPr txBox="1">
            <a:spLocks noChangeArrowheads="1"/>
          </p:cNvSpPr>
          <p:nvPr/>
        </p:nvSpPr>
        <p:spPr bwMode="auto">
          <a:xfrm>
            <a:off x="2790565" y="2946430"/>
            <a:ext cx="298800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hangingPunct="0"/>
            <a:r>
              <a:rPr lang="en-US" sz="800" b="1" u="none" dirty="0">
                <a:latin typeface="Arial" pitchFamily="34" charset="0"/>
                <a:cs typeface="Arial" pitchFamily="34" charset="0"/>
              </a:rPr>
              <a:t>Specific applications of fluorescence microscopy</a:t>
            </a:r>
            <a:r>
              <a:rPr lang="en-US" sz="800" u="none" dirty="0">
                <a:latin typeface="Arial" pitchFamily="34" charset="0"/>
                <a:cs typeface="Arial" pitchFamily="34" charset="0"/>
              </a:rPr>
              <a:t>: CLSM &amp; other specific applications, S. Yousefi (Pharmacology) </a:t>
            </a:r>
            <a:endParaRPr lang="de-CH" sz="8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61" name="Textfeld 49"/>
          <p:cNvSpPr txBox="1">
            <a:spLocks noChangeArrowheads="1"/>
          </p:cNvSpPr>
          <p:nvPr/>
        </p:nvSpPr>
        <p:spPr bwMode="auto">
          <a:xfrm>
            <a:off x="2790565" y="4077072"/>
            <a:ext cx="2988000" cy="2154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800" b="1" u="none" dirty="0">
                <a:latin typeface="Arial" pitchFamily="34" charset="0"/>
                <a:cs typeface="Arial" pitchFamily="34" charset="0"/>
              </a:rPr>
              <a:t>Multiphoton-intravital microscopy, </a:t>
            </a:r>
            <a:r>
              <a:rPr lang="en-US" sz="800" u="none" dirty="0">
                <a:latin typeface="Arial" pitchFamily="34" charset="0"/>
                <a:cs typeface="Arial" pitchFamily="34" charset="0"/>
              </a:rPr>
              <a:t>T. Nevian (Physiology) </a:t>
            </a:r>
            <a:endParaRPr lang="de-CH" sz="8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62" name="Textfeld 50"/>
          <p:cNvSpPr txBox="1">
            <a:spLocks noChangeArrowheads="1"/>
          </p:cNvSpPr>
          <p:nvPr/>
        </p:nvSpPr>
        <p:spPr bwMode="auto">
          <a:xfrm>
            <a:off x="1353306" y="5250114"/>
            <a:ext cx="3146686" cy="2154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hangingPunct="0"/>
            <a:r>
              <a:rPr lang="en-US" sz="800" b="1" u="none" dirty="0">
                <a:latin typeface="Arial" pitchFamily="34" charset="0"/>
                <a:cs typeface="Arial" pitchFamily="34" charset="0"/>
              </a:rPr>
              <a:t>Light Sheet Microscopy </a:t>
            </a:r>
            <a:r>
              <a:rPr lang="en-US" sz="800" u="none" dirty="0">
                <a:latin typeface="Arial" pitchFamily="34" charset="0"/>
                <a:cs typeface="Arial" pitchFamily="34" charset="0"/>
              </a:rPr>
              <a:t>N. Mercader, (Anatomy)</a:t>
            </a:r>
            <a:endParaRPr lang="de-CH" sz="8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63" name="Textfeld 51"/>
          <p:cNvSpPr txBox="1">
            <a:spLocks noChangeArrowheads="1"/>
          </p:cNvSpPr>
          <p:nvPr/>
        </p:nvSpPr>
        <p:spPr bwMode="auto">
          <a:xfrm>
            <a:off x="2790565" y="4653708"/>
            <a:ext cx="2988000" cy="2154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hangingPunct="0"/>
            <a:r>
              <a:rPr lang="en-US" sz="800" b="1" u="none" dirty="0">
                <a:latin typeface="Arial" pitchFamily="34" charset="0"/>
                <a:cs typeface="Arial" pitchFamily="34" charset="0"/>
              </a:rPr>
              <a:t>Calcium-imaging</a:t>
            </a:r>
            <a:r>
              <a:rPr lang="en-US" sz="800" u="none" dirty="0">
                <a:latin typeface="Arial" pitchFamily="34" charset="0"/>
                <a:cs typeface="Arial" pitchFamily="34" charset="0"/>
              </a:rPr>
              <a:t> with CLSM E. Niggli (Physiology) </a:t>
            </a:r>
            <a:endParaRPr lang="de-CH" sz="8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64" name="Textfeld 52"/>
          <p:cNvSpPr txBox="1">
            <a:spLocks noChangeArrowheads="1"/>
          </p:cNvSpPr>
          <p:nvPr/>
        </p:nvSpPr>
        <p:spPr bwMode="auto">
          <a:xfrm>
            <a:off x="2790565" y="3366136"/>
            <a:ext cx="2988000" cy="2154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800" b="1" u="none" dirty="0">
                <a:latin typeface="Arial" pitchFamily="34" charset="0"/>
                <a:cs typeface="Arial" pitchFamily="34" charset="0"/>
              </a:rPr>
              <a:t>Live cell imaging: The time factor, </a:t>
            </a:r>
            <a:r>
              <a:rPr lang="en-US" sz="800" u="none" dirty="0">
                <a:latin typeface="Arial" pitchFamily="34" charset="0"/>
                <a:cs typeface="Arial" pitchFamily="34" charset="0"/>
              </a:rPr>
              <a:t>R. Lyck (TKI)</a:t>
            </a:r>
            <a:endParaRPr lang="de-CH" sz="8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65" name="Textfeld 53"/>
          <p:cNvSpPr txBox="1">
            <a:spLocks noChangeArrowheads="1"/>
          </p:cNvSpPr>
          <p:nvPr/>
        </p:nvSpPr>
        <p:spPr bwMode="auto">
          <a:xfrm>
            <a:off x="5991848" y="3140968"/>
            <a:ext cx="277200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hangingPunct="0"/>
            <a:r>
              <a:rPr lang="en-US" sz="800" b="1" u="none" dirty="0">
                <a:latin typeface="Arial" pitchFamily="34" charset="0"/>
                <a:cs typeface="Arial" pitchFamily="34" charset="0"/>
              </a:rPr>
              <a:t>Transmission electron microscopy </a:t>
            </a:r>
            <a:r>
              <a:rPr lang="en-US" sz="800" u="none" dirty="0">
                <a:latin typeface="Arial" pitchFamily="34" charset="0"/>
                <a:cs typeface="Arial" pitchFamily="34" charset="0"/>
              </a:rPr>
              <a:t>Application, </a:t>
            </a:r>
            <a:br>
              <a:rPr lang="en-US" sz="800" u="none" dirty="0">
                <a:latin typeface="Arial" pitchFamily="34" charset="0"/>
                <a:cs typeface="Arial" pitchFamily="34" charset="0"/>
              </a:rPr>
            </a:br>
            <a:r>
              <a:rPr lang="en-US" sz="800" u="none" dirty="0">
                <a:latin typeface="Arial" pitchFamily="34" charset="0"/>
                <a:cs typeface="Arial" pitchFamily="34" charset="0"/>
              </a:rPr>
              <a:t>D. Vanhecke (Anatomy) </a:t>
            </a:r>
            <a:endParaRPr lang="de-CH" sz="8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66" name="Textfeld 54"/>
          <p:cNvSpPr txBox="1">
            <a:spLocks noChangeArrowheads="1"/>
          </p:cNvSpPr>
          <p:nvPr/>
        </p:nvSpPr>
        <p:spPr bwMode="auto">
          <a:xfrm>
            <a:off x="5991848" y="3933056"/>
            <a:ext cx="277200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hangingPunct="0"/>
            <a:r>
              <a:rPr lang="en-US" sz="800" b="1" u="none" dirty="0">
                <a:latin typeface="Arial" pitchFamily="34" charset="0"/>
                <a:cs typeface="Arial" pitchFamily="34" charset="0"/>
              </a:rPr>
              <a:t>Scanning electron microscopy</a:t>
            </a:r>
            <a:endParaRPr lang="en-US" sz="800" u="none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800" u="none" dirty="0">
                <a:latin typeface="Arial" pitchFamily="34" charset="0"/>
                <a:cs typeface="Arial" pitchFamily="34" charset="0"/>
              </a:rPr>
              <a:t>M. Stoffel (Vet. Anatomy) </a:t>
            </a:r>
            <a:endParaRPr lang="de-CH" sz="8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67" name="Textfeld 55"/>
          <p:cNvSpPr txBox="1">
            <a:spLocks noChangeArrowheads="1"/>
          </p:cNvSpPr>
          <p:nvPr/>
        </p:nvSpPr>
        <p:spPr bwMode="auto">
          <a:xfrm>
            <a:off x="406399" y="5661248"/>
            <a:ext cx="8377349" cy="2154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hangingPunct="0"/>
            <a:r>
              <a:rPr lang="en-US" sz="800" b="1" u="none" dirty="0">
                <a:latin typeface="Arial" pitchFamily="34" charset="0"/>
                <a:cs typeface="Arial" pitchFamily="34" charset="0"/>
              </a:rPr>
              <a:t>Stereology</a:t>
            </a:r>
            <a:r>
              <a:rPr lang="en-US" sz="800" u="none" dirty="0">
                <a:latin typeface="Arial" pitchFamily="34" charset="0"/>
                <a:cs typeface="Arial" pitchFamily="34" charset="0"/>
              </a:rPr>
              <a:t>, S. Tschanz (Anatomy) </a:t>
            </a:r>
            <a:endParaRPr lang="de-CH" sz="8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68" name="Textfeld 56"/>
          <p:cNvSpPr txBox="1">
            <a:spLocks noChangeArrowheads="1"/>
          </p:cNvSpPr>
          <p:nvPr/>
        </p:nvSpPr>
        <p:spPr bwMode="auto">
          <a:xfrm>
            <a:off x="5991848" y="3573016"/>
            <a:ext cx="2772000" cy="2154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hangingPunct="0"/>
            <a:r>
              <a:rPr lang="en-US" sz="800" b="1" u="none" dirty="0">
                <a:latin typeface="Arial" pitchFamily="34" charset="0"/>
                <a:cs typeface="Arial" pitchFamily="34" charset="0"/>
              </a:rPr>
              <a:t>Cryo-electron microscopy</a:t>
            </a:r>
            <a:r>
              <a:rPr lang="en-US" sz="800" u="none" dirty="0">
                <a:latin typeface="Arial" pitchFamily="34" charset="0"/>
                <a:cs typeface="Arial" pitchFamily="34" charset="0"/>
              </a:rPr>
              <a:t>, B. Zuber (Anatomy) </a:t>
            </a:r>
            <a:endParaRPr lang="de-CH" sz="8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13"/>
          <p:cNvSpPr>
            <a:spLocks/>
          </p:cNvSpPr>
          <p:nvPr/>
        </p:nvSpPr>
        <p:spPr bwMode="auto">
          <a:xfrm>
            <a:off x="2649997" y="1484784"/>
            <a:ext cx="3290428" cy="402332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90000">
                <a:srgbClr val="33CC33"/>
              </a:gs>
              <a:gs pos="100000">
                <a:srgbClr val="0000FF"/>
              </a:gs>
            </a:gsLst>
            <a:lin ang="0" scaled="1"/>
          </a:gradFill>
          <a:ln>
            <a:noFill/>
          </a:ln>
        </p:spPr>
        <p:txBody>
          <a:bodyPr lIns="0" tIns="0" rIns="0" bIns="0"/>
          <a:lstStyle/>
          <a:p>
            <a:pPr eaLnBrk="0" hangingPunct="0"/>
            <a:endParaRPr lang="en-US" u="none" dirty="0">
              <a:latin typeface="Frutiger LT Com 55 Roman" pitchFamily="34" charset="0"/>
            </a:endParaRPr>
          </a:p>
        </p:txBody>
      </p:sp>
      <p:sp>
        <p:nvSpPr>
          <p:cNvPr id="54" name="Rectangle 14"/>
          <p:cNvSpPr>
            <a:spLocks/>
          </p:cNvSpPr>
          <p:nvPr/>
        </p:nvSpPr>
        <p:spPr bwMode="auto">
          <a:xfrm>
            <a:off x="3067485" y="1528316"/>
            <a:ext cx="23686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57799" bIns="0" anchor="ctr">
            <a:spAutoFit/>
          </a:bodyPr>
          <a:lstStyle/>
          <a:p>
            <a:pPr marL="39688" algn="ctr" eaLnBrk="0" hangingPunct="0"/>
            <a:r>
              <a:rPr lang="en-US" sz="2000" b="1" u="none" dirty="0">
                <a:solidFill>
                  <a:schemeClr val="bg1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  <a:t>Optical Microscopy</a:t>
            </a:r>
          </a:p>
        </p:txBody>
      </p:sp>
      <p:sp>
        <p:nvSpPr>
          <p:cNvPr id="57" name="Rectangle 31"/>
          <p:cNvSpPr>
            <a:spLocks/>
          </p:cNvSpPr>
          <p:nvPr/>
        </p:nvSpPr>
        <p:spPr bwMode="auto">
          <a:xfrm>
            <a:off x="283473" y="1484784"/>
            <a:ext cx="2366524" cy="402332"/>
          </a:xfrm>
          <a:prstGeom prst="rect">
            <a:avLst/>
          </a:prstGeom>
          <a:gradFill rotWithShape="0">
            <a:gsLst>
              <a:gs pos="80000">
                <a:srgbClr val="C00000"/>
              </a:gs>
              <a:gs pos="0">
                <a:srgbClr val="C00000"/>
              </a:gs>
              <a:gs pos="100000">
                <a:srgbClr val="33CC33"/>
              </a:gs>
            </a:gsLst>
            <a:lin ang="0" scaled="1"/>
          </a:gradFill>
          <a:ln>
            <a:noFill/>
          </a:ln>
        </p:spPr>
        <p:txBody>
          <a:bodyPr lIns="0" tIns="0" rIns="0" bIns="0"/>
          <a:lstStyle/>
          <a:p>
            <a:pPr eaLnBrk="0" hangingPunct="0"/>
            <a:endParaRPr lang="en-US" u="none" dirty="0">
              <a:latin typeface="Frutiger LT Com 55 Roman" pitchFamily="34" charset="0"/>
            </a:endParaRPr>
          </a:p>
        </p:txBody>
      </p:sp>
      <p:sp>
        <p:nvSpPr>
          <p:cNvPr id="58" name="Rectangle 32"/>
          <p:cNvSpPr>
            <a:spLocks/>
          </p:cNvSpPr>
          <p:nvPr/>
        </p:nvSpPr>
        <p:spPr bwMode="auto">
          <a:xfrm>
            <a:off x="467543" y="1528316"/>
            <a:ext cx="1944217" cy="31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99" bIns="0" anchor="ctr"/>
          <a:lstStyle/>
          <a:p>
            <a:pPr marL="39688" algn="ctr" eaLnBrk="0" hangingPunct="0"/>
            <a:r>
              <a:rPr lang="en-US" sz="2000" b="1" u="none" dirty="0">
                <a:solidFill>
                  <a:srgbClr val="FFFFFF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  <a:t>Mesoscopy</a:t>
            </a:r>
          </a:p>
        </p:txBody>
      </p:sp>
      <p:sp>
        <p:nvSpPr>
          <p:cNvPr id="59" name="Rectangle 13"/>
          <p:cNvSpPr>
            <a:spLocks/>
          </p:cNvSpPr>
          <p:nvPr/>
        </p:nvSpPr>
        <p:spPr bwMode="auto">
          <a:xfrm>
            <a:off x="5940425" y="1484784"/>
            <a:ext cx="3024188" cy="402332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70000">
                <a:srgbClr val="0000FF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txBody>
          <a:bodyPr lIns="0" tIns="0" rIns="0" bIns="0"/>
          <a:lstStyle/>
          <a:p>
            <a:pPr eaLnBrk="0" hangingPunct="0"/>
            <a:endParaRPr lang="en-US" u="none" dirty="0">
              <a:latin typeface="Frutiger LT Com 55 Roman" pitchFamily="34" charset="0"/>
            </a:endParaRPr>
          </a:p>
        </p:txBody>
      </p:sp>
      <p:sp>
        <p:nvSpPr>
          <p:cNvPr id="60" name="Rectangle 14"/>
          <p:cNvSpPr>
            <a:spLocks/>
          </p:cNvSpPr>
          <p:nvPr/>
        </p:nvSpPr>
        <p:spPr bwMode="auto">
          <a:xfrm>
            <a:off x="6152530" y="1528316"/>
            <a:ext cx="24904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57799" bIns="0" anchor="ctr">
            <a:spAutoFit/>
          </a:bodyPr>
          <a:lstStyle/>
          <a:p>
            <a:pPr marL="39688" algn="ctr" eaLnBrk="0" hangingPunct="0"/>
            <a:r>
              <a:rPr lang="en-US" sz="2000" b="1" u="none" dirty="0">
                <a:solidFill>
                  <a:schemeClr val="bg1"/>
                </a:solidFill>
                <a:latin typeface="Frutiger LT Com 55 Roman" pitchFamily="34" charset="0"/>
                <a:cs typeface="Arial" pitchFamily="34" charset="0"/>
                <a:sym typeface="Copperplate Gothic Bold" pitchFamily="34" charset="0"/>
              </a:rPr>
              <a:t>Electron Microscopy</a:t>
            </a:r>
          </a:p>
        </p:txBody>
      </p:sp>
      <p:sp>
        <p:nvSpPr>
          <p:cNvPr id="45" name="Textfeld 51"/>
          <p:cNvSpPr txBox="1">
            <a:spLocks noChangeArrowheads="1"/>
          </p:cNvSpPr>
          <p:nvPr/>
        </p:nvSpPr>
        <p:spPr bwMode="auto">
          <a:xfrm>
            <a:off x="2790564" y="4941168"/>
            <a:ext cx="4013683" cy="2149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hangingPunct="0"/>
            <a:r>
              <a:rPr lang="en-US" sz="800" b="1" u="none" dirty="0">
                <a:latin typeface="Arial" pitchFamily="34" charset="0"/>
                <a:cs typeface="Arial" pitchFamily="34" charset="0"/>
              </a:rPr>
              <a:t>Super resolution imaging, </a:t>
            </a:r>
            <a:r>
              <a:rPr lang="en-US" sz="800" u="none" dirty="0">
                <a:latin typeface="Arial" pitchFamily="34" charset="0"/>
                <a:cs typeface="Arial" pitchFamily="34" charset="0"/>
              </a:rPr>
              <a:t>T. Nevian (Physiology) </a:t>
            </a:r>
            <a:endParaRPr lang="de-CH" sz="8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feld 52"/>
          <p:cNvSpPr txBox="1">
            <a:spLocks noChangeArrowheads="1"/>
          </p:cNvSpPr>
          <p:nvPr/>
        </p:nvSpPr>
        <p:spPr bwMode="auto">
          <a:xfrm>
            <a:off x="2790565" y="3662168"/>
            <a:ext cx="298800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800" b="1" u="none" dirty="0">
                <a:latin typeface="Arial" pitchFamily="34" charset="0"/>
                <a:cs typeface="Arial" pitchFamily="34" charset="0"/>
              </a:rPr>
              <a:t>Total internal reflection fluorescence microscopy (TIRF), </a:t>
            </a:r>
            <a:r>
              <a:rPr lang="en-US" sz="800" u="none" dirty="0">
                <a:latin typeface="Arial" pitchFamily="34" charset="0"/>
                <a:cs typeface="Arial" pitchFamily="34" charset="0"/>
              </a:rPr>
              <a:t>Y. Belyaev (MIC)</a:t>
            </a:r>
            <a:endParaRPr lang="de-CH" sz="8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feld 50"/>
          <p:cNvSpPr txBox="1">
            <a:spLocks noChangeArrowheads="1"/>
          </p:cNvSpPr>
          <p:nvPr/>
        </p:nvSpPr>
        <p:spPr bwMode="auto">
          <a:xfrm>
            <a:off x="6588224" y="2797310"/>
            <a:ext cx="2448272" cy="2154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hangingPunct="0"/>
            <a:r>
              <a:rPr lang="en-US" sz="800" b="1" u="none" dirty="0">
                <a:latin typeface="Arial" pitchFamily="34" charset="0"/>
                <a:cs typeface="Arial" pitchFamily="34" charset="0"/>
              </a:rPr>
              <a:t>Atomic force microscopy, </a:t>
            </a:r>
            <a:r>
              <a:rPr lang="en-US" sz="800" u="none" dirty="0">
                <a:latin typeface="Arial" pitchFamily="34" charset="0"/>
                <a:cs typeface="Arial" pitchFamily="34" charset="0"/>
              </a:rPr>
              <a:t>D. Fotiadis (IBMM) </a:t>
            </a:r>
            <a:endParaRPr lang="de-CH" sz="8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Line 1"/>
          <p:cNvSpPr>
            <a:spLocks noChangeShapeType="1"/>
          </p:cNvSpPr>
          <p:nvPr/>
        </p:nvSpPr>
        <p:spPr bwMode="auto">
          <a:xfrm>
            <a:off x="283472" y="1336364"/>
            <a:ext cx="866379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u="none" dirty="0">
              <a:latin typeface="Frutiger LT Com 55 Roman" pitchFamily="34" charset="0"/>
            </a:endParaRPr>
          </a:p>
        </p:txBody>
      </p:sp>
      <p:sp>
        <p:nvSpPr>
          <p:cNvPr id="49" name="Line 2"/>
          <p:cNvSpPr>
            <a:spLocks noChangeShapeType="1"/>
          </p:cNvSpPr>
          <p:nvPr/>
        </p:nvSpPr>
        <p:spPr bwMode="auto">
          <a:xfrm>
            <a:off x="467544" y="1260164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u="none" dirty="0">
              <a:latin typeface="Frutiger LT Com 55 Roman" pitchFamily="34" charset="0"/>
            </a:endParaRPr>
          </a:p>
        </p:txBody>
      </p:sp>
      <p:sp>
        <p:nvSpPr>
          <p:cNvPr id="50" name="Rectangle 6"/>
          <p:cNvSpPr>
            <a:spLocks/>
          </p:cNvSpPr>
          <p:nvPr/>
        </p:nvSpPr>
        <p:spPr bwMode="auto">
          <a:xfrm>
            <a:off x="2411760" y="966476"/>
            <a:ext cx="812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39688" eaLnBrk="0" hangingPunct="0"/>
            <a:r>
              <a:rPr lang="en-US" sz="1800" u="none" dirty="0">
                <a:latin typeface="Frutiger LT Com 55 Roman" pitchFamily="34" charset="0"/>
                <a:cs typeface="Arial" pitchFamily="34" charset="0"/>
              </a:rPr>
              <a:t>100μm</a:t>
            </a:r>
          </a:p>
        </p:txBody>
      </p:sp>
      <p:sp>
        <p:nvSpPr>
          <p:cNvPr id="51" name="Rectangle 7"/>
          <p:cNvSpPr>
            <a:spLocks/>
          </p:cNvSpPr>
          <p:nvPr/>
        </p:nvSpPr>
        <p:spPr bwMode="auto">
          <a:xfrm>
            <a:off x="1331640" y="966476"/>
            <a:ext cx="6200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39688" eaLnBrk="0" hangingPunct="0"/>
            <a:r>
              <a:rPr lang="en-US" sz="1800" u="none" dirty="0">
                <a:latin typeface="Frutiger LT Com 55 Roman" pitchFamily="34" charset="0"/>
                <a:cs typeface="Arial" pitchFamily="34" charset="0"/>
              </a:rPr>
              <a:t>1mm</a:t>
            </a:r>
          </a:p>
        </p:txBody>
      </p:sp>
      <p:sp>
        <p:nvSpPr>
          <p:cNvPr id="52" name="Rectangle 8"/>
          <p:cNvSpPr>
            <a:spLocks/>
          </p:cNvSpPr>
          <p:nvPr/>
        </p:nvSpPr>
        <p:spPr bwMode="auto">
          <a:xfrm>
            <a:off x="208781" y="966475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39688" eaLnBrk="0" hangingPunct="0"/>
            <a:r>
              <a:rPr lang="en-US" sz="1800" u="none" dirty="0">
                <a:latin typeface="Frutiger LT Com 55 Roman" pitchFamily="34" charset="0"/>
                <a:cs typeface="Arial" pitchFamily="34" charset="0"/>
              </a:rPr>
              <a:t>1cm</a:t>
            </a:r>
          </a:p>
        </p:txBody>
      </p:sp>
      <p:sp>
        <p:nvSpPr>
          <p:cNvPr id="61" name="Rectangle 11"/>
          <p:cNvSpPr>
            <a:spLocks/>
          </p:cNvSpPr>
          <p:nvPr/>
        </p:nvSpPr>
        <p:spPr bwMode="auto">
          <a:xfrm>
            <a:off x="3743824" y="966476"/>
            <a:ext cx="684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39688" eaLnBrk="0" hangingPunct="0"/>
            <a:r>
              <a:rPr lang="en-US" sz="1800" u="none" dirty="0">
                <a:latin typeface="Frutiger LT Com 55 Roman" pitchFamily="34" charset="0"/>
                <a:cs typeface="Arial" pitchFamily="34" charset="0"/>
              </a:rPr>
              <a:t>10μm</a:t>
            </a:r>
          </a:p>
        </p:txBody>
      </p:sp>
      <p:sp>
        <p:nvSpPr>
          <p:cNvPr id="62" name="Line 2"/>
          <p:cNvSpPr>
            <a:spLocks noChangeShapeType="1"/>
          </p:cNvSpPr>
          <p:nvPr/>
        </p:nvSpPr>
        <p:spPr bwMode="auto">
          <a:xfrm>
            <a:off x="1640246" y="1260164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u="none" dirty="0">
              <a:latin typeface="Frutiger LT Com 55 Roman" pitchFamily="34" charset="0"/>
            </a:endParaRPr>
          </a:p>
        </p:txBody>
      </p:sp>
      <p:sp>
        <p:nvSpPr>
          <p:cNvPr id="63" name="Line 2"/>
          <p:cNvSpPr>
            <a:spLocks noChangeShapeType="1"/>
          </p:cNvSpPr>
          <p:nvPr/>
        </p:nvSpPr>
        <p:spPr bwMode="auto">
          <a:xfrm>
            <a:off x="2812948" y="1260164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u="none" dirty="0">
              <a:latin typeface="Frutiger LT Com 55 Roman" pitchFamily="34" charset="0"/>
            </a:endParaRPr>
          </a:p>
        </p:txBody>
      </p:sp>
      <p:sp>
        <p:nvSpPr>
          <p:cNvPr id="64" name="Line 2"/>
          <p:cNvSpPr>
            <a:spLocks noChangeShapeType="1"/>
          </p:cNvSpPr>
          <p:nvPr/>
        </p:nvSpPr>
        <p:spPr bwMode="auto">
          <a:xfrm>
            <a:off x="3985650" y="1260164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u="none" dirty="0">
              <a:latin typeface="Frutiger LT Com 55 Roman" pitchFamily="34" charset="0"/>
            </a:endParaRPr>
          </a:p>
        </p:txBody>
      </p:sp>
      <p:sp>
        <p:nvSpPr>
          <p:cNvPr id="65" name="Line 2"/>
          <p:cNvSpPr>
            <a:spLocks noChangeShapeType="1"/>
          </p:cNvSpPr>
          <p:nvPr/>
        </p:nvSpPr>
        <p:spPr bwMode="auto">
          <a:xfrm>
            <a:off x="5158352" y="1260164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u="none" dirty="0">
              <a:latin typeface="Frutiger LT Com 55 Roman" pitchFamily="34" charset="0"/>
            </a:endParaRPr>
          </a:p>
        </p:txBody>
      </p:sp>
      <p:sp>
        <p:nvSpPr>
          <p:cNvPr id="66" name="Rectangle 11"/>
          <p:cNvSpPr>
            <a:spLocks/>
          </p:cNvSpPr>
          <p:nvPr/>
        </p:nvSpPr>
        <p:spPr bwMode="auto">
          <a:xfrm>
            <a:off x="4952185" y="966476"/>
            <a:ext cx="5559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39688" eaLnBrk="0" hangingPunct="0"/>
            <a:r>
              <a:rPr lang="en-US" sz="1800" u="none" dirty="0">
                <a:latin typeface="Frutiger LT Com 55 Roman" pitchFamily="34" charset="0"/>
                <a:cs typeface="Arial" pitchFamily="34" charset="0"/>
              </a:rPr>
              <a:t>1μm</a:t>
            </a:r>
          </a:p>
        </p:txBody>
      </p:sp>
      <p:sp>
        <p:nvSpPr>
          <p:cNvPr id="67" name="Rectangle 11"/>
          <p:cNvSpPr>
            <a:spLocks/>
          </p:cNvSpPr>
          <p:nvPr/>
        </p:nvSpPr>
        <p:spPr bwMode="auto">
          <a:xfrm>
            <a:off x="5991848" y="966476"/>
            <a:ext cx="812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39688" eaLnBrk="0" hangingPunct="0"/>
            <a:r>
              <a:rPr lang="en-US" sz="1800" u="none" dirty="0">
                <a:latin typeface="Frutiger LT Com 55 Roman" pitchFamily="34" charset="0"/>
                <a:cs typeface="Arial" pitchFamily="34" charset="0"/>
              </a:rPr>
              <a:t>100nm</a:t>
            </a:r>
          </a:p>
        </p:txBody>
      </p:sp>
      <p:sp>
        <p:nvSpPr>
          <p:cNvPr id="68" name="Rectangle 11"/>
          <p:cNvSpPr>
            <a:spLocks/>
          </p:cNvSpPr>
          <p:nvPr/>
        </p:nvSpPr>
        <p:spPr bwMode="auto">
          <a:xfrm>
            <a:off x="7272216" y="966476"/>
            <a:ext cx="684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39688" eaLnBrk="0" hangingPunct="0"/>
            <a:r>
              <a:rPr lang="en-US" sz="1800" u="none" dirty="0">
                <a:latin typeface="Frutiger LT Com 55 Roman" pitchFamily="34" charset="0"/>
                <a:cs typeface="Arial" pitchFamily="34" charset="0"/>
              </a:rPr>
              <a:t>10nm</a:t>
            </a:r>
          </a:p>
        </p:txBody>
      </p:sp>
      <p:sp>
        <p:nvSpPr>
          <p:cNvPr id="69" name="Rectangle 11"/>
          <p:cNvSpPr>
            <a:spLocks/>
          </p:cNvSpPr>
          <p:nvPr/>
        </p:nvSpPr>
        <p:spPr bwMode="auto">
          <a:xfrm>
            <a:off x="8480577" y="965701"/>
            <a:ext cx="5559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39688" eaLnBrk="0" hangingPunct="0"/>
            <a:r>
              <a:rPr lang="en-US" sz="1800" u="none" dirty="0">
                <a:latin typeface="Frutiger LT Com 55 Roman" pitchFamily="34" charset="0"/>
                <a:cs typeface="Arial" pitchFamily="34" charset="0"/>
              </a:rPr>
              <a:t>1nm</a:t>
            </a:r>
          </a:p>
        </p:txBody>
      </p:sp>
      <p:sp>
        <p:nvSpPr>
          <p:cNvPr id="70" name="Line 2"/>
          <p:cNvSpPr>
            <a:spLocks noChangeShapeType="1"/>
          </p:cNvSpPr>
          <p:nvPr/>
        </p:nvSpPr>
        <p:spPr bwMode="auto">
          <a:xfrm>
            <a:off x="6331054" y="1260164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u="none" dirty="0">
              <a:latin typeface="Frutiger LT Com 55 Roman" pitchFamily="34" charset="0"/>
            </a:endParaRPr>
          </a:p>
        </p:txBody>
      </p:sp>
      <p:sp>
        <p:nvSpPr>
          <p:cNvPr id="71" name="Line 2"/>
          <p:cNvSpPr>
            <a:spLocks noChangeShapeType="1"/>
          </p:cNvSpPr>
          <p:nvPr/>
        </p:nvSpPr>
        <p:spPr bwMode="auto">
          <a:xfrm>
            <a:off x="7503756" y="1260164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u="none" dirty="0">
              <a:latin typeface="Frutiger LT Com 55 Roman" pitchFamily="34" charset="0"/>
            </a:endParaRPr>
          </a:p>
        </p:txBody>
      </p:sp>
      <p:sp>
        <p:nvSpPr>
          <p:cNvPr id="72" name="Line 2"/>
          <p:cNvSpPr>
            <a:spLocks noChangeShapeType="1"/>
          </p:cNvSpPr>
          <p:nvPr/>
        </p:nvSpPr>
        <p:spPr bwMode="auto">
          <a:xfrm>
            <a:off x="8676456" y="1260164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u="none" dirty="0">
              <a:latin typeface="Frutiger LT Com 55 Roman" pitchFamily="34" charset="0"/>
            </a:endParaRPr>
          </a:p>
        </p:txBody>
      </p:sp>
      <p:sp>
        <p:nvSpPr>
          <p:cNvPr id="73" name="Textfeld 49"/>
          <p:cNvSpPr txBox="1">
            <a:spLocks noChangeArrowheads="1"/>
          </p:cNvSpPr>
          <p:nvPr/>
        </p:nvSpPr>
        <p:spPr bwMode="auto">
          <a:xfrm>
            <a:off x="2790565" y="4375311"/>
            <a:ext cx="2988000" cy="2154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hangingPunct="0"/>
            <a:r>
              <a:rPr lang="en-US" sz="800" b="1" u="none" dirty="0">
                <a:latin typeface="Arial" pitchFamily="34" charset="0"/>
                <a:cs typeface="Arial" pitchFamily="34" charset="0"/>
              </a:rPr>
              <a:t>Intravital microscopy,</a:t>
            </a:r>
            <a:r>
              <a:rPr lang="en-US" sz="800" u="none" dirty="0">
                <a:latin typeface="Arial" pitchFamily="34" charset="0"/>
                <a:cs typeface="Arial" pitchFamily="34" charset="0"/>
              </a:rPr>
              <a:t> G. Enzmann, (TKI) </a:t>
            </a:r>
            <a:endParaRPr lang="de-CH" sz="8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feld 47"/>
          <p:cNvSpPr txBox="1">
            <a:spLocks noChangeArrowheads="1"/>
          </p:cNvSpPr>
          <p:nvPr/>
        </p:nvSpPr>
        <p:spPr bwMode="auto">
          <a:xfrm>
            <a:off x="2790565" y="2326272"/>
            <a:ext cx="2988000" cy="2154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hangingPunct="0"/>
            <a:r>
              <a:rPr lang="en-US" sz="800" b="1" u="none" dirty="0">
                <a:latin typeface="Arial" pitchFamily="34" charset="0"/>
                <a:cs typeface="Arial" pitchFamily="34" charset="0"/>
              </a:rPr>
              <a:t>Wide-field fluorescence  microscopy,  </a:t>
            </a:r>
            <a:r>
              <a:rPr lang="en-US" sz="800" u="none" dirty="0">
                <a:latin typeface="Arial" pitchFamily="34" charset="0"/>
                <a:cs typeface="Arial" pitchFamily="34" charset="0"/>
              </a:rPr>
              <a:t>F. Blank, DBMR</a:t>
            </a:r>
            <a:endParaRPr lang="de-CH" sz="8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feld 56"/>
          <p:cNvSpPr txBox="1">
            <a:spLocks noChangeArrowheads="1"/>
          </p:cNvSpPr>
          <p:nvPr/>
        </p:nvSpPr>
        <p:spPr bwMode="auto">
          <a:xfrm>
            <a:off x="5991848" y="4437692"/>
            <a:ext cx="2772000" cy="2154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hangingPunct="0"/>
            <a:r>
              <a:rPr lang="en-US" sz="800" b="1" u="none" dirty="0">
                <a:latin typeface="Arial" pitchFamily="34" charset="0"/>
                <a:cs typeface="Arial" pitchFamily="34" charset="0"/>
              </a:rPr>
              <a:t>Serial Block Face  SEM</a:t>
            </a:r>
            <a:r>
              <a:rPr lang="en-US" sz="800" u="none" dirty="0">
                <a:latin typeface="Arial" pitchFamily="34" charset="0"/>
                <a:cs typeface="Arial" pitchFamily="34" charset="0"/>
              </a:rPr>
              <a:t>, B. Zuber (Anatomy) </a:t>
            </a:r>
            <a:endParaRPr lang="de-CH" sz="8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353660"/>
      </p:ext>
    </p:extLst>
  </p:cSld>
  <p:clrMapOvr>
    <a:masterClrMapping/>
  </p:clrMapOvr>
</p:sld>
</file>

<file path=ppt/theme/theme1.xml><?xml version="1.0" encoding="utf-8"?>
<a:theme xmlns:a="http://schemas.openxmlformats.org/drawingml/2006/main" name="MIC-UB_PPTX_Template_MovieOK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UB_Scre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>
          <a:defRPr sz="1600" u="none"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UB_Sc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502</Words>
  <Application>Microsoft Office PowerPoint</Application>
  <PresentationFormat>Bildschirmpräsentation (4:3)</PresentationFormat>
  <Paragraphs>80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Frutiger LT Com 55 Roman</vt:lpstr>
      <vt:lpstr>Helvetica CE</vt:lpstr>
      <vt:lpstr>Symbol</vt:lpstr>
      <vt:lpstr>Times</vt:lpstr>
      <vt:lpstr>Wingdings</vt:lpstr>
      <vt:lpstr>MIC-UB_PPTX_Template_MovieOK</vt:lpstr>
      <vt:lpstr>Available Microscopy Techniques: from Centi to Nano</vt:lpstr>
      <vt:lpstr>Introduction into Cutting Edge Microscopy</vt:lpstr>
    </vt:vector>
  </TitlesOfParts>
  <Company>Anatomie Bern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Cutting Edge Microscopy</dc:title>
  <dc:creator>Stefan A. Tschanz</dc:creator>
  <cp:lastModifiedBy>Tschanz, Stefan A. (ANA)</cp:lastModifiedBy>
  <cp:revision>158</cp:revision>
  <cp:lastPrinted>2004-10-28T11:59:21Z</cp:lastPrinted>
  <dcterms:created xsi:type="dcterms:W3CDTF">2011-09-04T12:21:03Z</dcterms:created>
  <dcterms:modified xsi:type="dcterms:W3CDTF">2022-05-30T14:42:59Z</dcterms:modified>
</cp:coreProperties>
</file>