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4"/>
  </p:sldMasterIdLst>
  <p:notesMasterIdLst>
    <p:notesMasterId r:id="rId21"/>
  </p:notesMasterIdLst>
  <p:handoutMasterIdLst>
    <p:handoutMasterId r:id="rId22"/>
  </p:handoutMasterIdLst>
  <p:sldIdLst>
    <p:sldId id="257" r:id="rId5"/>
    <p:sldId id="264" r:id="rId6"/>
    <p:sldId id="643" r:id="rId7"/>
    <p:sldId id="644" r:id="rId8"/>
    <p:sldId id="636" r:id="rId9"/>
    <p:sldId id="637" r:id="rId10"/>
    <p:sldId id="638" r:id="rId11"/>
    <p:sldId id="639" r:id="rId12"/>
    <p:sldId id="640" r:id="rId13"/>
    <p:sldId id="641" r:id="rId14"/>
    <p:sldId id="642" r:id="rId15"/>
    <p:sldId id="645" r:id="rId16"/>
    <p:sldId id="646" r:id="rId17"/>
    <p:sldId id="647" r:id="rId18"/>
    <p:sldId id="648" r:id="rId19"/>
    <p:sldId id="328" r:id="rId20"/>
  </p:sldIdLst>
  <p:sldSz cx="12192000" cy="6858000"/>
  <p:notesSz cx="6797675" cy="9926638"/>
  <p:embeddedFontLst>
    <p:embeddedFont>
      <p:font typeface="Calibri bold" panose="020F0702030404030204" pitchFamily="34" charset="0"/>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FFF"/>
    <a:srgbClr val="E1F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3" autoAdjust="0"/>
    <p:restoredTop sz="94660"/>
  </p:normalViewPr>
  <p:slideViewPr>
    <p:cSldViewPr snapToGrid="0" showGuides="1">
      <p:cViewPr varScale="1">
        <p:scale>
          <a:sx n="83" d="100"/>
          <a:sy n="83" d="100"/>
        </p:scale>
        <p:origin x="1068" y="90"/>
      </p:cViewPr>
      <p:guideLst>
        <p:guide orient="horz" pos="2160"/>
        <p:guide pos="3840"/>
      </p:guideLst>
    </p:cSldViewPr>
  </p:slideViewPr>
  <p:notesTextViewPr>
    <p:cViewPr>
      <p:scale>
        <a:sx n="3" d="2"/>
        <a:sy n="3" d="2"/>
      </p:scale>
      <p:origin x="0" y="0"/>
    </p:cViewPr>
  </p:notesTextViewPr>
  <p:notesViewPr>
    <p:cSldViewPr snapToGrid="0" showGuides="1">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77920D3C-9C1D-4F40-9A56-E4915A4C4678}" type="datetimeFigureOut">
              <a:rPr lang="en-GB" smtClean="0"/>
              <a:t>16/02/2024</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FD67770A-A0E5-4732-8333-371A72353AFF}" type="slidenum">
              <a:rPr lang="en-GB" smtClean="0"/>
              <a:t>‹#›</a:t>
            </a:fld>
            <a:endParaRPr lang="en-GB"/>
          </a:p>
        </p:txBody>
      </p:sp>
    </p:spTree>
    <p:extLst>
      <p:ext uri="{BB962C8B-B14F-4D97-AF65-F5344CB8AC3E}">
        <p14:creationId xmlns:p14="http://schemas.microsoft.com/office/powerpoint/2010/main" val="2638474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FE04CA60-9236-4321-BD87-3FAEB91FB469}" type="datetimeFigureOut">
              <a:rPr lang="en-GB" smtClean="0"/>
              <a:t>16/02/2024</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AB0A922-D586-4ABF-AD4D-7EBCEBE5A34F}" type="slidenum">
              <a:rPr lang="en-GB" smtClean="0"/>
              <a:t>‹#›</a:t>
            </a:fld>
            <a:endParaRPr lang="en-GB"/>
          </a:p>
        </p:txBody>
      </p:sp>
    </p:spTree>
    <p:extLst>
      <p:ext uri="{BB962C8B-B14F-4D97-AF65-F5344CB8AC3E}">
        <p14:creationId xmlns:p14="http://schemas.microsoft.com/office/powerpoint/2010/main" val="379461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b_Title slide">
    <p:spTree>
      <p:nvGrpSpPr>
        <p:cNvPr id="1" name=""/>
        <p:cNvGrpSpPr/>
        <p:nvPr/>
      </p:nvGrpSpPr>
      <p:grpSpPr>
        <a:xfrm>
          <a:off x="0" y="0"/>
          <a:ext cx="0" cy="0"/>
          <a:chOff x="0" y="0"/>
          <a:chExt cx="0" cy="0"/>
        </a:xfrm>
      </p:grpSpPr>
      <p:sp>
        <p:nvSpPr>
          <p:cNvPr id="11" name="Rechthoek 16">
            <a:extLst>
              <a:ext uri="{FF2B5EF4-FFF2-40B4-BE49-F238E27FC236}">
                <a16:creationId xmlns:a16="http://schemas.microsoft.com/office/drawing/2014/main" id="{BE1EC009-1AB6-46B3-89FC-A2752A5CC63B}"/>
              </a:ext>
            </a:extLst>
          </p:cNvPr>
          <p:cNvSpPr/>
          <p:nvPr userDrawn="1"/>
        </p:nvSpPr>
        <p:spPr>
          <a:xfrm>
            <a:off x="7913406" y="556624"/>
            <a:ext cx="4278594" cy="41165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8" name="Rechthoek 17">
            <a:extLst>
              <a:ext uri="{FF2B5EF4-FFF2-40B4-BE49-F238E27FC236}">
                <a16:creationId xmlns:a16="http://schemas.microsoft.com/office/drawing/2014/main" id="{552F9B91-4010-4562-9359-EED6891B29B8}"/>
              </a:ext>
            </a:extLst>
          </p:cNvPr>
          <p:cNvSpPr/>
          <p:nvPr/>
        </p:nvSpPr>
        <p:spPr>
          <a:xfrm>
            <a:off x="152400" y="3415144"/>
            <a:ext cx="11887200" cy="344285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9" name="Titel 1">
            <a:extLst>
              <a:ext uri="{FF2B5EF4-FFF2-40B4-BE49-F238E27FC236}">
                <a16:creationId xmlns:a16="http://schemas.microsoft.com/office/drawing/2014/main" id="{A199696C-1A0F-4C0D-85B6-89CC710B7380}"/>
              </a:ext>
            </a:extLst>
          </p:cNvPr>
          <p:cNvSpPr>
            <a:spLocks noGrp="1"/>
          </p:cNvSpPr>
          <p:nvPr>
            <p:ph type="ctrTitle" hasCustomPrompt="1"/>
          </p:nvPr>
        </p:nvSpPr>
        <p:spPr>
          <a:xfrm>
            <a:off x="939977" y="4119073"/>
            <a:ext cx="6417952" cy="1040380"/>
          </a:xfrm>
          <a:prstGeom prst="rect">
            <a:avLst/>
          </a:prstGeom>
        </p:spPr>
        <p:txBody>
          <a:bodyPr anchor="t">
            <a:noAutofit/>
          </a:bodyPr>
          <a:lstStyle>
            <a:lvl1pPr algn="l">
              <a:lnSpc>
                <a:spcPts val="4500"/>
              </a:lnSpc>
              <a:defRPr sz="4400" spc="70" baseline="0">
                <a:solidFill>
                  <a:schemeClr val="bg2"/>
                </a:solidFill>
                <a:latin typeface="Calibri bold" panose="020F0702030404030204" pitchFamily="34" charset="0"/>
                <a:cs typeface="Calibri bold" panose="020F0702030404030204" pitchFamily="34" charset="0"/>
              </a:defRPr>
            </a:lvl1pPr>
          </a:lstStyle>
          <a:p>
            <a:r>
              <a:rPr lang="nl-NL" dirty="0"/>
              <a:t>CLICK TO EDIT TITLE</a:t>
            </a:r>
            <a:endParaRPr lang="en-GB" dirty="0"/>
          </a:p>
        </p:txBody>
      </p:sp>
      <p:sp>
        <p:nvSpPr>
          <p:cNvPr id="20" name="Ondertitel 2">
            <a:extLst>
              <a:ext uri="{FF2B5EF4-FFF2-40B4-BE49-F238E27FC236}">
                <a16:creationId xmlns:a16="http://schemas.microsoft.com/office/drawing/2014/main" id="{7D927364-844D-4A85-B6EB-FBFEED2E4891}"/>
              </a:ext>
            </a:extLst>
          </p:cNvPr>
          <p:cNvSpPr>
            <a:spLocks noGrp="1"/>
          </p:cNvSpPr>
          <p:nvPr>
            <p:ph type="subTitle" idx="1" hasCustomPrompt="1"/>
          </p:nvPr>
        </p:nvSpPr>
        <p:spPr>
          <a:xfrm>
            <a:off x="951128" y="5228106"/>
            <a:ext cx="6405115" cy="351565"/>
          </a:xfrm>
          <a:prstGeom prst="rect">
            <a:avLst/>
          </a:prstGeom>
        </p:spPr>
        <p:txBody>
          <a:bodyPr>
            <a:noAutofit/>
          </a:bodyPr>
          <a:lstStyle>
            <a:lvl1pPr marL="0" indent="0" algn="l">
              <a:buNone/>
              <a:defRPr sz="2000" spc="50" baseline="0">
                <a:solidFill>
                  <a:schemeClr val="bg2"/>
                </a:solidFill>
                <a:latin typeface="+mn-lt"/>
                <a:ea typeface="Aero Light" pitchFamily="50" charset="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Click to edit subtitle </a:t>
            </a:r>
            <a:endParaRPr lang="en-GB" dirty="0"/>
          </a:p>
        </p:txBody>
      </p:sp>
      <p:sp>
        <p:nvSpPr>
          <p:cNvPr id="21" name="Tijdelijke aanduiding voor tekst 9">
            <a:extLst>
              <a:ext uri="{FF2B5EF4-FFF2-40B4-BE49-F238E27FC236}">
                <a16:creationId xmlns:a16="http://schemas.microsoft.com/office/drawing/2014/main" id="{BFA6C715-12C9-4F92-B6DE-60323A6EC88F}"/>
              </a:ext>
            </a:extLst>
          </p:cNvPr>
          <p:cNvSpPr>
            <a:spLocks noGrp="1"/>
          </p:cNvSpPr>
          <p:nvPr>
            <p:ph type="body" sz="quarter" idx="11" hasCustomPrompt="1"/>
          </p:nvPr>
        </p:nvSpPr>
        <p:spPr>
          <a:xfrm>
            <a:off x="939979" y="5788552"/>
            <a:ext cx="6417952" cy="602417"/>
          </a:xfrm>
          <a:prstGeom prst="rect">
            <a:avLst/>
          </a:prstGeom>
        </p:spPr>
        <p:txBody>
          <a:bodyPr>
            <a:noAutofit/>
          </a:bodyPr>
          <a:lstStyle>
            <a:lvl1pPr marL="0" indent="0">
              <a:buNone/>
              <a:defRPr sz="2000" spc="50" baseline="0">
                <a:solidFill>
                  <a:schemeClr val="bg2"/>
                </a:solidFill>
                <a:latin typeface="+mj-lt"/>
                <a:ea typeface="Aero Light" pitchFamily="50" charset="2"/>
              </a:defRPr>
            </a:lvl1pPr>
          </a:lstStyle>
          <a:p>
            <a:pPr lvl="0"/>
            <a:r>
              <a:rPr lang="nl-NL" dirty="0"/>
              <a:t>Click to add presenter’s name and </a:t>
            </a:r>
            <a:br>
              <a:rPr lang="nl-NL" dirty="0"/>
            </a:br>
            <a:r>
              <a:rPr lang="nl-NL" dirty="0"/>
              <a:t>job title</a:t>
            </a:r>
          </a:p>
        </p:txBody>
      </p:sp>
      <p:sp>
        <p:nvSpPr>
          <p:cNvPr id="14" name="Picture Placeholder 2"/>
          <p:cNvSpPr>
            <a:spLocks noGrp="1"/>
          </p:cNvSpPr>
          <p:nvPr>
            <p:ph type="pic" sz="quarter" idx="10"/>
          </p:nvPr>
        </p:nvSpPr>
        <p:spPr>
          <a:xfrm>
            <a:off x="7397551" y="847142"/>
            <a:ext cx="4153375" cy="5543827"/>
          </a:xfrm>
          <a:prstGeom prst="rect">
            <a:avLst/>
          </a:prstGeom>
          <a:solidFill>
            <a:schemeClr val="bg1"/>
          </a:solidFill>
        </p:spPr>
        <p:txBody>
          <a:bodyPr/>
          <a:lstStyle/>
          <a:p>
            <a:r>
              <a:rPr lang="en-US"/>
              <a:t>Drag picture to placeholder or click icon to add</a:t>
            </a:r>
            <a:endParaRPr lang="en-GB"/>
          </a:p>
        </p:txBody>
      </p:sp>
      <p:sp>
        <p:nvSpPr>
          <p:cNvPr id="2" name="TextBox 1">
            <a:extLst>
              <a:ext uri="{FF2B5EF4-FFF2-40B4-BE49-F238E27FC236}">
                <a16:creationId xmlns:a16="http://schemas.microsoft.com/office/drawing/2014/main" id="{9669CAC4-B068-44D3-ADBC-F85C42506A47}"/>
              </a:ext>
            </a:extLst>
          </p:cNvPr>
          <p:cNvSpPr txBox="1"/>
          <p:nvPr userDrawn="1"/>
        </p:nvSpPr>
        <p:spPr>
          <a:xfrm>
            <a:off x="9738911" y="6577070"/>
            <a:ext cx="1812015" cy="280930"/>
          </a:xfrm>
          <a:prstGeom prst="rect">
            <a:avLst/>
          </a:prstGeom>
        </p:spPr>
        <p:txBody>
          <a:bodyPr vert="horz" wrap="square" lIns="91440" tIns="45720" rIns="91440" bIns="45720" rtlCol="0" anchor="b">
            <a:normAutofit fontScale="85000" lnSpcReduction="20000"/>
          </a:bodyPr>
          <a:lstStyle/>
          <a:p>
            <a:pPr algn="l"/>
            <a:endParaRPr lang="en-GB" dirty="0"/>
          </a:p>
        </p:txBody>
      </p:sp>
      <p:sp>
        <p:nvSpPr>
          <p:cNvPr id="3" name="TextBox 2">
            <a:extLst>
              <a:ext uri="{FF2B5EF4-FFF2-40B4-BE49-F238E27FC236}">
                <a16:creationId xmlns:a16="http://schemas.microsoft.com/office/drawing/2014/main" id="{CFEA262F-2498-4174-A0AD-F343DA35CB83}"/>
              </a:ext>
            </a:extLst>
          </p:cNvPr>
          <p:cNvSpPr txBox="1"/>
          <p:nvPr userDrawn="1"/>
        </p:nvSpPr>
        <p:spPr>
          <a:xfrm>
            <a:off x="10102467" y="6499952"/>
            <a:ext cx="1937133" cy="280930"/>
          </a:xfrm>
          <a:prstGeom prst="rect">
            <a:avLst/>
          </a:prstGeom>
        </p:spPr>
        <p:txBody>
          <a:bodyPr vert="horz" wrap="square" lIns="91440" tIns="45720" rIns="91440" bIns="45720" rtlCol="0" anchor="b">
            <a:normAutofit fontScale="85000" lnSpcReduction="20000"/>
          </a:bodyPr>
          <a:lstStyle/>
          <a:p>
            <a:pPr algn="l"/>
            <a:endParaRPr lang="en-GB" dirty="0"/>
          </a:p>
        </p:txBody>
      </p:sp>
    </p:spTree>
    <p:extLst>
      <p:ext uri="{BB962C8B-B14F-4D97-AF65-F5344CB8AC3E}">
        <p14:creationId xmlns:p14="http://schemas.microsoft.com/office/powerpoint/2010/main" val="4041030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a_Content slide">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483873" y="560366"/>
            <a:ext cx="10816139" cy="915589"/>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1" y="6225043"/>
            <a:ext cx="1296848" cy="461379"/>
          </a:xfrm>
          <a:prstGeom prst="rect">
            <a:avLst/>
          </a:prstGeom>
        </p:spPr>
      </p:pic>
      <p:sp>
        <p:nvSpPr>
          <p:cNvPr id="8" name="Rechthoek 17">
            <a:extLst>
              <a:ext uri="{FF2B5EF4-FFF2-40B4-BE49-F238E27FC236}">
                <a16:creationId xmlns:a16="http://schemas.microsoft.com/office/drawing/2014/main" id="{552F9B91-4010-4562-9359-EED6891B29B8}"/>
              </a:ext>
            </a:extLst>
          </p:cNvPr>
          <p:cNvSpPr/>
          <p:nvPr/>
        </p:nvSpPr>
        <p:spPr>
          <a:xfrm>
            <a:off x="11747499" y="3415144"/>
            <a:ext cx="444501"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p:nvSpPr>
        <p:spPr>
          <a:xfrm>
            <a:off x="11747499" y="1"/>
            <a:ext cx="44917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3" name="Straight Connector 2">
            <a:extLst>
              <a:ext uri="{FF2B5EF4-FFF2-40B4-BE49-F238E27FC236}">
                <a16:creationId xmlns:a16="http://schemas.microsoft.com/office/drawing/2014/main" id="{2CDBA54B-6B1F-4478-8CEB-C8B1023C11B6}"/>
              </a:ext>
            </a:extLst>
          </p:cNvPr>
          <p:cNvCxnSpPr>
            <a:cxnSpLocks/>
          </p:cNvCxnSpPr>
          <p:nvPr userDrawn="1"/>
        </p:nvCxnSpPr>
        <p:spPr>
          <a:xfrm>
            <a:off x="628651" y="6135154"/>
            <a:ext cx="1084751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304BF3-0802-457D-A42E-8311612A4353}"/>
              </a:ext>
            </a:extLst>
          </p:cNvPr>
          <p:cNvSpPr txBox="1"/>
          <p:nvPr userDrawn="1"/>
        </p:nvSpPr>
        <p:spPr>
          <a:xfrm>
            <a:off x="9474390" y="6323682"/>
            <a:ext cx="2001776" cy="275421"/>
          </a:xfrm>
          <a:prstGeom prst="rect">
            <a:avLst/>
          </a:prstGeom>
        </p:spPr>
        <p:txBody>
          <a:bodyPr vert="horz" wrap="square" lIns="91440" tIns="45720" rIns="91440" bIns="45720" rtlCol="0" anchor="b">
            <a:normAutofit fontScale="77500" lnSpcReduction="20000"/>
          </a:bodyPr>
          <a:lstStyle/>
          <a:p>
            <a:pPr algn="l"/>
            <a:endParaRPr lang="en-GB" dirty="0"/>
          </a:p>
        </p:txBody>
      </p:sp>
    </p:spTree>
    <p:extLst>
      <p:ext uri="{BB962C8B-B14F-4D97-AF65-F5344CB8AC3E}">
        <p14:creationId xmlns:p14="http://schemas.microsoft.com/office/powerpoint/2010/main" val="3014883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b_Content slide">
    <p:spTree>
      <p:nvGrpSpPr>
        <p:cNvPr id="1" name=""/>
        <p:cNvGrpSpPr/>
        <p:nvPr/>
      </p:nvGrpSpPr>
      <p:grpSpPr>
        <a:xfrm>
          <a:off x="0" y="0"/>
          <a:ext cx="0" cy="0"/>
          <a:chOff x="0" y="0"/>
          <a:chExt cx="0" cy="0"/>
        </a:xfrm>
      </p:grpSpPr>
      <p:sp>
        <p:nvSpPr>
          <p:cNvPr id="10" name="Titel 1">
            <a:extLst>
              <a:ext uri="{FF2B5EF4-FFF2-40B4-BE49-F238E27FC236}">
                <a16:creationId xmlns:a16="http://schemas.microsoft.com/office/drawing/2014/main" id="{4F078DCB-93EE-4BE7-A995-4A147D8579B4}"/>
              </a:ext>
            </a:extLst>
          </p:cNvPr>
          <p:cNvSpPr>
            <a:spLocks noGrp="1"/>
          </p:cNvSpPr>
          <p:nvPr>
            <p:ph type="title" hasCustomPrompt="1"/>
          </p:nvPr>
        </p:nvSpPr>
        <p:spPr>
          <a:xfrm>
            <a:off x="483873" y="560367"/>
            <a:ext cx="10847515" cy="1136672"/>
          </a:xfrm>
          <a:prstGeom prst="rect">
            <a:avLst/>
          </a:prstGeom>
        </p:spPr>
        <p:txBody>
          <a:bodyPr anchor="t">
            <a:noAutofit/>
          </a:bodyPr>
          <a:lstStyle>
            <a:lvl1pPr algn="l">
              <a:lnSpc>
                <a:spcPts val="3600"/>
              </a:lnSpc>
              <a:defRPr sz="4400" spc="70" baseline="0">
                <a:solidFill>
                  <a:schemeClr val="tx2"/>
                </a:solidFill>
                <a:latin typeface="Calibri bold" panose="020F0702030404030204" pitchFamily="34" charset="0"/>
                <a:cs typeface="Calibri bold" panose="020F0702030404030204" pitchFamily="34" charset="0"/>
              </a:defRPr>
            </a:lvl1pPr>
          </a:lstStyle>
          <a:p>
            <a:r>
              <a:rPr lang="nl-NL" dirty="0"/>
              <a:t>CLICK TO ADD TITLE</a:t>
            </a:r>
            <a:endParaRPr lang="en-GB" dirty="0"/>
          </a:p>
        </p:txBody>
      </p:sp>
      <p:pic>
        <p:nvPicPr>
          <p:cNvPr id="5" name="Afbeelding 13">
            <a:extLst>
              <a:ext uri="{FF2B5EF4-FFF2-40B4-BE49-F238E27FC236}">
                <a16:creationId xmlns:a16="http://schemas.microsoft.com/office/drawing/2014/main" id="{A6DEE0E1-E6DD-48F9-961A-927DFCE674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651" y="6225043"/>
            <a:ext cx="1296848" cy="461379"/>
          </a:xfrm>
          <a:prstGeom prst="rect">
            <a:avLst/>
          </a:prstGeom>
        </p:spPr>
      </p:pic>
      <p:sp>
        <p:nvSpPr>
          <p:cNvPr id="8" name="Rechthoek 17">
            <a:extLst>
              <a:ext uri="{FF2B5EF4-FFF2-40B4-BE49-F238E27FC236}">
                <a16:creationId xmlns:a16="http://schemas.microsoft.com/office/drawing/2014/main" id="{552F9B91-4010-4562-9359-EED6891B29B8}"/>
              </a:ext>
            </a:extLst>
          </p:cNvPr>
          <p:cNvSpPr/>
          <p:nvPr/>
        </p:nvSpPr>
        <p:spPr>
          <a:xfrm>
            <a:off x="11747499" y="3415144"/>
            <a:ext cx="444501" cy="3442856"/>
          </a:xfrm>
          <a:prstGeom prst="rect">
            <a:avLst/>
          </a:prstGeom>
          <a:solidFill>
            <a:srgbClr val="3C023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Rechthoek 15">
            <a:extLst>
              <a:ext uri="{FF2B5EF4-FFF2-40B4-BE49-F238E27FC236}">
                <a16:creationId xmlns:a16="http://schemas.microsoft.com/office/drawing/2014/main" id="{1D820570-21E1-43AC-BE0D-02ADF7C4CF21}"/>
              </a:ext>
            </a:extLst>
          </p:cNvPr>
          <p:cNvSpPr/>
          <p:nvPr/>
        </p:nvSpPr>
        <p:spPr>
          <a:xfrm>
            <a:off x="11747499" y="1"/>
            <a:ext cx="449172" cy="34259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cxnSp>
        <p:nvCxnSpPr>
          <p:cNvPr id="12" name="Straight Connector 11">
            <a:extLst>
              <a:ext uri="{FF2B5EF4-FFF2-40B4-BE49-F238E27FC236}">
                <a16:creationId xmlns:a16="http://schemas.microsoft.com/office/drawing/2014/main" id="{3DA5D75D-8012-4073-A220-CF4EB9E20C01}"/>
              </a:ext>
            </a:extLst>
          </p:cNvPr>
          <p:cNvCxnSpPr>
            <a:cxnSpLocks/>
          </p:cNvCxnSpPr>
          <p:nvPr userDrawn="1"/>
        </p:nvCxnSpPr>
        <p:spPr>
          <a:xfrm>
            <a:off x="483873" y="6035489"/>
            <a:ext cx="10847515"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Picture Placeholder 2">
            <a:extLst>
              <a:ext uri="{FF2B5EF4-FFF2-40B4-BE49-F238E27FC236}">
                <a16:creationId xmlns:a16="http://schemas.microsoft.com/office/drawing/2014/main" id="{CCBC8D53-BB54-4590-A776-4B392686C625}"/>
              </a:ext>
            </a:extLst>
          </p:cNvPr>
          <p:cNvSpPr>
            <a:spLocks noGrp="1"/>
          </p:cNvSpPr>
          <p:nvPr>
            <p:ph type="pic" sz="quarter" idx="10"/>
          </p:nvPr>
        </p:nvSpPr>
        <p:spPr>
          <a:xfrm>
            <a:off x="6346825" y="2328863"/>
            <a:ext cx="4594225" cy="3049587"/>
          </a:xfrm>
          <a:prstGeom prst="rect">
            <a:avLst/>
          </a:prstGeom>
        </p:spPr>
        <p:txBody>
          <a:bodyPr/>
          <a:lstStyle/>
          <a:p>
            <a:r>
              <a:rPr lang="en-US"/>
              <a:t>Click icon to add picture</a:t>
            </a:r>
            <a:endParaRPr lang="en-GB"/>
          </a:p>
        </p:txBody>
      </p:sp>
      <p:sp>
        <p:nvSpPr>
          <p:cNvPr id="2" name="TextBox 1">
            <a:extLst>
              <a:ext uri="{FF2B5EF4-FFF2-40B4-BE49-F238E27FC236}">
                <a16:creationId xmlns:a16="http://schemas.microsoft.com/office/drawing/2014/main" id="{E075CBC7-D209-4861-B33E-030E1F555698}"/>
              </a:ext>
            </a:extLst>
          </p:cNvPr>
          <p:cNvSpPr txBox="1"/>
          <p:nvPr userDrawn="1"/>
        </p:nvSpPr>
        <p:spPr>
          <a:xfrm>
            <a:off x="9599864" y="6225043"/>
            <a:ext cx="1729648" cy="352026"/>
          </a:xfrm>
          <a:prstGeom prst="rect">
            <a:avLst/>
          </a:prstGeom>
        </p:spPr>
        <p:txBody>
          <a:bodyPr vert="horz" wrap="square" lIns="91440" tIns="45720" rIns="91440" bIns="45720" rtlCol="0" anchor="b">
            <a:normAutofit lnSpcReduction="10000"/>
          </a:bodyPr>
          <a:lstStyle/>
          <a:p>
            <a:pPr algn="l"/>
            <a:endParaRPr lang="en-GB" dirty="0"/>
          </a:p>
        </p:txBody>
      </p:sp>
    </p:spTree>
    <p:extLst>
      <p:ext uri="{BB962C8B-B14F-4D97-AF65-F5344CB8AC3E}">
        <p14:creationId xmlns:p14="http://schemas.microsoft.com/office/powerpoint/2010/main" val="195349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1">
            <a:lumMod val="7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22735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810688"/>
      </p:ext>
    </p:extLst>
  </p:cSld>
  <p:clrMap bg1="lt1" tx1="dk1" bg2="lt2" tx2="dk2" accent1="accent1" accent2="accent2" accent3="accent3" accent4="accent4" accent5="accent5" accent6="accent6" hlink="hlink" folHlink="folHlink"/>
  <p:sldLayoutIdLst>
    <p:sldLayoutId id="2147483665" r:id="rId1"/>
    <p:sldLayoutId id="2147483668" r:id="rId2"/>
    <p:sldLayoutId id="2147483669" r:id="rId3"/>
    <p:sldLayoutId id="2147483670" r:id="rId4"/>
  </p:sldLayoutIdLst>
  <p:txStyles>
    <p:titleStyle>
      <a:lvl1pPr algn="l" defTabSz="914400" rtl="0" eaLnBrk="1" latinLnBrk="0" hangingPunct="1">
        <a:lnSpc>
          <a:spcPct val="90000"/>
        </a:lnSpc>
        <a:spcBef>
          <a:spcPct val="0"/>
        </a:spcBef>
        <a:buNone/>
        <a:defRPr sz="4400" kern="1200">
          <a:solidFill>
            <a:schemeClr val="bg1"/>
          </a:solidFill>
          <a:latin typeface="Aero Bold" panose="02000000000000000000" pitchFamily="50" charset="2"/>
          <a:ea typeface="Aero Bold" panose="02000000000000000000" pitchFamily="50" charset="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3">
              <a:lumMod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accent3">
              <a:lumMod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accent3">
              <a:lumMod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accent3">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kilthub.cmu.edu/articles/report/Common_Sense_Guide_to_Mitigating_Insider_Threats_Sixth_Edition/12363665"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hyperlink" Target="https://hbr.org/2016/11/how-to-write-email-with-military-precision" TargetMode="External"/><Relationship Id="rId2" Type="http://schemas.openxmlformats.org/officeDocument/2006/relationships/hyperlink" Target="https://moodle.port.ac.uk/pluginfile.php/4542908/mod_resource/content/3/Email%20chain.pdf"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dition.cnn.com/2020/07/15/tech/twitter-hack-elon-musk-bill-gates/index.html" TargetMode="External"/><Relationship Id="rId2" Type="http://schemas.openxmlformats.org/officeDocument/2006/relationships/hyperlink" Target="https://www.nbcnews.com/tech/security/u-s-issues-warning-after-microsoft-says-china-hacked-its-n1259522" TargetMode="External"/><Relationship Id="rId1" Type="http://schemas.openxmlformats.org/officeDocument/2006/relationships/slideLayout" Target="../slideLayouts/slideLayout2.xml"/><Relationship Id="rId6" Type="http://schemas.openxmlformats.org/officeDocument/2006/relationships/hyperlink" Target="https://www.bleepingcomputer.com/news/security/costa-rica-declares-national-emergency-after-conti-ransomware-attacks/" TargetMode="External"/><Relationship Id="rId5" Type="http://schemas.openxmlformats.org/officeDocument/2006/relationships/hyperlink" Target="https://www.theguardian.com/business/2023/apr/20/capita-admits-customer-data-may-have-been-breached-during-cyber-attack" TargetMode="External"/><Relationship Id="rId4" Type="http://schemas.openxmlformats.org/officeDocument/2006/relationships/hyperlink" Target="https://www.reuters.com/article/global-cyber-idUSKBN28O1Z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glassdoor.co.uk/Job/southsea-england-penetration-tester-jobs-SRCH_IL.0,16_IC3254286_KO17,35.htm?suggestCount=0&amp;suggestChosen=false&amp;clickSource=searchBtn&amp;typedKeyword=Penetration%2520Tester&amp;typedLocation=Southsea%252C%2520England&amp;context=Jobs&amp;dropdown=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theguardian.com/news/2022/feb/20/credit-suisse-secrets-leak-unmasks-criminals-fraudsters-corrupt-politicians"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44717" y="3619055"/>
            <a:ext cx="6844362" cy="1040380"/>
          </a:xfrm>
        </p:spPr>
        <p:txBody>
          <a:bodyPr/>
          <a:lstStyle/>
          <a:p>
            <a:r>
              <a:rPr lang="en-GB" dirty="0"/>
              <a:t>Seminar – Week 3</a:t>
            </a:r>
            <a:br>
              <a:rPr lang="en-GB" dirty="0"/>
            </a:br>
            <a:r>
              <a:rPr lang="en-GB" dirty="0"/>
              <a:t>Insider Threats and Threat Analysis Scenario</a:t>
            </a:r>
            <a:br>
              <a:rPr lang="en-GB" dirty="0"/>
            </a:br>
            <a:br>
              <a:rPr lang="en-GB" dirty="0"/>
            </a:br>
            <a:r>
              <a:rPr lang="en-GB" sz="3200" dirty="0">
                <a:latin typeface="Calibri Light" panose="020F0302020204030204" pitchFamily="34" charset="0"/>
                <a:cs typeface="Calibri Light" panose="020F0302020204030204" pitchFamily="34" charset="0"/>
              </a:rPr>
              <a:t>Lecturer - Martin Sparrius</a:t>
            </a:r>
            <a:endParaRPr lang="en-GB" dirty="0">
              <a:latin typeface="Calibri Light" panose="020F0302020204030204" pitchFamily="34" charset="0"/>
              <a:cs typeface="Calibri Light" panose="020F0302020204030204" pitchFamily="34" charset="0"/>
            </a:endParaRPr>
          </a:p>
        </p:txBody>
      </p:sp>
      <p:cxnSp>
        <p:nvCxnSpPr>
          <p:cNvPr id="8" name="Straight Connector 7">
            <a:extLst>
              <a:ext uri="{FF2B5EF4-FFF2-40B4-BE49-F238E27FC236}">
                <a16:creationId xmlns:a16="http://schemas.microsoft.com/office/drawing/2014/main" id="{59805E92-FD5C-42B9-90D4-A0AE8BD72679}"/>
              </a:ext>
            </a:extLst>
          </p:cNvPr>
          <p:cNvCxnSpPr/>
          <p:nvPr/>
        </p:nvCxnSpPr>
        <p:spPr>
          <a:xfrm>
            <a:off x="609600" y="5763904"/>
            <a:ext cx="636895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2920D63-BAB4-40E4-B7D9-661809491AED}"/>
              </a:ext>
            </a:extLst>
          </p:cNvPr>
          <p:cNvSpPr txBox="1"/>
          <p:nvPr/>
        </p:nvSpPr>
        <p:spPr>
          <a:xfrm>
            <a:off x="9948231" y="6433851"/>
            <a:ext cx="2049138" cy="286438"/>
          </a:xfrm>
          <a:prstGeom prst="rect">
            <a:avLst/>
          </a:prstGeom>
        </p:spPr>
        <p:txBody>
          <a:bodyPr vert="horz" wrap="square" lIns="91440" tIns="45720" rIns="91440" bIns="45720" rtlCol="0" anchor="b">
            <a:normAutofit fontScale="85000" lnSpcReduction="20000"/>
          </a:bodyPr>
          <a:lstStyle/>
          <a:p>
            <a:pPr algn="l"/>
            <a:r>
              <a:rPr lang="en-GB" dirty="0">
                <a:solidFill>
                  <a:schemeClr val="bg1"/>
                </a:solidFill>
              </a:rPr>
              <a:t>CSFIS – Week 3</a:t>
            </a:r>
          </a:p>
        </p:txBody>
      </p:sp>
      <p:pic>
        <p:nvPicPr>
          <p:cNvPr id="2" name="Picture 1">
            <a:extLst>
              <a:ext uri="{FF2B5EF4-FFF2-40B4-BE49-F238E27FC236}">
                <a16:creationId xmlns:a16="http://schemas.microsoft.com/office/drawing/2014/main" id="{A14DE469-A866-4CE7-A3B6-51AF313E7631}"/>
              </a:ext>
            </a:extLst>
          </p:cNvPr>
          <p:cNvPicPr>
            <a:picLocks noChangeAspect="1"/>
          </p:cNvPicPr>
          <p:nvPr/>
        </p:nvPicPr>
        <p:blipFill>
          <a:blip r:embed="rId2"/>
          <a:stretch>
            <a:fillRect/>
          </a:stretch>
        </p:blipFill>
        <p:spPr>
          <a:xfrm>
            <a:off x="6699763" y="2072132"/>
            <a:ext cx="4514850" cy="2333625"/>
          </a:xfrm>
          <a:prstGeom prst="rect">
            <a:avLst/>
          </a:prstGeom>
        </p:spPr>
      </p:pic>
    </p:spTree>
    <p:extLst>
      <p:ext uri="{BB962C8B-B14F-4D97-AF65-F5344CB8AC3E}">
        <p14:creationId xmlns:p14="http://schemas.microsoft.com/office/powerpoint/2010/main" val="4105588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44E5B-A6D7-4091-BDC7-934C3174A2D9}"/>
              </a:ext>
            </a:extLst>
          </p:cNvPr>
          <p:cNvSpPr>
            <a:spLocks noGrp="1"/>
          </p:cNvSpPr>
          <p:nvPr>
            <p:ph type="title"/>
          </p:nvPr>
        </p:nvSpPr>
        <p:spPr/>
        <p:txBody>
          <a:bodyPr/>
          <a:lstStyle/>
          <a:p>
            <a:r>
              <a:rPr lang="en-GB" dirty="0"/>
              <a:t>Characteristics of Insider threats</a:t>
            </a:r>
          </a:p>
        </p:txBody>
      </p:sp>
      <p:sp>
        <p:nvSpPr>
          <p:cNvPr id="4" name="TextBox 3">
            <a:extLst>
              <a:ext uri="{FF2B5EF4-FFF2-40B4-BE49-F238E27FC236}">
                <a16:creationId xmlns:a16="http://schemas.microsoft.com/office/drawing/2014/main" id="{B0EF9A6D-9CCD-402B-ADA5-6DBC1F8B5D00}"/>
              </a:ext>
            </a:extLst>
          </p:cNvPr>
          <p:cNvSpPr txBox="1"/>
          <p:nvPr/>
        </p:nvSpPr>
        <p:spPr>
          <a:xfrm>
            <a:off x="483873" y="1475955"/>
            <a:ext cx="11135250" cy="4031873"/>
          </a:xfrm>
          <a:prstGeom prst="rect">
            <a:avLst/>
          </a:prstGeom>
          <a:noFill/>
        </p:spPr>
        <p:txBody>
          <a:bodyPr wrap="square">
            <a:spAutoFit/>
          </a:bodyPr>
          <a:lstStyle/>
          <a:p>
            <a:pPr algn="l">
              <a:buFont typeface="+mj-lt"/>
              <a:buAutoNum type="arabicPeriod"/>
            </a:pPr>
            <a:r>
              <a:rPr lang="en-GB" sz="1600" b="1" i="0" dirty="0">
                <a:solidFill>
                  <a:srgbClr val="000000"/>
                </a:solidFill>
                <a:effectLst/>
              </a:rPr>
              <a:t> Frustration:</a:t>
            </a:r>
            <a:r>
              <a:rPr lang="en-GB" sz="1600" b="0" i="0" dirty="0">
                <a:solidFill>
                  <a:srgbClr val="000000"/>
                </a:solidFill>
                <a:effectLst/>
              </a:rPr>
              <a:t> Many attackers had troubled family histories or difficult personal circumstances. This was reflected in negative attitudes towards authority (such as policies and security controls)</a:t>
            </a:r>
          </a:p>
          <a:p>
            <a:pPr algn="l">
              <a:buFont typeface="+mj-lt"/>
              <a:buAutoNum type="arabicPeriod"/>
            </a:pPr>
            <a:endParaRPr lang="en-GB" sz="1600" b="0" i="0" dirty="0">
              <a:solidFill>
                <a:srgbClr val="000000"/>
              </a:solidFill>
              <a:effectLst/>
            </a:endParaRPr>
          </a:p>
          <a:p>
            <a:pPr algn="l">
              <a:buFont typeface="+mj-lt"/>
              <a:buAutoNum type="arabicPeriod"/>
            </a:pPr>
            <a:r>
              <a:rPr lang="en-GB" sz="1600" b="1" i="0" dirty="0">
                <a:solidFill>
                  <a:srgbClr val="000000"/>
                </a:solidFill>
                <a:effectLst/>
              </a:rPr>
              <a:t> Computer dependency:</a:t>
            </a:r>
            <a:r>
              <a:rPr lang="en-GB" sz="1600" b="0" i="0" dirty="0">
                <a:solidFill>
                  <a:srgbClr val="000000"/>
                </a:solidFill>
                <a:effectLst/>
              </a:rPr>
              <a:t> Rather than social and professional relationships with their colleagues, attackers preferred to engage in online activity. Some of these people admitted to enjoying the challenge of breaking security controls and accessing data they were not permitted to view.</a:t>
            </a:r>
          </a:p>
          <a:p>
            <a:pPr algn="l">
              <a:buFont typeface="+mj-lt"/>
              <a:buAutoNum type="arabicPeriod"/>
            </a:pPr>
            <a:endParaRPr lang="en-GB" sz="1600" b="0" i="0" dirty="0">
              <a:solidFill>
                <a:srgbClr val="000000"/>
              </a:solidFill>
              <a:effectLst/>
            </a:endParaRPr>
          </a:p>
          <a:p>
            <a:pPr algn="l">
              <a:buFont typeface="+mj-lt"/>
              <a:buAutoNum type="arabicPeriod"/>
            </a:pPr>
            <a:r>
              <a:rPr lang="en-GB" sz="1600" b="1" i="0" dirty="0">
                <a:solidFill>
                  <a:srgbClr val="000000"/>
                </a:solidFill>
                <a:effectLst/>
              </a:rPr>
              <a:t> Ethical flexibility:</a:t>
            </a:r>
            <a:r>
              <a:rPr lang="en-GB" sz="1600" b="0" i="0" dirty="0">
                <a:solidFill>
                  <a:srgbClr val="000000"/>
                </a:solidFill>
                <a:effectLst/>
              </a:rPr>
              <a:t> Attackers did not consider their actions unethical and some considered them justified.</a:t>
            </a:r>
          </a:p>
          <a:p>
            <a:pPr algn="l">
              <a:buFont typeface="+mj-lt"/>
              <a:buAutoNum type="arabicPeriod"/>
            </a:pPr>
            <a:endParaRPr lang="en-GB" sz="1600" b="0" i="0" dirty="0">
              <a:solidFill>
                <a:srgbClr val="000000"/>
              </a:solidFill>
              <a:effectLst/>
            </a:endParaRPr>
          </a:p>
          <a:p>
            <a:pPr algn="l">
              <a:buFont typeface="+mj-lt"/>
              <a:buAutoNum type="arabicPeriod"/>
            </a:pPr>
            <a:r>
              <a:rPr lang="en-GB" sz="1600" b="1" i="0" dirty="0">
                <a:solidFill>
                  <a:srgbClr val="000000"/>
                </a:solidFill>
                <a:effectLst/>
              </a:rPr>
              <a:t> Reduced loyalty:</a:t>
            </a:r>
            <a:r>
              <a:rPr lang="en-GB" sz="1600" b="0" i="0" dirty="0">
                <a:solidFill>
                  <a:srgbClr val="000000"/>
                </a:solidFill>
                <a:effectLst/>
              </a:rPr>
              <a:t> The researchers discovered that many attackers preferred to be associated with their profession or specialist interest rather than their employer. </a:t>
            </a:r>
          </a:p>
          <a:p>
            <a:pPr algn="l">
              <a:buFont typeface="+mj-lt"/>
              <a:buAutoNum type="arabicPeriod"/>
            </a:pPr>
            <a:endParaRPr lang="en-GB" sz="1600" b="0" i="0" dirty="0">
              <a:solidFill>
                <a:srgbClr val="000000"/>
              </a:solidFill>
              <a:effectLst/>
            </a:endParaRPr>
          </a:p>
          <a:p>
            <a:pPr algn="l">
              <a:buFont typeface="+mj-lt"/>
              <a:buAutoNum type="arabicPeriod"/>
            </a:pPr>
            <a:r>
              <a:rPr lang="en-GB" sz="1600" b="1" i="0" dirty="0">
                <a:solidFill>
                  <a:srgbClr val="000000"/>
                </a:solidFill>
                <a:effectLst/>
              </a:rPr>
              <a:t> Entitlement:</a:t>
            </a:r>
            <a:r>
              <a:rPr lang="en-GB" sz="1600" b="0" i="0" dirty="0">
                <a:solidFill>
                  <a:srgbClr val="000000"/>
                </a:solidFill>
                <a:effectLst/>
              </a:rPr>
              <a:t> Many attackers believed they had special privileges and that certain rules or workplace behaviours did not apply to them. </a:t>
            </a:r>
          </a:p>
          <a:p>
            <a:pPr algn="l">
              <a:buFont typeface="+mj-lt"/>
              <a:buAutoNum type="arabicPeriod"/>
            </a:pPr>
            <a:endParaRPr lang="en-GB" sz="1600" b="0" i="0" dirty="0">
              <a:solidFill>
                <a:srgbClr val="000000"/>
              </a:solidFill>
              <a:effectLst/>
            </a:endParaRPr>
          </a:p>
          <a:p>
            <a:pPr algn="l">
              <a:buFont typeface="+mj-lt"/>
              <a:buAutoNum type="arabicPeriod"/>
            </a:pPr>
            <a:r>
              <a:rPr lang="en-GB" sz="1600" b="1" i="0" dirty="0">
                <a:solidFill>
                  <a:srgbClr val="000000"/>
                </a:solidFill>
                <a:effectLst/>
              </a:rPr>
              <a:t> Lack of empathy:</a:t>
            </a:r>
            <a:r>
              <a:rPr lang="en-GB" sz="1600" b="0" i="0" dirty="0">
                <a:solidFill>
                  <a:srgbClr val="000000"/>
                </a:solidFill>
                <a:effectLst/>
              </a:rPr>
              <a:t> Many attackers did not recognise the potential, or actual, impact of their actions. </a:t>
            </a:r>
          </a:p>
        </p:txBody>
      </p:sp>
    </p:spTree>
    <p:extLst>
      <p:ext uri="{BB962C8B-B14F-4D97-AF65-F5344CB8AC3E}">
        <p14:creationId xmlns:p14="http://schemas.microsoft.com/office/powerpoint/2010/main" val="102794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D50FA-160D-4765-9A5B-0ED31A57B426}"/>
              </a:ext>
            </a:extLst>
          </p:cNvPr>
          <p:cNvSpPr>
            <a:spLocks noGrp="1"/>
          </p:cNvSpPr>
          <p:nvPr>
            <p:ph type="title"/>
          </p:nvPr>
        </p:nvSpPr>
        <p:spPr/>
        <p:txBody>
          <a:bodyPr/>
          <a:lstStyle/>
          <a:p>
            <a:r>
              <a:rPr lang="en-GB" dirty="0"/>
              <a:t>Countering Insider threats</a:t>
            </a:r>
          </a:p>
        </p:txBody>
      </p:sp>
      <p:sp>
        <p:nvSpPr>
          <p:cNvPr id="3" name="TextBox 2">
            <a:extLst>
              <a:ext uri="{FF2B5EF4-FFF2-40B4-BE49-F238E27FC236}">
                <a16:creationId xmlns:a16="http://schemas.microsoft.com/office/drawing/2014/main" id="{45A0067E-99C2-4213-BFB7-46A4EECF1AD1}"/>
              </a:ext>
            </a:extLst>
          </p:cNvPr>
          <p:cNvSpPr txBox="1"/>
          <p:nvPr/>
        </p:nvSpPr>
        <p:spPr>
          <a:xfrm>
            <a:off x="483873" y="1328564"/>
            <a:ext cx="10907568" cy="2308324"/>
          </a:xfrm>
          <a:prstGeom prst="rect">
            <a:avLst/>
          </a:prstGeom>
          <a:noFill/>
        </p:spPr>
        <p:txBody>
          <a:bodyPr wrap="square">
            <a:spAutoFit/>
          </a:bodyPr>
          <a:lstStyle/>
          <a:p>
            <a:r>
              <a:rPr lang="en-GB" dirty="0"/>
              <a:t>Carnegie Mellon University have to put together a Common Sense Guide to Mitigating Insider Threats</a:t>
            </a:r>
          </a:p>
          <a:p>
            <a:endParaRPr lang="en-GB" dirty="0"/>
          </a:p>
          <a:p>
            <a:r>
              <a:rPr lang="en-GB" dirty="0"/>
              <a:t>Based on the analysis of 1500 cases of insider threats and recommends 21 practices that can be used to detect and prevent insider threats.</a:t>
            </a:r>
          </a:p>
          <a:p>
            <a:endParaRPr lang="en-GB" dirty="0"/>
          </a:p>
          <a:p>
            <a:endParaRPr lang="en-GB" dirty="0"/>
          </a:p>
          <a:p>
            <a:endParaRPr lang="en-GB" dirty="0"/>
          </a:p>
        </p:txBody>
      </p:sp>
      <p:sp>
        <p:nvSpPr>
          <p:cNvPr id="5" name="TextBox 4">
            <a:extLst>
              <a:ext uri="{FF2B5EF4-FFF2-40B4-BE49-F238E27FC236}">
                <a16:creationId xmlns:a16="http://schemas.microsoft.com/office/drawing/2014/main" id="{95F27C7F-F7AD-4383-9341-8DA36FF1E097}"/>
              </a:ext>
            </a:extLst>
          </p:cNvPr>
          <p:cNvSpPr txBox="1"/>
          <p:nvPr/>
        </p:nvSpPr>
        <p:spPr>
          <a:xfrm>
            <a:off x="392444" y="2944113"/>
            <a:ext cx="10907568" cy="369332"/>
          </a:xfrm>
          <a:prstGeom prst="rect">
            <a:avLst/>
          </a:prstGeom>
          <a:noFill/>
        </p:spPr>
        <p:txBody>
          <a:bodyPr wrap="square">
            <a:spAutoFit/>
          </a:bodyPr>
          <a:lstStyle/>
          <a:p>
            <a:r>
              <a:rPr lang="en-GB" dirty="0">
                <a:hlinkClick r:id="rId2"/>
              </a:rPr>
              <a:t>The Common Sense Guide</a:t>
            </a:r>
            <a:endParaRPr lang="en-GB" dirty="0"/>
          </a:p>
        </p:txBody>
      </p:sp>
      <p:pic>
        <p:nvPicPr>
          <p:cNvPr id="7" name="Picture 6">
            <a:extLst>
              <a:ext uri="{FF2B5EF4-FFF2-40B4-BE49-F238E27FC236}">
                <a16:creationId xmlns:a16="http://schemas.microsoft.com/office/drawing/2014/main" id="{62ED995C-204A-B487-6283-2C7D98D935F7}"/>
              </a:ext>
            </a:extLst>
          </p:cNvPr>
          <p:cNvPicPr>
            <a:picLocks noChangeAspect="1"/>
          </p:cNvPicPr>
          <p:nvPr/>
        </p:nvPicPr>
        <p:blipFill>
          <a:blip r:embed="rId3"/>
          <a:stretch>
            <a:fillRect/>
          </a:stretch>
        </p:blipFill>
        <p:spPr>
          <a:xfrm>
            <a:off x="102964" y="3313445"/>
            <a:ext cx="5788978" cy="2214007"/>
          </a:xfrm>
          <a:prstGeom prst="rect">
            <a:avLst/>
          </a:prstGeom>
        </p:spPr>
      </p:pic>
      <p:pic>
        <p:nvPicPr>
          <p:cNvPr id="9" name="Picture 8">
            <a:extLst>
              <a:ext uri="{FF2B5EF4-FFF2-40B4-BE49-F238E27FC236}">
                <a16:creationId xmlns:a16="http://schemas.microsoft.com/office/drawing/2014/main" id="{32DE995D-FBDE-917E-DABE-49A90595D15C}"/>
              </a:ext>
            </a:extLst>
          </p:cNvPr>
          <p:cNvPicPr>
            <a:picLocks noChangeAspect="1"/>
          </p:cNvPicPr>
          <p:nvPr/>
        </p:nvPicPr>
        <p:blipFill>
          <a:blip r:embed="rId4"/>
          <a:stretch>
            <a:fillRect/>
          </a:stretch>
        </p:blipFill>
        <p:spPr>
          <a:xfrm>
            <a:off x="5983371" y="3313445"/>
            <a:ext cx="5697550" cy="2817317"/>
          </a:xfrm>
          <a:prstGeom prst="rect">
            <a:avLst/>
          </a:prstGeom>
        </p:spPr>
      </p:pic>
    </p:spTree>
    <p:extLst>
      <p:ext uri="{BB962C8B-B14F-4D97-AF65-F5344CB8AC3E}">
        <p14:creationId xmlns:p14="http://schemas.microsoft.com/office/powerpoint/2010/main" val="3802139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0733A-5028-B398-09B2-9B24B7A2F0AE}"/>
              </a:ext>
            </a:extLst>
          </p:cNvPr>
          <p:cNvSpPr>
            <a:spLocks noGrp="1"/>
          </p:cNvSpPr>
          <p:nvPr>
            <p:ph type="title"/>
          </p:nvPr>
        </p:nvSpPr>
        <p:spPr/>
        <p:txBody>
          <a:bodyPr/>
          <a:lstStyle/>
          <a:p>
            <a:r>
              <a:rPr lang="en-GB" dirty="0"/>
              <a:t>Presenting Threat Intelligence</a:t>
            </a:r>
          </a:p>
        </p:txBody>
      </p:sp>
      <p:sp>
        <p:nvSpPr>
          <p:cNvPr id="3" name="TextBox 2">
            <a:extLst>
              <a:ext uri="{FF2B5EF4-FFF2-40B4-BE49-F238E27FC236}">
                <a16:creationId xmlns:a16="http://schemas.microsoft.com/office/drawing/2014/main" id="{0D62BE7F-93A4-E92D-495E-2A0352167D49}"/>
              </a:ext>
            </a:extLst>
          </p:cNvPr>
          <p:cNvSpPr txBox="1"/>
          <p:nvPr/>
        </p:nvSpPr>
        <p:spPr>
          <a:xfrm>
            <a:off x="438158" y="1328564"/>
            <a:ext cx="10907568" cy="4708981"/>
          </a:xfrm>
          <a:prstGeom prst="rect">
            <a:avLst/>
          </a:prstGeom>
          <a:noFill/>
        </p:spPr>
        <p:txBody>
          <a:bodyPr wrap="square">
            <a:spAutoFit/>
          </a:bodyPr>
          <a:lstStyle/>
          <a:p>
            <a:r>
              <a:rPr lang="en-GB" sz="2000" dirty="0"/>
              <a:t>In groups of 2-4 read through the attached resource and create a short email detailing:</a:t>
            </a:r>
          </a:p>
          <a:p>
            <a:endParaRPr lang="en-GB" sz="2000" dirty="0"/>
          </a:p>
          <a:p>
            <a:pPr marL="285750" indent="-285750">
              <a:buFont typeface="Arial" panose="020B0604020202020204" pitchFamily="34" charset="0"/>
              <a:buChar char="•"/>
            </a:pPr>
            <a:r>
              <a:rPr lang="en-GB" sz="2000" dirty="0"/>
              <a:t>If there a realistic threat (read up on the technology/business sector)</a:t>
            </a:r>
          </a:p>
          <a:p>
            <a:pPr marL="285750" indent="-285750">
              <a:buFont typeface="Arial" panose="020B0604020202020204" pitchFamily="34" charset="0"/>
              <a:buChar char="•"/>
            </a:pPr>
            <a:r>
              <a:rPr lang="en-GB" sz="2000" dirty="0"/>
              <a:t>What does the threat entail</a:t>
            </a:r>
          </a:p>
          <a:p>
            <a:pPr marL="285750" indent="-285750">
              <a:buFont typeface="Arial" panose="020B0604020202020204" pitchFamily="34" charset="0"/>
              <a:buChar char="•"/>
            </a:pPr>
            <a:r>
              <a:rPr lang="en-GB" sz="2000" dirty="0"/>
              <a:t>Are any measures being undertaken to mitigate the threat</a:t>
            </a:r>
          </a:p>
          <a:p>
            <a:pPr marL="285750" indent="-285750">
              <a:buFont typeface="Arial" panose="020B0604020202020204" pitchFamily="34" charset="0"/>
              <a:buChar char="•"/>
            </a:pPr>
            <a:r>
              <a:rPr lang="en-GB" sz="2000" dirty="0"/>
              <a:t>Is there a cause for further concern</a:t>
            </a:r>
          </a:p>
          <a:p>
            <a:pPr marL="285750" indent="-285750">
              <a:buFont typeface="Arial" panose="020B0604020202020204" pitchFamily="34" charset="0"/>
              <a:buChar char="•"/>
            </a:pPr>
            <a:endParaRPr lang="en-GB" sz="2000" dirty="0"/>
          </a:p>
          <a:p>
            <a:r>
              <a:rPr lang="en-GB" sz="2000" dirty="0"/>
              <a:t>Resource – </a:t>
            </a:r>
            <a:r>
              <a:rPr lang="en-GB" sz="2000" dirty="0">
                <a:hlinkClick r:id="rId2"/>
              </a:rPr>
              <a:t>Email chain</a:t>
            </a:r>
            <a:endParaRPr lang="en-GB" sz="2000" dirty="0"/>
          </a:p>
          <a:p>
            <a:endParaRPr lang="en-GB" sz="2000" dirty="0"/>
          </a:p>
          <a:p>
            <a:r>
              <a:rPr lang="en-GB" sz="2000" dirty="0"/>
              <a:t>Make use of subject action words and BLUF (Bottom Line Up Front)</a:t>
            </a:r>
          </a:p>
          <a:p>
            <a:pPr marL="285750" indent="-285750">
              <a:buFont typeface="Arial" panose="020B0604020202020204" pitchFamily="34" charset="0"/>
              <a:buChar char="•"/>
            </a:pPr>
            <a:r>
              <a:rPr lang="en-GB" sz="2000" dirty="0"/>
              <a:t>Clear subject for the email</a:t>
            </a:r>
          </a:p>
          <a:p>
            <a:pPr marL="285750" indent="-285750">
              <a:buFont typeface="Arial" panose="020B0604020202020204" pitchFamily="34" charset="0"/>
              <a:buChar char="•"/>
            </a:pPr>
            <a:r>
              <a:rPr lang="en-GB" sz="2000" dirty="0"/>
              <a:t>Conclusion at the start (this is not a summary)</a:t>
            </a:r>
          </a:p>
          <a:p>
            <a:pPr marL="285750" indent="-285750">
              <a:buFont typeface="Arial" panose="020B0604020202020204" pitchFamily="34" charset="0"/>
              <a:buChar char="•"/>
            </a:pPr>
            <a:r>
              <a:rPr lang="en-GB" sz="2000" dirty="0"/>
              <a:t>Provide clear rationales </a:t>
            </a:r>
          </a:p>
          <a:p>
            <a:pPr marL="285750" indent="-285750">
              <a:buFont typeface="Arial" panose="020B0604020202020204" pitchFamily="34" charset="0"/>
              <a:buChar char="•"/>
            </a:pPr>
            <a:r>
              <a:rPr lang="en-GB" sz="2000" dirty="0"/>
              <a:t>Descibe key issues and their resolutions</a:t>
            </a:r>
            <a:endParaRPr lang="en-GB" dirty="0"/>
          </a:p>
        </p:txBody>
      </p:sp>
      <p:sp>
        <p:nvSpPr>
          <p:cNvPr id="5" name="TextBox 4">
            <a:extLst>
              <a:ext uri="{FF2B5EF4-FFF2-40B4-BE49-F238E27FC236}">
                <a16:creationId xmlns:a16="http://schemas.microsoft.com/office/drawing/2014/main" id="{04FFB28D-6A52-3BDD-91C6-99136DB6753E}"/>
              </a:ext>
            </a:extLst>
          </p:cNvPr>
          <p:cNvSpPr txBox="1"/>
          <p:nvPr/>
        </p:nvSpPr>
        <p:spPr>
          <a:xfrm>
            <a:off x="2241754" y="6097299"/>
            <a:ext cx="6096000" cy="646331"/>
          </a:xfrm>
          <a:prstGeom prst="rect">
            <a:avLst/>
          </a:prstGeom>
          <a:noFill/>
        </p:spPr>
        <p:txBody>
          <a:bodyPr wrap="square">
            <a:spAutoFit/>
          </a:bodyPr>
          <a:lstStyle/>
          <a:p>
            <a:r>
              <a:rPr lang="en-GB" dirty="0">
                <a:hlinkClick r:id="rId3"/>
              </a:rPr>
              <a:t>https://hbr.org/2016/11/how-to-write-email-with-military-precision</a:t>
            </a:r>
            <a:endParaRPr lang="en-GB" dirty="0"/>
          </a:p>
        </p:txBody>
      </p:sp>
    </p:spTree>
    <p:extLst>
      <p:ext uri="{BB962C8B-B14F-4D97-AF65-F5344CB8AC3E}">
        <p14:creationId xmlns:p14="http://schemas.microsoft.com/office/powerpoint/2010/main" val="3687281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6B01-95E0-680F-9F1F-31C669FCBCC6}"/>
              </a:ext>
            </a:extLst>
          </p:cNvPr>
          <p:cNvSpPr>
            <a:spLocks noGrp="1"/>
          </p:cNvSpPr>
          <p:nvPr>
            <p:ph type="title"/>
          </p:nvPr>
        </p:nvSpPr>
        <p:spPr/>
        <p:txBody>
          <a:bodyPr/>
          <a:lstStyle/>
          <a:p>
            <a:r>
              <a:rPr lang="en-GB" dirty="0"/>
              <a:t>Engagement Tasks</a:t>
            </a:r>
          </a:p>
        </p:txBody>
      </p:sp>
      <p:sp>
        <p:nvSpPr>
          <p:cNvPr id="3" name="TextBox 2">
            <a:extLst>
              <a:ext uri="{FF2B5EF4-FFF2-40B4-BE49-F238E27FC236}">
                <a16:creationId xmlns:a16="http://schemas.microsoft.com/office/drawing/2014/main" id="{B80C9DB3-F724-698D-3DC9-213B821BE688}"/>
              </a:ext>
            </a:extLst>
          </p:cNvPr>
          <p:cNvSpPr txBox="1"/>
          <p:nvPr/>
        </p:nvSpPr>
        <p:spPr>
          <a:xfrm>
            <a:off x="438158" y="1328564"/>
            <a:ext cx="10907568" cy="3170099"/>
          </a:xfrm>
          <a:prstGeom prst="rect">
            <a:avLst/>
          </a:prstGeom>
          <a:noFill/>
        </p:spPr>
        <p:txBody>
          <a:bodyPr wrap="square">
            <a:spAutoFit/>
          </a:bodyPr>
          <a:lstStyle/>
          <a:p>
            <a:r>
              <a:rPr lang="en-GB" sz="2000" dirty="0"/>
              <a:t>There will be 3 engagement tasks and they are worth 5% of your total grade.</a:t>
            </a:r>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a:p>
            <a:endParaRPr lang="en-GB" sz="2000" dirty="0"/>
          </a:p>
        </p:txBody>
      </p:sp>
      <p:graphicFrame>
        <p:nvGraphicFramePr>
          <p:cNvPr id="4" name="Table 3">
            <a:extLst>
              <a:ext uri="{FF2B5EF4-FFF2-40B4-BE49-F238E27FC236}">
                <a16:creationId xmlns:a16="http://schemas.microsoft.com/office/drawing/2014/main" id="{4C3C9309-477D-89EA-C323-732ABF321D57}"/>
              </a:ext>
            </a:extLst>
          </p:cNvPr>
          <p:cNvGraphicFramePr>
            <a:graphicFrameLocks noGrp="1"/>
          </p:cNvGraphicFramePr>
          <p:nvPr>
            <p:extLst>
              <p:ext uri="{D42A27DB-BD31-4B8C-83A1-F6EECF244321}">
                <p14:modId xmlns:p14="http://schemas.microsoft.com/office/powerpoint/2010/main" val="1318102189"/>
              </p:ext>
            </p:extLst>
          </p:nvPr>
        </p:nvGraphicFramePr>
        <p:xfrm>
          <a:off x="1302795" y="1874789"/>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46927231"/>
                    </a:ext>
                  </a:extLst>
                </a:gridCol>
                <a:gridCol w="4064000">
                  <a:extLst>
                    <a:ext uri="{9D8B030D-6E8A-4147-A177-3AD203B41FA5}">
                      <a16:colId xmlns:a16="http://schemas.microsoft.com/office/drawing/2014/main" val="3237539761"/>
                    </a:ext>
                  </a:extLst>
                </a:gridCol>
              </a:tblGrid>
              <a:tr h="370840">
                <a:tc>
                  <a:txBody>
                    <a:bodyPr/>
                    <a:lstStyle/>
                    <a:p>
                      <a:r>
                        <a:rPr lang="en-GB" dirty="0"/>
                        <a:t>Criteria</a:t>
                      </a:r>
                    </a:p>
                  </a:txBody>
                  <a:tcPr/>
                </a:tc>
                <a:tc>
                  <a:txBody>
                    <a:bodyPr/>
                    <a:lstStyle/>
                    <a:p>
                      <a:r>
                        <a:rPr lang="en-GB" dirty="0"/>
                        <a:t>Marks</a:t>
                      </a:r>
                    </a:p>
                  </a:txBody>
                  <a:tcPr/>
                </a:tc>
                <a:extLst>
                  <a:ext uri="{0D108BD9-81ED-4DB2-BD59-A6C34878D82A}">
                    <a16:rowId xmlns:a16="http://schemas.microsoft.com/office/drawing/2014/main" val="854277397"/>
                  </a:ext>
                </a:extLst>
              </a:tr>
              <a:tr h="370840">
                <a:tc>
                  <a:txBody>
                    <a:bodyPr/>
                    <a:lstStyle/>
                    <a:p>
                      <a:r>
                        <a:rPr lang="en-GB" dirty="0"/>
                        <a:t>All tasks completed to a high level (65% average)</a:t>
                      </a:r>
                    </a:p>
                  </a:txBody>
                  <a:tcPr/>
                </a:tc>
                <a:tc>
                  <a:txBody>
                    <a:bodyPr/>
                    <a:lstStyle/>
                    <a:p>
                      <a:r>
                        <a:rPr lang="en-GB" dirty="0"/>
                        <a:t>5%</a:t>
                      </a:r>
                    </a:p>
                  </a:txBody>
                  <a:tcPr/>
                </a:tc>
                <a:extLst>
                  <a:ext uri="{0D108BD9-81ED-4DB2-BD59-A6C34878D82A}">
                    <a16:rowId xmlns:a16="http://schemas.microsoft.com/office/drawing/2014/main" val="3956213271"/>
                  </a:ext>
                </a:extLst>
              </a:tr>
              <a:tr h="370840">
                <a:tc>
                  <a:txBody>
                    <a:bodyPr/>
                    <a:lstStyle/>
                    <a:p>
                      <a:r>
                        <a:rPr lang="en-GB" dirty="0"/>
                        <a:t>All tasks completed to a good level (60% average)</a:t>
                      </a:r>
                    </a:p>
                  </a:txBody>
                  <a:tcPr/>
                </a:tc>
                <a:tc>
                  <a:txBody>
                    <a:bodyPr/>
                    <a:lstStyle/>
                    <a:p>
                      <a:r>
                        <a:rPr lang="en-GB" dirty="0"/>
                        <a:t>4%</a:t>
                      </a:r>
                    </a:p>
                  </a:txBody>
                  <a:tcPr/>
                </a:tc>
                <a:extLst>
                  <a:ext uri="{0D108BD9-81ED-4DB2-BD59-A6C34878D82A}">
                    <a16:rowId xmlns:a16="http://schemas.microsoft.com/office/drawing/2014/main" val="1071674213"/>
                  </a:ext>
                </a:extLst>
              </a:tr>
              <a:tr h="370840">
                <a:tc>
                  <a:txBody>
                    <a:bodyPr/>
                    <a:lstStyle/>
                    <a:p>
                      <a:r>
                        <a:rPr lang="en-GB" dirty="0"/>
                        <a:t>2 tasks completed to a good level (60% average)</a:t>
                      </a:r>
                    </a:p>
                  </a:txBody>
                  <a:tcPr/>
                </a:tc>
                <a:tc>
                  <a:txBody>
                    <a:bodyPr/>
                    <a:lstStyle/>
                    <a:p>
                      <a:r>
                        <a:rPr lang="en-GB" dirty="0"/>
                        <a:t>3%</a:t>
                      </a:r>
                    </a:p>
                  </a:txBody>
                  <a:tcPr/>
                </a:tc>
                <a:extLst>
                  <a:ext uri="{0D108BD9-81ED-4DB2-BD59-A6C34878D82A}">
                    <a16:rowId xmlns:a16="http://schemas.microsoft.com/office/drawing/2014/main" val="1473825696"/>
                  </a:ext>
                </a:extLst>
              </a:tr>
              <a:tr h="370840">
                <a:tc>
                  <a:txBody>
                    <a:bodyPr/>
                    <a:lstStyle/>
                    <a:p>
                      <a:r>
                        <a:rPr lang="en-GB" dirty="0"/>
                        <a:t>2 tasks completed to an acceptable level (50% average)</a:t>
                      </a:r>
                    </a:p>
                  </a:txBody>
                  <a:tcPr/>
                </a:tc>
                <a:tc>
                  <a:txBody>
                    <a:bodyPr/>
                    <a:lstStyle/>
                    <a:p>
                      <a:r>
                        <a:rPr lang="en-GB" dirty="0"/>
                        <a:t>2%</a:t>
                      </a:r>
                    </a:p>
                  </a:txBody>
                  <a:tcPr/>
                </a:tc>
                <a:extLst>
                  <a:ext uri="{0D108BD9-81ED-4DB2-BD59-A6C34878D82A}">
                    <a16:rowId xmlns:a16="http://schemas.microsoft.com/office/drawing/2014/main" val="1662188885"/>
                  </a:ext>
                </a:extLst>
              </a:tr>
              <a:tr h="370840">
                <a:tc>
                  <a:txBody>
                    <a:bodyPr/>
                    <a:lstStyle/>
                    <a:p>
                      <a:r>
                        <a:rPr lang="en-GB" dirty="0"/>
                        <a:t>1 task completed an acceptable level (50%)</a:t>
                      </a:r>
                    </a:p>
                  </a:txBody>
                  <a:tcPr/>
                </a:tc>
                <a:tc>
                  <a:txBody>
                    <a:bodyPr/>
                    <a:lstStyle/>
                    <a:p>
                      <a:r>
                        <a:rPr lang="en-GB" dirty="0"/>
                        <a:t>1%</a:t>
                      </a:r>
                    </a:p>
                  </a:txBody>
                  <a:tcPr/>
                </a:tc>
                <a:extLst>
                  <a:ext uri="{0D108BD9-81ED-4DB2-BD59-A6C34878D82A}">
                    <a16:rowId xmlns:a16="http://schemas.microsoft.com/office/drawing/2014/main" val="2093662846"/>
                  </a:ext>
                </a:extLst>
              </a:tr>
            </a:tbl>
          </a:graphicData>
        </a:graphic>
      </p:graphicFrame>
    </p:spTree>
    <p:extLst>
      <p:ext uri="{BB962C8B-B14F-4D97-AF65-F5344CB8AC3E}">
        <p14:creationId xmlns:p14="http://schemas.microsoft.com/office/powerpoint/2010/main" val="179344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1F412-DF4B-4DED-B5BA-53024D7B0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3C713-8C75-A23B-04A1-4B8241F88A7C}"/>
              </a:ext>
            </a:extLst>
          </p:cNvPr>
          <p:cNvSpPr>
            <a:spLocks noGrp="1"/>
          </p:cNvSpPr>
          <p:nvPr>
            <p:ph type="title"/>
          </p:nvPr>
        </p:nvSpPr>
        <p:spPr/>
        <p:txBody>
          <a:bodyPr/>
          <a:lstStyle/>
          <a:p>
            <a:r>
              <a:rPr lang="en-GB" dirty="0"/>
              <a:t>Engagement Tasks</a:t>
            </a:r>
          </a:p>
        </p:txBody>
      </p:sp>
      <p:sp>
        <p:nvSpPr>
          <p:cNvPr id="3" name="TextBox 2">
            <a:extLst>
              <a:ext uri="{FF2B5EF4-FFF2-40B4-BE49-F238E27FC236}">
                <a16:creationId xmlns:a16="http://schemas.microsoft.com/office/drawing/2014/main" id="{8368D73E-E9EA-51CE-123B-40001124796A}"/>
              </a:ext>
            </a:extLst>
          </p:cNvPr>
          <p:cNvSpPr txBox="1"/>
          <p:nvPr/>
        </p:nvSpPr>
        <p:spPr>
          <a:xfrm>
            <a:off x="438158" y="1328564"/>
            <a:ext cx="10907568" cy="4868128"/>
          </a:xfrm>
          <a:prstGeom prst="rect">
            <a:avLst/>
          </a:prstGeom>
          <a:noFill/>
        </p:spPr>
        <p:txBody>
          <a:bodyPr wrap="square">
            <a:spAutoFit/>
          </a:bodyPr>
          <a:lstStyle/>
          <a:p>
            <a:r>
              <a:rPr lang="en-GB" sz="2000" dirty="0"/>
              <a:t>Task 1. Introduction to Cyber Security Incidents</a:t>
            </a:r>
          </a:p>
          <a:p>
            <a:endParaRPr lang="en-GB" sz="2000" dirty="0"/>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 have been several major cyber security incidents over the last several years, but the reporting of these incidents isn’t always correct or complete. Your task is to conduct a review of the published material for </a:t>
            </a: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one</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of the following incidents and produce a </a:t>
            </a: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500-word</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summary of the event.</a:t>
            </a:r>
          </a:p>
          <a:p>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List of Incidents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Microsoft Exchange Data Breach (2021)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https://www.nbcnews.com/tech/security/u-s-issues-warning-after-microsoft-says-china-hacked-its-n1259522</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Twitter Hack (2020)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https://edition.cnn.com/2020/07/15/tech/twitter-hack-elon-musk-bill-gates/index.html</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SolarWinds Hack (2020)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https://www.reuters.com/article/global-cyber-idUSKBN28O1Z3</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Capita Data Breach (2023)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https://www.theguardian.com/business/2023/apr/20/capita-admits-customer-data-may-have-been-breached-during-cyber-attack</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Costa Rican Government Ransomware attack (2022) - </a:t>
            </a:r>
            <a:r>
              <a:rPr lang="en-GB"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https://www.bleepingcomputer.com/news/security/costa-rica-declares-national-emergency-after-conti-ransomware-attacks/</a:t>
            </a:r>
            <a:endParaRPr lang="en-GB" sz="2000" dirty="0"/>
          </a:p>
        </p:txBody>
      </p:sp>
    </p:spTree>
    <p:extLst>
      <p:ext uri="{BB962C8B-B14F-4D97-AF65-F5344CB8AC3E}">
        <p14:creationId xmlns:p14="http://schemas.microsoft.com/office/powerpoint/2010/main" val="3013424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57903-70C2-E1F5-8533-E427F32ED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F1DB3A-A41E-7706-120C-71C995914D02}"/>
              </a:ext>
            </a:extLst>
          </p:cNvPr>
          <p:cNvSpPr>
            <a:spLocks noGrp="1"/>
          </p:cNvSpPr>
          <p:nvPr>
            <p:ph type="title"/>
          </p:nvPr>
        </p:nvSpPr>
        <p:spPr/>
        <p:txBody>
          <a:bodyPr/>
          <a:lstStyle/>
          <a:p>
            <a:r>
              <a:rPr lang="en-GB" dirty="0"/>
              <a:t>Engagement Tasks</a:t>
            </a:r>
          </a:p>
        </p:txBody>
      </p:sp>
      <p:sp>
        <p:nvSpPr>
          <p:cNvPr id="3" name="TextBox 2">
            <a:extLst>
              <a:ext uri="{FF2B5EF4-FFF2-40B4-BE49-F238E27FC236}">
                <a16:creationId xmlns:a16="http://schemas.microsoft.com/office/drawing/2014/main" id="{EADE5165-B8D9-8F60-C264-A66AE442765A}"/>
              </a:ext>
            </a:extLst>
          </p:cNvPr>
          <p:cNvSpPr txBox="1"/>
          <p:nvPr/>
        </p:nvSpPr>
        <p:spPr>
          <a:xfrm>
            <a:off x="483873" y="1066286"/>
            <a:ext cx="10907568" cy="5059590"/>
          </a:xfrm>
          <a:prstGeom prst="rect">
            <a:avLst/>
          </a:prstGeom>
          <a:noFill/>
        </p:spPr>
        <p:txBody>
          <a:bodyPr wrap="square">
            <a:spAutoFit/>
          </a:bodyPr>
          <a:lstStyle/>
          <a:p>
            <a:r>
              <a:rPr lang="en-GB" sz="2000" dirty="0"/>
              <a:t>Task 1. Introduction to Cyber Security Incidents</a:t>
            </a:r>
          </a:p>
          <a:p>
            <a:endParaRPr lang="en-GB" sz="2000" dirty="0"/>
          </a:p>
          <a:p>
            <a:pPr>
              <a:lnSpc>
                <a:spcPct val="107000"/>
              </a:lnSpc>
              <a:spcAft>
                <a:spcPts val="800"/>
              </a:spcAft>
            </a:pP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It is strongly recommended that you address the following: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happened (timelines, key dates or events)?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caused the incident (technical or human vulnerability)?</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needed to happen to address the vulnerability?</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was both short- and long-term damage of the incident?</a:t>
            </a:r>
          </a:p>
          <a:p>
            <a:pPr>
              <a:lnSpc>
                <a:spcPct val="107000"/>
              </a:lnSpc>
              <a:spcAft>
                <a:spcPts val="800"/>
              </a:spcAft>
            </a:pP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Key skills which will be assessed in this are: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use of research tools (like Google)</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ability to concisely present information</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ability to cite and reference using APA7 - https://library.port.ac.uk/ref/page2.html#t2</a:t>
            </a:r>
          </a:p>
          <a:p>
            <a:pPr>
              <a:lnSpc>
                <a:spcPct val="107000"/>
              </a:lnSpc>
              <a:spcAft>
                <a:spcPts val="800"/>
              </a:spcAft>
            </a:pPr>
            <a:r>
              <a:rPr lang="en-GB" sz="1800" b="1" u="sng" kern="100" dirty="0">
                <a:effectLst/>
                <a:latin typeface="Calibri" panose="020F0502020204030204" pitchFamily="34" charset="0"/>
                <a:ea typeface="Calibri" panose="020F0502020204030204" pitchFamily="34" charset="0"/>
                <a:cs typeface="Times New Roman" panose="02020603050405020304" pitchFamily="18" charset="0"/>
              </a:rPr>
              <a:t>Suggested structure: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Introduction (100 words)</a:t>
            </a:r>
          </a:p>
          <a:p>
            <a:pPr marL="342900" lvl="0" indent="-342900">
              <a:lnSpc>
                <a:spcPct val="107000"/>
              </a:lnSpc>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Body (400 words)</a:t>
            </a:r>
          </a:p>
          <a:p>
            <a:pPr marL="342900" lvl="0" indent="-342900">
              <a:lnSpc>
                <a:spcPct val="107000"/>
              </a:lnSpc>
              <a:spcAft>
                <a:spcPts val="800"/>
              </a:spcAft>
              <a:buFont typeface="Symbol" panose="05050102010706020507" pitchFamily="18" charset="2"/>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List references (not counted towards to word count)</a:t>
            </a:r>
            <a:endParaRPr lang="en-GB" sz="2000" dirty="0"/>
          </a:p>
        </p:txBody>
      </p:sp>
    </p:spTree>
    <p:extLst>
      <p:ext uri="{BB962C8B-B14F-4D97-AF65-F5344CB8AC3E}">
        <p14:creationId xmlns:p14="http://schemas.microsoft.com/office/powerpoint/2010/main" val="2350951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A16B8-0429-4CF1-AB5B-1524FC196CFB}"/>
              </a:ext>
            </a:extLst>
          </p:cNvPr>
          <p:cNvSpPr>
            <a:spLocks noGrp="1"/>
          </p:cNvSpPr>
          <p:nvPr>
            <p:ph type="title"/>
          </p:nvPr>
        </p:nvSpPr>
        <p:spPr>
          <a:xfrm>
            <a:off x="2830467" y="2708655"/>
            <a:ext cx="5828792" cy="915589"/>
          </a:xfrm>
        </p:spPr>
        <p:txBody>
          <a:bodyPr/>
          <a:lstStyle/>
          <a:p>
            <a:pPr algn="ctr"/>
            <a:r>
              <a:rPr lang="en-GB" dirty="0"/>
              <a:t>Any questions?</a:t>
            </a:r>
          </a:p>
        </p:txBody>
      </p:sp>
    </p:spTree>
    <p:extLst>
      <p:ext uri="{BB962C8B-B14F-4D97-AF65-F5344CB8AC3E}">
        <p14:creationId xmlns:p14="http://schemas.microsoft.com/office/powerpoint/2010/main" val="2611376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E168-CE8C-4F7D-A30A-A5F718A13A72}"/>
              </a:ext>
            </a:extLst>
          </p:cNvPr>
          <p:cNvSpPr>
            <a:spLocks noGrp="1"/>
          </p:cNvSpPr>
          <p:nvPr>
            <p:ph type="title"/>
          </p:nvPr>
        </p:nvSpPr>
        <p:spPr/>
        <p:txBody>
          <a:bodyPr/>
          <a:lstStyle/>
          <a:p>
            <a:r>
              <a:rPr lang="en-GB" dirty="0"/>
              <a:t>Plan for this session</a:t>
            </a:r>
          </a:p>
        </p:txBody>
      </p:sp>
      <p:sp>
        <p:nvSpPr>
          <p:cNvPr id="4" name="TextBox 3">
            <a:extLst>
              <a:ext uri="{FF2B5EF4-FFF2-40B4-BE49-F238E27FC236}">
                <a16:creationId xmlns:a16="http://schemas.microsoft.com/office/drawing/2014/main" id="{40A08AA3-FF3A-41AF-BD8D-29B761E5E022}"/>
              </a:ext>
            </a:extLst>
          </p:cNvPr>
          <p:cNvSpPr txBox="1"/>
          <p:nvPr/>
        </p:nvSpPr>
        <p:spPr>
          <a:xfrm>
            <a:off x="638978" y="1475955"/>
            <a:ext cx="9430439" cy="3790108"/>
          </a:xfrm>
          <a:prstGeom prst="rect">
            <a:avLst/>
          </a:prstGeom>
        </p:spPr>
        <p:txBody>
          <a:bodyPr vert="horz" wrap="square" lIns="91440" tIns="45720" rIns="91440" bIns="45720" rtlCol="0" anchor="b">
            <a:normAutofit/>
          </a:bodyPr>
          <a:lstStyle/>
          <a:p>
            <a:pPr algn="l"/>
            <a:endParaRPr lang="en-GB" dirty="0"/>
          </a:p>
        </p:txBody>
      </p:sp>
      <p:sp>
        <p:nvSpPr>
          <p:cNvPr id="5" name="TextBox 4">
            <a:extLst>
              <a:ext uri="{FF2B5EF4-FFF2-40B4-BE49-F238E27FC236}">
                <a16:creationId xmlns:a16="http://schemas.microsoft.com/office/drawing/2014/main" id="{A11A14BF-0C34-473B-AD62-831BA45D1A6A}"/>
              </a:ext>
            </a:extLst>
          </p:cNvPr>
          <p:cNvSpPr txBox="1"/>
          <p:nvPr/>
        </p:nvSpPr>
        <p:spPr>
          <a:xfrm>
            <a:off x="638978" y="1299991"/>
            <a:ext cx="9926198" cy="3536414"/>
          </a:xfrm>
          <a:prstGeom prst="rect">
            <a:avLst/>
          </a:prstGeom>
        </p:spPr>
        <p:txBody>
          <a:bodyPr vert="horz" wrap="square" lIns="91440" tIns="45720" rIns="91440" bIns="45720" rtlCol="0" anchor="t">
            <a:normAutofit/>
          </a:bodyPr>
          <a:lstStyle/>
          <a:p>
            <a:pPr marL="285750" indent="-285750" algn="l">
              <a:lnSpc>
                <a:spcPct val="150000"/>
              </a:lnSpc>
              <a:buFont typeface="Arial" panose="020B0604020202020204" pitchFamily="34" charset="0"/>
              <a:buChar char="•"/>
            </a:pPr>
            <a:r>
              <a:rPr lang="en-GB" sz="2800" dirty="0"/>
              <a:t>Job role: Information Security Analyst</a:t>
            </a:r>
          </a:p>
          <a:p>
            <a:pPr marL="285750" indent="-285750" algn="l">
              <a:lnSpc>
                <a:spcPct val="150000"/>
              </a:lnSpc>
              <a:buFont typeface="Arial" panose="020B0604020202020204" pitchFamily="34" charset="0"/>
              <a:buChar char="•"/>
            </a:pPr>
            <a:r>
              <a:rPr lang="en-GB" sz="2800" dirty="0"/>
              <a:t>Introduction the Common-Sense Guide and insider threats</a:t>
            </a:r>
          </a:p>
          <a:p>
            <a:pPr marL="285750" indent="-285750" algn="l">
              <a:lnSpc>
                <a:spcPct val="150000"/>
              </a:lnSpc>
              <a:buFont typeface="Arial" panose="020B0604020202020204" pitchFamily="34" charset="0"/>
              <a:buChar char="•"/>
            </a:pPr>
            <a:r>
              <a:rPr lang="en-GB" sz="2800" dirty="0"/>
              <a:t>(Task) - Threat Intelligence Scenario</a:t>
            </a:r>
          </a:p>
          <a:p>
            <a:pPr marL="285750" indent="-285750" algn="l">
              <a:lnSpc>
                <a:spcPct val="150000"/>
              </a:lnSpc>
              <a:buFont typeface="Arial" panose="020B0604020202020204" pitchFamily="34" charset="0"/>
              <a:buChar char="•"/>
            </a:pPr>
            <a:r>
              <a:rPr lang="en-GB" sz="2800" dirty="0"/>
              <a:t>Preparing for the 1</a:t>
            </a:r>
            <a:r>
              <a:rPr lang="en-GB" sz="2800" baseline="30000" dirty="0"/>
              <a:t>st</a:t>
            </a:r>
            <a:r>
              <a:rPr lang="en-GB" sz="2800" dirty="0"/>
              <a:t> Engagement Task</a:t>
            </a:r>
          </a:p>
        </p:txBody>
      </p:sp>
    </p:spTree>
    <p:extLst>
      <p:ext uri="{BB962C8B-B14F-4D97-AF65-F5344CB8AC3E}">
        <p14:creationId xmlns:p14="http://schemas.microsoft.com/office/powerpoint/2010/main" val="356479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C760E-F41F-441A-82E5-313BE203860E}"/>
              </a:ext>
            </a:extLst>
          </p:cNvPr>
          <p:cNvSpPr>
            <a:spLocks noGrp="1"/>
          </p:cNvSpPr>
          <p:nvPr>
            <p:ph type="title"/>
          </p:nvPr>
        </p:nvSpPr>
        <p:spPr/>
        <p:txBody>
          <a:bodyPr/>
          <a:lstStyle/>
          <a:p>
            <a:r>
              <a:rPr lang="en-GB" dirty="0"/>
              <a:t>Pentration Tester</a:t>
            </a:r>
          </a:p>
        </p:txBody>
      </p:sp>
      <p:sp>
        <p:nvSpPr>
          <p:cNvPr id="4" name="TextBox 3">
            <a:extLst>
              <a:ext uri="{FF2B5EF4-FFF2-40B4-BE49-F238E27FC236}">
                <a16:creationId xmlns:a16="http://schemas.microsoft.com/office/drawing/2014/main" id="{3CB4B2CD-851A-40CA-9C63-D2DC9A30F353}"/>
              </a:ext>
            </a:extLst>
          </p:cNvPr>
          <p:cNvSpPr txBox="1"/>
          <p:nvPr/>
        </p:nvSpPr>
        <p:spPr>
          <a:xfrm>
            <a:off x="570121" y="1297091"/>
            <a:ext cx="9631497" cy="2862322"/>
          </a:xfrm>
          <a:prstGeom prst="rect">
            <a:avLst/>
          </a:prstGeom>
          <a:noFill/>
        </p:spPr>
        <p:txBody>
          <a:bodyPr wrap="square">
            <a:spAutoFit/>
          </a:bodyPr>
          <a:lstStyle/>
          <a:p>
            <a:r>
              <a:rPr lang="en-GB" dirty="0"/>
              <a:t>A Pen Tester’s job is to attack an organisation’s computer systems and network and report on any discovered vulnerabilities.</a:t>
            </a:r>
          </a:p>
          <a:p>
            <a:endParaRPr lang="en-GB" dirty="0"/>
          </a:p>
          <a:p>
            <a:r>
              <a:rPr lang="en-GB" dirty="0"/>
              <a:t>Some of their duties involve:</a:t>
            </a:r>
          </a:p>
          <a:p>
            <a:pPr marL="285750" indent="-285750">
              <a:buFont typeface="Arial" panose="020B0604020202020204" pitchFamily="34" charset="0"/>
              <a:buChar char="•"/>
            </a:pPr>
            <a:r>
              <a:rPr lang="en-GB" dirty="0"/>
              <a:t>Regular security checks of core systems (email etc.)</a:t>
            </a:r>
          </a:p>
          <a:p>
            <a:pPr marL="285750" indent="-285750">
              <a:buFont typeface="Arial" panose="020B0604020202020204" pitchFamily="34" charset="0"/>
              <a:buChar char="•"/>
            </a:pPr>
            <a:r>
              <a:rPr lang="en-GB" dirty="0"/>
              <a:t>Creating and running specific attacks to test a specific aspect (phishing)</a:t>
            </a:r>
          </a:p>
          <a:p>
            <a:pPr marL="285750" indent="-285750">
              <a:buFont typeface="Arial" panose="020B0604020202020204" pitchFamily="34" charset="0"/>
              <a:buChar char="•"/>
            </a:pPr>
            <a:r>
              <a:rPr lang="en-GB" dirty="0"/>
              <a:t>Researching new security technologies</a:t>
            </a:r>
          </a:p>
          <a:p>
            <a:pPr marL="285750" indent="-285750">
              <a:buFont typeface="Arial" panose="020B0604020202020204" pitchFamily="34" charset="0"/>
              <a:buChar char="•"/>
            </a:pPr>
            <a:endParaRPr lang="en-GB" dirty="0"/>
          </a:p>
          <a:p>
            <a:r>
              <a:rPr lang="en-GB" dirty="0"/>
              <a:t>Average salary: £25,000 to £56, 700 (location specific)</a:t>
            </a:r>
          </a:p>
          <a:p>
            <a:r>
              <a:rPr lang="en-GB" dirty="0"/>
              <a:t>Entry qualification: Information Security or Computing BSc</a:t>
            </a:r>
          </a:p>
        </p:txBody>
      </p:sp>
    </p:spTree>
    <p:extLst>
      <p:ext uri="{BB962C8B-B14F-4D97-AF65-F5344CB8AC3E}">
        <p14:creationId xmlns:p14="http://schemas.microsoft.com/office/powerpoint/2010/main" val="1194954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43742-B64E-4A0D-A91A-431DF6F9D9EC}"/>
              </a:ext>
            </a:extLst>
          </p:cNvPr>
          <p:cNvSpPr>
            <a:spLocks noGrp="1"/>
          </p:cNvSpPr>
          <p:nvPr>
            <p:ph type="title"/>
          </p:nvPr>
        </p:nvSpPr>
        <p:spPr>
          <a:xfrm>
            <a:off x="247898" y="206405"/>
            <a:ext cx="10816139" cy="915589"/>
          </a:xfrm>
        </p:spPr>
        <p:txBody>
          <a:bodyPr/>
          <a:lstStyle/>
          <a:p>
            <a:r>
              <a:rPr lang="en-GB" dirty="0"/>
              <a:t>Penetration Tester</a:t>
            </a:r>
          </a:p>
        </p:txBody>
      </p:sp>
      <p:pic>
        <p:nvPicPr>
          <p:cNvPr id="5" name="Picture 4">
            <a:extLst>
              <a:ext uri="{FF2B5EF4-FFF2-40B4-BE49-F238E27FC236}">
                <a16:creationId xmlns:a16="http://schemas.microsoft.com/office/drawing/2014/main" id="{45EC3A33-BBD8-BE2C-8FAF-A65247C8302D}"/>
              </a:ext>
            </a:extLst>
          </p:cNvPr>
          <p:cNvPicPr>
            <a:picLocks noChangeAspect="1"/>
          </p:cNvPicPr>
          <p:nvPr/>
        </p:nvPicPr>
        <p:blipFill>
          <a:blip r:embed="rId2"/>
          <a:stretch>
            <a:fillRect/>
          </a:stretch>
        </p:blipFill>
        <p:spPr>
          <a:xfrm>
            <a:off x="111970" y="746432"/>
            <a:ext cx="6375452" cy="5365135"/>
          </a:xfrm>
          <a:prstGeom prst="rect">
            <a:avLst/>
          </a:prstGeom>
        </p:spPr>
      </p:pic>
      <p:pic>
        <p:nvPicPr>
          <p:cNvPr id="8" name="Picture 7">
            <a:extLst>
              <a:ext uri="{FF2B5EF4-FFF2-40B4-BE49-F238E27FC236}">
                <a16:creationId xmlns:a16="http://schemas.microsoft.com/office/drawing/2014/main" id="{DB95BBEA-5D8B-AF64-10C1-107192339485}"/>
              </a:ext>
            </a:extLst>
          </p:cNvPr>
          <p:cNvPicPr>
            <a:picLocks noChangeAspect="1"/>
          </p:cNvPicPr>
          <p:nvPr/>
        </p:nvPicPr>
        <p:blipFill>
          <a:blip r:embed="rId3"/>
          <a:stretch>
            <a:fillRect/>
          </a:stretch>
        </p:blipFill>
        <p:spPr>
          <a:xfrm>
            <a:off x="5542622" y="1443666"/>
            <a:ext cx="5772956" cy="3048425"/>
          </a:xfrm>
          <a:prstGeom prst="rect">
            <a:avLst/>
          </a:prstGeom>
        </p:spPr>
      </p:pic>
      <p:sp>
        <p:nvSpPr>
          <p:cNvPr id="10" name="TextBox 9">
            <a:extLst>
              <a:ext uri="{FF2B5EF4-FFF2-40B4-BE49-F238E27FC236}">
                <a16:creationId xmlns:a16="http://schemas.microsoft.com/office/drawing/2014/main" id="{D946E05B-E0A1-D52C-ECD2-0C3BDFEBD90E}"/>
              </a:ext>
            </a:extLst>
          </p:cNvPr>
          <p:cNvSpPr txBox="1"/>
          <p:nvPr/>
        </p:nvSpPr>
        <p:spPr>
          <a:xfrm>
            <a:off x="6626941" y="6282263"/>
            <a:ext cx="2920181" cy="369332"/>
          </a:xfrm>
          <a:prstGeom prst="rect">
            <a:avLst/>
          </a:prstGeom>
          <a:noFill/>
        </p:spPr>
        <p:txBody>
          <a:bodyPr wrap="square">
            <a:spAutoFit/>
          </a:bodyPr>
          <a:lstStyle/>
          <a:p>
            <a:r>
              <a:rPr lang="en-GB" dirty="0">
                <a:hlinkClick r:id="rId4"/>
              </a:rPr>
              <a:t>Glassdoor - Pen testing</a:t>
            </a:r>
            <a:endParaRPr lang="en-GB" dirty="0"/>
          </a:p>
        </p:txBody>
      </p:sp>
      <p:pic>
        <p:nvPicPr>
          <p:cNvPr id="14" name="Picture 13">
            <a:extLst>
              <a:ext uri="{FF2B5EF4-FFF2-40B4-BE49-F238E27FC236}">
                <a16:creationId xmlns:a16="http://schemas.microsoft.com/office/drawing/2014/main" id="{3DDA191F-E30B-627E-3B09-883E9D892F83}"/>
              </a:ext>
            </a:extLst>
          </p:cNvPr>
          <p:cNvPicPr>
            <a:picLocks noChangeAspect="1"/>
          </p:cNvPicPr>
          <p:nvPr/>
        </p:nvPicPr>
        <p:blipFill>
          <a:blip r:embed="rId5"/>
          <a:stretch>
            <a:fillRect/>
          </a:stretch>
        </p:blipFill>
        <p:spPr>
          <a:xfrm>
            <a:off x="5542622" y="4662787"/>
            <a:ext cx="6649378" cy="1619476"/>
          </a:xfrm>
          <a:prstGeom prst="rect">
            <a:avLst/>
          </a:prstGeom>
        </p:spPr>
      </p:pic>
    </p:spTree>
    <p:extLst>
      <p:ext uri="{BB962C8B-B14F-4D97-AF65-F5344CB8AC3E}">
        <p14:creationId xmlns:p14="http://schemas.microsoft.com/office/powerpoint/2010/main" val="1262618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CB3C8-462D-4BB0-B04D-5B6765B28F83}"/>
              </a:ext>
            </a:extLst>
          </p:cNvPr>
          <p:cNvSpPr>
            <a:spLocks noGrp="1"/>
          </p:cNvSpPr>
          <p:nvPr>
            <p:ph type="title"/>
          </p:nvPr>
        </p:nvSpPr>
        <p:spPr/>
        <p:txBody>
          <a:bodyPr/>
          <a:lstStyle/>
          <a:p>
            <a:r>
              <a:rPr lang="en-GB" dirty="0"/>
              <a:t>Insider threats</a:t>
            </a:r>
          </a:p>
        </p:txBody>
      </p:sp>
      <p:pic>
        <p:nvPicPr>
          <p:cNvPr id="4" name="Picture 3">
            <a:extLst>
              <a:ext uri="{FF2B5EF4-FFF2-40B4-BE49-F238E27FC236}">
                <a16:creationId xmlns:a16="http://schemas.microsoft.com/office/drawing/2014/main" id="{FCDA838A-82D6-4523-814E-5AFE3D054B24}"/>
              </a:ext>
            </a:extLst>
          </p:cNvPr>
          <p:cNvPicPr>
            <a:picLocks noChangeAspect="1"/>
          </p:cNvPicPr>
          <p:nvPr/>
        </p:nvPicPr>
        <p:blipFill>
          <a:blip r:embed="rId2"/>
          <a:stretch>
            <a:fillRect/>
          </a:stretch>
        </p:blipFill>
        <p:spPr>
          <a:xfrm>
            <a:off x="297455" y="1245264"/>
            <a:ext cx="10738643" cy="4742312"/>
          </a:xfrm>
          <a:prstGeom prst="rect">
            <a:avLst/>
          </a:prstGeom>
        </p:spPr>
      </p:pic>
      <p:sp>
        <p:nvSpPr>
          <p:cNvPr id="8" name="TextBox 7">
            <a:extLst>
              <a:ext uri="{FF2B5EF4-FFF2-40B4-BE49-F238E27FC236}">
                <a16:creationId xmlns:a16="http://schemas.microsoft.com/office/drawing/2014/main" id="{86006EF4-B744-4666-8ADF-92B5BBDAA8B7}"/>
              </a:ext>
            </a:extLst>
          </p:cNvPr>
          <p:cNvSpPr txBox="1"/>
          <p:nvPr/>
        </p:nvSpPr>
        <p:spPr>
          <a:xfrm>
            <a:off x="2013333" y="6210809"/>
            <a:ext cx="6097836" cy="461665"/>
          </a:xfrm>
          <a:prstGeom prst="rect">
            <a:avLst/>
          </a:prstGeom>
          <a:noFill/>
        </p:spPr>
        <p:txBody>
          <a:bodyPr wrap="square">
            <a:spAutoFit/>
          </a:bodyPr>
          <a:lstStyle/>
          <a:p>
            <a:r>
              <a:rPr lang="en-GB" sz="1200" dirty="0">
                <a:hlinkClick r:id="rId3"/>
              </a:rPr>
              <a:t>https://www.theguardian.com/news/2022/feb/20/credit-suisse-secrets-leak-unmasks-criminals-fraudsters-corrupt-politicians</a:t>
            </a:r>
            <a:endParaRPr lang="en-GB" sz="1200" dirty="0"/>
          </a:p>
        </p:txBody>
      </p:sp>
    </p:spTree>
    <p:extLst>
      <p:ext uri="{BB962C8B-B14F-4D97-AF65-F5344CB8AC3E}">
        <p14:creationId xmlns:p14="http://schemas.microsoft.com/office/powerpoint/2010/main" val="140344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FC3A-769B-46D8-BB22-29F4F94B29AB}"/>
              </a:ext>
            </a:extLst>
          </p:cNvPr>
          <p:cNvSpPr>
            <a:spLocks noGrp="1"/>
          </p:cNvSpPr>
          <p:nvPr>
            <p:ph type="title"/>
          </p:nvPr>
        </p:nvSpPr>
        <p:spPr/>
        <p:txBody>
          <a:bodyPr/>
          <a:lstStyle/>
          <a:p>
            <a:r>
              <a:rPr lang="en-GB" dirty="0"/>
              <a:t>Credit Suisse</a:t>
            </a:r>
          </a:p>
        </p:txBody>
      </p:sp>
      <p:pic>
        <p:nvPicPr>
          <p:cNvPr id="4" name="Picture 3">
            <a:extLst>
              <a:ext uri="{FF2B5EF4-FFF2-40B4-BE49-F238E27FC236}">
                <a16:creationId xmlns:a16="http://schemas.microsoft.com/office/drawing/2014/main" id="{95283CB2-A8E1-406D-9AFD-7C53F070837B}"/>
              </a:ext>
            </a:extLst>
          </p:cNvPr>
          <p:cNvPicPr>
            <a:picLocks noChangeAspect="1"/>
          </p:cNvPicPr>
          <p:nvPr/>
        </p:nvPicPr>
        <p:blipFill>
          <a:blip r:embed="rId2"/>
          <a:stretch>
            <a:fillRect/>
          </a:stretch>
        </p:blipFill>
        <p:spPr>
          <a:xfrm>
            <a:off x="483873" y="1266635"/>
            <a:ext cx="5963482" cy="1095528"/>
          </a:xfrm>
          <a:prstGeom prst="rect">
            <a:avLst/>
          </a:prstGeom>
        </p:spPr>
      </p:pic>
      <p:pic>
        <p:nvPicPr>
          <p:cNvPr id="6" name="Picture 5">
            <a:extLst>
              <a:ext uri="{FF2B5EF4-FFF2-40B4-BE49-F238E27FC236}">
                <a16:creationId xmlns:a16="http://schemas.microsoft.com/office/drawing/2014/main" id="{4EAA8DBD-4B14-4673-8CEF-EDAFA6972260}"/>
              </a:ext>
            </a:extLst>
          </p:cNvPr>
          <p:cNvPicPr>
            <a:picLocks noChangeAspect="1"/>
          </p:cNvPicPr>
          <p:nvPr/>
        </p:nvPicPr>
        <p:blipFill>
          <a:blip r:embed="rId3"/>
          <a:stretch>
            <a:fillRect/>
          </a:stretch>
        </p:blipFill>
        <p:spPr>
          <a:xfrm>
            <a:off x="4620588" y="2463510"/>
            <a:ext cx="5925377" cy="1209844"/>
          </a:xfrm>
          <a:prstGeom prst="rect">
            <a:avLst/>
          </a:prstGeom>
        </p:spPr>
      </p:pic>
      <p:pic>
        <p:nvPicPr>
          <p:cNvPr id="8" name="Picture 7">
            <a:extLst>
              <a:ext uri="{FF2B5EF4-FFF2-40B4-BE49-F238E27FC236}">
                <a16:creationId xmlns:a16="http://schemas.microsoft.com/office/drawing/2014/main" id="{4AE3DA5F-48E5-4F22-8CAF-FD894E8804FE}"/>
              </a:ext>
            </a:extLst>
          </p:cNvPr>
          <p:cNvPicPr>
            <a:picLocks noChangeAspect="1"/>
          </p:cNvPicPr>
          <p:nvPr/>
        </p:nvPicPr>
        <p:blipFill>
          <a:blip r:embed="rId4"/>
          <a:stretch>
            <a:fillRect/>
          </a:stretch>
        </p:blipFill>
        <p:spPr>
          <a:xfrm>
            <a:off x="340978" y="3797691"/>
            <a:ext cx="6106377" cy="1209844"/>
          </a:xfrm>
          <a:prstGeom prst="rect">
            <a:avLst/>
          </a:prstGeom>
        </p:spPr>
      </p:pic>
      <p:pic>
        <p:nvPicPr>
          <p:cNvPr id="10" name="Picture 9">
            <a:extLst>
              <a:ext uri="{FF2B5EF4-FFF2-40B4-BE49-F238E27FC236}">
                <a16:creationId xmlns:a16="http://schemas.microsoft.com/office/drawing/2014/main" id="{484F1054-C1BF-45B9-B302-8317AE85DB5F}"/>
              </a:ext>
            </a:extLst>
          </p:cNvPr>
          <p:cNvPicPr>
            <a:picLocks noChangeAspect="1"/>
          </p:cNvPicPr>
          <p:nvPr/>
        </p:nvPicPr>
        <p:blipFill>
          <a:blip r:embed="rId5"/>
          <a:stretch>
            <a:fillRect/>
          </a:stretch>
        </p:blipFill>
        <p:spPr>
          <a:xfrm>
            <a:off x="4776315" y="5105522"/>
            <a:ext cx="5944430" cy="971686"/>
          </a:xfrm>
          <a:prstGeom prst="rect">
            <a:avLst/>
          </a:prstGeom>
        </p:spPr>
      </p:pic>
    </p:spTree>
    <p:extLst>
      <p:ext uri="{BB962C8B-B14F-4D97-AF65-F5344CB8AC3E}">
        <p14:creationId xmlns:p14="http://schemas.microsoft.com/office/powerpoint/2010/main" val="58094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0E30-3353-47D1-A717-FEDD8C563DB0}"/>
              </a:ext>
            </a:extLst>
          </p:cNvPr>
          <p:cNvSpPr>
            <a:spLocks noGrp="1"/>
          </p:cNvSpPr>
          <p:nvPr>
            <p:ph type="title"/>
          </p:nvPr>
        </p:nvSpPr>
        <p:spPr/>
        <p:txBody>
          <a:bodyPr/>
          <a:lstStyle/>
          <a:p>
            <a:r>
              <a:rPr lang="en-GB" dirty="0"/>
              <a:t>What is an Insider threat?</a:t>
            </a:r>
          </a:p>
        </p:txBody>
      </p:sp>
      <p:sp>
        <p:nvSpPr>
          <p:cNvPr id="4" name="TextBox 3">
            <a:extLst>
              <a:ext uri="{FF2B5EF4-FFF2-40B4-BE49-F238E27FC236}">
                <a16:creationId xmlns:a16="http://schemas.microsoft.com/office/drawing/2014/main" id="{26A79DE8-63A6-44B0-B857-619E0DCC424E}"/>
              </a:ext>
            </a:extLst>
          </p:cNvPr>
          <p:cNvSpPr txBox="1"/>
          <p:nvPr/>
        </p:nvSpPr>
        <p:spPr>
          <a:xfrm>
            <a:off x="483873" y="1174328"/>
            <a:ext cx="10081303" cy="4585871"/>
          </a:xfrm>
          <a:prstGeom prst="rect">
            <a:avLst/>
          </a:prstGeom>
          <a:noFill/>
        </p:spPr>
        <p:txBody>
          <a:bodyPr wrap="square">
            <a:spAutoFit/>
          </a:bodyPr>
          <a:lstStyle/>
          <a:p>
            <a:r>
              <a:rPr lang="en-GB" dirty="0"/>
              <a:t>Someone trusted to work within a system but who does not work in that system’s interests is described as an insider threat.</a:t>
            </a:r>
          </a:p>
          <a:p>
            <a:endParaRPr lang="en-GB" dirty="0"/>
          </a:p>
          <a:p>
            <a:r>
              <a:rPr lang="en-GB" dirty="0"/>
              <a:t>Insider threats take many forms, including:</a:t>
            </a:r>
          </a:p>
          <a:p>
            <a:pPr marL="285750" indent="-285750">
              <a:buFont typeface="Arial" panose="020B0604020202020204" pitchFamily="34" charset="0"/>
              <a:buChar char="•"/>
            </a:pPr>
            <a:r>
              <a:rPr lang="en-GB" sz="1600" dirty="0"/>
              <a:t>fraud (such as someone working in a bank diverting money to accounts under their control)</a:t>
            </a:r>
          </a:p>
          <a:p>
            <a:pPr marL="285750" indent="-285750">
              <a:buFont typeface="Arial" panose="020B0604020202020204" pitchFamily="34" charset="0"/>
              <a:buChar char="•"/>
            </a:pPr>
            <a:r>
              <a:rPr lang="en-GB" sz="1600" dirty="0"/>
              <a:t>improper access to confidential data (such as commercially or politically sensitive material, for instance, diplomatic cables)</a:t>
            </a:r>
          </a:p>
          <a:p>
            <a:pPr marL="285750" indent="-285750">
              <a:buFont typeface="Arial" panose="020B0604020202020204" pitchFamily="34" charset="0"/>
              <a:buChar char="•"/>
            </a:pPr>
            <a:r>
              <a:rPr lang="en-GB" sz="1600" dirty="0"/>
              <a:t>the sabotage of computer systems (for instance, destroying backup data).</a:t>
            </a:r>
          </a:p>
          <a:p>
            <a:pPr marL="285750" indent="-285750">
              <a:buFont typeface="Arial" panose="020B0604020202020204" pitchFamily="34" charset="0"/>
              <a:buChar char="•"/>
            </a:pPr>
            <a:endParaRPr lang="en-GB" dirty="0"/>
          </a:p>
          <a:p>
            <a:r>
              <a:rPr lang="en-GB" dirty="0"/>
              <a:t>A more clear cut example</a:t>
            </a:r>
          </a:p>
          <a:p>
            <a:endParaRPr lang="en-GB" dirty="0"/>
          </a:p>
          <a:p>
            <a:r>
              <a:rPr lang="en-GB" sz="1600" dirty="0"/>
              <a:t>In February 2018, Hong Kong police arrested 34-year-old Muhammad Fahd on behalf of the US Department of Justice (U.S. Attorney’s Office, 2019). Fahd was extradited to the US in 2019 and charged with 14 offences including defrauding the telecom operator AT&amp;T by illegally unlocking mobile phones sold on instalment payment plans. Between 2012 and 2017, Fahd recruited a network of AT&amp;T call centre employees to not only unlock phones but also install malicious software on the AT&amp;T network.</a:t>
            </a:r>
          </a:p>
        </p:txBody>
      </p:sp>
    </p:spTree>
    <p:extLst>
      <p:ext uri="{BB962C8B-B14F-4D97-AF65-F5344CB8AC3E}">
        <p14:creationId xmlns:p14="http://schemas.microsoft.com/office/powerpoint/2010/main" val="352326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E76D-20B8-466D-8600-191493EE6162}"/>
              </a:ext>
            </a:extLst>
          </p:cNvPr>
          <p:cNvSpPr>
            <a:spLocks noGrp="1"/>
          </p:cNvSpPr>
          <p:nvPr>
            <p:ph type="title"/>
          </p:nvPr>
        </p:nvSpPr>
        <p:spPr/>
        <p:txBody>
          <a:bodyPr/>
          <a:lstStyle/>
          <a:p>
            <a:r>
              <a:rPr lang="en-GB" dirty="0"/>
              <a:t>Factors which increase Insider threats</a:t>
            </a:r>
          </a:p>
        </p:txBody>
      </p:sp>
      <p:sp>
        <p:nvSpPr>
          <p:cNvPr id="3" name="TextBox 2">
            <a:extLst>
              <a:ext uri="{FF2B5EF4-FFF2-40B4-BE49-F238E27FC236}">
                <a16:creationId xmlns:a16="http://schemas.microsoft.com/office/drawing/2014/main" id="{29D77DEA-E0F1-4596-8B55-F9A6CF4248B6}"/>
              </a:ext>
            </a:extLst>
          </p:cNvPr>
          <p:cNvSpPr txBox="1"/>
          <p:nvPr/>
        </p:nvSpPr>
        <p:spPr>
          <a:xfrm>
            <a:off x="483873" y="1475955"/>
            <a:ext cx="10425623" cy="4660440"/>
          </a:xfrm>
          <a:prstGeom prst="rect">
            <a:avLst/>
          </a:prstGeom>
        </p:spPr>
        <p:txBody>
          <a:bodyPr vert="horz" wrap="square" lIns="91440" tIns="45720" rIns="91440" bIns="45720" rtlCol="0" anchor="t">
            <a:normAutofit lnSpcReduction="10000"/>
          </a:bodyPr>
          <a:lstStyle/>
          <a:p>
            <a:pPr marL="457200" indent="-457200">
              <a:buFont typeface="+mj-lt"/>
              <a:buAutoNum type="arabicPeriod"/>
            </a:pPr>
            <a:r>
              <a:rPr lang="en-GB" altLang="en-US" sz="2000" dirty="0"/>
              <a:t>Economic Factors</a:t>
            </a:r>
          </a:p>
          <a:p>
            <a:pPr lvl="1"/>
            <a:r>
              <a:rPr lang="en-GB" altLang="en-US" sz="2000" dirty="0"/>
              <a:t>Losing their job, having a pay cut or just general job insecurity can lead employees to become hostile towards their organisation</a:t>
            </a:r>
          </a:p>
          <a:p>
            <a:pPr marL="457200" indent="-457200">
              <a:buFont typeface="+mj-lt"/>
              <a:buAutoNum type="arabicPeriod"/>
            </a:pPr>
            <a:endParaRPr lang="en-GB" altLang="en-US" sz="2000" dirty="0"/>
          </a:p>
          <a:p>
            <a:pPr marL="457200" indent="-457200">
              <a:buFont typeface="+mj-lt"/>
              <a:buAutoNum type="arabicPeriod"/>
            </a:pPr>
            <a:r>
              <a:rPr lang="en-GB" altLang="en-US" sz="2000" dirty="0"/>
              <a:t>Political and Social Factors</a:t>
            </a:r>
          </a:p>
          <a:p>
            <a:pPr lvl="1"/>
            <a:r>
              <a:rPr lang="en-GB" altLang="en-US" sz="2000" dirty="0"/>
              <a:t>Political, social and behavioural conflicts can all result in employees turning hostile. It might not even be something your company did, just where you are based out of.</a:t>
            </a:r>
          </a:p>
          <a:p>
            <a:pPr marL="457200" indent="-457200">
              <a:buFont typeface="+mj-lt"/>
              <a:buAutoNum type="arabicPeriod"/>
            </a:pPr>
            <a:endParaRPr lang="en-GB" altLang="en-US" sz="2000" dirty="0"/>
          </a:p>
          <a:p>
            <a:pPr marL="457200" indent="-457200">
              <a:buFont typeface="+mj-lt"/>
              <a:buAutoNum type="arabicPeriod"/>
            </a:pPr>
            <a:r>
              <a:rPr lang="en-GB" altLang="en-US" sz="2000" dirty="0"/>
              <a:t>National factors</a:t>
            </a:r>
          </a:p>
          <a:p>
            <a:pPr lvl="1"/>
            <a:r>
              <a:rPr lang="en-GB" altLang="en-US" sz="2000" dirty="0"/>
              <a:t>Your employee might find themselves more strongly affiliated with a nation state than they are to your organisation</a:t>
            </a:r>
          </a:p>
          <a:p>
            <a:pPr marL="457200" indent="-457200">
              <a:buFont typeface="+mj-lt"/>
              <a:buAutoNum type="arabicPeriod"/>
            </a:pPr>
            <a:endParaRPr lang="en-GB" altLang="en-US" sz="2000" dirty="0"/>
          </a:p>
          <a:p>
            <a:pPr marL="457200" indent="-457200">
              <a:buFont typeface="+mj-lt"/>
              <a:buAutoNum type="arabicPeriod"/>
            </a:pPr>
            <a:r>
              <a:rPr lang="en-GB" altLang="en-US" sz="2000" dirty="0"/>
              <a:t>Just plain old Spying</a:t>
            </a:r>
          </a:p>
          <a:p>
            <a:pPr lvl="1"/>
            <a:r>
              <a:rPr lang="en-GB" altLang="en-US" sz="2000" dirty="0"/>
              <a:t>Organisations with commercially advantageous information will be targeted with ‘moles’ to extract this information</a:t>
            </a:r>
          </a:p>
          <a:p>
            <a:pPr marL="457200" indent="-457200">
              <a:buFont typeface="+mj-lt"/>
              <a:buAutoNum type="arabicPeriod"/>
            </a:pPr>
            <a:endParaRPr lang="en-GB" altLang="en-US" sz="2000" dirty="0"/>
          </a:p>
        </p:txBody>
      </p:sp>
    </p:spTree>
    <p:extLst>
      <p:ext uri="{BB962C8B-B14F-4D97-AF65-F5344CB8AC3E}">
        <p14:creationId xmlns:p14="http://schemas.microsoft.com/office/powerpoint/2010/main" val="221483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A7E8-F855-4395-9F66-F3955368AFCC}"/>
              </a:ext>
            </a:extLst>
          </p:cNvPr>
          <p:cNvSpPr>
            <a:spLocks noGrp="1"/>
          </p:cNvSpPr>
          <p:nvPr>
            <p:ph type="title"/>
          </p:nvPr>
        </p:nvSpPr>
        <p:spPr/>
        <p:txBody>
          <a:bodyPr/>
          <a:lstStyle/>
          <a:p>
            <a:r>
              <a:rPr lang="en-GB" dirty="0"/>
              <a:t>Unintentional Insider Threat</a:t>
            </a:r>
          </a:p>
        </p:txBody>
      </p:sp>
      <p:sp>
        <p:nvSpPr>
          <p:cNvPr id="3" name="TextBox 2">
            <a:extLst>
              <a:ext uri="{FF2B5EF4-FFF2-40B4-BE49-F238E27FC236}">
                <a16:creationId xmlns:a16="http://schemas.microsoft.com/office/drawing/2014/main" id="{607D576C-BB4A-4433-A113-E5CD073E692E}"/>
              </a:ext>
            </a:extLst>
          </p:cNvPr>
          <p:cNvSpPr txBox="1"/>
          <p:nvPr/>
        </p:nvSpPr>
        <p:spPr>
          <a:xfrm>
            <a:off x="483873" y="1174328"/>
            <a:ext cx="10907568" cy="4247317"/>
          </a:xfrm>
          <a:prstGeom prst="rect">
            <a:avLst/>
          </a:prstGeom>
          <a:noFill/>
        </p:spPr>
        <p:txBody>
          <a:bodyPr wrap="square">
            <a:spAutoFit/>
          </a:bodyPr>
          <a:lstStyle/>
          <a:p>
            <a:r>
              <a:rPr lang="en-GB" dirty="0"/>
              <a:t>Sometimes people just make mistakes or stumble upon information they shouldn’t have access to.</a:t>
            </a:r>
          </a:p>
          <a:p>
            <a:endParaRPr lang="en-GB" dirty="0"/>
          </a:p>
          <a:p>
            <a:r>
              <a:rPr lang="en-GB" dirty="0"/>
              <a:t>A formal definition is.</a:t>
            </a:r>
          </a:p>
          <a:p>
            <a:r>
              <a:rPr lang="en-GB" dirty="0"/>
              <a:t>An unintentional insider threat is </a:t>
            </a:r>
            <a:r>
              <a:rPr lang="en-GB" dirty="0">
                <a:solidFill>
                  <a:schemeClr val="accent3"/>
                </a:solidFill>
              </a:rPr>
              <a:t>a current or former employee, contractor, or business partner </a:t>
            </a:r>
            <a:r>
              <a:rPr lang="en-GB" dirty="0">
                <a:solidFill>
                  <a:srgbClr val="00B050"/>
                </a:solidFill>
              </a:rPr>
              <a:t>who has or had authorized access to an organization’s network, system, or data and who</a:t>
            </a:r>
            <a:r>
              <a:rPr lang="en-GB" dirty="0"/>
              <a:t> </a:t>
            </a:r>
            <a:r>
              <a:rPr lang="en-GB" dirty="0">
                <a:solidFill>
                  <a:srgbClr val="002060"/>
                </a:solidFill>
              </a:rPr>
              <a:t>through action or inaction without malicious intent</a:t>
            </a:r>
            <a:r>
              <a:rPr lang="en-GB" dirty="0"/>
              <a:t> </a:t>
            </a:r>
            <a:r>
              <a:rPr lang="en-GB" dirty="0">
                <a:solidFill>
                  <a:schemeClr val="accent5">
                    <a:lumMod val="50000"/>
                  </a:schemeClr>
                </a:solidFill>
              </a:rPr>
              <a:t>unwittingly causes harm or substantially increases the probability of future serious harm to the confidentiality, integrity, or availability of the organization’s resources or assets, including information, information systems, or financial systems.</a:t>
            </a:r>
          </a:p>
          <a:p>
            <a:endParaRPr lang="en-GB" dirty="0">
              <a:solidFill>
                <a:schemeClr val="accent5">
                  <a:lumMod val="50000"/>
                </a:schemeClr>
              </a:solidFill>
            </a:endParaRPr>
          </a:p>
          <a:p>
            <a:r>
              <a:rPr lang="en-GB" dirty="0"/>
              <a:t>Some examples are:</a:t>
            </a:r>
          </a:p>
          <a:p>
            <a:pPr marL="285750" indent="-285750">
              <a:buFont typeface="Arial" panose="020B0604020202020204" pitchFamily="34" charset="0"/>
              <a:buChar char="•"/>
            </a:pPr>
            <a:r>
              <a:rPr lang="en-GB" dirty="0"/>
              <a:t>Forgetting to log off or lock a workstation</a:t>
            </a:r>
          </a:p>
          <a:p>
            <a:pPr marL="285750" indent="-285750">
              <a:buFont typeface="Arial" panose="020B0604020202020204" pitchFamily="34" charset="0"/>
              <a:buChar char="•"/>
            </a:pPr>
            <a:r>
              <a:rPr lang="en-GB" dirty="0"/>
              <a:t>Misaddressing email messages</a:t>
            </a:r>
          </a:p>
          <a:p>
            <a:pPr marL="285750" indent="-285750">
              <a:buFont typeface="Arial" panose="020B0604020202020204" pitchFamily="34" charset="0"/>
              <a:buChar char="•"/>
            </a:pPr>
            <a:r>
              <a:rPr lang="en-GB" dirty="0"/>
              <a:t>Losing an USB drive</a:t>
            </a:r>
          </a:p>
        </p:txBody>
      </p:sp>
    </p:spTree>
    <p:extLst>
      <p:ext uri="{BB962C8B-B14F-4D97-AF65-F5344CB8AC3E}">
        <p14:creationId xmlns:p14="http://schemas.microsoft.com/office/powerpoint/2010/main" val="91934441"/>
      </p:ext>
    </p:extLst>
  </p:cSld>
  <p:clrMapOvr>
    <a:masterClrMapping/>
  </p:clrMapOvr>
</p:sld>
</file>

<file path=ppt/theme/theme1.xml><?xml version="1.0" encoding="utf-8"?>
<a:theme xmlns:a="http://schemas.openxmlformats.org/drawingml/2006/main" name="UoP master">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QMUL Font Style - Montserrat">
      <a:majorFont>
        <a:latin typeface="Montserrat SemiBold"/>
        <a:ea typeface=""/>
        <a:cs typeface=""/>
      </a:majorFont>
      <a:minorFont>
        <a:latin typeface="Montserrat Medium"/>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b">
        <a:normAutofit fontScale="92500"/>
      </a:bodyPr>
      <a:lstStyle>
        <a:defPPr algn="l">
          <a:defRPr dirty="0" smtClean="0"/>
        </a:defPPr>
      </a:lstStyle>
    </a:txDef>
  </a:objectDefaults>
  <a:extraClrSchemeLst/>
  <a:extLst>
    <a:ext uri="{05A4C25C-085E-4340-85A3-A5531E510DB2}">
      <thm15:themeFamily xmlns:thm15="http://schemas.microsoft.com/office/thememl/2012/main" name="University full presentation template June 2018" id="{AE6A5D99-4635-436C-B857-BF2179EE91B3}" vid="{ACAC4A50-CB67-4E8C-AFA8-0A3FDCAB2D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7971116437A4A4E9568318B065ED155" ma:contentTypeVersion="14" ma:contentTypeDescription="Create a new document." ma:contentTypeScope="" ma:versionID="9cf4f99a8fcab34466cc72b6538e4824">
  <xsd:schema xmlns:xsd="http://www.w3.org/2001/XMLSchema" xmlns:xs="http://www.w3.org/2001/XMLSchema" xmlns:p="http://schemas.microsoft.com/office/2006/metadata/properties" xmlns:ns2="37b5d313-d9a5-46b0-828a-a1ee45d314ce" xmlns:ns3="fe6c2fdb-9cb1-438a-befe-0a6feab53f33" targetNamespace="http://schemas.microsoft.com/office/2006/metadata/properties" ma:root="true" ma:fieldsID="4116dc0daa87f2528c0d5c5ff4187e4c" ns2:_="" ns3:_="">
    <xsd:import namespace="37b5d313-d9a5-46b0-828a-a1ee45d314ce"/>
    <xsd:import namespace="fe6c2fdb-9cb1-438a-befe-0a6feab53f3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ServiceAutoKeyPoints" minOccurs="0"/>
                <xsd:element ref="ns2:MediaServiceKeyPoints" minOccurs="0"/>
                <xsd:element ref="ns2:Dat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b5d313-d9a5-46b0-828a-a1ee45d314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Date" ma:index="20" nillable="true" ma:displayName="Date" ma:format="DateOnly" ma:internalName="Date">
      <xsd:simpleType>
        <xsd:restriction base="dms:DateTime"/>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6c2fdb-9cb1-438a-befe-0a6feab53f3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Sit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ate xmlns="37b5d313-d9a5-46b0-828a-a1ee45d314ce" xsi:nil="true"/>
  </documentManagement>
</p:properties>
</file>

<file path=customXml/itemProps1.xml><?xml version="1.0" encoding="utf-8"?>
<ds:datastoreItem xmlns:ds="http://schemas.openxmlformats.org/officeDocument/2006/customXml" ds:itemID="{DB6787EF-BC26-4CAF-BC45-A76034D00963}">
  <ds:schemaRefs>
    <ds:schemaRef ds:uri="http://schemas.microsoft.com/sharepoint/v3/contenttype/forms"/>
  </ds:schemaRefs>
</ds:datastoreItem>
</file>

<file path=customXml/itemProps2.xml><?xml version="1.0" encoding="utf-8"?>
<ds:datastoreItem xmlns:ds="http://schemas.openxmlformats.org/officeDocument/2006/customXml" ds:itemID="{B8B0DF09-9B96-4BB1-8A05-C3572D21E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b5d313-d9a5-46b0-828a-a1ee45d314ce"/>
    <ds:schemaRef ds:uri="fe6c2fdb-9cb1-438a-befe-0a6feab53f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90C966-66CF-4608-9449-65E968D631EF}">
  <ds:schemaRef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http://purl.org/dc/terms/"/>
    <ds:schemaRef ds:uri="788ac699-dec0-4f97-b9ae-677b555a6a95"/>
    <ds:schemaRef ds:uri="http://schemas.microsoft.com/office/2006/documentManagement/types"/>
    <ds:schemaRef ds:uri="42246eb3-25cd-48e4-9726-49757d9e6c43"/>
    <ds:schemaRef ds:uri="http://purl.org/dc/dcmitype/"/>
    <ds:schemaRef ds:uri="http://purl.org/dc/elements/1.1/"/>
    <ds:schemaRef ds:uri="37b5d313-d9a5-46b0-828a-a1ee45d314ce"/>
  </ds:schemaRefs>
</ds:datastoreItem>
</file>

<file path=docProps/app.xml><?xml version="1.0" encoding="utf-8"?>
<Properties xmlns="http://schemas.openxmlformats.org/officeDocument/2006/extended-properties" xmlns:vt="http://schemas.openxmlformats.org/officeDocument/2006/docPropsVTypes">
  <Template>Branded Power Point_Basic Templates</Template>
  <TotalTime>414</TotalTime>
  <Words>1282</Words>
  <Application>Microsoft Office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bold</vt:lpstr>
      <vt:lpstr>Arial</vt:lpstr>
      <vt:lpstr>Calibri Light</vt:lpstr>
      <vt:lpstr>Aero Bold</vt:lpstr>
      <vt:lpstr>Symbol</vt:lpstr>
      <vt:lpstr>Calibri</vt:lpstr>
      <vt:lpstr>UoP master</vt:lpstr>
      <vt:lpstr>Seminar – Week 3 Insider Threats and Threat Analysis Scenario  Lecturer - Martin Sparrius</vt:lpstr>
      <vt:lpstr>Plan for this session</vt:lpstr>
      <vt:lpstr>Pentration Tester</vt:lpstr>
      <vt:lpstr>Penetration Tester</vt:lpstr>
      <vt:lpstr>Insider threats</vt:lpstr>
      <vt:lpstr>Credit Suisse</vt:lpstr>
      <vt:lpstr>What is an Insider threat?</vt:lpstr>
      <vt:lpstr>Factors which increase Insider threats</vt:lpstr>
      <vt:lpstr>Unintentional Insider Threat</vt:lpstr>
      <vt:lpstr>Characteristics of Insider threats</vt:lpstr>
      <vt:lpstr>Countering Insider threats</vt:lpstr>
      <vt:lpstr>Presenting Threat Intelligence</vt:lpstr>
      <vt:lpstr>Engagement Tasks</vt:lpstr>
      <vt:lpstr>Engagement Tasks</vt:lpstr>
      <vt:lpstr>Engagement Tasks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PRESENTATION Basic template</dc:title>
  <dc:creator>Rachel Sergison</dc:creator>
  <cp:lastModifiedBy>Martin Sparrius</cp:lastModifiedBy>
  <cp:revision>58</cp:revision>
  <cp:lastPrinted>2018-06-18T16:08:43Z</cp:lastPrinted>
  <dcterms:created xsi:type="dcterms:W3CDTF">2019-01-08T15:14:01Z</dcterms:created>
  <dcterms:modified xsi:type="dcterms:W3CDTF">2024-02-16T11:06:58Z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0x01010097971116437A4A4E9568318B065ED155</vt:lpwstr>
  </property>
</Properties>
</file>