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dk1"/>
              </a:buClr>
              <a:buSzPts val="1800"/>
              <a:buChar char="●"/>
              <a:defRPr>
                <a:solidFill>
                  <a:schemeClr val="dk1"/>
                </a:solidFill>
              </a:defRPr>
            </a:lvl1pPr>
            <a:lvl2pPr lvl="1" rtl="0">
              <a:spcBef>
                <a:spcPts val="0"/>
              </a:spcBef>
              <a:buClr>
                <a:schemeClr val="dk1"/>
              </a:buClr>
              <a:buSzPts val="1400"/>
              <a:buChar char="○"/>
              <a:defRPr>
                <a:solidFill>
                  <a:schemeClr val="dk1"/>
                </a:solidFill>
              </a:defRPr>
            </a:lvl2pPr>
            <a:lvl3pPr lvl="2" rtl="0">
              <a:spcBef>
                <a:spcPts val="0"/>
              </a:spcBef>
              <a:buClr>
                <a:schemeClr val="dk1"/>
              </a:buClr>
              <a:buSzPts val="1400"/>
              <a:buChar char="■"/>
              <a:defRPr>
                <a:solidFill>
                  <a:schemeClr val="dk1"/>
                </a:solidFill>
              </a:defRPr>
            </a:lvl3pPr>
            <a:lvl4pPr lvl="3" rtl="0">
              <a:spcBef>
                <a:spcPts val="0"/>
              </a:spcBef>
              <a:buClr>
                <a:schemeClr val="dk1"/>
              </a:buClr>
              <a:buSzPts val="1400"/>
              <a:buChar char="●"/>
              <a:defRPr>
                <a:solidFill>
                  <a:schemeClr val="dk1"/>
                </a:solidFill>
              </a:defRPr>
            </a:lvl4pPr>
            <a:lvl5pPr lvl="4" rtl="0">
              <a:spcBef>
                <a:spcPts val="0"/>
              </a:spcBef>
              <a:buClr>
                <a:schemeClr val="dk1"/>
              </a:buClr>
              <a:buSzPts val="1400"/>
              <a:buChar char="○"/>
              <a:defRPr>
                <a:solidFill>
                  <a:schemeClr val="dk1"/>
                </a:solidFill>
              </a:defRPr>
            </a:lvl5pPr>
            <a:lvl6pPr lvl="5" rtl="0">
              <a:spcBef>
                <a:spcPts val="0"/>
              </a:spcBef>
              <a:buClr>
                <a:schemeClr val="dk1"/>
              </a:buClr>
              <a:buSzPts val="1400"/>
              <a:buChar char="■"/>
              <a:defRPr>
                <a:solidFill>
                  <a:schemeClr val="dk1"/>
                </a:solidFill>
              </a:defRPr>
            </a:lvl6pPr>
            <a:lvl7pPr lvl="6" rtl="0">
              <a:spcBef>
                <a:spcPts val="0"/>
              </a:spcBef>
              <a:buClr>
                <a:schemeClr val="dk1"/>
              </a:buClr>
              <a:buSzPts val="1400"/>
              <a:buChar char="●"/>
              <a:defRPr>
                <a:solidFill>
                  <a:schemeClr val="dk1"/>
                </a:solidFill>
              </a:defRPr>
            </a:lvl7pPr>
            <a:lvl8pPr lvl="7" rtl="0">
              <a:spcBef>
                <a:spcPts val="0"/>
              </a:spcBef>
              <a:buClr>
                <a:schemeClr val="dk1"/>
              </a:buClr>
              <a:buSzPts val="1400"/>
              <a:buChar char="○"/>
              <a:defRPr>
                <a:solidFill>
                  <a:schemeClr val="dk1"/>
                </a:solidFill>
              </a:defRPr>
            </a:lvl8pPr>
            <a:lvl9pPr lvl="8" rtl="0">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ts val="1800"/>
              <a:buChar char="●"/>
              <a:defRPr sz="1800">
                <a:solidFill>
                  <a:schemeClr val="lt2"/>
                </a:solidFill>
              </a:defRPr>
            </a:lvl1pPr>
            <a:lvl2pPr lvl="1" rtl="0">
              <a:lnSpc>
                <a:spcPct val="115000"/>
              </a:lnSpc>
              <a:spcBef>
                <a:spcPts val="0"/>
              </a:spcBef>
              <a:spcAft>
                <a:spcPts val="1600"/>
              </a:spcAft>
              <a:buClr>
                <a:schemeClr val="lt2"/>
              </a:buClr>
              <a:buSzPts val="1400"/>
              <a:buChar char="○"/>
              <a:defRPr>
                <a:solidFill>
                  <a:schemeClr val="lt2"/>
                </a:solidFill>
              </a:defRPr>
            </a:lvl2pPr>
            <a:lvl3pPr lvl="2" rtl="0">
              <a:lnSpc>
                <a:spcPct val="115000"/>
              </a:lnSpc>
              <a:spcBef>
                <a:spcPts val="0"/>
              </a:spcBef>
              <a:spcAft>
                <a:spcPts val="1600"/>
              </a:spcAft>
              <a:buClr>
                <a:schemeClr val="lt2"/>
              </a:buClr>
              <a:buSzPts val="1400"/>
              <a:buChar char="■"/>
              <a:defRPr>
                <a:solidFill>
                  <a:schemeClr val="lt2"/>
                </a:solidFill>
              </a:defRPr>
            </a:lvl3pPr>
            <a:lvl4pPr lvl="3" rtl="0">
              <a:lnSpc>
                <a:spcPct val="115000"/>
              </a:lnSpc>
              <a:spcBef>
                <a:spcPts val="0"/>
              </a:spcBef>
              <a:spcAft>
                <a:spcPts val="1600"/>
              </a:spcAft>
              <a:buClr>
                <a:schemeClr val="lt2"/>
              </a:buClr>
              <a:buSzPts val="1400"/>
              <a:buChar char="●"/>
              <a:defRPr>
                <a:solidFill>
                  <a:schemeClr val="lt2"/>
                </a:solidFill>
              </a:defRPr>
            </a:lvl4pPr>
            <a:lvl5pPr lvl="4" rtl="0">
              <a:lnSpc>
                <a:spcPct val="115000"/>
              </a:lnSpc>
              <a:spcBef>
                <a:spcPts val="0"/>
              </a:spcBef>
              <a:spcAft>
                <a:spcPts val="1600"/>
              </a:spcAft>
              <a:buClr>
                <a:schemeClr val="lt2"/>
              </a:buClr>
              <a:buSzPts val="1400"/>
              <a:buChar char="○"/>
              <a:defRPr>
                <a:solidFill>
                  <a:schemeClr val="lt2"/>
                </a:solidFill>
              </a:defRPr>
            </a:lvl5pPr>
            <a:lvl6pPr lvl="5" rtl="0">
              <a:lnSpc>
                <a:spcPct val="115000"/>
              </a:lnSpc>
              <a:spcBef>
                <a:spcPts val="0"/>
              </a:spcBef>
              <a:spcAft>
                <a:spcPts val="1600"/>
              </a:spcAft>
              <a:buClr>
                <a:schemeClr val="lt2"/>
              </a:buClr>
              <a:buSzPts val="1400"/>
              <a:buChar char="■"/>
              <a:defRPr>
                <a:solidFill>
                  <a:schemeClr val="lt2"/>
                </a:solidFill>
              </a:defRPr>
            </a:lvl6pPr>
            <a:lvl7pPr lvl="6" rtl="0">
              <a:lnSpc>
                <a:spcPct val="115000"/>
              </a:lnSpc>
              <a:spcBef>
                <a:spcPts val="0"/>
              </a:spcBef>
              <a:spcAft>
                <a:spcPts val="1600"/>
              </a:spcAft>
              <a:buClr>
                <a:schemeClr val="lt2"/>
              </a:buClr>
              <a:buSzPts val="1400"/>
              <a:buChar char="●"/>
              <a:defRPr>
                <a:solidFill>
                  <a:schemeClr val="lt2"/>
                </a:solidFill>
              </a:defRPr>
            </a:lvl7pPr>
            <a:lvl8pPr lvl="7" rtl="0">
              <a:lnSpc>
                <a:spcPct val="115000"/>
              </a:lnSpc>
              <a:spcBef>
                <a:spcPts val="0"/>
              </a:spcBef>
              <a:spcAft>
                <a:spcPts val="1600"/>
              </a:spcAft>
              <a:buClr>
                <a:schemeClr val="lt2"/>
              </a:buClr>
              <a:buSzPts val="1400"/>
              <a:buChar char="○"/>
              <a:defRPr>
                <a:solidFill>
                  <a:schemeClr val="lt2"/>
                </a:solidFill>
              </a:defRPr>
            </a:lvl8pPr>
            <a:lvl9pPr lvl="8" rtl="0">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23.jpg"/><Relationship Id="rId5" Type="http://schemas.openxmlformats.org/officeDocument/2006/relationships/image" Target="../media/image18.jpg"/><Relationship Id="rId6"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19.jpg"/><Relationship Id="rId5" Type="http://schemas.openxmlformats.org/officeDocument/2006/relationships/image" Target="../media/image21.jpg"/><Relationship Id="rId6"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comp.social.gatech.edu/papers/icwsm14.vader.hutto.pdf" TargetMode="External"/><Relationship Id="rId4" Type="http://schemas.openxmlformats.org/officeDocument/2006/relationships/hyperlink" Target="http://www.nltk.org/api/nltk.sentiment.html" TargetMode="External"/><Relationship Id="rId9" Type="http://schemas.openxmlformats.org/officeDocument/2006/relationships/hyperlink" Target="http://www.aclweb.org/anthology/W17-4214" TargetMode="External"/><Relationship Id="rId5" Type="http://schemas.openxmlformats.org/officeDocument/2006/relationships/hyperlink" Target="http://www.iaeng.org/publication/IMECS2013/IMECS2013_pp380-384.pdf" TargetMode="External"/><Relationship Id="rId6" Type="http://schemas.openxmlformats.org/officeDocument/2006/relationships/hyperlink" Target="https://pdfs.semanticscholar.org/1554/884e643d811c0a3933ea22d6995afc63e912.pdf" TargetMode="External"/><Relationship Id="rId7" Type="http://schemas.openxmlformats.org/officeDocument/2006/relationships/hyperlink" Target="http://blog.kaggle.com/2017/01/23/a-kaggle-master-explains-gradient-boosting/" TargetMode="External"/><Relationship Id="rId8" Type="http://schemas.openxmlformats.org/officeDocument/2006/relationships/hyperlink" Target="https://arxiv.org/pdf/1707.03264v1.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eb.stanford.edu/class/cs224n/reports/2757443.pdf" TargetMode="External"/><Relationship Id="rId4" Type="http://schemas.openxmlformats.org/officeDocument/2006/relationships/hyperlink" Target="https://web.stanford.edu/class/cs224n/reports/275744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578600"/>
          </a:xfrm>
          <a:prstGeom prst="rect">
            <a:avLst/>
          </a:prstGeom>
        </p:spPr>
        <p:txBody>
          <a:bodyPr anchorCtr="0" anchor="b" bIns="91425" lIns="91425" rIns="91425" wrap="square" tIns="91425">
            <a:noAutofit/>
          </a:bodyPr>
          <a:lstStyle/>
          <a:p>
            <a:pPr lvl="0">
              <a:spcBef>
                <a:spcPts val="0"/>
              </a:spcBef>
              <a:buNone/>
            </a:pPr>
            <a:r>
              <a:rPr lang="en"/>
              <a:t>Fake News Detection</a:t>
            </a:r>
          </a:p>
        </p:txBody>
      </p:sp>
      <p:sp>
        <p:nvSpPr>
          <p:cNvPr id="55" name="Shape 55"/>
          <p:cNvSpPr txBox="1"/>
          <p:nvPr>
            <p:ph idx="1" type="subTitle"/>
          </p:nvPr>
        </p:nvSpPr>
        <p:spPr>
          <a:xfrm>
            <a:off x="4983950" y="3774550"/>
            <a:ext cx="4152300" cy="792600"/>
          </a:xfrm>
          <a:prstGeom prst="rect">
            <a:avLst/>
          </a:prstGeom>
        </p:spPr>
        <p:txBody>
          <a:bodyPr anchorCtr="0" anchor="t" bIns="91425" lIns="91425" rIns="91425" wrap="square" tIns="91425">
            <a:noAutofit/>
          </a:bodyPr>
          <a:lstStyle/>
          <a:p>
            <a:pPr lvl="0" algn="l">
              <a:spcBef>
                <a:spcPts val="0"/>
              </a:spcBef>
              <a:buNone/>
            </a:pPr>
            <a:r>
              <a:rPr lang="en"/>
              <a:t>Carson Hanel</a:t>
            </a:r>
            <a:br>
              <a:rPr lang="en"/>
            </a:br>
            <a:r>
              <a:rPr lang="en"/>
              <a:t>Mohammed Habibullah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Baselines and Improvements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Baseline is running Gradient Boosting Classifiers with just the features extracted in Feature Engineering. </a:t>
            </a:r>
            <a:br>
              <a:rPr lang="en"/>
            </a:br>
            <a:r>
              <a:rPr lang="en"/>
              <a:t>The Baseline has F1 Score= 81.8% and Accuracy= 81.82%.</a:t>
            </a:r>
            <a:br>
              <a:rPr lang="en"/>
            </a:br>
            <a:r>
              <a:rPr lang="en"/>
              <a:t>We found </a:t>
            </a:r>
          </a:p>
        </p:txBody>
      </p:sp>
      <p:pic>
        <p:nvPicPr>
          <p:cNvPr id="118" name="Shape 118"/>
          <p:cNvPicPr preferRelativeResize="0"/>
          <p:nvPr/>
        </p:nvPicPr>
        <p:blipFill>
          <a:blip r:embed="rId3">
            <a:alphaModFix/>
          </a:blip>
          <a:stretch>
            <a:fillRect/>
          </a:stretch>
        </p:blipFill>
        <p:spPr>
          <a:xfrm>
            <a:off x="6957025" y="2095725"/>
            <a:ext cx="1638625" cy="232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21950"/>
            <a:ext cx="8520600" cy="609600"/>
          </a:xfrm>
          <a:prstGeom prst="rect">
            <a:avLst/>
          </a:prstGeom>
        </p:spPr>
        <p:txBody>
          <a:bodyPr anchorCtr="0" anchor="t" bIns="91425" lIns="91425" rIns="91425" wrap="square" tIns="91425">
            <a:noAutofit/>
          </a:bodyPr>
          <a:lstStyle/>
          <a:p>
            <a:pPr lvl="0">
              <a:spcBef>
                <a:spcPts val="0"/>
              </a:spcBef>
              <a:buNone/>
            </a:pPr>
            <a:r>
              <a:rPr lang="en"/>
              <a:t>Few More Approaches with TF-IDF Features:</a:t>
            </a:r>
          </a:p>
          <a:p>
            <a:pPr lvl="0">
              <a:spcBef>
                <a:spcPts val="0"/>
              </a:spcBef>
              <a:buNone/>
            </a:pPr>
            <a:r>
              <a:t/>
            </a:r>
            <a:endParaRPr/>
          </a:p>
        </p:txBody>
      </p:sp>
      <p:sp>
        <p:nvSpPr>
          <p:cNvPr id="124" name="Shape 124"/>
          <p:cNvSpPr txBox="1"/>
          <p:nvPr>
            <p:ph idx="1" type="body"/>
          </p:nvPr>
        </p:nvSpPr>
        <p:spPr>
          <a:xfrm>
            <a:off x="78175" y="731550"/>
            <a:ext cx="8754000" cy="4314900"/>
          </a:xfrm>
          <a:prstGeom prst="rect">
            <a:avLst/>
          </a:prstGeom>
        </p:spPr>
        <p:txBody>
          <a:bodyPr anchorCtr="0" anchor="t" bIns="91425" lIns="91425" rIns="91425" wrap="square" tIns="91425">
            <a:noAutofit/>
          </a:bodyPr>
          <a:lstStyle/>
          <a:p>
            <a:pPr lvl="0">
              <a:spcBef>
                <a:spcPts val="0"/>
              </a:spcBef>
              <a:buNone/>
            </a:pPr>
            <a:r>
              <a:rPr lang="en"/>
              <a:t>We then tried with TF-IDF as Feature Vectors for </a:t>
            </a:r>
            <a:r>
              <a:rPr lang="en"/>
              <a:t>logistic</a:t>
            </a:r>
            <a:r>
              <a:rPr lang="en"/>
              <a:t> regression classifier and Gradient Boosting Classifier. And then combined them with extracted features from Feature Engineering. Below are the results for the same</a:t>
            </a:r>
          </a:p>
        </p:txBody>
      </p:sp>
      <p:pic>
        <p:nvPicPr>
          <p:cNvPr id="125" name="Shape 125"/>
          <p:cNvPicPr preferRelativeResize="0"/>
          <p:nvPr/>
        </p:nvPicPr>
        <p:blipFill>
          <a:blip r:embed="rId3">
            <a:alphaModFix/>
          </a:blip>
          <a:stretch>
            <a:fillRect/>
          </a:stretch>
        </p:blipFill>
        <p:spPr>
          <a:xfrm>
            <a:off x="311700" y="1779125"/>
            <a:ext cx="1545400" cy="2626450"/>
          </a:xfrm>
          <a:prstGeom prst="rect">
            <a:avLst/>
          </a:prstGeom>
          <a:noFill/>
          <a:ln>
            <a:noFill/>
          </a:ln>
        </p:spPr>
      </p:pic>
      <p:pic>
        <p:nvPicPr>
          <p:cNvPr id="126" name="Shape 126"/>
          <p:cNvPicPr preferRelativeResize="0"/>
          <p:nvPr/>
        </p:nvPicPr>
        <p:blipFill>
          <a:blip r:embed="rId4">
            <a:alphaModFix/>
          </a:blip>
          <a:stretch>
            <a:fillRect/>
          </a:stretch>
        </p:blipFill>
        <p:spPr>
          <a:xfrm>
            <a:off x="2352675" y="1774100"/>
            <a:ext cx="1387725" cy="2626450"/>
          </a:xfrm>
          <a:prstGeom prst="rect">
            <a:avLst/>
          </a:prstGeom>
          <a:noFill/>
          <a:ln>
            <a:noFill/>
          </a:ln>
        </p:spPr>
      </p:pic>
      <p:sp>
        <p:nvSpPr>
          <p:cNvPr id="127" name="Shape 127"/>
          <p:cNvSpPr txBox="1"/>
          <p:nvPr/>
        </p:nvSpPr>
        <p:spPr>
          <a:xfrm>
            <a:off x="125075" y="4530650"/>
            <a:ext cx="1891800" cy="515700"/>
          </a:xfrm>
          <a:prstGeom prst="rect">
            <a:avLst/>
          </a:prstGeom>
          <a:noFill/>
          <a:ln>
            <a:noFill/>
          </a:ln>
        </p:spPr>
        <p:txBody>
          <a:bodyPr anchorCtr="0" anchor="t" bIns="91425" lIns="91425" rIns="91425" wrap="square" tIns="91425">
            <a:noAutofit/>
          </a:bodyPr>
          <a:lstStyle/>
          <a:p>
            <a:pPr lvl="0">
              <a:spcBef>
                <a:spcPts val="0"/>
              </a:spcBef>
              <a:buNone/>
            </a:pPr>
            <a:r>
              <a:rPr lang="en"/>
              <a:t>GB With only TF-IDF</a:t>
            </a:r>
          </a:p>
        </p:txBody>
      </p:sp>
      <p:sp>
        <p:nvSpPr>
          <p:cNvPr id="128" name="Shape 128"/>
          <p:cNvSpPr txBox="1"/>
          <p:nvPr/>
        </p:nvSpPr>
        <p:spPr>
          <a:xfrm>
            <a:off x="2266900" y="4530650"/>
            <a:ext cx="1731300" cy="515700"/>
          </a:xfrm>
          <a:prstGeom prst="rect">
            <a:avLst/>
          </a:prstGeom>
          <a:noFill/>
          <a:ln>
            <a:noFill/>
          </a:ln>
        </p:spPr>
        <p:txBody>
          <a:bodyPr anchorCtr="0" anchor="t" bIns="91425" lIns="91425" rIns="91425" wrap="square" tIns="91425">
            <a:noAutofit/>
          </a:bodyPr>
          <a:lstStyle/>
          <a:p>
            <a:pPr lvl="0" rtl="0">
              <a:spcBef>
                <a:spcPts val="0"/>
              </a:spcBef>
              <a:buNone/>
            </a:pPr>
            <a:r>
              <a:rPr lang="en"/>
              <a:t>GB With TF-IDF + extracted Features</a:t>
            </a:r>
          </a:p>
        </p:txBody>
      </p:sp>
      <p:sp>
        <p:nvSpPr>
          <p:cNvPr id="129" name="Shape 129"/>
          <p:cNvSpPr txBox="1"/>
          <p:nvPr/>
        </p:nvSpPr>
        <p:spPr>
          <a:xfrm>
            <a:off x="4248225" y="4530650"/>
            <a:ext cx="2264400" cy="515700"/>
          </a:xfrm>
          <a:prstGeom prst="rect">
            <a:avLst/>
          </a:prstGeom>
          <a:noFill/>
          <a:ln>
            <a:noFill/>
          </a:ln>
        </p:spPr>
        <p:txBody>
          <a:bodyPr anchorCtr="0" anchor="t" bIns="91425" lIns="91425" rIns="91425" wrap="square" tIns="91425">
            <a:noAutofit/>
          </a:bodyPr>
          <a:lstStyle/>
          <a:p>
            <a:pPr lvl="0" rtl="0">
              <a:spcBef>
                <a:spcPts val="0"/>
              </a:spcBef>
              <a:buNone/>
            </a:pPr>
            <a:r>
              <a:rPr lang="en"/>
              <a:t>Logistic Regression w</a:t>
            </a:r>
            <a:r>
              <a:rPr lang="en"/>
              <a:t>ith only TF-IDF</a:t>
            </a:r>
          </a:p>
        </p:txBody>
      </p:sp>
      <p:pic>
        <p:nvPicPr>
          <p:cNvPr id="130" name="Shape 130"/>
          <p:cNvPicPr preferRelativeResize="0"/>
          <p:nvPr/>
        </p:nvPicPr>
        <p:blipFill>
          <a:blip r:embed="rId5">
            <a:alphaModFix/>
          </a:blip>
          <a:stretch>
            <a:fillRect/>
          </a:stretch>
        </p:blipFill>
        <p:spPr>
          <a:xfrm>
            <a:off x="4248225" y="1774100"/>
            <a:ext cx="2264450" cy="2626450"/>
          </a:xfrm>
          <a:prstGeom prst="rect">
            <a:avLst/>
          </a:prstGeom>
          <a:noFill/>
          <a:ln>
            <a:noFill/>
          </a:ln>
        </p:spPr>
      </p:pic>
      <p:pic>
        <p:nvPicPr>
          <p:cNvPr id="131" name="Shape 131"/>
          <p:cNvPicPr preferRelativeResize="0"/>
          <p:nvPr/>
        </p:nvPicPr>
        <p:blipFill>
          <a:blip r:embed="rId6">
            <a:alphaModFix/>
          </a:blip>
          <a:stretch>
            <a:fillRect/>
          </a:stretch>
        </p:blipFill>
        <p:spPr>
          <a:xfrm>
            <a:off x="7020500" y="2631150"/>
            <a:ext cx="1545400" cy="515700"/>
          </a:xfrm>
          <a:prstGeom prst="rect">
            <a:avLst/>
          </a:prstGeom>
          <a:noFill/>
          <a:ln>
            <a:noFill/>
          </a:ln>
        </p:spPr>
      </p:pic>
      <p:sp>
        <p:nvSpPr>
          <p:cNvPr id="132" name="Shape 132"/>
          <p:cNvSpPr txBox="1"/>
          <p:nvPr/>
        </p:nvSpPr>
        <p:spPr>
          <a:xfrm>
            <a:off x="6754475" y="4171075"/>
            <a:ext cx="1891800" cy="875400"/>
          </a:xfrm>
          <a:prstGeom prst="rect">
            <a:avLst/>
          </a:prstGeom>
          <a:noFill/>
          <a:ln>
            <a:noFill/>
          </a:ln>
        </p:spPr>
        <p:txBody>
          <a:bodyPr anchorCtr="0" anchor="t" bIns="91425" lIns="91425" rIns="91425" wrap="square" tIns="91425">
            <a:noAutofit/>
          </a:bodyPr>
          <a:lstStyle/>
          <a:p>
            <a:pPr lvl="0" rtl="0">
              <a:spcBef>
                <a:spcPts val="0"/>
              </a:spcBef>
              <a:buNone/>
            </a:pPr>
            <a:r>
              <a:rPr lang="en"/>
              <a:t>Logistic Regression with TFIDF + extracted  Features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Neural Network design</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gn="r">
              <a:spcBef>
                <a:spcPts val="0"/>
              </a:spcBef>
              <a:buNone/>
            </a:pPr>
            <a:r>
              <a:t/>
            </a:r>
            <a:endParaRPr/>
          </a:p>
          <a:p>
            <a:pPr lvl="0" rtl="0" algn="r">
              <a:spcBef>
                <a:spcPts val="0"/>
              </a:spcBef>
              <a:buNone/>
            </a:pPr>
            <a:r>
              <a:t/>
            </a:r>
            <a:endParaRPr/>
          </a:p>
          <a:p>
            <a:pPr lvl="0" rtl="0" algn="r">
              <a:spcBef>
                <a:spcPts val="0"/>
              </a:spcBef>
              <a:buNone/>
            </a:pPr>
            <a:r>
              <a:t/>
            </a:r>
            <a:endParaRPr/>
          </a:p>
          <a:p>
            <a:pPr lvl="0" rtl="0" algn="r">
              <a:spcBef>
                <a:spcPts val="0"/>
              </a:spcBef>
              <a:buNone/>
            </a:pPr>
            <a:r>
              <a:t/>
            </a:r>
            <a:endParaRPr/>
          </a:p>
          <a:p>
            <a:pPr lvl="0" rtl="0" algn="r">
              <a:spcBef>
                <a:spcPts val="0"/>
              </a:spcBef>
              <a:buNone/>
            </a:pPr>
            <a:r>
              <a:t/>
            </a:r>
            <a:endParaRPr/>
          </a:p>
          <a:p>
            <a:pPr lvl="0" rtl="0" algn="r">
              <a:spcBef>
                <a:spcPts val="0"/>
              </a:spcBef>
              <a:buNone/>
            </a:pPr>
            <a:r>
              <a:t/>
            </a:r>
            <a:endParaRPr/>
          </a:p>
          <a:p>
            <a:pPr lvl="0" rtl="0" algn="r">
              <a:spcBef>
                <a:spcPts val="0"/>
              </a:spcBef>
              <a:buNone/>
            </a:pPr>
            <a:r>
              <a:rPr lang="en"/>
              <a:t>Runtime for total neural network to train:</a:t>
            </a:r>
          </a:p>
          <a:p>
            <a:pPr lvl="0" algn="r">
              <a:spcBef>
                <a:spcPts val="0"/>
              </a:spcBef>
              <a:buNone/>
            </a:pPr>
            <a:r>
              <a:rPr lang="en"/>
              <a:t>Approximately 2 to 2.5 hours</a:t>
            </a:r>
          </a:p>
        </p:txBody>
      </p:sp>
      <p:sp>
        <p:nvSpPr>
          <p:cNvPr id="139" name="Shape 139"/>
          <p:cNvSpPr txBox="1"/>
          <p:nvPr/>
        </p:nvSpPr>
        <p:spPr>
          <a:xfrm>
            <a:off x="3203600" y="1318325"/>
            <a:ext cx="1776000" cy="450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40" name="Shape 140"/>
          <p:cNvSpPr/>
          <p:nvPr/>
        </p:nvSpPr>
        <p:spPr>
          <a:xfrm>
            <a:off x="3309213" y="1152475"/>
            <a:ext cx="1291032" cy="355212"/>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800"/>
              <a:t>Body Data</a:t>
            </a:r>
          </a:p>
        </p:txBody>
      </p:sp>
      <p:sp>
        <p:nvSpPr>
          <p:cNvPr id="141" name="Shape 141"/>
          <p:cNvSpPr/>
          <p:nvPr/>
        </p:nvSpPr>
        <p:spPr>
          <a:xfrm>
            <a:off x="5452975" y="1152475"/>
            <a:ext cx="1291032" cy="355212"/>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800"/>
              <a:t>Headline &amp; Body Data</a:t>
            </a:r>
          </a:p>
        </p:txBody>
      </p:sp>
      <p:sp>
        <p:nvSpPr>
          <p:cNvPr id="142" name="Shape 142"/>
          <p:cNvSpPr/>
          <p:nvPr/>
        </p:nvSpPr>
        <p:spPr>
          <a:xfrm>
            <a:off x="1165450" y="1152475"/>
            <a:ext cx="1291032" cy="355212"/>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800"/>
              <a:t>Headline Data</a:t>
            </a:r>
          </a:p>
        </p:txBody>
      </p:sp>
      <p:sp>
        <p:nvSpPr>
          <p:cNvPr id="143" name="Shape 143"/>
          <p:cNvSpPr/>
          <p:nvPr/>
        </p:nvSpPr>
        <p:spPr>
          <a:xfrm>
            <a:off x="1352475" y="1864775"/>
            <a:ext cx="936000" cy="723900"/>
          </a:xfrm>
          <a:prstGeom prst="pentagon">
            <a:avLst>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800"/>
              <a:t>Maxent Model</a:t>
            </a:r>
          </a:p>
        </p:txBody>
      </p:sp>
      <p:sp>
        <p:nvSpPr>
          <p:cNvPr id="144" name="Shape 144"/>
          <p:cNvSpPr/>
          <p:nvPr/>
        </p:nvSpPr>
        <p:spPr>
          <a:xfrm>
            <a:off x="3435825" y="1864775"/>
            <a:ext cx="1010400" cy="676200"/>
          </a:xfrm>
          <a:prstGeom prst="pentagon">
            <a:avLst>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800"/>
              <a:t>Maxent Model</a:t>
            </a:r>
          </a:p>
        </p:txBody>
      </p:sp>
      <p:cxnSp>
        <p:nvCxnSpPr>
          <p:cNvPr id="145" name="Shape 145"/>
          <p:cNvCxnSpPr>
            <a:stCxn id="142" idx="2"/>
            <a:endCxn id="143" idx="0"/>
          </p:cNvCxnSpPr>
          <p:nvPr/>
        </p:nvCxnSpPr>
        <p:spPr>
          <a:xfrm>
            <a:off x="1810966" y="1507687"/>
            <a:ext cx="9600" cy="357000"/>
          </a:xfrm>
          <a:prstGeom prst="straightConnector1">
            <a:avLst/>
          </a:prstGeom>
          <a:noFill/>
          <a:ln cap="flat" cmpd="sng" w="28575">
            <a:solidFill>
              <a:srgbClr val="F3F3F3"/>
            </a:solidFill>
            <a:prstDash val="solid"/>
            <a:round/>
            <a:headEnd len="lg" w="lg" type="none"/>
            <a:tailEnd len="lg" w="lg" type="none"/>
          </a:ln>
        </p:spPr>
      </p:cxnSp>
      <p:cxnSp>
        <p:nvCxnSpPr>
          <p:cNvPr id="146" name="Shape 146"/>
          <p:cNvCxnSpPr>
            <a:stCxn id="140" idx="2"/>
            <a:endCxn id="144" idx="0"/>
          </p:cNvCxnSpPr>
          <p:nvPr/>
        </p:nvCxnSpPr>
        <p:spPr>
          <a:xfrm flipH="1">
            <a:off x="3940929" y="1507687"/>
            <a:ext cx="13800" cy="357000"/>
          </a:xfrm>
          <a:prstGeom prst="straightConnector1">
            <a:avLst/>
          </a:prstGeom>
          <a:noFill/>
          <a:ln cap="flat" cmpd="sng" w="28575">
            <a:solidFill>
              <a:srgbClr val="FFFFFF"/>
            </a:solidFill>
            <a:prstDash val="solid"/>
            <a:round/>
            <a:headEnd len="lg" w="lg" type="none"/>
            <a:tailEnd len="lg" w="lg" type="none"/>
          </a:ln>
        </p:spPr>
      </p:cxnSp>
      <p:cxnSp>
        <p:nvCxnSpPr>
          <p:cNvPr id="147" name="Shape 147"/>
          <p:cNvCxnSpPr>
            <a:stCxn id="141" idx="2"/>
            <a:endCxn id="148" idx="0"/>
          </p:cNvCxnSpPr>
          <p:nvPr/>
        </p:nvCxnSpPr>
        <p:spPr>
          <a:xfrm>
            <a:off x="6098491" y="1507687"/>
            <a:ext cx="0" cy="357000"/>
          </a:xfrm>
          <a:prstGeom prst="straightConnector1">
            <a:avLst/>
          </a:prstGeom>
          <a:noFill/>
          <a:ln cap="flat" cmpd="sng" w="28575">
            <a:solidFill>
              <a:srgbClr val="FFFFFF"/>
            </a:solidFill>
            <a:prstDash val="solid"/>
            <a:round/>
            <a:headEnd len="lg" w="lg" type="none"/>
            <a:tailEnd len="lg" w="lg" type="none"/>
          </a:ln>
        </p:spPr>
      </p:cxnSp>
      <p:cxnSp>
        <p:nvCxnSpPr>
          <p:cNvPr id="149" name="Shape 149"/>
          <p:cNvCxnSpPr>
            <a:endCxn id="143" idx="5"/>
          </p:cNvCxnSpPr>
          <p:nvPr/>
        </p:nvCxnSpPr>
        <p:spPr>
          <a:xfrm flipH="1">
            <a:off x="2288474" y="1441379"/>
            <a:ext cx="1126800" cy="699900"/>
          </a:xfrm>
          <a:prstGeom prst="straightConnector1">
            <a:avLst/>
          </a:prstGeom>
          <a:noFill/>
          <a:ln cap="flat" cmpd="sng" w="28575">
            <a:solidFill>
              <a:srgbClr val="FFFFFF"/>
            </a:solidFill>
            <a:prstDash val="solid"/>
            <a:round/>
            <a:headEnd len="lg" w="lg" type="none"/>
            <a:tailEnd len="lg" w="lg" type="none"/>
          </a:ln>
        </p:spPr>
      </p:cxnSp>
      <p:cxnSp>
        <p:nvCxnSpPr>
          <p:cNvPr id="150" name="Shape 150"/>
          <p:cNvCxnSpPr>
            <a:endCxn id="144" idx="1"/>
          </p:cNvCxnSpPr>
          <p:nvPr/>
        </p:nvCxnSpPr>
        <p:spPr>
          <a:xfrm>
            <a:off x="2349826" y="1489160"/>
            <a:ext cx="1086000" cy="633900"/>
          </a:xfrm>
          <a:prstGeom prst="straightConnector1">
            <a:avLst/>
          </a:prstGeom>
          <a:noFill/>
          <a:ln cap="flat" cmpd="sng" w="28575">
            <a:solidFill>
              <a:srgbClr val="FFFFFF"/>
            </a:solidFill>
            <a:prstDash val="solid"/>
            <a:round/>
            <a:headEnd len="lg" w="lg" type="none"/>
            <a:tailEnd len="lg" w="lg" type="none"/>
          </a:ln>
        </p:spPr>
      </p:cxnSp>
      <p:sp>
        <p:nvSpPr>
          <p:cNvPr id="151" name="Shape 151"/>
          <p:cNvSpPr/>
          <p:nvPr/>
        </p:nvSpPr>
        <p:spPr>
          <a:xfrm>
            <a:off x="5225475" y="1851125"/>
            <a:ext cx="1776000" cy="32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800"/>
              <a:t>Feature Extraction</a:t>
            </a:r>
          </a:p>
        </p:txBody>
      </p:sp>
      <p:sp>
        <p:nvSpPr>
          <p:cNvPr id="152" name="Shape 152"/>
          <p:cNvSpPr/>
          <p:nvPr/>
        </p:nvSpPr>
        <p:spPr>
          <a:xfrm>
            <a:off x="3254774" y="2991375"/>
            <a:ext cx="1372500" cy="676200"/>
          </a:xfrm>
          <a:prstGeom prst="pentagon">
            <a:avLst>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800"/>
              <a:t>Gradient Boost</a:t>
            </a:r>
          </a:p>
        </p:txBody>
      </p:sp>
      <p:cxnSp>
        <p:nvCxnSpPr>
          <p:cNvPr id="153" name="Shape 153"/>
          <p:cNvCxnSpPr>
            <a:stCxn id="143" idx="4"/>
            <a:endCxn id="152" idx="1"/>
          </p:cNvCxnSpPr>
          <p:nvPr/>
        </p:nvCxnSpPr>
        <p:spPr>
          <a:xfrm>
            <a:off x="2109714" y="2588673"/>
            <a:ext cx="1145100" cy="660900"/>
          </a:xfrm>
          <a:prstGeom prst="straightConnector1">
            <a:avLst/>
          </a:prstGeom>
          <a:noFill/>
          <a:ln cap="flat" cmpd="sng" w="28575">
            <a:solidFill>
              <a:srgbClr val="FFFFFF"/>
            </a:solidFill>
            <a:prstDash val="solid"/>
            <a:round/>
            <a:headEnd len="lg" w="lg" type="none"/>
            <a:tailEnd len="lg" w="lg" type="none"/>
          </a:ln>
        </p:spPr>
      </p:cxnSp>
      <p:cxnSp>
        <p:nvCxnSpPr>
          <p:cNvPr id="154" name="Shape 154"/>
          <p:cNvCxnSpPr>
            <a:stCxn id="144" idx="3"/>
            <a:endCxn id="152" idx="0"/>
          </p:cNvCxnSpPr>
          <p:nvPr/>
        </p:nvCxnSpPr>
        <p:spPr>
          <a:xfrm>
            <a:off x="3941025" y="2540975"/>
            <a:ext cx="0" cy="450300"/>
          </a:xfrm>
          <a:prstGeom prst="straightConnector1">
            <a:avLst/>
          </a:prstGeom>
          <a:noFill/>
          <a:ln cap="flat" cmpd="sng" w="28575">
            <a:solidFill>
              <a:srgbClr val="FFFFFF"/>
            </a:solidFill>
            <a:prstDash val="solid"/>
            <a:round/>
            <a:headEnd len="lg" w="lg" type="none"/>
            <a:tailEnd len="lg" w="lg" type="none"/>
          </a:ln>
        </p:spPr>
      </p:cxnSp>
      <p:cxnSp>
        <p:nvCxnSpPr>
          <p:cNvPr id="155" name="Shape 155"/>
          <p:cNvCxnSpPr>
            <a:stCxn id="151" idx="2"/>
            <a:endCxn id="152" idx="5"/>
          </p:cNvCxnSpPr>
          <p:nvPr/>
        </p:nvCxnSpPr>
        <p:spPr>
          <a:xfrm flipH="1">
            <a:off x="4627275" y="2172125"/>
            <a:ext cx="1486200" cy="1077600"/>
          </a:xfrm>
          <a:prstGeom prst="straightConnector1">
            <a:avLst/>
          </a:prstGeom>
          <a:noFill/>
          <a:ln cap="flat" cmpd="sng" w="28575">
            <a:solidFill>
              <a:srgbClr val="FFFFFF"/>
            </a:solidFill>
            <a:prstDash val="solid"/>
            <a:round/>
            <a:headEnd len="lg" w="lg" type="none"/>
            <a:tailEnd len="lg" w="lg" type="none"/>
          </a:ln>
        </p:spPr>
      </p:cxnSp>
      <p:sp>
        <p:nvSpPr>
          <p:cNvPr id="156" name="Shape 156"/>
          <p:cNvSpPr/>
          <p:nvPr/>
        </p:nvSpPr>
        <p:spPr>
          <a:xfrm>
            <a:off x="3395100" y="4024575"/>
            <a:ext cx="1126800" cy="660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800"/>
              <a:t>Classification</a:t>
            </a:r>
          </a:p>
        </p:txBody>
      </p:sp>
      <p:cxnSp>
        <p:nvCxnSpPr>
          <p:cNvPr id="157" name="Shape 157"/>
          <p:cNvCxnSpPr>
            <a:stCxn id="152" idx="3"/>
            <a:endCxn id="156" idx="0"/>
          </p:cNvCxnSpPr>
          <p:nvPr/>
        </p:nvCxnSpPr>
        <p:spPr>
          <a:xfrm>
            <a:off x="3941024" y="3667575"/>
            <a:ext cx="17400" cy="357000"/>
          </a:xfrm>
          <a:prstGeom prst="straightConnector1">
            <a:avLst/>
          </a:prstGeom>
          <a:noFill/>
          <a:ln cap="flat" cmpd="sng" w="28575">
            <a:solidFill>
              <a:srgbClr val="FFFFFF"/>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138550"/>
            <a:ext cx="8520600" cy="549900"/>
          </a:xfrm>
          <a:prstGeom prst="rect">
            <a:avLst/>
          </a:prstGeom>
        </p:spPr>
        <p:txBody>
          <a:bodyPr anchorCtr="0" anchor="t" bIns="91425" lIns="91425" rIns="91425" wrap="square" tIns="91425">
            <a:noAutofit/>
          </a:bodyPr>
          <a:lstStyle/>
          <a:p>
            <a:pPr lvl="0">
              <a:spcBef>
                <a:spcPts val="0"/>
              </a:spcBef>
              <a:buNone/>
            </a:pPr>
            <a:r>
              <a:rPr lang="en"/>
              <a:t>Gradient Boosting Classifier</a:t>
            </a:r>
          </a:p>
        </p:txBody>
      </p:sp>
      <p:sp>
        <p:nvSpPr>
          <p:cNvPr id="163" name="Shape 163"/>
          <p:cNvSpPr txBox="1"/>
          <p:nvPr>
            <p:ph idx="1" type="body"/>
          </p:nvPr>
        </p:nvSpPr>
        <p:spPr>
          <a:xfrm>
            <a:off x="311700" y="760700"/>
            <a:ext cx="8520600" cy="4137900"/>
          </a:xfrm>
          <a:prstGeom prst="rect">
            <a:avLst/>
          </a:prstGeom>
        </p:spPr>
        <p:txBody>
          <a:bodyPr anchorCtr="0" anchor="t" bIns="91425" lIns="91425" rIns="91425" wrap="square" tIns="91425">
            <a:noAutofit/>
          </a:bodyPr>
          <a:lstStyle/>
          <a:p>
            <a:pPr lvl="0">
              <a:spcBef>
                <a:spcPts val="0"/>
              </a:spcBef>
              <a:buNone/>
            </a:pPr>
            <a:r>
              <a:rPr lang="en"/>
              <a:t>It is a classifier which produces a prediction model in the form of an ensemble of weak prediction models in a forward stage-wise fashion.</a:t>
            </a:r>
          </a:p>
          <a:p>
            <a:pPr lvl="0">
              <a:spcBef>
                <a:spcPts val="0"/>
              </a:spcBef>
              <a:buNone/>
            </a:pPr>
            <a:r>
              <a:rPr lang="en"/>
              <a:t>At each stage</a:t>
            </a:r>
            <a:br>
              <a:rPr lang="en"/>
            </a:br>
            <a:r>
              <a:rPr lang="en"/>
              <a:t>1. It computes the residual error (loss function e.g Mean Square error)</a:t>
            </a:r>
            <a:br>
              <a:rPr lang="en"/>
            </a:br>
            <a:r>
              <a:rPr lang="en"/>
              <a:t>2. Learn to predict the residual </a:t>
            </a:r>
            <a:br>
              <a:rPr lang="en"/>
            </a:br>
            <a:r>
              <a:rPr lang="en"/>
              <a:t>3. Combines (adds) the new model with the predecessor weak model </a:t>
            </a:r>
            <a:br>
              <a:rPr lang="en"/>
            </a:br>
            <a:br>
              <a:rPr lang="en"/>
            </a:br>
            <a:r>
              <a:rPr lang="en"/>
              <a:t>The classifier can be tuned by parameters like </a:t>
            </a:r>
            <a:br>
              <a:rPr lang="en"/>
            </a:br>
            <a:r>
              <a:rPr lang="en"/>
              <a:t>n_estimators : The number of boosting stages to perform.</a:t>
            </a:r>
            <a:br>
              <a:rPr lang="en"/>
            </a:br>
            <a:r>
              <a:rPr lang="en"/>
              <a:t>loss : loss function to be optimized.</a:t>
            </a:r>
            <a:br>
              <a:rPr lang="en"/>
            </a:br>
            <a:r>
              <a:rPr lang="en"/>
              <a:t>learning_rate  : There is a trade-off between learning_rate and n_estimators.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Gradient Boosting Classifier results</a:t>
            </a:r>
          </a:p>
        </p:txBody>
      </p:sp>
      <p:sp>
        <p:nvSpPr>
          <p:cNvPr id="169" name="Shape 169"/>
          <p:cNvSpPr txBox="1"/>
          <p:nvPr>
            <p:ph idx="1" type="body"/>
          </p:nvPr>
        </p:nvSpPr>
        <p:spPr>
          <a:xfrm>
            <a:off x="775775" y="4624450"/>
            <a:ext cx="2376300" cy="343800"/>
          </a:xfrm>
          <a:prstGeom prst="rect">
            <a:avLst/>
          </a:prstGeom>
        </p:spPr>
        <p:txBody>
          <a:bodyPr anchorCtr="0" anchor="t" bIns="91425" lIns="91425" rIns="91425" wrap="square" tIns="91425">
            <a:noAutofit/>
          </a:bodyPr>
          <a:lstStyle/>
          <a:p>
            <a:pPr lvl="0">
              <a:spcBef>
                <a:spcPts val="0"/>
              </a:spcBef>
              <a:buNone/>
            </a:pPr>
            <a:r>
              <a:rPr lang="en"/>
              <a:t>With One Fold</a:t>
            </a:r>
          </a:p>
        </p:txBody>
      </p:sp>
      <p:pic>
        <p:nvPicPr>
          <p:cNvPr id="170" name="Shape 170"/>
          <p:cNvPicPr preferRelativeResize="0"/>
          <p:nvPr/>
        </p:nvPicPr>
        <p:blipFill>
          <a:blip r:embed="rId3">
            <a:alphaModFix/>
          </a:blip>
          <a:stretch>
            <a:fillRect/>
          </a:stretch>
        </p:blipFill>
        <p:spPr>
          <a:xfrm>
            <a:off x="5204425" y="1250950"/>
            <a:ext cx="2737500" cy="3219450"/>
          </a:xfrm>
          <a:prstGeom prst="rect">
            <a:avLst/>
          </a:prstGeom>
          <a:noFill/>
          <a:ln>
            <a:noFill/>
          </a:ln>
        </p:spPr>
      </p:pic>
      <p:pic>
        <p:nvPicPr>
          <p:cNvPr id="171" name="Shape 171"/>
          <p:cNvPicPr preferRelativeResize="0"/>
          <p:nvPr/>
        </p:nvPicPr>
        <p:blipFill>
          <a:blip r:embed="rId4">
            <a:alphaModFix/>
          </a:blip>
          <a:stretch>
            <a:fillRect/>
          </a:stretch>
        </p:blipFill>
        <p:spPr>
          <a:xfrm>
            <a:off x="717875" y="1250950"/>
            <a:ext cx="2494925" cy="3219450"/>
          </a:xfrm>
          <a:prstGeom prst="rect">
            <a:avLst/>
          </a:prstGeom>
          <a:noFill/>
          <a:ln>
            <a:noFill/>
          </a:ln>
        </p:spPr>
      </p:pic>
      <p:sp>
        <p:nvSpPr>
          <p:cNvPr id="172" name="Shape 172"/>
          <p:cNvSpPr txBox="1"/>
          <p:nvPr>
            <p:ph idx="1" type="body"/>
          </p:nvPr>
        </p:nvSpPr>
        <p:spPr>
          <a:xfrm>
            <a:off x="5229150" y="4624450"/>
            <a:ext cx="2494800" cy="343800"/>
          </a:xfrm>
          <a:prstGeom prst="rect">
            <a:avLst/>
          </a:prstGeom>
        </p:spPr>
        <p:txBody>
          <a:bodyPr anchorCtr="0" anchor="t" bIns="91425" lIns="91425" rIns="91425" wrap="square" tIns="91425">
            <a:noAutofit/>
          </a:bodyPr>
          <a:lstStyle/>
          <a:p>
            <a:pPr lvl="0" rtl="0">
              <a:spcBef>
                <a:spcPts val="0"/>
              </a:spcBef>
              <a:buNone/>
            </a:pPr>
            <a:r>
              <a:rPr lang="en"/>
              <a:t>For Complete Dataset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Real News Weights for Body</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79" name="Shape 179" title="Chart"/>
          <p:cNvPicPr preferRelativeResize="0"/>
          <p:nvPr/>
        </p:nvPicPr>
        <p:blipFill>
          <a:blip r:embed="rId3">
            <a:alphaModFix/>
          </a:blip>
          <a:stretch>
            <a:fillRect/>
          </a:stretch>
        </p:blipFill>
        <p:spPr>
          <a:xfrm>
            <a:off x="1564013" y="1152475"/>
            <a:ext cx="6015975" cy="371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Real News Weights Overview</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311699" y="1152475"/>
            <a:ext cx="1593250" cy="3902225"/>
          </a:xfrm>
          <a:prstGeom prst="rect">
            <a:avLst/>
          </a:prstGeom>
          <a:noFill/>
          <a:ln>
            <a:noFill/>
          </a:ln>
        </p:spPr>
      </p:pic>
      <p:pic>
        <p:nvPicPr>
          <p:cNvPr id="187" name="Shape 187"/>
          <p:cNvPicPr preferRelativeResize="0"/>
          <p:nvPr/>
        </p:nvPicPr>
        <p:blipFill>
          <a:blip r:embed="rId4">
            <a:alphaModFix/>
          </a:blip>
          <a:stretch>
            <a:fillRect/>
          </a:stretch>
        </p:blipFill>
        <p:spPr>
          <a:xfrm>
            <a:off x="2573072" y="1152475"/>
            <a:ext cx="1451628" cy="3902225"/>
          </a:xfrm>
          <a:prstGeom prst="rect">
            <a:avLst/>
          </a:prstGeom>
          <a:noFill/>
          <a:ln>
            <a:noFill/>
          </a:ln>
        </p:spPr>
      </p:pic>
      <p:pic>
        <p:nvPicPr>
          <p:cNvPr id="188" name="Shape 188"/>
          <p:cNvPicPr preferRelativeResize="0"/>
          <p:nvPr/>
        </p:nvPicPr>
        <p:blipFill>
          <a:blip r:embed="rId5">
            <a:alphaModFix/>
          </a:blip>
          <a:stretch>
            <a:fillRect/>
          </a:stretch>
        </p:blipFill>
        <p:spPr>
          <a:xfrm>
            <a:off x="5044750" y="1153699"/>
            <a:ext cx="1451625" cy="3899776"/>
          </a:xfrm>
          <a:prstGeom prst="rect">
            <a:avLst/>
          </a:prstGeom>
          <a:noFill/>
          <a:ln>
            <a:noFill/>
          </a:ln>
        </p:spPr>
      </p:pic>
      <p:pic>
        <p:nvPicPr>
          <p:cNvPr id="189" name="Shape 189"/>
          <p:cNvPicPr preferRelativeResize="0"/>
          <p:nvPr/>
        </p:nvPicPr>
        <p:blipFill>
          <a:blip r:embed="rId6">
            <a:alphaModFix/>
          </a:blip>
          <a:stretch>
            <a:fillRect/>
          </a:stretch>
        </p:blipFill>
        <p:spPr>
          <a:xfrm>
            <a:off x="7412048" y="1153702"/>
            <a:ext cx="1420240" cy="389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Fake News Weights for Body</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96" name="Shape 196" title="Chart"/>
          <p:cNvPicPr preferRelativeResize="0"/>
          <p:nvPr/>
        </p:nvPicPr>
        <p:blipFill>
          <a:blip r:embed="rId3">
            <a:alphaModFix/>
          </a:blip>
          <a:stretch>
            <a:fillRect/>
          </a:stretch>
        </p:blipFill>
        <p:spPr>
          <a:xfrm>
            <a:off x="1624725" y="1152475"/>
            <a:ext cx="5894549" cy="3643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Fake News Weights Overview</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03" name="Shape 203"/>
          <p:cNvPicPr preferRelativeResize="0"/>
          <p:nvPr/>
        </p:nvPicPr>
        <p:blipFill>
          <a:blip r:embed="rId3">
            <a:alphaModFix/>
          </a:blip>
          <a:stretch>
            <a:fillRect/>
          </a:stretch>
        </p:blipFill>
        <p:spPr>
          <a:xfrm>
            <a:off x="311700" y="1017725"/>
            <a:ext cx="1526225" cy="3939975"/>
          </a:xfrm>
          <a:prstGeom prst="rect">
            <a:avLst/>
          </a:prstGeom>
          <a:noFill/>
          <a:ln>
            <a:noFill/>
          </a:ln>
        </p:spPr>
      </p:pic>
      <p:pic>
        <p:nvPicPr>
          <p:cNvPr id="204" name="Shape 204"/>
          <p:cNvPicPr preferRelativeResize="0"/>
          <p:nvPr/>
        </p:nvPicPr>
        <p:blipFill>
          <a:blip r:embed="rId4">
            <a:alphaModFix/>
          </a:blip>
          <a:stretch>
            <a:fillRect/>
          </a:stretch>
        </p:blipFill>
        <p:spPr>
          <a:xfrm>
            <a:off x="2472725" y="1017725"/>
            <a:ext cx="1453667" cy="3939975"/>
          </a:xfrm>
          <a:prstGeom prst="rect">
            <a:avLst/>
          </a:prstGeom>
          <a:noFill/>
          <a:ln>
            <a:noFill/>
          </a:ln>
        </p:spPr>
      </p:pic>
      <p:pic>
        <p:nvPicPr>
          <p:cNvPr id="205" name="Shape 205"/>
          <p:cNvPicPr preferRelativeResize="0"/>
          <p:nvPr/>
        </p:nvPicPr>
        <p:blipFill>
          <a:blip r:embed="rId5">
            <a:alphaModFix/>
          </a:blip>
          <a:stretch>
            <a:fillRect/>
          </a:stretch>
        </p:blipFill>
        <p:spPr>
          <a:xfrm>
            <a:off x="4848923" y="1017710"/>
            <a:ext cx="1453675" cy="3940016"/>
          </a:xfrm>
          <a:prstGeom prst="rect">
            <a:avLst/>
          </a:prstGeom>
          <a:noFill/>
          <a:ln>
            <a:noFill/>
          </a:ln>
        </p:spPr>
      </p:pic>
      <p:pic>
        <p:nvPicPr>
          <p:cNvPr id="206" name="Shape 206"/>
          <p:cNvPicPr preferRelativeResize="0"/>
          <p:nvPr/>
        </p:nvPicPr>
        <p:blipFill>
          <a:blip r:embed="rId6">
            <a:alphaModFix/>
          </a:blip>
          <a:stretch>
            <a:fillRect/>
          </a:stretch>
        </p:blipFill>
        <p:spPr>
          <a:xfrm>
            <a:off x="6961100" y="1017725"/>
            <a:ext cx="1453675" cy="3947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Entire Corpus Weights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13" name="Shape 213" title="Chart"/>
          <p:cNvPicPr preferRelativeResize="0"/>
          <p:nvPr/>
        </p:nvPicPr>
        <p:blipFill>
          <a:blip r:embed="rId3">
            <a:alphaModFix/>
          </a:blip>
          <a:stretch>
            <a:fillRect/>
          </a:stretch>
        </p:blipFill>
        <p:spPr>
          <a:xfrm>
            <a:off x="1482950" y="1241275"/>
            <a:ext cx="6178101" cy="382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687425"/>
            <a:ext cx="8520600" cy="549000"/>
          </a:xfrm>
          <a:prstGeom prst="rect">
            <a:avLst/>
          </a:prstGeom>
        </p:spPr>
        <p:txBody>
          <a:bodyPr anchorCtr="0" anchor="b" bIns="91425" lIns="91425" rIns="91425" wrap="square" tIns="91425">
            <a:noAutofit/>
          </a:bodyPr>
          <a:lstStyle/>
          <a:p>
            <a:pPr lvl="0">
              <a:spcBef>
                <a:spcPts val="0"/>
              </a:spcBef>
              <a:buNone/>
            </a:pPr>
            <a:r>
              <a:rPr lang="en" sz="2800"/>
              <a:t>Explanation of our program</a:t>
            </a:r>
          </a:p>
        </p:txBody>
      </p:sp>
      <p:sp>
        <p:nvSpPr>
          <p:cNvPr id="61" name="Shape 61"/>
          <p:cNvSpPr txBox="1"/>
          <p:nvPr>
            <p:ph idx="1" type="subTitle"/>
          </p:nvPr>
        </p:nvSpPr>
        <p:spPr>
          <a:xfrm>
            <a:off x="311700" y="1350650"/>
            <a:ext cx="8520600" cy="3333900"/>
          </a:xfrm>
          <a:prstGeom prst="rect">
            <a:avLst/>
          </a:prstGeom>
        </p:spPr>
        <p:txBody>
          <a:bodyPr anchorCtr="0" anchor="t" bIns="91425" lIns="91425" rIns="91425" wrap="square" tIns="91425">
            <a:noAutofit/>
          </a:bodyPr>
          <a:lstStyle/>
          <a:p>
            <a:pPr lvl="0" algn="just">
              <a:spcBef>
                <a:spcPts val="0"/>
              </a:spcBef>
              <a:buNone/>
            </a:pPr>
            <a:r>
              <a:rPr lang="en" sz="1800"/>
              <a:t>During the last year, one of the issues that has plagued the global political spectrum has been the prevalence of unsubstantiated news reporting. Though there has been a wide push for journalistic integrity and rigor to intensify, still we’ve seen that unsubstantiated or misleading news has made its way into social circles including online media locations, such as Twitter and Facebook. This project is our naive approach to understanding patterns in news which would be indicative of a false article, which builds upon features extracted from the corpus to essentially draw a line in the sand between news articles that have been deemed substantiated. We hope that you like what we’ve done, but we would like to remind you all that this is a closed environment test, and as such is biased due to some data being orthogonal between real vs. fake datasets.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108950"/>
            <a:ext cx="8520600" cy="624900"/>
          </a:xfrm>
          <a:prstGeom prst="rect">
            <a:avLst/>
          </a:prstGeom>
        </p:spPr>
        <p:txBody>
          <a:bodyPr anchorCtr="0" anchor="t" bIns="91425" lIns="91425" rIns="91425" wrap="square" tIns="91425">
            <a:noAutofit/>
          </a:bodyPr>
          <a:lstStyle/>
          <a:p>
            <a:pPr lvl="0">
              <a:spcBef>
                <a:spcPts val="0"/>
              </a:spcBef>
              <a:buNone/>
            </a:pPr>
            <a:r>
              <a:rPr lang="en"/>
              <a:t>Resources</a:t>
            </a:r>
          </a:p>
          <a:p>
            <a:pPr lvl="0">
              <a:spcBef>
                <a:spcPts val="0"/>
              </a:spcBef>
              <a:buNone/>
            </a:pPr>
            <a:r>
              <a:t/>
            </a:r>
            <a:endParaRPr/>
          </a:p>
        </p:txBody>
      </p:sp>
      <p:sp>
        <p:nvSpPr>
          <p:cNvPr id="219" name="Shape 219"/>
          <p:cNvSpPr txBox="1"/>
          <p:nvPr>
            <p:ph idx="1" type="body"/>
          </p:nvPr>
        </p:nvSpPr>
        <p:spPr>
          <a:xfrm>
            <a:off x="80125" y="733850"/>
            <a:ext cx="9144000" cy="4326300"/>
          </a:xfrm>
          <a:prstGeom prst="rect">
            <a:avLst/>
          </a:prstGeom>
        </p:spPr>
        <p:txBody>
          <a:bodyPr anchorCtr="0" anchor="t" bIns="91425" lIns="91425" rIns="91425" wrap="square" tIns="91425">
            <a:noAutofit/>
          </a:bodyPr>
          <a:lstStyle/>
          <a:p>
            <a:pPr lvl="0">
              <a:spcBef>
                <a:spcPts val="0"/>
              </a:spcBef>
              <a:buNone/>
            </a:pPr>
            <a:r>
              <a:rPr lang="en"/>
              <a:t>Vader Feature: </a:t>
            </a:r>
            <a:r>
              <a:rPr lang="en" u="sng">
                <a:solidFill>
                  <a:schemeClr val="hlink"/>
                </a:solidFill>
                <a:hlinkClick r:id="rId3"/>
              </a:rPr>
              <a:t>http://comp.social.gatech.edu/papers/icwsm14.vader.hutto.pdf</a:t>
            </a:r>
            <a:br>
              <a:rPr lang="en"/>
            </a:br>
            <a:r>
              <a:rPr lang="en"/>
              <a:t>			    </a:t>
            </a:r>
            <a:r>
              <a:rPr lang="en" u="sng">
                <a:solidFill>
                  <a:schemeClr val="hlink"/>
                </a:solidFill>
                <a:hlinkClick r:id="rId4"/>
              </a:rPr>
              <a:t>http://www.nltk.org/api/nltk.sentiment.html</a:t>
            </a:r>
          </a:p>
          <a:p>
            <a:pPr lvl="0">
              <a:spcBef>
                <a:spcPts val="0"/>
              </a:spcBef>
              <a:buNone/>
            </a:pPr>
            <a:r>
              <a:rPr lang="en"/>
              <a:t>Jaccard Similarity: </a:t>
            </a:r>
            <a:r>
              <a:rPr lang="en" u="sng">
                <a:solidFill>
                  <a:schemeClr val="hlink"/>
                </a:solidFill>
                <a:hlinkClick r:id="rId5"/>
              </a:rPr>
              <a:t>http://www.iaeng.org/publication/IMECS2013/IMECS2013_pp380-384.pdf</a:t>
            </a:r>
            <a:br>
              <a:rPr lang="en"/>
            </a:br>
            <a:r>
              <a:rPr lang="en" u="sng">
                <a:solidFill>
                  <a:schemeClr val="hlink"/>
                </a:solidFill>
                <a:hlinkClick r:id="rId6"/>
              </a:rPr>
              <a:t>https://pdfs.semanticscholar.org/1554/884e643d811c0a3933ea22d6995afc63e912.pdf</a:t>
            </a:r>
          </a:p>
          <a:p>
            <a:pPr lvl="0">
              <a:spcBef>
                <a:spcPts val="0"/>
              </a:spcBef>
              <a:buNone/>
            </a:pPr>
            <a:r>
              <a:rPr lang="en"/>
              <a:t>Gradient Boosting Classifier:</a:t>
            </a:r>
            <a:br>
              <a:rPr lang="en"/>
            </a:br>
            <a:r>
              <a:rPr lang="en" u="sng">
                <a:solidFill>
                  <a:schemeClr val="hlink"/>
                </a:solidFill>
                <a:hlinkClick r:id="rId7"/>
              </a:rPr>
              <a:t>http://blog.kaggle.com/2017/01/23/a-kaggle-master-explains-gradient-boosting/</a:t>
            </a:r>
          </a:p>
          <a:p>
            <a:pPr lvl="0">
              <a:spcBef>
                <a:spcPts val="0"/>
              </a:spcBef>
              <a:buNone/>
            </a:pPr>
            <a:r>
              <a:t/>
            </a:r>
            <a:endParaRPr/>
          </a:p>
          <a:p>
            <a:pPr lvl="0">
              <a:spcBef>
                <a:spcPts val="0"/>
              </a:spcBef>
              <a:buNone/>
            </a:pPr>
            <a:r>
              <a:rPr lang="en"/>
              <a:t>Other References:</a:t>
            </a:r>
            <a:br>
              <a:rPr lang="en"/>
            </a:br>
            <a:r>
              <a:rPr lang="en"/>
              <a:t>A simple but tough-to-beat baseline for the Fake News Challenge stance detection task</a:t>
            </a:r>
            <a:br>
              <a:rPr lang="en"/>
            </a:br>
            <a:r>
              <a:rPr lang="en" u="sng">
                <a:solidFill>
                  <a:schemeClr val="hlink"/>
                </a:solidFill>
                <a:hlinkClick r:id="rId8"/>
              </a:rPr>
              <a:t>https://arxiv.org/pdf/1707.03264v1.pdf</a:t>
            </a:r>
          </a:p>
          <a:p>
            <a:pPr lvl="0">
              <a:spcBef>
                <a:spcPts val="0"/>
              </a:spcBef>
              <a:buNone/>
            </a:pPr>
            <a:r>
              <a:rPr lang="en"/>
              <a:t>Fake News Detection using Stacked Ensemble of Classifiers:</a:t>
            </a:r>
            <a:br>
              <a:rPr lang="en"/>
            </a:br>
            <a:r>
              <a:rPr lang="en" u="sng">
                <a:solidFill>
                  <a:schemeClr val="hlink"/>
                </a:solidFill>
                <a:hlinkClick r:id="rId9"/>
              </a:rPr>
              <a:t>http://www.aclweb.org/anthology/W17-4214</a:t>
            </a:r>
          </a:p>
          <a:p>
            <a:pPr lvl="0">
              <a:spcBef>
                <a:spcPts val="0"/>
              </a:spcBef>
              <a:buNone/>
            </a:pPr>
            <a:r>
              <a:t/>
            </a:r>
            <a:endParaRPr/>
          </a:p>
          <a:p>
            <a:pPr lvl="0">
              <a:spcBef>
                <a:spcPts val="0"/>
              </a:spcBef>
              <a:buNone/>
            </a:pPr>
            <a:br>
              <a:rPr lang="en"/>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189075"/>
            <a:ext cx="8520600" cy="609000"/>
          </a:xfrm>
          <a:prstGeom prst="rect">
            <a:avLst/>
          </a:prstGeom>
        </p:spPr>
        <p:txBody>
          <a:bodyPr anchorCtr="0" anchor="t" bIns="91425" lIns="91425" rIns="91425" wrap="square" tIns="91425">
            <a:noAutofit/>
          </a:bodyPr>
          <a:lstStyle/>
          <a:p>
            <a:pPr lvl="0">
              <a:spcBef>
                <a:spcPts val="0"/>
              </a:spcBef>
              <a:buNone/>
            </a:pPr>
            <a:r>
              <a:rPr lang="en"/>
              <a:t>Continued..</a:t>
            </a:r>
          </a:p>
        </p:txBody>
      </p:sp>
      <p:sp>
        <p:nvSpPr>
          <p:cNvPr id="225" name="Shape 225"/>
          <p:cNvSpPr txBox="1"/>
          <p:nvPr>
            <p:ph idx="1" type="body"/>
          </p:nvPr>
        </p:nvSpPr>
        <p:spPr>
          <a:xfrm>
            <a:off x="311700" y="798075"/>
            <a:ext cx="8520600" cy="4053900"/>
          </a:xfrm>
          <a:prstGeom prst="rect">
            <a:avLst/>
          </a:prstGeom>
        </p:spPr>
        <p:txBody>
          <a:bodyPr anchorCtr="0" anchor="t" bIns="91425" lIns="91425" rIns="91425" wrap="square" tIns="91425">
            <a:noAutofit/>
          </a:bodyPr>
          <a:lstStyle/>
          <a:p>
            <a:pPr lvl="0">
              <a:spcBef>
                <a:spcPts val="0"/>
              </a:spcBef>
              <a:buNone/>
            </a:pPr>
            <a:r>
              <a:rPr lang="en"/>
              <a:t>RNNs for Stance Detection between News Articles </a:t>
            </a:r>
            <a:br>
              <a:rPr lang="en"/>
            </a:br>
            <a:r>
              <a:rPr lang="en" u="sng">
                <a:solidFill>
                  <a:schemeClr val="accent5"/>
                </a:solidFill>
                <a:hlinkClick r:id="rId3"/>
              </a:rPr>
              <a:t>https://web.stanford.edu/class/cs224n/reports/2757443.pdf</a:t>
            </a:r>
          </a:p>
          <a:p>
            <a:pPr lvl="0">
              <a:spcBef>
                <a:spcPts val="0"/>
              </a:spcBef>
              <a:buNone/>
            </a:pPr>
            <a:r>
              <a:rPr lang="en"/>
              <a:t>Stance Detection for the Fake News Challenge: Identifying Textual Relationships with Deep Neural Nets</a:t>
            </a:r>
            <a:br>
              <a:rPr lang="en"/>
            </a:br>
            <a:r>
              <a:rPr lang="en" u="sng">
                <a:solidFill>
                  <a:schemeClr val="hlink"/>
                </a:solidFill>
                <a:hlinkClick r:id="rId4"/>
              </a:rPr>
              <a:t>https://web.stanford.edu/class/cs224n/reports/2757443.pdf</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311700" y="744575"/>
            <a:ext cx="8520600" cy="644100"/>
          </a:xfrm>
          <a:prstGeom prst="rect">
            <a:avLst/>
          </a:prstGeom>
        </p:spPr>
        <p:txBody>
          <a:bodyPr anchorCtr="0" anchor="b" bIns="91425" lIns="91425" rIns="91425" wrap="square" tIns="91425">
            <a:noAutofit/>
          </a:bodyPr>
          <a:lstStyle/>
          <a:p>
            <a:pPr lvl="0">
              <a:spcBef>
                <a:spcPts val="0"/>
              </a:spcBef>
              <a:buNone/>
            </a:pPr>
            <a:r>
              <a:rPr lang="en" sz="2800"/>
              <a:t>Program flow</a:t>
            </a:r>
          </a:p>
        </p:txBody>
      </p:sp>
      <p:sp>
        <p:nvSpPr>
          <p:cNvPr id="67" name="Shape 67"/>
          <p:cNvSpPr txBox="1"/>
          <p:nvPr>
            <p:ph idx="1" type="subTitle"/>
          </p:nvPr>
        </p:nvSpPr>
        <p:spPr>
          <a:xfrm>
            <a:off x="311700" y="1474475"/>
            <a:ext cx="8520600" cy="3438600"/>
          </a:xfrm>
          <a:prstGeom prst="rect">
            <a:avLst/>
          </a:prstGeom>
        </p:spPr>
        <p:txBody>
          <a:bodyPr anchorCtr="0" anchor="t" bIns="91425" lIns="91425" rIns="91425" wrap="square" tIns="91425">
            <a:noAutofit/>
          </a:bodyPr>
          <a:lstStyle/>
          <a:p>
            <a:pPr indent="-342900" lvl="0" marL="457200" rtl="0" algn="l">
              <a:spcBef>
                <a:spcPts val="0"/>
              </a:spcBef>
              <a:spcAft>
                <a:spcPts val="0"/>
              </a:spcAft>
              <a:buSzPts val="1800"/>
              <a:buChar char="●"/>
            </a:pPr>
            <a:r>
              <a:rPr lang="en" sz="1800"/>
              <a:t>Scraping and cleaning of data</a:t>
            </a:r>
          </a:p>
          <a:p>
            <a:pPr indent="-342900" lvl="0" marL="457200" rtl="0" algn="l">
              <a:spcBef>
                <a:spcPts val="0"/>
              </a:spcBef>
              <a:spcAft>
                <a:spcPts val="0"/>
              </a:spcAft>
              <a:buSzPts val="1800"/>
              <a:buChar char="●"/>
            </a:pPr>
            <a:r>
              <a:rPr lang="en" sz="1800"/>
              <a:t>Feature engineering</a:t>
            </a:r>
          </a:p>
          <a:p>
            <a:pPr indent="-342900" lvl="0" marL="457200" rtl="0" algn="l">
              <a:spcBef>
                <a:spcPts val="0"/>
              </a:spcBef>
              <a:spcAft>
                <a:spcPts val="0"/>
              </a:spcAft>
              <a:buSzPts val="1800"/>
              <a:buChar char="●"/>
            </a:pPr>
            <a:r>
              <a:rPr lang="en" sz="1800"/>
              <a:t>Maximum entropy model learning of body textual content</a:t>
            </a:r>
          </a:p>
          <a:p>
            <a:pPr indent="-342900" lvl="0" marL="457200" rtl="0" algn="l">
              <a:spcBef>
                <a:spcPts val="0"/>
              </a:spcBef>
              <a:spcAft>
                <a:spcPts val="0"/>
              </a:spcAft>
              <a:buSzPts val="1800"/>
              <a:buChar char="●"/>
            </a:pPr>
            <a:r>
              <a:rPr lang="en" sz="1800"/>
              <a:t>Maximum entropy model learning of head textual content</a:t>
            </a:r>
          </a:p>
          <a:p>
            <a:pPr indent="-342900" lvl="0" marL="457200" rtl="0" algn="l">
              <a:spcBef>
                <a:spcPts val="0"/>
              </a:spcBef>
              <a:spcAft>
                <a:spcPts val="0"/>
              </a:spcAft>
              <a:buSzPts val="1800"/>
              <a:buChar char="●"/>
            </a:pPr>
            <a:r>
              <a:rPr lang="en" sz="1800"/>
              <a:t>Maximum entropy Frankenstein model (original)</a:t>
            </a:r>
          </a:p>
          <a:p>
            <a:pPr indent="-342900" lvl="0" marL="457200" rtl="0" algn="l">
              <a:spcBef>
                <a:spcPts val="0"/>
              </a:spcBef>
              <a:spcAft>
                <a:spcPts val="0"/>
              </a:spcAft>
              <a:buSzPts val="1800"/>
              <a:buChar char="●"/>
            </a:pPr>
            <a:r>
              <a:rPr lang="en" sz="1800"/>
              <a:t>Feature extraction</a:t>
            </a:r>
          </a:p>
          <a:p>
            <a:pPr indent="-342900" lvl="0" marL="457200" rtl="0" algn="l">
              <a:spcBef>
                <a:spcPts val="0"/>
              </a:spcBef>
              <a:spcAft>
                <a:spcPts val="0"/>
              </a:spcAft>
              <a:buSzPts val="1800"/>
              <a:buChar char="●"/>
            </a:pPr>
            <a:r>
              <a:rPr lang="en" sz="1800"/>
              <a:t>Psuedo maximum entropic classifiers run through neural network</a:t>
            </a:r>
          </a:p>
          <a:p>
            <a:pPr indent="-342900" lvl="0" marL="457200" rtl="0" algn="l">
              <a:spcBef>
                <a:spcPts val="0"/>
              </a:spcBef>
              <a:spcAft>
                <a:spcPts val="0"/>
              </a:spcAft>
              <a:buSzPts val="1800"/>
              <a:buChar char="●"/>
            </a:pPr>
            <a:r>
              <a:rPr lang="en" sz="1800"/>
              <a:t>Gradient Boost scoring of final extracted features across all documents</a:t>
            </a:r>
          </a:p>
          <a:p>
            <a:pPr indent="-342900" lvl="0" marL="457200" rtl="0" algn="l">
              <a:spcBef>
                <a:spcPts val="0"/>
              </a:spcBef>
              <a:spcAft>
                <a:spcPts val="0"/>
              </a:spcAft>
              <a:buSzPts val="1800"/>
              <a:buChar char="●"/>
            </a:pPr>
            <a:r>
              <a:rPr lang="en" sz="1800"/>
              <a:t>Evaluation of real vs. fake accuracy</a:t>
            </a:r>
          </a:p>
          <a:p>
            <a:pPr indent="-342900" lvl="0" marL="457200" algn="l">
              <a:spcBef>
                <a:spcPts val="0"/>
              </a:spcBef>
              <a:buSzPts val="1800"/>
              <a:buChar char="●"/>
            </a:pPr>
            <a:r>
              <a:rPr lang="en" sz="1800"/>
              <a:t>Data insight gathering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344700"/>
          </a:xfrm>
          <a:prstGeom prst="rect">
            <a:avLst/>
          </a:prstGeom>
        </p:spPr>
        <p:txBody>
          <a:bodyPr anchorCtr="0" anchor="t" bIns="91425" lIns="91425" rIns="91425" wrap="square" tIns="91425">
            <a:noAutofit/>
          </a:bodyPr>
          <a:lstStyle/>
          <a:p>
            <a:pPr lvl="0">
              <a:spcBef>
                <a:spcPts val="0"/>
              </a:spcBef>
              <a:buNone/>
            </a:pPr>
            <a:r>
              <a:rPr lang="en"/>
              <a:t>Scraping the data and data cleaning</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Extracted the Fake News data from Kaggle and the real news data from TheGuardian API.</a:t>
            </a:r>
          </a:p>
          <a:p>
            <a:pPr lvl="0">
              <a:spcBef>
                <a:spcPts val="0"/>
              </a:spcBef>
              <a:buNone/>
            </a:pPr>
            <a:r>
              <a:rPr lang="en"/>
              <a:t>Dropped the irrelevant News sections and </a:t>
            </a:r>
            <a:r>
              <a:rPr lang="en"/>
              <a:t>retained</a:t>
            </a:r>
            <a:r>
              <a:rPr lang="en"/>
              <a:t> news articles on US news, Business, Politics &amp; World News and converted it to .csv format.</a:t>
            </a:r>
          </a:p>
          <a:p>
            <a:pPr lvl="0">
              <a:spcBef>
                <a:spcPts val="0"/>
              </a:spcBef>
              <a:buNone/>
            </a:pPr>
            <a:r>
              <a:rPr lang="en"/>
              <a:t>Data preprocessing: </a:t>
            </a:r>
            <a:br>
              <a:rPr lang="en"/>
            </a:br>
            <a:r>
              <a:rPr lang="en"/>
              <a:t>1. dropped irrelevant columns such as urls, likes and shares info etc.</a:t>
            </a:r>
            <a:br>
              <a:rPr lang="en"/>
            </a:br>
            <a:r>
              <a:rPr lang="en"/>
              <a:t>2. removed stop words and high bias word like guardian and the guardian etc.</a:t>
            </a:r>
            <a:br>
              <a:rPr lang="en"/>
            </a:br>
            <a:r>
              <a:rPr lang="en"/>
              <a:t>3. Performed lemmatization to bring the word to their basic form</a:t>
            </a:r>
          </a:p>
          <a:p>
            <a:pPr lvl="0">
              <a:spcBef>
                <a:spcPts val="0"/>
              </a:spcBef>
              <a:buNone/>
            </a:pPr>
            <a:r>
              <a:rPr lang="en"/>
              <a:t>Merged the Fake News and Real News into a csv with an additional Fakeness column.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38550"/>
            <a:ext cx="8520600" cy="665700"/>
          </a:xfrm>
          <a:prstGeom prst="rect">
            <a:avLst/>
          </a:prstGeom>
        </p:spPr>
        <p:txBody>
          <a:bodyPr anchorCtr="0" anchor="t" bIns="91425" lIns="91425" rIns="91425" wrap="square" tIns="91425">
            <a:noAutofit/>
          </a:bodyPr>
          <a:lstStyle/>
          <a:p>
            <a:pPr lvl="0">
              <a:spcBef>
                <a:spcPts val="0"/>
              </a:spcBef>
              <a:buNone/>
            </a:pPr>
            <a:r>
              <a:rPr lang="en"/>
              <a:t>Feature Engineering</a:t>
            </a:r>
          </a:p>
        </p:txBody>
      </p:sp>
      <p:sp>
        <p:nvSpPr>
          <p:cNvPr id="79" name="Shape 79"/>
          <p:cNvSpPr txBox="1"/>
          <p:nvPr>
            <p:ph idx="1" type="body"/>
          </p:nvPr>
        </p:nvSpPr>
        <p:spPr>
          <a:xfrm>
            <a:off x="311700" y="673900"/>
            <a:ext cx="8520600" cy="4469400"/>
          </a:xfrm>
          <a:prstGeom prst="rect">
            <a:avLst/>
          </a:prstGeom>
        </p:spPr>
        <p:txBody>
          <a:bodyPr anchorCtr="0" anchor="t" bIns="91425" lIns="91425" rIns="91425" wrap="square" tIns="91425">
            <a:noAutofit/>
          </a:bodyPr>
          <a:lstStyle/>
          <a:p>
            <a:pPr lvl="0">
              <a:spcBef>
                <a:spcPts val="0"/>
              </a:spcBef>
              <a:buNone/>
            </a:pPr>
            <a:r>
              <a:rPr lang="en"/>
              <a:t>Jaccard </a:t>
            </a:r>
            <a:r>
              <a:rPr lang="en"/>
              <a:t>Similarity</a:t>
            </a:r>
            <a:r>
              <a:rPr lang="en"/>
              <a:t>: It calculates the overlap between the headline and body of the news article.</a:t>
            </a:r>
          </a:p>
          <a:p>
            <a:pPr lvl="0">
              <a:spcBef>
                <a:spcPts val="0"/>
              </a:spcBef>
              <a:buNone/>
            </a:pPr>
            <a:r>
              <a:rPr lang="en"/>
              <a:t>Sentiment Feature: It </a:t>
            </a:r>
            <a:r>
              <a:rPr lang="en"/>
              <a:t>calculates</a:t>
            </a:r>
            <a:r>
              <a:rPr lang="en"/>
              <a:t> the polarity scores of headline and body using Vader(</a:t>
            </a:r>
            <a:r>
              <a:rPr lang="en"/>
              <a:t>Valence Aware Dictionary and Sentiment Reasoner</a:t>
            </a:r>
            <a:r>
              <a:rPr lang="en"/>
              <a:t>) sentiment analyzer.</a:t>
            </a:r>
          </a:p>
          <a:p>
            <a:pPr lvl="0">
              <a:spcBef>
                <a:spcPts val="0"/>
              </a:spcBef>
              <a:buNone/>
            </a:pPr>
            <a:r>
              <a:rPr lang="en"/>
              <a:t>Named Entity similarity feature: It </a:t>
            </a:r>
            <a:r>
              <a:rPr lang="en"/>
              <a:t>calculates</a:t>
            </a:r>
            <a:r>
              <a:rPr lang="en"/>
              <a:t> the cosine similarity between the counts of the named entities from the Headline and Body.</a:t>
            </a:r>
          </a:p>
          <a:p>
            <a:pPr lvl="0">
              <a:spcBef>
                <a:spcPts val="0"/>
              </a:spcBef>
              <a:buNone/>
            </a:pPr>
            <a:r>
              <a:rPr lang="en"/>
              <a:t>Polarity feature: It indicates the polarity of headline and body towards refuting words like ‘fraud’, ‘hoax’, ‘debunks’, ‘denies’.</a:t>
            </a:r>
          </a:p>
          <a:p>
            <a:pPr lvl="0">
              <a:spcBef>
                <a:spcPts val="0"/>
              </a:spcBef>
              <a:buNone/>
            </a:pPr>
            <a:r>
              <a:rPr lang="en"/>
              <a:t>Miscellaneous features: it’s the counts of various chargrams and n-grams that are </a:t>
            </a:r>
            <a:r>
              <a:rPr lang="en"/>
              <a:t>occurring</a:t>
            </a:r>
            <a:r>
              <a:rPr lang="en"/>
              <a:t> in the headline and body.</a:t>
            </a:r>
            <a:br>
              <a:rPr lang="en"/>
            </a:b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Maximum Entropy Classifier</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6" name="Shape 86"/>
          <p:cNvPicPr preferRelativeResize="0"/>
          <p:nvPr/>
        </p:nvPicPr>
        <p:blipFill>
          <a:blip r:embed="rId3">
            <a:alphaModFix/>
          </a:blip>
          <a:stretch>
            <a:fillRect/>
          </a:stretch>
        </p:blipFill>
        <p:spPr>
          <a:xfrm>
            <a:off x="311700" y="1092100"/>
            <a:ext cx="4348142" cy="3416400"/>
          </a:xfrm>
          <a:prstGeom prst="rect">
            <a:avLst/>
          </a:prstGeom>
          <a:noFill/>
          <a:ln>
            <a:noFill/>
          </a:ln>
        </p:spPr>
      </p:pic>
      <p:pic>
        <p:nvPicPr>
          <p:cNvPr id="87" name="Shape 87"/>
          <p:cNvPicPr preferRelativeResize="0"/>
          <p:nvPr/>
        </p:nvPicPr>
        <p:blipFill>
          <a:blip r:embed="rId4">
            <a:alphaModFix/>
          </a:blip>
          <a:stretch>
            <a:fillRect/>
          </a:stretch>
        </p:blipFill>
        <p:spPr>
          <a:xfrm>
            <a:off x="5110394" y="1943425"/>
            <a:ext cx="3291701" cy="171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Maximum Entropy Results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gn="ctr">
              <a:spcBef>
                <a:spcPts val="0"/>
              </a:spcBef>
              <a:buNone/>
            </a:pPr>
            <a:r>
              <a:rPr lang="en"/>
              <a:t>To the left you’ll see body content</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indent="457200" lvl="0" marL="1828800" algn="l">
              <a:spcBef>
                <a:spcPts val="0"/>
              </a:spcBef>
              <a:buNone/>
            </a:pPr>
            <a:r>
              <a:rPr lang="en"/>
              <a:t>To the right, you’ll see headline content</a:t>
            </a:r>
          </a:p>
        </p:txBody>
      </p:sp>
      <p:pic>
        <p:nvPicPr>
          <p:cNvPr id="94" name="Shape 94"/>
          <p:cNvPicPr preferRelativeResize="0"/>
          <p:nvPr/>
        </p:nvPicPr>
        <p:blipFill>
          <a:blip r:embed="rId3">
            <a:alphaModFix/>
          </a:blip>
          <a:stretch>
            <a:fillRect/>
          </a:stretch>
        </p:blipFill>
        <p:spPr>
          <a:xfrm>
            <a:off x="6730475" y="1152475"/>
            <a:ext cx="2101814" cy="3416400"/>
          </a:xfrm>
          <a:prstGeom prst="rect">
            <a:avLst/>
          </a:prstGeom>
          <a:noFill/>
          <a:ln>
            <a:noFill/>
          </a:ln>
        </p:spPr>
      </p:pic>
      <p:pic>
        <p:nvPicPr>
          <p:cNvPr id="95" name="Shape 95"/>
          <p:cNvPicPr preferRelativeResize="0"/>
          <p:nvPr/>
        </p:nvPicPr>
        <p:blipFill>
          <a:blip r:embed="rId4">
            <a:alphaModFix/>
          </a:blip>
          <a:stretch>
            <a:fillRect/>
          </a:stretch>
        </p:blipFill>
        <p:spPr>
          <a:xfrm>
            <a:off x="126998" y="1122173"/>
            <a:ext cx="2101825" cy="34769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1800"/>
              <a:t>Perceptron Classifier</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2" name="Shape 102"/>
          <p:cNvPicPr preferRelativeResize="0"/>
          <p:nvPr/>
        </p:nvPicPr>
        <p:blipFill>
          <a:blip r:embed="rId3">
            <a:alphaModFix/>
          </a:blip>
          <a:stretch>
            <a:fillRect/>
          </a:stretch>
        </p:blipFill>
        <p:spPr>
          <a:xfrm>
            <a:off x="311700" y="1152475"/>
            <a:ext cx="5085824" cy="1996475"/>
          </a:xfrm>
          <a:prstGeom prst="rect">
            <a:avLst/>
          </a:prstGeom>
          <a:noFill/>
          <a:ln>
            <a:noFill/>
          </a:ln>
        </p:spPr>
      </p:pic>
      <p:pic>
        <p:nvPicPr>
          <p:cNvPr id="103" name="Shape 103"/>
          <p:cNvPicPr preferRelativeResize="0"/>
          <p:nvPr/>
        </p:nvPicPr>
        <p:blipFill>
          <a:blip r:embed="rId4">
            <a:alphaModFix/>
          </a:blip>
          <a:stretch>
            <a:fillRect/>
          </a:stretch>
        </p:blipFill>
        <p:spPr>
          <a:xfrm>
            <a:off x="5498250" y="2259754"/>
            <a:ext cx="3334050" cy="23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Perceptron Results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gn="ctr">
              <a:spcBef>
                <a:spcPts val="0"/>
              </a:spcBef>
              <a:buNone/>
            </a:pPr>
            <a:r>
              <a:rPr lang="en"/>
              <a:t>To the left, you’ll see the body content</a:t>
            </a:r>
            <a:br>
              <a:rPr lang="en"/>
            </a:br>
            <a:br>
              <a:rPr lang="en"/>
            </a:br>
            <a:br>
              <a:rPr lang="en"/>
            </a:br>
            <a:br>
              <a:rPr lang="en"/>
            </a:br>
            <a:br>
              <a:rPr lang="en"/>
            </a:br>
            <a:r>
              <a:rPr lang="en"/>
              <a:t>To the right, you’ll see the headline content</a:t>
            </a:r>
          </a:p>
        </p:txBody>
      </p:sp>
      <p:pic>
        <p:nvPicPr>
          <p:cNvPr id="110" name="Shape 110"/>
          <p:cNvPicPr preferRelativeResize="0"/>
          <p:nvPr/>
        </p:nvPicPr>
        <p:blipFill>
          <a:blip r:embed="rId3">
            <a:alphaModFix/>
          </a:blip>
          <a:stretch>
            <a:fillRect/>
          </a:stretch>
        </p:blipFill>
        <p:spPr>
          <a:xfrm>
            <a:off x="311700" y="1152475"/>
            <a:ext cx="1982350" cy="3416400"/>
          </a:xfrm>
          <a:prstGeom prst="rect">
            <a:avLst/>
          </a:prstGeom>
          <a:noFill/>
          <a:ln>
            <a:noFill/>
          </a:ln>
        </p:spPr>
      </p:pic>
      <p:pic>
        <p:nvPicPr>
          <p:cNvPr id="111" name="Shape 111"/>
          <p:cNvPicPr preferRelativeResize="0"/>
          <p:nvPr/>
        </p:nvPicPr>
        <p:blipFill>
          <a:blip r:embed="rId4">
            <a:alphaModFix/>
          </a:blip>
          <a:stretch>
            <a:fillRect/>
          </a:stretch>
        </p:blipFill>
        <p:spPr>
          <a:xfrm>
            <a:off x="6794850" y="1017725"/>
            <a:ext cx="2145709"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